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4" r:id="rId13"/>
    <p:sldId id="262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70" r:id="rId26"/>
    <p:sldId id="280" r:id="rId27"/>
    <p:sldId id="281" r:id="rId28"/>
    <p:sldId id="283" r:id="rId29"/>
    <p:sldId id="284" r:id="rId30"/>
    <p:sldId id="286" r:id="rId31"/>
    <p:sldId id="287" r:id="rId32"/>
    <p:sldId id="301" r:id="rId33"/>
    <p:sldId id="288" r:id="rId34"/>
    <p:sldId id="302" r:id="rId35"/>
    <p:sldId id="290" r:id="rId36"/>
    <p:sldId id="291" r:id="rId37"/>
    <p:sldId id="303" r:id="rId38"/>
    <p:sldId id="305" r:id="rId39"/>
    <p:sldId id="289" r:id="rId40"/>
    <p:sldId id="297" r:id="rId41"/>
    <p:sldId id="3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1851" autoAdjust="0"/>
  </p:normalViewPr>
  <p:slideViewPr>
    <p:cSldViewPr snapToGrid="0">
      <p:cViewPr varScale="1">
        <p:scale>
          <a:sx n="56" d="100"/>
          <a:sy n="56" d="100"/>
        </p:scale>
        <p:origin x="-118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9026-78E1-4415-95F5-2AA50E7D6470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9FBF4-7574-4986-ACCC-D2A30A3ED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B26C25-2034-4B19-AF0B-B3EA1C6F0CE6}" type="datetime1">
              <a:rPr lang="en-US" altLang="en-US">
                <a:solidFill>
                  <a:srgbClr val="000000"/>
                </a:solidFill>
              </a:rPr>
              <a:pPr/>
              <a:t>10/19/2020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E57A8-6738-45D4-BFFF-FFE078CD6994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37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D9022C-8A55-4E6C-9AC8-565BA83FB28D}" type="datetime1">
              <a:rPr lang="en-US" altLang="en-US">
                <a:solidFill>
                  <a:srgbClr val="000000"/>
                </a:solidFill>
              </a:rPr>
              <a:pPr/>
              <a:t>10/19/2020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9A39-450A-4BB8-8722-6E4DA9338BE8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9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0BA9B3-96EA-471E-8573-55FE4FFF884D}" type="datetime1">
              <a:rPr lang="en-US" altLang="en-US">
                <a:solidFill>
                  <a:srgbClr val="000000"/>
                </a:solidFill>
              </a:rPr>
              <a:pPr/>
              <a:t>10/19/2020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EF-38D0-4244-B11E-750BB814A166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70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508E4A-ED76-4CAA-B923-4297580591A7}" type="datetime1">
              <a:rPr lang="en-US" altLang="en-US">
                <a:solidFill>
                  <a:srgbClr val="000000"/>
                </a:solidFill>
              </a:rPr>
              <a:pPr/>
              <a:t>10/19/2020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E328D-2DB2-4374-9C63-0AB3046CEC38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60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CBD2B9-7F3B-4470-9556-E24F88141136}" type="datetime1">
              <a:rPr lang="en-US" altLang="en-US">
                <a:solidFill>
                  <a:srgbClr val="000000"/>
                </a:solidFill>
              </a:rPr>
              <a:pPr/>
              <a:t>10/19/2020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96901-B024-46B0-9961-72ED91DEE893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also a 1-bit register placed logically to the right of the least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bit (Q0) of the Q register and designated Q-1;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9FBF4-7574-4986-ACCC-D2A30A3ED02B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3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also a 1-bit register placed logically to the right of the least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bit (Q0) of the Q register and designated Q-1;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9FBF4-7574-4986-ACCC-D2A30A3ED02B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8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2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12800" y="457200"/>
            <a:ext cx="10464800" cy="1524000"/>
          </a:xfrm>
        </p:spPr>
        <p:txBody>
          <a:bodyPr anchor="b"/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2800" y="2895600"/>
            <a:ext cx="10464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4800" b="1">
                <a:solidFill>
                  <a:srgbClr val="3333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0" y="6477000"/>
            <a:ext cx="2540000" cy="381000"/>
          </a:xfrm>
        </p:spPr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TU/e Processor Design 5Z032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fld id="{0AE553F8-201E-421C-BDA9-1D0850CD549A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094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58A44-07D9-4D37-8A41-C4B8FB6DD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041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8BDA8-D21B-4CA4-A302-4E37501F0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619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71600"/>
            <a:ext cx="5130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371600"/>
            <a:ext cx="5130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500E1-C6D9-45E1-8E94-868C653A5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3195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DA855-D164-44D8-A65E-A2B9DEC77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331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9F505-EF46-42A5-9745-9F78706A8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454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0A12B-23D1-4C8B-B4B9-CE18DD6F7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542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F9593-D5A1-48DE-98AA-821A43F52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6595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80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36F1E-AC44-42E9-AC31-2D37155CE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941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BD24-5881-4296-8CFC-2BB2BAD47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45915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152400"/>
            <a:ext cx="26162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645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BAA05-6989-44D3-92C5-E73CCAE9B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4596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464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371600"/>
            <a:ext cx="5130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553200" y="1371600"/>
            <a:ext cx="5130800" cy="4724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8800" y="65532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F51BC552-5601-4DF2-A3B7-00D2918E9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5672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0E59-24D7-4977-A522-5CC78F19CE3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AEA0-4D7C-4FFF-997B-63F7D8F0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46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1046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688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mtClean="0"/>
              <a:t>TU/e Processor Design 5Z032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C7626E-75D6-4A51-851F-9D0C470F6B8A}" type="slidenum">
              <a:rPr kumimoji="1" lang="en-US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en-US" smtClean="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88834" y="4417368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10000"/>
                </a:solidFill>
                <a:latin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063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19" y="1296537"/>
            <a:ext cx="10515600" cy="4771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Twos Complement Representation: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341028" y="1868109"/>
            <a:ext cx="6160163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701799" y="254402"/>
            <a:ext cx="8788401" cy="234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380998" y="2840542"/>
            <a:ext cx="11430001" cy="2187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523997" y="4945830"/>
            <a:ext cx="9144001" cy="1704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6320790"/>
            <a:ext cx="39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point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8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Negation: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692399" y="1579680"/>
            <a:ext cx="6807201" cy="186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2692398" y="3903761"/>
            <a:ext cx="6807201" cy="18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case of twos complement, </a:t>
            </a:r>
            <a:r>
              <a:rPr lang="en-IN" dirty="0" smtClean="0"/>
              <a:t>for an </a:t>
            </a:r>
            <a:r>
              <a:rPr lang="en-IN" i="1" dirty="0"/>
              <a:t>n</a:t>
            </a:r>
            <a:r>
              <a:rPr lang="en-IN" dirty="0"/>
              <a:t>-bit length, there is a representation for </a:t>
            </a:r>
            <a:r>
              <a:rPr lang="en-IN" dirty="0" smtClean="0"/>
              <a:t>– 2^</a:t>
            </a:r>
            <a:r>
              <a:rPr lang="en-IN" i="1" dirty="0" smtClean="0"/>
              <a:t>n</a:t>
            </a:r>
            <a:r>
              <a:rPr lang="en-IN" dirty="0" smtClean="0"/>
              <a:t>-1 </a:t>
            </a:r>
            <a:r>
              <a:rPr lang="en-IN" dirty="0"/>
              <a:t>but not for + </a:t>
            </a:r>
            <a:r>
              <a:rPr lang="en-IN" dirty="0" smtClean="0"/>
              <a:t>2^</a:t>
            </a:r>
            <a:r>
              <a:rPr lang="en-IN" i="1" dirty="0" smtClean="0"/>
              <a:t>n</a:t>
            </a:r>
            <a:r>
              <a:rPr lang="en-IN" dirty="0" smtClean="0"/>
              <a:t>-1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Addition and </a:t>
            </a:r>
            <a:r>
              <a:rPr lang="en-IN" b="1" dirty="0" smtClean="0"/>
              <a:t>Subtraction:</a:t>
            </a:r>
          </a:p>
          <a:p>
            <a:pPr marL="0" indent="0">
              <a:buNone/>
            </a:pPr>
            <a:r>
              <a:rPr lang="en-US" b="1" dirty="0" smtClean="0"/>
              <a:t>Addition:</a:t>
            </a:r>
            <a:endParaRPr lang="en-IN" b="1" dirty="0" smtClean="0"/>
          </a:p>
          <a:p>
            <a:r>
              <a:rPr lang="en-IN" dirty="0"/>
              <a:t>Addition proceeds </a:t>
            </a:r>
            <a:r>
              <a:rPr lang="en-IN" b="1" dirty="0"/>
              <a:t>as </a:t>
            </a:r>
            <a:r>
              <a:rPr lang="en-IN" b="1" dirty="0" smtClean="0"/>
              <a:t>if the </a:t>
            </a:r>
            <a:r>
              <a:rPr lang="en-IN" b="1" dirty="0"/>
              <a:t>two numbers were unsigned integers</a:t>
            </a:r>
            <a:r>
              <a:rPr lang="en-IN" dirty="0"/>
              <a:t>. The first four examples illustrate </a:t>
            </a:r>
            <a:r>
              <a:rPr lang="en-IN" dirty="0" smtClean="0"/>
              <a:t>successful operations.</a:t>
            </a:r>
          </a:p>
          <a:p>
            <a:r>
              <a:rPr lang="en-IN" dirty="0" smtClean="0"/>
              <a:t>If </a:t>
            </a:r>
            <a:r>
              <a:rPr lang="en-IN" dirty="0"/>
              <a:t>the result of the operation is positive, we get a positive number in </a:t>
            </a:r>
            <a:r>
              <a:rPr lang="en-IN" dirty="0" smtClean="0"/>
              <a:t>twos complement </a:t>
            </a:r>
            <a:r>
              <a:rPr lang="en-IN" dirty="0"/>
              <a:t>form, which is the same as in unsigned-integer form.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result of </a:t>
            </a:r>
            <a:r>
              <a:rPr lang="en-IN" dirty="0" smtClean="0"/>
              <a:t>the operation </a:t>
            </a:r>
            <a:r>
              <a:rPr lang="en-IN" dirty="0"/>
              <a:t>is negative, we get a negative number in twos complement </a:t>
            </a:r>
            <a:r>
              <a:rPr lang="en-IN" dirty="0" smtClean="0"/>
              <a:t>form.</a:t>
            </a:r>
          </a:p>
          <a:p>
            <a:r>
              <a:rPr lang="en-IN" dirty="0" smtClean="0"/>
              <a:t>Note</a:t>
            </a:r>
            <a:r>
              <a:rPr lang="en-IN" dirty="0"/>
              <a:t> </a:t>
            </a:r>
            <a:r>
              <a:rPr lang="en-IN" dirty="0" smtClean="0"/>
              <a:t>that</a:t>
            </a:r>
            <a:r>
              <a:rPr lang="en-IN" dirty="0"/>
              <a:t>, in some instances, there is a carry bit beyond the end of the word (indicated </a:t>
            </a:r>
            <a:r>
              <a:rPr lang="en-IN" dirty="0" smtClean="0"/>
              <a:t>by shading</a:t>
            </a:r>
            <a:r>
              <a:rPr lang="en-IN" dirty="0"/>
              <a:t>), which is ignored.</a:t>
            </a:r>
          </a:p>
        </p:txBody>
      </p:sp>
    </p:spTree>
    <p:extLst>
      <p:ext uri="{BB962C8B-B14F-4D97-AF65-F5344CB8AC3E}">
        <p14:creationId xmlns:p14="http://schemas.microsoft.com/office/powerpoint/2010/main" val="3797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Addition:</a:t>
            </a:r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174999" y="1395170"/>
            <a:ext cx="5842001" cy="47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Addition: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result may be larger than can be held in the word </a:t>
            </a:r>
            <a:r>
              <a:rPr lang="en-IN" dirty="0" smtClean="0"/>
              <a:t>size being </a:t>
            </a:r>
            <a:r>
              <a:rPr lang="en-IN" dirty="0"/>
              <a:t>used. This condition is called </a:t>
            </a:r>
            <a:r>
              <a:rPr lang="en-IN" b="1" dirty="0"/>
              <a:t>overflow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overflow occurs, the ALU </a:t>
            </a:r>
            <a:r>
              <a:rPr lang="en-IN" dirty="0" smtClean="0"/>
              <a:t>must signal </a:t>
            </a:r>
            <a:r>
              <a:rPr lang="en-IN" dirty="0"/>
              <a:t>this fact so that no attempt is made to use the result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4320930"/>
            <a:ext cx="9194801" cy="11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Subtraction: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396999" y="2421718"/>
            <a:ext cx="9398001" cy="142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6999" y="4121624"/>
            <a:ext cx="508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Minuend-subtrahend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Subtraction: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690969" y="1588890"/>
            <a:ext cx="5348891" cy="49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TU/e Processor Design 5Z032</a:t>
            </a:r>
          </a:p>
        </p:txBody>
      </p:sp>
      <p:sp>
        <p:nvSpPr>
          <p:cNvPr id="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22BB-8A24-4C8C-93FC-E523302B462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848600" cy="990600"/>
          </a:xfrm>
        </p:spPr>
        <p:txBody>
          <a:bodyPr/>
          <a:lstStyle/>
          <a:p>
            <a:r>
              <a:rPr lang="en-US" altLang="en-US"/>
              <a:t>Two’s complement</a:t>
            </a:r>
          </a:p>
        </p:txBody>
      </p:sp>
      <p:sp>
        <p:nvSpPr>
          <p:cNvPr id="162819" name="Oval 3"/>
          <p:cNvSpPr>
            <a:spLocks noChangeArrowheads="1"/>
          </p:cNvSpPr>
          <p:nvPr/>
        </p:nvSpPr>
        <p:spPr bwMode="auto">
          <a:xfrm>
            <a:off x="3581400" y="1524000"/>
            <a:ext cx="4724400" cy="441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5638800" y="1143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638800" y="5943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8382000" y="35814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0100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7696200" y="190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0010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76200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0110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69342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8153400" y="2590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0011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8213725" y="45339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69342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0111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44958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37338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1010</a:t>
            </a: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3124200" y="4495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2895600" y="3505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1100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3124200" y="2667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1101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3581400" y="1981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4958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1111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7912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6705600" y="182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7391400" y="2209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7772400" y="2743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848600" y="3581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76962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1628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66294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58674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1816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4572000" y="48006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4114800" y="4191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4038600" y="3429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4191000" y="2819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>
            <a:off x="5181600" y="1981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5029200" y="1676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2853" name="Text Box 37"/>
          <p:cNvSpPr txBox="1">
            <a:spLocks noChangeArrowheads="1"/>
          </p:cNvSpPr>
          <p:nvPr/>
        </p:nvSpPr>
        <p:spPr bwMode="auto">
          <a:xfrm>
            <a:off x="4267200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3886200" y="2667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3657600" y="3429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3810000" y="4343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4343400" y="5029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162858" name="Text Box 42"/>
          <p:cNvSpPr txBox="1">
            <a:spLocks noChangeArrowheads="1"/>
          </p:cNvSpPr>
          <p:nvPr/>
        </p:nvSpPr>
        <p:spPr bwMode="auto">
          <a:xfrm>
            <a:off x="5105400" y="5410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5791200" y="5562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62860" name="Line 44"/>
          <p:cNvSpPr>
            <a:spLocks noChangeShapeType="1"/>
          </p:cNvSpPr>
          <p:nvPr/>
        </p:nvSpPr>
        <p:spPr bwMode="auto">
          <a:xfrm>
            <a:off x="3581400" y="3657600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1" name="Line 45"/>
          <p:cNvSpPr>
            <a:spLocks noChangeShapeType="1"/>
          </p:cNvSpPr>
          <p:nvPr/>
        </p:nvSpPr>
        <p:spPr bwMode="auto">
          <a:xfrm flipV="1">
            <a:off x="5943600" y="5867400"/>
            <a:ext cx="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2" name="Line 46"/>
          <p:cNvSpPr>
            <a:spLocks noChangeShapeType="1"/>
          </p:cNvSpPr>
          <p:nvPr/>
        </p:nvSpPr>
        <p:spPr bwMode="auto">
          <a:xfrm>
            <a:off x="5943600" y="1524000"/>
            <a:ext cx="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3" name="Line 47"/>
          <p:cNvSpPr>
            <a:spLocks noChangeShapeType="1"/>
          </p:cNvSpPr>
          <p:nvPr/>
        </p:nvSpPr>
        <p:spPr bwMode="auto">
          <a:xfrm flipH="1">
            <a:off x="8153400" y="38100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4" name="Line 48"/>
          <p:cNvSpPr>
            <a:spLocks noChangeShapeType="1"/>
          </p:cNvSpPr>
          <p:nvPr/>
        </p:nvSpPr>
        <p:spPr bwMode="auto">
          <a:xfrm flipH="1">
            <a:off x="7620000" y="2209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5" name="Line 49"/>
          <p:cNvSpPr>
            <a:spLocks noChangeShapeType="1"/>
          </p:cNvSpPr>
          <p:nvPr/>
        </p:nvSpPr>
        <p:spPr bwMode="auto">
          <a:xfrm flipV="1">
            <a:off x="4343400" y="5257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6" name="Line 50"/>
          <p:cNvSpPr>
            <a:spLocks noChangeShapeType="1"/>
          </p:cNvSpPr>
          <p:nvPr/>
        </p:nvSpPr>
        <p:spPr bwMode="auto">
          <a:xfrm flipV="1">
            <a:off x="3733800" y="4495800"/>
            <a:ext cx="152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7" name="Line 51"/>
          <p:cNvSpPr>
            <a:spLocks noChangeShapeType="1"/>
          </p:cNvSpPr>
          <p:nvPr/>
        </p:nvSpPr>
        <p:spPr bwMode="auto">
          <a:xfrm flipV="1">
            <a:off x="5105400" y="5638800"/>
            <a:ext cx="762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8" name="Line 52"/>
          <p:cNvSpPr>
            <a:spLocks noChangeShapeType="1"/>
          </p:cNvSpPr>
          <p:nvPr/>
        </p:nvSpPr>
        <p:spPr bwMode="auto">
          <a:xfrm flipH="1" flipV="1">
            <a:off x="7424738" y="5275264"/>
            <a:ext cx="119062" cy="1349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69" name="Line 53"/>
          <p:cNvSpPr>
            <a:spLocks noChangeShapeType="1"/>
          </p:cNvSpPr>
          <p:nvPr/>
        </p:nvSpPr>
        <p:spPr bwMode="auto">
          <a:xfrm flipH="1" flipV="1">
            <a:off x="6829425" y="5672138"/>
            <a:ext cx="50800" cy="1000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0" name="Line 54"/>
          <p:cNvSpPr>
            <a:spLocks noChangeShapeType="1"/>
          </p:cNvSpPr>
          <p:nvPr/>
        </p:nvSpPr>
        <p:spPr bwMode="auto">
          <a:xfrm flipH="1" flipV="1">
            <a:off x="8001000" y="4640263"/>
            <a:ext cx="88900" cy="3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1" name="Line 55"/>
          <p:cNvSpPr>
            <a:spLocks noChangeShapeType="1"/>
          </p:cNvSpPr>
          <p:nvPr/>
        </p:nvSpPr>
        <p:spPr bwMode="auto">
          <a:xfrm>
            <a:off x="4279900" y="2170114"/>
            <a:ext cx="69850" cy="79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2" name="Line 56"/>
          <p:cNvSpPr>
            <a:spLocks noChangeShapeType="1"/>
          </p:cNvSpPr>
          <p:nvPr/>
        </p:nvSpPr>
        <p:spPr bwMode="auto">
          <a:xfrm>
            <a:off x="3794125" y="2825750"/>
            <a:ext cx="109538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3" name="Line 57"/>
          <p:cNvSpPr>
            <a:spLocks noChangeShapeType="1"/>
          </p:cNvSpPr>
          <p:nvPr/>
        </p:nvSpPr>
        <p:spPr bwMode="auto">
          <a:xfrm>
            <a:off x="5122863" y="1663701"/>
            <a:ext cx="30162" cy="1000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4" name="Line 58"/>
          <p:cNvSpPr>
            <a:spLocks noChangeShapeType="1"/>
          </p:cNvSpPr>
          <p:nvPr/>
        </p:nvSpPr>
        <p:spPr bwMode="auto">
          <a:xfrm flipH="1">
            <a:off x="6899276" y="1733550"/>
            <a:ext cx="49213" cy="69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5" name="Line 59"/>
          <p:cNvSpPr>
            <a:spLocks noChangeShapeType="1"/>
          </p:cNvSpPr>
          <p:nvPr/>
        </p:nvSpPr>
        <p:spPr bwMode="auto">
          <a:xfrm flipH="1">
            <a:off x="8010525" y="2844800"/>
            <a:ext cx="88900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6" name="Line 60"/>
          <p:cNvSpPr>
            <a:spLocks noChangeShapeType="1"/>
          </p:cNvSpPr>
          <p:nvPr/>
        </p:nvSpPr>
        <p:spPr bwMode="auto">
          <a:xfrm>
            <a:off x="5486400" y="1600200"/>
            <a:ext cx="990600" cy="426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77" name="Text Box 61"/>
          <p:cNvSpPr txBox="1">
            <a:spLocks noChangeArrowheads="1"/>
          </p:cNvSpPr>
          <p:nvPr/>
        </p:nvSpPr>
        <p:spPr bwMode="auto">
          <a:xfrm>
            <a:off x="636428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positive</a:t>
            </a:r>
          </a:p>
        </p:txBody>
      </p:sp>
      <p:sp>
        <p:nvSpPr>
          <p:cNvPr id="162878" name="Text Box 62"/>
          <p:cNvSpPr txBox="1">
            <a:spLocks noChangeArrowheads="1"/>
          </p:cNvSpPr>
          <p:nvPr/>
        </p:nvSpPr>
        <p:spPr bwMode="auto">
          <a:xfrm>
            <a:off x="4349750" y="36576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sp>
        <p:nvSpPr>
          <p:cNvPr id="162879" name="Text Box 63"/>
          <p:cNvSpPr txBox="1">
            <a:spLocks noChangeArrowheads="1"/>
          </p:cNvSpPr>
          <p:nvPr/>
        </p:nvSpPr>
        <p:spPr bwMode="auto">
          <a:xfrm>
            <a:off x="1828800" y="914400"/>
            <a:ext cx="288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(let’s restrict to 4 bits)</a:t>
            </a:r>
          </a:p>
        </p:txBody>
      </p:sp>
    </p:spTree>
    <p:extLst>
      <p:ext uri="{BB962C8B-B14F-4D97-AF65-F5344CB8AC3E}">
        <p14:creationId xmlns:p14="http://schemas.microsoft.com/office/powerpoint/2010/main" val="49318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Understand</a:t>
            </a:r>
            <a:r>
              <a:rPr lang="en-IN" dirty="0" smtClean="0"/>
              <a:t> </a:t>
            </a:r>
            <a:r>
              <a:rPr lang="en-IN" dirty="0"/>
              <a:t>the distinction between the way in which </a:t>
            </a:r>
            <a:r>
              <a:rPr lang="en-IN" b="1" dirty="0"/>
              <a:t>numbers are </a:t>
            </a:r>
            <a:r>
              <a:rPr lang="en-IN" b="1" dirty="0" smtClean="0"/>
              <a:t>represented (the </a:t>
            </a:r>
            <a:r>
              <a:rPr lang="en-IN" b="1" dirty="0"/>
              <a:t>binary format) </a:t>
            </a:r>
            <a:r>
              <a:rPr lang="en-IN" dirty="0"/>
              <a:t>and the algorithms used for the basic arithmetic operations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Present </a:t>
            </a:r>
            <a:r>
              <a:rPr lang="en-IN" dirty="0"/>
              <a:t>an overview of the techniques for doing </a:t>
            </a:r>
            <a:r>
              <a:rPr lang="en-IN" b="1" dirty="0"/>
              <a:t>basic arithmetic operation </a:t>
            </a:r>
            <a:r>
              <a:rPr lang="en-IN" b="1" dirty="0" smtClean="0"/>
              <a:t>in two </a:t>
            </a:r>
            <a:r>
              <a:rPr lang="en-IN" b="1" dirty="0"/>
              <a:t>complement </a:t>
            </a:r>
            <a:r>
              <a:rPr lang="en-IN" b="1" dirty="0" smtClean="0"/>
              <a:t>notation</a:t>
            </a:r>
            <a:r>
              <a:rPr lang="en-IN" b="1" dirty="0" smtClean="0"/>
              <a:t>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8475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TU/e Processor Design 5Z032</a:t>
            </a:r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78B1-62A5-4D55-A81E-C2378A8F3EA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2057400" y="1524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1pPr>
            <a:lvl2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2pPr>
            <a:lvl3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3pPr>
            <a:lvl4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4pPr>
            <a:lvl5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Two’s complement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3581400" y="1524000"/>
            <a:ext cx="4724400" cy="441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638800" y="1143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638800" y="5943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8382000" y="35814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0100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7696200" y="190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0010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76200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0110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69342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0001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8153400" y="2590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0011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8213725" y="45339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69342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44958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37338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124200" y="4495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2895600" y="3505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1100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3124200" y="2667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1101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3581400" y="1981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4958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1111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7912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6705600" y="182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7391400" y="2209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772400" y="2743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7848600" y="3581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6962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1628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66294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58674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51816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3870" name="Text Box 30"/>
          <p:cNvSpPr txBox="1">
            <a:spLocks noChangeArrowheads="1"/>
          </p:cNvSpPr>
          <p:nvPr/>
        </p:nvSpPr>
        <p:spPr bwMode="auto">
          <a:xfrm>
            <a:off x="4572000" y="48006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4114800" y="4191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4038600" y="3429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3873" name="Text Box 33"/>
          <p:cNvSpPr txBox="1">
            <a:spLocks noChangeArrowheads="1"/>
          </p:cNvSpPr>
          <p:nvPr/>
        </p:nvSpPr>
        <p:spPr bwMode="auto">
          <a:xfrm>
            <a:off x="4191000" y="2819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5181600" y="1981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3876" name="Text Box 36"/>
          <p:cNvSpPr txBox="1">
            <a:spLocks noChangeArrowheads="1"/>
          </p:cNvSpPr>
          <p:nvPr/>
        </p:nvSpPr>
        <p:spPr bwMode="auto">
          <a:xfrm>
            <a:off x="5029200" y="1676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3877" name="Text Box 37"/>
          <p:cNvSpPr txBox="1">
            <a:spLocks noChangeArrowheads="1"/>
          </p:cNvSpPr>
          <p:nvPr/>
        </p:nvSpPr>
        <p:spPr bwMode="auto">
          <a:xfrm>
            <a:off x="4267200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3878" name="Text Box 38"/>
          <p:cNvSpPr txBox="1">
            <a:spLocks noChangeArrowheads="1"/>
          </p:cNvSpPr>
          <p:nvPr/>
        </p:nvSpPr>
        <p:spPr bwMode="auto">
          <a:xfrm>
            <a:off x="3886200" y="2667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63879" name="Text Box 39"/>
          <p:cNvSpPr txBox="1">
            <a:spLocks noChangeArrowheads="1"/>
          </p:cNvSpPr>
          <p:nvPr/>
        </p:nvSpPr>
        <p:spPr bwMode="auto">
          <a:xfrm>
            <a:off x="3657600" y="3429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3810000" y="4343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4343400" y="5029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5105400" y="5410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63883" name="Text Box 43"/>
          <p:cNvSpPr txBox="1">
            <a:spLocks noChangeArrowheads="1"/>
          </p:cNvSpPr>
          <p:nvPr/>
        </p:nvSpPr>
        <p:spPr bwMode="auto">
          <a:xfrm>
            <a:off x="5791200" y="5562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>
            <a:off x="3581400" y="3657600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 flipV="1">
            <a:off x="5943600" y="5867400"/>
            <a:ext cx="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6" name="Line 46"/>
          <p:cNvSpPr>
            <a:spLocks noChangeShapeType="1"/>
          </p:cNvSpPr>
          <p:nvPr/>
        </p:nvSpPr>
        <p:spPr bwMode="auto">
          <a:xfrm>
            <a:off x="5943600" y="1524000"/>
            <a:ext cx="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7" name="Line 47"/>
          <p:cNvSpPr>
            <a:spLocks noChangeShapeType="1"/>
          </p:cNvSpPr>
          <p:nvPr/>
        </p:nvSpPr>
        <p:spPr bwMode="auto">
          <a:xfrm flipH="1">
            <a:off x="8153400" y="38100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8" name="Line 48"/>
          <p:cNvSpPr>
            <a:spLocks noChangeShapeType="1"/>
          </p:cNvSpPr>
          <p:nvPr/>
        </p:nvSpPr>
        <p:spPr bwMode="auto">
          <a:xfrm flipH="1">
            <a:off x="7620000" y="2209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9" name="Line 49"/>
          <p:cNvSpPr>
            <a:spLocks noChangeShapeType="1"/>
          </p:cNvSpPr>
          <p:nvPr/>
        </p:nvSpPr>
        <p:spPr bwMode="auto">
          <a:xfrm flipV="1">
            <a:off x="4343400" y="5257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0" name="Line 50"/>
          <p:cNvSpPr>
            <a:spLocks noChangeShapeType="1"/>
          </p:cNvSpPr>
          <p:nvPr/>
        </p:nvSpPr>
        <p:spPr bwMode="auto">
          <a:xfrm flipV="1">
            <a:off x="3733800" y="4495800"/>
            <a:ext cx="152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1" name="Line 51"/>
          <p:cNvSpPr>
            <a:spLocks noChangeShapeType="1"/>
          </p:cNvSpPr>
          <p:nvPr/>
        </p:nvSpPr>
        <p:spPr bwMode="auto">
          <a:xfrm flipV="1">
            <a:off x="5105400" y="5638800"/>
            <a:ext cx="762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2" name="Line 52"/>
          <p:cNvSpPr>
            <a:spLocks noChangeShapeType="1"/>
          </p:cNvSpPr>
          <p:nvPr/>
        </p:nvSpPr>
        <p:spPr bwMode="auto">
          <a:xfrm flipH="1" flipV="1">
            <a:off x="7424738" y="5275264"/>
            <a:ext cx="119062" cy="1349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3" name="Line 53"/>
          <p:cNvSpPr>
            <a:spLocks noChangeShapeType="1"/>
          </p:cNvSpPr>
          <p:nvPr/>
        </p:nvSpPr>
        <p:spPr bwMode="auto">
          <a:xfrm flipH="1" flipV="1">
            <a:off x="6829425" y="5672138"/>
            <a:ext cx="50800" cy="1000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4" name="Line 54"/>
          <p:cNvSpPr>
            <a:spLocks noChangeShapeType="1"/>
          </p:cNvSpPr>
          <p:nvPr/>
        </p:nvSpPr>
        <p:spPr bwMode="auto">
          <a:xfrm flipH="1" flipV="1">
            <a:off x="8001000" y="4640263"/>
            <a:ext cx="88900" cy="3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5" name="Line 55"/>
          <p:cNvSpPr>
            <a:spLocks noChangeShapeType="1"/>
          </p:cNvSpPr>
          <p:nvPr/>
        </p:nvSpPr>
        <p:spPr bwMode="auto">
          <a:xfrm>
            <a:off x="4279900" y="2170114"/>
            <a:ext cx="69850" cy="79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6" name="Line 56"/>
          <p:cNvSpPr>
            <a:spLocks noChangeShapeType="1"/>
          </p:cNvSpPr>
          <p:nvPr/>
        </p:nvSpPr>
        <p:spPr bwMode="auto">
          <a:xfrm>
            <a:off x="3794125" y="2825750"/>
            <a:ext cx="109538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7" name="Line 57"/>
          <p:cNvSpPr>
            <a:spLocks noChangeShapeType="1"/>
          </p:cNvSpPr>
          <p:nvPr/>
        </p:nvSpPr>
        <p:spPr bwMode="auto">
          <a:xfrm>
            <a:off x="5122863" y="1663701"/>
            <a:ext cx="30162" cy="1000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 flipH="1">
            <a:off x="6899276" y="1733550"/>
            <a:ext cx="49213" cy="69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9" name="Line 59"/>
          <p:cNvSpPr>
            <a:spLocks noChangeShapeType="1"/>
          </p:cNvSpPr>
          <p:nvPr/>
        </p:nvSpPr>
        <p:spPr bwMode="auto">
          <a:xfrm flipH="1">
            <a:off x="8010525" y="2844800"/>
            <a:ext cx="88900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0" name="Freeform 60"/>
          <p:cNvSpPr>
            <a:spLocks/>
          </p:cNvSpPr>
          <p:nvPr/>
        </p:nvSpPr>
        <p:spPr bwMode="auto">
          <a:xfrm>
            <a:off x="5867400" y="952500"/>
            <a:ext cx="2743200" cy="1562100"/>
          </a:xfrm>
          <a:custGeom>
            <a:avLst/>
            <a:gdLst>
              <a:gd name="T0" fmla="*/ 0 w 1728"/>
              <a:gd name="T1" fmla="*/ 24 h 984"/>
              <a:gd name="T2" fmla="*/ 480 w 1728"/>
              <a:gd name="T3" fmla="*/ 24 h 984"/>
              <a:gd name="T4" fmla="*/ 960 w 1728"/>
              <a:gd name="T5" fmla="*/ 168 h 984"/>
              <a:gd name="T6" fmla="*/ 1392 w 1728"/>
              <a:gd name="T7" fmla="*/ 504 h 984"/>
              <a:gd name="T8" fmla="*/ 1728 w 1728"/>
              <a:gd name="T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984">
                <a:moveTo>
                  <a:pt x="0" y="24"/>
                </a:moveTo>
                <a:cubicBezTo>
                  <a:pt x="160" y="12"/>
                  <a:pt x="320" y="0"/>
                  <a:pt x="480" y="24"/>
                </a:cubicBezTo>
                <a:cubicBezTo>
                  <a:pt x="640" y="48"/>
                  <a:pt x="808" y="88"/>
                  <a:pt x="960" y="168"/>
                </a:cubicBezTo>
                <a:cubicBezTo>
                  <a:pt x="1112" y="248"/>
                  <a:pt x="1264" y="368"/>
                  <a:pt x="1392" y="504"/>
                </a:cubicBezTo>
                <a:cubicBezTo>
                  <a:pt x="1520" y="640"/>
                  <a:pt x="1624" y="812"/>
                  <a:pt x="1728" y="984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1" name="Freeform 61"/>
          <p:cNvSpPr>
            <a:spLocks/>
          </p:cNvSpPr>
          <p:nvPr/>
        </p:nvSpPr>
        <p:spPr bwMode="auto">
          <a:xfrm>
            <a:off x="8610600" y="2514600"/>
            <a:ext cx="381000" cy="2438400"/>
          </a:xfrm>
          <a:custGeom>
            <a:avLst/>
            <a:gdLst>
              <a:gd name="T0" fmla="*/ 0 w 240"/>
              <a:gd name="T1" fmla="*/ 0 h 1536"/>
              <a:gd name="T2" fmla="*/ 192 w 240"/>
              <a:gd name="T3" fmla="*/ 480 h 1536"/>
              <a:gd name="T4" fmla="*/ 240 w 240"/>
              <a:gd name="T5" fmla="*/ 816 h 1536"/>
              <a:gd name="T6" fmla="*/ 192 w 240"/>
              <a:gd name="T7" fmla="*/ 1248 h 1536"/>
              <a:gd name="T8" fmla="*/ 96 w 240"/>
              <a:gd name="T9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536">
                <a:moveTo>
                  <a:pt x="0" y="0"/>
                </a:moveTo>
                <a:cubicBezTo>
                  <a:pt x="76" y="172"/>
                  <a:pt x="152" y="344"/>
                  <a:pt x="192" y="480"/>
                </a:cubicBezTo>
                <a:cubicBezTo>
                  <a:pt x="232" y="616"/>
                  <a:pt x="240" y="688"/>
                  <a:pt x="240" y="816"/>
                </a:cubicBezTo>
                <a:cubicBezTo>
                  <a:pt x="240" y="944"/>
                  <a:pt x="216" y="1128"/>
                  <a:pt x="192" y="1248"/>
                </a:cubicBezTo>
                <a:cubicBezTo>
                  <a:pt x="168" y="1368"/>
                  <a:pt x="132" y="1452"/>
                  <a:pt x="96" y="1536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8261350" y="981075"/>
            <a:ext cx="10033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3+2=5</a:t>
            </a:r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636428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positive</a:t>
            </a:r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4349750" y="36576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sp>
        <p:nvSpPr>
          <p:cNvPr id="163905" name="Line 65"/>
          <p:cNvSpPr>
            <a:spLocks noChangeShapeType="1"/>
          </p:cNvSpPr>
          <p:nvPr/>
        </p:nvSpPr>
        <p:spPr bwMode="auto">
          <a:xfrm>
            <a:off x="5486400" y="1600200"/>
            <a:ext cx="990600" cy="426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TU/e Processor Design 5Z032</a:t>
            </a:r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7CBB-059C-446E-8BEA-50B40F2BDC3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1981200" y="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1pPr>
            <a:lvl2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2pPr>
            <a:lvl3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3pPr>
            <a:lvl4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4pPr>
            <a:lvl5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Two’s complement</a:t>
            </a:r>
          </a:p>
        </p:txBody>
      </p:sp>
      <p:sp>
        <p:nvSpPr>
          <p:cNvPr id="164867" name="Oval 3"/>
          <p:cNvSpPr>
            <a:spLocks noChangeArrowheads="1"/>
          </p:cNvSpPr>
          <p:nvPr/>
        </p:nvSpPr>
        <p:spPr bwMode="auto">
          <a:xfrm>
            <a:off x="3581400" y="1524000"/>
            <a:ext cx="4724400" cy="441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638800" y="1143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638800" y="5943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8382000" y="35814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0100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7696200" y="190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0010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76200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69342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8153400" y="2590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8213725" y="45339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69342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0111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44958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7338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1010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124200" y="4495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2895600" y="3505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1100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124200" y="2667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1101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581400" y="1981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4958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1111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57912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6705600" y="182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7391400" y="2209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887" name="Text Box 23"/>
          <p:cNvSpPr txBox="1">
            <a:spLocks noChangeArrowheads="1"/>
          </p:cNvSpPr>
          <p:nvPr/>
        </p:nvSpPr>
        <p:spPr bwMode="auto">
          <a:xfrm>
            <a:off x="7772400" y="2743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7848600" y="3581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889" name="Text Box 25"/>
          <p:cNvSpPr txBox="1">
            <a:spLocks noChangeArrowheads="1"/>
          </p:cNvSpPr>
          <p:nvPr/>
        </p:nvSpPr>
        <p:spPr bwMode="auto">
          <a:xfrm>
            <a:off x="76962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71628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66294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892" name="Text Box 28"/>
          <p:cNvSpPr txBox="1">
            <a:spLocks noChangeArrowheads="1"/>
          </p:cNvSpPr>
          <p:nvPr/>
        </p:nvSpPr>
        <p:spPr bwMode="auto">
          <a:xfrm>
            <a:off x="58674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51816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4572000" y="48006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4895" name="Text Box 31"/>
          <p:cNvSpPr txBox="1">
            <a:spLocks noChangeArrowheads="1"/>
          </p:cNvSpPr>
          <p:nvPr/>
        </p:nvSpPr>
        <p:spPr bwMode="auto">
          <a:xfrm>
            <a:off x="4114800" y="4191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4038600" y="3429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4191000" y="2819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5181600" y="1981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4900" name="Text Box 36"/>
          <p:cNvSpPr txBox="1">
            <a:spLocks noChangeArrowheads="1"/>
          </p:cNvSpPr>
          <p:nvPr/>
        </p:nvSpPr>
        <p:spPr bwMode="auto">
          <a:xfrm>
            <a:off x="5029200" y="1676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4901" name="Text Box 37"/>
          <p:cNvSpPr txBox="1">
            <a:spLocks noChangeArrowheads="1"/>
          </p:cNvSpPr>
          <p:nvPr/>
        </p:nvSpPr>
        <p:spPr bwMode="auto">
          <a:xfrm>
            <a:off x="4267200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3886200" y="2667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64903" name="Text Box 39"/>
          <p:cNvSpPr txBox="1">
            <a:spLocks noChangeArrowheads="1"/>
          </p:cNvSpPr>
          <p:nvPr/>
        </p:nvSpPr>
        <p:spPr bwMode="auto">
          <a:xfrm>
            <a:off x="3657600" y="3429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3810000" y="4343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4343400" y="5029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164906" name="Text Box 42"/>
          <p:cNvSpPr txBox="1">
            <a:spLocks noChangeArrowheads="1"/>
          </p:cNvSpPr>
          <p:nvPr/>
        </p:nvSpPr>
        <p:spPr bwMode="auto">
          <a:xfrm>
            <a:off x="5105400" y="5410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5791200" y="5562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64908" name="Line 44"/>
          <p:cNvSpPr>
            <a:spLocks noChangeShapeType="1"/>
          </p:cNvSpPr>
          <p:nvPr/>
        </p:nvSpPr>
        <p:spPr bwMode="auto">
          <a:xfrm>
            <a:off x="3581400" y="3657600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09" name="Line 45"/>
          <p:cNvSpPr>
            <a:spLocks noChangeShapeType="1"/>
          </p:cNvSpPr>
          <p:nvPr/>
        </p:nvSpPr>
        <p:spPr bwMode="auto">
          <a:xfrm flipV="1">
            <a:off x="5943600" y="5867400"/>
            <a:ext cx="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0" name="Line 46"/>
          <p:cNvSpPr>
            <a:spLocks noChangeShapeType="1"/>
          </p:cNvSpPr>
          <p:nvPr/>
        </p:nvSpPr>
        <p:spPr bwMode="auto">
          <a:xfrm>
            <a:off x="5943600" y="1524000"/>
            <a:ext cx="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1" name="Line 47"/>
          <p:cNvSpPr>
            <a:spLocks noChangeShapeType="1"/>
          </p:cNvSpPr>
          <p:nvPr/>
        </p:nvSpPr>
        <p:spPr bwMode="auto">
          <a:xfrm flipH="1">
            <a:off x="8153400" y="38100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2" name="Line 48"/>
          <p:cNvSpPr>
            <a:spLocks noChangeShapeType="1"/>
          </p:cNvSpPr>
          <p:nvPr/>
        </p:nvSpPr>
        <p:spPr bwMode="auto">
          <a:xfrm flipH="1">
            <a:off x="7620000" y="2209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3" name="Line 49"/>
          <p:cNvSpPr>
            <a:spLocks noChangeShapeType="1"/>
          </p:cNvSpPr>
          <p:nvPr/>
        </p:nvSpPr>
        <p:spPr bwMode="auto">
          <a:xfrm flipV="1">
            <a:off x="4343400" y="5257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4" name="Line 50"/>
          <p:cNvSpPr>
            <a:spLocks noChangeShapeType="1"/>
          </p:cNvSpPr>
          <p:nvPr/>
        </p:nvSpPr>
        <p:spPr bwMode="auto">
          <a:xfrm flipV="1">
            <a:off x="3733800" y="4495800"/>
            <a:ext cx="152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5" name="Line 51"/>
          <p:cNvSpPr>
            <a:spLocks noChangeShapeType="1"/>
          </p:cNvSpPr>
          <p:nvPr/>
        </p:nvSpPr>
        <p:spPr bwMode="auto">
          <a:xfrm flipV="1">
            <a:off x="5105400" y="5638800"/>
            <a:ext cx="762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6" name="Line 52"/>
          <p:cNvSpPr>
            <a:spLocks noChangeShapeType="1"/>
          </p:cNvSpPr>
          <p:nvPr/>
        </p:nvSpPr>
        <p:spPr bwMode="auto">
          <a:xfrm flipH="1" flipV="1">
            <a:off x="7424738" y="5275264"/>
            <a:ext cx="119062" cy="1349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7" name="Line 53"/>
          <p:cNvSpPr>
            <a:spLocks noChangeShapeType="1"/>
          </p:cNvSpPr>
          <p:nvPr/>
        </p:nvSpPr>
        <p:spPr bwMode="auto">
          <a:xfrm flipH="1" flipV="1">
            <a:off x="6829425" y="5672138"/>
            <a:ext cx="50800" cy="1000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8" name="Line 54"/>
          <p:cNvSpPr>
            <a:spLocks noChangeShapeType="1"/>
          </p:cNvSpPr>
          <p:nvPr/>
        </p:nvSpPr>
        <p:spPr bwMode="auto">
          <a:xfrm flipH="1" flipV="1">
            <a:off x="8001000" y="4640263"/>
            <a:ext cx="88900" cy="3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19" name="Line 55"/>
          <p:cNvSpPr>
            <a:spLocks noChangeShapeType="1"/>
          </p:cNvSpPr>
          <p:nvPr/>
        </p:nvSpPr>
        <p:spPr bwMode="auto">
          <a:xfrm>
            <a:off x="4279900" y="2170114"/>
            <a:ext cx="69850" cy="79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0" name="Line 56"/>
          <p:cNvSpPr>
            <a:spLocks noChangeShapeType="1"/>
          </p:cNvSpPr>
          <p:nvPr/>
        </p:nvSpPr>
        <p:spPr bwMode="auto">
          <a:xfrm>
            <a:off x="3794125" y="2825750"/>
            <a:ext cx="109538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1" name="Line 57"/>
          <p:cNvSpPr>
            <a:spLocks noChangeShapeType="1"/>
          </p:cNvSpPr>
          <p:nvPr/>
        </p:nvSpPr>
        <p:spPr bwMode="auto">
          <a:xfrm>
            <a:off x="5122863" y="1663701"/>
            <a:ext cx="30162" cy="1000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2" name="Line 58"/>
          <p:cNvSpPr>
            <a:spLocks noChangeShapeType="1"/>
          </p:cNvSpPr>
          <p:nvPr/>
        </p:nvSpPr>
        <p:spPr bwMode="auto">
          <a:xfrm flipH="1">
            <a:off x="6899276" y="1733550"/>
            <a:ext cx="49213" cy="69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3" name="Line 59"/>
          <p:cNvSpPr>
            <a:spLocks noChangeShapeType="1"/>
          </p:cNvSpPr>
          <p:nvPr/>
        </p:nvSpPr>
        <p:spPr bwMode="auto">
          <a:xfrm flipH="1">
            <a:off x="8010525" y="2844800"/>
            <a:ext cx="88900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4" name="Freeform 60"/>
          <p:cNvSpPr>
            <a:spLocks/>
          </p:cNvSpPr>
          <p:nvPr/>
        </p:nvSpPr>
        <p:spPr bwMode="auto">
          <a:xfrm>
            <a:off x="5943600" y="1130300"/>
            <a:ext cx="2667000" cy="1460500"/>
          </a:xfrm>
          <a:custGeom>
            <a:avLst/>
            <a:gdLst>
              <a:gd name="T0" fmla="*/ 0 w 1680"/>
              <a:gd name="T1" fmla="*/ 8 h 920"/>
              <a:gd name="T2" fmla="*/ 336 w 1680"/>
              <a:gd name="T3" fmla="*/ 8 h 920"/>
              <a:gd name="T4" fmla="*/ 624 w 1680"/>
              <a:gd name="T5" fmla="*/ 56 h 920"/>
              <a:gd name="T6" fmla="*/ 960 w 1680"/>
              <a:gd name="T7" fmla="*/ 200 h 920"/>
              <a:gd name="T8" fmla="*/ 1296 w 1680"/>
              <a:gd name="T9" fmla="*/ 440 h 920"/>
              <a:gd name="T10" fmla="*/ 1536 w 1680"/>
              <a:gd name="T11" fmla="*/ 680 h 920"/>
              <a:gd name="T12" fmla="*/ 1680 w 1680"/>
              <a:gd name="T13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0" h="920">
                <a:moveTo>
                  <a:pt x="0" y="8"/>
                </a:moveTo>
                <a:cubicBezTo>
                  <a:pt x="116" y="4"/>
                  <a:pt x="232" y="0"/>
                  <a:pt x="336" y="8"/>
                </a:cubicBezTo>
                <a:cubicBezTo>
                  <a:pt x="440" y="16"/>
                  <a:pt x="520" y="24"/>
                  <a:pt x="624" y="56"/>
                </a:cubicBezTo>
                <a:cubicBezTo>
                  <a:pt x="728" y="88"/>
                  <a:pt x="848" y="136"/>
                  <a:pt x="960" y="200"/>
                </a:cubicBezTo>
                <a:cubicBezTo>
                  <a:pt x="1072" y="264"/>
                  <a:pt x="1200" y="360"/>
                  <a:pt x="1296" y="440"/>
                </a:cubicBezTo>
                <a:cubicBezTo>
                  <a:pt x="1392" y="520"/>
                  <a:pt x="1472" y="600"/>
                  <a:pt x="1536" y="680"/>
                </a:cubicBezTo>
                <a:cubicBezTo>
                  <a:pt x="1600" y="760"/>
                  <a:pt x="1640" y="840"/>
                  <a:pt x="1680" y="9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5" name="Freeform 61"/>
          <p:cNvSpPr>
            <a:spLocks/>
          </p:cNvSpPr>
          <p:nvPr/>
        </p:nvSpPr>
        <p:spPr bwMode="auto">
          <a:xfrm>
            <a:off x="3886200" y="914400"/>
            <a:ext cx="4876800" cy="1524000"/>
          </a:xfrm>
          <a:custGeom>
            <a:avLst/>
            <a:gdLst>
              <a:gd name="T0" fmla="*/ 3072 w 3072"/>
              <a:gd name="T1" fmla="*/ 960 h 960"/>
              <a:gd name="T2" fmla="*/ 2832 w 3072"/>
              <a:gd name="T3" fmla="*/ 624 h 960"/>
              <a:gd name="T4" fmla="*/ 2544 w 3072"/>
              <a:gd name="T5" fmla="*/ 384 h 960"/>
              <a:gd name="T6" fmla="*/ 2208 w 3072"/>
              <a:gd name="T7" fmla="*/ 192 h 960"/>
              <a:gd name="T8" fmla="*/ 1824 w 3072"/>
              <a:gd name="T9" fmla="*/ 48 h 960"/>
              <a:gd name="T10" fmla="*/ 1296 w 3072"/>
              <a:gd name="T11" fmla="*/ 0 h 960"/>
              <a:gd name="T12" fmla="*/ 912 w 3072"/>
              <a:gd name="T13" fmla="*/ 48 h 960"/>
              <a:gd name="T14" fmla="*/ 624 w 3072"/>
              <a:gd name="T15" fmla="*/ 144 h 960"/>
              <a:gd name="T16" fmla="*/ 336 w 3072"/>
              <a:gd name="T17" fmla="*/ 288 h 960"/>
              <a:gd name="T18" fmla="*/ 48 w 3072"/>
              <a:gd name="T19" fmla="*/ 528 h 960"/>
              <a:gd name="T20" fmla="*/ 48 w 3072"/>
              <a:gd name="T21" fmla="*/ 576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72" h="960">
                <a:moveTo>
                  <a:pt x="3072" y="960"/>
                </a:moveTo>
                <a:cubicBezTo>
                  <a:pt x="2996" y="840"/>
                  <a:pt x="2920" y="720"/>
                  <a:pt x="2832" y="624"/>
                </a:cubicBezTo>
                <a:cubicBezTo>
                  <a:pt x="2744" y="528"/>
                  <a:pt x="2648" y="456"/>
                  <a:pt x="2544" y="384"/>
                </a:cubicBezTo>
                <a:cubicBezTo>
                  <a:pt x="2440" y="312"/>
                  <a:pt x="2328" y="248"/>
                  <a:pt x="2208" y="192"/>
                </a:cubicBezTo>
                <a:cubicBezTo>
                  <a:pt x="2088" y="136"/>
                  <a:pt x="1976" y="80"/>
                  <a:pt x="1824" y="48"/>
                </a:cubicBezTo>
                <a:cubicBezTo>
                  <a:pt x="1672" y="16"/>
                  <a:pt x="1448" y="0"/>
                  <a:pt x="1296" y="0"/>
                </a:cubicBezTo>
                <a:cubicBezTo>
                  <a:pt x="1144" y="0"/>
                  <a:pt x="1024" y="24"/>
                  <a:pt x="912" y="48"/>
                </a:cubicBezTo>
                <a:cubicBezTo>
                  <a:pt x="800" y="72"/>
                  <a:pt x="720" y="104"/>
                  <a:pt x="624" y="144"/>
                </a:cubicBezTo>
                <a:cubicBezTo>
                  <a:pt x="528" y="184"/>
                  <a:pt x="432" y="224"/>
                  <a:pt x="336" y="288"/>
                </a:cubicBezTo>
                <a:cubicBezTo>
                  <a:pt x="240" y="352"/>
                  <a:pt x="96" y="480"/>
                  <a:pt x="48" y="528"/>
                </a:cubicBezTo>
                <a:cubicBezTo>
                  <a:pt x="0" y="576"/>
                  <a:pt x="24" y="576"/>
                  <a:pt x="48" y="576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8020050" y="828675"/>
            <a:ext cx="1638300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3+ (-5) = -2</a:t>
            </a:r>
          </a:p>
        </p:txBody>
      </p:sp>
      <p:sp>
        <p:nvSpPr>
          <p:cNvPr id="164927" name="Text Box 63"/>
          <p:cNvSpPr txBox="1">
            <a:spLocks noChangeArrowheads="1"/>
          </p:cNvSpPr>
          <p:nvPr/>
        </p:nvSpPr>
        <p:spPr bwMode="auto">
          <a:xfrm>
            <a:off x="636428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positive</a:t>
            </a:r>
          </a:p>
        </p:txBody>
      </p:sp>
      <p:sp>
        <p:nvSpPr>
          <p:cNvPr id="164928" name="Text Box 64"/>
          <p:cNvSpPr txBox="1">
            <a:spLocks noChangeArrowheads="1"/>
          </p:cNvSpPr>
          <p:nvPr/>
        </p:nvSpPr>
        <p:spPr bwMode="auto">
          <a:xfrm>
            <a:off x="4349750" y="36576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sp>
        <p:nvSpPr>
          <p:cNvPr id="164929" name="Line 65"/>
          <p:cNvSpPr>
            <a:spLocks noChangeShapeType="1"/>
          </p:cNvSpPr>
          <p:nvPr/>
        </p:nvSpPr>
        <p:spPr bwMode="auto">
          <a:xfrm>
            <a:off x="5486400" y="1600200"/>
            <a:ext cx="990600" cy="426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8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TU/e Processor Design 5Z032</a:t>
            </a:r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931-0ADD-4BB9-94D1-8515345F7AB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1905000" y="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1pPr>
            <a:lvl2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2pPr>
            <a:lvl3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3pPr>
            <a:lvl4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4pPr>
            <a:lvl5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Two’s complement</a:t>
            </a:r>
          </a:p>
        </p:txBody>
      </p:sp>
      <p:sp>
        <p:nvSpPr>
          <p:cNvPr id="165891" name="Oval 3"/>
          <p:cNvSpPr>
            <a:spLocks noChangeArrowheads="1"/>
          </p:cNvSpPr>
          <p:nvPr/>
        </p:nvSpPr>
        <p:spPr bwMode="auto">
          <a:xfrm>
            <a:off x="3581400" y="1524000"/>
            <a:ext cx="4724400" cy="441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638800" y="1143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638800" y="5943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8382000" y="35814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0100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696200" y="190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0010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76200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0110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69342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0001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8153400" y="2590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0011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8213725" y="45339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69342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0111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44958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37338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1010</a:t>
            </a: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3124200" y="4495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895600" y="3505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1100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124200" y="2667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1101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581400" y="1981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4958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1111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57912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6705600" y="182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7391400" y="2209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7772400" y="2743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7848600" y="3581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5913" name="Text Box 25"/>
          <p:cNvSpPr txBox="1">
            <a:spLocks noChangeArrowheads="1"/>
          </p:cNvSpPr>
          <p:nvPr/>
        </p:nvSpPr>
        <p:spPr bwMode="auto">
          <a:xfrm>
            <a:off x="76962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71628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66294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58674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51816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4572000" y="48006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4114800" y="4191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4038600" y="3429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4191000" y="2819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5181600" y="1981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5029200" y="1676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4267200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3886200" y="2667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3657600" y="3429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165928" name="Text Box 40"/>
          <p:cNvSpPr txBox="1">
            <a:spLocks noChangeArrowheads="1"/>
          </p:cNvSpPr>
          <p:nvPr/>
        </p:nvSpPr>
        <p:spPr bwMode="auto">
          <a:xfrm>
            <a:off x="3810000" y="4343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5929" name="Text Box 41"/>
          <p:cNvSpPr txBox="1">
            <a:spLocks noChangeArrowheads="1"/>
          </p:cNvSpPr>
          <p:nvPr/>
        </p:nvSpPr>
        <p:spPr bwMode="auto">
          <a:xfrm>
            <a:off x="4343400" y="5029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165930" name="Text Box 42"/>
          <p:cNvSpPr txBox="1">
            <a:spLocks noChangeArrowheads="1"/>
          </p:cNvSpPr>
          <p:nvPr/>
        </p:nvSpPr>
        <p:spPr bwMode="auto">
          <a:xfrm>
            <a:off x="5105400" y="5410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5791200" y="5562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>
            <a:off x="3581400" y="3657600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3" name="Line 45"/>
          <p:cNvSpPr>
            <a:spLocks noChangeShapeType="1"/>
          </p:cNvSpPr>
          <p:nvPr/>
        </p:nvSpPr>
        <p:spPr bwMode="auto">
          <a:xfrm flipV="1">
            <a:off x="5943600" y="5867400"/>
            <a:ext cx="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5943600" y="1524000"/>
            <a:ext cx="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H="1">
            <a:off x="8153400" y="38100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6" name="Line 48"/>
          <p:cNvSpPr>
            <a:spLocks noChangeShapeType="1"/>
          </p:cNvSpPr>
          <p:nvPr/>
        </p:nvSpPr>
        <p:spPr bwMode="auto">
          <a:xfrm flipH="1">
            <a:off x="7620000" y="2209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 flipV="1">
            <a:off x="4343400" y="5257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8" name="Line 50"/>
          <p:cNvSpPr>
            <a:spLocks noChangeShapeType="1"/>
          </p:cNvSpPr>
          <p:nvPr/>
        </p:nvSpPr>
        <p:spPr bwMode="auto">
          <a:xfrm flipV="1">
            <a:off x="3733800" y="4495800"/>
            <a:ext cx="152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39" name="Line 51"/>
          <p:cNvSpPr>
            <a:spLocks noChangeShapeType="1"/>
          </p:cNvSpPr>
          <p:nvPr/>
        </p:nvSpPr>
        <p:spPr bwMode="auto">
          <a:xfrm flipV="1">
            <a:off x="5105400" y="5638800"/>
            <a:ext cx="762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 flipH="1" flipV="1">
            <a:off x="7424738" y="5275264"/>
            <a:ext cx="119062" cy="1349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 flipH="1" flipV="1">
            <a:off x="6829425" y="5672138"/>
            <a:ext cx="50800" cy="1000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H="1" flipV="1">
            <a:off x="8001000" y="4640263"/>
            <a:ext cx="88900" cy="3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4279900" y="2170114"/>
            <a:ext cx="69850" cy="79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3794125" y="2825750"/>
            <a:ext cx="109538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122863" y="1663701"/>
            <a:ext cx="30162" cy="1000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6" name="Line 58"/>
          <p:cNvSpPr>
            <a:spLocks noChangeShapeType="1"/>
          </p:cNvSpPr>
          <p:nvPr/>
        </p:nvSpPr>
        <p:spPr bwMode="auto">
          <a:xfrm flipH="1">
            <a:off x="6899276" y="1733550"/>
            <a:ext cx="49213" cy="69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7" name="Line 59"/>
          <p:cNvSpPr>
            <a:spLocks noChangeShapeType="1"/>
          </p:cNvSpPr>
          <p:nvPr/>
        </p:nvSpPr>
        <p:spPr bwMode="auto">
          <a:xfrm flipH="1">
            <a:off x="8010525" y="2844800"/>
            <a:ext cx="88900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8" name="Freeform 60"/>
          <p:cNvSpPr>
            <a:spLocks/>
          </p:cNvSpPr>
          <p:nvPr/>
        </p:nvSpPr>
        <p:spPr bwMode="auto">
          <a:xfrm>
            <a:off x="5943600" y="1066800"/>
            <a:ext cx="2743200" cy="1524000"/>
          </a:xfrm>
          <a:custGeom>
            <a:avLst/>
            <a:gdLst>
              <a:gd name="T0" fmla="*/ 0 w 1728"/>
              <a:gd name="T1" fmla="*/ 0 h 960"/>
              <a:gd name="T2" fmla="*/ 432 w 1728"/>
              <a:gd name="T3" fmla="*/ 48 h 960"/>
              <a:gd name="T4" fmla="*/ 816 w 1728"/>
              <a:gd name="T5" fmla="*/ 144 h 960"/>
              <a:gd name="T6" fmla="*/ 1344 w 1728"/>
              <a:gd name="T7" fmla="*/ 480 h 960"/>
              <a:gd name="T8" fmla="*/ 1728 w 1728"/>
              <a:gd name="T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960">
                <a:moveTo>
                  <a:pt x="0" y="0"/>
                </a:moveTo>
                <a:cubicBezTo>
                  <a:pt x="148" y="12"/>
                  <a:pt x="296" y="24"/>
                  <a:pt x="432" y="48"/>
                </a:cubicBezTo>
                <a:cubicBezTo>
                  <a:pt x="568" y="72"/>
                  <a:pt x="664" y="72"/>
                  <a:pt x="816" y="144"/>
                </a:cubicBezTo>
                <a:cubicBezTo>
                  <a:pt x="968" y="216"/>
                  <a:pt x="1192" y="344"/>
                  <a:pt x="1344" y="480"/>
                </a:cubicBezTo>
                <a:cubicBezTo>
                  <a:pt x="1496" y="616"/>
                  <a:pt x="1664" y="880"/>
                  <a:pt x="1728" y="96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49" name="Freeform 61"/>
          <p:cNvSpPr>
            <a:spLocks/>
          </p:cNvSpPr>
          <p:nvPr/>
        </p:nvSpPr>
        <p:spPr bwMode="auto">
          <a:xfrm>
            <a:off x="4953000" y="2590800"/>
            <a:ext cx="4114800" cy="3835400"/>
          </a:xfrm>
          <a:custGeom>
            <a:avLst/>
            <a:gdLst>
              <a:gd name="T0" fmla="*/ 2352 w 2592"/>
              <a:gd name="T1" fmla="*/ 0 h 2416"/>
              <a:gd name="T2" fmla="*/ 2544 w 2592"/>
              <a:gd name="T3" fmla="*/ 384 h 2416"/>
              <a:gd name="T4" fmla="*/ 2592 w 2592"/>
              <a:gd name="T5" fmla="*/ 768 h 2416"/>
              <a:gd name="T6" fmla="*/ 2544 w 2592"/>
              <a:gd name="T7" fmla="*/ 1152 h 2416"/>
              <a:gd name="T8" fmla="*/ 2448 w 2592"/>
              <a:gd name="T9" fmla="*/ 1392 h 2416"/>
              <a:gd name="T10" fmla="*/ 2208 w 2592"/>
              <a:gd name="T11" fmla="*/ 1728 h 2416"/>
              <a:gd name="T12" fmla="*/ 2016 w 2592"/>
              <a:gd name="T13" fmla="*/ 1920 h 2416"/>
              <a:gd name="T14" fmla="*/ 1680 w 2592"/>
              <a:gd name="T15" fmla="*/ 2160 h 2416"/>
              <a:gd name="T16" fmla="*/ 1296 w 2592"/>
              <a:gd name="T17" fmla="*/ 2304 h 2416"/>
              <a:gd name="T18" fmla="*/ 864 w 2592"/>
              <a:gd name="T19" fmla="*/ 2400 h 2416"/>
              <a:gd name="T20" fmla="*/ 384 w 2592"/>
              <a:gd name="T21" fmla="*/ 2400 h 2416"/>
              <a:gd name="T22" fmla="*/ 0 w 2592"/>
              <a:gd name="T23" fmla="*/ 2304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92" h="2416">
                <a:moveTo>
                  <a:pt x="2352" y="0"/>
                </a:moveTo>
                <a:cubicBezTo>
                  <a:pt x="2428" y="128"/>
                  <a:pt x="2504" y="256"/>
                  <a:pt x="2544" y="384"/>
                </a:cubicBezTo>
                <a:cubicBezTo>
                  <a:pt x="2584" y="512"/>
                  <a:pt x="2592" y="640"/>
                  <a:pt x="2592" y="768"/>
                </a:cubicBezTo>
                <a:cubicBezTo>
                  <a:pt x="2592" y="896"/>
                  <a:pt x="2568" y="1048"/>
                  <a:pt x="2544" y="1152"/>
                </a:cubicBezTo>
                <a:cubicBezTo>
                  <a:pt x="2520" y="1256"/>
                  <a:pt x="2504" y="1296"/>
                  <a:pt x="2448" y="1392"/>
                </a:cubicBezTo>
                <a:cubicBezTo>
                  <a:pt x="2392" y="1488"/>
                  <a:pt x="2280" y="1640"/>
                  <a:pt x="2208" y="1728"/>
                </a:cubicBezTo>
                <a:cubicBezTo>
                  <a:pt x="2136" y="1816"/>
                  <a:pt x="2104" y="1848"/>
                  <a:pt x="2016" y="1920"/>
                </a:cubicBezTo>
                <a:cubicBezTo>
                  <a:pt x="1928" y="1992"/>
                  <a:pt x="1800" y="2096"/>
                  <a:pt x="1680" y="2160"/>
                </a:cubicBezTo>
                <a:cubicBezTo>
                  <a:pt x="1560" y="2224"/>
                  <a:pt x="1432" y="2264"/>
                  <a:pt x="1296" y="2304"/>
                </a:cubicBezTo>
                <a:cubicBezTo>
                  <a:pt x="1160" y="2344"/>
                  <a:pt x="1016" y="2384"/>
                  <a:pt x="864" y="2400"/>
                </a:cubicBezTo>
                <a:cubicBezTo>
                  <a:pt x="712" y="2416"/>
                  <a:pt x="528" y="2416"/>
                  <a:pt x="384" y="2400"/>
                </a:cubicBezTo>
                <a:cubicBezTo>
                  <a:pt x="240" y="2384"/>
                  <a:pt x="120" y="2344"/>
                  <a:pt x="0" y="2304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0" name="Text Box 62"/>
          <p:cNvSpPr txBox="1">
            <a:spLocks noChangeArrowheads="1"/>
          </p:cNvSpPr>
          <p:nvPr/>
        </p:nvSpPr>
        <p:spPr bwMode="auto">
          <a:xfrm>
            <a:off x="8001000" y="609601"/>
            <a:ext cx="1606550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3+6 = -7 !!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overflow</a:t>
            </a:r>
            <a:endParaRPr lang="en-US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1" name="Line 63"/>
          <p:cNvSpPr>
            <a:spLocks noChangeShapeType="1"/>
          </p:cNvSpPr>
          <p:nvPr/>
        </p:nvSpPr>
        <p:spPr bwMode="auto">
          <a:xfrm>
            <a:off x="5486400" y="1600200"/>
            <a:ext cx="990600" cy="426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52" name="Text Box 64"/>
          <p:cNvSpPr txBox="1">
            <a:spLocks noChangeArrowheads="1"/>
          </p:cNvSpPr>
          <p:nvPr/>
        </p:nvSpPr>
        <p:spPr bwMode="auto">
          <a:xfrm>
            <a:off x="636428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positive</a:t>
            </a:r>
          </a:p>
        </p:txBody>
      </p:sp>
      <p:sp>
        <p:nvSpPr>
          <p:cNvPr id="165953" name="Text Box 65"/>
          <p:cNvSpPr txBox="1">
            <a:spLocks noChangeArrowheads="1"/>
          </p:cNvSpPr>
          <p:nvPr/>
        </p:nvSpPr>
        <p:spPr bwMode="auto">
          <a:xfrm>
            <a:off x="4349750" y="36576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726355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TU/e Processor Design 5Z032</a:t>
            </a:r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2098-B3D8-45AC-A5E4-21FB70C3184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1828800" y="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1pPr>
            <a:lvl2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2pPr>
            <a:lvl3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3pPr>
            <a:lvl4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4pPr>
            <a:lvl5pPr algn="l">
              <a:lnSpc>
                <a:spcPct val="70000"/>
              </a:lnSpc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Narrow" panose="020B0606020202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Two’s complement</a:t>
            </a:r>
          </a:p>
        </p:txBody>
      </p:sp>
      <p:sp>
        <p:nvSpPr>
          <p:cNvPr id="166915" name="Oval 3"/>
          <p:cNvSpPr>
            <a:spLocks noChangeArrowheads="1"/>
          </p:cNvSpPr>
          <p:nvPr/>
        </p:nvSpPr>
        <p:spPr bwMode="auto">
          <a:xfrm>
            <a:off x="3581400" y="1524000"/>
            <a:ext cx="4724400" cy="441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638800" y="1143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5638800" y="5943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8382000" y="35814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0100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7696200" y="190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0010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76200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0110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69342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0001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8153400" y="2590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0011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8213725" y="45339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69342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0111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4495800" y="5715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3733800" y="5257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1010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3124200" y="44958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2895600" y="3505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1100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3124200" y="26670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1101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3581400" y="19812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495800" y="1371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1111</a:t>
            </a: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791200" y="160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6705600" y="182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7391400" y="2209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7772400" y="2743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7848600" y="3581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76962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71628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6629400" y="5410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58674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51816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6942" name="Text Box 30"/>
          <p:cNvSpPr txBox="1">
            <a:spLocks noChangeArrowheads="1"/>
          </p:cNvSpPr>
          <p:nvPr/>
        </p:nvSpPr>
        <p:spPr bwMode="auto">
          <a:xfrm>
            <a:off x="4572000" y="48006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6943" name="Text Box 31"/>
          <p:cNvSpPr txBox="1">
            <a:spLocks noChangeArrowheads="1"/>
          </p:cNvSpPr>
          <p:nvPr/>
        </p:nvSpPr>
        <p:spPr bwMode="auto">
          <a:xfrm>
            <a:off x="4114800" y="4191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6944" name="Text Box 32"/>
          <p:cNvSpPr txBox="1">
            <a:spLocks noChangeArrowheads="1"/>
          </p:cNvSpPr>
          <p:nvPr/>
        </p:nvSpPr>
        <p:spPr bwMode="auto">
          <a:xfrm>
            <a:off x="4038600" y="34290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6945" name="Text Box 33"/>
          <p:cNvSpPr txBox="1">
            <a:spLocks noChangeArrowheads="1"/>
          </p:cNvSpPr>
          <p:nvPr/>
        </p:nvSpPr>
        <p:spPr bwMode="auto">
          <a:xfrm>
            <a:off x="4191000" y="2819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6947" name="Text Box 35"/>
          <p:cNvSpPr txBox="1">
            <a:spLocks noChangeArrowheads="1"/>
          </p:cNvSpPr>
          <p:nvPr/>
        </p:nvSpPr>
        <p:spPr bwMode="auto">
          <a:xfrm>
            <a:off x="5181600" y="1981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5029200" y="1676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4267200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6950" name="Text Box 38"/>
          <p:cNvSpPr txBox="1">
            <a:spLocks noChangeArrowheads="1"/>
          </p:cNvSpPr>
          <p:nvPr/>
        </p:nvSpPr>
        <p:spPr bwMode="auto">
          <a:xfrm>
            <a:off x="3886200" y="2667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66951" name="Text Box 39"/>
          <p:cNvSpPr txBox="1">
            <a:spLocks noChangeArrowheads="1"/>
          </p:cNvSpPr>
          <p:nvPr/>
        </p:nvSpPr>
        <p:spPr bwMode="auto">
          <a:xfrm>
            <a:off x="3657600" y="3429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3810000" y="4343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4343400" y="5029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166954" name="Text Box 42"/>
          <p:cNvSpPr txBox="1">
            <a:spLocks noChangeArrowheads="1"/>
          </p:cNvSpPr>
          <p:nvPr/>
        </p:nvSpPr>
        <p:spPr bwMode="auto">
          <a:xfrm>
            <a:off x="5105400" y="54102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66955" name="Text Box 43"/>
          <p:cNvSpPr txBox="1">
            <a:spLocks noChangeArrowheads="1"/>
          </p:cNvSpPr>
          <p:nvPr/>
        </p:nvSpPr>
        <p:spPr bwMode="auto">
          <a:xfrm>
            <a:off x="5791200" y="5562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9999"/>
                </a:solidFill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66956" name="Line 44"/>
          <p:cNvSpPr>
            <a:spLocks noChangeShapeType="1"/>
          </p:cNvSpPr>
          <p:nvPr/>
        </p:nvSpPr>
        <p:spPr bwMode="auto">
          <a:xfrm>
            <a:off x="3581400" y="3657600"/>
            <a:ext cx="76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57" name="Line 45"/>
          <p:cNvSpPr>
            <a:spLocks noChangeShapeType="1"/>
          </p:cNvSpPr>
          <p:nvPr/>
        </p:nvSpPr>
        <p:spPr bwMode="auto">
          <a:xfrm flipV="1">
            <a:off x="5943600" y="5867400"/>
            <a:ext cx="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58" name="Line 46"/>
          <p:cNvSpPr>
            <a:spLocks noChangeShapeType="1"/>
          </p:cNvSpPr>
          <p:nvPr/>
        </p:nvSpPr>
        <p:spPr bwMode="auto">
          <a:xfrm>
            <a:off x="5943600" y="1524000"/>
            <a:ext cx="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59" name="Line 47"/>
          <p:cNvSpPr>
            <a:spLocks noChangeShapeType="1"/>
          </p:cNvSpPr>
          <p:nvPr/>
        </p:nvSpPr>
        <p:spPr bwMode="auto">
          <a:xfrm flipH="1">
            <a:off x="8153400" y="3810000"/>
            <a:ext cx="152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0" name="Line 48"/>
          <p:cNvSpPr>
            <a:spLocks noChangeShapeType="1"/>
          </p:cNvSpPr>
          <p:nvPr/>
        </p:nvSpPr>
        <p:spPr bwMode="auto">
          <a:xfrm flipH="1">
            <a:off x="7620000" y="2209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1" name="Line 49"/>
          <p:cNvSpPr>
            <a:spLocks noChangeShapeType="1"/>
          </p:cNvSpPr>
          <p:nvPr/>
        </p:nvSpPr>
        <p:spPr bwMode="auto">
          <a:xfrm flipV="1">
            <a:off x="4343400" y="5257800"/>
            <a:ext cx="762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2" name="Line 50"/>
          <p:cNvSpPr>
            <a:spLocks noChangeShapeType="1"/>
          </p:cNvSpPr>
          <p:nvPr/>
        </p:nvSpPr>
        <p:spPr bwMode="auto">
          <a:xfrm flipV="1">
            <a:off x="3733800" y="4495800"/>
            <a:ext cx="152400" cy="76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3" name="Line 51"/>
          <p:cNvSpPr>
            <a:spLocks noChangeShapeType="1"/>
          </p:cNvSpPr>
          <p:nvPr/>
        </p:nvSpPr>
        <p:spPr bwMode="auto">
          <a:xfrm flipV="1">
            <a:off x="5105400" y="5638800"/>
            <a:ext cx="762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4" name="Line 52"/>
          <p:cNvSpPr>
            <a:spLocks noChangeShapeType="1"/>
          </p:cNvSpPr>
          <p:nvPr/>
        </p:nvSpPr>
        <p:spPr bwMode="auto">
          <a:xfrm flipH="1" flipV="1">
            <a:off x="7424738" y="5275264"/>
            <a:ext cx="119062" cy="1349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5" name="Line 53"/>
          <p:cNvSpPr>
            <a:spLocks noChangeShapeType="1"/>
          </p:cNvSpPr>
          <p:nvPr/>
        </p:nvSpPr>
        <p:spPr bwMode="auto">
          <a:xfrm flipH="1" flipV="1">
            <a:off x="6829425" y="5672138"/>
            <a:ext cx="50800" cy="1000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6" name="Line 54"/>
          <p:cNvSpPr>
            <a:spLocks noChangeShapeType="1"/>
          </p:cNvSpPr>
          <p:nvPr/>
        </p:nvSpPr>
        <p:spPr bwMode="auto">
          <a:xfrm flipH="1" flipV="1">
            <a:off x="8001000" y="4640263"/>
            <a:ext cx="88900" cy="3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7" name="Line 55"/>
          <p:cNvSpPr>
            <a:spLocks noChangeShapeType="1"/>
          </p:cNvSpPr>
          <p:nvPr/>
        </p:nvSpPr>
        <p:spPr bwMode="auto">
          <a:xfrm>
            <a:off x="4279900" y="2170114"/>
            <a:ext cx="69850" cy="79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8" name="Line 56"/>
          <p:cNvSpPr>
            <a:spLocks noChangeShapeType="1"/>
          </p:cNvSpPr>
          <p:nvPr/>
        </p:nvSpPr>
        <p:spPr bwMode="auto">
          <a:xfrm>
            <a:off x="3794125" y="2825750"/>
            <a:ext cx="109538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69" name="Line 57"/>
          <p:cNvSpPr>
            <a:spLocks noChangeShapeType="1"/>
          </p:cNvSpPr>
          <p:nvPr/>
        </p:nvSpPr>
        <p:spPr bwMode="auto">
          <a:xfrm>
            <a:off x="5122863" y="1663701"/>
            <a:ext cx="30162" cy="1000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0" name="Line 58"/>
          <p:cNvSpPr>
            <a:spLocks noChangeShapeType="1"/>
          </p:cNvSpPr>
          <p:nvPr/>
        </p:nvSpPr>
        <p:spPr bwMode="auto">
          <a:xfrm flipH="1">
            <a:off x="6899276" y="1733550"/>
            <a:ext cx="49213" cy="698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1" name="Line 59"/>
          <p:cNvSpPr>
            <a:spLocks noChangeShapeType="1"/>
          </p:cNvSpPr>
          <p:nvPr/>
        </p:nvSpPr>
        <p:spPr bwMode="auto">
          <a:xfrm flipH="1">
            <a:off x="8010525" y="2844800"/>
            <a:ext cx="88900" cy="396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2" name="Freeform 60"/>
          <p:cNvSpPr>
            <a:spLocks/>
          </p:cNvSpPr>
          <p:nvPr/>
        </p:nvSpPr>
        <p:spPr bwMode="auto">
          <a:xfrm>
            <a:off x="3352800" y="1028700"/>
            <a:ext cx="2590800" cy="1638300"/>
          </a:xfrm>
          <a:custGeom>
            <a:avLst/>
            <a:gdLst>
              <a:gd name="T0" fmla="*/ 1632 w 1632"/>
              <a:gd name="T1" fmla="*/ 24 h 1032"/>
              <a:gd name="T2" fmla="*/ 1200 w 1632"/>
              <a:gd name="T3" fmla="*/ 24 h 1032"/>
              <a:gd name="T4" fmla="*/ 816 w 1632"/>
              <a:gd name="T5" fmla="*/ 168 h 1032"/>
              <a:gd name="T6" fmla="*/ 480 w 1632"/>
              <a:gd name="T7" fmla="*/ 408 h 1032"/>
              <a:gd name="T8" fmla="*/ 192 w 1632"/>
              <a:gd name="T9" fmla="*/ 696 h 1032"/>
              <a:gd name="T10" fmla="*/ 0 w 1632"/>
              <a:gd name="T11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2" h="1032">
                <a:moveTo>
                  <a:pt x="1632" y="24"/>
                </a:moveTo>
                <a:cubicBezTo>
                  <a:pt x="1484" y="12"/>
                  <a:pt x="1336" y="0"/>
                  <a:pt x="1200" y="24"/>
                </a:cubicBezTo>
                <a:cubicBezTo>
                  <a:pt x="1064" y="48"/>
                  <a:pt x="936" y="104"/>
                  <a:pt x="816" y="168"/>
                </a:cubicBezTo>
                <a:cubicBezTo>
                  <a:pt x="696" y="232"/>
                  <a:pt x="584" y="320"/>
                  <a:pt x="480" y="408"/>
                </a:cubicBezTo>
                <a:cubicBezTo>
                  <a:pt x="376" y="496"/>
                  <a:pt x="272" y="592"/>
                  <a:pt x="192" y="696"/>
                </a:cubicBezTo>
                <a:cubicBezTo>
                  <a:pt x="112" y="800"/>
                  <a:pt x="56" y="916"/>
                  <a:pt x="0" y="1032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3" name="Freeform 61"/>
          <p:cNvSpPr>
            <a:spLocks/>
          </p:cNvSpPr>
          <p:nvPr/>
        </p:nvSpPr>
        <p:spPr bwMode="auto">
          <a:xfrm>
            <a:off x="2921000" y="2667000"/>
            <a:ext cx="4241800" cy="3683000"/>
          </a:xfrm>
          <a:custGeom>
            <a:avLst/>
            <a:gdLst>
              <a:gd name="T0" fmla="*/ 224 w 2672"/>
              <a:gd name="T1" fmla="*/ 0 h 2320"/>
              <a:gd name="T2" fmla="*/ 128 w 2672"/>
              <a:gd name="T3" fmla="*/ 288 h 2320"/>
              <a:gd name="T4" fmla="*/ 32 w 2672"/>
              <a:gd name="T5" fmla="*/ 624 h 2320"/>
              <a:gd name="T6" fmla="*/ 32 w 2672"/>
              <a:gd name="T7" fmla="*/ 1008 h 2320"/>
              <a:gd name="T8" fmla="*/ 224 w 2672"/>
              <a:gd name="T9" fmla="*/ 1440 h 2320"/>
              <a:gd name="T10" fmla="*/ 560 w 2672"/>
              <a:gd name="T11" fmla="*/ 1824 h 2320"/>
              <a:gd name="T12" fmla="*/ 1040 w 2672"/>
              <a:gd name="T13" fmla="*/ 2112 h 2320"/>
              <a:gd name="T14" fmla="*/ 1568 w 2672"/>
              <a:gd name="T15" fmla="*/ 2256 h 2320"/>
              <a:gd name="T16" fmla="*/ 1952 w 2672"/>
              <a:gd name="T17" fmla="*/ 2304 h 2320"/>
              <a:gd name="T18" fmla="*/ 2336 w 2672"/>
              <a:gd name="T19" fmla="*/ 2304 h 2320"/>
              <a:gd name="T20" fmla="*/ 2672 w 2672"/>
              <a:gd name="T21" fmla="*/ 2208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72" h="2320">
                <a:moveTo>
                  <a:pt x="224" y="0"/>
                </a:moveTo>
                <a:cubicBezTo>
                  <a:pt x="192" y="92"/>
                  <a:pt x="160" y="184"/>
                  <a:pt x="128" y="288"/>
                </a:cubicBezTo>
                <a:cubicBezTo>
                  <a:pt x="96" y="392"/>
                  <a:pt x="48" y="504"/>
                  <a:pt x="32" y="624"/>
                </a:cubicBezTo>
                <a:cubicBezTo>
                  <a:pt x="16" y="744"/>
                  <a:pt x="0" y="872"/>
                  <a:pt x="32" y="1008"/>
                </a:cubicBezTo>
                <a:cubicBezTo>
                  <a:pt x="64" y="1144"/>
                  <a:pt x="136" y="1304"/>
                  <a:pt x="224" y="1440"/>
                </a:cubicBezTo>
                <a:cubicBezTo>
                  <a:pt x="312" y="1576"/>
                  <a:pt x="424" y="1712"/>
                  <a:pt x="560" y="1824"/>
                </a:cubicBezTo>
                <a:cubicBezTo>
                  <a:pt x="696" y="1936"/>
                  <a:pt x="872" y="2040"/>
                  <a:pt x="1040" y="2112"/>
                </a:cubicBezTo>
                <a:cubicBezTo>
                  <a:pt x="1208" y="2184"/>
                  <a:pt x="1416" y="2224"/>
                  <a:pt x="1568" y="2256"/>
                </a:cubicBezTo>
                <a:cubicBezTo>
                  <a:pt x="1720" y="2288"/>
                  <a:pt x="1824" y="2296"/>
                  <a:pt x="1952" y="2304"/>
                </a:cubicBezTo>
                <a:cubicBezTo>
                  <a:pt x="2080" y="2312"/>
                  <a:pt x="2216" y="2320"/>
                  <a:pt x="2336" y="2304"/>
                </a:cubicBezTo>
                <a:cubicBezTo>
                  <a:pt x="2456" y="2288"/>
                  <a:pt x="2564" y="2248"/>
                  <a:pt x="2672" y="2208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4" name="Text Box 62"/>
          <p:cNvSpPr txBox="1">
            <a:spLocks noChangeArrowheads="1"/>
          </p:cNvSpPr>
          <p:nvPr/>
        </p:nvSpPr>
        <p:spPr bwMode="auto">
          <a:xfrm>
            <a:off x="7654925" y="569914"/>
            <a:ext cx="2063750" cy="841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-3 + (-6) = 7 !!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underflow</a:t>
            </a:r>
            <a:endParaRPr lang="en-US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5" name="Line 63"/>
          <p:cNvSpPr>
            <a:spLocks noChangeShapeType="1"/>
          </p:cNvSpPr>
          <p:nvPr/>
        </p:nvSpPr>
        <p:spPr bwMode="auto">
          <a:xfrm>
            <a:off x="5486400" y="1600200"/>
            <a:ext cx="914400" cy="4267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z="240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76" name="Text Box 64"/>
          <p:cNvSpPr txBox="1">
            <a:spLocks noChangeArrowheads="1"/>
          </p:cNvSpPr>
          <p:nvPr/>
        </p:nvSpPr>
        <p:spPr bwMode="auto">
          <a:xfrm>
            <a:off x="6364288" y="3352800"/>
            <a:ext cx="1147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positive</a:t>
            </a:r>
          </a:p>
        </p:txBody>
      </p:sp>
      <p:sp>
        <p:nvSpPr>
          <p:cNvPr id="166977" name="Text Box 65"/>
          <p:cNvSpPr txBox="1">
            <a:spLocks noChangeArrowheads="1"/>
          </p:cNvSpPr>
          <p:nvPr/>
        </p:nvSpPr>
        <p:spPr bwMode="auto">
          <a:xfrm>
            <a:off x="4349750" y="36576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72214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93966" y="365125"/>
            <a:ext cx="6804067" cy="58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unsigned </a:t>
            </a:r>
            <a:r>
              <a:rPr lang="en-IN" b="1" i="1" dirty="0" smtClean="0"/>
              <a:t>integers:</a:t>
            </a:r>
          </a:p>
          <a:p>
            <a:pPr marL="514350" indent="-514350">
              <a:buAutoNum type="arabicPeriod"/>
            </a:pPr>
            <a:r>
              <a:rPr lang="en-IN" dirty="0" smtClean="0"/>
              <a:t>Multiplication </a:t>
            </a:r>
            <a:r>
              <a:rPr lang="en-IN" dirty="0"/>
              <a:t>involves the generation of partial products, one for each digit in </a:t>
            </a:r>
            <a:r>
              <a:rPr lang="en-IN" dirty="0" smtClean="0"/>
              <a:t>the multiplier</a:t>
            </a:r>
            <a:r>
              <a:rPr lang="en-IN" dirty="0"/>
              <a:t>. These partial products are then summed to produce the final product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5438694" y="3431398"/>
            <a:ext cx="4093926" cy="3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unsigned </a:t>
            </a:r>
            <a:r>
              <a:rPr lang="en-IN" b="1" i="1" dirty="0" smtClean="0"/>
              <a:t>integers:</a:t>
            </a:r>
          </a:p>
          <a:p>
            <a:pPr marL="0" indent="0">
              <a:buNone/>
            </a:pPr>
            <a:r>
              <a:rPr lang="en-IN" b="1" dirty="0"/>
              <a:t>2. </a:t>
            </a:r>
            <a:r>
              <a:rPr lang="en-IN" dirty="0"/>
              <a:t>The partial products are easily defined</a:t>
            </a:r>
            <a:r>
              <a:rPr lang="en-IN" b="1" dirty="0"/>
              <a:t>. When the multiplier bit is 0, the </a:t>
            </a:r>
            <a:r>
              <a:rPr lang="en-IN" b="1" dirty="0" smtClean="0"/>
              <a:t>partial product </a:t>
            </a:r>
            <a:r>
              <a:rPr lang="en-IN" b="1" dirty="0"/>
              <a:t>is 0. When the multiplier is 1, the partial product is </a:t>
            </a:r>
            <a:r>
              <a:rPr lang="en-IN" b="1" dirty="0" smtClean="0"/>
              <a:t>the multiplicand</a:t>
            </a:r>
            <a:r>
              <a:rPr lang="en-IN" b="1" dirty="0"/>
              <a:t>.</a:t>
            </a:r>
          </a:p>
          <a:p>
            <a:pPr marL="0" indent="0">
              <a:buNone/>
            </a:pPr>
            <a:r>
              <a:rPr lang="en-IN" b="1" dirty="0"/>
              <a:t>3. </a:t>
            </a:r>
            <a:r>
              <a:rPr lang="en-IN" dirty="0"/>
              <a:t>The total product is produced by summing the partial products. For this </a:t>
            </a:r>
            <a:r>
              <a:rPr lang="en-IN" dirty="0" smtClean="0"/>
              <a:t>operation, </a:t>
            </a:r>
            <a:r>
              <a:rPr lang="en-IN" b="1" dirty="0" smtClean="0"/>
              <a:t>each </a:t>
            </a:r>
            <a:r>
              <a:rPr lang="en-IN" b="1" dirty="0"/>
              <a:t>successive partial product is shifted one position to </a:t>
            </a:r>
            <a:r>
              <a:rPr lang="en-IN" b="1" dirty="0" smtClean="0"/>
              <a:t>the left relative to </a:t>
            </a:r>
            <a:r>
              <a:rPr lang="en-IN" b="1" dirty="0"/>
              <a:t>the preceding partial product.</a:t>
            </a:r>
          </a:p>
          <a:p>
            <a:pPr marL="0" indent="0">
              <a:buNone/>
            </a:pPr>
            <a:r>
              <a:rPr lang="en-IN" b="1" dirty="0"/>
              <a:t>4. </a:t>
            </a:r>
            <a:r>
              <a:rPr lang="en-IN" dirty="0"/>
              <a:t>The multiplication </a:t>
            </a:r>
            <a:r>
              <a:rPr lang="en-IN" b="1" dirty="0"/>
              <a:t>of two </a:t>
            </a:r>
            <a:r>
              <a:rPr lang="en-IN" b="1" i="1" dirty="0"/>
              <a:t>n</a:t>
            </a:r>
            <a:r>
              <a:rPr lang="en-IN" b="1" dirty="0"/>
              <a:t>-bit binary integers results in a product of up to </a:t>
            </a:r>
            <a:r>
              <a:rPr lang="en-IN" b="1" dirty="0" smtClean="0"/>
              <a:t>2</a:t>
            </a:r>
            <a:r>
              <a:rPr lang="en-IN" b="1" i="1" dirty="0" smtClean="0"/>
              <a:t>n </a:t>
            </a:r>
            <a:r>
              <a:rPr lang="en-IN" b="1" dirty="0" smtClean="0"/>
              <a:t>bits </a:t>
            </a:r>
            <a:r>
              <a:rPr lang="en-IN" b="1" dirty="0"/>
              <a:t>in length</a:t>
            </a:r>
            <a:r>
              <a:rPr lang="en-IN" dirty="0"/>
              <a:t> (e.g., 11 * 11 = 1001).</a:t>
            </a: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4216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unsigned </a:t>
            </a:r>
            <a:r>
              <a:rPr lang="en-IN" b="1" i="1" dirty="0" smtClean="0"/>
              <a:t>integers: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909060" y="1600200"/>
            <a:ext cx="6892290" cy="42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unsigned </a:t>
            </a:r>
            <a:r>
              <a:rPr lang="en-IN" b="1" i="1" dirty="0" smtClean="0"/>
              <a:t>integers: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99242" y="0"/>
            <a:ext cx="10227512" cy="56592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18" y="3082665"/>
            <a:ext cx="4479978" cy="365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1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unsigned </a:t>
            </a:r>
            <a:r>
              <a:rPr lang="en-IN" b="1" i="1" dirty="0" smtClean="0"/>
              <a:t>integers: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961467" y="378773"/>
            <a:ext cx="6748723" cy="64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Arithmetic and Logic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ALU and </a:t>
            </a:r>
            <a:r>
              <a:rPr lang="en-IN" dirty="0" smtClean="0"/>
              <a:t>all </a:t>
            </a:r>
            <a:r>
              <a:rPr lang="en-IN" dirty="0"/>
              <a:t>electronic components in the computer, are based </a:t>
            </a:r>
            <a:r>
              <a:rPr lang="en-IN" dirty="0" smtClean="0"/>
              <a:t>on the </a:t>
            </a:r>
            <a:r>
              <a:rPr lang="en-IN" dirty="0"/>
              <a:t>use </a:t>
            </a:r>
            <a:r>
              <a:rPr lang="en-IN" dirty="0" smtClean="0"/>
              <a:t>of </a:t>
            </a:r>
            <a:r>
              <a:rPr lang="en-IN" b="1" dirty="0" smtClean="0"/>
              <a:t>simple digital logic devices that can store binary digits and perform simple Boolean logic operations</a:t>
            </a:r>
            <a:r>
              <a:rPr lang="en-IN" dirty="0" smtClean="0"/>
              <a:t>.</a:t>
            </a:r>
          </a:p>
          <a:p>
            <a:r>
              <a:rPr lang="en-IN" dirty="0"/>
              <a:t>The ALU </a:t>
            </a:r>
            <a:r>
              <a:rPr lang="en-IN" b="1" dirty="0"/>
              <a:t>may also set </a:t>
            </a:r>
            <a:r>
              <a:rPr lang="en-IN" b="1" dirty="0" smtClean="0"/>
              <a:t>flags </a:t>
            </a:r>
            <a:r>
              <a:rPr lang="en-IN" dirty="0"/>
              <a:t>as </a:t>
            </a:r>
            <a:r>
              <a:rPr lang="en-IN" dirty="0" smtClean="0"/>
              <a:t>the result </a:t>
            </a:r>
            <a:r>
              <a:rPr lang="en-IN" dirty="0"/>
              <a:t>of an operation. For example, an overflow flag is set to 1 if the result of a </a:t>
            </a:r>
            <a:r>
              <a:rPr lang="en-IN" dirty="0" smtClean="0"/>
              <a:t>computation exceeds </a:t>
            </a:r>
            <a:r>
              <a:rPr lang="en-IN" dirty="0"/>
              <a:t>the length of the register into which it is to be stored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processor </a:t>
            </a:r>
            <a:r>
              <a:rPr lang="en-IN" b="1" dirty="0" smtClean="0"/>
              <a:t>provides signals </a:t>
            </a:r>
            <a:r>
              <a:rPr lang="en-IN" dirty="0"/>
              <a:t>that control the operation of the ALU and the movement of the </a:t>
            </a:r>
            <a:r>
              <a:rPr lang="en-IN" dirty="0" smtClean="0"/>
              <a:t>data into </a:t>
            </a:r>
            <a:r>
              <a:rPr lang="en-IN" dirty="0"/>
              <a:t>and out of the ALU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3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twos complement multiplication</a:t>
            </a:r>
            <a:r>
              <a:rPr lang="en-IN" b="1" i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723675" y="2228846"/>
            <a:ext cx="4165600" cy="3230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3675" y="5629958"/>
            <a:ext cx="343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Unfortunately, this simple scheme will not work for multiplication.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24560" y="2925763"/>
            <a:ext cx="3759200" cy="3027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16" y="5953123"/>
            <a:ext cx="59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not work if both are negative or even one of them is negative.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0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Multiplication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i="1" dirty="0"/>
              <a:t>twos complement multiplication</a:t>
            </a:r>
            <a:r>
              <a:rPr lang="en-IN" b="1" i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70" y="2879680"/>
            <a:ext cx="9375212" cy="254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5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Multiplication:</a:t>
            </a:r>
          </a:p>
          <a:p>
            <a:pPr marL="0" indent="0">
              <a:buNone/>
            </a:pPr>
            <a:r>
              <a:rPr lang="en-IN" b="1" i="1" dirty="0" smtClean="0"/>
              <a:t>twos complement multiplication: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924549" y="338667"/>
            <a:ext cx="6860117" cy="651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-89905" y="2523067"/>
            <a:ext cx="6014455" cy="40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Multiplication: </a:t>
            </a:r>
            <a:r>
              <a:rPr lang="en-IN" b="1" i="1" dirty="0" smtClean="0"/>
              <a:t>twos complement multiplication: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67" y="1994394"/>
            <a:ext cx="7095066" cy="478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0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Division:</a:t>
            </a:r>
          </a:p>
          <a:p>
            <a:pPr marL="0" indent="0">
              <a:buNone/>
            </a:pPr>
            <a:r>
              <a:rPr lang="en-IN" b="1" i="1" dirty="0"/>
              <a:t>unsigned integers :</a:t>
            </a:r>
            <a:endParaRPr lang="en-IN" b="1" i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968749" y="1778001"/>
            <a:ext cx="7398089" cy="38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Division: </a:t>
            </a:r>
            <a:r>
              <a:rPr lang="en-IN" b="1" i="1" dirty="0" smtClean="0"/>
              <a:t>unsigned </a:t>
            </a:r>
            <a:r>
              <a:rPr lang="en-IN" b="1" i="1" dirty="0"/>
              <a:t>integers :</a:t>
            </a:r>
            <a:endParaRPr lang="en-IN" b="1" i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3" y="189948"/>
            <a:ext cx="5418667" cy="6447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0" y="2015068"/>
            <a:ext cx="7103335" cy="47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Division: </a:t>
            </a:r>
            <a:r>
              <a:rPr lang="en-IN" b="1" i="1" dirty="0" smtClean="0"/>
              <a:t>unsigned </a:t>
            </a:r>
            <a:r>
              <a:rPr lang="en-IN" b="1" i="1" dirty="0"/>
              <a:t>integers </a:t>
            </a:r>
            <a:r>
              <a:rPr lang="en-IN" b="1" i="1" dirty="0" smtClean="0"/>
              <a:t>:</a:t>
            </a:r>
          </a:p>
          <a:p>
            <a:r>
              <a:rPr lang="en-GB" dirty="0"/>
              <a:t>The algorithm assumes that the divisor </a:t>
            </a:r>
            <a:r>
              <a:rPr lang="en-GB" i="1" dirty="0"/>
              <a:t>V </a:t>
            </a:r>
            <a:r>
              <a:rPr lang="en-GB" dirty="0"/>
              <a:t>and the dividend </a:t>
            </a:r>
            <a:r>
              <a:rPr lang="en-GB" dirty="0" smtClean="0"/>
              <a:t> </a:t>
            </a:r>
            <a:r>
              <a:rPr lang="en-GB" i="1" dirty="0" smtClean="0"/>
              <a:t>D </a:t>
            </a:r>
            <a:r>
              <a:rPr lang="en-GB" dirty="0"/>
              <a:t>are </a:t>
            </a:r>
            <a:r>
              <a:rPr lang="en-GB" dirty="0" smtClean="0"/>
              <a:t>positive and </a:t>
            </a:r>
            <a:r>
              <a:rPr lang="en-GB" dirty="0"/>
              <a:t>that </a:t>
            </a:r>
            <a:r>
              <a:rPr lang="en-GB" dirty="0" smtClean="0"/>
              <a:t>|</a:t>
            </a:r>
            <a:r>
              <a:rPr lang="en-GB" i="1" dirty="0" smtClean="0"/>
              <a:t>V</a:t>
            </a:r>
            <a:r>
              <a:rPr lang="en-GB" dirty="0" smtClean="0"/>
              <a:t>|&lt; </a:t>
            </a:r>
            <a:r>
              <a:rPr lang="en-GB" dirty="0"/>
              <a:t>|</a:t>
            </a:r>
            <a:r>
              <a:rPr lang="en-GB" i="1" dirty="0" smtClean="0"/>
              <a:t>D</a:t>
            </a:r>
            <a:r>
              <a:rPr lang="en-GB" dirty="0"/>
              <a:t>|</a:t>
            </a:r>
            <a:r>
              <a:rPr lang="en-GB" dirty="0" smtClean="0"/>
              <a:t>. </a:t>
            </a:r>
            <a:r>
              <a:rPr lang="en-GB" dirty="0"/>
              <a:t>If </a:t>
            </a:r>
            <a:r>
              <a:rPr lang="en-GB" dirty="0" smtClean="0"/>
              <a:t>|</a:t>
            </a:r>
            <a:r>
              <a:rPr lang="en-GB" i="1" dirty="0" smtClean="0"/>
              <a:t>V</a:t>
            </a:r>
            <a:r>
              <a:rPr lang="en-GB" dirty="0" smtClean="0"/>
              <a:t> |= </a:t>
            </a:r>
            <a:r>
              <a:rPr lang="en-GB" dirty="0"/>
              <a:t>|</a:t>
            </a:r>
            <a:r>
              <a:rPr lang="en-GB" i="1" dirty="0" smtClean="0"/>
              <a:t>D</a:t>
            </a:r>
            <a:r>
              <a:rPr lang="en-GB" dirty="0"/>
              <a:t>|</a:t>
            </a:r>
            <a:r>
              <a:rPr lang="en-GB" dirty="0" smtClean="0"/>
              <a:t>, </a:t>
            </a:r>
            <a:r>
              <a:rPr lang="en-GB" dirty="0"/>
              <a:t>then the quotient </a:t>
            </a:r>
            <a:r>
              <a:rPr lang="en-GB" i="1" dirty="0"/>
              <a:t>Q </a:t>
            </a:r>
            <a:r>
              <a:rPr lang="en-GB" dirty="0"/>
              <a:t>= 1 and the </a:t>
            </a:r>
            <a:r>
              <a:rPr lang="en-GB" dirty="0" smtClean="0"/>
              <a:t>remainder </a:t>
            </a:r>
            <a:r>
              <a:rPr lang="en-GB" i="1" dirty="0" smtClean="0"/>
              <a:t>R </a:t>
            </a:r>
            <a:r>
              <a:rPr lang="en-GB" dirty="0"/>
              <a:t>= 0. If |</a:t>
            </a:r>
            <a:r>
              <a:rPr lang="en-GB" i="1" dirty="0" smtClean="0"/>
              <a:t>V</a:t>
            </a:r>
            <a:r>
              <a:rPr lang="en-GB" dirty="0"/>
              <a:t>|</a:t>
            </a:r>
            <a:r>
              <a:rPr lang="en-GB" dirty="0" smtClean="0"/>
              <a:t> &gt;|</a:t>
            </a:r>
            <a:r>
              <a:rPr lang="en-GB" i="1" dirty="0" smtClean="0"/>
              <a:t>D</a:t>
            </a:r>
            <a:r>
              <a:rPr lang="en-GB" dirty="0"/>
              <a:t>|</a:t>
            </a:r>
            <a:r>
              <a:rPr lang="en-GB" dirty="0" smtClean="0"/>
              <a:t>, </a:t>
            </a:r>
            <a:r>
              <a:rPr lang="en-GB" dirty="0"/>
              <a:t>then </a:t>
            </a:r>
            <a:r>
              <a:rPr lang="en-GB" i="1" dirty="0"/>
              <a:t>Q </a:t>
            </a:r>
            <a:r>
              <a:rPr lang="en-GB" dirty="0"/>
              <a:t>= 0 and </a:t>
            </a:r>
            <a:r>
              <a:rPr lang="en-GB" i="1" dirty="0"/>
              <a:t>R </a:t>
            </a:r>
            <a:r>
              <a:rPr lang="en-GB" dirty="0"/>
              <a:t>= </a:t>
            </a:r>
            <a:r>
              <a:rPr lang="en-GB" i="1" dirty="0"/>
              <a:t>D</a:t>
            </a:r>
            <a:r>
              <a:rPr lang="en-GB" dirty="0"/>
              <a:t>. The algorithm can be </a:t>
            </a:r>
            <a:r>
              <a:rPr lang="en-GB" dirty="0" smtClean="0"/>
              <a:t>summarized  as </a:t>
            </a:r>
            <a:r>
              <a:rPr lang="en-GB" dirty="0"/>
              <a:t>follows: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dirty="0"/>
              <a:t>Load the twos complement of the divisor into the M register; that is, the </a:t>
            </a:r>
            <a:r>
              <a:rPr lang="en-GB" dirty="0" smtClean="0"/>
              <a:t>M register </a:t>
            </a:r>
            <a:r>
              <a:rPr lang="en-GB" dirty="0"/>
              <a:t>contains the negative of the divisor. Load the dividend into the A, </a:t>
            </a:r>
            <a:r>
              <a:rPr lang="en-GB" dirty="0" smtClean="0"/>
              <a:t>Q registers</a:t>
            </a:r>
            <a:r>
              <a:rPr lang="en-GB" dirty="0"/>
              <a:t>. The dividend must be expressed as a 2</a:t>
            </a:r>
            <a:r>
              <a:rPr lang="en-GB" i="1" dirty="0"/>
              <a:t>n</a:t>
            </a:r>
            <a:r>
              <a:rPr lang="en-GB" dirty="0"/>
              <a:t>-bit positive number. </a:t>
            </a:r>
            <a:r>
              <a:rPr lang="en-GB" dirty="0" smtClean="0"/>
              <a:t>Thus, for </a:t>
            </a:r>
            <a:r>
              <a:rPr lang="en-GB" dirty="0"/>
              <a:t>example, the 4-bit 0111 becomes 00000111.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2</a:t>
            </a:r>
            <a:r>
              <a:rPr lang="en-GB" b="1" dirty="0"/>
              <a:t>. </a:t>
            </a:r>
            <a:r>
              <a:rPr lang="en-GB" dirty="0"/>
              <a:t>Shift A, Q left 1 bit position.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75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Integer </a:t>
            </a:r>
            <a:r>
              <a:rPr lang="en-IN" b="1" dirty="0"/>
              <a:t>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1090422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Division: </a:t>
            </a:r>
            <a:r>
              <a:rPr lang="en-IN" b="1" i="1" dirty="0" smtClean="0"/>
              <a:t>unsigned </a:t>
            </a:r>
            <a:r>
              <a:rPr lang="en-IN" b="1" i="1" dirty="0"/>
              <a:t>integers </a:t>
            </a:r>
            <a:r>
              <a:rPr lang="en-IN" b="1" i="1" dirty="0" smtClean="0"/>
              <a:t>: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dirty="0"/>
              <a:t>Perform A </a:t>
            </a:r>
            <a:r>
              <a:rPr lang="en-GB" dirty="0" smtClean="0"/>
              <a:t>= A </a:t>
            </a:r>
            <a:r>
              <a:rPr lang="en-GB" dirty="0"/>
              <a:t>- M. This operation subtracts the divisor from the </a:t>
            </a:r>
            <a:r>
              <a:rPr lang="en-GB" dirty="0" smtClean="0"/>
              <a:t>contents of </a:t>
            </a:r>
            <a:r>
              <a:rPr lang="en-GB" dirty="0"/>
              <a:t>A.</a:t>
            </a:r>
          </a:p>
          <a:p>
            <a:pPr marL="0" indent="0">
              <a:buNone/>
            </a:pPr>
            <a:r>
              <a:rPr lang="en-GB" b="1" dirty="0"/>
              <a:t>4. 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a</a:t>
            </a:r>
            <a:r>
              <a:rPr lang="en-GB" b="1" dirty="0"/>
              <a:t>. </a:t>
            </a:r>
            <a:r>
              <a:rPr lang="en-GB" dirty="0"/>
              <a:t>If the result is nonnegative (most significant bit of A = 0), then set </a:t>
            </a:r>
            <a:r>
              <a:rPr lang="en-GB" dirty="0" smtClean="0"/>
              <a:t>Q0=1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b. </a:t>
            </a:r>
            <a:r>
              <a:rPr lang="en-GB" dirty="0"/>
              <a:t>If the result is negative (most significant bit of A = 1), then set </a:t>
            </a:r>
            <a:r>
              <a:rPr lang="en-GB" dirty="0" smtClean="0"/>
              <a:t>Q0=0</a:t>
            </a:r>
            <a:r>
              <a:rPr lang="en-GB" dirty="0"/>
              <a:t>. </a:t>
            </a:r>
            <a:r>
              <a:rPr lang="en-GB" dirty="0" smtClean="0"/>
              <a:t>and restore </a:t>
            </a:r>
            <a:r>
              <a:rPr lang="en-GB" dirty="0"/>
              <a:t>the previous value of A.</a:t>
            </a:r>
          </a:p>
          <a:p>
            <a:pPr marL="0" indent="0">
              <a:buNone/>
            </a:pPr>
            <a:r>
              <a:rPr lang="en-GB" b="1" dirty="0"/>
              <a:t>5. </a:t>
            </a:r>
            <a:r>
              <a:rPr lang="en-GB" dirty="0"/>
              <a:t>Repeat steps 2 through 4 as many times as there are bit positions in Q.</a:t>
            </a:r>
          </a:p>
          <a:p>
            <a:pPr marL="0" indent="0">
              <a:buNone/>
            </a:pPr>
            <a:r>
              <a:rPr lang="en-GB" b="1" dirty="0"/>
              <a:t>6. </a:t>
            </a:r>
            <a:r>
              <a:rPr lang="en-GB" dirty="0"/>
              <a:t>The remainder is in A and the quotient is in Q.</a:t>
            </a:r>
            <a:endParaRPr lang="en-IN" b="1" i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7194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Floating-Point </a:t>
            </a:r>
            <a:r>
              <a:rPr lang="en-IN" b="1" dirty="0" smtClean="0"/>
              <a:t>Representation(Homework)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Principles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3961129" y="1366164"/>
            <a:ext cx="7392671" cy="224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20000"/>
          </a:blip>
          <a:stretch>
            <a:fillRect/>
          </a:stretch>
        </p:blipFill>
        <p:spPr>
          <a:xfrm>
            <a:off x="589279" y="3606389"/>
            <a:ext cx="9583421" cy="30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Amdahl's Law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int u[10],</a:t>
            </a:r>
            <a:r>
              <a:rPr lang="pl-PL" dirty="0" smtClean="0"/>
              <a:t>a,b,c,n,q,z,d</a:t>
            </a:r>
            <a:r>
              <a:rPr lang="en-GB" dirty="0" smtClean="0"/>
              <a:t>,i;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a=b+c</a:t>
            </a:r>
            <a:r>
              <a:rPr lang="en-GB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b=c+a</a:t>
            </a:r>
            <a:r>
              <a:rPr lang="en-GB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q=n+b</a:t>
            </a:r>
            <a:r>
              <a:rPr lang="en-GB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d=q+z</a:t>
            </a:r>
            <a:r>
              <a:rPr lang="en-GB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for(</a:t>
            </a:r>
            <a:r>
              <a:rPr lang="en-GB" dirty="0" smtClean="0"/>
              <a:t>i=0,i&lt;10;i++</a:t>
            </a:r>
            <a:r>
              <a:rPr lang="pl-PL" dirty="0" smtClean="0"/>
              <a:t>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u[i]=u[i]+1;</a:t>
            </a:r>
          </a:p>
          <a:p>
            <a:pPr marL="0" indent="0">
              <a:buNone/>
            </a:pPr>
            <a:r>
              <a:rPr lang="pl-PL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107599"/>
            <a:ext cx="10261601" cy="46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 smtClean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4804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1865654"/>
            <a:ext cx="4622800" cy="979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7" y="1870882"/>
            <a:ext cx="10515601" cy="32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17103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Sign-Magnitude </a:t>
            </a:r>
            <a:r>
              <a:rPr lang="en-IN" b="1" dirty="0" smtClean="0"/>
              <a:t>Representation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379030"/>
            <a:ext cx="5943601" cy="120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29" y="3686783"/>
            <a:ext cx="9702801" cy="23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17103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Twos Complement Representation:</a:t>
            </a:r>
          </a:p>
          <a:p>
            <a:r>
              <a:rPr lang="en-IN" dirty="0"/>
              <a:t>Like sign magnitude, twos complement representation uses the most significant </a:t>
            </a:r>
            <a:r>
              <a:rPr lang="en-IN" dirty="0" smtClean="0"/>
              <a:t>bit as </a:t>
            </a:r>
            <a:r>
              <a:rPr lang="en-IN" dirty="0"/>
              <a:t>a sign bit, making it easy to test whether an integer is positive or negative</a:t>
            </a:r>
            <a:r>
              <a:rPr lang="en-IN" dirty="0" smtClean="0"/>
              <a:t>.</a:t>
            </a:r>
          </a:p>
          <a:p>
            <a:r>
              <a:rPr lang="en-IN" dirty="0"/>
              <a:t>It </a:t>
            </a:r>
            <a:r>
              <a:rPr lang="en-IN" dirty="0" smtClean="0"/>
              <a:t>differs from </a:t>
            </a:r>
            <a:r>
              <a:rPr lang="en-IN" dirty="0"/>
              <a:t>the use of the sign-magnitude representation in the way that the other </a:t>
            </a:r>
            <a:r>
              <a:rPr lang="en-IN" dirty="0" smtClean="0"/>
              <a:t>bits are </a:t>
            </a:r>
            <a:r>
              <a:rPr lang="en-IN" dirty="0"/>
              <a:t>interpreted</a:t>
            </a:r>
            <a:r>
              <a:rPr lang="en-IN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17103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Twos Complement Representation: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588259" y="2327030"/>
            <a:ext cx="7973061" cy="38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1319859"/>
            <a:ext cx="10515600" cy="47418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Twos Complement Representation: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r="25352"/>
          <a:stretch/>
        </p:blipFill>
        <p:spPr>
          <a:xfrm>
            <a:off x="6166023" y="441472"/>
            <a:ext cx="5795318" cy="61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folHlink"/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folHlink"/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1326</Words>
  <Application>Microsoft Office PowerPoint</Application>
  <PresentationFormat>Custom</PresentationFormat>
  <Paragraphs>463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Default Design</vt:lpstr>
      <vt:lpstr>Module 2</vt:lpstr>
      <vt:lpstr>Goals</vt:lpstr>
      <vt:lpstr>The Arithmetic and Logic Unit</vt:lpstr>
      <vt:lpstr>PowerPoint Presentation</vt:lpstr>
      <vt:lpstr>Integer Representation</vt:lpstr>
      <vt:lpstr>Integer Representation</vt:lpstr>
      <vt:lpstr>Integer Representation</vt:lpstr>
      <vt:lpstr>Integer Representation</vt:lpstr>
      <vt:lpstr>Integer Representation</vt:lpstr>
      <vt:lpstr>Integer Representation</vt:lpstr>
      <vt:lpstr>PowerPoint Presentation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Two’s complement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Integer Arithmetic</vt:lpstr>
      <vt:lpstr>Floating-Point Representation(Homework)</vt:lpstr>
      <vt:lpstr>Amdahl's Law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Admin</cp:lastModifiedBy>
  <cp:revision>88</cp:revision>
  <dcterms:created xsi:type="dcterms:W3CDTF">2019-09-04T05:07:31Z</dcterms:created>
  <dcterms:modified xsi:type="dcterms:W3CDTF">2020-10-19T15:51:57Z</dcterms:modified>
</cp:coreProperties>
</file>