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E23410-F4DC-4661-9EB4-50AC7B1CA24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49574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E23410-F4DC-4661-9EB4-50AC7B1CA24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299627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E23410-F4DC-4661-9EB4-50AC7B1CA24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142241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E23410-F4DC-4661-9EB4-50AC7B1CA24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101553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E23410-F4DC-4661-9EB4-50AC7B1CA24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378355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E23410-F4DC-4661-9EB4-50AC7B1CA241}"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256814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E23410-F4DC-4661-9EB4-50AC7B1CA241}" type="datetimeFigureOut">
              <a:rPr lang="en-GB" smtClean="0"/>
              <a:t>23/03/2020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169836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E23410-F4DC-4661-9EB4-50AC7B1CA241}" type="datetimeFigureOut">
              <a:rPr lang="en-GB" smtClean="0"/>
              <a:t>23/03/2020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338142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23410-F4DC-4661-9EB4-50AC7B1CA241}" type="datetimeFigureOut">
              <a:rPr lang="en-GB" smtClean="0"/>
              <a:t>23/03/2020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14452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23410-F4DC-4661-9EB4-50AC7B1CA241}"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48688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23410-F4DC-4661-9EB4-50AC7B1CA241}"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7017FB-4727-4BDA-A77D-19F69D4B6066}" type="slidenum">
              <a:rPr lang="en-GB" smtClean="0"/>
              <a:t>‹#›</a:t>
            </a:fld>
            <a:endParaRPr lang="en-GB"/>
          </a:p>
        </p:txBody>
      </p:sp>
    </p:spTree>
    <p:extLst>
      <p:ext uri="{BB962C8B-B14F-4D97-AF65-F5344CB8AC3E}">
        <p14:creationId xmlns:p14="http://schemas.microsoft.com/office/powerpoint/2010/main" val="302904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23410-F4DC-4661-9EB4-50AC7B1CA241}" type="datetimeFigureOut">
              <a:rPr lang="en-GB" smtClean="0"/>
              <a:t>23/03/2020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017FB-4727-4BDA-A77D-19F69D4B6066}" type="slidenum">
              <a:rPr lang="en-GB" smtClean="0"/>
              <a:t>‹#›</a:t>
            </a:fld>
            <a:endParaRPr lang="en-GB"/>
          </a:p>
        </p:txBody>
      </p:sp>
    </p:spTree>
    <p:extLst>
      <p:ext uri="{BB962C8B-B14F-4D97-AF65-F5344CB8AC3E}">
        <p14:creationId xmlns:p14="http://schemas.microsoft.com/office/powerpoint/2010/main" val="118823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Functions</a:t>
            </a:r>
            <a:endParaRPr lang="en-GB" dirty="0"/>
          </a:p>
        </p:txBody>
      </p:sp>
    </p:spTree>
    <p:extLst>
      <p:ext uri="{BB962C8B-B14F-4D97-AF65-F5344CB8AC3E}">
        <p14:creationId xmlns:p14="http://schemas.microsoft.com/office/powerpoint/2010/main" val="66971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for Function without argument and </a:t>
            </a:r>
            <a:r>
              <a:rPr lang="en-GB" dirty="0" smtClean="0"/>
              <a:t>without return value</a:t>
            </a:r>
            <a:endParaRPr lang="en-GB" dirty="0"/>
          </a:p>
        </p:txBody>
      </p:sp>
      <p:pic>
        <p:nvPicPr>
          <p:cNvPr id="4" name="Content Placeholder 3"/>
          <p:cNvPicPr>
            <a:picLocks noGrp="1" noChangeAspect="1"/>
          </p:cNvPicPr>
          <p:nvPr>
            <p:ph idx="1"/>
          </p:nvPr>
        </p:nvPicPr>
        <p:blipFill>
          <a:blip r:embed="rId2"/>
          <a:stretch>
            <a:fillRect/>
          </a:stretch>
        </p:blipFill>
        <p:spPr>
          <a:xfrm>
            <a:off x="968992" y="2234406"/>
            <a:ext cx="6755642" cy="3533775"/>
          </a:xfrm>
          <a:prstGeom prst="rect">
            <a:avLst/>
          </a:prstGeom>
        </p:spPr>
      </p:pic>
      <p:pic>
        <p:nvPicPr>
          <p:cNvPr id="5" name="Picture 4"/>
          <p:cNvPicPr>
            <a:picLocks noChangeAspect="1"/>
          </p:cNvPicPr>
          <p:nvPr/>
        </p:nvPicPr>
        <p:blipFill>
          <a:blip r:embed="rId3"/>
          <a:stretch>
            <a:fillRect/>
          </a:stretch>
        </p:blipFill>
        <p:spPr>
          <a:xfrm>
            <a:off x="7724634" y="2234406"/>
            <a:ext cx="3362325" cy="2678788"/>
          </a:xfrm>
          <a:prstGeom prst="rect">
            <a:avLst/>
          </a:prstGeom>
        </p:spPr>
      </p:pic>
    </p:spTree>
    <p:extLst>
      <p:ext uri="{BB962C8B-B14F-4D97-AF65-F5344CB8AC3E}">
        <p14:creationId xmlns:p14="http://schemas.microsoft.com/office/powerpoint/2010/main" val="99130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for Function without argument and with return </a:t>
            </a:r>
            <a:r>
              <a:rPr lang="en-GB" dirty="0" smtClean="0"/>
              <a:t>value</a:t>
            </a:r>
            <a:endParaRPr lang="en-GB" dirty="0"/>
          </a:p>
        </p:txBody>
      </p:sp>
      <p:pic>
        <p:nvPicPr>
          <p:cNvPr id="4" name="Content Placeholder 3"/>
          <p:cNvPicPr>
            <a:picLocks noGrp="1" noChangeAspect="1"/>
          </p:cNvPicPr>
          <p:nvPr>
            <p:ph idx="1"/>
          </p:nvPr>
        </p:nvPicPr>
        <p:blipFill>
          <a:blip r:embed="rId2"/>
          <a:stretch>
            <a:fillRect/>
          </a:stretch>
        </p:blipFill>
        <p:spPr>
          <a:xfrm>
            <a:off x="838200" y="1893426"/>
            <a:ext cx="7096836" cy="4133850"/>
          </a:xfrm>
          <a:prstGeom prst="rect">
            <a:avLst/>
          </a:prstGeom>
        </p:spPr>
      </p:pic>
      <p:pic>
        <p:nvPicPr>
          <p:cNvPr id="5" name="Picture 4"/>
          <p:cNvPicPr>
            <a:picLocks noChangeAspect="1"/>
          </p:cNvPicPr>
          <p:nvPr/>
        </p:nvPicPr>
        <p:blipFill>
          <a:blip r:embed="rId3"/>
          <a:stretch>
            <a:fillRect/>
          </a:stretch>
        </p:blipFill>
        <p:spPr>
          <a:xfrm>
            <a:off x="7935036" y="2247758"/>
            <a:ext cx="3514725" cy="2228708"/>
          </a:xfrm>
          <a:prstGeom prst="rect">
            <a:avLst/>
          </a:prstGeom>
        </p:spPr>
      </p:pic>
    </p:spTree>
    <p:extLst>
      <p:ext uri="{BB962C8B-B14F-4D97-AF65-F5344CB8AC3E}">
        <p14:creationId xmlns:p14="http://schemas.microsoft.com/office/powerpoint/2010/main" val="285382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normAutofit fontScale="90000"/>
          </a:bodyPr>
          <a:lstStyle/>
          <a:p>
            <a:r>
              <a:rPr lang="en-GB" dirty="0" smtClean="0"/>
              <a:t/>
            </a:r>
            <a:br>
              <a:rPr lang="en-GB" dirty="0" smtClean="0"/>
            </a:br>
            <a:r>
              <a:rPr lang="en-GB" dirty="0" smtClean="0"/>
              <a:t>Example </a:t>
            </a:r>
            <a:r>
              <a:rPr lang="en-GB" dirty="0"/>
              <a:t>for Function with argument and without return </a:t>
            </a:r>
            <a:r>
              <a:rPr lang="en-GB" dirty="0" smtClean="0"/>
              <a:t>value</a:t>
            </a:r>
            <a:br>
              <a:rPr lang="en-GB" dirty="0" smtClean="0"/>
            </a:br>
            <a:endParaRPr lang="en-GB" dirty="0"/>
          </a:p>
        </p:txBody>
      </p:sp>
      <p:pic>
        <p:nvPicPr>
          <p:cNvPr id="4" name="Content Placeholder 3"/>
          <p:cNvPicPr>
            <a:picLocks noGrp="1" noChangeAspect="1"/>
          </p:cNvPicPr>
          <p:nvPr>
            <p:ph idx="1"/>
          </p:nvPr>
        </p:nvPicPr>
        <p:blipFill>
          <a:blip r:embed="rId2"/>
          <a:stretch>
            <a:fillRect/>
          </a:stretch>
        </p:blipFill>
        <p:spPr>
          <a:xfrm>
            <a:off x="1023583" y="1693863"/>
            <a:ext cx="6987653" cy="4371975"/>
          </a:xfrm>
          <a:prstGeom prst="rect">
            <a:avLst/>
          </a:prstGeom>
        </p:spPr>
      </p:pic>
      <p:pic>
        <p:nvPicPr>
          <p:cNvPr id="5" name="Picture 4"/>
          <p:cNvPicPr>
            <a:picLocks noChangeAspect="1"/>
          </p:cNvPicPr>
          <p:nvPr/>
        </p:nvPicPr>
        <p:blipFill>
          <a:blip r:embed="rId3"/>
          <a:stretch>
            <a:fillRect/>
          </a:stretch>
        </p:blipFill>
        <p:spPr>
          <a:xfrm>
            <a:off x="7904471" y="1708149"/>
            <a:ext cx="3752850" cy="2700077"/>
          </a:xfrm>
          <a:prstGeom prst="rect">
            <a:avLst/>
          </a:prstGeom>
        </p:spPr>
      </p:pic>
    </p:spTree>
    <p:extLst>
      <p:ext uri="{BB962C8B-B14F-4D97-AF65-F5344CB8AC3E}">
        <p14:creationId xmlns:p14="http://schemas.microsoft.com/office/powerpoint/2010/main" val="276495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for Function with argument and with return </a:t>
            </a:r>
            <a:r>
              <a:rPr lang="en-GB" dirty="0" smtClean="0"/>
              <a:t>value</a:t>
            </a:r>
            <a:endParaRPr lang="en-GB" dirty="0"/>
          </a:p>
        </p:txBody>
      </p:sp>
      <p:pic>
        <p:nvPicPr>
          <p:cNvPr id="4" name="Content Placeholder 3"/>
          <p:cNvPicPr>
            <a:picLocks noGrp="1" noChangeAspect="1"/>
          </p:cNvPicPr>
          <p:nvPr>
            <p:ph idx="1"/>
          </p:nvPr>
        </p:nvPicPr>
        <p:blipFill>
          <a:blip r:embed="rId2"/>
          <a:stretch>
            <a:fillRect/>
          </a:stretch>
        </p:blipFill>
        <p:spPr>
          <a:xfrm>
            <a:off x="955343" y="1977231"/>
            <a:ext cx="7028597" cy="4048125"/>
          </a:xfrm>
          <a:prstGeom prst="rect">
            <a:avLst/>
          </a:prstGeom>
        </p:spPr>
      </p:pic>
      <p:pic>
        <p:nvPicPr>
          <p:cNvPr id="5" name="Picture 4"/>
          <p:cNvPicPr>
            <a:picLocks noChangeAspect="1"/>
          </p:cNvPicPr>
          <p:nvPr/>
        </p:nvPicPr>
        <p:blipFill>
          <a:blip r:embed="rId3"/>
          <a:stretch>
            <a:fillRect/>
          </a:stretch>
        </p:blipFill>
        <p:spPr>
          <a:xfrm>
            <a:off x="8086369" y="1977231"/>
            <a:ext cx="3552825" cy="2349109"/>
          </a:xfrm>
          <a:prstGeom prst="rect">
            <a:avLst/>
          </a:prstGeom>
        </p:spPr>
      </p:pic>
    </p:spTree>
    <p:extLst>
      <p:ext uri="{BB962C8B-B14F-4D97-AF65-F5344CB8AC3E}">
        <p14:creationId xmlns:p14="http://schemas.microsoft.com/office/powerpoint/2010/main" val="37488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 Library </a:t>
            </a:r>
            <a:r>
              <a:rPr lang="en-GB" dirty="0" smtClean="0"/>
              <a:t>Functions</a:t>
            </a:r>
            <a:endParaRPr lang="en-GB" dirty="0"/>
          </a:p>
        </p:txBody>
      </p:sp>
      <p:sp>
        <p:nvSpPr>
          <p:cNvPr id="3" name="Content Placeholder 2"/>
          <p:cNvSpPr>
            <a:spLocks noGrp="1"/>
          </p:cNvSpPr>
          <p:nvPr>
            <p:ph idx="1"/>
          </p:nvPr>
        </p:nvSpPr>
        <p:spPr/>
        <p:txBody>
          <a:bodyPr>
            <a:normAutofit/>
          </a:bodyPr>
          <a:lstStyle/>
          <a:p>
            <a:pPr algn="just"/>
            <a:r>
              <a:rPr lang="en-GB" dirty="0"/>
              <a:t>Library functions are the inbuilt function in C that are grouped and placed at a common place called the library. Such functions are used to perform some specific operations. For example, </a:t>
            </a:r>
            <a:r>
              <a:rPr lang="en-GB" dirty="0" err="1"/>
              <a:t>printf</a:t>
            </a:r>
            <a:r>
              <a:rPr lang="en-GB" dirty="0"/>
              <a:t> is a library function used to print on the console. The library functions are created by the designers of compilers. All C standard library functions are defined inside the different header files saved with the extension </a:t>
            </a:r>
            <a:r>
              <a:rPr lang="en-GB" b="1" dirty="0"/>
              <a:t>.h</a:t>
            </a:r>
            <a:r>
              <a:rPr lang="en-GB" dirty="0"/>
              <a:t>. We need to include these header files in our program to make use of the library functions defined in such header files. For example, To use the library functions such as </a:t>
            </a:r>
            <a:r>
              <a:rPr lang="en-GB" dirty="0" err="1"/>
              <a:t>printf</a:t>
            </a:r>
            <a:r>
              <a:rPr lang="en-GB" dirty="0"/>
              <a:t>/</a:t>
            </a:r>
            <a:r>
              <a:rPr lang="en-GB" dirty="0" err="1"/>
              <a:t>scanf</a:t>
            </a:r>
            <a:r>
              <a:rPr lang="en-GB" dirty="0"/>
              <a:t> we need to include </a:t>
            </a:r>
            <a:r>
              <a:rPr lang="en-GB" dirty="0" err="1"/>
              <a:t>stdio.h</a:t>
            </a:r>
            <a:r>
              <a:rPr lang="en-GB" dirty="0"/>
              <a:t> in our program which is a header file that contains all the library functions regarding standard input/output.</a:t>
            </a:r>
          </a:p>
          <a:p>
            <a:endParaRPr lang="en-GB" dirty="0"/>
          </a:p>
        </p:txBody>
      </p:sp>
    </p:spTree>
    <p:extLst>
      <p:ext uri="{BB962C8B-B14F-4D97-AF65-F5344CB8AC3E}">
        <p14:creationId xmlns:p14="http://schemas.microsoft.com/office/powerpoint/2010/main" val="119442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1"/>
            <p:extLst>
              <p:ext uri="{D42A27DB-BD31-4B8C-83A1-F6EECF244321}">
                <p14:modId xmlns:p14="http://schemas.microsoft.com/office/powerpoint/2010/main" val="3058753123"/>
              </p:ext>
            </p:extLst>
          </p:nvPr>
        </p:nvGraphicFramePr>
        <p:xfrm>
          <a:off x="838199" y="395288"/>
          <a:ext cx="10516737" cy="6873240"/>
        </p:xfrm>
        <a:graphic>
          <a:graphicData uri="http://schemas.openxmlformats.org/drawingml/2006/table">
            <a:tbl>
              <a:tblPr firstRow="1" bandRow="1">
                <a:tableStyleId>{5940675A-B579-460E-94D1-54222C63F5DA}</a:tableStyleId>
              </a:tblPr>
              <a:tblGrid>
                <a:gridCol w="581230"/>
                <a:gridCol w="1692506"/>
                <a:gridCol w="8243001"/>
              </a:tblGrid>
              <a:tr h="338630">
                <a:tc>
                  <a:txBody>
                    <a:bodyPr/>
                    <a:lstStyle/>
                    <a:p>
                      <a:pPr algn="l" fontAlgn="t"/>
                      <a:r>
                        <a:rPr lang="en-GB">
                          <a:solidFill>
                            <a:srgbClr val="000000"/>
                          </a:solidFill>
                          <a:effectLst/>
                          <a:latin typeface="times new roman" panose="02020603050405020304" pitchFamily="18" charset="0"/>
                        </a:rPr>
                        <a:t>SN</a:t>
                      </a:r>
                    </a:p>
                  </a:txBody>
                  <a:tcPr marL="114300" marR="114300" marT="114300" marB="114300"/>
                </a:tc>
                <a:tc>
                  <a:txBody>
                    <a:bodyPr/>
                    <a:lstStyle/>
                    <a:p>
                      <a:pPr algn="l" fontAlgn="t"/>
                      <a:r>
                        <a:rPr lang="en-GB">
                          <a:solidFill>
                            <a:srgbClr val="000000"/>
                          </a:solidFill>
                          <a:effectLst/>
                          <a:latin typeface="times new roman" panose="02020603050405020304" pitchFamily="18" charset="0"/>
                        </a:rPr>
                        <a:t>Header file</a:t>
                      </a:r>
                    </a:p>
                  </a:txBody>
                  <a:tcPr marL="114300" marR="114300" marT="114300" marB="114300"/>
                </a:tc>
                <a:tc>
                  <a:txBody>
                    <a:bodyPr/>
                    <a:lstStyle/>
                    <a:p>
                      <a:pPr algn="l" fontAlgn="t"/>
                      <a:r>
                        <a:rPr lang="en-GB" dirty="0">
                          <a:solidFill>
                            <a:srgbClr val="000000"/>
                          </a:solidFill>
                          <a:effectLst/>
                          <a:latin typeface="times new roman" panose="02020603050405020304" pitchFamily="18" charset="0"/>
                        </a:rPr>
                        <a:t>Description</a:t>
                      </a:r>
                    </a:p>
                  </a:txBody>
                  <a:tcPr marL="114300" marR="114300" marT="114300" marB="114300"/>
                </a:tc>
              </a:tr>
              <a:tr h="640149">
                <a:tc>
                  <a:txBody>
                    <a:bodyPr/>
                    <a:lstStyle/>
                    <a:p>
                      <a:pPr algn="l" fontAlgn="t"/>
                      <a:r>
                        <a:rPr lang="en-GB">
                          <a:solidFill>
                            <a:srgbClr val="000000"/>
                          </a:solidFill>
                          <a:effectLst/>
                          <a:latin typeface="verdana" panose="020B0604030504040204" pitchFamily="34" charset="0"/>
                        </a:rPr>
                        <a:t>1</a:t>
                      </a:r>
                    </a:p>
                  </a:txBody>
                  <a:tcPr marL="76200" marR="76200" marT="76200" marB="76200"/>
                </a:tc>
                <a:tc>
                  <a:txBody>
                    <a:bodyPr/>
                    <a:lstStyle/>
                    <a:p>
                      <a:pPr algn="l" fontAlgn="t"/>
                      <a:r>
                        <a:rPr lang="en-GB">
                          <a:solidFill>
                            <a:srgbClr val="000000"/>
                          </a:solidFill>
                          <a:effectLst/>
                          <a:latin typeface="verdana" panose="020B0604030504040204" pitchFamily="34" charset="0"/>
                        </a:rPr>
                        <a:t>stdio.h</a:t>
                      </a:r>
                    </a:p>
                  </a:txBody>
                  <a:tcPr marL="76200" marR="76200" marT="76200" marB="76200"/>
                </a:tc>
                <a:tc>
                  <a:txBody>
                    <a:bodyPr/>
                    <a:lstStyle/>
                    <a:p>
                      <a:pPr algn="l" fontAlgn="t"/>
                      <a:r>
                        <a:rPr lang="en-GB">
                          <a:solidFill>
                            <a:srgbClr val="000000"/>
                          </a:solidFill>
                          <a:effectLst/>
                          <a:latin typeface="verdana" panose="020B0604030504040204" pitchFamily="34" charset="0"/>
                        </a:rPr>
                        <a:t>This is a standard input/output header file. It contains all the library functions regarding standard input/output.</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2</a:t>
                      </a:r>
                    </a:p>
                  </a:txBody>
                  <a:tcPr marL="76200" marR="76200" marT="76200" marB="76200"/>
                </a:tc>
                <a:tc>
                  <a:txBody>
                    <a:bodyPr/>
                    <a:lstStyle/>
                    <a:p>
                      <a:pPr algn="l" fontAlgn="t"/>
                      <a:r>
                        <a:rPr lang="en-GB">
                          <a:solidFill>
                            <a:srgbClr val="000000"/>
                          </a:solidFill>
                          <a:effectLst/>
                          <a:latin typeface="verdana" panose="020B0604030504040204" pitchFamily="34" charset="0"/>
                        </a:rPr>
                        <a:t>conio.h</a:t>
                      </a:r>
                    </a:p>
                  </a:txBody>
                  <a:tcPr marL="76200" marR="76200" marT="76200" marB="76200"/>
                </a:tc>
                <a:tc>
                  <a:txBody>
                    <a:bodyPr/>
                    <a:lstStyle/>
                    <a:p>
                      <a:pPr algn="l" fontAlgn="t"/>
                      <a:r>
                        <a:rPr lang="en-GB">
                          <a:solidFill>
                            <a:srgbClr val="000000"/>
                          </a:solidFill>
                          <a:effectLst/>
                          <a:latin typeface="verdana" panose="020B0604030504040204" pitchFamily="34" charset="0"/>
                        </a:rPr>
                        <a:t>This is a console input/output header file.</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3</a:t>
                      </a:r>
                    </a:p>
                  </a:txBody>
                  <a:tcPr marL="76200" marR="76200" marT="76200" marB="76200"/>
                </a:tc>
                <a:tc>
                  <a:txBody>
                    <a:bodyPr/>
                    <a:lstStyle/>
                    <a:p>
                      <a:pPr algn="l" fontAlgn="t"/>
                      <a:r>
                        <a:rPr lang="en-GB">
                          <a:solidFill>
                            <a:srgbClr val="000000"/>
                          </a:solidFill>
                          <a:effectLst/>
                          <a:latin typeface="verdana" panose="020B0604030504040204" pitchFamily="34" charset="0"/>
                        </a:rPr>
                        <a:t>string.h</a:t>
                      </a:r>
                    </a:p>
                  </a:txBody>
                  <a:tcPr marL="76200" marR="76200" marT="76200" marB="76200"/>
                </a:tc>
                <a:tc>
                  <a:txBody>
                    <a:bodyPr/>
                    <a:lstStyle/>
                    <a:p>
                      <a:pPr algn="l" fontAlgn="t"/>
                      <a:r>
                        <a:rPr lang="en-GB">
                          <a:solidFill>
                            <a:srgbClr val="000000"/>
                          </a:solidFill>
                          <a:effectLst/>
                          <a:latin typeface="verdana" panose="020B0604030504040204" pitchFamily="34" charset="0"/>
                        </a:rPr>
                        <a:t>It contains all string related library functions like gets(), puts(),etc.</a:t>
                      </a:r>
                    </a:p>
                  </a:txBody>
                  <a:tcPr marL="76200" marR="76200" marT="76200" marB="76200"/>
                </a:tc>
              </a:tr>
              <a:tr h="640149">
                <a:tc>
                  <a:txBody>
                    <a:bodyPr/>
                    <a:lstStyle/>
                    <a:p>
                      <a:pPr algn="l" fontAlgn="t"/>
                      <a:r>
                        <a:rPr lang="en-GB">
                          <a:solidFill>
                            <a:srgbClr val="000000"/>
                          </a:solidFill>
                          <a:effectLst/>
                          <a:latin typeface="verdana" panose="020B0604030504040204" pitchFamily="34" charset="0"/>
                        </a:rPr>
                        <a:t>4</a:t>
                      </a:r>
                    </a:p>
                  </a:txBody>
                  <a:tcPr marL="76200" marR="76200" marT="76200" marB="76200"/>
                </a:tc>
                <a:tc>
                  <a:txBody>
                    <a:bodyPr/>
                    <a:lstStyle/>
                    <a:p>
                      <a:pPr algn="l" fontAlgn="t"/>
                      <a:r>
                        <a:rPr lang="en-GB">
                          <a:solidFill>
                            <a:srgbClr val="000000"/>
                          </a:solidFill>
                          <a:effectLst/>
                          <a:latin typeface="verdana" panose="020B0604030504040204" pitchFamily="34" charset="0"/>
                        </a:rPr>
                        <a:t>stdlib.h</a:t>
                      </a:r>
                    </a:p>
                  </a:txBody>
                  <a:tcPr marL="76200" marR="76200" marT="76200" marB="76200"/>
                </a:tc>
                <a:tc>
                  <a:txBody>
                    <a:bodyPr/>
                    <a:lstStyle/>
                    <a:p>
                      <a:pPr algn="l" fontAlgn="t"/>
                      <a:r>
                        <a:rPr lang="en-GB">
                          <a:solidFill>
                            <a:srgbClr val="000000"/>
                          </a:solidFill>
                          <a:effectLst/>
                          <a:latin typeface="verdana" panose="020B0604030504040204" pitchFamily="34" charset="0"/>
                        </a:rPr>
                        <a:t>This header file contains all the general library functions like malloc(), calloc(), exit(), etc.</a:t>
                      </a:r>
                    </a:p>
                  </a:txBody>
                  <a:tcPr marL="76200" marR="76200" marT="76200" marB="76200"/>
                </a:tc>
              </a:tr>
              <a:tr h="640149">
                <a:tc>
                  <a:txBody>
                    <a:bodyPr/>
                    <a:lstStyle/>
                    <a:p>
                      <a:pPr algn="l" fontAlgn="t"/>
                      <a:r>
                        <a:rPr lang="en-GB">
                          <a:solidFill>
                            <a:srgbClr val="000000"/>
                          </a:solidFill>
                          <a:effectLst/>
                          <a:latin typeface="verdana" panose="020B0604030504040204" pitchFamily="34" charset="0"/>
                        </a:rPr>
                        <a:t>5</a:t>
                      </a:r>
                    </a:p>
                  </a:txBody>
                  <a:tcPr marL="76200" marR="76200" marT="76200" marB="76200"/>
                </a:tc>
                <a:tc>
                  <a:txBody>
                    <a:bodyPr/>
                    <a:lstStyle/>
                    <a:p>
                      <a:pPr algn="l" fontAlgn="t"/>
                      <a:r>
                        <a:rPr lang="en-GB">
                          <a:solidFill>
                            <a:srgbClr val="000000"/>
                          </a:solidFill>
                          <a:effectLst/>
                          <a:latin typeface="verdana" panose="020B0604030504040204" pitchFamily="34" charset="0"/>
                        </a:rPr>
                        <a:t>math.h</a:t>
                      </a:r>
                    </a:p>
                  </a:txBody>
                  <a:tcPr marL="76200" marR="76200" marT="76200" marB="76200"/>
                </a:tc>
                <a:tc>
                  <a:txBody>
                    <a:bodyPr/>
                    <a:lstStyle/>
                    <a:p>
                      <a:pPr algn="l" fontAlgn="t"/>
                      <a:r>
                        <a:rPr lang="en-GB" dirty="0">
                          <a:solidFill>
                            <a:srgbClr val="000000"/>
                          </a:solidFill>
                          <a:effectLst/>
                          <a:latin typeface="verdana" panose="020B0604030504040204" pitchFamily="34" charset="0"/>
                        </a:rPr>
                        <a:t>This header file contains all the math operations related functions like sqrt(), pow(), etc.</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6</a:t>
                      </a:r>
                    </a:p>
                  </a:txBody>
                  <a:tcPr marL="76200" marR="76200" marT="76200" marB="76200"/>
                </a:tc>
                <a:tc>
                  <a:txBody>
                    <a:bodyPr/>
                    <a:lstStyle/>
                    <a:p>
                      <a:pPr algn="l" fontAlgn="t"/>
                      <a:r>
                        <a:rPr lang="en-GB">
                          <a:solidFill>
                            <a:srgbClr val="000000"/>
                          </a:solidFill>
                          <a:effectLst/>
                          <a:latin typeface="verdana" panose="020B0604030504040204" pitchFamily="34" charset="0"/>
                        </a:rPr>
                        <a:t>time.h</a:t>
                      </a:r>
                    </a:p>
                  </a:txBody>
                  <a:tcPr marL="76200" marR="76200" marT="76200" marB="76200"/>
                </a:tc>
                <a:tc>
                  <a:txBody>
                    <a:bodyPr/>
                    <a:lstStyle/>
                    <a:p>
                      <a:pPr algn="l" fontAlgn="t"/>
                      <a:r>
                        <a:rPr lang="en-GB">
                          <a:solidFill>
                            <a:srgbClr val="000000"/>
                          </a:solidFill>
                          <a:effectLst/>
                          <a:latin typeface="verdana" panose="020B0604030504040204" pitchFamily="34" charset="0"/>
                        </a:rPr>
                        <a:t>This header file contains all the time-related functions.</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7</a:t>
                      </a:r>
                    </a:p>
                  </a:txBody>
                  <a:tcPr marL="76200" marR="76200" marT="76200" marB="76200"/>
                </a:tc>
                <a:tc>
                  <a:txBody>
                    <a:bodyPr/>
                    <a:lstStyle/>
                    <a:p>
                      <a:pPr algn="l" fontAlgn="t"/>
                      <a:r>
                        <a:rPr lang="en-GB">
                          <a:solidFill>
                            <a:srgbClr val="000000"/>
                          </a:solidFill>
                          <a:effectLst/>
                          <a:latin typeface="verdana" panose="020B0604030504040204" pitchFamily="34" charset="0"/>
                        </a:rPr>
                        <a:t>ctype.h</a:t>
                      </a:r>
                    </a:p>
                  </a:txBody>
                  <a:tcPr marL="76200" marR="76200" marT="76200" marB="76200"/>
                </a:tc>
                <a:tc>
                  <a:txBody>
                    <a:bodyPr/>
                    <a:lstStyle/>
                    <a:p>
                      <a:pPr algn="l" fontAlgn="t"/>
                      <a:r>
                        <a:rPr lang="en-GB">
                          <a:solidFill>
                            <a:srgbClr val="000000"/>
                          </a:solidFill>
                          <a:effectLst/>
                          <a:latin typeface="verdana" panose="020B0604030504040204" pitchFamily="34" charset="0"/>
                        </a:rPr>
                        <a:t>This header file contains all character handling functions.</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8</a:t>
                      </a:r>
                    </a:p>
                  </a:txBody>
                  <a:tcPr marL="76200" marR="76200" marT="76200" marB="76200"/>
                </a:tc>
                <a:tc>
                  <a:txBody>
                    <a:bodyPr/>
                    <a:lstStyle/>
                    <a:p>
                      <a:pPr algn="l" fontAlgn="t"/>
                      <a:r>
                        <a:rPr lang="en-GB">
                          <a:solidFill>
                            <a:srgbClr val="000000"/>
                          </a:solidFill>
                          <a:effectLst/>
                          <a:latin typeface="verdana" panose="020B0604030504040204" pitchFamily="34" charset="0"/>
                        </a:rPr>
                        <a:t>stdarg.h</a:t>
                      </a:r>
                    </a:p>
                  </a:txBody>
                  <a:tcPr marL="76200" marR="76200" marT="76200" marB="76200"/>
                </a:tc>
                <a:tc>
                  <a:txBody>
                    <a:bodyPr/>
                    <a:lstStyle/>
                    <a:p>
                      <a:pPr algn="l" fontAlgn="t"/>
                      <a:r>
                        <a:rPr lang="en-GB">
                          <a:solidFill>
                            <a:srgbClr val="000000"/>
                          </a:solidFill>
                          <a:effectLst/>
                          <a:latin typeface="verdana" panose="020B0604030504040204" pitchFamily="34" charset="0"/>
                        </a:rPr>
                        <a:t>Variable argument functions are defined in this header file.</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9</a:t>
                      </a:r>
                    </a:p>
                  </a:txBody>
                  <a:tcPr marL="76200" marR="76200" marT="76200" marB="76200"/>
                </a:tc>
                <a:tc>
                  <a:txBody>
                    <a:bodyPr/>
                    <a:lstStyle/>
                    <a:p>
                      <a:pPr algn="l" fontAlgn="t"/>
                      <a:r>
                        <a:rPr lang="en-GB">
                          <a:solidFill>
                            <a:srgbClr val="000000"/>
                          </a:solidFill>
                          <a:effectLst/>
                          <a:latin typeface="verdana" panose="020B0604030504040204" pitchFamily="34" charset="0"/>
                        </a:rPr>
                        <a:t>signal.h</a:t>
                      </a:r>
                    </a:p>
                  </a:txBody>
                  <a:tcPr marL="76200" marR="76200" marT="76200" marB="76200"/>
                </a:tc>
                <a:tc>
                  <a:txBody>
                    <a:bodyPr/>
                    <a:lstStyle/>
                    <a:p>
                      <a:pPr algn="l" fontAlgn="t"/>
                      <a:r>
                        <a:rPr lang="en-GB">
                          <a:solidFill>
                            <a:srgbClr val="000000"/>
                          </a:solidFill>
                          <a:effectLst/>
                          <a:latin typeface="verdana" panose="020B0604030504040204" pitchFamily="34" charset="0"/>
                        </a:rPr>
                        <a:t>All the signal handling functions are defined in this header file.</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10</a:t>
                      </a:r>
                    </a:p>
                  </a:txBody>
                  <a:tcPr marL="76200" marR="76200" marT="76200" marB="76200"/>
                </a:tc>
                <a:tc>
                  <a:txBody>
                    <a:bodyPr/>
                    <a:lstStyle/>
                    <a:p>
                      <a:pPr algn="l" fontAlgn="t"/>
                      <a:r>
                        <a:rPr lang="en-GB">
                          <a:solidFill>
                            <a:srgbClr val="000000"/>
                          </a:solidFill>
                          <a:effectLst/>
                          <a:latin typeface="verdana" panose="020B0604030504040204" pitchFamily="34" charset="0"/>
                        </a:rPr>
                        <a:t>setjmp.h</a:t>
                      </a:r>
                    </a:p>
                  </a:txBody>
                  <a:tcPr marL="76200" marR="76200" marT="76200" marB="76200"/>
                </a:tc>
                <a:tc>
                  <a:txBody>
                    <a:bodyPr/>
                    <a:lstStyle/>
                    <a:p>
                      <a:pPr algn="l" fontAlgn="t"/>
                      <a:r>
                        <a:rPr lang="en-GB">
                          <a:solidFill>
                            <a:srgbClr val="000000"/>
                          </a:solidFill>
                          <a:effectLst/>
                          <a:latin typeface="verdana" panose="020B0604030504040204" pitchFamily="34" charset="0"/>
                        </a:rPr>
                        <a:t>This file contains all the jump functions.</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11</a:t>
                      </a:r>
                    </a:p>
                  </a:txBody>
                  <a:tcPr marL="76200" marR="76200" marT="76200" marB="76200"/>
                </a:tc>
                <a:tc>
                  <a:txBody>
                    <a:bodyPr/>
                    <a:lstStyle/>
                    <a:p>
                      <a:pPr algn="l" fontAlgn="t"/>
                      <a:r>
                        <a:rPr lang="en-GB">
                          <a:solidFill>
                            <a:srgbClr val="000000"/>
                          </a:solidFill>
                          <a:effectLst/>
                          <a:latin typeface="verdana" panose="020B0604030504040204" pitchFamily="34" charset="0"/>
                        </a:rPr>
                        <a:t>locale.h</a:t>
                      </a:r>
                    </a:p>
                  </a:txBody>
                  <a:tcPr marL="76200" marR="76200" marT="76200" marB="76200"/>
                </a:tc>
                <a:tc>
                  <a:txBody>
                    <a:bodyPr/>
                    <a:lstStyle/>
                    <a:p>
                      <a:pPr algn="l" fontAlgn="t"/>
                      <a:r>
                        <a:rPr lang="en-GB">
                          <a:solidFill>
                            <a:srgbClr val="000000"/>
                          </a:solidFill>
                          <a:effectLst/>
                          <a:latin typeface="verdana" panose="020B0604030504040204" pitchFamily="34" charset="0"/>
                        </a:rPr>
                        <a:t>This file contains locale functions.</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12</a:t>
                      </a:r>
                    </a:p>
                  </a:txBody>
                  <a:tcPr marL="76200" marR="76200" marT="76200" marB="76200"/>
                </a:tc>
                <a:tc>
                  <a:txBody>
                    <a:bodyPr/>
                    <a:lstStyle/>
                    <a:p>
                      <a:pPr algn="l" fontAlgn="t"/>
                      <a:r>
                        <a:rPr lang="en-GB">
                          <a:solidFill>
                            <a:srgbClr val="000000"/>
                          </a:solidFill>
                          <a:effectLst/>
                          <a:latin typeface="verdana" panose="020B0604030504040204" pitchFamily="34" charset="0"/>
                        </a:rPr>
                        <a:t>errno.h</a:t>
                      </a:r>
                    </a:p>
                  </a:txBody>
                  <a:tcPr marL="76200" marR="76200" marT="76200" marB="76200"/>
                </a:tc>
                <a:tc>
                  <a:txBody>
                    <a:bodyPr/>
                    <a:lstStyle/>
                    <a:p>
                      <a:pPr algn="l" fontAlgn="t"/>
                      <a:r>
                        <a:rPr lang="en-GB">
                          <a:solidFill>
                            <a:srgbClr val="000000"/>
                          </a:solidFill>
                          <a:effectLst/>
                          <a:latin typeface="verdana" panose="020B0604030504040204" pitchFamily="34" charset="0"/>
                        </a:rPr>
                        <a:t>This file contains error handling functions.</a:t>
                      </a:r>
                    </a:p>
                  </a:txBody>
                  <a:tcPr marL="76200" marR="76200" marT="76200" marB="76200"/>
                </a:tc>
              </a:tr>
              <a:tr h="389656">
                <a:tc>
                  <a:txBody>
                    <a:bodyPr/>
                    <a:lstStyle/>
                    <a:p>
                      <a:pPr algn="l" fontAlgn="t"/>
                      <a:r>
                        <a:rPr lang="en-GB">
                          <a:solidFill>
                            <a:srgbClr val="000000"/>
                          </a:solidFill>
                          <a:effectLst/>
                          <a:latin typeface="verdana" panose="020B0604030504040204" pitchFamily="34" charset="0"/>
                        </a:rPr>
                        <a:t>13</a:t>
                      </a:r>
                    </a:p>
                  </a:txBody>
                  <a:tcPr marL="76200" marR="76200" marT="76200" marB="76200"/>
                </a:tc>
                <a:tc>
                  <a:txBody>
                    <a:bodyPr/>
                    <a:lstStyle/>
                    <a:p>
                      <a:pPr algn="l" fontAlgn="t"/>
                      <a:r>
                        <a:rPr lang="en-GB">
                          <a:solidFill>
                            <a:srgbClr val="000000"/>
                          </a:solidFill>
                          <a:effectLst/>
                          <a:latin typeface="verdana" panose="020B0604030504040204" pitchFamily="34" charset="0"/>
                        </a:rPr>
                        <a:t>assert.h</a:t>
                      </a:r>
                    </a:p>
                  </a:txBody>
                  <a:tcPr marL="76200" marR="76200" marT="76200" marB="76200"/>
                </a:tc>
                <a:tc>
                  <a:txBody>
                    <a:bodyPr/>
                    <a:lstStyle/>
                    <a:p>
                      <a:pPr algn="l" fontAlgn="t"/>
                      <a:r>
                        <a:rPr lang="en-GB" dirty="0">
                          <a:solidFill>
                            <a:srgbClr val="000000"/>
                          </a:solidFill>
                          <a:effectLst/>
                          <a:latin typeface="verdana" panose="020B0604030504040204" pitchFamily="34" charset="0"/>
                        </a:rPr>
                        <a:t>This file contains diagnostics functions.</a:t>
                      </a:r>
                    </a:p>
                  </a:txBody>
                  <a:tcPr marL="76200" marR="76200" marT="76200" marB="76200"/>
                </a:tc>
              </a:tr>
            </a:tbl>
          </a:graphicData>
        </a:graphic>
      </p:graphicFrame>
    </p:spTree>
    <p:extLst>
      <p:ext uri="{BB962C8B-B14F-4D97-AF65-F5344CB8AC3E}">
        <p14:creationId xmlns:p14="http://schemas.microsoft.com/office/powerpoint/2010/main" val="25747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4800" dirty="0"/>
              <a:t>Call by value and Call by reference in C</a:t>
            </a:r>
          </a:p>
          <a:p>
            <a:pPr marL="0" indent="0">
              <a:buNone/>
            </a:pPr>
            <a:endParaRPr lang="en-GB" sz="4800" dirty="0"/>
          </a:p>
        </p:txBody>
      </p:sp>
    </p:spTree>
    <p:extLst>
      <p:ext uri="{BB962C8B-B14F-4D97-AF65-F5344CB8AC3E}">
        <p14:creationId xmlns:p14="http://schemas.microsoft.com/office/powerpoint/2010/main" val="272132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Autofit/>
          </a:bodyPr>
          <a:lstStyle/>
          <a:p>
            <a:r>
              <a:rPr lang="en-GB" sz="2400" dirty="0">
                <a:latin typeface="Times New Roman" panose="02020603050405020304" pitchFamily="18" charset="0"/>
                <a:cs typeface="Times New Roman" panose="02020603050405020304" pitchFamily="18" charset="0"/>
              </a:rPr>
              <a:t>There are two methods to pass the data into the function in C language, i.e., </a:t>
            </a:r>
            <a:r>
              <a:rPr lang="en-GB" sz="2400" i="1" dirty="0">
                <a:latin typeface="Times New Roman" panose="02020603050405020304" pitchFamily="18" charset="0"/>
                <a:cs typeface="Times New Roman" panose="02020603050405020304" pitchFamily="18" charset="0"/>
              </a:rPr>
              <a:t>call by value</a:t>
            </a:r>
            <a:r>
              <a:rPr lang="en-GB" sz="2400" dirty="0">
                <a:latin typeface="Times New Roman" panose="02020603050405020304" pitchFamily="18" charset="0"/>
                <a:cs typeface="Times New Roman" panose="02020603050405020304" pitchFamily="18" charset="0"/>
              </a:rPr>
              <a:t> and </a:t>
            </a:r>
            <a:r>
              <a:rPr lang="en-GB" sz="2400" i="1" dirty="0">
                <a:latin typeface="Times New Roman" panose="02020603050405020304" pitchFamily="18" charset="0"/>
                <a:cs typeface="Times New Roman" panose="02020603050405020304" pitchFamily="18" charset="0"/>
              </a:rPr>
              <a:t>call by reference</a:t>
            </a:r>
            <a:r>
              <a:rPr lang="en-GB" sz="2400" dirty="0">
                <a:latin typeface="Times New Roman" panose="02020603050405020304" pitchFamily="18" charset="0"/>
                <a:cs typeface="Times New Roman" panose="02020603050405020304" pitchFamily="18" charset="0"/>
              </a:rPr>
              <a:t>.</a:t>
            </a:r>
            <a:br>
              <a:rPr lang="en-GB" sz="2400" dirty="0">
                <a:latin typeface="Times New Roman" panose="02020603050405020304" pitchFamily="18" charset="0"/>
                <a:cs typeface="Times New Roman" panose="02020603050405020304" pitchFamily="18" charset="0"/>
              </a:rPr>
            </a:br>
            <a:r>
              <a:rPr lang="en-GB" sz="2400" dirty="0" smtClean="0">
                <a:latin typeface="Times New Roman" panose="02020603050405020304" pitchFamily="18" charset="0"/>
                <a:cs typeface="Times New Roman" panose="02020603050405020304" pitchFamily="18" charset="0"/>
              </a:rPr>
              <a:t/>
            </a:r>
            <a:br>
              <a:rPr lang="en-GB" sz="2400" dirty="0" smtClean="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pic>
        <p:nvPicPr>
          <p:cNvPr id="4098" name="Picture 2" descr="call by value and call by reference i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882" y="1825625"/>
            <a:ext cx="52522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8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Call by value in C</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a:t>In call by value method, the value of the actual parameters is copied into the formal parameters. In other words, we can say that the value of the variable is used in the function call in the call by value method.</a:t>
            </a:r>
          </a:p>
          <a:p>
            <a:pPr algn="just"/>
            <a:r>
              <a:rPr lang="en-GB" dirty="0"/>
              <a:t>In call by value method, we can not modify the value of the actual parameter by the formal parameter.</a:t>
            </a:r>
          </a:p>
          <a:p>
            <a:pPr algn="just"/>
            <a:r>
              <a:rPr lang="en-GB" dirty="0"/>
              <a:t>In call by value, different memory is allocated for actual and formal parameters since the value of the actual parameter is copied into the formal parameter.</a:t>
            </a:r>
          </a:p>
          <a:p>
            <a:pPr algn="just"/>
            <a:r>
              <a:rPr lang="en-GB" dirty="0"/>
              <a:t>The actual parameter is the argument which is used in the function call whereas formal parameter is the argument which is used in the function definition</a:t>
            </a:r>
            <a:r>
              <a:rPr lang="en-GB" dirty="0" smtClean="0"/>
              <a:t>.</a:t>
            </a:r>
            <a:endParaRPr lang="en-GB" dirty="0"/>
          </a:p>
        </p:txBody>
      </p:sp>
    </p:spTree>
    <p:extLst>
      <p:ext uri="{BB962C8B-B14F-4D97-AF65-F5344CB8AC3E}">
        <p14:creationId xmlns:p14="http://schemas.microsoft.com/office/powerpoint/2010/main" val="43825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 example</a:t>
            </a:r>
            <a:endParaRPr lang="en-GB" dirty="0"/>
          </a:p>
        </p:txBody>
      </p:sp>
      <p:pic>
        <p:nvPicPr>
          <p:cNvPr id="4" name="Content Placeholder 3"/>
          <p:cNvPicPr>
            <a:picLocks noGrp="1" noChangeAspect="1"/>
          </p:cNvPicPr>
          <p:nvPr>
            <p:ph idx="1"/>
          </p:nvPr>
        </p:nvPicPr>
        <p:blipFill>
          <a:blip r:embed="rId2"/>
          <a:stretch>
            <a:fillRect/>
          </a:stretch>
        </p:blipFill>
        <p:spPr>
          <a:xfrm>
            <a:off x="838200" y="2270942"/>
            <a:ext cx="4724400" cy="3324225"/>
          </a:xfrm>
          <a:prstGeom prst="rect">
            <a:avLst/>
          </a:prstGeom>
        </p:spPr>
      </p:pic>
      <p:pic>
        <p:nvPicPr>
          <p:cNvPr id="5" name="Picture 4"/>
          <p:cNvPicPr>
            <a:picLocks noChangeAspect="1"/>
          </p:cNvPicPr>
          <p:nvPr/>
        </p:nvPicPr>
        <p:blipFill>
          <a:blip r:embed="rId3"/>
          <a:stretch>
            <a:fillRect/>
          </a:stretch>
        </p:blipFill>
        <p:spPr>
          <a:xfrm>
            <a:off x="6848261" y="2448280"/>
            <a:ext cx="3381375" cy="2669630"/>
          </a:xfrm>
          <a:prstGeom prst="rect">
            <a:avLst/>
          </a:prstGeom>
        </p:spPr>
      </p:pic>
    </p:spTree>
    <p:extLst>
      <p:ext uri="{BB962C8B-B14F-4D97-AF65-F5344CB8AC3E}">
        <p14:creationId xmlns:p14="http://schemas.microsoft.com/office/powerpoint/2010/main" val="421593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Functions</a:t>
            </a:r>
            <a:endParaRPr lang="en-GB" dirty="0"/>
          </a:p>
        </p:txBody>
      </p:sp>
      <p:sp>
        <p:nvSpPr>
          <p:cNvPr id="3" name="Content Placeholder 2"/>
          <p:cNvSpPr>
            <a:spLocks noGrp="1"/>
          </p:cNvSpPr>
          <p:nvPr>
            <p:ph idx="1"/>
          </p:nvPr>
        </p:nvSpPr>
        <p:spPr/>
        <p:txBody>
          <a:bodyPr/>
          <a:lstStyle/>
          <a:p>
            <a:endParaRPr lang="en-GB" dirty="0"/>
          </a:p>
          <a:p>
            <a:pPr algn="just"/>
            <a:r>
              <a:rPr lang="en-GB" dirty="0"/>
              <a:t>In c, we can divide a large program into the basic building blocks known as function. The function contains the set of programming statements enclosed by {}. A function can be called multiple times to provide reusability and modularity to the C program. In other words, we can say that the collection of functions creates a program. The function is also known as </a:t>
            </a:r>
            <a:r>
              <a:rPr lang="en-GB" i="1" dirty="0" smtClean="0"/>
              <a:t>procedure or</a:t>
            </a:r>
            <a:r>
              <a:rPr lang="en-GB" dirty="0"/>
              <a:t> </a:t>
            </a:r>
            <a:r>
              <a:rPr lang="en-GB" i="1" dirty="0" smtClean="0"/>
              <a:t>subroutine in</a:t>
            </a:r>
            <a:r>
              <a:rPr lang="en-GB" dirty="0" smtClean="0"/>
              <a:t> </a:t>
            </a:r>
            <a:r>
              <a:rPr lang="en-GB" dirty="0"/>
              <a:t>other programming languages.</a:t>
            </a:r>
          </a:p>
          <a:p>
            <a:pPr marL="0" indent="0">
              <a:buNone/>
            </a:pPr>
            <a:r>
              <a:rPr lang="en-GB" dirty="0" smtClean="0"/>
              <a:t/>
            </a:r>
            <a:br>
              <a:rPr lang="en-GB" dirty="0" smtClean="0"/>
            </a:br>
            <a:endParaRPr lang="en-GB" dirty="0"/>
          </a:p>
        </p:txBody>
      </p:sp>
    </p:spTree>
    <p:extLst>
      <p:ext uri="{BB962C8B-B14F-4D97-AF65-F5344CB8AC3E}">
        <p14:creationId xmlns:p14="http://schemas.microsoft.com/office/powerpoint/2010/main" val="2996129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Call by reference in </a:t>
            </a:r>
            <a:r>
              <a:rPr lang="en-GB" dirty="0" smtClean="0"/>
              <a:t>C</a:t>
            </a:r>
            <a:endParaRPr lang="en-GB" dirty="0"/>
          </a:p>
        </p:txBody>
      </p:sp>
      <p:sp>
        <p:nvSpPr>
          <p:cNvPr id="3" name="Content Placeholder 2"/>
          <p:cNvSpPr>
            <a:spLocks noGrp="1"/>
          </p:cNvSpPr>
          <p:nvPr>
            <p:ph idx="1"/>
          </p:nvPr>
        </p:nvSpPr>
        <p:spPr/>
        <p:txBody>
          <a:bodyPr>
            <a:normAutofit/>
          </a:bodyPr>
          <a:lstStyle/>
          <a:p>
            <a:pPr algn="just"/>
            <a:r>
              <a:rPr lang="en-GB" dirty="0"/>
              <a:t>In call by reference, the address of the variable is passed into the function call as the actual parameter.</a:t>
            </a:r>
          </a:p>
          <a:p>
            <a:pPr algn="just"/>
            <a:r>
              <a:rPr lang="en-GB" dirty="0"/>
              <a:t>The value of the actual parameters can be modified by changing the formal parameters since the address of the actual parameters is passed.</a:t>
            </a:r>
          </a:p>
          <a:p>
            <a:pPr algn="just"/>
            <a:r>
              <a:rPr lang="en-GB" dirty="0"/>
              <a:t>In call by reference, the memory allocation is similar for both formal parameters and actual parameters. All the operations in the function are performed on the value stored at the address of the actual parameters, and the modified value gets stored at the same address.</a:t>
            </a:r>
          </a:p>
          <a:p>
            <a:pPr marL="0" indent="0" algn="just">
              <a:buNone/>
            </a:pPr>
            <a:endParaRPr lang="en-GB" dirty="0"/>
          </a:p>
        </p:txBody>
      </p:sp>
    </p:spTree>
    <p:extLst>
      <p:ext uri="{BB962C8B-B14F-4D97-AF65-F5344CB8AC3E}">
        <p14:creationId xmlns:p14="http://schemas.microsoft.com/office/powerpoint/2010/main" val="4201423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 example</a:t>
            </a:r>
            <a:endParaRPr lang="en-GB" dirty="0"/>
          </a:p>
        </p:txBody>
      </p:sp>
      <p:pic>
        <p:nvPicPr>
          <p:cNvPr id="4" name="Content Placeholder 3"/>
          <p:cNvPicPr>
            <a:picLocks noGrp="1" noChangeAspect="1"/>
          </p:cNvPicPr>
          <p:nvPr>
            <p:ph idx="1"/>
          </p:nvPr>
        </p:nvPicPr>
        <p:blipFill>
          <a:blip r:embed="rId2"/>
          <a:stretch>
            <a:fillRect/>
          </a:stretch>
        </p:blipFill>
        <p:spPr>
          <a:xfrm>
            <a:off x="1095375" y="2086840"/>
            <a:ext cx="6069700" cy="4232073"/>
          </a:xfrm>
          <a:prstGeom prst="rect">
            <a:avLst/>
          </a:prstGeom>
        </p:spPr>
      </p:pic>
      <p:pic>
        <p:nvPicPr>
          <p:cNvPr id="5" name="Picture 4"/>
          <p:cNvPicPr>
            <a:picLocks noChangeAspect="1"/>
          </p:cNvPicPr>
          <p:nvPr/>
        </p:nvPicPr>
        <p:blipFill>
          <a:blip r:embed="rId3"/>
          <a:stretch>
            <a:fillRect/>
          </a:stretch>
        </p:blipFill>
        <p:spPr>
          <a:xfrm>
            <a:off x="7165075" y="2086840"/>
            <a:ext cx="3533775" cy="2921888"/>
          </a:xfrm>
          <a:prstGeom prst="rect">
            <a:avLst/>
          </a:prstGeom>
        </p:spPr>
      </p:pic>
    </p:spTree>
    <p:extLst>
      <p:ext uri="{BB962C8B-B14F-4D97-AF65-F5344CB8AC3E}">
        <p14:creationId xmlns:p14="http://schemas.microsoft.com/office/powerpoint/2010/main" val="423490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Difference between call by value and call by reference in </a:t>
            </a:r>
            <a:r>
              <a:rPr lang="en-GB" dirty="0" smtClean="0"/>
              <a:t>c</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8895423"/>
              </p:ext>
            </p:extLst>
          </p:nvPr>
        </p:nvGraphicFramePr>
        <p:xfrm>
          <a:off x="1871317" y="2055812"/>
          <a:ext cx="8032339" cy="4356791"/>
        </p:xfrm>
        <a:graphic>
          <a:graphicData uri="http://schemas.openxmlformats.org/drawingml/2006/table">
            <a:tbl>
              <a:tblPr/>
              <a:tblGrid>
                <a:gridCol w="604597"/>
                <a:gridCol w="3884141"/>
                <a:gridCol w="3543601"/>
              </a:tblGrid>
              <a:tr h="409100">
                <a:tc>
                  <a:txBody>
                    <a:bodyPr/>
                    <a:lstStyle/>
                    <a:p>
                      <a:pPr algn="l" fontAlgn="t"/>
                      <a:r>
                        <a:rPr lang="en-GB" sz="1500">
                          <a:solidFill>
                            <a:srgbClr val="000000"/>
                          </a:solidFill>
                          <a:effectLst/>
                          <a:latin typeface="times new roman" panose="02020603050405020304" pitchFamily="18" charset="0"/>
                        </a:rPr>
                        <a:t>No.</a:t>
                      </a:r>
                    </a:p>
                  </a:txBody>
                  <a:tcPr marL="92977" marR="92977" marT="92977" marB="92977">
                    <a:lnL w="9525" cap="flat" cmpd="sng" algn="ctr">
                      <a:solidFill>
                        <a:srgbClr val="F0E689"/>
                      </a:solidFill>
                      <a:prstDash val="solid"/>
                      <a:round/>
                      <a:headEnd type="none" w="med" len="med"/>
                      <a:tailEnd type="none" w="med" len="med"/>
                    </a:lnL>
                    <a:lnR w="9525" cap="flat" cmpd="sng" algn="ctr">
                      <a:solidFill>
                        <a:srgbClr val="F0E689"/>
                      </a:solidFill>
                      <a:prstDash val="solid"/>
                      <a:round/>
                      <a:headEnd type="none" w="med" len="med"/>
                      <a:tailEnd type="none" w="med" len="med"/>
                    </a:lnR>
                    <a:lnT w="9525" cap="flat" cmpd="sng" algn="ctr">
                      <a:solidFill>
                        <a:srgbClr val="F0E6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500">
                          <a:solidFill>
                            <a:srgbClr val="000000"/>
                          </a:solidFill>
                          <a:effectLst/>
                          <a:latin typeface="times new roman" panose="02020603050405020304" pitchFamily="18" charset="0"/>
                        </a:rPr>
                        <a:t>Call by value</a:t>
                      </a:r>
                    </a:p>
                  </a:txBody>
                  <a:tcPr marL="92977" marR="92977" marT="92977" marB="92977">
                    <a:lnL w="9525" cap="flat" cmpd="sng" algn="ctr">
                      <a:solidFill>
                        <a:srgbClr val="F0E689"/>
                      </a:solidFill>
                      <a:prstDash val="solid"/>
                      <a:round/>
                      <a:headEnd type="none" w="med" len="med"/>
                      <a:tailEnd type="none" w="med" len="med"/>
                    </a:lnL>
                    <a:lnR w="9525" cap="flat" cmpd="sng" algn="ctr">
                      <a:solidFill>
                        <a:srgbClr val="F0E689"/>
                      </a:solidFill>
                      <a:prstDash val="solid"/>
                      <a:round/>
                      <a:headEnd type="none" w="med" len="med"/>
                      <a:tailEnd type="none" w="med" len="med"/>
                    </a:lnR>
                    <a:lnT w="9525" cap="flat" cmpd="sng" algn="ctr">
                      <a:solidFill>
                        <a:srgbClr val="F0E6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500">
                          <a:solidFill>
                            <a:srgbClr val="000000"/>
                          </a:solidFill>
                          <a:effectLst/>
                          <a:latin typeface="times new roman" panose="02020603050405020304" pitchFamily="18" charset="0"/>
                        </a:rPr>
                        <a:t>Call by reference</a:t>
                      </a:r>
                    </a:p>
                  </a:txBody>
                  <a:tcPr marL="92977" marR="92977" marT="92977" marB="92977">
                    <a:lnL w="9525" cap="flat" cmpd="sng" algn="ctr">
                      <a:solidFill>
                        <a:srgbClr val="F0E689"/>
                      </a:solidFill>
                      <a:prstDash val="solid"/>
                      <a:round/>
                      <a:headEnd type="none" w="med" len="med"/>
                      <a:tailEnd type="none" w="med" len="med"/>
                    </a:lnL>
                    <a:lnR w="9525" cap="flat" cmpd="sng" algn="ctr">
                      <a:solidFill>
                        <a:srgbClr val="F0E689"/>
                      </a:solidFill>
                      <a:prstDash val="solid"/>
                      <a:round/>
                      <a:headEnd type="none" w="med" len="med"/>
                      <a:tailEnd type="none" w="med" len="med"/>
                    </a:lnR>
                    <a:lnT w="9525" cap="flat" cmpd="sng" algn="ctr">
                      <a:solidFill>
                        <a:srgbClr val="F0E6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93406">
                <a:tc>
                  <a:txBody>
                    <a:bodyPr/>
                    <a:lstStyle/>
                    <a:p>
                      <a:pPr algn="l" fontAlgn="t"/>
                      <a:r>
                        <a:rPr lang="en-GB" sz="1500">
                          <a:solidFill>
                            <a:srgbClr val="000000"/>
                          </a:solidFill>
                          <a:effectLst/>
                          <a:latin typeface="verdana" panose="020B0604030504040204" pitchFamily="34" charset="0"/>
                        </a:rPr>
                        <a:t>1</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500">
                          <a:solidFill>
                            <a:srgbClr val="000000"/>
                          </a:solidFill>
                          <a:effectLst/>
                          <a:latin typeface="verdana" panose="020B0604030504040204" pitchFamily="34" charset="0"/>
                        </a:rPr>
                        <a:t>A copy of the value is passed into the function</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500">
                          <a:solidFill>
                            <a:srgbClr val="000000"/>
                          </a:solidFill>
                          <a:effectLst/>
                          <a:latin typeface="verdana" panose="020B0604030504040204" pitchFamily="34" charset="0"/>
                        </a:rPr>
                        <a:t>An address of value is passed into the function</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09134">
                <a:tc>
                  <a:txBody>
                    <a:bodyPr/>
                    <a:lstStyle/>
                    <a:p>
                      <a:pPr algn="l" fontAlgn="t"/>
                      <a:r>
                        <a:rPr lang="en-GB" sz="1500">
                          <a:solidFill>
                            <a:srgbClr val="000000"/>
                          </a:solidFill>
                          <a:effectLst/>
                          <a:latin typeface="verdana" panose="020B0604030504040204" pitchFamily="34" charset="0"/>
                        </a:rPr>
                        <a:t>2</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verdana" panose="020B0604030504040204" pitchFamily="34" charset="0"/>
                        </a:rPr>
                        <a:t>Changes made inside the function is limited to the function only. The values of the actual parameters do not change by changing the formal parameters.</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verdana" panose="020B0604030504040204" pitchFamily="34" charset="0"/>
                        </a:rPr>
                        <a:t>Changes made inside the function validate outside of the function also. The values of the actual parameters do change by changing the formal parameters.</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239697">
                <a:tc>
                  <a:txBody>
                    <a:bodyPr/>
                    <a:lstStyle/>
                    <a:p>
                      <a:pPr algn="l" fontAlgn="t"/>
                      <a:r>
                        <a:rPr lang="en-GB" sz="1500">
                          <a:solidFill>
                            <a:srgbClr val="000000"/>
                          </a:solidFill>
                          <a:effectLst/>
                          <a:latin typeface="verdana" panose="020B0604030504040204" pitchFamily="34" charset="0"/>
                        </a:rPr>
                        <a:t>3</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500">
                          <a:solidFill>
                            <a:srgbClr val="000000"/>
                          </a:solidFill>
                          <a:effectLst/>
                          <a:latin typeface="verdana" panose="020B0604030504040204" pitchFamily="34" charset="0"/>
                        </a:rPr>
                        <a:t>Actual and formal arguments are created at the different memory location</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500" dirty="0">
                          <a:solidFill>
                            <a:srgbClr val="000000"/>
                          </a:solidFill>
                          <a:effectLst/>
                          <a:latin typeface="verdana" panose="020B0604030504040204" pitchFamily="34" charset="0"/>
                        </a:rPr>
                        <a:t>Actual and formal arguments are created at the same memory location</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36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 of functions in C</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t>There </a:t>
            </a:r>
            <a:r>
              <a:rPr lang="en-GB" dirty="0"/>
              <a:t>are the following advantages of C functions.</a:t>
            </a:r>
          </a:p>
          <a:p>
            <a:pPr algn="just"/>
            <a:r>
              <a:rPr lang="en-GB" dirty="0"/>
              <a:t>By using functions, we can avoid rewriting same logic/code again and again in a program.</a:t>
            </a:r>
          </a:p>
          <a:p>
            <a:pPr algn="just"/>
            <a:r>
              <a:rPr lang="en-GB" dirty="0"/>
              <a:t>We can call C functions any number of times in a program and from any place in a program.</a:t>
            </a:r>
          </a:p>
          <a:p>
            <a:pPr algn="just"/>
            <a:r>
              <a:rPr lang="en-GB" dirty="0"/>
              <a:t>We can track a large C program easily when it is divided into multiple functions.</a:t>
            </a:r>
          </a:p>
          <a:p>
            <a:pPr algn="just"/>
            <a:r>
              <a:rPr lang="en-GB" dirty="0"/>
              <a:t>Reusability is the main achievement of C functions.</a:t>
            </a:r>
          </a:p>
          <a:p>
            <a:pPr algn="just"/>
            <a:r>
              <a:rPr lang="en-GB" dirty="0"/>
              <a:t>However, Function calling is always a overhead in a C program</a:t>
            </a:r>
            <a:r>
              <a:rPr lang="en-GB" dirty="0" smtClean="0"/>
              <a:t>.</a:t>
            </a:r>
            <a:br>
              <a:rPr lang="en-GB" dirty="0" smtClean="0"/>
            </a:br>
            <a:endParaRPr lang="en-GB" dirty="0"/>
          </a:p>
        </p:txBody>
      </p:sp>
    </p:spTree>
    <p:extLst>
      <p:ext uri="{BB962C8B-B14F-4D97-AF65-F5344CB8AC3E}">
        <p14:creationId xmlns:p14="http://schemas.microsoft.com/office/powerpoint/2010/main" val="100376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Function </a:t>
            </a:r>
            <a:r>
              <a:rPr lang="en-GB" dirty="0" smtClean="0"/>
              <a:t>Aspects</a:t>
            </a:r>
            <a:endParaRPr lang="en-GB" dirty="0"/>
          </a:p>
        </p:txBody>
      </p:sp>
      <p:sp>
        <p:nvSpPr>
          <p:cNvPr id="3" name="Content Placeholder 2"/>
          <p:cNvSpPr>
            <a:spLocks noGrp="1"/>
          </p:cNvSpPr>
          <p:nvPr>
            <p:ph idx="1"/>
          </p:nvPr>
        </p:nvSpPr>
        <p:spPr>
          <a:xfrm>
            <a:off x="838200" y="1514901"/>
            <a:ext cx="10515600" cy="4662062"/>
          </a:xfrm>
        </p:spPr>
        <p:txBody>
          <a:bodyPr>
            <a:normAutofit fontScale="92500" lnSpcReduction="10000"/>
          </a:bodyPr>
          <a:lstStyle/>
          <a:p>
            <a:r>
              <a:rPr lang="en-GB" dirty="0"/>
              <a:t>There are three aspects of a C function.</a:t>
            </a:r>
          </a:p>
          <a:p>
            <a:r>
              <a:rPr lang="en-GB" b="1" dirty="0"/>
              <a:t>Function declaration</a:t>
            </a:r>
            <a:r>
              <a:rPr lang="en-GB" dirty="0"/>
              <a:t> A function must be declared globally in a c program to tell the compiler about the function name, function parameters, and return type</a:t>
            </a:r>
            <a:r>
              <a:rPr lang="en-GB" dirty="0" smtClean="0"/>
              <a:t>.</a:t>
            </a:r>
          </a:p>
          <a:p>
            <a:r>
              <a:rPr lang="en-GB" b="1" dirty="0" smtClean="0"/>
              <a:t>Function </a:t>
            </a:r>
            <a:r>
              <a:rPr lang="en-GB" b="1" dirty="0"/>
              <a:t>call</a:t>
            </a:r>
            <a:r>
              <a:rPr lang="en-GB" dirty="0"/>
              <a:t> Function can be called from anywhere in the program. The parameter list must not differ in function calling and function declaration. We must pass the same number of functions as it is declared in the function declaration.</a:t>
            </a:r>
          </a:p>
          <a:p>
            <a:r>
              <a:rPr lang="en-GB" b="1" dirty="0" smtClean="0"/>
              <a:t>Function </a:t>
            </a:r>
            <a:r>
              <a:rPr lang="en-GB" b="1" dirty="0"/>
              <a:t>definition</a:t>
            </a:r>
            <a:r>
              <a:rPr lang="en-GB" dirty="0"/>
              <a:t> It contains the actual statements which are to be executed. It is the most important aspect to which the control comes when the function is called. Here, we must notice that only one value can be returned from the function</a:t>
            </a:r>
            <a:r>
              <a:rPr lang="en-GB" dirty="0" smtClean="0"/>
              <a:t>.</a:t>
            </a:r>
            <a:r>
              <a:rPr lang="en-GB" dirty="0"/>
              <a:t/>
            </a:r>
            <a:br>
              <a:rPr lang="en-GB" dirty="0"/>
            </a:br>
            <a:endParaRPr lang="en-GB" dirty="0"/>
          </a:p>
        </p:txBody>
      </p:sp>
    </p:spTree>
    <p:extLst>
      <p:ext uri="{BB962C8B-B14F-4D97-AF65-F5344CB8AC3E}">
        <p14:creationId xmlns:p14="http://schemas.microsoft.com/office/powerpoint/2010/main" val="5911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6362590"/>
              </p:ext>
            </p:extLst>
          </p:nvPr>
        </p:nvGraphicFramePr>
        <p:xfrm>
          <a:off x="1547954" y="404931"/>
          <a:ext cx="9383903" cy="2870917"/>
        </p:xfrm>
        <a:graphic>
          <a:graphicData uri="http://schemas.openxmlformats.org/drawingml/2006/table">
            <a:tbl>
              <a:tblPr/>
              <a:tblGrid>
                <a:gridCol w="935939"/>
                <a:gridCol w="2524835"/>
                <a:gridCol w="5923129"/>
              </a:tblGrid>
              <a:tr h="407000">
                <a:tc>
                  <a:txBody>
                    <a:bodyPr/>
                    <a:lstStyle/>
                    <a:p>
                      <a:pPr algn="l" fontAlgn="t"/>
                      <a:r>
                        <a:rPr lang="en-GB">
                          <a:solidFill>
                            <a:srgbClr val="000000"/>
                          </a:solidFill>
                          <a:effectLst/>
                          <a:latin typeface="times new roman" panose="02020603050405020304" pitchFamily="18" charset="0"/>
                        </a:rPr>
                        <a:t>SN</a:t>
                      </a:r>
                    </a:p>
                  </a:txBody>
                  <a:tcPr marL="114300" marR="114300" marT="114300" marB="114300">
                    <a:lnL w="9525" cap="flat" cmpd="sng" algn="ctr">
                      <a:solidFill>
                        <a:srgbClr val="70612E"/>
                      </a:solidFill>
                      <a:prstDash val="solid"/>
                      <a:round/>
                      <a:headEnd type="none" w="med" len="med"/>
                      <a:tailEnd type="none" w="med" len="med"/>
                    </a:lnL>
                    <a:lnR w="9525" cap="flat" cmpd="sng" algn="ctr">
                      <a:solidFill>
                        <a:srgbClr val="70612E"/>
                      </a:solidFill>
                      <a:prstDash val="solid"/>
                      <a:round/>
                      <a:headEnd type="none" w="med" len="med"/>
                      <a:tailEnd type="none" w="med" len="med"/>
                    </a:lnR>
                    <a:lnT w="9525" cap="flat" cmpd="sng" algn="ctr">
                      <a:solidFill>
                        <a:srgbClr val="70612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a:solidFill>
                            <a:srgbClr val="000000"/>
                          </a:solidFill>
                          <a:effectLst/>
                          <a:latin typeface="times new roman" panose="02020603050405020304" pitchFamily="18" charset="0"/>
                        </a:rPr>
                        <a:t>C function aspects</a:t>
                      </a:r>
                    </a:p>
                  </a:txBody>
                  <a:tcPr marL="114300" marR="114300" marT="114300" marB="114300">
                    <a:lnL w="9525" cap="flat" cmpd="sng" algn="ctr">
                      <a:solidFill>
                        <a:srgbClr val="70612E"/>
                      </a:solidFill>
                      <a:prstDash val="solid"/>
                      <a:round/>
                      <a:headEnd type="none" w="med" len="med"/>
                      <a:tailEnd type="none" w="med" len="med"/>
                    </a:lnL>
                    <a:lnR w="9525" cap="flat" cmpd="sng" algn="ctr">
                      <a:solidFill>
                        <a:srgbClr val="70612E"/>
                      </a:solidFill>
                      <a:prstDash val="solid"/>
                      <a:round/>
                      <a:headEnd type="none" w="med" len="med"/>
                      <a:tailEnd type="none" w="med" len="med"/>
                    </a:lnR>
                    <a:lnT w="9525" cap="flat" cmpd="sng" algn="ctr">
                      <a:solidFill>
                        <a:srgbClr val="70612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a:solidFill>
                            <a:srgbClr val="000000"/>
                          </a:solidFill>
                          <a:effectLst/>
                          <a:latin typeface="times new roman" panose="02020603050405020304" pitchFamily="18" charset="0"/>
                        </a:rPr>
                        <a:t>Syntax</a:t>
                      </a:r>
                    </a:p>
                  </a:txBody>
                  <a:tcPr marL="114300" marR="114300" marT="114300" marB="114300">
                    <a:lnL w="9525" cap="flat" cmpd="sng" algn="ctr">
                      <a:solidFill>
                        <a:srgbClr val="70612E"/>
                      </a:solidFill>
                      <a:prstDash val="solid"/>
                      <a:round/>
                      <a:headEnd type="none" w="med" len="med"/>
                      <a:tailEnd type="none" w="med" len="med"/>
                    </a:lnL>
                    <a:lnR w="9525" cap="flat" cmpd="sng" algn="ctr">
                      <a:solidFill>
                        <a:srgbClr val="70612E"/>
                      </a:solidFill>
                      <a:prstDash val="solid"/>
                      <a:round/>
                      <a:headEnd type="none" w="med" len="med"/>
                      <a:tailEnd type="none" w="med" len="med"/>
                    </a:lnR>
                    <a:lnT w="9525" cap="flat" cmpd="sng" algn="ctr">
                      <a:solidFill>
                        <a:srgbClr val="70612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89332">
                <a:tc>
                  <a:txBody>
                    <a:bodyPr/>
                    <a:lstStyle/>
                    <a:p>
                      <a:pPr algn="l" fontAlgn="t"/>
                      <a:r>
                        <a:rPr lang="en-GB">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a:solidFill>
                            <a:srgbClr val="000000"/>
                          </a:solidFill>
                          <a:effectLst/>
                          <a:latin typeface="verdana" panose="020B0604030504040204" pitchFamily="34" charset="0"/>
                        </a:rPr>
                        <a:t>Function declaration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dirty="0">
                          <a:solidFill>
                            <a:srgbClr val="000000"/>
                          </a:solidFill>
                          <a:effectLst/>
                          <a:latin typeface="verdana" panose="020B0604030504040204" pitchFamily="34" charset="0"/>
                        </a:rPr>
                        <a:t>return_type function_name (argument list);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7333">
                <a:tc>
                  <a:txBody>
                    <a:bodyPr/>
                    <a:lstStyle/>
                    <a:p>
                      <a:pPr algn="l" fontAlgn="t"/>
                      <a:r>
                        <a:rPr lang="en-GB">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a:solidFill>
                            <a:srgbClr val="000000"/>
                          </a:solidFill>
                          <a:effectLst/>
                          <a:latin typeface="verdana" panose="020B0604030504040204" pitchFamily="34" charset="0"/>
                        </a:rPr>
                        <a:t>Function call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dirty="0">
                          <a:solidFill>
                            <a:srgbClr val="000000"/>
                          </a:solidFill>
                          <a:effectLst/>
                          <a:latin typeface="verdana" panose="020B0604030504040204" pitchFamily="34" charset="0"/>
                        </a:rPr>
                        <a:t>function_name (</a:t>
                      </a:r>
                      <a:r>
                        <a:rPr lang="en-GB" dirty="0" err="1">
                          <a:solidFill>
                            <a:srgbClr val="000000"/>
                          </a:solidFill>
                          <a:effectLst/>
                          <a:latin typeface="verdana" panose="020B0604030504040204" pitchFamily="34" charset="0"/>
                        </a:rPr>
                        <a:t>argument_list</a:t>
                      </a:r>
                      <a:r>
                        <a:rPr lang="en-GB" dirty="0">
                          <a:solidFill>
                            <a:srgbClr val="000000"/>
                          </a:solidFill>
                          <a:effectLst/>
                          <a:latin typeface="verdana" panose="020B060403050404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11332">
                <a:tc>
                  <a:txBody>
                    <a:bodyPr/>
                    <a:lstStyle/>
                    <a:p>
                      <a:pPr algn="l" fontAlgn="t"/>
                      <a:r>
                        <a:rPr lang="en-GB">
                          <a:solidFill>
                            <a:srgbClr val="000000"/>
                          </a:solidFill>
                          <a:effectLst/>
                          <a:latin typeface="verdana" panose="020B0604030504040204" pitchFamily="34"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a:solidFill>
                            <a:srgbClr val="000000"/>
                          </a:solidFill>
                          <a:effectLst/>
                          <a:latin typeface="verdana" panose="020B0604030504040204" pitchFamily="34" charset="0"/>
                        </a:rPr>
                        <a:t>Function definition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dirty="0">
                          <a:solidFill>
                            <a:srgbClr val="000000"/>
                          </a:solidFill>
                          <a:effectLst/>
                          <a:latin typeface="verdana" panose="020B0604030504040204" pitchFamily="34" charset="0"/>
                        </a:rPr>
                        <a:t>return_type function_name (argument list) {function body;}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09433" y="-12555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2461146" y="3916613"/>
            <a:ext cx="7720084" cy="1754326"/>
          </a:xfrm>
          <a:prstGeom prst="rect">
            <a:avLst/>
          </a:prstGeom>
        </p:spPr>
        <p:txBody>
          <a:bodyPr wrap="square">
            <a:spAutoFit/>
          </a:bodyPr>
          <a:lstStyle/>
          <a:p>
            <a:r>
              <a:rPr lang="en-GB" b="0" i="0" dirty="0" smtClean="0">
                <a:solidFill>
                  <a:srgbClr val="000000"/>
                </a:solidFill>
                <a:effectLst/>
                <a:latin typeface="verdana" panose="020B0604030504040204" pitchFamily="34" charset="0"/>
              </a:rPr>
              <a:t>The syntax of creating function in c language is given below:</a:t>
            </a:r>
          </a:p>
          <a:p>
            <a:endParaRPr lang="en-GB" b="0" i="0" dirty="0" smtClean="0">
              <a:solidFill>
                <a:srgbClr val="000000"/>
              </a:solidFill>
              <a:effectLst/>
              <a:latin typeface="verdana" panose="020B0604030504040204" pitchFamily="34" charset="0"/>
            </a:endParaRPr>
          </a:p>
          <a:p>
            <a:r>
              <a:rPr lang="en-GB" b="0" i="0" dirty="0" smtClean="0">
                <a:solidFill>
                  <a:srgbClr val="000000"/>
                </a:solidFill>
                <a:effectLst/>
                <a:latin typeface="verdana" panose="020B0604030504040204" pitchFamily="34" charset="0"/>
              </a:rPr>
              <a:t>return_type function_name(</a:t>
            </a:r>
            <a:r>
              <a:rPr lang="en-GB" b="0" i="0" dirty="0" err="1" smtClean="0">
                <a:solidFill>
                  <a:srgbClr val="000000"/>
                </a:solidFill>
                <a:effectLst/>
                <a:latin typeface="verdana" panose="020B0604030504040204" pitchFamily="34" charset="0"/>
              </a:rPr>
              <a:t>data_type</a:t>
            </a:r>
            <a:r>
              <a:rPr lang="en-GB" b="0" i="0" dirty="0" smtClean="0">
                <a:solidFill>
                  <a:srgbClr val="000000"/>
                </a:solidFill>
                <a:effectLst/>
                <a:latin typeface="verdana" panose="020B0604030504040204" pitchFamily="34" charset="0"/>
              </a:rPr>
              <a:t> parameter...)</a:t>
            </a:r>
          </a:p>
          <a:p>
            <a:r>
              <a:rPr lang="en-GB" b="0" i="0" dirty="0" smtClean="0">
                <a:solidFill>
                  <a:srgbClr val="000000"/>
                </a:solidFill>
                <a:effectLst/>
                <a:latin typeface="verdana" panose="020B0604030504040204" pitchFamily="34" charset="0"/>
              </a:rPr>
              <a:t>{  </a:t>
            </a:r>
          </a:p>
          <a:p>
            <a:r>
              <a:rPr lang="en-GB" b="0" i="0" dirty="0" smtClean="0">
                <a:solidFill>
                  <a:srgbClr val="008200"/>
                </a:solidFill>
                <a:effectLst/>
                <a:latin typeface="verdana" panose="020B0604030504040204" pitchFamily="34" charset="0"/>
              </a:rPr>
              <a:t>    //code to be executed</a:t>
            </a:r>
            <a:r>
              <a:rPr lang="en-GB" b="0" i="0" dirty="0" smtClean="0">
                <a:solidFill>
                  <a:srgbClr val="000000"/>
                </a:solidFill>
                <a:effectLst/>
                <a:latin typeface="verdana" panose="020B0604030504040204" pitchFamily="34" charset="0"/>
              </a:rPr>
              <a:t>  </a:t>
            </a:r>
          </a:p>
          <a:p>
            <a:r>
              <a:rPr lang="en-GB" b="0" i="0" dirty="0" smtClean="0">
                <a:solidFill>
                  <a:srgbClr val="000000"/>
                </a:solidFill>
                <a:effectLst/>
                <a:latin typeface="verdana" panose="020B0604030504040204" pitchFamily="34" charset="0"/>
              </a:rPr>
              <a:t>} </a:t>
            </a:r>
            <a:endParaRPr lang="en-GB"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0184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Functions</a:t>
            </a:r>
            <a:br>
              <a:rPr lang="en-GB" dirty="0"/>
            </a:br>
            <a:endParaRPr lang="en-GB" dirty="0"/>
          </a:p>
        </p:txBody>
      </p:sp>
      <p:sp>
        <p:nvSpPr>
          <p:cNvPr id="3" name="Content Placeholder 2"/>
          <p:cNvSpPr>
            <a:spLocks noGrp="1"/>
          </p:cNvSpPr>
          <p:nvPr>
            <p:ph idx="1"/>
          </p:nvPr>
        </p:nvSpPr>
        <p:spPr>
          <a:xfrm>
            <a:off x="838200" y="1050878"/>
            <a:ext cx="10515600" cy="5636525"/>
          </a:xfrm>
        </p:spPr>
        <p:txBody>
          <a:bodyPr/>
          <a:lstStyle/>
          <a:p>
            <a:r>
              <a:rPr lang="en-GB" dirty="0"/>
              <a:t>There are two types of functions in C programming:</a:t>
            </a:r>
          </a:p>
          <a:p>
            <a:r>
              <a:rPr lang="en-GB" b="1" dirty="0"/>
              <a:t>Library Functions</a:t>
            </a:r>
            <a:r>
              <a:rPr lang="en-GB" dirty="0"/>
              <a:t>: are the functions which are declared in the C header files such as </a:t>
            </a:r>
            <a:r>
              <a:rPr lang="en-GB" dirty="0" err="1"/>
              <a:t>scanf</a:t>
            </a:r>
            <a:r>
              <a:rPr lang="en-GB" dirty="0"/>
              <a:t>(), </a:t>
            </a:r>
            <a:r>
              <a:rPr lang="en-GB" dirty="0" err="1"/>
              <a:t>printf</a:t>
            </a:r>
            <a:r>
              <a:rPr lang="en-GB" dirty="0"/>
              <a:t>(), gets(), puts(), ceil(), floor() etc.</a:t>
            </a:r>
          </a:p>
          <a:p>
            <a:r>
              <a:rPr lang="en-GB" b="1" dirty="0"/>
              <a:t>User-defined functions</a:t>
            </a:r>
            <a:r>
              <a:rPr lang="en-GB" dirty="0"/>
              <a:t>: are the functions which are created by the C programmer, so that he/she can use it many times. It reduces the complexity of a big program and optimizes the code.</a:t>
            </a:r>
          </a:p>
          <a:p>
            <a:pPr marL="0" indent="0">
              <a:buNone/>
            </a:pPr>
            <a:endParaRPr lang="en-GB" dirty="0"/>
          </a:p>
        </p:txBody>
      </p:sp>
      <p:pic>
        <p:nvPicPr>
          <p:cNvPr id="2050" name="Picture 2" descr="C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492" y="3706077"/>
            <a:ext cx="458152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6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value </a:t>
            </a:r>
            <a:endParaRPr lang="en-GB" dirty="0"/>
          </a:p>
        </p:txBody>
      </p:sp>
      <p:sp>
        <p:nvSpPr>
          <p:cNvPr id="3" name="Content Placeholder 2"/>
          <p:cNvSpPr>
            <a:spLocks noGrp="1"/>
          </p:cNvSpPr>
          <p:nvPr>
            <p:ph idx="1"/>
          </p:nvPr>
        </p:nvSpPr>
        <p:spPr>
          <a:xfrm>
            <a:off x="838200" y="1378424"/>
            <a:ext cx="10515600" cy="4798539"/>
          </a:xfrm>
        </p:spPr>
        <p:txBody>
          <a:bodyPr>
            <a:normAutofit lnSpcReduction="10000"/>
          </a:bodyPr>
          <a:lstStyle/>
          <a:p>
            <a:r>
              <a:rPr lang="en-GB" dirty="0"/>
              <a:t>A C function may or may not return a value from the function. If you don't have to return any value from the function, use void for the return type.</a:t>
            </a:r>
          </a:p>
          <a:p>
            <a:r>
              <a:rPr lang="en-GB" dirty="0"/>
              <a:t>Let's see a simple example of C function that doesn't return any value from the function</a:t>
            </a:r>
            <a:r>
              <a:rPr lang="en-GB" dirty="0" smtClean="0"/>
              <a:t>.</a:t>
            </a:r>
          </a:p>
          <a:p>
            <a:pPr marL="0" indent="0">
              <a:buNone/>
            </a:pPr>
            <a:endParaRPr lang="en-GB" dirty="0"/>
          </a:p>
          <a:p>
            <a:r>
              <a:rPr lang="en-GB" b="1" dirty="0"/>
              <a:t>Example without return value:</a:t>
            </a:r>
            <a:endParaRPr lang="en-GB" dirty="0"/>
          </a:p>
          <a:p>
            <a:pPr marL="0" indent="0">
              <a:buNone/>
            </a:pPr>
            <a:r>
              <a:rPr lang="en-GB" b="1" dirty="0"/>
              <a:t>void</a:t>
            </a:r>
            <a:r>
              <a:rPr lang="en-GB" dirty="0"/>
              <a:t> hello</a:t>
            </a:r>
            <a:r>
              <a:rPr lang="en-GB" dirty="0" smtClean="0"/>
              <a:t>()</a:t>
            </a:r>
          </a:p>
          <a:p>
            <a:pPr marL="0" indent="0">
              <a:buNone/>
            </a:pPr>
            <a:r>
              <a:rPr lang="en-GB" dirty="0" smtClean="0"/>
              <a:t>{</a:t>
            </a:r>
            <a:r>
              <a:rPr lang="en-GB" dirty="0"/>
              <a:t>  </a:t>
            </a:r>
          </a:p>
          <a:p>
            <a:pPr marL="0" indent="0">
              <a:buNone/>
            </a:pPr>
            <a:r>
              <a:rPr lang="en-GB" dirty="0" err="1"/>
              <a:t>printf</a:t>
            </a:r>
            <a:r>
              <a:rPr lang="en-GB" dirty="0"/>
              <a:t>("hello c");  </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169615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normAutofit fontScale="85000" lnSpcReduction="20000"/>
          </a:bodyPr>
          <a:lstStyle/>
          <a:p>
            <a:r>
              <a:rPr lang="en-GB" dirty="0" smtClean="0"/>
              <a:t>If you want to return any value from the function, you need to use any data type such as int, long, char, etc. The return type depends on the value to be returned from the function.</a:t>
            </a:r>
          </a:p>
          <a:p>
            <a:r>
              <a:rPr lang="en-GB" dirty="0" smtClean="0"/>
              <a:t>Let's see a simple example of C function that returns int value from the function.</a:t>
            </a:r>
          </a:p>
          <a:p>
            <a:r>
              <a:rPr lang="en-GB" b="1" dirty="0"/>
              <a:t>Example with return value:</a:t>
            </a:r>
            <a:endParaRPr lang="en-GB" dirty="0" smtClean="0"/>
          </a:p>
          <a:p>
            <a:pPr marL="0" indent="0">
              <a:buNone/>
            </a:pPr>
            <a:r>
              <a:rPr lang="en-GB" b="1" dirty="0" smtClean="0"/>
              <a:t>int</a:t>
            </a:r>
            <a:r>
              <a:rPr lang="en-GB" dirty="0"/>
              <a:t> get</a:t>
            </a:r>
            <a:r>
              <a:rPr lang="en-GB" dirty="0" smtClean="0"/>
              <a:t>()</a:t>
            </a:r>
          </a:p>
          <a:p>
            <a:pPr marL="0" indent="0">
              <a:buNone/>
            </a:pPr>
            <a:r>
              <a:rPr lang="en-GB" dirty="0" smtClean="0"/>
              <a:t>{</a:t>
            </a:r>
            <a:r>
              <a:rPr lang="en-GB" dirty="0"/>
              <a:t>  </a:t>
            </a:r>
          </a:p>
          <a:p>
            <a:pPr marL="0" indent="0">
              <a:buNone/>
            </a:pPr>
            <a:r>
              <a:rPr lang="en-GB" b="1" dirty="0"/>
              <a:t>return</a:t>
            </a:r>
            <a:r>
              <a:rPr lang="en-GB" dirty="0"/>
              <a:t> 10;  </a:t>
            </a:r>
          </a:p>
          <a:p>
            <a:pPr marL="0" indent="0">
              <a:buNone/>
            </a:pPr>
            <a:r>
              <a:rPr lang="en-GB" dirty="0"/>
              <a:t>}  </a:t>
            </a:r>
          </a:p>
          <a:p>
            <a:r>
              <a:rPr lang="en-GB" dirty="0" smtClean="0"/>
              <a:t>In the above example, we have to return 10 as a value, so the return type is int. If you want to return floating-point value (e.g., 10.2, 3.1, 54.5, etc), you need to use float as the return type of the method.</a:t>
            </a:r>
          </a:p>
          <a:p>
            <a:pPr marL="0" indent="0">
              <a:buNone/>
            </a:pPr>
            <a:r>
              <a:rPr lang="en-GB" b="1" dirty="0" smtClean="0"/>
              <a:t>float</a:t>
            </a:r>
            <a:r>
              <a:rPr lang="en-GB" dirty="0" smtClean="0"/>
              <a:t> get()</a:t>
            </a:r>
          </a:p>
          <a:p>
            <a:pPr marL="0" indent="0">
              <a:buNone/>
            </a:pPr>
            <a:r>
              <a:rPr lang="en-GB" dirty="0" smtClean="0"/>
              <a:t>{  </a:t>
            </a:r>
          </a:p>
          <a:p>
            <a:pPr marL="0" indent="0">
              <a:buNone/>
            </a:pPr>
            <a:r>
              <a:rPr lang="en-GB" b="1" dirty="0" smtClean="0"/>
              <a:t>return</a:t>
            </a:r>
            <a:r>
              <a:rPr lang="en-GB" dirty="0" smtClean="0"/>
              <a:t> 10.01;  </a:t>
            </a:r>
          </a:p>
          <a:p>
            <a:pPr marL="0" indent="0">
              <a:buNone/>
            </a:pPr>
            <a:r>
              <a:rPr lang="en-GB" dirty="0" smtClean="0"/>
              <a:t>}  </a:t>
            </a:r>
            <a:r>
              <a:rPr lang="en-GB" dirty="0"/>
              <a:t/>
            </a:r>
            <a:br>
              <a:rPr lang="en-GB" dirty="0"/>
            </a:br>
            <a:endParaRPr lang="en-GB" dirty="0"/>
          </a:p>
        </p:txBody>
      </p:sp>
    </p:spTree>
    <p:extLst>
      <p:ext uri="{BB962C8B-B14F-4D97-AF65-F5344CB8AC3E}">
        <p14:creationId xmlns:p14="http://schemas.microsoft.com/office/powerpoint/2010/main" val="166544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4"/>
          </a:xfrm>
        </p:spPr>
        <p:txBody>
          <a:bodyPr>
            <a:normAutofit fontScale="90000"/>
          </a:bodyPr>
          <a:lstStyle/>
          <a:p>
            <a:r>
              <a:rPr lang="en-GB" dirty="0"/>
              <a:t>Different aspects of function </a:t>
            </a:r>
            <a:r>
              <a:rPr lang="en-GB" dirty="0" smtClean="0"/>
              <a:t>calling</a:t>
            </a:r>
            <a:endParaRPr lang="en-GB" dirty="0"/>
          </a:p>
        </p:txBody>
      </p:sp>
      <p:sp>
        <p:nvSpPr>
          <p:cNvPr id="3" name="Content Placeholder 2"/>
          <p:cNvSpPr>
            <a:spLocks noGrp="1"/>
          </p:cNvSpPr>
          <p:nvPr>
            <p:ph idx="1"/>
          </p:nvPr>
        </p:nvSpPr>
        <p:spPr>
          <a:xfrm>
            <a:off x="838200" y="1310185"/>
            <a:ext cx="10515600" cy="4866778"/>
          </a:xfrm>
        </p:spPr>
        <p:txBody>
          <a:bodyPr/>
          <a:lstStyle/>
          <a:p>
            <a:r>
              <a:rPr lang="en-GB" dirty="0"/>
              <a:t>A function may or may not accept any argument. It may or may not return any value. Based on these facts, There are four different aspects of function calls</a:t>
            </a:r>
            <a:r>
              <a:rPr lang="en-GB" dirty="0" smtClean="0"/>
              <a:t>.</a:t>
            </a:r>
          </a:p>
          <a:p>
            <a:pPr marL="0" indent="0">
              <a:buNone/>
            </a:pPr>
            <a:endParaRPr lang="en-GB" dirty="0"/>
          </a:p>
          <a:p>
            <a:r>
              <a:rPr lang="en-GB" dirty="0"/>
              <a:t>function without arguments and without return value</a:t>
            </a:r>
          </a:p>
          <a:p>
            <a:r>
              <a:rPr lang="en-GB" dirty="0"/>
              <a:t>function without arguments and with return value</a:t>
            </a:r>
          </a:p>
          <a:p>
            <a:r>
              <a:rPr lang="en-GB" dirty="0"/>
              <a:t>function with arguments and without return value</a:t>
            </a:r>
          </a:p>
          <a:p>
            <a:r>
              <a:rPr lang="en-GB" dirty="0"/>
              <a:t>function with arguments and with return </a:t>
            </a:r>
            <a:r>
              <a:rPr lang="en-GB" dirty="0" smtClean="0"/>
              <a:t>value</a:t>
            </a:r>
            <a:endParaRPr lang="en-GB" dirty="0"/>
          </a:p>
        </p:txBody>
      </p:sp>
    </p:spTree>
    <p:extLst>
      <p:ext uri="{BB962C8B-B14F-4D97-AF65-F5344CB8AC3E}">
        <p14:creationId xmlns:p14="http://schemas.microsoft.com/office/powerpoint/2010/main" val="289143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1137</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Times New Roman</vt:lpstr>
      <vt:lpstr>Verdana</vt:lpstr>
      <vt:lpstr>Office Theme</vt:lpstr>
      <vt:lpstr>Functions</vt:lpstr>
      <vt:lpstr>C Functions</vt:lpstr>
      <vt:lpstr>Advantage of functions in C</vt:lpstr>
      <vt:lpstr>Function Aspects</vt:lpstr>
      <vt:lpstr>PowerPoint Presentation</vt:lpstr>
      <vt:lpstr>Types of Functions </vt:lpstr>
      <vt:lpstr>Return value </vt:lpstr>
      <vt:lpstr>PowerPoint Presentation</vt:lpstr>
      <vt:lpstr>Different aspects of function calling</vt:lpstr>
      <vt:lpstr>Example for Function without argument and without return value</vt:lpstr>
      <vt:lpstr>Example for Function without argument and with return value</vt:lpstr>
      <vt:lpstr> Example for Function with argument and without return value </vt:lpstr>
      <vt:lpstr>Example for Function with argument and with return value</vt:lpstr>
      <vt:lpstr>C Library Functions</vt:lpstr>
      <vt:lpstr>PowerPoint Presentation</vt:lpstr>
      <vt:lpstr>PowerPoint Presentation</vt:lpstr>
      <vt:lpstr>There are two methods to pass the data into the function in C language, i.e., call by value and call by reference.  </vt:lpstr>
      <vt:lpstr>Call by value in C </vt:lpstr>
      <vt:lpstr>Call by value example</vt:lpstr>
      <vt:lpstr>Call by reference in C</vt:lpstr>
      <vt:lpstr>Call by reference example</vt:lpstr>
      <vt:lpstr>Difference between call by value and call by reference in 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Windows User</dc:creator>
  <cp:lastModifiedBy>Windows User</cp:lastModifiedBy>
  <cp:revision>23</cp:revision>
  <dcterms:created xsi:type="dcterms:W3CDTF">2020-03-23T08:45:28Z</dcterms:created>
  <dcterms:modified xsi:type="dcterms:W3CDTF">2020-03-23T09:17:25Z</dcterms:modified>
</cp:coreProperties>
</file>