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1" autoAdjust="0"/>
  </p:normalViewPr>
  <p:slideViewPr>
    <p:cSldViewPr snapToGrid="0">
      <p:cViewPr>
        <p:scale>
          <a:sx n="125" d="100"/>
          <a:sy n="125" d="100"/>
        </p:scale>
        <p:origin x="-102" y="-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4CF7C-0B8C-4F56-9F42-74C5D3149A15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0938F-6878-4805-AEE0-B14FCDC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4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存储成本</a:t>
            </a:r>
            <a:endParaRPr lang="en-US" altLang="zh-CN" dirty="0" smtClean="0"/>
          </a:p>
          <a:p>
            <a:r>
              <a:rPr lang="zh-CN" altLang="en-US" dirty="0" smtClean="0"/>
              <a:t>再生计算成本</a:t>
            </a:r>
            <a:endParaRPr lang="en-US" altLang="zh-CN" dirty="0" smtClean="0"/>
          </a:p>
          <a:p>
            <a:r>
              <a:rPr lang="zh-CN" altLang="en-US" dirty="0" smtClean="0"/>
              <a:t>数据传输的带宽成本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特别是，现在应用程序的数据密集型越来越大，生成的数据通常是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大小。这些生成的数据包括 计算的重要中间结果或最终结果，这些结果可能需要存储以便重用。因此，在云计算环境中部署应用程序时，以即付即用的方式降低基于云的数据管理的成本成为一个大问题。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0938F-6878-4805-AEE0-B14FCDCECB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7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0938F-6878-4805-AEE0-B14FCDCECB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6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0938F-6878-4805-AEE0-B14FCDCECB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6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0938F-6878-4805-AEE0-B14FCDCECB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7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DDG</a:t>
            </a:r>
            <a:r>
              <a:rPr lang="zh-CN" altLang="en-US" dirty="0" smtClean="0"/>
              <a:t>：一种有向无环图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数据集的生成关系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0938F-6878-4805-AEE0-B14FCDCECB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0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0938F-6878-4805-AEE0-B14FCDCECB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16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0938F-6878-4805-AEE0-B14FCDCECB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1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8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2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8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5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1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8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5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D6E9-C0E5-4C2D-B96E-E026D1A0BBF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FF62-2D55-463D-9BD7-65BA3DFC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2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云计算实训展示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16340104 </a:t>
            </a:r>
            <a:r>
              <a:rPr lang="zh-CN" altLang="en-US" dirty="0" smtClean="0"/>
              <a:t>蓝华琳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420" y="3146425"/>
            <a:ext cx="1156716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The Case for VM-Based Cloudlets in Mobile Computing</a:t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7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移动设备由于硬件的限制，计算、存储能力等等都不能满足大多数用户的需求，因此需要用别的方式来满足用户的需求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8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682625"/>
            <a:ext cx="10515600" cy="4351338"/>
          </a:xfrm>
        </p:spPr>
        <p:txBody>
          <a:bodyPr/>
          <a:lstStyle/>
          <a:p>
            <a:r>
              <a:rPr lang="en-US" altLang="zh-CN" dirty="0"/>
              <a:t>cloudlet</a:t>
            </a:r>
            <a:r>
              <a:rPr lang="zh-CN" altLang="en-US" dirty="0"/>
              <a:t>是一种可信的、资源丰富的计算机或计算机集群，这些计算机与网络连接良好，可以被附近的移动设备使用。当移动设备随用户在物理世界中移动时，我们利用临时定制的近端基础设施的策略称为基于</a:t>
            </a:r>
            <a:r>
              <a:rPr lang="en-US" altLang="zh-CN" dirty="0"/>
              <a:t>cloudlet</a:t>
            </a:r>
            <a:r>
              <a:rPr lang="zh-CN" altLang="en-US" dirty="0"/>
              <a:t>、资源丰富的移动计算。由于</a:t>
            </a:r>
            <a:r>
              <a:rPr lang="en-US" altLang="zh-CN" dirty="0"/>
              <a:t>cloudlet</a:t>
            </a:r>
            <a:r>
              <a:rPr lang="zh-CN" altLang="en-US" dirty="0"/>
              <a:t>物理上的接近性和单跳网络延迟，在这个架构中很容易实现清晰的交互</a:t>
            </a:r>
            <a:r>
              <a:rPr lang="zh-CN" altLang="en-US" dirty="0" smtClean="0"/>
              <a:t>响应。</a:t>
            </a:r>
            <a:r>
              <a:rPr lang="zh-CN" altLang="en-US" dirty="0"/>
              <a:t>使用</a:t>
            </a:r>
            <a:r>
              <a:rPr lang="en-US" altLang="zh-CN" dirty="0"/>
              <a:t>cloudlet</a:t>
            </a:r>
            <a:r>
              <a:rPr lang="zh-CN" altLang="en-US" dirty="0"/>
              <a:t>还简化了满足多个用户交互生成和接收媒体</a:t>
            </a:r>
            <a:r>
              <a:rPr lang="en-US" altLang="zh-CN" dirty="0"/>
              <a:t>(</a:t>
            </a:r>
            <a:r>
              <a:rPr lang="zh-CN" altLang="en-US" dirty="0"/>
              <a:t>如高清视频和高分辨率图像</a:t>
            </a:r>
            <a:r>
              <a:rPr lang="en-US" altLang="zh-CN" dirty="0"/>
              <a:t>)</a:t>
            </a:r>
            <a:r>
              <a:rPr lang="zh-CN" altLang="en-US" dirty="0"/>
              <a:t>的峰值带宽需求的挑战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2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一般的云计算的局限性：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940" y="149034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较高</a:t>
            </a:r>
            <a:r>
              <a:rPr lang="zh-CN" altLang="en-US" dirty="0"/>
              <a:t>的网络延迟是一个最基本的障碍。用户交互关键路径上的广域网延时会降低系统响应的简洁性，从而损害可用性。即使是微不足道的用户应用程序交互也会导致云计算中的延迟。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18" y="636905"/>
            <a:ext cx="5561084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175260" y="835024"/>
            <a:ext cx="560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与其依赖遥远的云服务器，我们能够利用附近资源丰富的</a:t>
            </a:r>
            <a:r>
              <a:rPr lang="en-US" altLang="zh-CN"/>
              <a:t>cloudlet</a:t>
            </a:r>
            <a:r>
              <a:rPr lang="zh-CN" altLang="en-US"/>
              <a:t>解决移动设备的资源匮乏问题。通过这种方式，我们可以通过对</a:t>
            </a:r>
            <a:r>
              <a:rPr lang="en-US" altLang="zh-CN"/>
              <a:t>cloudlet</a:t>
            </a:r>
            <a:r>
              <a:rPr lang="zh-CN" altLang="en-US"/>
              <a:t>的低延迟、单跳、高带宽无线访问来满足实时交互响应的需求。移动设备充当瘦客户机，所有重要的计算都在附近的</a:t>
            </a:r>
            <a:r>
              <a:rPr lang="en-US" altLang="zh-CN"/>
              <a:t>cloudlet</a:t>
            </a:r>
            <a:r>
              <a:rPr lang="zh-CN" altLang="en-US"/>
              <a:t>中进行。</a:t>
            </a:r>
            <a:r>
              <a:rPr lang="en-US" altLang="zh-CN"/>
              <a:t>cloudlet</a:t>
            </a:r>
            <a:r>
              <a:rPr lang="zh-CN" altLang="en-US"/>
              <a:t>物理上的接近性是必不可少的</a:t>
            </a:r>
            <a:r>
              <a:rPr lang="en-US" altLang="zh-CN"/>
              <a:t>:</a:t>
            </a:r>
            <a:r>
              <a:rPr lang="zh-CN" altLang="en-US"/>
              <a:t>在</a:t>
            </a:r>
            <a:r>
              <a:rPr lang="en-US" altLang="zh-CN"/>
              <a:t>cloudlet</a:t>
            </a:r>
            <a:r>
              <a:rPr lang="zh-CN" altLang="en-US"/>
              <a:t>内执行的应用程序的端到端响应时间必须是快速的</a:t>
            </a:r>
            <a:r>
              <a:rPr lang="en-US" altLang="zh-CN"/>
              <a:t>(</a:t>
            </a:r>
            <a:r>
              <a:rPr lang="zh-CN" altLang="en-US"/>
              <a:t>几毫秒</a:t>
            </a:r>
            <a:r>
              <a:rPr lang="en-US" altLang="zh-CN"/>
              <a:t>)</a:t>
            </a:r>
            <a:r>
              <a:rPr lang="zh-CN" altLang="en-US"/>
              <a:t>和可预测的。如果附近没有可用的</a:t>
            </a:r>
            <a:r>
              <a:rPr lang="en-US" altLang="zh-CN"/>
              <a:t>cloudlet</a:t>
            </a:r>
            <a:r>
              <a:rPr lang="zh-CN" altLang="en-US"/>
              <a:t>，移动设备可以优雅地降级到涉及远程云的回退模式，或者在最坏的情况下，仅使用它自己的资源。稍后，当设备发现附近的</a:t>
            </a:r>
            <a:r>
              <a:rPr lang="en-US" altLang="zh-CN"/>
              <a:t>cloudlet</a:t>
            </a:r>
            <a:r>
              <a:rPr lang="zh-CN" altLang="en-US"/>
              <a:t>时，可以返回完整的功能和性能。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2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056005"/>
            <a:ext cx="4446496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7688580" y="1432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29235" y="575528"/>
            <a:ext cx="4503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软状态：在计算机科学中，</a:t>
            </a:r>
            <a:r>
              <a:rPr lang="zh-CN" altLang="en-US" b="1" dirty="0"/>
              <a:t>软状态</a:t>
            </a:r>
            <a:r>
              <a:rPr lang="zh-CN" altLang="en-US" dirty="0"/>
              <a:t>是对效率有用的状态，但不是必需的，因为它可以在需要时重新生成或替换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硬状态：在</a:t>
            </a:r>
            <a:r>
              <a:rPr lang="zh-CN" altLang="en-US" dirty="0"/>
              <a:t>没有某些事件触发协议响应的情况下，协议的状态将在无限时间段内保持不变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8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虚拟机与</a:t>
            </a:r>
            <a:r>
              <a:rPr lang="en-US" altLang="zh-CN" dirty="0" smtClean="0"/>
              <a:t>cloudlet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14217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除非对该基础设施的软件管理已经达到理想情况，</a:t>
            </a:r>
            <a:r>
              <a:rPr lang="en-US" altLang="zh-CN" dirty="0"/>
              <a:t>cloudlet</a:t>
            </a:r>
            <a:r>
              <a:rPr lang="zh-CN" altLang="en-US" dirty="0"/>
              <a:t>基础设施的广泛部署都不会发生。一个理想的</a:t>
            </a:r>
            <a:r>
              <a:rPr lang="en-US" altLang="zh-CN" dirty="0"/>
              <a:t>cloudlet</a:t>
            </a:r>
            <a:r>
              <a:rPr lang="zh-CN" altLang="en-US" dirty="0"/>
              <a:t>应该支持尽可能广泛的移动用户，对他们的软件限制最小。文中的解决方案是使用硬件</a:t>
            </a:r>
            <a:r>
              <a:rPr lang="en-US" altLang="zh-CN" dirty="0"/>
              <a:t>VM</a:t>
            </a:r>
            <a:r>
              <a:rPr lang="zh-CN" altLang="en-US" dirty="0"/>
              <a:t>技术对</a:t>
            </a:r>
            <a:r>
              <a:rPr lang="en-US" altLang="zh-CN" dirty="0"/>
              <a:t>cloudlet</a:t>
            </a:r>
            <a:r>
              <a:rPr lang="zh-CN" altLang="en-US" dirty="0"/>
              <a:t>基础设施进行临时定制。强调“瞬态”非常重要</a:t>
            </a:r>
            <a:r>
              <a:rPr lang="en-US" altLang="zh-CN" dirty="0"/>
              <a:t>:</a:t>
            </a:r>
            <a:r>
              <a:rPr lang="zh-CN" altLang="en-US" dirty="0"/>
              <a:t>使用前的定制和使用后的清理确保</a:t>
            </a:r>
            <a:r>
              <a:rPr lang="en-US" altLang="zh-CN" dirty="0"/>
              <a:t>cloudlet</a:t>
            </a:r>
            <a:r>
              <a:rPr lang="zh-CN" altLang="en-US" dirty="0"/>
              <a:t>基础设施在每次使用之后都恢复到原始软件状态，而不需要手动干预。</a:t>
            </a:r>
            <a:r>
              <a:rPr lang="en-US" altLang="zh-CN" dirty="0"/>
              <a:t>VM</a:t>
            </a:r>
            <a:r>
              <a:rPr lang="zh-CN" altLang="en-US" dirty="0"/>
              <a:t>干净地封装并将临时客户软件环境与</a:t>
            </a:r>
            <a:r>
              <a:rPr lang="en-US" altLang="zh-CN" dirty="0"/>
              <a:t>cloudlet</a:t>
            </a:r>
            <a:r>
              <a:rPr lang="zh-CN" altLang="en-US" dirty="0"/>
              <a:t>基础设施的永久主机软件环境分离。主机和客户环境之间的接口有狭窄的、稳定、广泛的特点，确保了</a:t>
            </a:r>
            <a:r>
              <a:rPr lang="en-US" altLang="zh-CN" dirty="0"/>
              <a:t>cloudlet</a:t>
            </a:r>
            <a:r>
              <a:rPr lang="zh-CN" altLang="en-US" dirty="0"/>
              <a:t>投资的持久性，并使移动用户在世界任何地方找到兼容</a:t>
            </a:r>
            <a:r>
              <a:rPr lang="en-US" altLang="zh-CN" dirty="0"/>
              <a:t>cloudlet</a:t>
            </a:r>
            <a:r>
              <a:rPr lang="zh-CN" altLang="en-US" dirty="0"/>
              <a:t>。因此，与流程迁移或软件虚拟化等替代方法相比，基于</a:t>
            </a:r>
            <a:r>
              <a:rPr lang="en-US" altLang="zh-CN" dirty="0" err="1"/>
              <a:t>vm</a:t>
            </a:r>
            <a:r>
              <a:rPr lang="zh-CN" altLang="en-US" dirty="0"/>
              <a:t>的方法更加稳固。与基于语言的虚拟化方法相比，它的限制更少，也更通用。</a:t>
            </a:r>
          </a:p>
        </p:txBody>
      </p:sp>
    </p:spTree>
    <p:extLst>
      <p:ext uri="{BB962C8B-B14F-4D97-AF65-F5344CB8AC3E}">
        <p14:creationId xmlns:p14="http://schemas.microsoft.com/office/powerpoint/2010/main" val="40953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32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140" y="10941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该文描述了基于</a:t>
            </a:r>
            <a:r>
              <a:rPr lang="en-US" altLang="zh-CN" dirty="0" err="1"/>
              <a:t>vm</a:t>
            </a:r>
            <a:r>
              <a:rPr lang="zh-CN" altLang="en-US" dirty="0"/>
              <a:t>的一种新型的云计算手段，利用广泛分布的计算机群以达到减少网络延迟等问题。再利用</a:t>
            </a:r>
            <a:r>
              <a:rPr lang="en-US" altLang="zh-CN" dirty="0" err="1"/>
              <a:t>vm</a:t>
            </a:r>
            <a:r>
              <a:rPr lang="zh-CN" altLang="en-US" dirty="0"/>
              <a:t>使这些</a:t>
            </a:r>
            <a:r>
              <a:rPr lang="en-US" altLang="zh-CN" dirty="0"/>
              <a:t>cloudlet</a:t>
            </a:r>
            <a:r>
              <a:rPr lang="zh-CN" altLang="en-US" dirty="0"/>
              <a:t>设备能够更加的稳定，保证了计算的准确度和速度，增加了泛用性。但是如何令设备广泛推广是这类新型产品的首要考虑。成本是否过高，安装是否过于麻烦，这些都是生产商和研究者应该考虑的问题。解决这个问题的一种方法是建立信任，其中用户执行一些预使用操作来检查</a:t>
            </a:r>
            <a:r>
              <a:rPr lang="en-US" altLang="zh-CN" dirty="0"/>
              <a:t>cloudlet</a:t>
            </a:r>
            <a:r>
              <a:rPr lang="zh-CN" altLang="en-US" dirty="0"/>
              <a:t>的主机软件。另一种方法是基于声誉的信任，在这种方法中，用户验证</a:t>
            </a:r>
            <a:r>
              <a:rPr lang="en-US" altLang="zh-CN" dirty="0"/>
              <a:t>cloudlet</a:t>
            </a:r>
            <a:r>
              <a:rPr lang="zh-CN" altLang="en-US" dirty="0"/>
              <a:t>服务提供者的身份，然后依靠法律、业务或其他外部因素来推断信任。第一个方法更具有防御性和健壮性，但也更麻烦，而第二种方法更脆弱，但也更有用，因为它速度快，侵入性最小。如何让设备就像</a:t>
            </a:r>
            <a:r>
              <a:rPr lang="en-US" altLang="zh-CN" dirty="0" err="1"/>
              <a:t>wifi</a:t>
            </a:r>
            <a:r>
              <a:rPr lang="zh-CN" altLang="en-US" dirty="0"/>
              <a:t>一样让大众接受，这是研究者的一个重要课题。</a:t>
            </a:r>
          </a:p>
        </p:txBody>
      </p:sp>
    </p:spTree>
    <p:extLst>
      <p:ext uri="{BB962C8B-B14F-4D97-AF65-F5344CB8AC3E}">
        <p14:creationId xmlns:p14="http://schemas.microsoft.com/office/powerpoint/2010/main" val="17938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240" y="180530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9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展示内容：关于云计算的两篇论文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406" y="279227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在多个云中查找存储和重新生成数据集的最小成本的算法</a:t>
            </a:r>
            <a:endParaRPr lang="en-US" altLang="zh-CN" dirty="0" smtClean="0"/>
          </a:p>
          <a:p>
            <a:r>
              <a:rPr lang="zh-CN" altLang="en-US" dirty="0" smtClean="0"/>
              <a:t>移动计算中以虚拟机为基础的计算机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7" y="0"/>
            <a:ext cx="6067683" cy="62826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39337"/>
            <a:ext cx="623533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/>
              <a:t>近年来，云计算作为最新的计算范式出现，为用户提供了冗余、廉价、可伸缩的资源需求。</a:t>
            </a:r>
            <a:r>
              <a:rPr lang="en-US" altLang="zh-CN" sz="3200"/>
              <a:t>IaaS(</a:t>
            </a:r>
            <a:r>
              <a:rPr lang="zh-CN" altLang="en-US" sz="3200"/>
              <a:t>基础设施即服务</a:t>
            </a:r>
            <a:r>
              <a:rPr lang="en-US" altLang="zh-CN" sz="3200"/>
              <a:t>)</a:t>
            </a:r>
            <a:r>
              <a:rPr lang="zh-CN" altLang="en-US" sz="3200"/>
              <a:t>是在云中交付服务的一种非常流行的方式，用户可以将其应用程序部署在统一的云资源中，如计算、存储和网络服务，而无需任何基础设施投资。然而，除了使用随需应变的云服务带来的便利之外，用户还必须根据即付即用的模型为所使用的资源付费，这可能是非常重要的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53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020" y="1760221"/>
            <a:ext cx="11650980" cy="2246362"/>
          </a:xfrm>
        </p:spPr>
        <p:txBody>
          <a:bodyPr>
            <a:normAutofit fontScale="90000"/>
          </a:bodyPr>
          <a:lstStyle/>
          <a:p>
            <a:r>
              <a:rPr lang="en-US" altLang="zh-CN" sz="8000" dirty="0"/>
              <a:t>A</a:t>
            </a:r>
            <a:r>
              <a:rPr lang="en-US" altLang="zh-CN" sz="8000" dirty="0" smtClean="0"/>
              <a:t>n algorithm for finding the minimum cost of storing and regenerating datasets in multiple clouds</a:t>
            </a:r>
            <a:endParaRPr lang="zh-CN" altLang="en-US" sz="8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73640" y="5532120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CT-CSB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794" y="362585"/>
            <a:ext cx="10515600" cy="1916381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DDG</a:t>
            </a:r>
            <a:r>
              <a:rPr lang="zh-CN" altLang="en-US" dirty="0"/>
              <a:t>构造</a:t>
            </a:r>
            <a:r>
              <a:rPr lang="en-US" altLang="zh-CN" dirty="0"/>
              <a:t>CTG</a:t>
            </a:r>
            <a:r>
              <a:rPr lang="zh-CN" altLang="en-US" dirty="0"/>
              <a:t>。首先创造一个开始和结束的节点，然后对</a:t>
            </a:r>
            <a:r>
              <a:rPr lang="en-US" altLang="zh-CN" dirty="0"/>
              <a:t>DDG</a:t>
            </a:r>
            <a:r>
              <a:rPr lang="zh-CN" altLang="en-US" dirty="0"/>
              <a:t>中的每条边，创建一个节点集合。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2278966"/>
            <a:ext cx="10715772" cy="360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6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930" y="278179"/>
            <a:ext cx="9909516" cy="706559"/>
          </a:xfrm>
        </p:spPr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CTG</a:t>
            </a:r>
            <a:r>
              <a:rPr lang="zh-CN" altLang="en-US" dirty="0"/>
              <a:t>创建有向边。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0" y="984738"/>
            <a:ext cx="10992829" cy="47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900" y="346075"/>
            <a:ext cx="105156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CTG</a:t>
            </a:r>
            <a:r>
              <a:rPr lang="zh-CN" altLang="en-US" dirty="0"/>
              <a:t>中设置边缘的权重。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0" y="930536"/>
            <a:ext cx="11176199" cy="508325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14325" y="6073775"/>
            <a:ext cx="4648200" cy="78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计算最短路径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0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76200"/>
            <a:ext cx="5379720" cy="66211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01840" y="701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8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80" y="1517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不足与补充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627505"/>
            <a:ext cx="10515600" cy="4351338"/>
          </a:xfrm>
        </p:spPr>
        <p:txBody>
          <a:bodyPr/>
          <a:lstStyle/>
          <a:p>
            <a:r>
              <a:rPr lang="zh-CN" altLang="en-US" dirty="0"/>
              <a:t>该论文介绍了一种算法以实现数据集的最小成本存储和更新策略。通过图论和最短路算法的优化显著降低了成本，提高了效率。实验结果也显示了这种算法的优良性。但是也有不足之处，比如云服务的价格在现实中是不相同的，不同云服务提供商之间的“供应商锁定”问题、来自</a:t>
            </a:r>
            <a:r>
              <a:rPr lang="en-US" altLang="zh-CN" dirty="0"/>
              <a:t>I/O</a:t>
            </a:r>
            <a:r>
              <a:rPr lang="zh-CN" altLang="en-US" dirty="0"/>
              <a:t>内部应用程序的大量请求等都可能导致额外的成本。而且算法的设计效率还没得到全面的研究，算法复杂度有待降低。</a:t>
            </a:r>
          </a:p>
        </p:txBody>
      </p:sp>
    </p:spTree>
    <p:extLst>
      <p:ext uri="{BB962C8B-B14F-4D97-AF65-F5344CB8AC3E}">
        <p14:creationId xmlns:p14="http://schemas.microsoft.com/office/powerpoint/2010/main" val="41554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1280</Words>
  <Application>Microsoft Office PowerPoint</Application>
  <PresentationFormat>宽屏</PresentationFormat>
  <Paragraphs>41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云计算实训展示</vt:lpstr>
      <vt:lpstr>展示内容：关于云计算的两篇论文</vt:lpstr>
      <vt:lpstr>PowerPoint 演示文稿</vt:lpstr>
      <vt:lpstr>An algorithm for finding the minimum cost of storing and regenerating datasets in multiple clouds</vt:lpstr>
      <vt:lpstr>PowerPoint 演示文稿</vt:lpstr>
      <vt:lpstr>PowerPoint 演示文稿</vt:lpstr>
      <vt:lpstr>PowerPoint 演示文稿</vt:lpstr>
      <vt:lpstr>PowerPoint 演示文稿</vt:lpstr>
      <vt:lpstr>不足与补充</vt:lpstr>
      <vt:lpstr>The Case for VM-Based Cloudlets in Mobile Computing </vt:lpstr>
      <vt:lpstr>现实问题：</vt:lpstr>
      <vt:lpstr>PowerPoint 演示文稿</vt:lpstr>
      <vt:lpstr>一般的云计算的局限性： </vt:lpstr>
      <vt:lpstr>PowerPoint 演示文稿</vt:lpstr>
      <vt:lpstr>PowerPoint 演示文稿</vt:lpstr>
      <vt:lpstr>虚拟机与cloudlet</vt:lpstr>
      <vt:lpstr>总结：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云计算实训展示</dc:title>
  <dc:creator>蓝 华琳</dc:creator>
  <cp:lastModifiedBy>蓝 华琳</cp:lastModifiedBy>
  <cp:revision>7</cp:revision>
  <dcterms:created xsi:type="dcterms:W3CDTF">2019-06-29T13:31:39Z</dcterms:created>
  <dcterms:modified xsi:type="dcterms:W3CDTF">2019-06-29T14:42:08Z</dcterms:modified>
</cp:coreProperties>
</file>