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3.xml"/><Relationship Id="rId2" Type="http://schemas.openxmlformats.org/officeDocument/2006/relationships/theme" Target="theme/theme1.xml"/><Relationship Id="rId16" Type="http://schemas.openxmlformats.org/officeDocument/2006/relationships/customXml" Target="../customXml/item2.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185" y="229870"/>
            <a:ext cx="11718925" cy="1126490"/>
          </a:xfrm>
        </p:spPr>
        <p:txBody>
          <a:bodyPr>
            <a:normAutofit/>
          </a:bodyPr>
          <a:lstStyle/>
          <a:p>
            <a:r>
              <a:rPr lang="en-US" dirty="0"/>
              <a:t>Lexicographic ordering</a:t>
            </a:r>
            <a:endParaRPr lang="en-US" dirty="0"/>
          </a:p>
        </p:txBody>
      </p:sp>
      <p:sp>
        <p:nvSpPr>
          <p:cNvPr id="3" name="Subtitle 2"/>
          <p:cNvSpPr>
            <a:spLocks noGrp="1"/>
          </p:cNvSpPr>
          <p:nvPr>
            <p:ph type="subTitle" idx="1"/>
          </p:nvPr>
        </p:nvSpPr>
        <p:spPr>
          <a:xfrm>
            <a:off x="631190" y="1938655"/>
            <a:ext cx="11176000" cy="3634740"/>
          </a:xfrm>
        </p:spPr>
        <p:txBody>
          <a:bodyPr>
            <a:normAutofit/>
          </a:bodyPr>
          <a:lstStyle/>
          <a:p>
            <a:pPr algn="l"/>
            <a:r>
              <a:rPr lang="en-US"/>
              <a:t>The order that each string that appears in a dictionary. To determine which string is lexicographically larger we compare the corresponding characters of the two strings from left to right. The first character where the two strings differ determines which string comes first. Characters are compared using the Unicode character set and all uppercase letters come before lowercase letters.</a:t>
            </a:r>
            <a:endParaRPr lang="en-US"/>
          </a:p>
          <a:p>
            <a:pPr algn="l"/>
            <a:r>
              <a:rPr lang="en-US"/>
              <a:t>Example:-</a:t>
            </a:r>
            <a:endParaRPr lang="en-US"/>
          </a:p>
          <a:p>
            <a:pPr marL="342900" indent="-342900" algn="l">
              <a:buFont typeface="Arial" panose="020B0604020202020204" pitchFamily="34" charset="0"/>
              <a:buChar char="•"/>
            </a:pPr>
            <a:r>
              <a:rPr lang="en-US"/>
              <a:t>apple &lt; orange because ‘a’ comes before ‘o’</a:t>
            </a:r>
            <a:endParaRPr lang="en-US"/>
          </a:p>
          <a:p>
            <a:pPr marL="342900" indent="-342900" algn="l">
              <a:buFont typeface="Arial" panose="020B0604020202020204" pitchFamily="34" charset="0"/>
              <a:buChar char="•"/>
            </a:pPr>
            <a:r>
              <a:rPr lang="en-US"/>
              <a:t>Orange &gt; orange because ‘O’ comes after ‘o’</a:t>
            </a:r>
            <a:endParaRPr lang="en-US"/>
          </a:p>
          <a:p>
            <a:pPr marL="342900" indent="-342900" algn="l">
              <a:buFont typeface="Arial" panose="020B0604020202020204" pitchFamily="34" charset="0"/>
              <a:buChar char="•"/>
            </a:pPr>
            <a:r>
              <a:rPr lang="en-US"/>
              <a:t>apple = apple because all letters are the same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BST</a:t>
            </a:r>
            <a:endParaRPr lang="en-US"/>
          </a:p>
        </p:txBody>
      </p:sp>
      <p:pic>
        <p:nvPicPr>
          <p:cNvPr id="4" name="Content Placeholder 3" descr="Capture6"/>
          <p:cNvPicPr>
            <a:picLocks noChangeAspect="1"/>
          </p:cNvPicPr>
          <p:nvPr>
            <p:ph idx="1"/>
          </p:nvPr>
        </p:nvPicPr>
        <p:blipFill>
          <a:blip r:embed="rId1"/>
          <a:stretch>
            <a:fillRect/>
          </a:stretch>
        </p:blipFill>
        <p:spPr>
          <a:xfrm>
            <a:off x="204470" y="2134870"/>
            <a:ext cx="11923395" cy="3557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7"/>
          <p:cNvPicPr>
            <a:picLocks noChangeAspect="1"/>
          </p:cNvPicPr>
          <p:nvPr>
            <p:ph idx="1"/>
          </p:nvPr>
        </p:nvPicPr>
        <p:blipFill>
          <a:blip r:embed="rId1"/>
          <a:stretch>
            <a:fillRect/>
          </a:stretch>
        </p:blipFill>
        <p:spPr>
          <a:xfrm>
            <a:off x="718820" y="1019810"/>
            <a:ext cx="10042525" cy="4818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Insertion Operation in BST</a:t>
            </a:r>
            <a:endParaRPr lang="en-US"/>
          </a:p>
        </p:txBody>
      </p:sp>
      <p:pic>
        <p:nvPicPr>
          <p:cNvPr id="4" name="Content Placeholder 3" descr="Capture8"/>
          <p:cNvPicPr>
            <a:picLocks noChangeAspect="1"/>
          </p:cNvPicPr>
          <p:nvPr>
            <p:ph idx="1"/>
          </p:nvPr>
        </p:nvPicPr>
        <p:blipFill>
          <a:blip r:embed="rId1"/>
          <a:stretch>
            <a:fillRect/>
          </a:stretch>
        </p:blipFill>
        <p:spPr>
          <a:xfrm>
            <a:off x="838200" y="1691005"/>
            <a:ext cx="7427595" cy="467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Search Operation</a:t>
            </a:r>
            <a:endParaRPr lang="en-US"/>
          </a:p>
        </p:txBody>
      </p:sp>
      <p:pic>
        <p:nvPicPr>
          <p:cNvPr id="4" name="Content Placeholder 3" descr="Capture7"/>
          <p:cNvPicPr>
            <a:picLocks noChangeAspect="1"/>
          </p:cNvPicPr>
          <p:nvPr>
            <p:ph sz="half" idx="1"/>
          </p:nvPr>
        </p:nvPicPr>
        <p:blipFill>
          <a:blip r:embed="rId1"/>
          <a:stretch>
            <a:fillRect/>
          </a:stretch>
        </p:blipFill>
        <p:spPr>
          <a:xfrm>
            <a:off x="470535" y="2186305"/>
            <a:ext cx="5181600" cy="2486025"/>
          </a:xfrm>
          <a:prstGeom prst="rect">
            <a:avLst/>
          </a:prstGeom>
        </p:spPr>
      </p:pic>
      <p:pic>
        <p:nvPicPr>
          <p:cNvPr id="5" name="Content Placeholder 4" descr="Capture13"/>
          <p:cNvPicPr>
            <a:picLocks noChangeAspect="1"/>
          </p:cNvPicPr>
          <p:nvPr>
            <p:ph sz="half" idx="2"/>
          </p:nvPr>
        </p:nvPicPr>
        <p:blipFill>
          <a:blip r:embed="rId2"/>
          <a:stretch>
            <a:fillRect/>
          </a:stretch>
        </p:blipFill>
        <p:spPr>
          <a:xfrm>
            <a:off x="6174740" y="2186305"/>
            <a:ext cx="5803265" cy="3467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224790"/>
            <a:ext cx="10305415" cy="1010920"/>
          </a:xfrm>
        </p:spPr>
        <p:txBody>
          <a:bodyPr>
            <a:normAutofit fontScale="90000"/>
          </a:bodyPr>
          <a:p>
            <a:pPr marL="0" indent="0"/>
            <a:r>
              <a:rPr lang="en-US"/>
              <a:t>Deletion Operation in BST</a:t>
            </a:r>
            <a:br>
              <a:rPr lang="en-US"/>
            </a:br>
            <a:r>
              <a:rPr lang="en-US"/>
              <a:t>	</a:t>
            </a:r>
            <a:endParaRPr lang="en-US" sz="2665"/>
          </a:p>
        </p:txBody>
      </p:sp>
      <p:pic>
        <p:nvPicPr>
          <p:cNvPr id="4" name="Content Placeholder 3" descr="Capture9"/>
          <p:cNvPicPr>
            <a:picLocks noChangeAspect="1"/>
          </p:cNvPicPr>
          <p:nvPr>
            <p:ph idx="1"/>
          </p:nvPr>
        </p:nvPicPr>
        <p:blipFill>
          <a:blip r:embed="rId1"/>
          <a:stretch>
            <a:fillRect/>
          </a:stretch>
        </p:blipFill>
        <p:spPr>
          <a:xfrm>
            <a:off x="1057275" y="2075180"/>
            <a:ext cx="9542780" cy="3536315"/>
          </a:xfrm>
          <a:prstGeom prst="rect">
            <a:avLst/>
          </a:prstGeom>
        </p:spPr>
      </p:pic>
      <p:sp>
        <p:nvSpPr>
          <p:cNvPr id="5" name="Text Box 4"/>
          <p:cNvSpPr txBox="1"/>
          <p:nvPr/>
        </p:nvSpPr>
        <p:spPr>
          <a:xfrm>
            <a:off x="581025" y="1023620"/>
            <a:ext cx="7760335" cy="829945"/>
          </a:xfrm>
          <a:prstGeom prst="rect">
            <a:avLst/>
          </a:prstGeom>
          <a:noFill/>
        </p:spPr>
        <p:txBody>
          <a:bodyPr wrap="square" rtlCol="0">
            <a:spAutoFit/>
          </a:bodyPr>
          <a:p>
            <a:r>
              <a:rPr lang="en-US" sz="2400" b="1">
                <a:sym typeface="+mn-ea"/>
              </a:rPr>
              <a:t>1)Deletion Of A Node Having No Child (Leaf Node)</a:t>
            </a:r>
            <a:br>
              <a:rPr lang="en-US" sz="2400" b="1">
                <a:sym typeface="+mn-ea"/>
              </a:rPr>
            </a:br>
            <a:endParaRPr lang="en-US" sz="2400" b="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2570" y="329565"/>
            <a:ext cx="10515600" cy="1325563"/>
          </a:xfrm>
        </p:spPr>
        <p:txBody>
          <a:bodyPr>
            <a:normAutofit fontScale="90000"/>
          </a:bodyPr>
          <a:p>
            <a:r>
              <a:rPr lang="en-US" b="1"/>
              <a:t>2)Deletion Of A Node Having Only One Child</a:t>
            </a:r>
            <a:br>
              <a:rPr lang="en-US" b="1"/>
            </a:br>
            <a:r>
              <a:rPr lang="en-US"/>
              <a:t> </a:t>
            </a:r>
            <a:endParaRPr lang="en-US"/>
          </a:p>
        </p:txBody>
      </p:sp>
      <p:pic>
        <p:nvPicPr>
          <p:cNvPr id="4" name="Content Placeholder 3" descr="Capture10"/>
          <p:cNvPicPr>
            <a:picLocks noChangeAspect="1"/>
          </p:cNvPicPr>
          <p:nvPr>
            <p:ph idx="1"/>
          </p:nvPr>
        </p:nvPicPr>
        <p:blipFill>
          <a:blip r:embed="rId1"/>
          <a:stretch>
            <a:fillRect/>
          </a:stretch>
        </p:blipFill>
        <p:spPr>
          <a:xfrm>
            <a:off x="838200" y="2371090"/>
            <a:ext cx="9644380" cy="3776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Deletion Of A Node Having Two Children</a:t>
            </a:r>
            <a:endParaRPr lang="en-US"/>
          </a:p>
        </p:txBody>
      </p:sp>
      <p:sp>
        <p:nvSpPr>
          <p:cNvPr id="3" name="Content Placeholder 2"/>
          <p:cNvSpPr>
            <a:spLocks noGrp="1"/>
          </p:cNvSpPr>
          <p:nvPr>
            <p:ph sz="half" idx="1"/>
          </p:nvPr>
        </p:nvSpPr>
        <p:spPr/>
        <p:txBody>
          <a:bodyPr/>
          <a:p>
            <a:r>
              <a:rPr lang="en-US"/>
              <a:t>Method 1</a:t>
            </a:r>
            <a:endParaRPr lang="en-US"/>
          </a:p>
        </p:txBody>
      </p:sp>
      <p:pic>
        <p:nvPicPr>
          <p:cNvPr id="4" name="Content Placeholder 3" descr="Capture11"/>
          <p:cNvPicPr>
            <a:picLocks noChangeAspect="1"/>
          </p:cNvPicPr>
          <p:nvPr>
            <p:ph sz="half" idx="2"/>
          </p:nvPr>
        </p:nvPicPr>
        <p:blipFill>
          <a:blip r:embed="rId1"/>
          <a:stretch>
            <a:fillRect/>
          </a:stretch>
        </p:blipFill>
        <p:spPr>
          <a:xfrm>
            <a:off x="1753870" y="2818130"/>
            <a:ext cx="8684260" cy="3704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 2</a:t>
            </a:r>
            <a:endParaRPr lang="en-US"/>
          </a:p>
        </p:txBody>
      </p:sp>
      <p:pic>
        <p:nvPicPr>
          <p:cNvPr id="5" name="Content Placeholder 4" descr="Capture12"/>
          <p:cNvPicPr>
            <a:picLocks noChangeAspect="1"/>
          </p:cNvPicPr>
          <p:nvPr>
            <p:ph idx="1"/>
          </p:nvPr>
        </p:nvPicPr>
        <p:blipFill>
          <a:blip r:embed="rId1"/>
          <a:stretch>
            <a:fillRect/>
          </a:stretch>
        </p:blipFill>
        <p:spPr>
          <a:xfrm>
            <a:off x="725170" y="1691005"/>
            <a:ext cx="10418445" cy="4415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50D02444FED49AEFF0A0B724C590A" ma:contentTypeVersion="3" ma:contentTypeDescription="Create a new document." ma:contentTypeScope="" ma:versionID="0cc94618f863913168fd13cb5b91ab86">
  <xsd:schema xmlns:xsd="http://www.w3.org/2001/XMLSchema" xmlns:xs="http://www.w3.org/2001/XMLSchema" xmlns:p="http://schemas.microsoft.com/office/2006/metadata/properties" xmlns:ns2="b21eabac-ad1b-47bb-8fa1-56db5c004da5" targetNamespace="http://schemas.microsoft.com/office/2006/metadata/properties" ma:root="true" ma:fieldsID="5f9bd3953a6cc29cd11659b98eee3810" ns2:_="">
    <xsd:import namespace="b21eabac-ad1b-47bb-8fa1-56db5c004da5"/>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1eabac-ad1b-47bb-8fa1-56db5c004da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b21eabac-ad1b-47bb-8fa1-56db5c004da5" xsi:nil="true"/>
  </documentManagement>
</p:properties>
</file>

<file path=customXml/itemProps1.xml><?xml version="1.0" encoding="utf-8"?>
<ds:datastoreItem xmlns:ds="http://schemas.openxmlformats.org/officeDocument/2006/customXml" ds:itemID="{F740D477-0A1B-4729-8AE5-E0B6EA5A5E02}"/>
</file>

<file path=customXml/itemProps2.xml><?xml version="1.0" encoding="utf-8"?>
<ds:datastoreItem xmlns:ds="http://schemas.openxmlformats.org/officeDocument/2006/customXml" ds:itemID="{41619683-4C09-4C50-A1C3-54F47F031651}"/>
</file>

<file path=customXml/itemProps3.xml><?xml version="1.0" encoding="utf-8"?>
<ds:datastoreItem xmlns:ds="http://schemas.openxmlformats.org/officeDocument/2006/customXml" ds:itemID="{00FAEE69-4850-49E5-95F0-FF8763864BE7}"/>
</file>

<file path=docProps/app.xml><?xml version="1.0" encoding="utf-8"?>
<Properties xmlns="http://schemas.openxmlformats.org/officeDocument/2006/extended-properties" xmlns:vt="http://schemas.openxmlformats.org/officeDocument/2006/docPropsVTypes">
  <TotalTime>0</TotalTime>
  <Words>770</Words>
  <Application>WPS Presentation</Application>
  <PresentationFormat>Widescreen</PresentationFormat>
  <Paragraphs>26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Algerian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Lexicographic ordering</dc:title>
  <dc:creator/>
  <cp:lastModifiedBy>harsika</cp:lastModifiedBy>
  <cp:revision>2</cp:revision>
  <dcterms:created xsi:type="dcterms:W3CDTF">2022-03-24T04:59:46Z</dcterms:created>
  <dcterms:modified xsi:type="dcterms:W3CDTF">2022-03-24T05:01:59Z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A39C8AA7AF304A99B11DE1D574904C89</vt:lpwstr>
  </property>
  <property fmtid="{D5CDD505-2E9C-101B-9397-08002B2CF9AE}" pid="3" name="KSOProductBuildVer">
    <vt:lpwstr>1033-11.2.0.10417</vt:lpwstr>
  </property>
  <property fmtid="{D5CDD505-2E9C-101B-9397-08002B2CF9AE}" pid="4" name="ContentTypeId">
    <vt:lpwstr>0x010100C2350D02444FED49AEFF0A0B724C590A</vt:lpwstr>
  </property>
</Properties>
</file>