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33FF9-2693-F385-1FAC-844EF4FFAA44}" v="125" dt="2022-10-17T09:13:04.653"/>
    <p1510:client id="{4FE77AD3-5FC5-B110-6E04-CDCDE7CA340C}" v="46" dt="2022-10-17T09:51:29.914"/>
    <p1510:client id="{FA39F943-4B2C-A356-0F7C-3EA2B9075A08}" v="527" dt="2022-10-18T05:53:30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7978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cs typeface="Calibri Light"/>
              </a:rPr>
              <a:t>Swing GUIs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93699"/>
            <a:ext cx="9144000" cy="2964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>
                <a:ea typeface="+mn-lt"/>
                <a:cs typeface="+mn-lt"/>
              </a:rPr>
              <a:t>Top-level component: usually </a:t>
            </a:r>
            <a:r>
              <a:rPr lang="en-US" err="1">
                <a:ea typeface="+mn-lt"/>
                <a:cs typeface="+mn-lt"/>
              </a:rPr>
              <a:t>JFrame</a:t>
            </a:r>
            <a:r>
              <a:rPr lang="en-US">
                <a:ea typeface="+mn-lt"/>
                <a:cs typeface="+mn-lt"/>
              </a:rPr>
              <a:t> or </a:t>
            </a:r>
            <a:r>
              <a:rPr lang="en-US" err="1">
                <a:ea typeface="+mn-lt"/>
                <a:cs typeface="+mn-lt"/>
              </a:rPr>
              <a:t>JDialog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342900" indent="-342900" algn="l">
              <a:buChar char="•"/>
            </a:pPr>
            <a:r>
              <a:rPr lang="en-US">
                <a:ea typeface="+mn-lt"/>
                <a:cs typeface="+mn-lt"/>
              </a:rPr>
              <a:t>Secondary components (containers),used to group and layout</a:t>
            </a:r>
          </a:p>
          <a:p>
            <a:pPr algn="l"/>
            <a:r>
              <a:rPr lang="en-US">
                <a:cs typeface="Calibri" panose="020F0502020204030204"/>
              </a:rPr>
              <a:t>      </a:t>
            </a:r>
            <a:r>
              <a:rPr lang="en-US">
                <a:ea typeface="+mn-lt"/>
                <a:cs typeface="+mn-lt"/>
              </a:rPr>
              <a:t>simpler components: often </a:t>
            </a:r>
            <a:r>
              <a:rPr lang="en-US" err="1">
                <a:ea typeface="+mn-lt"/>
                <a:cs typeface="+mn-lt"/>
              </a:rPr>
              <a:t>JPanel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>
                <a:cs typeface="Calibri" panose="020F0502020204030204"/>
              </a:rPr>
              <a:t> </a:t>
            </a:r>
            <a:r>
              <a:rPr lang="en-US">
                <a:ea typeface="+mn-lt"/>
                <a:cs typeface="+mn-lt"/>
              </a:rPr>
              <a:t>Atomic components, which correspond to the various GUI </a:t>
            </a:r>
            <a:endParaRPr lang="en-US">
              <a:cs typeface="Calibri" panose="020F0502020204030204"/>
            </a:endParaRPr>
          </a:p>
          <a:p>
            <a:pPr algn="l"/>
            <a:r>
              <a:rPr lang="en-US">
                <a:ea typeface="+mn-lt"/>
                <a:cs typeface="+mn-lt"/>
              </a:rPr>
              <a:t>      elements: </a:t>
            </a:r>
            <a:r>
              <a:rPr lang="en-US" err="1">
                <a:ea typeface="+mn-lt"/>
                <a:cs typeface="+mn-lt"/>
              </a:rPr>
              <a:t>JButton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JTextField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JTable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JScrollBar</a:t>
            </a:r>
            <a:r>
              <a:rPr lang="en-US">
                <a:ea typeface="+mn-lt"/>
                <a:cs typeface="+mn-lt"/>
              </a:rPr>
              <a:t>, . ..</a:t>
            </a:r>
            <a:endParaRPr lang="en-US">
              <a:cs typeface="Calibri" panose="020F0502020204030204"/>
            </a:endParaRPr>
          </a:p>
          <a:p>
            <a:pPr algn="l"/>
            <a:endParaRPr lang="en-US">
              <a:cs typeface="Calibri" panose="020F0502020204030204"/>
            </a:endParaRPr>
          </a:p>
          <a:p>
            <a:pPr algn="l"/>
            <a:endParaRPr lang="en-US">
              <a:cs typeface="Calibri" panose="020F0502020204030204"/>
            </a:endParaRPr>
          </a:p>
          <a:p>
            <a:pPr algn="l"/>
            <a:endParaRPr lang="en-US">
              <a:cs typeface="Calibri" panose="020F0502020204030204"/>
            </a:endParaRPr>
          </a:p>
          <a:p>
            <a:pPr marL="342900" indent="-342900" algn="l">
              <a:buChar char="•"/>
            </a:pPr>
            <a:endParaRPr lang="en-US">
              <a:cs typeface="Calibri" panose="020F0502020204030204"/>
            </a:endParaRPr>
          </a:p>
          <a:p>
            <a:pPr algn="l"/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7D06-C9EC-D64A-3DFC-BE5C4235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Java Swing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F124-EDC6-2A17-540B-A1372E7E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f.add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lastNameTF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f.add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dobTF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f.add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sbmt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f.add</a:t>
            </a:r>
            <a:r>
              <a:rPr lang="en-US" dirty="0">
                <a:ea typeface="+mn-lt"/>
                <a:cs typeface="+mn-lt"/>
              </a:rPr>
              <a:t>(reset);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f.setSize</a:t>
            </a:r>
            <a:r>
              <a:rPr lang="en-US" dirty="0">
                <a:ea typeface="+mn-lt"/>
                <a:cs typeface="+mn-lt"/>
              </a:rPr>
              <a:t>(300,300);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f.setLayout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b="1" dirty="0">
                <a:ea typeface="+mn-lt"/>
                <a:cs typeface="+mn-lt"/>
              </a:rPr>
              <a:t>null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f.setVisible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b="1" dirty="0">
                <a:ea typeface="+mn-lt"/>
                <a:cs typeface="+mn-lt"/>
              </a:rPr>
              <a:t>true</a:t>
            </a:r>
            <a:r>
              <a:rPr lang="en-US" dirty="0">
                <a:ea typeface="+mn-lt"/>
                <a:cs typeface="+mn-lt"/>
              </a:rPr>
              <a:t>);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}</a:t>
            </a:r>
          </a:p>
          <a:p>
            <a:pPr marL="0" indent="0" algn="just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4859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0BA9-98F9-97C4-58A7-10C195C1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Java Swing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D430-8FA6-5AE1-D4E7-F6F14FC8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public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static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void</a:t>
            </a:r>
            <a:r>
              <a:rPr lang="en-US" dirty="0">
                <a:ea typeface="+mn-lt"/>
                <a:cs typeface="+mn-lt"/>
              </a:rPr>
              <a:t> main(String[] 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 {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// TODO Auto-generated method stub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SwingApp</a:t>
            </a:r>
            <a:r>
              <a:rPr lang="en-US" dirty="0">
                <a:ea typeface="+mn-lt"/>
                <a:cs typeface="+mn-lt"/>
              </a:rPr>
              <a:t> s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SwingApp</a:t>
            </a:r>
            <a:r>
              <a:rPr lang="en-US" dirty="0">
                <a:ea typeface="+mn-lt"/>
                <a:cs typeface="+mn-lt"/>
              </a:rPr>
              <a:t>();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}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}  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95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078E-E59A-2C92-6648-C26CACBF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Java AWT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64F6-B265-7910-5C98-397AFDF2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import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java.awt</a:t>
            </a:r>
            <a:r>
              <a:rPr lang="en-US" dirty="0">
                <a:ea typeface="+mn-lt"/>
                <a:cs typeface="+mn-lt"/>
              </a:rPr>
              <a:t>.*;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public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class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AwtApp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extends</a:t>
            </a:r>
            <a:r>
              <a:rPr lang="en-US" dirty="0">
                <a:ea typeface="+mn-lt"/>
                <a:cs typeface="+mn-lt"/>
              </a:rPr>
              <a:t> Frame {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AwtApp</a:t>
            </a:r>
            <a:r>
              <a:rPr lang="en-US" dirty="0">
                <a:ea typeface="+mn-lt"/>
                <a:cs typeface="+mn-lt"/>
              </a:rPr>
              <a:t>(){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Label </a:t>
            </a:r>
            <a:r>
              <a:rPr lang="en-US" dirty="0" err="1">
                <a:ea typeface="+mn-lt"/>
                <a:cs typeface="+mn-lt"/>
              </a:rPr>
              <a:t>firstName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Label("First Name");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firstName.setBounds</a:t>
            </a:r>
            <a:r>
              <a:rPr lang="en-US" dirty="0">
                <a:ea typeface="+mn-lt"/>
                <a:cs typeface="+mn-lt"/>
              </a:rPr>
              <a:t>(20, 50, 80, 20); </a:t>
            </a: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Label </a:t>
            </a:r>
            <a:r>
              <a:rPr lang="en-US" dirty="0" err="1">
                <a:ea typeface="+mn-lt"/>
                <a:cs typeface="+mn-lt"/>
              </a:rPr>
              <a:t>lastName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Label("Last Name");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lastName.setBounds</a:t>
            </a:r>
            <a:r>
              <a:rPr lang="en-US" dirty="0">
                <a:ea typeface="+mn-lt"/>
                <a:cs typeface="+mn-lt"/>
              </a:rPr>
              <a:t>(20, 80, 80, 20); </a:t>
            </a: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TextField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firstNameTF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TextField</a:t>
            </a:r>
            <a:r>
              <a:rPr lang="en-US" dirty="0">
                <a:ea typeface="+mn-lt"/>
                <a:cs typeface="+mn-lt"/>
              </a:rPr>
              <a:t>();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firstNameTF.setBounds</a:t>
            </a:r>
            <a:r>
              <a:rPr lang="en-US" dirty="0">
                <a:ea typeface="+mn-lt"/>
                <a:cs typeface="+mn-lt"/>
              </a:rPr>
              <a:t>(120, 50, 100, 20);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81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CBE4-6737-3B1D-6896-358C1B7E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Java AWT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3A81-DD4C-8214-5632-B8E4CDE7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TextField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lastNameTF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TextField</a:t>
            </a:r>
            <a:r>
              <a:rPr lang="en-US" dirty="0">
                <a:ea typeface="+mn-lt"/>
                <a:cs typeface="+mn-lt"/>
              </a:rPr>
              <a:t>();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lastNameTF.setBounds</a:t>
            </a:r>
            <a:r>
              <a:rPr lang="en-US" dirty="0">
                <a:ea typeface="+mn-lt"/>
                <a:cs typeface="+mn-lt"/>
              </a:rPr>
              <a:t>(120, 80, 100, 20);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TextField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dobTF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TextField</a:t>
            </a:r>
            <a:r>
              <a:rPr lang="en-US" dirty="0">
                <a:ea typeface="+mn-lt"/>
                <a:cs typeface="+mn-lt"/>
              </a:rPr>
              <a:t>();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dobTF.setBounds</a:t>
            </a:r>
            <a:r>
              <a:rPr lang="en-US" dirty="0">
                <a:ea typeface="+mn-lt"/>
                <a:cs typeface="+mn-lt"/>
              </a:rPr>
              <a:t>(120, 110, 100, 20);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Button </a:t>
            </a:r>
            <a:r>
              <a:rPr lang="en-US" dirty="0" err="1">
                <a:ea typeface="+mn-lt"/>
                <a:cs typeface="+mn-lt"/>
              </a:rPr>
              <a:t>sbmt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Button("Submit");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sbmt.setBounds</a:t>
            </a:r>
            <a:r>
              <a:rPr lang="en-US" dirty="0">
                <a:ea typeface="+mn-lt"/>
                <a:cs typeface="+mn-lt"/>
              </a:rPr>
              <a:t>(20, 160, 100, 30);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Button reset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Button("Reset");  </a:t>
            </a: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reset.setBounds</a:t>
            </a:r>
            <a:r>
              <a:rPr lang="en-US" dirty="0">
                <a:ea typeface="+mn-lt"/>
                <a:cs typeface="+mn-lt"/>
              </a:rPr>
              <a:t>(120,160,100,30); 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798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1067-2570-E81B-BE8B-A32CAC74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Java AWT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406E-F2F4-0BEB-458D-35ED7605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add(</a:t>
            </a:r>
            <a:r>
              <a:rPr lang="en-US" dirty="0" err="1">
                <a:ea typeface="+mn-lt"/>
                <a:cs typeface="+mn-lt"/>
              </a:rPr>
              <a:t>firstName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add(</a:t>
            </a:r>
            <a:r>
              <a:rPr lang="en-US" dirty="0" err="1">
                <a:ea typeface="+mn-lt"/>
                <a:cs typeface="+mn-lt"/>
              </a:rPr>
              <a:t>lastName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add(dob);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add(</a:t>
            </a:r>
            <a:r>
              <a:rPr lang="en-US" dirty="0" err="1">
                <a:ea typeface="+mn-lt"/>
                <a:cs typeface="+mn-lt"/>
              </a:rPr>
              <a:t>firstNameTF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add(</a:t>
            </a:r>
            <a:r>
              <a:rPr lang="en-US" dirty="0" err="1">
                <a:ea typeface="+mn-lt"/>
                <a:cs typeface="+mn-lt"/>
              </a:rPr>
              <a:t>lastNameTF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add(</a:t>
            </a:r>
            <a:r>
              <a:rPr lang="en-US" dirty="0" err="1">
                <a:ea typeface="+mn-lt"/>
                <a:cs typeface="+mn-lt"/>
              </a:rPr>
              <a:t>dobTF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add(</a:t>
            </a:r>
            <a:r>
              <a:rPr lang="en-US" dirty="0" err="1">
                <a:ea typeface="+mn-lt"/>
                <a:cs typeface="+mn-lt"/>
              </a:rPr>
              <a:t>sbmt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add(reset);  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76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DD3A-18A4-601B-55D5-B058586F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Java AWT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D5CD-EF55-BFE8-F53B-B9C61C45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setSize</a:t>
            </a:r>
            <a:r>
              <a:rPr lang="en-US" dirty="0">
                <a:ea typeface="+mn-lt"/>
                <a:cs typeface="+mn-lt"/>
              </a:rPr>
              <a:t>(300,300);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setLayout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b="1" dirty="0">
                <a:ea typeface="+mn-lt"/>
                <a:cs typeface="+mn-lt"/>
              </a:rPr>
              <a:t>null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setVisible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b="1" dirty="0">
                <a:ea typeface="+mn-lt"/>
                <a:cs typeface="+mn-lt"/>
              </a:rPr>
              <a:t>true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}  </a:t>
            </a: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 public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static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void</a:t>
            </a:r>
            <a:r>
              <a:rPr lang="en-US" dirty="0">
                <a:ea typeface="+mn-lt"/>
                <a:cs typeface="+mn-lt"/>
              </a:rPr>
              <a:t> main(String[] 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 {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AwtApp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awt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AwtApp</a:t>
            </a:r>
            <a:r>
              <a:rPr lang="en-US" dirty="0">
                <a:ea typeface="+mn-lt"/>
                <a:cs typeface="+mn-lt"/>
              </a:rPr>
              <a:t>();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}  </a:t>
            </a: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27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D006-B2F9-3F3B-1FDE-FCDCA9B7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Action Events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C922-C89A-CC65-92F0-35951EEC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Calibri"/>
                <a:cs typeface="Calibri"/>
              </a:rPr>
              <a:t>AWT events :-</a:t>
            </a:r>
            <a:r>
              <a:rPr lang="en-US" dirty="0">
                <a:ea typeface="+mn-lt"/>
                <a:cs typeface="+mn-lt"/>
              </a:rPr>
              <a:t>It is the root event class for all SWING events. This class and its subclasses </a:t>
            </a:r>
            <a:r>
              <a:rPr lang="en-US" dirty="0" err="1">
                <a:ea typeface="+mn-lt"/>
                <a:cs typeface="+mn-lt"/>
              </a:rPr>
              <a:t>supercede</a:t>
            </a:r>
            <a:r>
              <a:rPr lang="en-US" dirty="0">
                <a:ea typeface="+mn-lt"/>
                <a:cs typeface="+mn-lt"/>
              </a:rPr>
              <a:t> the original </a:t>
            </a:r>
            <a:r>
              <a:rPr lang="en-US" b="1" dirty="0" err="1">
                <a:ea typeface="+mn-lt"/>
                <a:cs typeface="+mn-lt"/>
              </a:rPr>
              <a:t>java.awt.Event</a:t>
            </a:r>
            <a:r>
              <a:rPr lang="en-US" dirty="0">
                <a:ea typeface="+mn-lt"/>
                <a:cs typeface="+mn-lt"/>
              </a:rPr>
              <a:t> class.</a:t>
            </a:r>
          </a:p>
          <a:p>
            <a:r>
              <a:rPr lang="en-US" dirty="0">
                <a:ea typeface="Calibri"/>
                <a:cs typeface="Calibri"/>
              </a:rPr>
              <a:t>Action Event:-</a:t>
            </a: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ActionEvent</a:t>
            </a:r>
            <a:r>
              <a:rPr lang="en-US" dirty="0">
                <a:ea typeface="+mn-lt"/>
                <a:cs typeface="+mn-lt"/>
              </a:rPr>
              <a:t> is generated when the button is clicked or the item of a list is double-clicked</a:t>
            </a:r>
          </a:p>
          <a:p>
            <a:r>
              <a:rPr lang="en-US" dirty="0" err="1">
                <a:ea typeface="Calibri"/>
                <a:cs typeface="Calibri"/>
              </a:rPr>
              <a:t>InputEvent</a:t>
            </a:r>
            <a:r>
              <a:rPr lang="en-US" dirty="0">
                <a:ea typeface="Calibri"/>
                <a:cs typeface="Calibri"/>
              </a:rPr>
              <a:t>:-</a:t>
            </a: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InputEvent</a:t>
            </a:r>
            <a:r>
              <a:rPr lang="en-US" dirty="0">
                <a:ea typeface="+mn-lt"/>
                <a:cs typeface="+mn-lt"/>
              </a:rPr>
              <a:t> class is the root event class for all component-level input events.</a:t>
            </a:r>
          </a:p>
          <a:p>
            <a:r>
              <a:rPr lang="en-US" dirty="0">
                <a:ea typeface="Calibri"/>
                <a:cs typeface="Calibri"/>
              </a:rPr>
              <a:t>Key Event:-</a:t>
            </a:r>
            <a:r>
              <a:rPr lang="en-US" dirty="0">
                <a:ea typeface="+mn-lt"/>
                <a:cs typeface="+mn-lt"/>
              </a:rPr>
              <a:t>On entering the character the Key event is generated.</a:t>
            </a:r>
          </a:p>
          <a:p>
            <a:r>
              <a:rPr lang="en-US" dirty="0">
                <a:ea typeface="+mn-lt"/>
                <a:cs typeface="+mn-lt"/>
              </a:rPr>
              <a:t>Mouse Event:-This event indicates a mouse action occurred in a component.</a:t>
            </a:r>
          </a:p>
          <a:p>
            <a:r>
              <a:rPr lang="en-US" dirty="0" err="1">
                <a:ea typeface="+mn-lt"/>
                <a:cs typeface="+mn-lt"/>
              </a:rPr>
              <a:t>WindowEvent</a:t>
            </a:r>
            <a:r>
              <a:rPr lang="en-US" dirty="0">
                <a:ea typeface="+mn-lt"/>
                <a:cs typeface="+mn-lt"/>
              </a:rPr>
              <a:t>:-The object of this class represents the change in the state of a window.</a:t>
            </a:r>
          </a:p>
        </p:txBody>
      </p:sp>
    </p:spTree>
    <p:extLst>
      <p:ext uri="{BB962C8B-B14F-4D97-AF65-F5344CB8AC3E}">
        <p14:creationId xmlns:p14="http://schemas.microsoft.com/office/powerpoint/2010/main" val="311095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08D5-037D-9919-5253-98ACF5F1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Action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B19F-02D1-5D9E-674D-3F3F083D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Calibri"/>
                <a:cs typeface="Calibri"/>
              </a:rPr>
              <a:t>AdjustmentEvent</a:t>
            </a:r>
            <a:r>
              <a:rPr lang="en-US" dirty="0">
                <a:ea typeface="Calibri"/>
                <a:cs typeface="Calibri"/>
              </a:rPr>
              <a:t>:-</a:t>
            </a:r>
            <a:r>
              <a:rPr lang="en-US" dirty="0">
                <a:ea typeface="+mn-lt"/>
                <a:cs typeface="+mn-lt"/>
              </a:rPr>
              <a:t>The object of this class represents the adjustment event emitted by Adjustable objects.</a:t>
            </a:r>
          </a:p>
          <a:p>
            <a:r>
              <a:rPr lang="en-US" dirty="0" err="1">
                <a:ea typeface="Calibri"/>
                <a:cs typeface="Calibri"/>
              </a:rPr>
              <a:t>ComponentEvent</a:t>
            </a:r>
            <a:r>
              <a:rPr lang="en-US" dirty="0">
                <a:ea typeface="Calibri"/>
                <a:cs typeface="Calibri"/>
              </a:rPr>
              <a:t>:-</a:t>
            </a:r>
            <a:r>
              <a:rPr lang="en-US" dirty="0">
                <a:ea typeface="+mn-lt"/>
                <a:cs typeface="+mn-lt"/>
              </a:rPr>
              <a:t>The object of this class represents the change in the state of a window</a:t>
            </a:r>
          </a:p>
          <a:p>
            <a:r>
              <a:rPr lang="en-US" dirty="0">
                <a:ea typeface="Calibri"/>
                <a:cs typeface="Calibri"/>
              </a:rPr>
              <a:t>Container Event:-</a:t>
            </a:r>
            <a:r>
              <a:rPr lang="en-US" dirty="0">
                <a:ea typeface="+mn-lt"/>
                <a:cs typeface="+mn-lt"/>
              </a:rPr>
              <a:t>The object of this class represents the change in the state of a window.</a:t>
            </a:r>
          </a:p>
          <a:p>
            <a:r>
              <a:rPr lang="en-US" dirty="0" err="1">
                <a:ea typeface="Calibri"/>
                <a:cs typeface="Calibri"/>
              </a:rPr>
              <a:t>MouseMotionEvent</a:t>
            </a:r>
            <a:r>
              <a:rPr lang="en-US" dirty="0">
                <a:ea typeface="Calibri"/>
                <a:cs typeface="Calibri"/>
              </a:rPr>
              <a:t>:-</a:t>
            </a:r>
            <a:r>
              <a:rPr lang="en-US" dirty="0">
                <a:ea typeface="+mn-lt"/>
                <a:cs typeface="+mn-lt"/>
              </a:rPr>
              <a:t>The object of this class represents the change in the state of a window.</a:t>
            </a:r>
          </a:p>
          <a:p>
            <a:r>
              <a:rPr lang="en-US" dirty="0" err="1">
                <a:ea typeface="+mn-lt"/>
                <a:cs typeface="+mn-lt"/>
              </a:rPr>
              <a:t>PaintEvent</a:t>
            </a:r>
            <a:r>
              <a:rPr lang="en-US" dirty="0">
                <a:ea typeface="+mn-lt"/>
                <a:cs typeface="+mn-lt"/>
              </a:rPr>
              <a:t>:-The object of this class represents the change in the state of a window.</a:t>
            </a:r>
          </a:p>
        </p:txBody>
      </p:sp>
    </p:spTree>
    <p:extLst>
      <p:ext uri="{BB962C8B-B14F-4D97-AF65-F5344CB8AC3E}">
        <p14:creationId xmlns:p14="http://schemas.microsoft.com/office/powerpoint/2010/main" val="4683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F484-189D-2B1F-3595-D426B7B1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Example For </a:t>
            </a:r>
            <a:r>
              <a:rPr lang="en-US" dirty="0" err="1">
                <a:ea typeface="Calibri Light"/>
                <a:cs typeface="Calibri Light"/>
              </a:rPr>
              <a:t>ActionEvent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5BE9-3898-C60F-1471-8FEB2F90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//import the Libraries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java.awt.BorderLayout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java.awt.event.ActionEvent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java.awt.event.ActionListener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javax.swing.JButton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javax.swing.JFrame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javax.swing.JTextArea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// create the class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public class </a:t>
            </a:r>
            <a:r>
              <a:rPr lang="en-US" dirty="0" err="1">
                <a:ea typeface="+mn-lt"/>
                <a:cs typeface="+mn-lt"/>
              </a:rPr>
              <a:t>ActionListenerTest</a:t>
            </a:r>
            <a:r>
              <a:rPr lang="en-US" dirty="0">
                <a:ea typeface="+mn-lt"/>
                <a:cs typeface="+mn-lt"/>
              </a:rPr>
              <a:t> extends </a:t>
            </a:r>
            <a:r>
              <a:rPr lang="en-US" dirty="0" err="1">
                <a:ea typeface="+mn-lt"/>
                <a:cs typeface="+mn-lt"/>
              </a:rPr>
              <a:t>JFrame</a:t>
            </a:r>
            <a:r>
              <a:rPr lang="en-US" dirty="0">
                <a:ea typeface="+mn-lt"/>
                <a:cs typeface="+mn-lt"/>
              </a:rPr>
              <a:t> implements ActionListener{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81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EB57-F537-3296-522A-9D10935F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Example For </a:t>
            </a:r>
            <a:r>
              <a:rPr lang="en-US" dirty="0" err="1">
                <a:ea typeface="Calibri Light"/>
                <a:cs typeface="Calibri Light"/>
              </a:rPr>
              <a:t>ActionEvent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E51A-FC1B-BC42-73CB-184168CE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JButton</a:t>
            </a:r>
            <a:r>
              <a:rPr lang="en-US" dirty="0">
                <a:ea typeface="+mn-lt"/>
                <a:cs typeface="+mn-lt"/>
              </a:rPr>
              <a:t> button;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JFrame</a:t>
            </a:r>
            <a:r>
              <a:rPr lang="en-US" dirty="0">
                <a:ea typeface="+mn-lt"/>
                <a:cs typeface="+mn-lt"/>
              </a:rPr>
              <a:t> frame;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JTextArea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textArea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public </a:t>
            </a:r>
            <a:r>
              <a:rPr lang="en-US" dirty="0" err="1">
                <a:ea typeface="+mn-lt"/>
                <a:cs typeface="+mn-lt"/>
              </a:rPr>
              <a:t>ActionListenerTest</a:t>
            </a:r>
            <a:r>
              <a:rPr lang="en-US" dirty="0">
                <a:ea typeface="+mn-lt"/>
                <a:cs typeface="+mn-lt"/>
              </a:rPr>
              <a:t>()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button = new </a:t>
            </a:r>
            <a:r>
              <a:rPr lang="en-US" dirty="0" err="1">
                <a:ea typeface="+mn-lt"/>
                <a:cs typeface="+mn-lt"/>
              </a:rPr>
              <a:t>JButton</a:t>
            </a:r>
            <a:r>
              <a:rPr lang="en-US" dirty="0">
                <a:ea typeface="+mn-lt"/>
                <a:cs typeface="+mn-lt"/>
              </a:rPr>
              <a:t>("Click Me");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frame = new </a:t>
            </a:r>
            <a:r>
              <a:rPr lang="en-US" dirty="0" err="1">
                <a:ea typeface="+mn-lt"/>
                <a:cs typeface="+mn-lt"/>
              </a:rPr>
              <a:t>JFrame</a:t>
            </a:r>
            <a:r>
              <a:rPr lang="en-US" dirty="0">
                <a:ea typeface="+mn-lt"/>
                <a:cs typeface="+mn-lt"/>
              </a:rPr>
              <a:t>("ActionListener Test");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textArea</a:t>
            </a:r>
            <a:r>
              <a:rPr lang="en-US" dirty="0">
                <a:ea typeface="+mn-lt"/>
                <a:cs typeface="+mn-lt"/>
              </a:rPr>
              <a:t> = new </a:t>
            </a:r>
            <a:r>
              <a:rPr lang="en-US" dirty="0" err="1">
                <a:ea typeface="+mn-lt"/>
                <a:cs typeface="+mn-lt"/>
              </a:rPr>
              <a:t>JTextArea</a:t>
            </a:r>
            <a:r>
              <a:rPr lang="en-US" dirty="0">
                <a:ea typeface="+mn-lt"/>
                <a:cs typeface="+mn-lt"/>
              </a:rPr>
              <a:t>(5, 40);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button.addActionListener</a:t>
            </a:r>
            <a:r>
              <a:rPr lang="en-US" dirty="0">
                <a:ea typeface="+mn-lt"/>
                <a:cs typeface="+mn-lt"/>
              </a:rPr>
              <a:t>(this);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textArea.setLineWrap</a:t>
            </a:r>
            <a:r>
              <a:rPr lang="en-US" dirty="0">
                <a:ea typeface="+mn-lt"/>
                <a:cs typeface="+mn-lt"/>
              </a:rPr>
              <a:t>(true);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frame.setLayout</a:t>
            </a:r>
            <a:r>
              <a:rPr lang="en-US" dirty="0">
                <a:ea typeface="+mn-lt"/>
                <a:cs typeface="+mn-lt"/>
              </a:rPr>
              <a:t>(new </a:t>
            </a:r>
            <a:r>
              <a:rPr lang="en-US" dirty="0" err="1">
                <a:ea typeface="+mn-lt"/>
                <a:cs typeface="+mn-lt"/>
              </a:rPr>
              <a:t>BorderLayout</a:t>
            </a:r>
            <a:r>
              <a:rPr lang="en-US" dirty="0">
                <a:ea typeface="+mn-lt"/>
                <a:cs typeface="+mn-lt"/>
              </a:rPr>
              <a:t>());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frame.add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textArea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BorderLayout.NORTH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frame.add</a:t>
            </a:r>
            <a:r>
              <a:rPr lang="en-US" dirty="0">
                <a:ea typeface="+mn-lt"/>
                <a:cs typeface="+mn-lt"/>
              </a:rPr>
              <a:t>(button, </a:t>
            </a:r>
            <a:r>
              <a:rPr lang="en-US" dirty="0" err="1">
                <a:ea typeface="+mn-lt"/>
                <a:cs typeface="+mn-lt"/>
              </a:rPr>
              <a:t>BorderLayout.SOUTH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frame.pack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frame.setDefaultCloseOperation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JFrame.EXIT_ON_CLOSE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frame.setVisible</a:t>
            </a:r>
            <a:r>
              <a:rPr lang="en-US" dirty="0">
                <a:ea typeface="+mn-lt"/>
                <a:cs typeface="+mn-lt"/>
              </a:rPr>
              <a:t>(true);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3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DCE4-CF0F-BAB3-E826-F57378D7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How to build a Swing frame 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6C3C-B48F-DE5F-C850-A9BA43B8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Create a class that inherits from a top-level component (</a:t>
            </a:r>
            <a:r>
              <a:rPr lang="en-US" err="1">
                <a:ea typeface="+mn-lt"/>
                <a:cs typeface="+mn-lt"/>
              </a:rPr>
              <a:t>JFrame</a:t>
            </a:r>
            <a:r>
              <a:rPr lang="en-US">
                <a:ea typeface="+mn-lt"/>
                <a:cs typeface="+mn-lt"/>
              </a:rPr>
              <a:t>) </a:t>
            </a:r>
          </a:p>
          <a:p>
            <a:r>
              <a:rPr lang="en-US">
                <a:ea typeface="+mn-lt"/>
                <a:cs typeface="+mn-lt"/>
              </a:rPr>
              <a:t>Set up a content pane within the top-level component class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either get the default content pane from the top-level component </a:t>
            </a:r>
          </a:p>
          <a:p>
            <a:pPr lvl="1"/>
            <a:r>
              <a:rPr lang="en-US">
                <a:ea typeface="+mn-lt"/>
                <a:cs typeface="+mn-lt"/>
              </a:rPr>
              <a:t>or create your own </a:t>
            </a:r>
            <a:r>
              <a:rPr lang="en-US" err="1">
                <a:ea typeface="+mn-lt"/>
                <a:cs typeface="+mn-lt"/>
              </a:rPr>
              <a:t>JPanel</a:t>
            </a:r>
            <a:r>
              <a:rPr lang="en-US">
                <a:ea typeface="+mn-lt"/>
                <a:cs typeface="+mn-lt"/>
              </a:rPr>
              <a:t> and set it to the top-</a:t>
            </a:r>
            <a:r>
              <a:rPr lang="en-US" err="1">
                <a:ea typeface="+mn-lt"/>
                <a:cs typeface="+mn-lt"/>
              </a:rPr>
              <a:t>levelcomponent</a:t>
            </a: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Normally, set a layout manager of the content pane 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Add components to the content pane 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Set the top-level frame to visible, and possibly specify other options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2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4099-A282-1410-147A-8B49C4C5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Example For </a:t>
            </a:r>
            <a:r>
              <a:rPr lang="en-US" dirty="0" err="1">
                <a:ea typeface="Calibri Light"/>
                <a:cs typeface="Calibri Light"/>
              </a:rPr>
              <a:t>ActionEvent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3454-036B-084A-4B39-CB91FDE06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public void </a:t>
            </a:r>
            <a:r>
              <a:rPr lang="en-US" dirty="0" err="1">
                <a:ea typeface="+mn-lt"/>
                <a:cs typeface="+mn-lt"/>
              </a:rPr>
              <a:t>actionPerformed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ActionEvent</a:t>
            </a:r>
            <a:r>
              <a:rPr lang="en-US" dirty="0">
                <a:ea typeface="+mn-lt"/>
                <a:cs typeface="+mn-lt"/>
              </a:rPr>
              <a:t> e) {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textArea.setText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textArea.getText</a:t>
            </a:r>
            <a:r>
              <a:rPr lang="en-US" dirty="0">
                <a:ea typeface="+mn-lt"/>
                <a:cs typeface="+mn-lt"/>
              </a:rPr>
              <a:t>().</a:t>
            </a:r>
            <a:r>
              <a:rPr lang="en-US" dirty="0" err="1">
                <a:ea typeface="+mn-lt"/>
                <a:cs typeface="+mn-lt"/>
              </a:rPr>
              <a:t>concat</a:t>
            </a:r>
            <a:r>
              <a:rPr lang="en-US" dirty="0">
                <a:ea typeface="+mn-lt"/>
                <a:cs typeface="+mn-lt"/>
              </a:rPr>
              <a:t>("You have </a:t>
            </a:r>
            <a:r>
              <a:rPr lang="en-US" dirty="0" err="1">
                <a:ea typeface="+mn-lt"/>
                <a:cs typeface="+mn-lt"/>
              </a:rPr>
              <a:t>clickedthe</a:t>
            </a:r>
            <a:r>
              <a:rPr lang="en-US" dirty="0">
                <a:ea typeface="+mn-lt"/>
                <a:cs typeface="+mn-lt"/>
              </a:rPr>
              <a:t> button\n"));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public static void main(String 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[])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ActionListenerTest</a:t>
            </a:r>
            <a:r>
              <a:rPr lang="en-US" dirty="0">
                <a:ea typeface="+mn-lt"/>
                <a:cs typeface="+mn-lt"/>
              </a:rPr>
              <a:t> test = new </a:t>
            </a:r>
            <a:r>
              <a:rPr lang="en-US" dirty="0" err="1">
                <a:ea typeface="+mn-lt"/>
                <a:cs typeface="+mn-lt"/>
              </a:rPr>
              <a:t>ActionListenerTest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5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8855-4FE8-3990-D79C-28B7806D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Trying this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EC0C-858C-5C5F-BECD-3781B54E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Create the Registration form same as below picture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3AFF0E-4E7F-F54F-9FE4-5161A802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52" y="2365891"/>
            <a:ext cx="5823396" cy="3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801A-90D3-248F-787D-D88E08E0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A few useful Swing components 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23D6-49C0-94B0-546E-E1B3A759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JLabel</a:t>
            </a:r>
            <a:r>
              <a:rPr lang="en-US">
                <a:ea typeface="+mn-lt"/>
                <a:cs typeface="+mn-lt"/>
              </a:rPr>
              <a:t>: simple text label or picture </a:t>
            </a:r>
            <a:endParaRPr lang="en-US">
              <a:cs typeface="Calibri" panose="020F0502020204030204"/>
            </a:endParaRPr>
          </a:p>
          <a:p>
            <a:r>
              <a:rPr lang="en-US" err="1">
                <a:ea typeface="+mn-lt"/>
                <a:cs typeface="+mn-lt"/>
              </a:rPr>
              <a:t>JButton</a:t>
            </a:r>
            <a:r>
              <a:rPr lang="en-US">
                <a:ea typeface="+mn-lt"/>
                <a:cs typeface="+mn-lt"/>
              </a:rPr>
              <a:t>: clickable button </a:t>
            </a:r>
            <a:endParaRPr lang="en-US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JComboBox</a:t>
            </a:r>
            <a:r>
              <a:rPr lang="en-US">
                <a:ea typeface="+mn-lt"/>
                <a:cs typeface="+mn-lt"/>
              </a:rPr>
              <a:t>: pull-down menu with mutually-exclusive options </a:t>
            </a:r>
            <a:endParaRPr lang="en-US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JList</a:t>
            </a:r>
            <a:r>
              <a:rPr lang="en-US">
                <a:ea typeface="+mn-lt"/>
                <a:cs typeface="+mn-lt"/>
              </a:rPr>
              <a:t>: list of selectable options </a:t>
            </a:r>
            <a:endParaRPr lang="en-US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JTextField</a:t>
            </a:r>
            <a:r>
              <a:rPr lang="en-US">
                <a:ea typeface="+mn-lt"/>
                <a:cs typeface="+mn-lt"/>
              </a:rPr>
              <a:t>: single-line text </a:t>
            </a:r>
            <a:endParaRPr lang="en-US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JTextArea</a:t>
            </a:r>
            <a:r>
              <a:rPr lang="en-US">
                <a:ea typeface="+mn-lt"/>
                <a:cs typeface="+mn-lt"/>
              </a:rPr>
              <a:t>: multi-line text </a:t>
            </a:r>
            <a:endParaRPr lang="en-US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JScrollPane</a:t>
            </a:r>
            <a:r>
              <a:rPr lang="en-US">
                <a:ea typeface="+mn-lt"/>
                <a:cs typeface="+mn-lt"/>
              </a:rPr>
              <a:t>: scroll bar</a:t>
            </a:r>
            <a:endParaRPr lang="en-US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JToolBar</a:t>
            </a:r>
            <a:r>
              <a:rPr lang="en-US">
                <a:ea typeface="+mn-lt"/>
                <a:cs typeface="+mn-lt"/>
              </a:rPr>
              <a:t>: list of clickable buttons</a:t>
            </a:r>
            <a:endParaRPr lang="en-US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JOptionPane</a:t>
            </a:r>
            <a:r>
              <a:rPr lang="en-US">
                <a:ea typeface="+mn-lt"/>
                <a:cs typeface="+mn-lt"/>
              </a:rPr>
              <a:t>: pop-up dialog boxes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6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8349-3AB1-9523-B20E-C2EC6EC5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Simple Swing </a:t>
            </a:r>
            <a:r>
              <a:rPr lang="en-US" err="1">
                <a:cs typeface="Calibri Light"/>
              </a:rPr>
              <a:t>programme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2809-5D39-4BBB-B13E-660D926EA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>
                <a:ea typeface="+mn-lt"/>
                <a:cs typeface="+mn-lt"/>
              </a:rPr>
              <a:t>import </a:t>
            </a:r>
            <a:r>
              <a:rPr lang="en-US" sz="1600" err="1">
                <a:ea typeface="+mn-lt"/>
                <a:cs typeface="+mn-lt"/>
              </a:rPr>
              <a:t>javax.swing</a:t>
            </a:r>
            <a:r>
              <a:rPr lang="en-US" sz="1600">
                <a:ea typeface="+mn-lt"/>
                <a:cs typeface="+mn-lt"/>
              </a:rPr>
              <a:t>.*;</a:t>
            </a:r>
            <a:endParaRPr lang="en-US"/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  public class Simple2 extends </a:t>
            </a:r>
            <a:r>
              <a:rPr lang="en-US" sz="1600" err="1">
                <a:ea typeface="+mn-lt"/>
                <a:cs typeface="+mn-lt"/>
              </a:rPr>
              <a:t>JFrame</a:t>
            </a:r>
            <a:r>
              <a:rPr lang="en-US" sz="1600">
                <a:ea typeface="+mn-lt"/>
                <a:cs typeface="+mn-lt"/>
              </a:rPr>
              <a:t>{</a:t>
            </a:r>
            <a:r>
              <a:rPr lang="en-US" sz="1600">
                <a:solidFill>
                  <a:srgbClr val="C00000"/>
                </a:solidFill>
                <a:ea typeface="+mn-lt"/>
                <a:cs typeface="+mn-lt"/>
              </a:rPr>
              <a:t>//inheriting </a:t>
            </a:r>
            <a:r>
              <a:rPr lang="en-US" sz="1600" err="1">
                <a:solidFill>
                  <a:srgbClr val="C00000"/>
                </a:solidFill>
                <a:ea typeface="+mn-lt"/>
                <a:cs typeface="+mn-lt"/>
              </a:rPr>
              <a:t>JFrame</a:t>
            </a:r>
            <a:r>
              <a:rPr lang="en-US" sz="1600">
                <a:solidFill>
                  <a:srgbClr val="C0000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C00000"/>
              </a:solidFill>
              <a:cs typeface="Calibri"/>
            </a:endParaRPr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     </a:t>
            </a:r>
            <a:r>
              <a:rPr lang="en-US" sz="1600" err="1">
                <a:ea typeface="+mn-lt"/>
                <a:cs typeface="+mn-lt"/>
              </a:rPr>
              <a:t>JFrame</a:t>
            </a:r>
            <a:r>
              <a:rPr lang="en-US" sz="1600">
                <a:ea typeface="+mn-lt"/>
                <a:cs typeface="+mn-lt"/>
              </a:rPr>
              <a:t> f; </a:t>
            </a:r>
            <a:endParaRPr lang="en-US"/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     Simple2(){  </a:t>
            </a:r>
            <a:endParaRPr lang="en-US"/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   </a:t>
            </a:r>
            <a:r>
              <a:rPr lang="en-US" sz="1600" err="1">
                <a:ea typeface="+mn-lt"/>
                <a:cs typeface="+mn-lt"/>
              </a:rPr>
              <a:t>JButton</a:t>
            </a:r>
            <a:r>
              <a:rPr lang="en-US" sz="1600">
                <a:ea typeface="+mn-lt"/>
                <a:cs typeface="+mn-lt"/>
              </a:rPr>
              <a:t> b=new </a:t>
            </a:r>
            <a:r>
              <a:rPr lang="en-US" sz="1600" err="1">
                <a:ea typeface="+mn-lt"/>
                <a:cs typeface="+mn-lt"/>
              </a:rPr>
              <a:t>JButton</a:t>
            </a:r>
            <a:r>
              <a:rPr lang="en-US" sz="1600">
                <a:ea typeface="+mn-lt"/>
                <a:cs typeface="+mn-lt"/>
              </a:rPr>
              <a:t>("click");</a:t>
            </a:r>
            <a:r>
              <a:rPr lang="en-US" sz="1600">
                <a:solidFill>
                  <a:srgbClr val="C00000"/>
                </a:solidFill>
                <a:ea typeface="+mn-lt"/>
                <a:cs typeface="+mn-lt"/>
              </a:rPr>
              <a:t>//create button</a:t>
            </a:r>
          </a:p>
          <a:p>
            <a:pPr marL="0" indent="0">
              <a:buNone/>
            </a:pPr>
            <a:r>
              <a:rPr lang="en-US" sz="1600">
                <a:solidFill>
                  <a:srgbClr val="C00000"/>
                </a:solidFill>
                <a:cs typeface="Calibri"/>
              </a:rPr>
              <a:t>    </a:t>
            </a:r>
            <a:r>
              <a:rPr lang="en-US" sz="1600" err="1">
                <a:ea typeface="+mn-lt"/>
                <a:cs typeface="+mn-lt"/>
              </a:rPr>
              <a:t>b.setBounds</a:t>
            </a:r>
            <a:r>
              <a:rPr lang="en-US" sz="1600">
                <a:ea typeface="+mn-lt"/>
                <a:cs typeface="+mn-lt"/>
              </a:rPr>
              <a:t>(130,100,100, 40);  </a:t>
            </a:r>
            <a:r>
              <a:rPr lang="en-US" sz="1600">
                <a:solidFill>
                  <a:srgbClr val="C00000"/>
                </a:solidFill>
                <a:ea typeface="+mn-lt"/>
                <a:cs typeface="+mn-lt"/>
              </a:rPr>
              <a:t>//x axis, y axis, width, height</a:t>
            </a:r>
            <a:r>
              <a:rPr lang="en-US" sz="1600">
                <a:ea typeface="+mn-lt"/>
                <a:cs typeface="+mn-lt"/>
              </a:rPr>
              <a:t>  </a:t>
            </a:r>
            <a:endParaRPr lang="en-US" sz="1600">
              <a:solidFill>
                <a:srgbClr val="C00000"/>
              </a:solidFill>
              <a:cs typeface="Calibri"/>
            </a:endParaRPr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     add(b);</a:t>
            </a:r>
            <a:r>
              <a:rPr lang="en-US" sz="1600">
                <a:solidFill>
                  <a:srgbClr val="C00000"/>
                </a:solidFill>
                <a:ea typeface="+mn-lt"/>
                <a:cs typeface="+mn-lt"/>
              </a:rPr>
              <a:t>//adding button on frame</a:t>
            </a:r>
            <a:r>
              <a:rPr lang="en-US" sz="1600">
                <a:ea typeface="+mn-lt"/>
                <a:cs typeface="+mn-lt"/>
              </a:rPr>
              <a:t>  </a:t>
            </a:r>
            <a:endParaRPr lang="en-US"/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    </a:t>
            </a:r>
            <a:r>
              <a:rPr lang="en-US" sz="1600" err="1">
                <a:ea typeface="+mn-lt"/>
                <a:cs typeface="+mn-lt"/>
              </a:rPr>
              <a:t>setSize</a:t>
            </a:r>
            <a:r>
              <a:rPr lang="en-US" sz="1600">
                <a:ea typeface="+mn-lt"/>
                <a:cs typeface="+mn-lt"/>
              </a:rPr>
              <a:t>(400,500); </a:t>
            </a:r>
            <a:r>
              <a:rPr lang="en-US" sz="1600">
                <a:solidFill>
                  <a:srgbClr val="C00000"/>
                </a:solidFill>
                <a:ea typeface="+mn-lt"/>
                <a:cs typeface="+mn-lt"/>
              </a:rPr>
              <a:t>//400 width and 500 height </a:t>
            </a:r>
            <a:r>
              <a:rPr lang="en-US" sz="1600">
                <a:ea typeface="+mn-lt"/>
                <a:cs typeface="+mn-lt"/>
              </a:rPr>
              <a:t>  </a:t>
            </a:r>
            <a:endParaRPr lang="en-US"/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    </a:t>
            </a:r>
            <a:r>
              <a:rPr lang="en-US" sz="1600" err="1">
                <a:ea typeface="+mn-lt"/>
                <a:cs typeface="+mn-lt"/>
              </a:rPr>
              <a:t>setLayout</a:t>
            </a:r>
            <a:r>
              <a:rPr lang="en-US" sz="1600">
                <a:ea typeface="+mn-lt"/>
                <a:cs typeface="+mn-lt"/>
              </a:rPr>
              <a:t>(null);  </a:t>
            </a:r>
            <a:r>
              <a:rPr lang="en-US" sz="1600">
                <a:solidFill>
                  <a:srgbClr val="C00000"/>
                </a:solidFill>
                <a:ea typeface="+mn-lt"/>
                <a:cs typeface="+mn-lt"/>
              </a:rPr>
              <a:t>//using no layout managers</a:t>
            </a:r>
            <a:r>
              <a:rPr lang="en-US" sz="1600">
                <a:ea typeface="+mn-lt"/>
                <a:cs typeface="+mn-lt"/>
              </a:rPr>
              <a:t>  </a:t>
            </a:r>
            <a:endParaRPr lang="en-US"/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    </a:t>
            </a:r>
            <a:r>
              <a:rPr lang="en-US" sz="1600" err="1">
                <a:ea typeface="+mn-lt"/>
                <a:cs typeface="+mn-lt"/>
              </a:rPr>
              <a:t>setVisible</a:t>
            </a:r>
            <a:r>
              <a:rPr lang="en-US" sz="1600">
                <a:ea typeface="+mn-lt"/>
                <a:cs typeface="+mn-lt"/>
              </a:rPr>
              <a:t>(true); </a:t>
            </a:r>
            <a:r>
              <a:rPr lang="en-US" sz="1600">
                <a:solidFill>
                  <a:srgbClr val="C00000"/>
                </a:solidFill>
                <a:ea typeface="+mn-lt"/>
                <a:cs typeface="+mn-lt"/>
              </a:rPr>
              <a:t>//making the frame visible</a:t>
            </a:r>
            <a:r>
              <a:rPr lang="en-US" sz="1600">
                <a:ea typeface="+mn-lt"/>
                <a:cs typeface="+mn-lt"/>
              </a:rPr>
              <a:t>   </a:t>
            </a:r>
            <a:endParaRPr lang="en-US"/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}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819C-1957-98B6-5045-B6985ECB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Simple Swing programme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0C75-5D3A-5AA6-0227-3EF24C5C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public static void main(String[] </a:t>
            </a:r>
            <a:r>
              <a:rPr lang="en-US" err="1">
                <a:ea typeface="+mn-lt"/>
                <a:cs typeface="+mn-lt"/>
              </a:rPr>
              <a:t>args</a:t>
            </a:r>
            <a:r>
              <a:rPr lang="en-US">
                <a:ea typeface="+mn-lt"/>
                <a:cs typeface="+mn-lt"/>
              </a:rPr>
              <a:t>) {  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new Simple2();  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}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}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3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5DD8-6691-EA72-9992-92D6366D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Example-01</a:t>
            </a:r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9875E3B-65C0-D3FF-A061-89877C9CE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809" y="1853766"/>
            <a:ext cx="3940833" cy="4036263"/>
          </a:xfrm>
        </p:spPr>
      </p:pic>
    </p:spTree>
    <p:extLst>
      <p:ext uri="{BB962C8B-B14F-4D97-AF65-F5344CB8AC3E}">
        <p14:creationId xmlns:p14="http://schemas.microsoft.com/office/powerpoint/2010/main" val="133978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6E22-65B7-DAB1-431F-8C24BD11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Java Swing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502D-738C-C2BE-9F45-50B5E366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import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javax.swing</a:t>
            </a:r>
            <a:r>
              <a:rPr lang="en-US" dirty="0">
                <a:ea typeface="+mn-lt"/>
                <a:cs typeface="+mn-lt"/>
              </a:rPr>
              <a:t>.*;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    public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class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SwingApp</a:t>
            </a:r>
            <a:r>
              <a:rPr lang="en-US" dirty="0">
                <a:ea typeface="+mn-lt"/>
                <a:cs typeface="+mn-lt"/>
              </a:rPr>
              <a:t> {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SwingApp</a:t>
            </a:r>
            <a:r>
              <a:rPr lang="en-US" dirty="0">
                <a:ea typeface="+mn-lt"/>
                <a:cs typeface="+mn-lt"/>
              </a:rPr>
              <a:t>(){ 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JFrame</a:t>
            </a:r>
            <a:r>
              <a:rPr lang="en-US" dirty="0">
                <a:ea typeface="+mn-lt"/>
                <a:cs typeface="+mn-lt"/>
              </a:rPr>
              <a:t> f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JFrame</a:t>
            </a:r>
            <a:r>
              <a:rPr lang="en-US" dirty="0">
                <a:ea typeface="+mn-lt"/>
                <a:cs typeface="+mn-lt"/>
              </a:rPr>
              <a:t>(); 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  </a:t>
            </a:r>
            <a:r>
              <a:rPr lang="en-US" dirty="0" err="1">
                <a:ea typeface="+mn-lt"/>
                <a:cs typeface="+mn-lt"/>
              </a:rPr>
              <a:t>JLabel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firstName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JLabel</a:t>
            </a:r>
            <a:r>
              <a:rPr lang="en-US" dirty="0">
                <a:ea typeface="+mn-lt"/>
                <a:cs typeface="+mn-lt"/>
              </a:rPr>
              <a:t>("First Name");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firstName.setBounds</a:t>
            </a:r>
            <a:r>
              <a:rPr lang="en-US" dirty="0">
                <a:ea typeface="+mn-lt"/>
                <a:cs typeface="+mn-lt"/>
              </a:rPr>
              <a:t>(20, 50, 80, 20);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r>
              <a:rPr lang="en-US" dirty="0" err="1">
                <a:ea typeface="+mn-lt"/>
                <a:cs typeface="+mn-lt"/>
              </a:rPr>
              <a:t>JLabel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lastName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JLabel</a:t>
            </a:r>
            <a:r>
              <a:rPr lang="en-US" dirty="0">
                <a:ea typeface="+mn-lt"/>
                <a:cs typeface="+mn-lt"/>
              </a:rPr>
              <a:t>("Last Name");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lastName.setBounds</a:t>
            </a:r>
            <a:r>
              <a:rPr lang="en-US" dirty="0">
                <a:ea typeface="+mn-lt"/>
                <a:cs typeface="+mn-lt"/>
              </a:rPr>
              <a:t>(20, 80, 80, 20);  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59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1B51-6C13-2056-04B9-AA4F6945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Java Swing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82E0-F954-E256-5FBF-4B2619AB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JLabel</a:t>
            </a:r>
            <a:r>
              <a:rPr lang="en-US" dirty="0">
                <a:ea typeface="+mn-lt"/>
                <a:cs typeface="+mn-lt"/>
              </a:rPr>
              <a:t> dob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JLabel</a:t>
            </a:r>
            <a:r>
              <a:rPr lang="en-US" dirty="0">
                <a:ea typeface="+mn-lt"/>
                <a:cs typeface="+mn-lt"/>
              </a:rPr>
              <a:t>("Date of Birth");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dob.setBounds</a:t>
            </a:r>
            <a:r>
              <a:rPr lang="en-US" dirty="0">
                <a:ea typeface="+mn-lt"/>
                <a:cs typeface="+mn-lt"/>
              </a:rPr>
              <a:t>(20, 110, 80, 20); 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JTextField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firstNameTF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JTextField</a:t>
            </a:r>
            <a:r>
              <a:rPr lang="en-US" dirty="0">
                <a:ea typeface="+mn-lt"/>
                <a:cs typeface="+mn-lt"/>
              </a:rPr>
              <a:t>();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firstNameTF.setBounds</a:t>
            </a:r>
            <a:r>
              <a:rPr lang="en-US" dirty="0">
                <a:ea typeface="+mn-lt"/>
                <a:cs typeface="+mn-lt"/>
              </a:rPr>
              <a:t>(120, 50, 100, 20);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JTextField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lastNameTF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JTextField</a:t>
            </a:r>
            <a:r>
              <a:rPr lang="en-US" dirty="0">
                <a:ea typeface="+mn-lt"/>
                <a:cs typeface="+mn-lt"/>
              </a:rPr>
              <a:t>();  </a:t>
            </a: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lastNameTF.setBounds</a:t>
            </a:r>
            <a:r>
              <a:rPr lang="en-US" dirty="0">
                <a:ea typeface="+mn-lt"/>
                <a:cs typeface="+mn-lt"/>
              </a:rPr>
              <a:t>(120, 80, 100, 20); </a:t>
            </a:r>
          </a:p>
          <a:p>
            <a:pPr marL="0" indent="0" algn="just">
              <a:buNone/>
            </a:pPr>
            <a:r>
              <a:rPr lang="en-US" dirty="0">
                <a:ea typeface="Calibri"/>
                <a:cs typeface="Calibri"/>
              </a:rPr>
              <a:t>  </a:t>
            </a:r>
            <a:r>
              <a:rPr lang="en-US" dirty="0" err="1">
                <a:ea typeface="+mn-lt"/>
                <a:cs typeface="+mn-lt"/>
              </a:rPr>
              <a:t>JTextField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dobTF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JTextField</a:t>
            </a:r>
            <a:r>
              <a:rPr lang="en-US" dirty="0">
                <a:ea typeface="+mn-lt"/>
                <a:cs typeface="+mn-lt"/>
              </a:rPr>
              <a:t>();  </a:t>
            </a: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dobTF.setBounds</a:t>
            </a:r>
            <a:r>
              <a:rPr lang="en-US" dirty="0">
                <a:ea typeface="+mn-lt"/>
                <a:cs typeface="+mn-lt"/>
              </a:rPr>
              <a:t>(120, 110, 100, 20);  </a:t>
            </a: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450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20FB-207A-9786-B0C4-16A1FE77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Java Swing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2A14-AE17-0387-7194-CBB82FF6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JButton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sbmt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JButton</a:t>
            </a:r>
            <a:r>
              <a:rPr lang="en-US" dirty="0">
                <a:ea typeface="+mn-lt"/>
                <a:cs typeface="+mn-lt"/>
              </a:rPr>
              <a:t>("Submit");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sbmt.setBounds</a:t>
            </a:r>
            <a:r>
              <a:rPr lang="en-US" dirty="0">
                <a:ea typeface="+mn-lt"/>
                <a:cs typeface="+mn-lt"/>
              </a:rPr>
              <a:t>(20, 160, 100, 30);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JButton</a:t>
            </a:r>
            <a:r>
              <a:rPr lang="en-US" dirty="0">
                <a:ea typeface="+mn-lt"/>
                <a:cs typeface="+mn-lt"/>
              </a:rPr>
              <a:t> reset = 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JButton</a:t>
            </a:r>
            <a:r>
              <a:rPr lang="en-US" dirty="0">
                <a:ea typeface="+mn-lt"/>
                <a:cs typeface="+mn-lt"/>
              </a:rPr>
              <a:t>("Reset");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reset.setBounds</a:t>
            </a:r>
            <a:r>
              <a:rPr lang="en-US" dirty="0">
                <a:ea typeface="+mn-lt"/>
                <a:cs typeface="+mn-lt"/>
              </a:rPr>
              <a:t>(120,160,100,30); </a:t>
            </a: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ea typeface="Calibri"/>
                <a:cs typeface="Calibri"/>
              </a:rPr>
              <a:t>// Add to the panel </a:t>
            </a: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f.add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firstName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f.add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lastName</a:t>
            </a:r>
            <a:r>
              <a:rPr lang="en-US" dirty="0">
                <a:ea typeface="+mn-lt"/>
                <a:cs typeface="+mn-lt"/>
              </a:rPr>
              <a:t>);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f.add</a:t>
            </a:r>
            <a:r>
              <a:rPr lang="en-US" dirty="0">
                <a:ea typeface="+mn-lt"/>
                <a:cs typeface="+mn-lt"/>
              </a:rPr>
              <a:t>(dob); </a:t>
            </a:r>
          </a:p>
          <a:p>
            <a:pPr marL="0" indent="0" algn="just">
              <a:buNone/>
            </a:pPr>
            <a:r>
              <a:rPr lang="en-US" dirty="0" err="1">
                <a:ea typeface="+mn-lt"/>
                <a:cs typeface="+mn-lt"/>
              </a:rPr>
              <a:t>f.add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firstNameTF</a:t>
            </a:r>
            <a:r>
              <a:rPr lang="en-US" dirty="0">
                <a:ea typeface="+mn-lt"/>
                <a:cs typeface="+mn-lt"/>
              </a:rPr>
              <a:t>); </a:t>
            </a:r>
            <a:endParaRPr lang="en-US" dirty="0"/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solidFill>
                <a:srgbClr val="C00000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85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A0A928FB834441B064CD628E8E072A" ma:contentTypeVersion="1" ma:contentTypeDescription="Create a new document." ma:contentTypeScope="" ma:versionID="ce1aadc2b9ee0c391586d83160ed60ab">
  <xsd:schema xmlns:xsd="http://www.w3.org/2001/XMLSchema" xmlns:xs="http://www.w3.org/2001/XMLSchema" xmlns:p="http://schemas.microsoft.com/office/2006/metadata/properties" xmlns:ns2="a3126d8a-5f81-42d5-9ecb-2ded0c3b585e" targetNamespace="http://schemas.microsoft.com/office/2006/metadata/properties" ma:root="true" ma:fieldsID="9e18e1ab8ae19676fd02f51149771824" ns2:_="">
    <xsd:import namespace="a3126d8a-5f81-42d5-9ecb-2ded0c3b585e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26d8a-5f81-42d5-9ecb-2ded0c3b585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AE5C4-6E23-4552-83E2-DC198DD82A08}"/>
</file>

<file path=customXml/itemProps2.xml><?xml version="1.0" encoding="utf-8"?>
<ds:datastoreItem xmlns:ds="http://schemas.openxmlformats.org/officeDocument/2006/customXml" ds:itemID="{CBC79192-3FAD-4151-9B7A-4B58D34AE7A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Swing GUIs</vt:lpstr>
      <vt:lpstr>How to build a Swing frame  </vt:lpstr>
      <vt:lpstr>A few useful Swing components  </vt:lpstr>
      <vt:lpstr>Simple Swing programme</vt:lpstr>
      <vt:lpstr>Simple Swing programme</vt:lpstr>
      <vt:lpstr>Example-01</vt:lpstr>
      <vt:lpstr>Java Swing Example </vt:lpstr>
      <vt:lpstr>Java Swing Example </vt:lpstr>
      <vt:lpstr>Java Swing Example </vt:lpstr>
      <vt:lpstr>Java Swing Example</vt:lpstr>
      <vt:lpstr>Java Swing Example</vt:lpstr>
      <vt:lpstr>Java AWT</vt:lpstr>
      <vt:lpstr>Java AWT</vt:lpstr>
      <vt:lpstr>Java AWT</vt:lpstr>
      <vt:lpstr>Java AWT</vt:lpstr>
      <vt:lpstr>Action Events </vt:lpstr>
      <vt:lpstr>Action Events</vt:lpstr>
      <vt:lpstr>Example For ActionEvent</vt:lpstr>
      <vt:lpstr>Example For ActionEvent</vt:lpstr>
      <vt:lpstr>Example For ActionEvent</vt:lpstr>
      <vt:lpstr>Trying this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154</cp:revision>
  <dcterms:created xsi:type="dcterms:W3CDTF">2022-10-17T09:02:17Z</dcterms:created>
  <dcterms:modified xsi:type="dcterms:W3CDTF">2022-10-18T05:54:28Z</dcterms:modified>
</cp:coreProperties>
</file>