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E4CD9F-5DC6-4842-BB04-B126C970027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815760" y="-815760"/>
            <a:ext cx="1637640" cy="163764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68840" y="21240"/>
            <a:ext cx="1701000" cy="170100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2315400">
            <a:off x="182880" y="1054440"/>
            <a:ext cx="1124640" cy="110160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013040" y="0"/>
            <a:ext cx="812988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014840" y="0"/>
            <a:ext cx="7200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14840" y="0"/>
            <a:ext cx="812808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14840" y="0"/>
            <a:ext cx="7200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countries_by_GDP_sector_composition" TargetMode="External"/><Relationship Id="rId2" Type="http://schemas.openxmlformats.org/officeDocument/2006/relationships/hyperlink" Target="https://en.wikipedia.org/wiki/List_of_countries_by_GDP_sector_composition" TargetMode="Externa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Reserve_Bank_of_India_Act,_1934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Bharatmala" TargetMode="External"/><Relationship Id="rId2" Type="http://schemas.openxmlformats.org/officeDocument/2006/relationships/hyperlink" Target="https://en.wikipedia.org/wiki/Bharatmala" TargetMode="External"/><Relationship Id="rId3" Type="http://schemas.openxmlformats.org/officeDocument/2006/relationships/hyperlink" Target="https://en.wikipedia.org/wiki/Delhi%E2%80%93Mumbai_Industrial_Corridor_Project" TargetMode="External"/><Relationship Id="rId4" Type="http://schemas.openxmlformats.org/officeDocument/2006/relationships/hyperlink" Target="https://en.wikipedia.org/wiki/Delhi%E2%80%93Mumbai_Industrial_Corridor_Project" TargetMode="External"/><Relationship Id="rId5" Type="http://schemas.openxmlformats.org/officeDocument/2006/relationships/hyperlink" Target="https://en.wikipedia.org/wiki/India" TargetMode="External"/><Relationship Id="rId6" Type="http://schemas.openxmlformats.org/officeDocument/2006/relationships/hyperlink" Target="https://en.wikipedia.org/wiki/Japan" TargetMode="External"/><Relationship Id="rId7" Type="http://schemas.openxmlformats.org/officeDocument/2006/relationships/hyperlink" Target="https://en.wikipedia.org/wiki/Gujarat_International_Finance_Tec-City" TargetMode="External"/><Relationship Id="rId8" Type="http://schemas.openxmlformats.org/officeDocument/2006/relationships/hyperlink" Target="https://en.wikipedia.org/wiki/Gujarat_International_Finance_Tec-City" TargetMode="External"/><Relationship Id="rId9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Vrindavan_Chandrodaya_Mandir" TargetMode="External"/><Relationship Id="rId2" Type="http://schemas.openxmlformats.org/officeDocument/2006/relationships/hyperlink" Target="https://en.wikipedia.org/wiki/Vrindavan_Chandrodaya_Mandir" TargetMode="External"/><Relationship Id="rId3" Type="http://schemas.openxmlformats.org/officeDocument/2006/relationships/hyperlink" Target="https://en.wikipedia.org/wiki/Vrindavan_Chandrodaya_Mandir" TargetMode="External"/><Relationship Id="rId4" Type="http://schemas.openxmlformats.org/officeDocument/2006/relationships/hyperlink" Target="https://en.wikipedia.org/wiki/Vrindavan_Chandrodaya_Mandir" TargetMode="External"/><Relationship Id="rId5" Type="http://schemas.openxmlformats.org/officeDocument/2006/relationships/hyperlink" Target="https://en.wikipedia.org/wiki/Vrindavan_Chandrodaya_Mandir" TargetMode="External"/><Relationship Id="rId6" Type="http://schemas.openxmlformats.org/officeDocument/2006/relationships/hyperlink" Target="https://en.wikipedia.org/wiki/World_One" TargetMode="External"/><Relationship Id="rId7" Type="http://schemas.openxmlformats.org/officeDocument/2006/relationships/hyperlink" Target="https://en.wikipedia.org/wiki/Kalpasar_Project" TargetMode="External"/><Relationship Id="rId8" Type="http://schemas.openxmlformats.org/officeDocument/2006/relationships/hyperlink" Target="https://en.wikipedia.org/wiki/Kalpasar_Project" TargetMode="External"/><Relationship Id="rId9" Type="http://schemas.openxmlformats.org/officeDocument/2006/relationships/hyperlink" Target="https://en.wikipedia.org/wiki/Viraat_Ramayan_Mandir" TargetMode="External"/><Relationship Id="rId10" Type="http://schemas.openxmlformats.org/officeDocument/2006/relationships/hyperlink" Target="https://en.wikipedia.org/wiki/Viraat_Ramayan_Mandir" TargetMode="External"/><Relationship Id="rId11" Type="http://schemas.openxmlformats.org/officeDocument/2006/relationships/hyperlink" Target="https://en.wikipedia.org/wiki/Viraat_Ramayan_Mandir" TargetMode="External"/><Relationship Id="rId12" Type="http://schemas.openxmlformats.org/officeDocument/2006/relationships/hyperlink" Target="https://en.wikipedia.org/wiki/Viraat_Ramayan_Mandir" TargetMode="External"/><Relationship Id="rId13" Type="http://schemas.openxmlformats.org/officeDocument/2006/relationships/hyperlink" Target="https://en.wikipedia.org/wiki/Viraat_Ramayan_Mandir" TargetMode="External"/><Relationship Id="rId14" Type="http://schemas.openxmlformats.org/officeDocument/2006/relationships/hyperlink" Target="https://en.wikipedia.org/wiki/Namaste_Tower" TargetMode="External"/><Relationship Id="rId15" Type="http://schemas.openxmlformats.org/officeDocument/2006/relationships/hyperlink" Target="https://en.wikipedia.org/wiki/Mumbai_Trans_Harbour_Link" TargetMode="External"/><Relationship Id="rId16" Type="http://schemas.openxmlformats.org/officeDocument/2006/relationships/hyperlink" Target="https://en.wikipedia.org/wiki/Mumbai_Trans_Harbour_Link" TargetMode="External"/><Relationship Id="rId17" Type="http://schemas.openxmlformats.org/officeDocument/2006/relationships/hyperlink" Target="https://en.wikipedia.org/wiki/Mumbai_Trans_Harbour_Link" TargetMode="External"/><Relationship Id="rId18" Type="http://schemas.openxmlformats.org/officeDocument/2006/relationships/hyperlink" Target="https://en.wikipedia.org/wiki/Setu_Bharatam" TargetMode="External"/><Relationship Id="rId19" Type="http://schemas.openxmlformats.org/officeDocument/2006/relationships/hyperlink" Target="https://en.wikipedia.org/wiki/Setu_Bharatam" TargetMode="External"/><Relationship Id="rId20" Type="http://schemas.openxmlformats.org/officeDocument/2006/relationships/hyperlink" Target="https://en.wikipedia.org/wiki/Setu_Bharatam" TargetMode="External"/><Relationship Id="rId21" Type="http://schemas.openxmlformats.org/officeDocument/2006/relationships/hyperlink" Target="https://en.wikipedia.org/wiki/SmartCity,_Kochi" TargetMode="External"/><Relationship Id="rId22" Type="http://schemas.openxmlformats.org/officeDocument/2006/relationships/hyperlink" Target="https://en.wikipedia.org/wiki/SmartCity,_Kochi" TargetMode="External"/><Relationship Id="rId23" Type="http://schemas.openxmlformats.org/officeDocument/2006/relationships/hyperlink" Target="https://en.wikipedia.org/wiki/Banihal_Qazigund_Road_Tunnel" TargetMode="External"/><Relationship Id="rId24" Type="http://schemas.openxmlformats.org/officeDocument/2006/relationships/hyperlink" Target="https://en.wikipedia.org/wiki/Banihal_Qazigund_Road_Tunnel" TargetMode="External"/><Relationship Id="rId25" Type="http://schemas.openxmlformats.org/officeDocument/2006/relationships/hyperlink" Target="https://en.wikipedia.org/wiki/Banihal_Qazigund_Road_Tunnel" TargetMode="External"/><Relationship Id="rId26" Type="http://schemas.openxmlformats.org/officeDocument/2006/relationships/hyperlink" Target="https://en.wikipedia.org/wiki/Banihal_Qazigund_Road_Tunnel" TargetMode="External"/><Relationship Id="rId27" Type="http://schemas.openxmlformats.org/officeDocument/2006/relationships/hyperlink" Target="https://en.wikipedia.org/wiki/Kacchi_Dargah%E2%80%93Bidupur_Bridge" TargetMode="External"/><Relationship Id="rId28" Type="http://schemas.openxmlformats.org/officeDocument/2006/relationships/hyperlink" Target="https://en.wikipedia.org/wiki/Kacchi_Dargah%E2%80%93Bidupur_Bridge" TargetMode="External"/><Relationship Id="rId29" Type="http://schemas.openxmlformats.org/officeDocument/2006/relationships/hyperlink" Target="https://en.wikipedia.org/wiki/Kacchi_Dargah%E2%80%93Bidupur_Bridge" TargetMode="External"/><Relationship Id="rId30" Type="http://schemas.openxmlformats.org/officeDocument/2006/relationships/hyperlink" Target="https://en.wikipedia.org/wiki/Kacchi_Dargah%E2%80%93Bidupur_Bridge" TargetMode="External"/><Relationship Id="rId31" Type="http://schemas.openxmlformats.org/officeDocument/2006/relationships/hyperlink" Target="https://en.wikipedia.org/wiki/Three_Sixty_West" TargetMode="External"/><Relationship Id="rId32" Type="http://schemas.openxmlformats.org/officeDocument/2006/relationships/hyperlink" Target="https://en.wikipedia.org/wiki/Chennai_Bangalore_Industrial_Corridor" TargetMode="External"/><Relationship Id="rId33" Type="http://schemas.openxmlformats.org/officeDocument/2006/relationships/hyperlink" Target="https://en.wikipedia.org/wiki/Inland_waterways_of_India" TargetMode="External"/><Relationship Id="rId34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Economy_of_India" TargetMode="External"/><Relationship Id="rId2" Type="http://schemas.openxmlformats.org/officeDocument/2006/relationships/hyperlink" Target="https://en.wikipedia.org/wiki/List_of_megaprojects_in_India" TargetMode="External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066680" y="2514600"/>
            <a:ext cx="7161840" cy="32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a"/>
                </a:solidFill>
                <a:latin typeface="Arial"/>
                <a:ea typeface="Calibri"/>
              </a:rPr>
              <a:t> </a:t>
            </a:r>
            <a:r>
              <a:rPr b="0" i="1" lang="en-IN" sz="1800" spc="-1" strike="noStrike">
                <a:solidFill>
                  <a:srgbClr val="00000a"/>
                </a:solidFill>
                <a:latin typeface="Cambria"/>
                <a:ea typeface="Calibri"/>
              </a:rPr>
              <a:t>Under the guidance of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a"/>
                </a:solidFill>
                <a:uFillTx/>
                <a:latin typeface="Cambria"/>
                <a:ea typeface="Calibri"/>
              </a:rPr>
              <a:t>Dr. Priya Ranjan Sinha Mahapatra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a"/>
                </a:solidFill>
                <a:latin typeface="Arial"/>
                <a:ea typeface="Calibri"/>
              </a:rPr>
              <a:t>Associate Professor &amp; HOD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a"/>
                </a:solidFill>
                <a:latin typeface="Cambria"/>
                <a:ea typeface="Calibri"/>
              </a:rPr>
              <a:t>Dept. of  Computer Science &amp; Engineering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a"/>
                </a:solidFill>
                <a:latin typeface="Cambria"/>
                <a:ea typeface="Calibri"/>
              </a:rPr>
              <a:t>University of  Kalyani _________________________________________________________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2" name="Picture 4" descr=""/>
          <p:cNvPicPr/>
          <p:nvPr/>
        </p:nvPicPr>
        <p:blipFill>
          <a:blip r:embed="rId1"/>
          <a:stretch/>
        </p:blipFill>
        <p:spPr>
          <a:xfrm>
            <a:off x="4267080" y="388620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143000" y="685800"/>
            <a:ext cx="74664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Project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88631"/>
                </a:solidFill>
                <a:latin typeface="Agency FB"/>
                <a:ea typeface="DejaVu Sans"/>
              </a:rPr>
              <a:t>“</a:t>
            </a:r>
            <a:r>
              <a:rPr b="1" lang="en-IN" sz="2400" spc="-1" strike="noStrike">
                <a:solidFill>
                  <a:srgbClr val="f88631"/>
                </a:solidFill>
                <a:latin typeface="Agency FB"/>
                <a:ea typeface="DejaVu Sans"/>
              </a:rPr>
              <a:t>An analytical overview of Indian Economy (using R and Python)</a:t>
            </a:r>
            <a:r>
              <a:rPr b="0" lang="en-IN" sz="2400" spc="-1" strike="noStrike">
                <a:solidFill>
                  <a:srgbClr val="f88631"/>
                </a:solidFill>
                <a:latin typeface="Agency FB"/>
                <a:ea typeface="DejaVu Sans"/>
              </a:rPr>
              <a:t>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________________________________________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523880" y="5380560"/>
            <a:ext cx="6094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Presented by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:-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   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Jeet Das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( 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Roll no -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90/MCA/160019 )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066680" y="0"/>
            <a:ext cx="754272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(A - 3)  Agriculture Sector  (Primary sector) (continued……. ):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(A-3/2) prediction for  crop production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209520" y="1514520"/>
            <a:ext cx="8723880" cy="3827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13480" y="249840"/>
            <a:ext cx="8955360" cy="466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( A- 4) Industrial Sector ( Secondary Sector ) analysis 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Inconsolata"/>
                <a:ea typeface="Calibri"/>
              </a:rPr>
              <a:t>	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Inconsolata"/>
                <a:ea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Inconsolata"/>
                <a:ea typeface="Calibri"/>
              </a:rPr>
              <a:t>data analysis of eight core industry: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It contains index, production and growth of Eight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Core Industries. Eight Core Industries are –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_________________________________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	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(1) Electricity ,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(2) Steel,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(3) Refinery products,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(4) Crude oil,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(5) Coal,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(6) Cement,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(7) Natural gas and </a:t>
            </a:r>
            <a:endParaRPr b="0" lang="en-IN" sz="2000" spc="-1" strike="noStrike">
              <a:latin typeface="Arial"/>
            </a:endParaRPr>
          </a:p>
          <a:p>
            <a:pPr lvl="3" marL="13716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(8) Fertilizers. 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143000" y="380880"/>
            <a:ext cx="700920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( A- 4) Industrial Sector ( Secondary Sector ) analysis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Inconsolata"/>
                <a:ea typeface="Calibri"/>
              </a:rPr>
              <a:t>                                     </a:t>
            </a:r>
            <a:r>
              <a:rPr b="1" lang="en-IN" sz="1800" spc="-1" strike="noStrike">
                <a:solidFill>
                  <a:srgbClr val="000000"/>
                </a:solidFill>
                <a:latin typeface="Inconsolata"/>
                <a:ea typeface="Calibri"/>
              </a:rPr>
              <a:t>continued ……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71280" y="1504800"/>
            <a:ext cx="9000000" cy="3846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479880" y="37080"/>
            <a:ext cx="9274680" cy="6418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 u="sng">
                <a:solidFill>
                  <a:srgbClr val="000000"/>
                </a:solidFill>
                <a:uFillTx/>
                <a:latin typeface="Inconsolata"/>
                <a:ea typeface="Calibri"/>
              </a:rPr>
              <a:t>(A-5)  Servicing Sector analysis (Tertiary Sector)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The services sector has the largest share of India's GDP, accounting for 57% in 2012,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up from 15% in 1950.It is the </a:t>
            </a:r>
            <a:r>
              <a:rPr b="0" lang="en-IN" sz="1600" spc="-1" strike="noStrike" u="sng">
                <a:solidFill>
                  <a:srgbClr val="8dc765"/>
                </a:solidFill>
                <a:uFillTx/>
                <a:latin typeface="Calibri"/>
                <a:ea typeface="Times New Roman"/>
                <a:hlinkClick r:id="rId1"/>
              </a:rPr>
              <a:t>seventh-largest services sector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by nominal GDP, and 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 u="sng">
                <a:solidFill>
                  <a:srgbClr val="8dc765"/>
                </a:solidFill>
                <a:uFillTx/>
                <a:latin typeface="Calibri"/>
                <a:ea typeface="Times New Roman"/>
                <a:hlinkClick r:id="rId2"/>
              </a:rPr>
              <a:t>third largest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when purchasing power is taken into account.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 u="sng">
                <a:solidFill>
                  <a:srgbClr val="222222"/>
                </a:solidFill>
                <a:uFillTx/>
                <a:latin typeface="Calibri"/>
                <a:ea typeface="Times New Roman"/>
              </a:rPr>
              <a:t>There are different types of services sector are as follows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 :-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(1) Aviation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(1.1) Nationalization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(1.2) De-regulation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(2) Banking and financial services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(2.1) Organized sector,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(2.2) Scheduled banks :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(2.3) Unorganized sector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Calibri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3) Financial technology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(4) Information technology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(5) Insurance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(6) Retail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(7)Tourism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(8) Media and Entertainment industry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(9) Healthcare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(10) Logistics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(11) Printing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(12) Telecommunications :</a:t>
            </a:r>
            <a:endParaRPr b="0" lang="en-IN" sz="16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1104840" y="1552680"/>
            <a:ext cx="6933240" cy="3751920"/>
          </a:xfrm>
          <a:prstGeom prst="rect">
            <a:avLst/>
          </a:prstGeom>
          <a:ln w="9360"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352520" y="609480"/>
            <a:ext cx="248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Project structure :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120680" y="152280"/>
            <a:ext cx="7841520" cy="13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98000"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Section – B ||  Employment Growth: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98000">
              <a:lnSpc>
                <a:spcPct val="115000"/>
              </a:lnSpc>
            </a:pPr>
            <a:r>
              <a:rPr b="1" lang="en-IN" sz="1800" spc="-1" strike="noStrike" u="sng">
                <a:solidFill>
                  <a:srgbClr val="0d0d0d"/>
                </a:solidFill>
                <a:uFillTx/>
                <a:latin typeface="Arial"/>
                <a:ea typeface="Calibri"/>
              </a:rPr>
              <a:t>(B - 1A)  Introduction :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15000"/>
              </a:lnSpc>
            </a:pPr>
            <a:r>
              <a:rPr b="1" lang="en-IN" sz="1800" spc="-1" strike="noStrike" u="sng">
                <a:solidFill>
                  <a:srgbClr val="0d0d0d"/>
                </a:solidFill>
                <a:uFillTx/>
                <a:latin typeface="Arial"/>
                <a:ea typeface="Calibri"/>
              </a:rPr>
              <a:t>___________________________________________________________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743120" y="1230480"/>
            <a:ext cx="6898680" cy="2038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222222"/>
              </a:buClr>
              <a:buFont typeface="Wingdings" charset="2"/>
              <a:buChar char=""/>
            </a:pPr>
            <a:r>
              <a:rPr b="1" lang="en-IN" sz="1600" spc="-1" strike="noStrike" u="sng">
                <a:solidFill>
                  <a:srgbClr val="222222"/>
                </a:solidFill>
                <a:uFillTx/>
                <a:latin typeface="Arial"/>
                <a:ea typeface="Times New Roman"/>
              </a:rPr>
              <a:t> </a:t>
            </a:r>
            <a:r>
              <a:rPr b="1" lang="en-IN" sz="1600" spc="-1" strike="noStrike" u="sng">
                <a:solidFill>
                  <a:srgbClr val="222222"/>
                </a:solidFill>
                <a:uFillTx/>
                <a:latin typeface="Arial"/>
                <a:ea typeface="Times New Roman"/>
              </a:rPr>
              <a:t>(1) How does employment affect the economy?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endParaRPr b="0" lang="en-IN" sz="16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"/>
            </a:pP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Employment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and unemployment are the driving forces behind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economic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growth and stagnation. 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"/>
            </a:pP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As a small business owner, you can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affect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your local</a:t>
            </a:r>
            <a:r>
              <a:rPr b="0" lang="en-IN" sz="16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economy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by hiring additional workers as long as your hiring is in response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222222"/>
                </a:solidFill>
                <a:latin typeface="Arial"/>
                <a:ea typeface="Times New Roman"/>
              </a:rPr>
              <a:t>to consumer reaction to your company's products and services.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066680" y="3517200"/>
            <a:ext cx="8076240" cy="2560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222222"/>
              </a:buClr>
              <a:buFont typeface="Wingdings" charset="2"/>
              <a:buChar char=""/>
            </a:pPr>
            <a:r>
              <a:rPr b="1" lang="en-IN" sz="1800" spc="-1" strike="noStrike" u="sng">
                <a:solidFill>
                  <a:srgbClr val="222222"/>
                </a:solidFill>
                <a:uFillTx/>
                <a:latin typeface="Arial"/>
                <a:ea typeface="Times New Roman"/>
              </a:rPr>
              <a:t> </a:t>
            </a:r>
            <a:r>
              <a:rPr b="1" lang="en-IN" sz="1800" spc="-1" strike="noStrike" u="sng">
                <a:solidFill>
                  <a:srgbClr val="222222"/>
                </a:solidFill>
                <a:uFillTx/>
                <a:latin typeface="Arial"/>
                <a:ea typeface="Times New Roman"/>
              </a:rPr>
              <a:t>(2) Why employment is important to the economy?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The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1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Importance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of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1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Employment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&amp; Workplace in the Society.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The stability of the </a:t>
            </a:r>
            <a:r>
              <a:rPr b="1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economy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rests on the ability to maintain a low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unemployment rate and provide a safe, secure workplace.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When a solid relationship exists between the individual and her 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Times New Roman"/>
              </a:rPr>
              <a:t>working environment, society benefits overall as well.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1066680" y="304920"/>
            <a:ext cx="708552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8000">
              <a:lnSpc>
                <a:spcPct val="115000"/>
              </a:lnSpc>
            </a:pPr>
            <a:r>
              <a:rPr b="1" lang="en-IN" sz="1800" spc="-1" strike="noStrike" u="sng">
                <a:solidFill>
                  <a:srgbClr val="0d0d0d"/>
                </a:solidFill>
                <a:uFillTx/>
                <a:latin typeface="Arial"/>
                <a:ea typeface="Calibri"/>
              </a:rPr>
              <a:t>(B – 1)   Employment in Bank  (2001-2016) :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574640" y="4656240"/>
            <a:ext cx="7079040" cy="17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457200">
              <a:lnSpc>
                <a:spcPct val="100000"/>
              </a:lnSpc>
              <a:buClr>
                <a:srgbClr val="222222"/>
              </a:buClr>
              <a:buFont typeface="Wingdings" charset="2"/>
              <a:buChar char=""/>
            </a:pPr>
            <a:r>
              <a:rPr b="1" lang="en-IN" sz="1800" spc="-1" strike="noStrike" u="sng">
                <a:solidFill>
                  <a:srgbClr val="222222"/>
                </a:solidFill>
                <a:uFillTx/>
                <a:latin typeface="Arial"/>
                <a:ea typeface="Calibri"/>
              </a:rPr>
              <a:t>Scheduled Banks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 :Scheduled Banks in India refer to those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banks which have been   included in the Second Schedule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of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Calibri"/>
              </a:rPr>
              <a:t> </a:t>
            </a:r>
            <a:r>
              <a:rPr b="0" lang="en-IN" sz="1800" spc="-1" strike="noStrike" u="sng">
                <a:solidFill>
                  <a:srgbClr val="8dc765"/>
                </a:solidFill>
                <a:uFillTx/>
                <a:latin typeface="Arial"/>
                <a:ea typeface="Calibri"/>
                <a:hlinkClick r:id="rId1"/>
              </a:rPr>
              <a:t>Reserve Bank of India Act, 1934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.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 marL="216000" indent="457200">
              <a:lnSpc>
                <a:spcPct val="100000"/>
              </a:lnSpc>
              <a:buClr>
                <a:srgbClr val="222222"/>
              </a:buClr>
              <a:buFont typeface="Wingdings" charset="2"/>
              <a:buChar char=""/>
            </a:pPr>
            <a:r>
              <a:rPr b="1" lang="en-IN" sz="1800" spc="-1" strike="noStrike" u="sng">
                <a:solidFill>
                  <a:srgbClr val="222222"/>
                </a:solidFill>
                <a:uFillTx/>
                <a:latin typeface="Arial"/>
                <a:ea typeface="Calibri"/>
              </a:rPr>
              <a:t>Non-Scheduled Banks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 :  Banks not under this Schedule are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called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Calibri"/>
              </a:rPr>
              <a:t> </a:t>
            </a:r>
            <a:r>
              <a:rPr b="1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Non-Scheduled Banks</a:t>
            </a:r>
            <a:r>
              <a:rPr b="0" lang="en-IN" sz="1800" spc="-1" strike="noStrike">
                <a:solidFill>
                  <a:srgbClr val="222222"/>
                </a:solidFill>
                <a:latin typeface="Arial"/>
                <a:ea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1981080" y="914400"/>
            <a:ext cx="5409000" cy="3231720"/>
          </a:xfrm>
          <a:prstGeom prst="rect">
            <a:avLst/>
          </a:prstGeom>
          <a:ln w="9360"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1956600" y="4191120"/>
            <a:ext cx="484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Fig : Different types of banks in India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1643040" y="1185840"/>
            <a:ext cx="6890400" cy="5276520"/>
          </a:xfrm>
          <a:prstGeom prst="rect">
            <a:avLst/>
          </a:prstGeom>
          <a:ln w="8892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05" name="CustomShape 2"/>
          <p:cNvSpPr/>
          <p:nvPr/>
        </p:nvSpPr>
        <p:spPr>
          <a:xfrm>
            <a:off x="759960" y="533520"/>
            <a:ext cx="495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Bank employment details(2001-2016) :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1143000" y="304920"/>
            <a:ext cx="7695000" cy="63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(B – 2) Employment in railways from 2000-01 to 2014-15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 data indicates about Employment in Railway Zones/Units/Board and Other Offices :-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(1) Central,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(2) Eastern,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(3) East Central,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(4) East Cost,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(5) Metro Railway Kolkata,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(6) Northern,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(7) North Central,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(8) North Eastern,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(9) Northeast Frontier 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(10) North Western,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(11) Southern,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(12) South Central,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(13) South Eastern,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(14)Southeast Central,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(15)South Western,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(16)Western,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(17)West Central,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(18)Production Units, </a:t>
            </a:r>
            <a:endParaRPr b="0" lang="en-IN" sz="18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(19)Railway Board&amp; Other Railway Offices of railways.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176760" y="458280"/>
            <a:ext cx="7115760" cy="396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Times New Roman"/>
              </a:rPr>
              <a:t>  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Times New Roman"/>
              </a:rPr>
              <a:t>Plot the total employment details zone wise :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66600" y="1047600"/>
            <a:ext cx="9009720" cy="4761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842040" y="228600"/>
            <a:ext cx="4425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Features provided by this project 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524600" y="914400"/>
            <a:ext cx="72594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(1) Basics of  “ Python ” and “ R ” programming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(2) </a:t>
            </a:r>
            <a:r>
              <a:rPr b="0" i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“ Data visualization “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R and Python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(3) Basics of Economy ( Spl. reference to </a:t>
            </a:r>
            <a:r>
              <a:rPr b="0" i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Indian Economy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(4) Prediction model using  “ </a:t>
            </a:r>
            <a:r>
              <a:rPr b="0" i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Linear regression “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(5) Employment in different sectors in India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(6) Introduction to some mega projects in India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and so on ……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153720" y="237240"/>
            <a:ext cx="10246320" cy="192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(B - 5) Prediction model used in banking , railway and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legal affairs sector &amp; compare them 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(B-5/a) Banking employment prediction from 2017 to 2025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0" y="2019240"/>
            <a:ext cx="9142920" cy="4837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82200" y="533520"/>
            <a:ext cx="693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Employment &amp; prediction of Indian railways up to 2025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0" y="1447920"/>
            <a:ext cx="9019080" cy="4237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1160280" y="457200"/>
            <a:ext cx="5125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Employment in Legal sector up to 2025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0" y="1238400"/>
            <a:ext cx="9352440" cy="4380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324720" y="228600"/>
            <a:ext cx="696060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98000">
              <a:lnSpc>
                <a:spcPct val="115000"/>
              </a:lnSpc>
            </a:pPr>
            <a:r>
              <a:rPr b="1" lang="en-IN" sz="2400" spc="-1" strike="noStrike" u="sng">
                <a:solidFill>
                  <a:srgbClr val="0d0d0d"/>
                </a:solidFill>
                <a:uFillTx/>
                <a:latin typeface="Inconsolata"/>
                <a:ea typeface="Times New Roman"/>
              </a:rPr>
              <a:t>Section- C || Mega projects in India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219320" y="847800"/>
            <a:ext cx="9142920" cy="222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"</a:t>
            </a:r>
            <a:r>
              <a:rPr b="0" lang="en-IN" sz="2000" spc="-1" strike="noStrike" u="sng">
                <a:solidFill>
                  <a:srgbClr val="000000"/>
                </a:solidFill>
                <a:uFillTx/>
                <a:latin typeface="Calibri"/>
                <a:ea typeface="Times New Roman"/>
              </a:rPr>
              <a:t>Megaprojects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”</a:t>
            </a: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 are temporary projects characterized by: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22222"/>
                </a:solidFill>
                <a:latin typeface="Arial"/>
                <a:ea typeface="Times New Roman"/>
              </a:rPr>
              <a:t>	</a:t>
            </a:r>
            <a:r>
              <a:rPr b="0" lang="en-IN" sz="2000" spc="-1" strike="noStrike">
                <a:solidFill>
                  <a:srgbClr val="222222"/>
                </a:solidFill>
                <a:latin typeface="Arial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(1) large investment commitment, 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(2) vast complexity (especially in organizational terms), and 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(3) long-lasting impact on the economy, 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	</a:t>
            </a:r>
            <a:r>
              <a:rPr b="0" lang="en-IN" sz="2000" spc="-1" strike="noStrike">
                <a:solidFill>
                  <a:srgbClr val="222222"/>
                </a:solidFill>
                <a:latin typeface="Calibri"/>
                <a:ea typeface="Times New Roman"/>
              </a:rPr>
              <a:t>the environment, and society".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1143000" y="533520"/>
            <a:ext cx="5637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"/>
            </a:pPr>
            <a:r>
              <a:rPr b="0" lang="en-IN" sz="1800" spc="-1" strike="noStrike" u="sng">
                <a:solidFill>
                  <a:srgbClr val="222222"/>
                </a:solidFill>
                <a:uFillTx/>
                <a:latin typeface="Calibri"/>
                <a:ea typeface="Times New Roman"/>
              </a:rPr>
              <a:t> </a:t>
            </a:r>
            <a:r>
              <a:rPr b="0" lang="en-IN" sz="1800" spc="-1" strike="noStrike" u="sng">
                <a:solidFill>
                  <a:srgbClr val="222222"/>
                </a:solidFill>
                <a:uFillTx/>
                <a:latin typeface="Calibri"/>
                <a:ea typeface="Times New Roman"/>
              </a:rPr>
              <a:t>The list of mega projects in India are as follows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  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1295280" y="1752480"/>
          <a:ext cx="7238160" cy="3442320"/>
        </p:xfrm>
        <a:graphic>
          <a:graphicData uri="http://schemas.openxmlformats.org/drawingml/2006/table">
            <a:tbl>
              <a:tblPr/>
              <a:tblGrid>
                <a:gridCol w="3661560"/>
                <a:gridCol w="1716840"/>
                <a:gridCol w="1860120"/>
              </a:tblGrid>
              <a:tr h="950760">
                <a:tc>
                  <a:txBody>
                    <a:bodyPr lIns="67680" rIns="67680"/>
                    <a:p>
                      <a:pPr marL="31932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"/>
                        </a:rPr>
                        <a:t>(1)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"/>
                        </a:rPr>
                        <a:t>Bharatmala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Govt. of India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 ₹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5.35 lakh crore 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(US$77 billion)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0">
                <a:tc>
                  <a:txBody>
                    <a:bodyPr lIns="67680" rIns="67680"/>
                    <a:p>
                      <a:pPr marL="31932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3"/>
                        </a:rPr>
                        <a:t>(2) Delhi–Mumbai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4"/>
                        </a:rPr>
                        <a:t>Industrial Corridor (DMIC) Project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319320" indent="-34200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The project has received a major boost from 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Calibri"/>
                          <a:hlinkClick r:id="rId5"/>
                        </a:rPr>
                        <a:t>India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 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and 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Calibri"/>
                          <a:hlinkClick r:id="rId6"/>
                        </a:rPr>
                        <a:t>Japan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initial size of 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1,000 crore 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(US$144.7 million)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25920">
                <a:tc>
                  <a:txBody>
                    <a:bodyPr lIns="67680" rIns="67680"/>
                    <a:p>
                      <a:pPr marL="343080" indent="-34200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7"/>
                        </a:rPr>
                        <a:t>(3) Gujarat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8"/>
                        </a:rPr>
                        <a:t>International Finance Tec-City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 GIFT )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319320" indent="-34200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Govt. Of Gujrat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Rs 10,500 crore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4"/>
          <p:cNvGraphicFramePr/>
          <p:nvPr/>
        </p:nvGraphicFramePr>
        <p:xfrm>
          <a:off x="1295280" y="1295280"/>
          <a:ext cx="7238160" cy="456840"/>
        </p:xfrm>
        <a:graphic>
          <a:graphicData uri="http://schemas.openxmlformats.org/drawingml/2006/table">
            <a:tbl>
              <a:tblPr/>
              <a:tblGrid>
                <a:gridCol w="3661560"/>
                <a:gridCol w="1716840"/>
                <a:gridCol w="1860120"/>
              </a:tblGrid>
              <a:tr h="457200">
                <a:tc>
                  <a:txBody>
                    <a:bodyPr lIns="67680" rIns="67680"/>
                    <a:p>
                      <a:pPr marL="31932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1" i="1" lang="en-IN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Projects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1" i="1" lang="en-IN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Investor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 marL="720"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1" i="1" lang="en-IN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Amount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7" name="CustomShape 5"/>
          <p:cNvSpPr/>
          <p:nvPr/>
        </p:nvSpPr>
        <p:spPr>
          <a:xfrm>
            <a:off x="4930200" y="5943600"/>
            <a:ext cx="165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Continued….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9" name="Table 2"/>
          <p:cNvGraphicFramePr/>
          <p:nvPr/>
        </p:nvGraphicFramePr>
        <p:xfrm>
          <a:off x="1295280" y="1143000"/>
          <a:ext cx="7467120" cy="6124680"/>
        </p:xfrm>
        <a:graphic>
          <a:graphicData uri="http://schemas.openxmlformats.org/drawingml/2006/table">
            <a:tbl>
              <a:tblPr/>
              <a:tblGrid>
                <a:gridCol w="4038480"/>
                <a:gridCol w="3429000"/>
              </a:tblGrid>
              <a:tr h="61092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[04]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"/>
                        </a:rPr>
                        <a:t>Vrindavan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3"/>
                        </a:rPr>
                        <a:t>Chandrodaya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4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5"/>
                        </a:rPr>
                        <a:t>Mandir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 300 crore  (US$43 million)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092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[05]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6"/>
                        </a:rPr>
                        <a:t>World One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 150 million (US$2.2 million)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092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[06]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7"/>
                        </a:rPr>
                        <a:t>Kalpasar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8"/>
                        </a:rPr>
                        <a:t> Project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 90,000 crore (as of 2017)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092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[07]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9"/>
                        </a:rPr>
                        <a:t>Viraat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0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1"/>
                        </a:rPr>
                        <a:t>Ramayan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2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3"/>
                        </a:rPr>
                        <a:t>Mandir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 500 crore (US$72 million)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[08]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4"/>
                        </a:rPr>
                        <a:t>Namaste Tower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Not known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092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[09]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5"/>
                        </a:rPr>
                        <a:t>Mumbai Trans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6"/>
                        </a:rPr>
                        <a:t>Harbour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7"/>
                        </a:rPr>
                        <a:t> Link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 14,262 crore (US$2.1 billion)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092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[10]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8"/>
                        </a:rPr>
                        <a:t>Setu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19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0"/>
                        </a:rPr>
                        <a:t>Bharatam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₹ 102 billion (US$1.5 billion)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[11]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1"/>
                        </a:rPr>
                        <a:t>SmartCity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2"/>
                        </a:rPr>
                        <a:t>, Kochi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Not known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[12]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3"/>
                        </a:rPr>
                        <a:t>Banihal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4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5"/>
                        </a:rPr>
                        <a:t>Qazigund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6"/>
                        </a:rPr>
                        <a:t> Road Tunnel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Not known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[13]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7"/>
                        </a:rPr>
                        <a:t>Kacchi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8"/>
                        </a:rPr>
                        <a:t>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29"/>
                        </a:rPr>
                        <a:t>Dargah–Bidupur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30"/>
                        </a:rPr>
                        <a:t> Bridge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</a:t>
                      </a:r>
                      <a:r>
                        <a:rPr b="0" lang="en-IN" sz="1600" spc="-1" strike="noStrike">
                          <a:solidFill>
                            <a:srgbClr val="222222"/>
                          </a:solidFill>
                          <a:latin typeface="Times New Roman"/>
                          <a:ea typeface="Calibri"/>
                        </a:rPr>
                        <a:t>Rs 3,600 crore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[14]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31"/>
                        </a:rPr>
                        <a:t>Three Sixty West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Not known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[15]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32"/>
                        </a:rPr>
                        <a:t>Chennai Bangalore Industrial Corridor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Not known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[16] </a:t>
                      </a:r>
                      <a:r>
                        <a:rPr b="0" lang="en-IN" sz="1600" spc="-1" strike="noStrike" u="sng">
                          <a:solidFill>
                            <a:srgbClr val="8dc765"/>
                          </a:solidFill>
                          <a:uFillTx/>
                          <a:latin typeface="Times New Roman"/>
                          <a:ea typeface="Times New Roman"/>
                          <a:hlinkClick r:id="rId33"/>
                        </a:rPr>
                        <a:t>Inland waterways of India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7680" rIns="67680"/>
                    <a:p>
                      <a:pPr>
                        <a:lnSpc>
                          <a:spcPct val="115000"/>
                        </a:lnSpc>
                        <a:spcAft>
                          <a:spcPts val="119"/>
                        </a:spcAft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Investment : Not known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7680" marR="67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CustomShape 3"/>
          <p:cNvSpPr/>
          <p:nvPr/>
        </p:nvSpPr>
        <p:spPr>
          <a:xfrm>
            <a:off x="528120" y="228600"/>
            <a:ext cx="6001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222222"/>
              </a:buClr>
              <a:buFont typeface="Wingdings" charset="2"/>
              <a:buChar char=""/>
            </a:pPr>
            <a:r>
              <a:rPr b="0" lang="en-IN" sz="1800" spc="-1" strike="noStrike" u="sng">
                <a:solidFill>
                  <a:srgbClr val="222222"/>
                </a:solidFill>
                <a:uFillTx/>
                <a:latin typeface="Calibri"/>
                <a:ea typeface="Times New Roman"/>
              </a:rPr>
              <a:t> </a:t>
            </a:r>
            <a:r>
              <a:rPr b="0" lang="en-IN" sz="1800" spc="-1" strike="noStrike" u="sng">
                <a:solidFill>
                  <a:srgbClr val="222222"/>
                </a:solidFill>
                <a:uFillTx/>
                <a:latin typeface="Calibri"/>
                <a:ea typeface="Times New Roman"/>
              </a:rPr>
              <a:t>The list of mega projects in India are as follows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                          </a:t>
            </a:r>
            <a:r>
              <a:rPr b="0" lang="en-IN" sz="1800" spc="-1" strike="noStrike">
                <a:solidFill>
                  <a:srgbClr val="222222"/>
                </a:solidFill>
                <a:latin typeface="Calibri"/>
                <a:ea typeface="Times New Roman"/>
              </a:rPr>
              <a:t>( continued….)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371600" y="632160"/>
            <a:ext cx="9142920" cy="404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Section- D || References 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Times New Roman"/>
              </a:rPr>
              <a:t>[1] Indian-Economy-For-Civil-Services-Examinations - Dr.Ramesh Singh,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Times New Roman"/>
              </a:rPr>
              <a:t>	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Times New Roman"/>
              </a:rPr>
              <a:t>7</a:t>
            </a:r>
            <a:r>
              <a:rPr b="0" i="1" lang="en-IN" sz="1600" spc="-1" strike="noStrike" baseline="30000">
                <a:solidFill>
                  <a:srgbClr val="000000"/>
                </a:solidFill>
                <a:latin typeface="Cambria"/>
                <a:ea typeface="Times New Roman"/>
              </a:rPr>
              <a:t>th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Times New Roman"/>
              </a:rPr>
              <a:t> Edition,McGRAW Hill Education WE series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Times New Roman"/>
              </a:rPr>
              <a:t>[2] R Cookbook,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 Paul Teetor, O</a:t>
            </a:r>
            <a:r>
              <a:rPr b="0" i="1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’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Reilly Media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[3] Getting Started with RStudio,John Verzani, O</a:t>
            </a:r>
            <a:r>
              <a:rPr b="0" i="1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’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Reilly Media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[4]Python Cookbook,3</a:t>
            </a:r>
            <a:r>
              <a:rPr b="0" i="1" lang="en-IN" sz="1600" spc="-1" strike="noStrike" baseline="30000">
                <a:solidFill>
                  <a:srgbClr val="000000"/>
                </a:solidFill>
                <a:latin typeface="Cambria"/>
                <a:ea typeface="Calibri"/>
              </a:rPr>
              <a:t>rd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 Edition, David Beazley and Brian K. Jones,  O</a:t>
            </a:r>
            <a:r>
              <a:rPr b="0" i="1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’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Reilly Media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[5] Python for Data Analysis,Wes McKinney, O</a:t>
            </a:r>
            <a:r>
              <a:rPr b="0" i="1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’</a:t>
            </a: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Reilly Media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[6] </a:t>
            </a:r>
            <a:r>
              <a:rPr b="0" lang="en-IN" sz="1600" spc="-1" strike="noStrike" u="sng">
                <a:solidFill>
                  <a:srgbClr val="8dc765"/>
                </a:solidFill>
                <a:uFillTx/>
                <a:latin typeface="Calibri"/>
                <a:ea typeface="Calibri"/>
                <a:hlinkClick r:id="rId1"/>
              </a:rPr>
              <a:t>https://en.wikipedia.org/wiki/Economy_of_India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i="1" lang="en-IN" sz="1600" spc="-1" strike="noStrike">
                <a:solidFill>
                  <a:srgbClr val="000000"/>
                </a:solidFill>
                <a:latin typeface="Cambria"/>
                <a:ea typeface="Calibri"/>
              </a:rPr>
              <a:t>[7] </a:t>
            </a:r>
            <a:r>
              <a:rPr b="0" lang="en-IN" sz="1600" spc="-1" strike="noStrike" u="sng">
                <a:solidFill>
                  <a:srgbClr val="8dc765"/>
                </a:solidFill>
                <a:uFillTx/>
                <a:latin typeface="Calibri"/>
                <a:ea typeface="Calibri"/>
                <a:hlinkClick r:id="rId2"/>
              </a:rPr>
              <a:t>https://en.wikipedia.org/wiki/List_of_megaprojects_in_India</a:t>
            </a:r>
            <a:endParaRPr b="0" lang="en-IN" sz="16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2064240" y="2514600"/>
            <a:ext cx="45511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           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Thank you…….</a:t>
            </a: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889200" y="228600"/>
            <a:ext cx="3606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Project Structure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1611720" y="1295280"/>
            <a:ext cx="4456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Section  - A :  Sector Growth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Section – B :  Employment Growth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Section – C :  Megaprojects in India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Section – D :  References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3" descr=""/>
          <p:cNvPicPr/>
          <p:nvPr/>
        </p:nvPicPr>
        <p:blipFill>
          <a:blip r:embed="rId1"/>
          <a:stretch/>
        </p:blipFill>
        <p:spPr>
          <a:xfrm>
            <a:off x="1447920" y="1295280"/>
            <a:ext cx="6876000" cy="2761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1295280" y="457200"/>
            <a:ext cx="7786440" cy="47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(A – 1) Introduction :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Need of Economics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Economics is the study of how societies use </a:t>
            </a:r>
            <a:r>
              <a:rPr b="0" lang="en-IN" sz="1800" spc="-1" strike="noStrike" u="sng">
                <a:solidFill>
                  <a:srgbClr val="ff0000"/>
                </a:solidFill>
                <a:uFillTx/>
                <a:latin typeface="Gill Sans MT"/>
                <a:ea typeface="DejaVu Sans"/>
              </a:rPr>
              <a:t>scarce resources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to produce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valuable commodities and distribute them among different people.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There are two key ideas in economics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–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(i)  that goods are scarce,   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(ii) that society must use its resources efficiently. 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NB. 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Scarce resource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=  It is only available in small quantities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1371600" y="457200"/>
            <a:ext cx="6856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(A – 1) Introduction ( continued )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Indian Economy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1523880" y="4648320"/>
            <a:ext cx="7390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d0d0d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 u="sng">
                <a:solidFill>
                  <a:srgbClr val="0d0d0d"/>
                </a:solidFill>
                <a:uFillTx/>
                <a:latin typeface="Gill Sans MT"/>
                <a:ea typeface="DejaVu Sans"/>
              </a:rPr>
              <a:t>Type of sectors in Indian Economy </a:t>
            </a:r>
            <a:r>
              <a:rPr b="0" lang="en-IN" sz="1800" spc="-1" strike="noStrike">
                <a:solidFill>
                  <a:srgbClr val="0d0d0d"/>
                </a:solidFill>
                <a:latin typeface="Gill Sans MT"/>
                <a:ea typeface="DejaVu Sans"/>
              </a:rPr>
              <a:t>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d0d0d"/>
                </a:solidFill>
                <a:latin typeface="Gill Sans MT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d0d0d"/>
                </a:solidFill>
                <a:latin typeface="Gill Sans MT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d0d0d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d0d0d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d0d0d"/>
                </a:solidFill>
                <a:latin typeface="Gill Sans MT"/>
                <a:ea typeface="DejaVu Sans"/>
              </a:rPr>
              <a:t>(1)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Primary Sector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(2) Secondary (or) Manufacturing (or) Industrial Sector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(3) Tertiary Sector (or)  Services Sector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69" name="Picture 5" descr=""/>
          <p:cNvPicPr/>
          <p:nvPr/>
        </p:nvPicPr>
        <p:blipFill>
          <a:blip r:embed="rId1"/>
          <a:stretch/>
        </p:blipFill>
        <p:spPr>
          <a:xfrm>
            <a:off x="1676520" y="1676520"/>
            <a:ext cx="6628320" cy="2593080"/>
          </a:xfrm>
          <a:prstGeom prst="rect">
            <a:avLst/>
          </a:prstGeom>
          <a:ln w="8892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546480" y="228600"/>
            <a:ext cx="499464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98000">
              <a:lnSpc>
                <a:spcPct val="115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(A - 2)  GDP growth analysis 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231920" y="838080"/>
            <a:ext cx="4401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(1) GDP = Gross Domestic Product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676520" y="3886200"/>
            <a:ext cx="685692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(2)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Gill Sans MT"/>
                <a:ea typeface="DejaVu Sans"/>
              </a:rPr>
              <a:t>Need of GDP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(2.1) It is a “quantitative” concept and its volume/size 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indicates the ‘internal’ strength of the economy.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(2.2) But it does not say anything about the ‘qualitative’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aspects of the produced goods and services.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(2.3)It is used by the IMF/WB in the comparative analyses of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its member nations.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1295280" y="1371600"/>
            <a:ext cx="7437960" cy="2446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457920" y="228600"/>
            <a:ext cx="9476640" cy="18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98000">
              <a:lnSpc>
                <a:spcPct val="115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(A - 2)  GDP growth analysis ( continued ) :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98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Times New Roman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Times New Roman"/>
              </a:rPr>
              <a:t>Indian GDP growth analysis (available data from IMF 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Times New Roman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Times New Roman"/>
              </a:rPr>
              <a:t>[International Monetary Fund]) as shown below with prediction model :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Gill Sans MT"/>
                <a:ea typeface="Times New Roman"/>
              </a:rPr>
              <a:t>___________________________________________________________________</a:t>
            </a:r>
            <a:endParaRPr b="0" lang="en-IN" sz="1800" spc="-1" strike="noStrike">
              <a:latin typeface="Arial"/>
            </a:endParaRPr>
          </a:p>
          <a:p>
            <a:pPr marL="19800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933480" y="2057400"/>
            <a:ext cx="8209440" cy="4275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613720" y="6305400"/>
            <a:ext cx="4561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377640" y="304920"/>
            <a:ext cx="83170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(A - 3)  Agriculture Sector  (Primary sector) :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Inconsolata"/>
                <a:ea typeface="Times New Roman"/>
              </a:rPr>
              <a:t>There are two types of prediction model are as follows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(A-3/1) Prediction for production area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Inconsolata"/>
                <a:ea typeface="Times New Roman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1600200" y="1447920"/>
            <a:ext cx="6704640" cy="512064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844</TotalTime>
  <Application>LibreOffice/6.0.3.2$Linux_X86_64 LibreOffice_project/00m0$Build-2</Application>
  <Words>857</Words>
  <Paragraphs>290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2019-06-03T22:36:20Z</dcterms:created>
  <dc:creator>Jeet Das</dc:creator>
  <dc:description/>
  <dc:language>en-IN</dc:language>
  <cp:lastModifiedBy/>
  <dcterms:modified xsi:type="dcterms:W3CDTF">2019-08-26T16:32:34Z</dcterms:modified>
  <cp:revision>209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