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6" r:id="rId12"/>
    <p:sldId id="277" r:id="rId13"/>
    <p:sldId id="278" r:id="rId14"/>
    <p:sldId id="279" r:id="rId15"/>
    <p:sldId id="280" r:id="rId16"/>
    <p:sldId id="265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01" r:id="rId30"/>
    <p:sldId id="302" r:id="rId31"/>
    <p:sldId id="303" r:id="rId32"/>
    <p:sldId id="304" r:id="rId33"/>
    <p:sldId id="266" r:id="rId34"/>
    <p:sldId id="293" r:id="rId35"/>
    <p:sldId id="294" r:id="rId36"/>
    <p:sldId id="295" r:id="rId37"/>
    <p:sldId id="296" r:id="rId38"/>
    <p:sldId id="297" r:id="rId39"/>
    <p:sldId id="267" r:id="rId40"/>
    <p:sldId id="299" r:id="rId41"/>
    <p:sldId id="30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7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6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7660-A1F2-4AAE-B6EB-CFCC852DC337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7FFF-1F6A-45FD-8387-8E46164C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6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" y="1253172"/>
            <a:ext cx="8542760" cy="21642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50490" y="571730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主讲人：李若轻</a:t>
            </a:r>
            <a:endParaRPr lang="zh-CN" altLang="en-US" sz="2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0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824891"/>
            <a:ext cx="8423564" cy="2795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454" y="15240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目的及背景说明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4" y="1524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任务概述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2837511"/>
            <a:ext cx="7629236" cy="31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4" y="152400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需求规定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_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功能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3" y="2529022"/>
            <a:ext cx="7536873" cy="38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563" y="434109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需求规定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_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性能及其他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1116958"/>
            <a:ext cx="7030889" cy="55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4" y="1524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运行环境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2565912"/>
            <a:ext cx="7472218" cy="34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18" y="628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数据要求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8" y="1524000"/>
            <a:ext cx="7324436" cy="50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17599"/>
            <a:ext cx="889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4: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应用建模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6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17237" y="2817090"/>
            <a:ext cx="4368800" cy="295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	</a:t>
            </a:r>
            <a: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CN" altLang="en-US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系统的时序图</a:t>
            </a:r>
            <a:endParaRPr lang="en-US" altLang="zh-CN" sz="3600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2.</a:t>
            </a:r>
            <a:r>
              <a:rPr lang="zh-CN" altLang="en-US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系统的类图</a:t>
            </a:r>
            <a:endParaRPr lang="en-US" altLang="zh-CN" sz="3600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3.</a:t>
            </a:r>
            <a:r>
              <a:rPr lang="zh-CN" altLang="en-US" sz="3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系统的流程图</a:t>
            </a:r>
            <a:endParaRPr lang="zh-CN" altLang="en-US" sz="36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5455" y="1403927"/>
            <a:ext cx="587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系统的</a:t>
            </a:r>
            <a:r>
              <a:rPr lang="en-US" altLang="zh-CN" sz="4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</a:t>
            </a:r>
            <a:r>
              <a:rPr lang="zh-CN" altLang="en-US" sz="4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基本模型</a:t>
            </a:r>
            <a:endParaRPr lang="zh-CN" altLang="en-US" sz="4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的时序图</a:t>
            </a:r>
            <a:endParaRPr lang="zh-CN" altLang="en-US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登录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用户买书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结账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取消订单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管理员登录</a:t>
            </a:r>
            <a:endParaRPr lang="en-US" altLang="zh-CN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管理员管理图书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2205831"/>
            <a:ext cx="678942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6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17599"/>
            <a:ext cx="802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1: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前期准备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6219" y="3953164"/>
            <a:ext cx="428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成员（排名不分先后）：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李浪浪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韩若寒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刘博涵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黄源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郭方智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段卓远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王养杰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杨琦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李若轻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吴林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登录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" y="2049621"/>
            <a:ext cx="7414260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0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用户买书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" y="2476341"/>
            <a:ext cx="785622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6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结账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9" y="1600200"/>
            <a:ext cx="74272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3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取消订单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39181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管理员登录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30" y="1683861"/>
            <a:ext cx="4625340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管理员管理图书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30" y="1600200"/>
            <a:ext cx="56861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3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3" y="287745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系统的类图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18" y="155288"/>
            <a:ext cx="5525865" cy="658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8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产生订单的流程图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8168"/>
            <a:ext cx="8229600" cy="325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管理员管理图书流程图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2" y="1690689"/>
            <a:ext cx="43787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超文本建模：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1" y="1690689"/>
            <a:ext cx="7269018" cy="47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6" y="2327563"/>
            <a:ext cx="8460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任务分配：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Task1 : </a:t>
            </a:r>
            <a:r>
              <a:rPr lang="zh-CN" altLang="en-US" dirty="0" smtClean="0">
                <a:solidFill>
                  <a:schemeClr val="bg1"/>
                </a:solidFill>
              </a:rPr>
              <a:t>李浪浪</a:t>
            </a: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组建团队、分配任务、建立</a:t>
            </a:r>
            <a:r>
              <a:rPr lang="en-US" altLang="zh-CN" dirty="0" smtClean="0">
                <a:solidFill>
                  <a:schemeClr val="bg1"/>
                </a:solidFill>
              </a:rPr>
              <a:t>Github</a:t>
            </a:r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Task2 : </a:t>
            </a:r>
            <a:r>
              <a:rPr lang="zh-CN" altLang="en-US" dirty="0" smtClean="0">
                <a:solidFill>
                  <a:schemeClr val="bg1"/>
                </a:solidFill>
              </a:rPr>
              <a:t>李若轻</a:t>
            </a: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项目建议书、上线</a:t>
            </a:r>
            <a:r>
              <a:rPr lang="en-US" altLang="zh-CN" dirty="0" smtClean="0">
                <a:solidFill>
                  <a:schemeClr val="bg1"/>
                </a:solidFill>
              </a:rPr>
              <a:t>wiki</a:t>
            </a:r>
            <a:r>
              <a:rPr lang="zh-CN" altLang="en-US" dirty="0" smtClean="0">
                <a:solidFill>
                  <a:schemeClr val="bg1"/>
                </a:solidFill>
              </a:rPr>
              <a:t>主页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Task3 : </a:t>
            </a:r>
            <a:r>
              <a:rPr lang="zh-CN" altLang="en-US" dirty="0" smtClean="0">
                <a:solidFill>
                  <a:schemeClr val="bg1"/>
                </a:solidFill>
              </a:rPr>
              <a:t>郭方智</a:t>
            </a: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书写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项目需求文档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Task4 : </a:t>
            </a:r>
            <a:r>
              <a:rPr lang="zh-CN" altLang="en-US" dirty="0" smtClean="0">
                <a:solidFill>
                  <a:schemeClr val="bg1"/>
                </a:solidFill>
              </a:rPr>
              <a:t>吴林 </a:t>
            </a:r>
            <a:r>
              <a:rPr lang="en-US" altLang="zh-CN" dirty="0" smtClean="0">
                <a:solidFill>
                  <a:schemeClr val="bg1"/>
                </a:solidFill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</a:rPr>
              <a:t>王养杰</a:t>
            </a:r>
            <a:r>
              <a:rPr lang="en-US" altLang="zh-CN" dirty="0" smtClean="0">
                <a:solidFill>
                  <a:schemeClr val="bg1"/>
                </a:solidFill>
              </a:rPr>
              <a:t>	Web</a:t>
            </a:r>
            <a:r>
              <a:rPr lang="zh-CN" altLang="en-US" dirty="0" smtClean="0">
                <a:solidFill>
                  <a:schemeClr val="bg1"/>
                </a:solidFill>
              </a:rPr>
              <a:t>项目建模（</a:t>
            </a:r>
            <a:r>
              <a:rPr lang="en-US" altLang="zh-CN" dirty="0" smtClean="0">
                <a:solidFill>
                  <a:schemeClr val="bg1"/>
                </a:solidFill>
              </a:rPr>
              <a:t>UWE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Task5 : </a:t>
            </a:r>
            <a:r>
              <a:rPr lang="zh-CN" altLang="en-US" dirty="0" smtClean="0">
                <a:solidFill>
                  <a:schemeClr val="bg1"/>
                </a:solidFill>
              </a:rPr>
              <a:t>黄源</a:t>
            </a:r>
            <a:r>
              <a:rPr lang="en-US" altLang="zh-CN" dirty="0" smtClean="0">
                <a:solidFill>
                  <a:schemeClr val="bg1"/>
                </a:solidFill>
              </a:rPr>
              <a:t>		 Web</a:t>
            </a:r>
            <a:r>
              <a:rPr lang="zh-CN" altLang="en-US" dirty="0" smtClean="0">
                <a:solidFill>
                  <a:schemeClr val="bg1"/>
                </a:solidFill>
              </a:rPr>
              <a:t>应用构架设计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Task6 : </a:t>
            </a:r>
            <a:r>
              <a:rPr lang="zh-CN" altLang="en-US" dirty="0" smtClean="0">
                <a:solidFill>
                  <a:schemeClr val="bg1"/>
                </a:solidFill>
              </a:rPr>
              <a:t>刘博涵</a:t>
            </a:r>
            <a:r>
              <a:rPr lang="en-US" altLang="zh-CN" dirty="0" smtClean="0">
                <a:solidFill>
                  <a:schemeClr val="bg1"/>
                </a:solidFill>
              </a:rPr>
              <a:t>		 Web</a:t>
            </a:r>
            <a:r>
              <a:rPr lang="zh-CN" altLang="en-US" dirty="0" smtClean="0">
                <a:solidFill>
                  <a:schemeClr val="bg1"/>
                </a:solidFill>
              </a:rPr>
              <a:t>应用设计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超文本建模：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59" y="1780307"/>
            <a:ext cx="7571428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超文本建模：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99" y="1869183"/>
            <a:ext cx="384761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超文本建模：</a:t>
            </a:r>
            <a:endParaRPr lang="zh-CN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6" y="1690689"/>
            <a:ext cx="7222836" cy="4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17599"/>
            <a:ext cx="8894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5: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</a:t>
            </a:r>
            <a:r>
              <a:rPr lang="zh-CN" altLang="en-US" sz="8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构架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</a:t>
            </a:r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			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计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4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5471" y="1934729"/>
            <a:ext cx="444933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书店</a:t>
            </a:r>
            <a:r>
              <a:rPr lang="en-US" altLang="zh-CN" sz="3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zh-CN" sz="3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</a:t>
            </a:r>
            <a:r>
              <a:rPr lang="zh-CN" altLang="zh-CN" sz="32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架构</a:t>
            </a:r>
            <a:endParaRPr lang="en-US" altLang="zh-CN" sz="3200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CN" altLang="zh-CN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本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书店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应用采用单体式应用的架构，代码放在一个工程里管理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；打包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成一个应用；部署在一台机器；在一个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DB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里存储数据。单体式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采用分层架构，按照调用顺序，从上到下一般为表示层、业务层、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访问层、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DB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层，表示层负责用户体验，业务层负责业务逻辑，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数据访问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层负责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DB</a:t>
            </a:r>
            <a:r>
              <a:rPr lang="zh-CN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层的数据</a:t>
            </a:r>
            <a:r>
              <a:rPr lang="zh-CN" altLang="zh-CN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存取</a:t>
            </a:r>
            <a:r>
              <a:rPr lang="zh-CN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1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564" y="432099"/>
            <a:ext cx="84420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zh-CN" altLang="zh-CN" sz="3200" kern="1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经典三层结构</a:t>
            </a:r>
            <a:endParaRPr lang="zh-CN" altLang="zh-CN" sz="3200" kern="1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表示层</a:t>
            </a:r>
            <a:r>
              <a:rPr lang="en-US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(Web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、业务逻辑层</a:t>
            </a:r>
            <a:r>
              <a:rPr lang="en-US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(Service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、数据访问层</a:t>
            </a:r>
            <a:r>
              <a:rPr lang="en-US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(Dao</a:t>
            </a:r>
            <a:r>
              <a:rPr lang="zh-CN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，用一张图来描述这其中的关系：</a:t>
            </a:r>
            <a:endParaRPr lang="zh-CN" altLang="zh-C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1" descr="874710-20170223201541929-446724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3" y="2617066"/>
            <a:ext cx="8071565" cy="320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655" y="1046126"/>
            <a:ext cx="7375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在编写书店</a:t>
            </a:r>
            <a:r>
              <a:rPr lang="en-US" altLang="zh-CN" sz="28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web</a:t>
            </a:r>
            <a:r>
              <a:rPr lang="zh-CN" altLang="zh-CN" sz="28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实际项目时，其编程开发思想：</a:t>
            </a:r>
            <a:endParaRPr lang="zh-CN" altLang="en-US" sz="2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50" name="图片 3" descr="874710-20170223203137804-1349762355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41" y="2155248"/>
            <a:ext cx="52736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2365" y="4318782"/>
            <a:ext cx="8876144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xxx: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代表公司名称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Yyy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lang="zh-CN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com.xxx.yyy.dao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dao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层接口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com.xxx.yyy.dao.impl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dao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lang="zh-CN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com.xxx.yyy.service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service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层接口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com.xxx.yyy.service.impl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service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lang="zh-CN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com.xxx.yyy.web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	web</a:t>
            </a:r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com.xxx.yyy.util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工具包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com.xxx.yyy.domain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javabean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455" y="570431"/>
            <a:ext cx="3784434" cy="744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黑体" panose="02010609060101010101" pitchFamily="49" charset="-122"/>
              </a:rPr>
              <a:t>2.</a:t>
            </a:r>
            <a:r>
              <a:rPr lang="zh-CN" altLang="zh-CN" sz="32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黑体" panose="02010609060101010101" pitchFamily="49" charset="-122"/>
              </a:rPr>
              <a:t>书店</a:t>
            </a:r>
            <a:r>
              <a:rPr lang="en-US" altLang="zh-CN" sz="32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黑体" panose="02010609060101010101" pitchFamily="49" charset="-122"/>
              </a:rPr>
              <a:t>web</a:t>
            </a:r>
            <a:r>
              <a:rPr lang="zh-CN" altLang="zh-CN" sz="32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黑体" panose="02010609060101010101" pitchFamily="49" charset="-122"/>
              </a:rPr>
              <a:t>应用架构</a:t>
            </a:r>
            <a:endParaRPr lang="zh-CN" altLang="zh-CN" sz="3200" kern="100" dirty="0">
              <a:solidFill>
                <a:schemeClr val="bg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" y="2057400"/>
            <a:ext cx="8553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9563" y="1402254"/>
            <a:ext cx="7910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851025" algn="l"/>
                <a:tab pos="3018155" algn="l"/>
              </a:tabLst>
            </a:pPr>
            <a:r>
              <a:rPr lang="en-US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20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本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架构是建立在</a:t>
            </a:r>
            <a:r>
              <a:rPr lang="en-US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UML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建模图的基础上，其中登陆页面分为管理员登陆和顾客登陆两个模块，顾客页面有图书、我的购物车、我的订单三个模块。图书模块可以查询图书并加入购物车，我的购物车模块有移出图书和提交订单业务，我的订单模块有取消订单和结账业务</a:t>
            </a:r>
            <a:r>
              <a:rPr lang="zh-CN" altLang="zh-CN" sz="20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851025" algn="l"/>
                <a:tab pos="3018155" algn="l"/>
              </a:tabLst>
            </a:pPr>
            <a:endParaRPr lang="en-US" altLang="zh-CN" sz="2000" kern="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51025" algn="l"/>
                <a:tab pos="3018155" algn="l"/>
              </a:tabLst>
            </a:pPr>
            <a:r>
              <a:rPr lang="en-US" altLang="zh-CN" sz="20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	</a:t>
            </a:r>
            <a:r>
              <a:rPr lang="zh-CN" altLang="zh-CN" sz="2000" kern="1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表示层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、业务层、数据访问层用</a:t>
            </a:r>
            <a:r>
              <a:rPr lang="en-US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spring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框架编写，</a:t>
            </a:r>
            <a:r>
              <a:rPr lang="en-US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DB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层需要设计数据库，表的建立，用</a:t>
            </a:r>
            <a:r>
              <a:rPr lang="en-US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MySQL55</a:t>
            </a:r>
            <a:r>
              <a:rPr lang="zh-CN" altLang="zh-CN" sz="2000" kern="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宋体" panose="02010600030101010101" pitchFamily="2" charset="-122"/>
              </a:rPr>
              <a:t>数据库。</a:t>
            </a:r>
            <a:endParaRPr lang="zh-CN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7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17599"/>
            <a:ext cx="889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6: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应用设</a:t>
            </a:r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计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7" y="2346036"/>
            <a:ext cx="7832041" cy="4201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43345" y="1062182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建立</a:t>
            </a:r>
            <a:r>
              <a:rPr lang="en-US" altLang="zh-CN" sz="3600" dirty="0" smtClean="0">
                <a:solidFill>
                  <a:schemeClr val="bg1"/>
                </a:solidFill>
              </a:rPr>
              <a:t>Repository: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4117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预览图：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08" y="509397"/>
            <a:ext cx="6220178" cy="616798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4678846">
            <a:off x="1781554" y="1291995"/>
            <a:ext cx="395111" cy="196775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4678846">
            <a:off x="2854958" y="-718485"/>
            <a:ext cx="395111" cy="416268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4678846">
            <a:off x="1781553" y="3617159"/>
            <a:ext cx="395111" cy="196775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4678846">
            <a:off x="1785107" y="2545410"/>
            <a:ext cx="395111" cy="196775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2808763" y="3989185"/>
            <a:ext cx="395111" cy="38466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5257" y="16201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搜索栏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2850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用户登录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4988" y="3476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网站通知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498" y="45898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广告区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09" y="57278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具体书目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</a:t>
            </a:r>
            <a:r>
              <a:rPr lang="zh-CN" altLang="zh-CN" sz="3200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en-US" altLang="zh-CN" sz="3200" kern="100" dirty="0" smtClean="0">
              <a:solidFill>
                <a:schemeClr val="bg1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交互——直截了当原理、及时反应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登陆、注册、检索图书等过程中，需要在输入框失去焦点时进行数据有效的判断，并在输入框后给出提示。在提示中，如果有必填项，则需在输入框后给出标注（如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），并对输入规则进行表述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chemeClr val="bg1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鼠标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交互响应——提供邀请原理、足不出户原理</a:t>
            </a:r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解图书详情、付款、进入注册页面等过程中，当页面元素获得焦点、被点击、失去焦点时，需要控件本身在颜色、大小和形状上的变化给予响应，或通过音频响应。当载入大量数据等原因时，使得用户必须等待一段时间，需要将鼠标改变状态来提醒用户等待。</a:t>
            </a:r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chemeClr val="bg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信息交互——足不出户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 smtClean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提交数据，或是载有数据的页面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关闭，或其他需要和用户进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⾏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确认交互的场景，需要软件能够提供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⼀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个以弹出页面形式，要求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⽤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户确认执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⾏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结果的对话框。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如，确认注册账号信息正确且符合用户需求，确认用户是否将本书籍放入购物车，在正在付款时关闭网页确认取消付款，再付款时弹出对话框确认付款。</a:t>
            </a:r>
            <a:endParaRPr lang="zh-CN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信息交互过程中，其他需要遵守的规则：重要的命令按钮与使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⽤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较频繁的按钮要放在界面上相对固定的位置上；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容易引起操作错误或使程序退出、关闭的按钮应不醒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⽬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，放在不易点位置；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与正在进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⾏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的操作无关的按钮应该加以屏蔽，例如：按钮背景为灰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⾊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显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⽰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对可能造成数据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⽆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法恢复的操作必须提供确认信息，给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⽤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户放弃选择的机会；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非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法的输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⼊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或操作应有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⾜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够的提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⽰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说明；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对运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⾏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过程中出现问题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⽽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引起错误的地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⽅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要有提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⽰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，让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⽤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户明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⽩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错误出处，避免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形成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⽆</a:t>
            </a:r>
            <a:r>
              <a:rPr lang="zh-CN" altLang="zh-CN" dirty="0">
                <a:solidFill>
                  <a:schemeClr val="bg1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限期的等待；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17599"/>
            <a:ext cx="889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2: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项目建议书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5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90" y="1578190"/>
            <a:ext cx="6506309" cy="49657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535709" y="6095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项目建议书：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82" y="1419281"/>
            <a:ext cx="6378704" cy="509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526473" y="535709"/>
            <a:ext cx="2332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初步</a:t>
            </a:r>
            <a:r>
              <a:rPr lang="en-US" altLang="zh-CN" sz="4000" dirty="0" smtClean="0">
                <a:solidFill>
                  <a:schemeClr val="bg1"/>
                </a:solidFill>
              </a:rPr>
              <a:t>UML: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6691" y="775855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WIKI</a:t>
            </a:r>
            <a:r>
              <a:rPr lang="zh-CN" altLang="en-US" sz="3200" dirty="0" smtClean="0">
                <a:solidFill>
                  <a:schemeClr val="bg1"/>
                </a:solidFill>
              </a:rPr>
              <a:t>页：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1960828"/>
            <a:ext cx="7961745" cy="45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17599"/>
            <a:ext cx="9301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3: 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项目需求文</a:t>
            </a:r>
            <a:r>
              <a:rPr lang="en-US" altLang="zh-CN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			</a:t>
            </a:r>
            <a:r>
              <a:rPr lang="zh-CN" altLang="en-US" sz="8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档</a:t>
            </a:r>
            <a:endParaRPr lang="zh-CN" altLang="en-US" sz="8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8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260</Words>
  <Application>Microsoft Office PowerPoint</Application>
  <PresentationFormat>全屏显示(4:3)</PresentationFormat>
  <Paragraphs>84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Microsoft JhengHei UI</vt:lpstr>
      <vt:lpstr>Microsoft YaHei UI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系统的时序图</vt:lpstr>
      <vt:lpstr>1.注册</vt:lpstr>
      <vt:lpstr>2.登录</vt:lpstr>
      <vt:lpstr>3.用户买书</vt:lpstr>
      <vt:lpstr>4.结账</vt:lpstr>
      <vt:lpstr>5.取消订单</vt:lpstr>
      <vt:lpstr>6.管理员登录</vt:lpstr>
      <vt:lpstr>7.管理员管理图书</vt:lpstr>
      <vt:lpstr>系统的类图</vt:lpstr>
      <vt:lpstr>1.产生订单的流程图</vt:lpstr>
      <vt:lpstr>2.管理员管理图书流程图</vt:lpstr>
      <vt:lpstr>超文本建模：</vt:lpstr>
      <vt:lpstr>超文本建模：</vt:lpstr>
      <vt:lpstr>超文本建模：</vt:lpstr>
      <vt:lpstr>超文本建模：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Karl</dc:creator>
  <cp:lastModifiedBy>Lee Karl</cp:lastModifiedBy>
  <cp:revision>20</cp:revision>
  <dcterms:created xsi:type="dcterms:W3CDTF">2018-06-18T10:06:10Z</dcterms:created>
  <dcterms:modified xsi:type="dcterms:W3CDTF">2018-06-19T04:45:10Z</dcterms:modified>
</cp:coreProperties>
</file>