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5" r:id="rId2"/>
    <p:sldId id="359" r:id="rId3"/>
    <p:sldId id="360" r:id="rId4"/>
    <p:sldId id="361" r:id="rId5"/>
    <p:sldId id="362" r:id="rId6"/>
    <p:sldId id="369" r:id="rId7"/>
    <p:sldId id="366" r:id="rId8"/>
    <p:sldId id="367" r:id="rId9"/>
    <p:sldId id="364" r:id="rId10"/>
    <p:sldId id="365" r:id="rId11"/>
    <p:sldId id="358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8" autoAdjust="0"/>
  </p:normalViewPr>
  <p:slideViewPr>
    <p:cSldViewPr snapToGrid="0" snapToObjects="1">
      <p:cViewPr varScale="1">
        <p:scale>
          <a:sx n="84" d="100"/>
          <a:sy n="84" d="100"/>
        </p:scale>
        <p:origin x="-518" y="-72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1) http://www.networksorcery.com/enp/data/encryption.htm </a:t>
            </a:r>
            <a:endParaRPr lang="en-IN" sz="2800" dirty="0" smtClean="0"/>
          </a:p>
          <a:p>
            <a:r>
              <a:rPr lang="en-IN" sz="2800" dirty="0" smtClean="0"/>
              <a:t>2</a:t>
            </a:r>
            <a:r>
              <a:rPr lang="en-IN" sz="2800" dirty="0"/>
              <a:t>) https://en.wikipedia.org/wiki/Huffman_coding </a:t>
            </a:r>
            <a:endParaRPr lang="en-IN" sz="2800" dirty="0" smtClean="0"/>
          </a:p>
          <a:p>
            <a:r>
              <a:rPr lang="en-IN" sz="2800" dirty="0" smtClean="0"/>
              <a:t>3</a:t>
            </a:r>
            <a:r>
              <a:rPr lang="en-IN" sz="2800" dirty="0"/>
              <a:t>) https://www.geeksforgeeks.org/socket-programming-cc/ </a:t>
            </a:r>
            <a:endParaRPr lang="en-IN" sz="2800" dirty="0" smtClean="0"/>
          </a:p>
          <a:p>
            <a:r>
              <a:rPr lang="en-IN" sz="2800" dirty="0" smtClean="0"/>
              <a:t>4</a:t>
            </a:r>
            <a:r>
              <a:rPr lang="en-IN" sz="2800" dirty="0"/>
              <a:t>) https://www.gatevidyalay.com/huffman-coding-huffman-encoding/ </a:t>
            </a:r>
            <a:endParaRPr lang="en-IN" sz="2800" dirty="0" smtClean="0"/>
          </a:p>
          <a:p>
            <a:r>
              <a:rPr lang="en-IN" sz="2800" dirty="0" smtClean="0"/>
              <a:t>5</a:t>
            </a:r>
            <a:r>
              <a:rPr lang="en-IN" sz="2800" dirty="0"/>
              <a:t>) M.Prettha,M.Nithya “A study and performance analysis of RSA Algorithm” http://www.ijcsmc.com/ </a:t>
            </a:r>
            <a:r>
              <a:rPr lang="en-IN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67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MINOR PROJECT-1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36915"/>
            <a:ext cx="10972800" cy="484165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dirty="0"/>
              <a:t>SYNOPSIS</a:t>
            </a:r>
          </a:p>
          <a:p>
            <a:pPr marL="0" indent="0" algn="ctr">
              <a:buNone/>
            </a:pPr>
            <a:r>
              <a:rPr lang="en-IN" dirty="0"/>
              <a:t>ON </a:t>
            </a:r>
          </a:p>
          <a:p>
            <a:pPr marL="0" indent="0" algn="ctr">
              <a:buNone/>
            </a:pPr>
            <a:r>
              <a:rPr lang="en-IN" dirty="0"/>
              <a:t>CryptCom: Secure and Fast Communication using Encryption and Compression Technique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Presented </a:t>
            </a:r>
            <a:r>
              <a:rPr lang="en-IN" dirty="0"/>
              <a:t>By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Prakash Tiwari   R100217049  500062116</a:t>
            </a:r>
          </a:p>
          <a:p>
            <a:pPr marL="0" indent="0" algn="ctr">
              <a:buNone/>
            </a:pPr>
            <a:r>
              <a:rPr lang="en-IN" dirty="0"/>
              <a:t>Amrit Kumar      R100217007  500062268</a:t>
            </a:r>
          </a:p>
          <a:p>
            <a:pPr marL="0" indent="0" algn="ctr">
              <a:buNone/>
            </a:pPr>
            <a:r>
              <a:rPr lang="en-IN" dirty="0"/>
              <a:t>Akshit Chauhan R100217004  500062444</a:t>
            </a:r>
          </a:p>
          <a:p>
            <a:pPr marL="0" indent="0" algn="ctr">
              <a:buNone/>
            </a:pPr>
            <a:r>
              <a:rPr lang="en-IN" dirty="0"/>
              <a:t>Gaurav Singh     R100217026  500062611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Under the guidance of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Pushpendra Kumar Rajput </a:t>
            </a:r>
          </a:p>
          <a:p>
            <a:pPr marL="0" indent="0" algn="ctr">
              <a:buNone/>
            </a:pPr>
            <a:r>
              <a:rPr lang="en-IN" dirty="0"/>
              <a:t>      Assistant </a:t>
            </a:r>
            <a:r>
              <a:rPr lang="en-IN" dirty="0" smtClean="0"/>
              <a:t>Professor</a:t>
            </a:r>
          </a:p>
          <a:p>
            <a:pPr marL="0" indent="0" algn="ctr">
              <a:buNone/>
            </a:pPr>
            <a:r>
              <a:rPr lang="en-IN" dirty="0" smtClean="0"/>
              <a:t> </a:t>
            </a:r>
            <a:r>
              <a:rPr lang="en-IN" dirty="0"/>
              <a:t>Department of Cybernetics, SoCSE </a:t>
            </a: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CryptCom is the abbreviation for Encrypted Communication.</a:t>
            </a:r>
          </a:p>
          <a:p>
            <a:r>
              <a:rPr lang="en-US" dirty="0" smtClean="0"/>
              <a:t>A Chatting Platform using Data encryption and Data Compression techniques in C</a:t>
            </a:r>
          </a:p>
          <a:p>
            <a:r>
              <a:rPr lang="en-IN" dirty="0" smtClean="0"/>
              <a:t>Making a platform which is secure so that multiple client can communicate with each other.</a:t>
            </a:r>
          </a:p>
          <a:p>
            <a:r>
              <a:rPr lang="en-IN" dirty="0" smtClean="0"/>
              <a:t>We are using compression technique to speed up file transfer.</a:t>
            </a:r>
          </a:p>
        </p:txBody>
      </p:sp>
    </p:spTree>
    <p:extLst>
      <p:ext uri="{BB962C8B-B14F-4D97-AF65-F5344CB8AC3E}">
        <p14:creationId xmlns:p14="http://schemas.microsoft.com/office/powerpoint/2010/main" val="31580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Font typeface="Arial"/>
              <a:buChar char="•"/>
            </a:pPr>
            <a:r>
              <a:rPr lang="en-US" dirty="0"/>
              <a:t>To establish a connection between multiple users, enable them to communicate with one another with a decentralized encryption and compression technique, for secure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establish a Connection between 2 or more hosts in </a:t>
            </a:r>
            <a:r>
              <a:rPr lang="en-US" dirty="0" smtClean="0"/>
              <a:t>a </a:t>
            </a:r>
            <a:r>
              <a:rPr lang="en-US" dirty="0"/>
              <a:t>server.</a:t>
            </a:r>
          </a:p>
          <a:p>
            <a:pPr lvl="0"/>
            <a:r>
              <a:rPr lang="en-US" dirty="0"/>
              <a:t>To apply Huffman Code for Data Compression.</a:t>
            </a:r>
          </a:p>
          <a:p>
            <a:pPr lvl="0"/>
            <a:r>
              <a:rPr lang="en-US" dirty="0"/>
              <a:t>To apply </a:t>
            </a:r>
            <a:r>
              <a:rPr lang="en-US" dirty="0" smtClean="0"/>
              <a:t>RSA Algorithm </a:t>
            </a:r>
            <a:r>
              <a:rPr lang="en-US" dirty="0"/>
              <a:t>for Data Encryption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At the Receiver side: Decompress the message and decrypt for the desired output.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174" y="4143660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Message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5395" y="1340953"/>
            <a:ext cx="1152128" cy="5818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Client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1795" y="4375093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Compression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4593" y="5209670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Encryption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5" idx="2"/>
          </p:cNvCxnSpPr>
          <p:nvPr/>
        </p:nvCxnSpPr>
        <p:spPr>
          <a:xfrm flipH="1" flipV="1">
            <a:off x="2731459" y="1922769"/>
            <a:ext cx="79198" cy="32869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0"/>
            <a:endCxn id="14" idx="2"/>
          </p:cNvCxnSpPr>
          <p:nvPr/>
        </p:nvCxnSpPr>
        <p:spPr>
          <a:xfrm flipV="1">
            <a:off x="6522499" y="1905487"/>
            <a:ext cx="2144275" cy="2409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>
            <a:off x="2731459" y="1922769"/>
            <a:ext cx="1566400" cy="245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66597" y="5167181"/>
            <a:ext cx="1152128" cy="809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Decryption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9936890" y="4179300"/>
            <a:ext cx="1152128" cy="804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Show Message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5426" y="4315165"/>
            <a:ext cx="1314146" cy="809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De-Compression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0710" y="1323671"/>
            <a:ext cx="1152128" cy="5818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Server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0"/>
            <a:endCxn id="5" idx="2"/>
          </p:cNvCxnSpPr>
          <p:nvPr/>
        </p:nvCxnSpPr>
        <p:spPr>
          <a:xfrm flipV="1">
            <a:off x="1308238" y="1922769"/>
            <a:ext cx="1423221" cy="2220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14" idx="2"/>
          </p:cNvCxnSpPr>
          <p:nvPr/>
        </p:nvCxnSpPr>
        <p:spPr>
          <a:xfrm flipH="1" flipV="1">
            <a:off x="8666774" y="1905487"/>
            <a:ext cx="75887" cy="3261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2"/>
            <a:endCxn id="12" idx="0"/>
          </p:cNvCxnSpPr>
          <p:nvPr/>
        </p:nvCxnSpPr>
        <p:spPr>
          <a:xfrm>
            <a:off x="8666774" y="1905487"/>
            <a:ext cx="1846180" cy="2273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4" idx="1"/>
          </p:cNvCxnSpPr>
          <p:nvPr/>
        </p:nvCxnSpPr>
        <p:spPr>
          <a:xfrm flipV="1">
            <a:off x="3307523" y="1614579"/>
            <a:ext cx="4783187" cy="17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518562" y="3419043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19" idx="7"/>
          </p:cNvCxnSpPr>
          <p:nvPr/>
        </p:nvCxnSpPr>
        <p:spPr>
          <a:xfrm flipV="1">
            <a:off x="1624397" y="3163534"/>
            <a:ext cx="227873" cy="276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9309593">
            <a:off x="1195508" y="3129358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+mj-lt"/>
              </a:rPr>
              <a:t>msg</a:t>
            </a:r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41" idx="7"/>
          </p:cNvCxnSpPr>
          <p:nvPr/>
        </p:nvCxnSpPr>
        <p:spPr>
          <a:xfrm>
            <a:off x="5513417" y="1425433"/>
            <a:ext cx="4586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</p:cNvCxnSpPr>
          <p:nvPr/>
        </p:nvCxnSpPr>
        <p:spPr>
          <a:xfrm flipV="1">
            <a:off x="2878403" y="4008695"/>
            <a:ext cx="0" cy="307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4"/>
          </p:cNvCxnSpPr>
          <p:nvPr/>
        </p:nvCxnSpPr>
        <p:spPr>
          <a:xfrm>
            <a:off x="2660109" y="4131170"/>
            <a:ext cx="0" cy="287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7"/>
          </p:cNvCxnSpPr>
          <p:nvPr/>
        </p:nvCxnSpPr>
        <p:spPr>
          <a:xfrm flipV="1">
            <a:off x="7168420" y="3523250"/>
            <a:ext cx="169997" cy="263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15342" y="3146277"/>
            <a:ext cx="155937" cy="191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8" idx="3"/>
          </p:cNvCxnSpPr>
          <p:nvPr/>
        </p:nvCxnSpPr>
        <p:spPr>
          <a:xfrm flipH="1">
            <a:off x="6757347" y="3459681"/>
            <a:ext cx="205332" cy="241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530838" y="3772660"/>
            <a:ext cx="31905" cy="406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1"/>
          </p:cNvCxnSpPr>
          <p:nvPr/>
        </p:nvCxnSpPr>
        <p:spPr>
          <a:xfrm flipH="1" flipV="1">
            <a:off x="3756139" y="3152054"/>
            <a:ext cx="266057" cy="25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4" idx="5"/>
          </p:cNvCxnSpPr>
          <p:nvPr/>
        </p:nvCxnSpPr>
        <p:spPr>
          <a:xfrm>
            <a:off x="3334662" y="3575590"/>
            <a:ext cx="199753" cy="250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2119682" y="4114878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2708272" y="4228959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2598112" y="399022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/>
          <p:cNvSpPr/>
          <p:nvPr/>
        </p:nvSpPr>
        <p:spPr>
          <a:xfrm>
            <a:off x="2816406" y="4315867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 rot="13892410">
            <a:off x="3178621" y="3465035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3506001" flipV="1">
            <a:off x="3768406" y="2926893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0800000" flipV="1">
            <a:off x="4561049" y="1208146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7963725" flipV="1">
            <a:off x="6253352" y="3215133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5407582" y="140479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874694" y="3701067"/>
            <a:ext cx="12977" cy="413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8250101">
            <a:off x="7001378" y="3739636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5885744">
            <a:off x="8031939" y="3882859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8712976" y="3861415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2809755">
            <a:off x="9754395" y="3023419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6944520" y="3339374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Connector 48"/>
          <p:cNvSpPr/>
          <p:nvPr/>
        </p:nvSpPr>
        <p:spPr>
          <a:xfrm>
            <a:off x="7062585" y="376631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/>
          <p:cNvSpPr/>
          <p:nvPr/>
        </p:nvSpPr>
        <p:spPr>
          <a:xfrm>
            <a:off x="9791348" y="3022586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Connector 50"/>
          <p:cNvSpPr/>
          <p:nvPr/>
        </p:nvSpPr>
        <p:spPr>
          <a:xfrm>
            <a:off x="8856144" y="4093531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Connector 51"/>
          <p:cNvSpPr/>
          <p:nvPr/>
        </p:nvSpPr>
        <p:spPr>
          <a:xfrm>
            <a:off x="8490445" y="3655103"/>
            <a:ext cx="93864" cy="13772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Connector 52"/>
          <p:cNvSpPr/>
          <p:nvPr/>
        </p:nvSpPr>
        <p:spPr>
          <a:xfrm>
            <a:off x="4004037" y="3384809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Connector 53"/>
          <p:cNvSpPr/>
          <p:nvPr/>
        </p:nvSpPr>
        <p:spPr>
          <a:xfrm>
            <a:off x="3228827" y="3455283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0" y="579327"/>
            <a:ext cx="1977178" cy="914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Msg : Message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Enc : Encrypted 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Comp: Compressed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218939" y="100007"/>
            <a:ext cx="11506261" cy="992826"/>
          </a:xfrm>
        </p:spPr>
        <p:txBody>
          <a:bodyPr/>
          <a:lstStyle/>
          <a:p>
            <a:r>
              <a:rPr lang="en-IN" dirty="0" smtClean="0"/>
              <a:t>Structure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2595"/>
            <a:ext cx="10972800" cy="1143000"/>
          </a:xfrm>
        </p:spPr>
        <p:txBody>
          <a:bodyPr/>
          <a:lstStyle/>
          <a:p>
            <a:r>
              <a:rPr lang="en-IN" dirty="0" smtClean="0"/>
              <a:t>RSA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25595"/>
            <a:ext cx="10972800" cy="495751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Choose two large </a:t>
            </a:r>
            <a:r>
              <a:rPr lang="en-IN" dirty="0"/>
              <a:t>prime number </a:t>
            </a:r>
            <a:endParaRPr lang="en-IN" dirty="0" smtClean="0"/>
          </a:p>
          <a:p>
            <a:r>
              <a:rPr lang="en-IN" dirty="0" smtClean="0"/>
              <a:t>Calculate n=p*q;</a:t>
            </a:r>
          </a:p>
          <a:p>
            <a:r>
              <a:rPr lang="en-IN" dirty="0" smtClean="0"/>
              <a:t>Calculate Q(n)=(p-1)*(q-1)</a:t>
            </a:r>
          </a:p>
          <a:p>
            <a:r>
              <a:rPr lang="en-IN" dirty="0" smtClean="0"/>
              <a:t>Assume e such that </a:t>
            </a:r>
            <a:r>
              <a:rPr lang="en-IN" dirty="0" err="1" smtClean="0"/>
              <a:t>gcd</a:t>
            </a:r>
            <a:r>
              <a:rPr lang="en-IN" dirty="0" smtClean="0"/>
              <a:t> (</a:t>
            </a:r>
            <a:r>
              <a:rPr lang="en-IN" dirty="0" err="1" smtClean="0"/>
              <a:t>e,Q</a:t>
            </a:r>
            <a:r>
              <a:rPr lang="en-IN" dirty="0" smtClean="0"/>
              <a:t>(n))=1</a:t>
            </a:r>
          </a:p>
          <a:p>
            <a:r>
              <a:rPr lang="en-IN" dirty="0" smtClean="0"/>
              <a:t>Assume d such that d*e mod Q(n)=1</a:t>
            </a:r>
          </a:p>
          <a:p>
            <a:r>
              <a:rPr lang="en-IN" dirty="0" smtClean="0"/>
              <a:t>Public key = {</a:t>
            </a:r>
            <a:r>
              <a:rPr lang="en-IN" dirty="0" err="1" smtClean="0"/>
              <a:t>e,n</a:t>
            </a:r>
            <a:r>
              <a:rPr lang="en-IN" dirty="0" smtClean="0"/>
              <a:t>}</a:t>
            </a:r>
          </a:p>
          <a:p>
            <a:r>
              <a:rPr lang="en-IN" dirty="0" smtClean="0"/>
              <a:t>Private key = {</a:t>
            </a:r>
            <a:r>
              <a:rPr lang="en-IN" dirty="0" err="1" smtClean="0"/>
              <a:t>d,n</a:t>
            </a:r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5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Huffman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6127"/>
            <a:ext cx="10972800" cy="4902438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 </a:t>
            </a:r>
            <a:r>
              <a:rPr lang="en-IN" sz="4500" dirty="0"/>
              <a:t>Input:-Number of message with frequency count.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Output: - Huffman merge tree.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Let Q be the </a:t>
            </a:r>
            <a:r>
              <a:rPr lang="en-IN" sz="4500" dirty="0" smtClean="0"/>
              <a:t> queue,</a:t>
            </a:r>
          </a:p>
          <a:p>
            <a:r>
              <a:rPr lang="en-IN" sz="4500" dirty="0" smtClean="0"/>
              <a:t>  </a:t>
            </a:r>
            <a:r>
              <a:rPr lang="en-IN" sz="4500" dirty="0"/>
              <a:t>Q= {initialize </a:t>
            </a:r>
            <a:r>
              <a:rPr lang="en-IN" sz="4500" dirty="0" smtClean="0"/>
              <a:t>queue </a:t>
            </a:r>
            <a:r>
              <a:rPr lang="en-IN" sz="4500" dirty="0"/>
              <a:t>with frequencies of all symbol or message}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Repeat n-1 times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Create a new node Z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X=</a:t>
            </a:r>
            <a:r>
              <a:rPr lang="en-IN" sz="4500" dirty="0" err="1"/>
              <a:t>extract_min</a:t>
            </a:r>
            <a:r>
              <a:rPr lang="en-IN" sz="4500" dirty="0"/>
              <a:t>(Q</a:t>
            </a:r>
            <a:r>
              <a:rPr lang="en-IN" sz="4500" dirty="0" smtClean="0"/>
              <a:t>)</a:t>
            </a:r>
          </a:p>
          <a:p>
            <a:r>
              <a:rPr lang="en-IN" sz="4500" dirty="0" smtClean="0"/>
              <a:t>  </a:t>
            </a:r>
            <a:r>
              <a:rPr lang="en-IN" sz="4500" dirty="0"/>
              <a:t>Y=</a:t>
            </a:r>
            <a:r>
              <a:rPr lang="en-IN" sz="4500" dirty="0" err="1"/>
              <a:t>extract_min</a:t>
            </a:r>
            <a:r>
              <a:rPr lang="en-IN" sz="4500" dirty="0"/>
              <a:t>(Q)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Frequency(Z) =Frequency(X) +Frequency(y</a:t>
            </a:r>
            <a:r>
              <a:rPr lang="en-IN" sz="4500" dirty="0" smtClean="0"/>
              <a:t>);</a:t>
            </a:r>
          </a:p>
          <a:p>
            <a:r>
              <a:rPr lang="en-IN" sz="4500" dirty="0" smtClean="0"/>
              <a:t> Insert </a:t>
            </a:r>
            <a:r>
              <a:rPr lang="en-IN" sz="4500" dirty="0"/>
              <a:t>(Z, Q)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End repeat </a:t>
            </a:r>
            <a:endParaRPr lang="en-IN" sz="4500" dirty="0" smtClean="0"/>
          </a:p>
          <a:p>
            <a:r>
              <a:rPr lang="en-IN" sz="4500" dirty="0" smtClean="0"/>
              <a:t> </a:t>
            </a:r>
            <a:r>
              <a:rPr lang="en-IN" sz="4500" dirty="0"/>
              <a:t>Return (extract_min(Q)) </a:t>
            </a:r>
          </a:p>
        </p:txBody>
      </p:sp>
    </p:spTree>
    <p:extLst>
      <p:ext uri="{BB962C8B-B14F-4D97-AF65-F5344CB8AC3E}">
        <p14:creationId xmlns:p14="http://schemas.microsoft.com/office/powerpoint/2010/main" val="17219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Pert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8" y="1570039"/>
            <a:ext cx="9033468" cy="503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1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10770</TotalTime>
  <Words>346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MINOR PROJECT-1</vt:lpstr>
      <vt:lpstr>Introduction</vt:lpstr>
      <vt:lpstr>Problem Statement</vt:lpstr>
      <vt:lpstr>Objectives</vt:lpstr>
      <vt:lpstr>Structure Chart</vt:lpstr>
      <vt:lpstr>RSA Algorithm</vt:lpstr>
      <vt:lpstr>Huffman Algorithm</vt:lpstr>
      <vt:lpstr>Pert Chart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HP-PC</cp:lastModifiedBy>
  <cp:revision>694</cp:revision>
  <cp:lastPrinted>2017-08-16T11:40:20Z</cp:lastPrinted>
  <dcterms:created xsi:type="dcterms:W3CDTF">2017-08-14T08:34:40Z</dcterms:created>
  <dcterms:modified xsi:type="dcterms:W3CDTF">2019-09-01T23:02:48Z</dcterms:modified>
</cp:coreProperties>
</file>