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9016b286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9016b286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9016b286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9016b286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9016b286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9016b286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9016b286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016b286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9016b286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9016b286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9016b286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9016b286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9016b286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9016b286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9016b286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9016b286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9016b286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9016b286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9016b286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9016b286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9016b286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9016b286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9016b286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9016b286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9016b286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9016b286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9016b286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9016b286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9016b286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9016b286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最適輸送の理論とアルゴリズム</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4.4 - 4.5節</a:t>
            </a:r>
            <a:endParaRPr>
              <a:latin typeface="Meiryo"/>
              <a:ea typeface="Meiryo"/>
              <a:cs typeface="Meiryo"/>
              <a:sym typeface="Meiryo"/>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2023/7/14 DA </a:t>
            </a:r>
            <a:r>
              <a:rPr lang="ja"/>
              <a:t>須藤 隼</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700">
                <a:latin typeface="Meiryo"/>
                <a:ea typeface="Meiryo"/>
                <a:cs typeface="Meiryo"/>
                <a:sym typeface="Meiryo"/>
              </a:rPr>
              <a:t>4.4.4 </a:t>
            </a:r>
            <a:r>
              <a:rPr lang="ja" sz="2700">
                <a:latin typeface="Meiryo"/>
                <a:ea typeface="Meiryo"/>
                <a:cs typeface="Meiryo"/>
                <a:sym typeface="Meiryo"/>
              </a:rPr>
              <a:t>ワッサースタインGAN</a:t>
            </a:r>
            <a:endParaRPr sz="2700">
              <a:latin typeface="Meiryo"/>
              <a:ea typeface="Meiryo"/>
              <a:cs typeface="Meiryo"/>
              <a:sym typeface="Meiryo"/>
            </a:endParaRPr>
          </a:p>
        </p:txBody>
      </p:sp>
      <p:pic>
        <p:nvPicPr>
          <p:cNvPr id="136" name="Google Shape;136;p22"/>
          <p:cNvPicPr preferRelativeResize="0"/>
          <p:nvPr/>
        </p:nvPicPr>
        <p:blipFill>
          <a:blip r:embed="rId3">
            <a:alphaModFix/>
          </a:blip>
          <a:stretch>
            <a:fillRect/>
          </a:stretch>
        </p:blipFill>
        <p:spPr>
          <a:xfrm>
            <a:off x="152400" y="3517825"/>
            <a:ext cx="8839204" cy="725091"/>
          </a:xfrm>
          <a:prstGeom prst="rect">
            <a:avLst/>
          </a:prstGeom>
          <a:noFill/>
          <a:ln>
            <a:noFill/>
          </a:ln>
        </p:spPr>
      </p:pic>
      <p:pic>
        <p:nvPicPr>
          <p:cNvPr id="137" name="Google Shape;137;p22"/>
          <p:cNvPicPr preferRelativeResize="0"/>
          <p:nvPr/>
        </p:nvPicPr>
        <p:blipFill>
          <a:blip r:embed="rId4">
            <a:alphaModFix/>
          </a:blip>
          <a:stretch>
            <a:fillRect/>
          </a:stretch>
        </p:blipFill>
        <p:spPr>
          <a:xfrm>
            <a:off x="3435963" y="1945575"/>
            <a:ext cx="2272124" cy="575750"/>
          </a:xfrm>
          <a:prstGeom prst="rect">
            <a:avLst/>
          </a:prstGeom>
          <a:noFill/>
          <a:ln>
            <a:noFill/>
          </a:ln>
        </p:spPr>
      </p:pic>
      <p:sp>
        <p:nvSpPr>
          <p:cNvPr id="138" name="Google Shape;138;p22"/>
          <p:cNvSpPr txBox="1"/>
          <p:nvPr/>
        </p:nvSpPr>
        <p:spPr>
          <a:xfrm>
            <a:off x="415500" y="1486550"/>
            <a:ext cx="51738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a:ea typeface="Roboto"/>
                <a:cs typeface="Roboto"/>
                <a:sym typeface="Roboto"/>
              </a:rPr>
              <a:t>生成器の目的関数を以下の1-ワッサースタイン距離とする</a:t>
            </a:r>
            <a:endParaRPr>
              <a:latin typeface="Roboto"/>
              <a:ea typeface="Roboto"/>
              <a:cs typeface="Roboto"/>
              <a:sym typeface="Roboto"/>
            </a:endParaRPr>
          </a:p>
        </p:txBody>
      </p:sp>
      <p:sp>
        <p:nvSpPr>
          <p:cNvPr id="139" name="Google Shape;139;p22"/>
          <p:cNvSpPr txBox="1"/>
          <p:nvPr/>
        </p:nvSpPr>
        <p:spPr>
          <a:xfrm>
            <a:off x="415525" y="2686725"/>
            <a:ext cx="75639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1-ワッサースタイン距離を求める最大化問題を勾配ペナルティ法で求める場合、損失関数は以下のようになる（W-GANの目的関数）</a:t>
            </a:r>
            <a:endParaRPr>
              <a:latin typeface="Meiryo"/>
              <a:ea typeface="Meiryo"/>
              <a:cs typeface="Meiryo"/>
              <a:sym typeface="Meiry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JS-GANとW-GAN</a:t>
            </a:r>
            <a:endParaRPr>
              <a:latin typeface="Meiryo"/>
              <a:ea typeface="Meiryo"/>
              <a:cs typeface="Meiryo"/>
              <a:sym typeface="Meiryo"/>
            </a:endParaRPr>
          </a:p>
        </p:txBody>
      </p:sp>
      <p:sp>
        <p:nvSpPr>
          <p:cNvPr id="145" name="Google Shape;145;p23"/>
          <p:cNvSpPr txBox="1"/>
          <p:nvPr/>
        </p:nvSpPr>
        <p:spPr>
          <a:xfrm>
            <a:off x="334825" y="1526925"/>
            <a:ext cx="5478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900">
                <a:solidFill>
                  <a:srgbClr val="2E2F00"/>
                </a:solidFill>
                <a:latin typeface="Meiryo"/>
                <a:ea typeface="Meiryo"/>
                <a:cs typeface="Meiryo"/>
                <a:sym typeface="Meiryo"/>
              </a:rPr>
              <a:t>通常の GAN の式 (4.41) と異なる点は以下の3点</a:t>
            </a:r>
            <a:endParaRPr sz="900">
              <a:solidFill>
                <a:srgbClr val="2E2F00"/>
              </a:solidFill>
              <a:latin typeface="Meiryo"/>
              <a:ea typeface="Meiryo"/>
              <a:cs typeface="Meiryo"/>
              <a:sym typeface="Meiryo"/>
            </a:endParaRPr>
          </a:p>
          <a:p>
            <a:pPr indent="0" lvl="0" marL="0" rtl="0" algn="l">
              <a:lnSpc>
                <a:spcPct val="115000"/>
              </a:lnSpc>
              <a:spcBef>
                <a:spcPts val="500"/>
              </a:spcBef>
              <a:spcAft>
                <a:spcPts val="0"/>
              </a:spcAft>
              <a:buNone/>
            </a:pPr>
            <a:r>
              <a:t/>
            </a:r>
            <a:endParaRPr sz="900">
              <a:solidFill>
                <a:srgbClr val="6C6600"/>
              </a:solidFill>
              <a:latin typeface="Meiryo"/>
              <a:ea typeface="Meiryo"/>
              <a:cs typeface="Meiryo"/>
              <a:sym typeface="Meiryo"/>
            </a:endParaRPr>
          </a:p>
          <a:p>
            <a:pPr indent="0" lvl="0" marL="0" rtl="0" algn="l">
              <a:lnSpc>
                <a:spcPct val="115000"/>
              </a:lnSpc>
              <a:spcBef>
                <a:spcPts val="500"/>
              </a:spcBef>
              <a:spcAft>
                <a:spcPts val="0"/>
              </a:spcAft>
              <a:buNone/>
            </a:pPr>
            <a:r>
              <a:rPr lang="ja" sz="900">
                <a:solidFill>
                  <a:srgbClr val="303100"/>
                </a:solidFill>
                <a:latin typeface="Meiryo"/>
                <a:ea typeface="Meiryo"/>
                <a:cs typeface="Meiryo"/>
                <a:sym typeface="Meiryo"/>
              </a:rPr>
              <a:t>1. JS-GANの識別器は f: x→[0,1] であったのに対し、W-GANでは f: X→Rとして任意の実数値を出力する関数</a:t>
            </a:r>
            <a:endParaRPr sz="900">
              <a:solidFill>
                <a:srgbClr val="303100"/>
              </a:solidFill>
              <a:latin typeface="Meiryo"/>
              <a:ea typeface="Meiryo"/>
              <a:cs typeface="Meiryo"/>
              <a:sym typeface="Meiryo"/>
            </a:endParaRPr>
          </a:p>
          <a:p>
            <a:pPr indent="0" lvl="0" marL="0" rtl="0" algn="l">
              <a:lnSpc>
                <a:spcPct val="115000"/>
              </a:lnSpc>
              <a:spcBef>
                <a:spcPts val="500"/>
              </a:spcBef>
              <a:spcAft>
                <a:spcPts val="0"/>
              </a:spcAft>
              <a:buNone/>
            </a:pPr>
            <a:r>
              <a:rPr lang="ja" sz="900">
                <a:solidFill>
                  <a:srgbClr val="413D00"/>
                </a:solidFill>
                <a:latin typeface="Meiryo"/>
                <a:ea typeface="Meiryo"/>
                <a:cs typeface="Meiryo"/>
                <a:sym typeface="Meiryo"/>
              </a:rPr>
              <a:t>2. </a:t>
            </a:r>
            <a:r>
              <a:rPr lang="ja" sz="900">
                <a:solidFill>
                  <a:srgbClr val="303100"/>
                </a:solidFill>
                <a:latin typeface="Meiryo"/>
                <a:ea typeface="Meiryo"/>
                <a:cs typeface="Meiryo"/>
                <a:sym typeface="Meiryo"/>
              </a:rPr>
              <a:t>JS-GANの識別器では、</a:t>
            </a:r>
            <a:r>
              <a:rPr lang="ja" sz="900">
                <a:solidFill>
                  <a:srgbClr val="413D00"/>
                </a:solidFill>
                <a:latin typeface="Meiryo"/>
                <a:ea typeface="Meiryo"/>
                <a:cs typeface="Meiryo"/>
                <a:sym typeface="Meiryo"/>
              </a:rPr>
              <a:t> fの損失関数はクロスエントロピー誤差であったが、</a:t>
            </a:r>
            <a:r>
              <a:rPr lang="ja" sz="900">
                <a:solidFill>
                  <a:srgbClr val="303100"/>
                </a:solidFill>
                <a:latin typeface="Meiryo"/>
                <a:ea typeface="Meiryo"/>
                <a:cs typeface="Meiryo"/>
                <a:sym typeface="Meiryo"/>
              </a:rPr>
              <a:t>W-GAN</a:t>
            </a:r>
            <a:r>
              <a:rPr lang="ja" sz="900">
                <a:solidFill>
                  <a:srgbClr val="413D00"/>
                </a:solidFill>
                <a:latin typeface="Meiryo"/>
                <a:ea typeface="Meiryo"/>
                <a:cs typeface="Meiryo"/>
                <a:sym typeface="Meiryo"/>
              </a:rPr>
              <a:t>では対数関数が取り除かれている</a:t>
            </a:r>
            <a:endParaRPr sz="900">
              <a:solidFill>
                <a:srgbClr val="413D00"/>
              </a:solidFill>
              <a:latin typeface="Meiryo"/>
              <a:ea typeface="Meiryo"/>
              <a:cs typeface="Meiryo"/>
              <a:sym typeface="Meiryo"/>
            </a:endParaRPr>
          </a:p>
          <a:p>
            <a:pPr indent="0" lvl="0" marL="0" rtl="0" algn="l">
              <a:lnSpc>
                <a:spcPct val="115000"/>
              </a:lnSpc>
              <a:spcBef>
                <a:spcPts val="500"/>
              </a:spcBef>
              <a:spcAft>
                <a:spcPts val="0"/>
              </a:spcAft>
              <a:buNone/>
            </a:pPr>
            <a:r>
              <a:rPr lang="ja" sz="900">
                <a:solidFill>
                  <a:srgbClr val="595700"/>
                </a:solidFill>
                <a:latin typeface="Meiryo"/>
                <a:ea typeface="Meiryo"/>
                <a:cs typeface="Meiryo"/>
                <a:sym typeface="Meiryo"/>
              </a:rPr>
              <a:t>3. </a:t>
            </a:r>
            <a:r>
              <a:rPr lang="ja" sz="900">
                <a:solidFill>
                  <a:srgbClr val="303100"/>
                </a:solidFill>
                <a:latin typeface="Meiryo"/>
                <a:ea typeface="Meiryo"/>
                <a:cs typeface="Meiryo"/>
                <a:sym typeface="Meiryo"/>
              </a:rPr>
              <a:t>W-GANの目的関数</a:t>
            </a:r>
            <a:r>
              <a:rPr lang="ja" sz="900">
                <a:solidFill>
                  <a:srgbClr val="595700"/>
                </a:solidFill>
                <a:latin typeface="Meiryo"/>
                <a:ea typeface="Meiryo"/>
                <a:cs typeface="Meiryo"/>
                <a:sym typeface="Meiryo"/>
              </a:rPr>
              <a:t>にはリプシッツ性を課す正則化項が追加されている</a:t>
            </a:r>
            <a:endParaRPr sz="900">
              <a:solidFill>
                <a:srgbClr val="595700"/>
              </a:solidFill>
              <a:latin typeface="Meiryo"/>
              <a:ea typeface="Meiryo"/>
              <a:cs typeface="Meiryo"/>
              <a:sym typeface="Meiryo"/>
            </a:endParaRPr>
          </a:p>
          <a:p>
            <a:pPr indent="0" lvl="0" marL="0" rtl="0" algn="l">
              <a:lnSpc>
                <a:spcPct val="115000"/>
              </a:lnSpc>
              <a:spcBef>
                <a:spcPts val="500"/>
              </a:spcBef>
              <a:spcAft>
                <a:spcPts val="0"/>
              </a:spcAft>
              <a:buNone/>
            </a:pPr>
            <a:r>
              <a:rPr lang="ja" sz="900">
                <a:solidFill>
                  <a:srgbClr val="2B2700"/>
                </a:solidFill>
                <a:latin typeface="Meiryo"/>
                <a:ea typeface="Meiryo"/>
                <a:cs typeface="Meiryo"/>
                <a:sym typeface="Meiryo"/>
              </a:rPr>
              <a:t>第二・第三の変更点により, 識別器の値を0や1に近づけるにつれて目的関数の値が無限大になることが回避できているため、過剰に適合することを避けられると期待</a:t>
            </a:r>
            <a:endParaRPr sz="900">
              <a:solidFill>
                <a:srgbClr val="2B2700"/>
              </a:solidFill>
              <a:latin typeface="Meiryo"/>
              <a:ea typeface="Meiryo"/>
              <a:cs typeface="Meiryo"/>
              <a:sym typeface="Meiryo"/>
            </a:endParaRPr>
          </a:p>
          <a:p>
            <a:pPr indent="0" lvl="0" marL="0" rtl="0" algn="l">
              <a:lnSpc>
                <a:spcPct val="115000"/>
              </a:lnSpc>
              <a:spcBef>
                <a:spcPts val="500"/>
              </a:spcBef>
              <a:spcAft>
                <a:spcPts val="0"/>
              </a:spcAft>
              <a:buNone/>
            </a:pPr>
            <a:r>
              <a:rPr lang="ja" sz="900">
                <a:solidFill>
                  <a:srgbClr val="2B2700"/>
                </a:solidFill>
                <a:latin typeface="Meiryo"/>
                <a:ea typeface="Meiryo"/>
                <a:cs typeface="Meiryo"/>
                <a:sym typeface="Meiryo"/>
              </a:rPr>
              <a:t>また,サポートが分離している場合であっても、最適輸送の定式化より, 遠くにある点ほど f の絶対値が大きくなる。 最適輸送によるf を用いれば、どの方向に各点を動かせばデータ分布に近づけるかが分かり、勾配消失問題が避けられる</a:t>
            </a:r>
            <a:endParaRPr sz="900">
              <a:solidFill>
                <a:srgbClr val="2B2700"/>
              </a:solidFill>
              <a:latin typeface="Meiryo"/>
              <a:ea typeface="Meiryo"/>
              <a:cs typeface="Meiryo"/>
              <a:sym typeface="Meiryo"/>
            </a:endParaRPr>
          </a:p>
          <a:p>
            <a:pPr indent="0" lvl="0" marL="0" rtl="0" algn="l">
              <a:lnSpc>
                <a:spcPct val="115000"/>
              </a:lnSpc>
              <a:spcBef>
                <a:spcPts val="500"/>
              </a:spcBef>
              <a:spcAft>
                <a:spcPts val="0"/>
              </a:spcAft>
              <a:buNone/>
            </a:pPr>
            <a:r>
              <a:t/>
            </a:r>
            <a:endParaRPr sz="900">
              <a:solidFill>
                <a:srgbClr val="2B2700"/>
              </a:solidFill>
              <a:latin typeface="Meiryo"/>
              <a:ea typeface="Meiryo"/>
              <a:cs typeface="Meiryo"/>
              <a:sym typeface="Meiryo"/>
            </a:endParaRPr>
          </a:p>
          <a:p>
            <a:pPr indent="0" lvl="0" marL="0" rtl="0" algn="l">
              <a:lnSpc>
                <a:spcPct val="115000"/>
              </a:lnSpc>
              <a:spcBef>
                <a:spcPts val="500"/>
              </a:spcBef>
              <a:spcAft>
                <a:spcPts val="500"/>
              </a:spcAft>
              <a:buNone/>
            </a:pPr>
            <a:r>
              <a:rPr lang="ja" sz="900">
                <a:solidFill>
                  <a:srgbClr val="2B2700"/>
                </a:solidFill>
                <a:latin typeface="Meiryo"/>
                <a:ea typeface="Meiryo"/>
                <a:cs typeface="Meiryo"/>
                <a:sym typeface="Meiryo"/>
              </a:rPr>
              <a:t>実験的にもW-GAN はモード崩壊が避けられ、かつ通常の GAN よりも高品質な画像が生成できることが報告されている</a:t>
            </a:r>
            <a:endParaRPr>
              <a:latin typeface="Meiryo"/>
              <a:ea typeface="Meiryo"/>
              <a:cs typeface="Meiryo"/>
              <a:sym typeface="Meiryo"/>
            </a:endParaRPr>
          </a:p>
        </p:txBody>
      </p:sp>
      <p:pic>
        <p:nvPicPr>
          <p:cNvPr id="146" name="Google Shape;146;p23"/>
          <p:cNvPicPr preferRelativeResize="0"/>
          <p:nvPr/>
        </p:nvPicPr>
        <p:blipFill>
          <a:blip r:embed="rId3">
            <a:alphaModFix/>
          </a:blip>
          <a:stretch>
            <a:fillRect/>
          </a:stretch>
        </p:blipFill>
        <p:spPr>
          <a:xfrm>
            <a:off x="6012775" y="2124325"/>
            <a:ext cx="2819550" cy="176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154850"/>
            <a:ext cx="8520600" cy="96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4.</a:t>
            </a:r>
            <a:r>
              <a:rPr lang="ja">
                <a:latin typeface="Meiryo"/>
                <a:ea typeface="Meiryo"/>
                <a:cs typeface="Meiryo"/>
                <a:sym typeface="Meiryo"/>
              </a:rPr>
              <a:t>5 敵対的ネットワークのその他の応用例</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4.5.1 敵対的オートエンコーダ</a:t>
            </a:r>
            <a:endParaRPr>
              <a:latin typeface="Meiryo"/>
              <a:ea typeface="Meiryo"/>
              <a:cs typeface="Meiryo"/>
              <a:sym typeface="Meiryo"/>
            </a:endParaRPr>
          </a:p>
        </p:txBody>
      </p:sp>
      <p:pic>
        <p:nvPicPr>
          <p:cNvPr id="152" name="Google Shape;152;p24"/>
          <p:cNvPicPr preferRelativeResize="0"/>
          <p:nvPr/>
        </p:nvPicPr>
        <p:blipFill>
          <a:blip r:embed="rId3">
            <a:alphaModFix/>
          </a:blip>
          <a:stretch>
            <a:fillRect/>
          </a:stretch>
        </p:blipFill>
        <p:spPr>
          <a:xfrm>
            <a:off x="1313825" y="2164325"/>
            <a:ext cx="6670027" cy="2863651"/>
          </a:xfrm>
          <a:prstGeom prst="rect">
            <a:avLst/>
          </a:prstGeom>
          <a:noFill/>
          <a:ln>
            <a:noFill/>
          </a:ln>
        </p:spPr>
      </p:pic>
      <p:sp>
        <p:nvSpPr>
          <p:cNvPr id="153" name="Google Shape;153;p24"/>
          <p:cNvSpPr txBox="1"/>
          <p:nvPr/>
        </p:nvSpPr>
        <p:spPr>
          <a:xfrm>
            <a:off x="353950" y="1390025"/>
            <a:ext cx="3723900" cy="9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オートエンコーダ</a:t>
            </a:r>
            <a:endParaRPr>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4.5.1 </a:t>
            </a:r>
            <a:r>
              <a:rPr lang="ja">
                <a:latin typeface="Meiryo"/>
                <a:ea typeface="Meiryo"/>
                <a:cs typeface="Meiryo"/>
                <a:sym typeface="Meiryo"/>
              </a:rPr>
              <a:t>変分オートエンコーダ</a:t>
            </a:r>
            <a:endParaRPr>
              <a:latin typeface="Meiryo"/>
              <a:ea typeface="Meiryo"/>
              <a:cs typeface="Meiryo"/>
              <a:sym typeface="Meiryo"/>
            </a:endParaRPr>
          </a:p>
        </p:txBody>
      </p:sp>
      <p:sp>
        <p:nvSpPr>
          <p:cNvPr id="159" name="Google Shape;159;p25"/>
          <p:cNvSpPr txBox="1"/>
          <p:nvPr/>
        </p:nvSpPr>
        <p:spPr>
          <a:xfrm>
            <a:off x="353950" y="1463775"/>
            <a:ext cx="78903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100D00"/>
                </a:solidFill>
                <a:latin typeface="Meiryo"/>
                <a:ea typeface="Meiryo"/>
                <a:cs typeface="Meiryo"/>
                <a:sym typeface="Meiryo"/>
              </a:rPr>
              <a:t>変分オートエンコーダ </a:t>
            </a:r>
            <a:r>
              <a:rPr lang="ja" sz="1200">
                <a:solidFill>
                  <a:srgbClr val="100D00"/>
                </a:solidFill>
                <a:latin typeface="Meiryo"/>
                <a:ea typeface="Meiryo"/>
                <a:cs typeface="Meiryo"/>
                <a:sym typeface="Meiryo"/>
              </a:rPr>
              <a:t>(VAE: variational autoencoder) </a:t>
            </a:r>
            <a:endParaRPr sz="1200">
              <a:solidFill>
                <a:srgbClr val="100D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100D00"/>
                </a:solidFill>
                <a:latin typeface="Meiryo"/>
                <a:ea typeface="Meiryo"/>
                <a:cs typeface="Meiryo"/>
                <a:sym typeface="Meiryo"/>
              </a:rPr>
              <a:t>決定的なエンコーダを用いる代わりに, データ点x ∈ Xを受け取り、R^D上の分布</a:t>
            </a:r>
            <a:endParaRPr sz="1200">
              <a:solidFill>
                <a:srgbClr val="100D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383000"/>
                </a:solidFill>
                <a:latin typeface="Meiryo"/>
                <a:ea typeface="Meiryo"/>
                <a:cs typeface="Meiryo"/>
                <a:sym typeface="Meiryo"/>
              </a:rPr>
              <a:t>p(z|x) を出力するエンコーダを用いる</a:t>
            </a:r>
            <a:endParaRPr sz="1200">
              <a:solidFill>
                <a:srgbClr val="3830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383000"/>
                </a:solidFill>
                <a:latin typeface="Meiryo"/>
                <a:ea typeface="Meiryo"/>
                <a:cs typeface="Meiryo"/>
                <a:sym typeface="Meiryo"/>
              </a:rPr>
              <a:t>一般の分布を出力するのは困難なため、通常は p(z|x)は正規分布に従うなどと仮定し, エンコーダは分</a:t>
            </a:r>
            <a:r>
              <a:rPr lang="ja" sz="1200">
                <a:solidFill>
                  <a:srgbClr val="2B2500"/>
                </a:solidFill>
                <a:latin typeface="Meiryo"/>
                <a:ea typeface="Meiryo"/>
                <a:cs typeface="Meiryo"/>
                <a:sym typeface="Meiryo"/>
              </a:rPr>
              <a:t>布のパラメータベクトルを出力するとする。</a:t>
            </a:r>
            <a:endParaRPr sz="1200">
              <a:solidFill>
                <a:srgbClr val="2B25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201A00"/>
                </a:solidFill>
                <a:latin typeface="Meiryo"/>
                <a:ea typeface="Meiryo"/>
                <a:cs typeface="Meiryo"/>
                <a:sym typeface="Meiryo"/>
              </a:rPr>
              <a:t>潜在変数の分布 p(z) を(標準)正規分布などとあらかじめ仮定</a:t>
            </a:r>
            <a:endParaRPr sz="1200">
              <a:solidFill>
                <a:srgbClr val="201A00"/>
              </a:solidFill>
              <a:latin typeface="Meiryo"/>
              <a:ea typeface="Meiryo"/>
              <a:cs typeface="Meiryo"/>
              <a:sym typeface="Meiryo"/>
            </a:endParaRPr>
          </a:p>
          <a:p>
            <a:pPr indent="0" lvl="0" marL="0" rtl="0" algn="l">
              <a:spcBef>
                <a:spcPts val="500"/>
              </a:spcBef>
              <a:spcAft>
                <a:spcPts val="0"/>
              </a:spcAft>
              <a:buNone/>
            </a:pPr>
            <a:r>
              <a:t/>
            </a:r>
            <a:endParaRPr>
              <a:latin typeface="Meiryo"/>
              <a:ea typeface="Meiryo"/>
              <a:cs typeface="Meiryo"/>
              <a:sym typeface="Meiryo"/>
            </a:endParaRPr>
          </a:p>
        </p:txBody>
      </p:sp>
      <p:pic>
        <p:nvPicPr>
          <p:cNvPr id="160" name="Google Shape;160;p25"/>
          <p:cNvPicPr preferRelativeResize="0"/>
          <p:nvPr/>
        </p:nvPicPr>
        <p:blipFill>
          <a:blip r:embed="rId3">
            <a:alphaModFix/>
          </a:blip>
          <a:stretch>
            <a:fillRect/>
          </a:stretch>
        </p:blipFill>
        <p:spPr>
          <a:xfrm>
            <a:off x="1595722" y="3114947"/>
            <a:ext cx="5406749" cy="194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4.5.2 </a:t>
            </a:r>
            <a:r>
              <a:rPr lang="ja">
                <a:latin typeface="Meiryo"/>
                <a:ea typeface="Meiryo"/>
                <a:cs typeface="Meiryo"/>
                <a:sym typeface="Meiryo"/>
              </a:rPr>
              <a:t>敵対的オートエンコーダ</a:t>
            </a:r>
            <a:endParaRPr>
              <a:latin typeface="Meiryo"/>
              <a:ea typeface="Meiryo"/>
              <a:cs typeface="Meiryo"/>
              <a:sym typeface="Meiryo"/>
            </a:endParaRPr>
          </a:p>
        </p:txBody>
      </p:sp>
      <p:sp>
        <p:nvSpPr>
          <p:cNvPr id="166" name="Google Shape;166;p26"/>
          <p:cNvSpPr txBox="1"/>
          <p:nvPr/>
        </p:nvSpPr>
        <p:spPr>
          <a:xfrm>
            <a:off x="311725" y="1457250"/>
            <a:ext cx="8314500" cy="320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3C3A00"/>
                </a:solidFill>
                <a:latin typeface="Meiryo"/>
                <a:ea typeface="Meiryo"/>
                <a:cs typeface="Meiryo"/>
                <a:sym typeface="Meiryo"/>
              </a:rPr>
              <a:t>敵対的オートエンコーダ (adversarial autoencoder) </a:t>
            </a:r>
            <a:endParaRPr sz="1200">
              <a:solidFill>
                <a:srgbClr val="3C3A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3C3A00"/>
                </a:solidFill>
                <a:latin typeface="Meiryo"/>
                <a:ea typeface="Meiryo"/>
                <a:cs typeface="Meiryo"/>
                <a:sym typeface="Meiryo"/>
              </a:rPr>
              <a:t>通常のオートエンコーダに対して任意に潜在変数の分布 p(z) を仮定し、p(z) と {Φ(x1),...,Φ(xn)}の距離を敵対的な定式化で最小化することで潜在変数がp(z) に近づくようにする</a:t>
            </a:r>
            <a:endParaRPr sz="1200">
              <a:solidFill>
                <a:srgbClr val="3C3A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3C3A00"/>
                </a:solidFill>
                <a:latin typeface="Meiryo"/>
                <a:ea typeface="Meiryo"/>
                <a:cs typeface="Meiryo"/>
                <a:sym typeface="Meiryo"/>
              </a:rPr>
              <a:t>通常のオートエンコーダと比べ、p(z)という潜在変数が従うべき分布があるので、ここからサンプリングしてp(z)を計算することで、真のデータ分布によく従うデータが得られるのが利点</a:t>
            </a:r>
            <a:endParaRPr sz="1200">
              <a:solidFill>
                <a:srgbClr val="3C3A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3C3A00"/>
                </a:solidFill>
                <a:latin typeface="Meiryo"/>
                <a:ea typeface="Meiryo"/>
                <a:cs typeface="Meiryo"/>
                <a:sym typeface="Meiryo"/>
              </a:rPr>
              <a:t>変分オートエンコーダと比べ、p(z)の具体的な関数形が分からなくてもサンプルさえ得られればよく、柔軟にモデリングができることが利点</a:t>
            </a:r>
            <a:endParaRPr sz="1200">
              <a:solidFill>
                <a:srgbClr val="3C3A00"/>
              </a:solidFill>
              <a:latin typeface="Meiryo"/>
              <a:ea typeface="Meiryo"/>
              <a:cs typeface="Meiryo"/>
              <a:sym typeface="Meiryo"/>
            </a:endParaRPr>
          </a:p>
          <a:p>
            <a:pPr indent="0" lvl="0" marL="0" rtl="0" algn="l">
              <a:lnSpc>
                <a:spcPct val="115000"/>
              </a:lnSpc>
              <a:spcBef>
                <a:spcPts val="500"/>
              </a:spcBef>
              <a:spcAft>
                <a:spcPts val="500"/>
              </a:spcAft>
              <a:buNone/>
            </a:pPr>
            <a:r>
              <a:rPr lang="ja" sz="1200">
                <a:solidFill>
                  <a:srgbClr val="3C3A00"/>
                </a:solidFill>
                <a:latin typeface="Meiryo"/>
                <a:ea typeface="Meiryo"/>
                <a:cs typeface="Meiryo"/>
                <a:sym typeface="Meiryo"/>
              </a:rPr>
              <a:t>GAN と比べるとオートエンコーダと同様x∈Xに対応する潜在変数がΦ(x) により計算できるとい</a:t>
            </a:r>
            <a:r>
              <a:rPr lang="ja" sz="1200">
                <a:solidFill>
                  <a:srgbClr val="444500"/>
                </a:solidFill>
                <a:latin typeface="Meiryo"/>
                <a:ea typeface="Meiryo"/>
                <a:cs typeface="Meiryo"/>
                <a:sym typeface="Meiryo"/>
              </a:rPr>
              <a:t>うのが利点である。</a:t>
            </a:r>
            <a:endParaRPr sz="1200">
              <a:latin typeface="Meiryo"/>
              <a:ea typeface="Meiryo"/>
              <a:cs typeface="Meiryo"/>
              <a:sym typeface="Meiryo"/>
            </a:endParaRPr>
          </a:p>
        </p:txBody>
      </p:sp>
      <p:pic>
        <p:nvPicPr>
          <p:cNvPr id="167" name="Google Shape;167;p26"/>
          <p:cNvPicPr preferRelativeResize="0"/>
          <p:nvPr/>
        </p:nvPicPr>
        <p:blipFill>
          <a:blip r:embed="rId3">
            <a:alphaModFix/>
          </a:blip>
          <a:stretch>
            <a:fillRect/>
          </a:stretch>
        </p:blipFill>
        <p:spPr>
          <a:xfrm>
            <a:off x="2233775" y="3492802"/>
            <a:ext cx="5560151" cy="233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4.5.2 </a:t>
            </a:r>
            <a:r>
              <a:rPr lang="ja">
                <a:latin typeface="Meiryo"/>
                <a:ea typeface="Meiryo"/>
                <a:cs typeface="Meiryo"/>
                <a:sym typeface="Meiryo"/>
              </a:rPr>
              <a:t>敵対的ドメイン適応</a:t>
            </a:r>
            <a:endParaRPr>
              <a:latin typeface="Meiryo"/>
              <a:ea typeface="Meiryo"/>
              <a:cs typeface="Meiryo"/>
              <a:sym typeface="Meiryo"/>
            </a:endParaRPr>
          </a:p>
        </p:txBody>
      </p:sp>
      <p:sp>
        <p:nvSpPr>
          <p:cNvPr id="173" name="Google Shape;173;p27"/>
          <p:cNvSpPr txBox="1"/>
          <p:nvPr/>
        </p:nvSpPr>
        <p:spPr>
          <a:xfrm>
            <a:off x="353950" y="1463775"/>
            <a:ext cx="8520600" cy="33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434200"/>
                </a:solidFill>
                <a:latin typeface="Meiryo"/>
                <a:ea typeface="Meiryo"/>
                <a:cs typeface="Meiryo"/>
                <a:sym typeface="Meiryo"/>
              </a:rPr>
              <a:t>教師なしのドメイン適応 (domain adaptation) </a:t>
            </a:r>
            <a:endParaRPr sz="1200">
              <a:solidFill>
                <a:srgbClr val="434200"/>
              </a:solidFill>
              <a:latin typeface="Meiryo"/>
              <a:ea typeface="Meiryo"/>
              <a:cs typeface="Meiryo"/>
              <a:sym typeface="Meiryo"/>
            </a:endParaRPr>
          </a:p>
          <a:p>
            <a:pPr indent="-304800" lvl="0" marL="457200" rtl="0" algn="l">
              <a:lnSpc>
                <a:spcPct val="115000"/>
              </a:lnSpc>
              <a:spcBef>
                <a:spcPts val="500"/>
              </a:spcBef>
              <a:spcAft>
                <a:spcPts val="0"/>
              </a:spcAft>
              <a:buClr>
                <a:srgbClr val="434200"/>
              </a:buClr>
              <a:buSzPts val="1200"/>
              <a:buFont typeface="Meiryo"/>
              <a:buChar char="-"/>
            </a:pPr>
            <a:r>
              <a:rPr lang="ja" sz="1200">
                <a:solidFill>
                  <a:srgbClr val="434200"/>
                </a:solidFill>
                <a:latin typeface="Meiryo"/>
                <a:ea typeface="Meiryo"/>
                <a:cs typeface="Meiryo"/>
                <a:sym typeface="Meiryo"/>
              </a:rPr>
              <a:t>ソースデータ：教</a:t>
            </a:r>
            <a:r>
              <a:rPr lang="ja" sz="1200">
                <a:solidFill>
                  <a:srgbClr val="434200"/>
                </a:solidFill>
                <a:latin typeface="Meiryo"/>
                <a:ea typeface="Meiryo"/>
                <a:cs typeface="Meiryo"/>
                <a:sym typeface="Meiryo"/>
              </a:rPr>
              <a:t>師</a:t>
            </a:r>
            <a:r>
              <a:rPr lang="ja" sz="1200">
                <a:solidFill>
                  <a:srgbClr val="434200"/>
                </a:solidFill>
                <a:latin typeface="Meiryo"/>
                <a:ea typeface="Meiryo"/>
                <a:cs typeface="Meiryo"/>
                <a:sym typeface="Meiryo"/>
              </a:rPr>
              <a:t>付きデータ</a:t>
            </a:r>
            <a:endParaRPr sz="1200">
              <a:solidFill>
                <a:srgbClr val="434200"/>
              </a:solidFill>
              <a:latin typeface="Meiryo"/>
              <a:ea typeface="Meiryo"/>
              <a:cs typeface="Meiryo"/>
              <a:sym typeface="Meiryo"/>
            </a:endParaRPr>
          </a:p>
          <a:p>
            <a:pPr indent="-304800" lvl="0" marL="457200" rtl="0" algn="l">
              <a:lnSpc>
                <a:spcPct val="115000"/>
              </a:lnSpc>
              <a:spcBef>
                <a:spcPts val="0"/>
              </a:spcBef>
              <a:spcAft>
                <a:spcPts val="0"/>
              </a:spcAft>
              <a:buClr>
                <a:srgbClr val="434200"/>
              </a:buClr>
              <a:buSzPts val="1200"/>
              <a:buFont typeface="Meiryo"/>
              <a:buChar char="-"/>
            </a:pPr>
            <a:r>
              <a:rPr lang="ja" sz="1200">
                <a:solidFill>
                  <a:srgbClr val="434200"/>
                </a:solidFill>
                <a:latin typeface="Meiryo"/>
                <a:ea typeface="Meiryo"/>
                <a:cs typeface="Meiryo"/>
                <a:sym typeface="Meiryo"/>
              </a:rPr>
              <a:t>ターゲットデータ：教師なしデータ</a:t>
            </a:r>
            <a:endParaRPr sz="1200">
              <a:solidFill>
                <a:srgbClr val="434200"/>
              </a:solidFill>
              <a:latin typeface="Meiryo"/>
              <a:ea typeface="Meiryo"/>
              <a:cs typeface="Meiryo"/>
              <a:sym typeface="Meiryo"/>
            </a:endParaRPr>
          </a:p>
          <a:p>
            <a:pPr indent="0" lvl="0" marL="0" rtl="0" algn="l">
              <a:lnSpc>
                <a:spcPct val="115000"/>
              </a:lnSpc>
              <a:spcBef>
                <a:spcPts val="500"/>
              </a:spcBef>
              <a:spcAft>
                <a:spcPts val="0"/>
              </a:spcAft>
              <a:buNone/>
            </a:pPr>
            <a:r>
              <a:rPr lang="ja" sz="1200">
                <a:solidFill>
                  <a:srgbClr val="434200"/>
                </a:solidFill>
                <a:latin typeface="Meiryo"/>
                <a:ea typeface="Meiryo"/>
                <a:cs typeface="Meiryo"/>
                <a:sym typeface="Meiryo"/>
              </a:rPr>
              <a:t>基本的にはソース分布で学習し、ターゲット分布のラベル予測を行う</a:t>
            </a:r>
            <a:endParaRPr sz="1200">
              <a:solidFill>
                <a:srgbClr val="434200"/>
              </a:solidFill>
              <a:latin typeface="Meiryo"/>
              <a:ea typeface="Meiryo"/>
              <a:cs typeface="Meiryo"/>
              <a:sym typeface="Meiryo"/>
            </a:endParaRPr>
          </a:p>
          <a:p>
            <a:pPr indent="0" lvl="0" marL="0" rtl="0" algn="l">
              <a:lnSpc>
                <a:spcPct val="115000"/>
              </a:lnSpc>
              <a:spcBef>
                <a:spcPts val="500"/>
              </a:spcBef>
              <a:spcAft>
                <a:spcPts val="0"/>
              </a:spcAft>
              <a:buNone/>
            </a:pPr>
            <a:r>
              <a:t/>
            </a:r>
            <a:endParaRPr sz="1200">
              <a:solidFill>
                <a:srgbClr val="434200"/>
              </a:solidFill>
              <a:latin typeface="Meiryo"/>
              <a:ea typeface="Meiryo"/>
              <a:cs typeface="Meiryo"/>
              <a:sym typeface="Meiryo"/>
            </a:endParaRPr>
          </a:p>
          <a:p>
            <a:pPr indent="0" lvl="0" marL="0" rtl="0" algn="l">
              <a:lnSpc>
                <a:spcPct val="115000"/>
              </a:lnSpc>
              <a:spcBef>
                <a:spcPts val="500"/>
              </a:spcBef>
              <a:spcAft>
                <a:spcPts val="500"/>
              </a:spcAft>
              <a:buNone/>
            </a:pPr>
            <a:r>
              <a:rPr lang="ja" sz="1200">
                <a:solidFill>
                  <a:srgbClr val="434200"/>
                </a:solidFill>
                <a:latin typeface="Meiryo"/>
                <a:ea typeface="Meiryo"/>
                <a:cs typeface="Meiryo"/>
                <a:sym typeface="Meiryo"/>
              </a:rPr>
              <a:t>基本的な性質は似てるものの、微妙なズレが生じてしまう</a:t>
            </a:r>
            <a:endParaRPr sz="1200">
              <a:solidFill>
                <a:srgbClr val="434200"/>
              </a:solidFill>
              <a:latin typeface="Meiryo"/>
              <a:ea typeface="Meiryo"/>
              <a:cs typeface="Meiryo"/>
              <a:sym typeface="Meiryo"/>
            </a:endParaRPr>
          </a:p>
        </p:txBody>
      </p:sp>
      <p:pic>
        <p:nvPicPr>
          <p:cNvPr id="174" name="Google Shape;174;p27"/>
          <p:cNvPicPr preferRelativeResize="0"/>
          <p:nvPr/>
        </p:nvPicPr>
        <p:blipFill>
          <a:blip r:embed="rId3">
            <a:alphaModFix/>
          </a:blip>
          <a:stretch>
            <a:fillRect/>
          </a:stretch>
        </p:blipFill>
        <p:spPr>
          <a:xfrm>
            <a:off x="5020775" y="2857850"/>
            <a:ext cx="3280350" cy="189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4.5.2 </a:t>
            </a:r>
            <a:r>
              <a:rPr lang="ja">
                <a:latin typeface="Meiryo"/>
                <a:ea typeface="Meiryo"/>
                <a:cs typeface="Meiryo"/>
                <a:sym typeface="Meiryo"/>
              </a:rPr>
              <a:t>敵対的ドメイン適応</a:t>
            </a:r>
            <a:endParaRPr>
              <a:latin typeface="Meiryo"/>
              <a:ea typeface="Meiryo"/>
              <a:cs typeface="Meiryo"/>
              <a:sym typeface="Meiryo"/>
            </a:endParaRPr>
          </a:p>
        </p:txBody>
      </p:sp>
      <p:pic>
        <p:nvPicPr>
          <p:cNvPr id="180" name="Google Shape;180;p28"/>
          <p:cNvPicPr preferRelativeResize="0"/>
          <p:nvPr/>
        </p:nvPicPr>
        <p:blipFill rotWithShape="1">
          <a:blip r:embed="rId3">
            <a:alphaModFix/>
          </a:blip>
          <a:srcRect b="0" l="4277" r="14242" t="0"/>
          <a:stretch/>
        </p:blipFill>
        <p:spPr>
          <a:xfrm>
            <a:off x="3953575" y="449600"/>
            <a:ext cx="4694926" cy="2058450"/>
          </a:xfrm>
          <a:prstGeom prst="rect">
            <a:avLst/>
          </a:prstGeom>
          <a:noFill/>
          <a:ln>
            <a:noFill/>
          </a:ln>
        </p:spPr>
      </p:pic>
      <p:sp>
        <p:nvSpPr>
          <p:cNvPr id="181" name="Google Shape;181;p28"/>
          <p:cNvSpPr txBox="1"/>
          <p:nvPr/>
        </p:nvSpPr>
        <p:spPr>
          <a:xfrm>
            <a:off x="245200" y="1435450"/>
            <a:ext cx="8020200" cy="21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敵対的ドメイン適応では、</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特徴抽出部分 f: X → R^D</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予測部分 g: R^D → Y</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に分け、g(f(x)) で予測を行う</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ソースデータの特徴分布 F_s = {f(x_1),...,f(x_n)}</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ターゲットデータの特徴分布 </a:t>
            </a:r>
            <a:r>
              <a:rPr lang="ja">
                <a:latin typeface="Meiryo"/>
                <a:ea typeface="Meiryo"/>
                <a:cs typeface="Meiryo"/>
                <a:sym typeface="Meiryo"/>
              </a:rPr>
              <a:t>F_t = {f(x’_1),...,f(x’_m)}</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の距離（敵対的な枠組みで測る）が近くなるように、f を更新する</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これによりg に入力される特徴量の分布のずれはソース / ターゲット間で小さくなるため、ターゲットデータを入力した際の性能がソースデータの性能に近くなることが期待される</a:t>
            </a:r>
            <a:endParaRPr>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生成モデル</a:t>
            </a:r>
            <a:endParaRPr>
              <a:latin typeface="Meiryo"/>
              <a:ea typeface="Meiryo"/>
              <a:cs typeface="Meiryo"/>
              <a:sym typeface="Meiryo"/>
            </a:endParaRPr>
          </a:p>
        </p:txBody>
      </p:sp>
      <p:pic>
        <p:nvPicPr>
          <p:cNvPr id="71" name="Google Shape;71;p14"/>
          <p:cNvPicPr preferRelativeResize="0"/>
          <p:nvPr/>
        </p:nvPicPr>
        <p:blipFill>
          <a:blip r:embed="rId3">
            <a:alphaModFix/>
          </a:blip>
          <a:stretch>
            <a:fillRect/>
          </a:stretch>
        </p:blipFill>
        <p:spPr>
          <a:xfrm>
            <a:off x="5295900" y="1729125"/>
            <a:ext cx="2219325" cy="2895600"/>
          </a:xfrm>
          <a:prstGeom prst="rect">
            <a:avLst/>
          </a:prstGeom>
          <a:noFill/>
          <a:ln>
            <a:noFill/>
          </a:ln>
        </p:spPr>
      </p:pic>
      <p:sp>
        <p:nvSpPr>
          <p:cNvPr id="72" name="Google Shape;72;p14"/>
          <p:cNvSpPr txBox="1"/>
          <p:nvPr/>
        </p:nvSpPr>
        <p:spPr>
          <a:xfrm>
            <a:off x="333525" y="1711825"/>
            <a:ext cx="43197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空間X上のデータを生成する生成モデルの構築を考える</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例：データがH×WのサイズのRGB画像</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 X=R^H×W×3</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真のデータ分布p(x)からのi.i.d.サンプル {x_1, … , x_n} から、真の分布に近い分布を構築することが目標</a:t>
            </a:r>
            <a:endParaRPr>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920950" y="1532200"/>
            <a:ext cx="2294185" cy="1179075"/>
          </a:xfrm>
          <a:prstGeom prst="rect">
            <a:avLst/>
          </a:prstGeom>
          <a:noFill/>
          <a:ln>
            <a:noFill/>
          </a:ln>
        </p:spPr>
      </p:pic>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4.4.1 </a:t>
            </a:r>
            <a:r>
              <a:rPr lang="ja">
                <a:latin typeface="Meiryo"/>
                <a:ea typeface="Meiryo"/>
                <a:cs typeface="Meiryo"/>
                <a:sym typeface="Meiryo"/>
              </a:rPr>
              <a:t>陰的生成モデル</a:t>
            </a:r>
            <a:endParaRPr>
              <a:latin typeface="Meiryo"/>
              <a:ea typeface="Meiryo"/>
              <a:cs typeface="Meiryo"/>
              <a:sym typeface="Meiryo"/>
            </a:endParaRPr>
          </a:p>
        </p:txBody>
      </p:sp>
      <p:sp>
        <p:nvSpPr>
          <p:cNvPr id="79" name="Google Shape;79;p15"/>
          <p:cNvSpPr txBox="1"/>
          <p:nvPr/>
        </p:nvSpPr>
        <p:spPr>
          <a:xfrm>
            <a:off x="2674200" y="1898525"/>
            <a:ext cx="1436700" cy="7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Meiryo"/>
                <a:ea typeface="Meiryo"/>
                <a:cs typeface="Meiryo"/>
                <a:sym typeface="Meiryo"/>
              </a:rPr>
              <a:t>p(z) </a:t>
            </a:r>
            <a:endParaRPr b="1">
              <a:latin typeface="Meiryo"/>
              <a:ea typeface="Meiryo"/>
              <a:cs typeface="Meiryo"/>
              <a:sym typeface="Meiryo"/>
            </a:endParaRPr>
          </a:p>
        </p:txBody>
      </p:sp>
      <p:sp>
        <p:nvSpPr>
          <p:cNvPr id="80" name="Google Shape;80;p15"/>
          <p:cNvSpPr txBox="1"/>
          <p:nvPr/>
        </p:nvSpPr>
        <p:spPr>
          <a:xfrm>
            <a:off x="514350" y="2887200"/>
            <a:ext cx="8036700" cy="1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例</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ノイズ z: 				低次元ユークリッド空間</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ノイズ分布 p(z): 		標準正規分布</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変換関数 g(・; Θ): Z→</a:t>
            </a:r>
            <a:r>
              <a:rPr lang="ja">
                <a:latin typeface="Roboto"/>
                <a:ea typeface="Roboto"/>
                <a:cs typeface="Roboto"/>
                <a:sym typeface="Roboto"/>
              </a:rPr>
              <a:t>X</a:t>
            </a:r>
            <a:r>
              <a:rPr lang="ja">
                <a:latin typeface="Meiryo"/>
                <a:ea typeface="Meiryo"/>
                <a:cs typeface="Meiryo"/>
                <a:sym typeface="Meiryo"/>
              </a:rPr>
              <a:t> : 	ニューラルネットワーク</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gは一般的にブラックボックスであり、データxに対するz = g^-1(x) が一般に計算できない</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最尤推定や事後確率最大化等の手法を用いることができない</a:t>
            </a:r>
            <a:endParaRPr>
              <a:latin typeface="Meiryo"/>
              <a:ea typeface="Meiryo"/>
              <a:cs typeface="Meiryo"/>
              <a:sym typeface="Meiryo"/>
            </a:endParaRPr>
          </a:p>
        </p:txBody>
      </p:sp>
      <p:cxnSp>
        <p:nvCxnSpPr>
          <p:cNvPr id="81" name="Google Shape;81;p15"/>
          <p:cNvCxnSpPr/>
          <p:nvPr/>
        </p:nvCxnSpPr>
        <p:spPr>
          <a:xfrm flipH="1" rot="10800000">
            <a:off x="3407550" y="2113775"/>
            <a:ext cx="1336200" cy="159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5"/>
          <p:cNvSpPr txBox="1"/>
          <p:nvPr/>
        </p:nvSpPr>
        <p:spPr>
          <a:xfrm>
            <a:off x="3724050" y="1691725"/>
            <a:ext cx="703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a:ea typeface="Roboto"/>
                <a:cs typeface="Roboto"/>
                <a:sym typeface="Roboto"/>
              </a:rPr>
              <a:t>g(z; Θ)</a:t>
            </a:r>
            <a:endParaRPr>
              <a:latin typeface="Roboto"/>
              <a:ea typeface="Roboto"/>
              <a:cs typeface="Roboto"/>
              <a:sym typeface="Roboto"/>
            </a:endParaRPr>
          </a:p>
        </p:txBody>
      </p:sp>
      <p:pic>
        <p:nvPicPr>
          <p:cNvPr id="83" name="Google Shape;83;p15"/>
          <p:cNvPicPr preferRelativeResize="0"/>
          <p:nvPr/>
        </p:nvPicPr>
        <p:blipFill>
          <a:blip r:embed="rId4">
            <a:alphaModFix/>
          </a:blip>
          <a:stretch>
            <a:fillRect/>
          </a:stretch>
        </p:blipFill>
        <p:spPr>
          <a:xfrm>
            <a:off x="5016550" y="1462000"/>
            <a:ext cx="1188275" cy="131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最小距離推定 (minimum distance estimation) </a:t>
            </a:r>
            <a:endParaRPr>
              <a:latin typeface="Meiryo"/>
              <a:ea typeface="Meiryo"/>
              <a:cs typeface="Meiryo"/>
              <a:sym typeface="Meiryo"/>
            </a:endParaRPr>
          </a:p>
        </p:txBody>
      </p:sp>
      <p:sp>
        <p:nvSpPr>
          <p:cNvPr id="89" name="Google Shape;89;p16"/>
          <p:cNvSpPr txBox="1"/>
          <p:nvPr/>
        </p:nvSpPr>
        <p:spPr>
          <a:xfrm>
            <a:off x="487850" y="2380500"/>
            <a:ext cx="8656200" cy="22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α</a:t>
            </a:r>
            <a:r>
              <a:rPr lang="ja">
                <a:latin typeface="Meiryo"/>
                <a:ea typeface="Meiryo"/>
                <a:cs typeface="Meiryo"/>
                <a:sym typeface="Meiryo"/>
              </a:rPr>
              <a:t> ∈ P(X) ：真の分布</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β_Θ ∈ </a:t>
            </a:r>
            <a:r>
              <a:rPr lang="ja">
                <a:latin typeface="Meiryo"/>
                <a:ea typeface="Meiryo"/>
                <a:cs typeface="Meiryo"/>
                <a:sym typeface="Meiryo"/>
              </a:rPr>
              <a:t>P(X) ：Θによってパラメタライズされた陰的生成モデルが表現する分布</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D：確率分布の距離</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Dを1-ワッサースタイン距離 → ワッサースタインGAN</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p:txBody>
      </p:sp>
      <p:sp>
        <p:nvSpPr>
          <p:cNvPr id="90" name="Google Shape;90;p16"/>
          <p:cNvSpPr txBox="1"/>
          <p:nvPr/>
        </p:nvSpPr>
        <p:spPr>
          <a:xfrm>
            <a:off x="3514575" y="1550400"/>
            <a:ext cx="4508100" cy="9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min_Θ D(α, β_Θ)</a:t>
            </a:r>
            <a:endParaRPr>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4.4.2 </a:t>
            </a:r>
            <a:r>
              <a:rPr lang="ja">
                <a:latin typeface="Meiryo"/>
                <a:ea typeface="Meiryo"/>
                <a:cs typeface="Meiryo"/>
                <a:sym typeface="Meiryo"/>
              </a:rPr>
              <a:t>敵対的生成ネットワーク（GAN）</a:t>
            </a:r>
            <a:endParaRPr>
              <a:latin typeface="Meiryo"/>
              <a:ea typeface="Meiryo"/>
              <a:cs typeface="Meiryo"/>
              <a:sym typeface="Meiryo"/>
            </a:endParaRPr>
          </a:p>
        </p:txBody>
      </p:sp>
      <p:pic>
        <p:nvPicPr>
          <p:cNvPr id="96" name="Google Shape;96;p17"/>
          <p:cNvPicPr preferRelativeResize="0"/>
          <p:nvPr/>
        </p:nvPicPr>
        <p:blipFill>
          <a:blip r:embed="rId3">
            <a:alphaModFix/>
          </a:blip>
          <a:stretch>
            <a:fillRect/>
          </a:stretch>
        </p:blipFill>
        <p:spPr>
          <a:xfrm>
            <a:off x="1116825" y="1508075"/>
            <a:ext cx="6238776" cy="466075"/>
          </a:xfrm>
          <a:prstGeom prst="rect">
            <a:avLst/>
          </a:prstGeom>
          <a:noFill/>
          <a:ln>
            <a:noFill/>
          </a:ln>
        </p:spPr>
      </p:pic>
      <p:pic>
        <p:nvPicPr>
          <p:cNvPr id="97" name="Google Shape;97;p17"/>
          <p:cNvPicPr preferRelativeResize="0"/>
          <p:nvPr/>
        </p:nvPicPr>
        <p:blipFill>
          <a:blip r:embed="rId4">
            <a:alphaModFix/>
          </a:blip>
          <a:stretch>
            <a:fillRect/>
          </a:stretch>
        </p:blipFill>
        <p:spPr>
          <a:xfrm>
            <a:off x="1305275" y="1875425"/>
            <a:ext cx="6170876" cy="2684325"/>
          </a:xfrm>
          <a:prstGeom prst="rect">
            <a:avLst/>
          </a:prstGeom>
          <a:noFill/>
          <a:ln>
            <a:noFill/>
          </a:ln>
        </p:spPr>
      </p:pic>
      <p:sp>
        <p:nvSpPr>
          <p:cNvPr id="98" name="Google Shape;98;p17"/>
          <p:cNvSpPr txBox="1"/>
          <p:nvPr/>
        </p:nvSpPr>
        <p:spPr>
          <a:xfrm>
            <a:off x="5798500" y="2455225"/>
            <a:ext cx="9444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9" name="Google Shape;99;p17"/>
          <p:cNvSpPr txBox="1"/>
          <p:nvPr/>
        </p:nvSpPr>
        <p:spPr>
          <a:xfrm>
            <a:off x="5597550" y="2357600"/>
            <a:ext cx="1004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f(x;Θ)</a:t>
            </a:r>
            <a:endParaRPr>
              <a:latin typeface="Meiryo"/>
              <a:ea typeface="Meiryo"/>
              <a:cs typeface="Meiryo"/>
              <a:sym typeface="Meiryo"/>
            </a:endParaRPr>
          </a:p>
        </p:txBody>
      </p:sp>
      <p:sp>
        <p:nvSpPr>
          <p:cNvPr id="100" name="Google Shape;100;p17"/>
          <p:cNvSpPr txBox="1"/>
          <p:nvPr/>
        </p:nvSpPr>
        <p:spPr>
          <a:xfrm>
            <a:off x="2121650" y="2123700"/>
            <a:ext cx="1004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x~α</a:t>
            </a:r>
            <a:endParaRPr>
              <a:latin typeface="Meiryo"/>
              <a:ea typeface="Meiryo"/>
              <a:cs typeface="Meiryo"/>
              <a:sym typeface="Meiryo"/>
            </a:endParaRPr>
          </a:p>
        </p:txBody>
      </p:sp>
      <p:sp>
        <p:nvSpPr>
          <p:cNvPr id="101" name="Google Shape;101;p17"/>
          <p:cNvSpPr txBox="1"/>
          <p:nvPr/>
        </p:nvSpPr>
        <p:spPr>
          <a:xfrm>
            <a:off x="2312500" y="4618675"/>
            <a:ext cx="10047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β_Θ</a:t>
            </a:r>
            <a:endParaRPr>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GANとJSダイバージェンス</a:t>
            </a:r>
            <a:endParaRPr>
              <a:latin typeface="Meiryo"/>
              <a:ea typeface="Meiryo"/>
              <a:cs typeface="Meiryo"/>
              <a:sym typeface="Meiryo"/>
            </a:endParaRPr>
          </a:p>
        </p:txBody>
      </p:sp>
      <p:pic>
        <p:nvPicPr>
          <p:cNvPr id="107" name="Google Shape;107;p18"/>
          <p:cNvPicPr preferRelativeResize="0"/>
          <p:nvPr/>
        </p:nvPicPr>
        <p:blipFill>
          <a:blip r:embed="rId3">
            <a:alphaModFix/>
          </a:blip>
          <a:stretch>
            <a:fillRect/>
          </a:stretch>
        </p:blipFill>
        <p:spPr>
          <a:xfrm>
            <a:off x="784175" y="2531548"/>
            <a:ext cx="6360751" cy="968500"/>
          </a:xfrm>
          <a:prstGeom prst="rect">
            <a:avLst/>
          </a:prstGeom>
          <a:noFill/>
          <a:ln>
            <a:noFill/>
          </a:ln>
        </p:spPr>
      </p:pic>
      <p:pic>
        <p:nvPicPr>
          <p:cNvPr id="108" name="Google Shape;108;p18"/>
          <p:cNvPicPr preferRelativeResize="0"/>
          <p:nvPr/>
        </p:nvPicPr>
        <p:blipFill>
          <a:blip r:embed="rId4">
            <a:alphaModFix/>
          </a:blip>
          <a:stretch>
            <a:fillRect/>
          </a:stretch>
        </p:blipFill>
        <p:spPr>
          <a:xfrm>
            <a:off x="1255550" y="1603075"/>
            <a:ext cx="5418010" cy="623700"/>
          </a:xfrm>
          <a:prstGeom prst="rect">
            <a:avLst/>
          </a:prstGeom>
          <a:noFill/>
          <a:ln>
            <a:noFill/>
          </a:ln>
        </p:spPr>
      </p:pic>
      <p:pic>
        <p:nvPicPr>
          <p:cNvPr id="109" name="Google Shape;109;p18"/>
          <p:cNvPicPr preferRelativeResize="0"/>
          <p:nvPr/>
        </p:nvPicPr>
        <p:blipFill>
          <a:blip r:embed="rId5">
            <a:alphaModFix/>
          </a:blip>
          <a:stretch>
            <a:fillRect/>
          </a:stretch>
        </p:blipFill>
        <p:spPr>
          <a:xfrm>
            <a:off x="1366050" y="3804825"/>
            <a:ext cx="3719175" cy="89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latin typeface="Meiryo"/>
                <a:ea typeface="Meiryo"/>
                <a:cs typeface="Meiryo"/>
                <a:sym typeface="Meiryo"/>
              </a:rPr>
              <a:t>4.4.3 JS-GAN の問題点①</a:t>
            </a:r>
            <a:endParaRPr>
              <a:latin typeface="Meiryo"/>
              <a:ea typeface="Meiryo"/>
              <a:cs typeface="Meiryo"/>
              <a:sym typeface="Meiryo"/>
            </a:endParaRPr>
          </a:p>
        </p:txBody>
      </p:sp>
      <p:pic>
        <p:nvPicPr>
          <p:cNvPr id="115" name="Google Shape;115;p19"/>
          <p:cNvPicPr preferRelativeResize="0"/>
          <p:nvPr/>
        </p:nvPicPr>
        <p:blipFill>
          <a:blip r:embed="rId3">
            <a:alphaModFix/>
          </a:blip>
          <a:stretch>
            <a:fillRect/>
          </a:stretch>
        </p:blipFill>
        <p:spPr>
          <a:xfrm>
            <a:off x="3821075" y="1744225"/>
            <a:ext cx="4404849" cy="2761475"/>
          </a:xfrm>
          <a:prstGeom prst="rect">
            <a:avLst/>
          </a:prstGeom>
          <a:noFill/>
          <a:ln>
            <a:noFill/>
          </a:ln>
        </p:spPr>
      </p:pic>
      <p:sp>
        <p:nvSpPr>
          <p:cNvPr id="116" name="Google Shape;116;p19"/>
          <p:cNvSpPr txBox="1"/>
          <p:nvPr/>
        </p:nvSpPr>
        <p:spPr>
          <a:xfrm>
            <a:off x="353950" y="1426900"/>
            <a:ext cx="26178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①勾配消失問題</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仮定「真のデータ分布領域Aと生成点の領域Bが重ならない」上において、JS-GANの識別器fの最適関数は、A上で1、B上で0を取る区分定数関数</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 あらゆる点で勾配が0</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[Note]</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領域A,Bのサポートが重ならないという仮定は、実験上近似的に成り立つことが観察されている</a:t>
            </a:r>
            <a:endParaRPr>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4.4.3 JS-GAN の問題点②</a:t>
            </a:r>
            <a:endParaRPr>
              <a:latin typeface="Meiryo"/>
              <a:ea typeface="Meiryo"/>
              <a:cs typeface="Meiryo"/>
              <a:sym typeface="Meiryo"/>
            </a:endParaRPr>
          </a:p>
          <a:p>
            <a:pPr indent="0" lvl="0" marL="0" rtl="0" algn="l">
              <a:spcBef>
                <a:spcPts val="0"/>
              </a:spcBef>
              <a:spcAft>
                <a:spcPts val="0"/>
              </a:spcAft>
              <a:buNone/>
            </a:pPr>
            <a:r>
              <a:t/>
            </a:r>
            <a:endParaRPr/>
          </a:p>
        </p:txBody>
      </p:sp>
      <p:sp>
        <p:nvSpPr>
          <p:cNvPr id="122" name="Google Shape;122;p20"/>
          <p:cNvSpPr txBox="1"/>
          <p:nvPr/>
        </p:nvSpPr>
        <p:spPr>
          <a:xfrm>
            <a:off x="519875" y="1555950"/>
            <a:ext cx="7097700" cy="23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Roboto"/>
                <a:ea typeface="Roboto"/>
                <a:cs typeface="Roboto"/>
                <a:sym typeface="Roboto"/>
              </a:rPr>
              <a:t>②モード崩壊（mode collapse）</a:t>
            </a:r>
            <a:endParaRPr>
              <a:latin typeface="Roboto"/>
              <a:ea typeface="Roboto"/>
              <a:cs typeface="Roboto"/>
              <a:sym typeface="Roboto"/>
            </a:endParaRPr>
          </a:p>
          <a:p>
            <a:pPr indent="0" lvl="0" marL="0" rtl="0" algn="l">
              <a:spcBef>
                <a:spcPts val="0"/>
              </a:spcBef>
              <a:spcAft>
                <a:spcPts val="0"/>
              </a:spcAft>
              <a:buNone/>
            </a:pPr>
            <a:r>
              <a:rPr lang="ja">
                <a:latin typeface="Roboto"/>
                <a:ea typeface="Roboto"/>
                <a:cs typeface="Roboto"/>
                <a:sym typeface="Roboto"/>
              </a:rPr>
              <a:t>仮に、識別器を固定して生成器を最適解まで訓練された場合、生成器は識別器が最大値を示している点のみを生成することになる。このような、識別器に過剰に適合して生成器が1点を過剰に生成してしまうことをモード崩壊と呼ぶ。</a:t>
            </a:r>
            <a:endParaRPr>
              <a:latin typeface="Roboto"/>
              <a:ea typeface="Roboto"/>
              <a:cs typeface="Roboto"/>
              <a:sym typeface="Roboto"/>
            </a:endParaRPr>
          </a:p>
        </p:txBody>
      </p:sp>
      <p:pic>
        <p:nvPicPr>
          <p:cNvPr id="123" name="Google Shape;123;p20"/>
          <p:cNvPicPr preferRelativeResize="0"/>
          <p:nvPr/>
        </p:nvPicPr>
        <p:blipFill>
          <a:blip r:embed="rId3">
            <a:alphaModFix/>
          </a:blip>
          <a:stretch>
            <a:fillRect/>
          </a:stretch>
        </p:blipFill>
        <p:spPr>
          <a:xfrm>
            <a:off x="2400299" y="2845249"/>
            <a:ext cx="4549875" cy="201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Meiryo"/>
                <a:ea typeface="Meiryo"/>
                <a:cs typeface="Meiryo"/>
                <a:sym typeface="Meiryo"/>
              </a:rPr>
              <a:t>4.4.3 JS-GAN の問題点</a:t>
            </a:r>
            <a:endParaRPr>
              <a:latin typeface="Meiryo"/>
              <a:ea typeface="Meiryo"/>
              <a:cs typeface="Meiryo"/>
              <a:sym typeface="Meiryo"/>
            </a:endParaRPr>
          </a:p>
          <a:p>
            <a:pPr indent="0" lvl="0" marL="0" rtl="0" algn="l">
              <a:spcBef>
                <a:spcPts val="0"/>
              </a:spcBef>
              <a:spcAft>
                <a:spcPts val="0"/>
              </a:spcAft>
              <a:buNone/>
            </a:pPr>
            <a:r>
              <a:t/>
            </a:r>
            <a:endParaRPr/>
          </a:p>
        </p:txBody>
      </p:sp>
      <p:sp>
        <p:nvSpPr>
          <p:cNvPr id="129" name="Google Shape;129;p21"/>
          <p:cNvSpPr txBox="1"/>
          <p:nvPr/>
        </p:nvSpPr>
        <p:spPr>
          <a:xfrm>
            <a:off x="519875" y="1555950"/>
            <a:ext cx="7097700" cy="23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eiryo"/>
                <a:ea typeface="Meiryo"/>
                <a:cs typeface="Meiryo"/>
                <a:sym typeface="Meiryo"/>
              </a:rPr>
              <a:t>①勾配消失問題：識別器を訓練をしすぎると勾配が消失</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②モード崩壊（mode collapse）：</a:t>
            </a:r>
            <a:r>
              <a:rPr lang="ja">
                <a:latin typeface="Meiryo"/>
                <a:ea typeface="Meiryo"/>
                <a:cs typeface="Meiryo"/>
                <a:sym typeface="Meiryo"/>
              </a:rPr>
              <a:t>識別器を訓練させすぎないために、生成器の分布が偏る</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これらの問題によりJS-GANでは訓練プロセスが不安定になってしまっている</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最小距離推定をJSダイバージェンスからワッサースタイン距離に変更することでこの問題に対処したのがW-GAN</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p:txBody>
      </p:sp>
      <p:pic>
        <p:nvPicPr>
          <p:cNvPr id="130" name="Google Shape;130;p21"/>
          <p:cNvPicPr preferRelativeResize="0"/>
          <p:nvPr/>
        </p:nvPicPr>
        <p:blipFill rotWithShape="1">
          <a:blip r:embed="rId3">
            <a:alphaModFix/>
          </a:blip>
          <a:srcRect b="0" l="48809" r="0" t="0"/>
          <a:stretch/>
        </p:blipFill>
        <p:spPr>
          <a:xfrm>
            <a:off x="6814899" y="3130950"/>
            <a:ext cx="2329100" cy="201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