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4" r:id="rId5"/>
    <p:sldId id="270" r:id="rId6"/>
    <p:sldId id="268" r:id="rId7"/>
    <p:sldId id="259" r:id="rId8"/>
    <p:sldId id="260" r:id="rId9"/>
    <p:sldId id="261" r:id="rId10"/>
    <p:sldId id="266" r:id="rId11"/>
    <p:sldId id="265" r:id="rId12"/>
    <p:sldId id="262"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p:cViewPr>
        <p:scale>
          <a:sx n="78" d="100"/>
          <a:sy n="78" d="100"/>
        </p:scale>
        <p:origin x="-114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00367A-1452-48AB-B9A6-A740A4BEF590}" type="datetimeFigureOut">
              <a:rPr lang="en-US" smtClean="0"/>
              <a:t>30-Dec-20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0367A-1452-48AB-B9A6-A740A4BEF590}" type="datetimeFigureOut">
              <a:rPr lang="en-US" smtClean="0"/>
              <a:t>30-Dec-20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A00367A-1452-48AB-B9A6-A740A4BEF590}" type="datetimeFigureOut">
              <a:rPr lang="en-US" smtClean="0"/>
              <a:t>30-Dec-20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DF0F-2AC4-48F6-8D73-3ECCF11B04B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0367A-1452-48AB-B9A6-A740A4BEF590}" type="datetimeFigureOut">
              <a:rPr lang="en-US" smtClean="0"/>
              <a:t>30-Dec-20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DF0F-2AC4-48F6-8D73-3ECCF11B04B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0367A-1452-48AB-B9A6-A740A4BEF590}" type="datetimeFigureOut">
              <a:rPr lang="en-US" smtClean="0"/>
              <a:t>30-Dec-20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A00367A-1452-48AB-B9A6-A740A4BEF590}" type="datetimeFigureOut">
              <a:rPr lang="en-US" smtClean="0"/>
              <a:t>30-Dec-20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DF0F-2AC4-48F6-8D73-3ECCF11B04B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00367A-1452-48AB-B9A6-A740A4BEF590}" type="datetimeFigureOut">
              <a:rPr lang="en-US" smtClean="0"/>
              <a:t>30-Dec-20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00367A-1452-48AB-B9A6-A740A4BEF590}" type="datetimeFigureOut">
              <a:rPr lang="en-US" smtClean="0"/>
              <a:t>30-Dec-20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A00367A-1452-48AB-B9A6-A740A4BEF590}" type="datetimeFigureOut">
              <a:rPr lang="en-US" smtClean="0"/>
              <a:t>30-Dec-20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ADF0F-2AC4-48F6-8D73-3ECCF11B04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A00367A-1452-48AB-B9A6-A740A4BEF590}" type="datetimeFigureOut">
              <a:rPr lang="en-US" smtClean="0"/>
              <a:t>30-Dec-20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DF0F-2AC4-48F6-8D73-3ECCF11B04B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0367A-1452-48AB-B9A6-A740A4BEF590}" type="datetimeFigureOut">
              <a:rPr lang="en-US" smtClean="0"/>
              <a:t>30-Dec-20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ADF0F-2AC4-48F6-8D73-3ECCF11B04B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A00367A-1452-48AB-B9A6-A740A4BEF590}" type="datetimeFigureOut">
              <a:rPr lang="en-US" smtClean="0"/>
              <a:t>30-Dec-20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61ADF0F-2AC4-48F6-8D73-3ECCF11B04B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1400" dirty="0" err="1" smtClean="0">
                <a:solidFill>
                  <a:srgbClr val="FF0000"/>
                </a:solidFill>
                <a:latin typeface="Times New Roman" pitchFamily="18" charset="0"/>
                <a:cs typeface="Times New Roman" pitchFamily="18" charset="0"/>
              </a:rPr>
              <a:t>Kammavari</a:t>
            </a:r>
            <a:r>
              <a:rPr lang="en-US" sz="1400" dirty="0">
                <a:solidFill>
                  <a:srgbClr val="FF0000"/>
                </a:solidFill>
                <a:latin typeface="Times New Roman" pitchFamily="18" charset="0"/>
                <a:cs typeface="Times New Roman" pitchFamily="18" charset="0"/>
              </a:rPr>
              <a:t> </a:t>
            </a:r>
            <a:r>
              <a:rPr lang="en-US" sz="1400" dirty="0" err="1" smtClean="0">
                <a:solidFill>
                  <a:srgbClr val="FF0000"/>
                </a:solidFill>
                <a:latin typeface="Times New Roman" pitchFamily="18" charset="0"/>
                <a:cs typeface="Times New Roman" pitchFamily="18" charset="0"/>
              </a:rPr>
              <a:t>Sangham</a:t>
            </a:r>
            <a:r>
              <a:rPr lang="en-US" sz="1400" dirty="0" smtClean="0">
                <a:solidFill>
                  <a:srgbClr val="FF0000"/>
                </a:solidFill>
                <a:latin typeface="Times New Roman" pitchFamily="18" charset="0"/>
                <a:cs typeface="Times New Roman" pitchFamily="18" charset="0"/>
              </a:rPr>
              <a:t> ® 1952, K.S. Group of Institutions</a:t>
            </a:r>
            <a:br>
              <a:rPr lang="en-US" sz="1400" dirty="0" smtClean="0">
                <a:solidFill>
                  <a:srgbClr val="FF0000"/>
                </a:solidFill>
                <a:latin typeface="Times New Roman" pitchFamily="18" charset="0"/>
                <a:cs typeface="Times New Roman" pitchFamily="18" charset="0"/>
              </a:rPr>
            </a:br>
            <a:r>
              <a:rPr lang="en-US" sz="1600" b="1" dirty="0" smtClean="0">
                <a:solidFill>
                  <a:srgbClr val="002060"/>
                </a:solidFill>
                <a:latin typeface="Times New Roman" pitchFamily="18" charset="0"/>
                <a:cs typeface="Times New Roman" pitchFamily="18" charset="0"/>
              </a:rPr>
              <a:t>K.S. INSTITUTE OF TECHNOLOGY, BENGALURU-560109</a:t>
            </a:r>
            <a:r>
              <a:rPr lang="en-US" sz="1400" b="1" dirty="0" smtClean="0">
                <a:solidFill>
                  <a:srgbClr val="002060"/>
                </a:solidFill>
                <a:latin typeface="Times New Roman" pitchFamily="18" charset="0"/>
                <a:cs typeface="Times New Roman" pitchFamily="18" charset="0"/>
              </a:rPr>
              <a:t/>
            </a:r>
            <a:br>
              <a:rPr lang="en-US" sz="1400" b="1" dirty="0" smtClean="0">
                <a:solidFill>
                  <a:srgbClr val="002060"/>
                </a:solidFill>
                <a:latin typeface="Times New Roman" pitchFamily="18" charset="0"/>
                <a:cs typeface="Times New Roman" pitchFamily="18" charset="0"/>
              </a:rPr>
            </a:br>
            <a:r>
              <a:rPr lang="en-US" sz="1200" dirty="0" smtClean="0">
                <a:solidFill>
                  <a:srgbClr val="002060"/>
                </a:solidFill>
                <a:latin typeface="Times New Roman" pitchFamily="18" charset="0"/>
                <a:cs typeface="Times New Roman" pitchFamily="18" charset="0"/>
              </a:rPr>
              <a:t>(</a:t>
            </a:r>
            <a:r>
              <a:rPr lang="en-US" sz="1000" dirty="0" smtClean="0">
                <a:solidFill>
                  <a:srgbClr val="002060"/>
                </a:solidFill>
                <a:latin typeface="Times New Roman" pitchFamily="18" charset="0"/>
                <a:cs typeface="Times New Roman" pitchFamily="18" charset="0"/>
              </a:rPr>
              <a:t>Affiliated to VTU, </a:t>
            </a:r>
            <a:r>
              <a:rPr lang="en-US" sz="1000" dirty="0" err="1" smtClean="0">
                <a:solidFill>
                  <a:srgbClr val="002060"/>
                </a:solidFill>
                <a:latin typeface="Times New Roman" pitchFamily="18" charset="0"/>
                <a:cs typeface="Times New Roman" pitchFamily="18" charset="0"/>
              </a:rPr>
              <a:t>Belagavi</a:t>
            </a:r>
            <a:r>
              <a:rPr lang="en-US" sz="1000" dirty="0" smtClean="0">
                <a:solidFill>
                  <a:srgbClr val="002060"/>
                </a:solidFill>
                <a:latin typeface="Times New Roman" pitchFamily="18" charset="0"/>
                <a:cs typeface="Times New Roman" pitchFamily="18" charset="0"/>
              </a:rPr>
              <a:t> &amp; Approved by AICTE, New Delhi,</a:t>
            </a:r>
            <a:r>
              <a:rPr lang="en-US" sz="1000" dirty="0" smtClean="0">
                <a:solidFill>
                  <a:srgbClr val="FF0000"/>
                </a:solidFill>
                <a:latin typeface="Times New Roman" pitchFamily="18" charset="0"/>
                <a:cs typeface="Times New Roman" pitchFamily="18" charset="0"/>
              </a:rPr>
              <a:t> Accredited by NAAC &amp; IEI</a:t>
            </a:r>
            <a:r>
              <a:rPr lang="en-US" sz="1000" dirty="0" smtClean="0">
                <a:solidFill>
                  <a:srgbClr val="002060"/>
                </a:solidFill>
                <a:latin typeface="Times New Roman" pitchFamily="18" charset="0"/>
                <a:cs typeface="Times New Roman" pitchFamily="18" charset="0"/>
              </a:rPr>
              <a:t>)</a:t>
            </a:r>
            <a:endParaRPr lang="en-US" sz="1000" b="1" dirty="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390525"/>
            <a:ext cx="657225" cy="762000"/>
          </a:xfrm>
          <a:prstGeom prst="rect">
            <a:avLst/>
          </a:prstGeom>
        </p:spPr>
      </p:pic>
      <p:sp>
        <p:nvSpPr>
          <p:cNvPr id="17" name="Rectangle 16"/>
          <p:cNvSpPr/>
          <p:nvPr/>
        </p:nvSpPr>
        <p:spPr>
          <a:xfrm>
            <a:off x="468489" y="2590800"/>
            <a:ext cx="8229599" cy="3939540"/>
          </a:xfrm>
          <a:prstGeom prst="rect">
            <a:avLst/>
          </a:prstGeom>
        </p:spPr>
        <p:txBody>
          <a:bodyPr wrap="square">
            <a:spAutoFit/>
          </a:bodyPr>
          <a:lstStyle/>
          <a:p>
            <a:pPr algn="ctr"/>
            <a:r>
              <a:rPr lang="en-US" sz="2500" dirty="0" smtClean="0">
                <a:solidFill>
                  <a:schemeClr val="tx2"/>
                </a:solidFill>
                <a:latin typeface="Times New Roman" pitchFamily="18" charset="0"/>
                <a:cs typeface="Times New Roman" pitchFamily="18" charset="0"/>
              </a:rPr>
              <a:t>Department of Computer Science and Engineering  </a:t>
            </a:r>
          </a:p>
          <a:p>
            <a:pPr algn="ctr"/>
            <a:r>
              <a:rPr lang="en-US" sz="2500" dirty="0" smtClean="0">
                <a:solidFill>
                  <a:schemeClr val="tx2"/>
                </a:solidFill>
                <a:latin typeface="Times New Roman" pitchFamily="18" charset="0"/>
                <a:cs typeface="Times New Roman" pitchFamily="18" charset="0"/>
              </a:rPr>
              <a:t>Project Phase 1 + Seminar(17CSP78)</a:t>
            </a:r>
          </a:p>
          <a:p>
            <a:pPr algn="ctr"/>
            <a:endParaRPr lang="en-US" sz="2000" dirty="0">
              <a:solidFill>
                <a:schemeClr val="tx2"/>
              </a:solidFill>
              <a:latin typeface="Times New Roman" pitchFamily="18" charset="0"/>
              <a:cs typeface="Times New Roman" pitchFamily="18" charset="0"/>
            </a:endParaRPr>
          </a:p>
          <a:p>
            <a:pPr algn="ctr"/>
            <a:r>
              <a:rPr lang="en-US" sz="2500" b="1" dirty="0" smtClean="0">
                <a:solidFill>
                  <a:schemeClr val="tx2"/>
                </a:solidFill>
                <a:latin typeface="Times New Roman" pitchFamily="18" charset="0"/>
                <a:cs typeface="Times New Roman" pitchFamily="18" charset="0"/>
              </a:rPr>
              <a:t>DETECTION OF FAKE AND CLONE ACCOUNTS </a:t>
            </a:r>
          </a:p>
          <a:p>
            <a:pPr algn="ctr"/>
            <a:r>
              <a:rPr lang="en-US" sz="2500" b="1" dirty="0" smtClean="0">
                <a:solidFill>
                  <a:schemeClr val="tx2"/>
                </a:solidFill>
                <a:latin typeface="Times New Roman" pitchFamily="18" charset="0"/>
                <a:cs typeface="Times New Roman" pitchFamily="18" charset="0"/>
              </a:rPr>
              <a:t>ON TWITTER</a:t>
            </a:r>
          </a:p>
          <a:p>
            <a:pPr algn="ctr"/>
            <a:endParaRPr lang="en-US" sz="2000" b="1" dirty="0">
              <a:solidFill>
                <a:schemeClr val="tx2"/>
              </a:solidFill>
              <a:latin typeface="Times New Roman" pitchFamily="18" charset="0"/>
              <a:cs typeface="Times New Roman" pitchFamily="18" charset="0"/>
            </a:endParaRPr>
          </a:p>
          <a:p>
            <a:pPr algn="ctr"/>
            <a:r>
              <a:rPr lang="en-US" b="1" dirty="0" smtClean="0">
                <a:solidFill>
                  <a:schemeClr val="tx2"/>
                </a:solidFill>
                <a:latin typeface="Times New Roman" pitchFamily="18" charset="0"/>
                <a:cs typeface="Times New Roman" pitchFamily="18" charset="0"/>
              </a:rPr>
              <a:t>Batch No: 2020_CSE_11</a:t>
            </a:r>
          </a:p>
          <a:p>
            <a:pPr algn="ctr"/>
            <a:endParaRPr lang="en-US" sz="2000" b="1" dirty="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Under the guidance of:                                          </a:t>
            </a:r>
            <a:r>
              <a:rPr lang="en-US" dirty="0" err="1" smtClean="0">
                <a:solidFill>
                  <a:schemeClr val="tx2"/>
                </a:solidFill>
                <a:latin typeface="Times New Roman" pitchFamily="18" charset="0"/>
                <a:cs typeface="Times New Roman" pitchFamily="18" charset="0"/>
              </a:rPr>
              <a:t>Kavitha</a:t>
            </a:r>
            <a:r>
              <a:rPr lang="en-US" dirty="0" smtClean="0">
                <a:solidFill>
                  <a:schemeClr val="tx2"/>
                </a:solidFill>
                <a:latin typeface="Times New Roman" pitchFamily="18" charset="0"/>
                <a:cs typeface="Times New Roman" pitchFamily="18" charset="0"/>
              </a:rPr>
              <a:t> S                        1KS17CS034</a:t>
            </a:r>
          </a:p>
          <a:p>
            <a:r>
              <a:rPr lang="en-US" dirty="0" smtClean="0">
                <a:solidFill>
                  <a:schemeClr val="tx2"/>
                </a:solidFill>
                <a:latin typeface="Times New Roman" pitchFamily="18" charset="0"/>
                <a:cs typeface="Times New Roman" pitchFamily="18" charset="0"/>
              </a:rPr>
              <a:t>Dr. </a:t>
            </a:r>
            <a:r>
              <a:rPr lang="en-US" dirty="0" err="1" smtClean="0">
                <a:solidFill>
                  <a:schemeClr val="tx2"/>
                </a:solidFill>
                <a:latin typeface="Times New Roman" pitchFamily="18" charset="0"/>
                <a:cs typeface="Times New Roman" pitchFamily="18" charset="0"/>
              </a:rPr>
              <a:t>Deepa</a:t>
            </a:r>
            <a:r>
              <a:rPr lang="en-US" dirty="0" smtClean="0">
                <a:solidFill>
                  <a:schemeClr val="tx2"/>
                </a:solidFill>
                <a:latin typeface="Times New Roman" pitchFamily="18" charset="0"/>
                <a:cs typeface="Times New Roman" pitchFamily="18" charset="0"/>
              </a:rPr>
              <a:t> S R                                                       </a:t>
            </a:r>
            <a:r>
              <a:rPr lang="en-US" dirty="0" err="1" smtClean="0">
                <a:solidFill>
                  <a:schemeClr val="tx2"/>
                </a:solidFill>
                <a:latin typeface="Times New Roman" pitchFamily="18" charset="0"/>
                <a:cs typeface="Times New Roman" pitchFamily="18" charset="0"/>
              </a:rPr>
              <a:t>Rajashree</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Shivakumar</a:t>
            </a:r>
            <a:r>
              <a:rPr lang="en-US" dirty="0" smtClean="0">
                <a:solidFill>
                  <a:schemeClr val="tx2"/>
                </a:solidFill>
                <a:latin typeface="Times New Roman" pitchFamily="18" charset="0"/>
                <a:cs typeface="Times New Roman" pitchFamily="18" charset="0"/>
              </a:rPr>
              <a:t>    1KS17CS060</a:t>
            </a:r>
          </a:p>
          <a:p>
            <a:r>
              <a:rPr lang="en-US" sz="1400" dirty="0" smtClean="0">
                <a:solidFill>
                  <a:schemeClr val="tx2"/>
                </a:solidFill>
                <a:latin typeface="Times New Roman" pitchFamily="18" charset="0"/>
                <a:cs typeface="Times New Roman" pitchFamily="18" charset="0"/>
              </a:rPr>
              <a:t>Associate Professor                                                                     </a:t>
            </a:r>
            <a:r>
              <a:rPr lang="en-US" dirty="0" smtClean="0">
                <a:solidFill>
                  <a:schemeClr val="tx2"/>
                </a:solidFill>
                <a:latin typeface="Times New Roman" pitchFamily="18" charset="0"/>
                <a:cs typeface="Times New Roman" pitchFamily="18" charset="0"/>
              </a:rPr>
              <a:t>Sharanya H                     1KS17CS074</a:t>
            </a:r>
          </a:p>
          <a:p>
            <a:r>
              <a:rPr lang="en-US" sz="1400" dirty="0" smtClean="0">
                <a:solidFill>
                  <a:schemeClr val="tx2"/>
                </a:solidFill>
                <a:latin typeface="Times New Roman" pitchFamily="18" charset="0"/>
                <a:cs typeface="Times New Roman" pitchFamily="18" charset="0"/>
              </a:rPr>
              <a:t>Dept. of CSE, KSIT                                                                     </a:t>
            </a:r>
            <a:r>
              <a:rPr lang="en-US" dirty="0" err="1" smtClean="0">
                <a:solidFill>
                  <a:schemeClr val="tx2"/>
                </a:solidFill>
                <a:latin typeface="Times New Roman" pitchFamily="18" charset="0"/>
                <a:cs typeface="Times New Roman" pitchFamily="18" charset="0"/>
              </a:rPr>
              <a:t>Kruthika</a:t>
            </a:r>
            <a:r>
              <a:rPr lang="en-US" dirty="0" smtClean="0">
                <a:solidFill>
                  <a:schemeClr val="tx2"/>
                </a:solidFill>
                <a:latin typeface="Times New Roman" pitchFamily="18" charset="0"/>
                <a:cs typeface="Times New Roman" pitchFamily="18" charset="0"/>
              </a:rPr>
              <a:t> B M                 1KS18CS401</a:t>
            </a:r>
            <a:endParaRPr lang="en-US" dirty="0">
              <a:solidFill>
                <a:schemeClr val="tx2"/>
              </a:solidFill>
              <a:latin typeface="Times New Roman" pitchFamily="18" charset="0"/>
              <a:cs typeface="Times New Roman" pitchFamily="18"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892" y="423861"/>
            <a:ext cx="914400" cy="771525"/>
          </a:xfrm>
          <a:prstGeom prst="rect">
            <a:avLst/>
          </a:prstGeom>
        </p:spPr>
      </p:pic>
      <p:cxnSp>
        <p:nvCxnSpPr>
          <p:cNvPr id="20" name="Straight Connector 19"/>
          <p:cNvCxnSpPr/>
          <p:nvPr/>
        </p:nvCxnSpPr>
        <p:spPr>
          <a:xfrm>
            <a:off x="457200" y="1600200"/>
            <a:ext cx="815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77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Will be able to,</a:t>
            </a:r>
          </a:p>
          <a:p>
            <a:pPr>
              <a:buFont typeface="Wingdings" pitchFamily="2" charset="2"/>
              <a:buChar char="ü"/>
            </a:pPr>
            <a:r>
              <a:rPr lang="en-US" dirty="0">
                <a:latin typeface="Times New Roman" pitchFamily="18" charset="0"/>
                <a:cs typeface="Times New Roman" pitchFamily="18" charset="0"/>
              </a:rPr>
              <a:t>Identify Clone </a:t>
            </a:r>
            <a:r>
              <a:rPr lang="en-US" sz="2400" dirty="0" smtClean="0">
                <a:latin typeface="Times New Roman" pitchFamily="18" charset="0"/>
                <a:cs typeface="Times New Roman" pitchFamily="18" charset="0"/>
              </a:rPr>
              <a:t>accounts</a:t>
            </a:r>
            <a:r>
              <a:rPr lang="en-US" sz="2400" dirty="0" smtClean="0">
                <a:latin typeface="Times New Roman" pitchFamily="18" charset="0"/>
                <a:cs typeface="Times New Roman" pitchFamily="18" charset="0"/>
              </a:rPr>
              <a:t>.</a:t>
            </a:r>
          </a:p>
          <a:p>
            <a:pPr>
              <a:buFont typeface="Wingdings" pitchFamily="2" charset="2"/>
              <a:buChar char="ü"/>
            </a:pPr>
            <a:r>
              <a:rPr lang="en-US" dirty="0">
                <a:latin typeface="Times New Roman" pitchFamily="18" charset="0"/>
                <a:cs typeface="Times New Roman" pitchFamily="18" charset="0"/>
              </a:rPr>
              <a:t>Detect Fake accounts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on Twitter.</a:t>
            </a: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EXPECTED OUTCOME</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506919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pPr>
            <a:r>
              <a:rPr lang="en-US" sz="2400" dirty="0" smtClean="0">
                <a:latin typeface="Times New Roman" pitchFamily="18" charset="0"/>
                <a:cs typeface="Times New Roman" pitchFamily="18" charset="0"/>
              </a:rPr>
              <a:t>Helps the people to distinguish between clone and real </a:t>
            </a:r>
            <a:r>
              <a:rPr lang="en-US" sz="2400" dirty="0" smtClean="0">
                <a:latin typeface="Times New Roman" pitchFamily="18" charset="0"/>
                <a:cs typeface="Times New Roman" pitchFamily="18" charset="0"/>
              </a:rPr>
              <a:t>profiles.</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Helps the people to identify fake accounts on </a:t>
            </a:r>
            <a:r>
              <a:rPr lang="en-US" sz="2400" dirty="0" smtClean="0">
                <a:latin typeface="Times New Roman" pitchFamily="18" charset="0"/>
                <a:cs typeface="Times New Roman" pitchFamily="18" charset="0"/>
              </a:rPr>
              <a:t>Twitter.</a:t>
            </a:r>
            <a:endParaRPr lang="en-US" sz="2400"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Helps in</a:t>
            </a:r>
            <a:r>
              <a:rPr lang="en-US" sz="2400" dirty="0" smtClean="0">
                <a:latin typeface="Times New Roman" pitchFamily="18" charset="0"/>
                <a:cs typeface="Times New Roman" pitchFamily="18" charset="0"/>
              </a:rPr>
              <a:t> preventing </a:t>
            </a:r>
            <a:r>
              <a:rPr lang="en-US" sz="2400" dirty="0" smtClean="0">
                <a:latin typeface="Times New Roman" pitchFamily="18" charset="0"/>
                <a:cs typeface="Times New Roman" pitchFamily="18" charset="0"/>
              </a:rPr>
              <a:t>the problems </a:t>
            </a:r>
            <a:r>
              <a:rPr lang="en-US" sz="2400" dirty="0" smtClean="0">
                <a:latin typeface="Times New Roman" pitchFamily="18" charset="0"/>
                <a:cs typeface="Times New Roman" pitchFamily="18" charset="0"/>
              </a:rPr>
              <a:t>and threats caused </a:t>
            </a:r>
            <a:r>
              <a:rPr lang="en-US" sz="2400" dirty="0">
                <a:latin typeface="Times New Roman" pitchFamily="18" charset="0"/>
                <a:cs typeface="Times New Roman" pitchFamily="18" charset="0"/>
              </a:rPr>
              <a:t>by these malicious </a:t>
            </a:r>
            <a:r>
              <a:rPr lang="en-US" sz="2400" dirty="0" smtClean="0">
                <a:latin typeface="Times New Roman" pitchFamily="18" charset="0"/>
                <a:cs typeface="Times New Roman" pitchFamily="18" charset="0"/>
              </a:rPr>
              <a:t>accounts.</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CONTRIBUTION TO SOCIETY</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4289448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4191000"/>
          </a:xfrm>
        </p:spPr>
        <p:txBody>
          <a:bodyPr>
            <a:normAutofit fontScale="25000" lnSpcReduction="20000"/>
          </a:bodyPr>
          <a:lstStyle/>
          <a:p>
            <a:pPr marL="0" indent="0">
              <a:buNone/>
            </a:pPr>
            <a:r>
              <a:rPr lang="en-US" sz="7600" dirty="0" smtClean="0">
                <a:latin typeface="Times New Roman" pitchFamily="18" charset="0"/>
                <a:cs typeface="Times New Roman" pitchFamily="18" charset="0"/>
              </a:rPr>
              <a:t>[1] </a:t>
            </a:r>
            <a:r>
              <a:rPr lang="en-US" sz="7600" dirty="0" err="1" smtClean="0">
                <a:latin typeface="Times New Roman" pitchFamily="18" charset="0"/>
                <a:cs typeface="Times New Roman" pitchFamily="18" charset="0"/>
              </a:rPr>
              <a:t>Piotr</a:t>
            </a:r>
            <a:r>
              <a:rPr lang="en-US" sz="7600" dirty="0" smtClean="0">
                <a:latin typeface="Times New Roman" pitchFamily="18" charset="0"/>
                <a:cs typeface="Times New Roman" pitchFamily="18" charset="0"/>
              </a:rPr>
              <a:t> </a:t>
            </a:r>
            <a:r>
              <a:rPr lang="en-US" sz="7600" dirty="0" err="1" smtClean="0">
                <a:latin typeface="Times New Roman" pitchFamily="18" charset="0"/>
                <a:cs typeface="Times New Roman" pitchFamily="18" charset="0"/>
              </a:rPr>
              <a:t>Bródka</a:t>
            </a:r>
            <a:r>
              <a:rPr lang="en-US" sz="7600" dirty="0" smtClean="0">
                <a:latin typeface="Times New Roman" pitchFamily="18" charset="0"/>
                <a:cs typeface="Times New Roman" pitchFamily="18" charset="0"/>
              </a:rPr>
              <a:t>, Mateusz </a:t>
            </a:r>
            <a:r>
              <a:rPr lang="en-US" sz="7600" dirty="0" err="1" smtClean="0">
                <a:latin typeface="Times New Roman" pitchFamily="18" charset="0"/>
                <a:cs typeface="Times New Roman" pitchFamily="18" charset="0"/>
              </a:rPr>
              <a:t>Sobas</a:t>
            </a:r>
            <a:r>
              <a:rPr lang="en-US" sz="7600" dirty="0" smtClean="0">
                <a:latin typeface="Times New Roman" pitchFamily="18" charset="0"/>
                <a:cs typeface="Times New Roman" pitchFamily="18" charset="0"/>
              </a:rPr>
              <a:t> and </a:t>
            </a:r>
            <a:r>
              <a:rPr lang="en-US" sz="7600" dirty="0" err="1" smtClean="0">
                <a:latin typeface="Times New Roman" pitchFamily="18" charset="0"/>
                <a:cs typeface="Times New Roman" pitchFamily="18" charset="0"/>
              </a:rPr>
              <a:t>Henric</a:t>
            </a:r>
            <a:r>
              <a:rPr lang="en-US" sz="7600" dirty="0" smtClean="0">
                <a:latin typeface="Times New Roman" pitchFamily="18" charset="0"/>
                <a:cs typeface="Times New Roman" pitchFamily="18" charset="0"/>
              </a:rPr>
              <a:t> Johnson, “Profile Cloning Detection in Social      Networks”, European Network Intelligence Conference, 2014.</a:t>
            </a:r>
          </a:p>
          <a:p>
            <a:pPr marL="0" indent="0">
              <a:buNone/>
            </a:pPr>
            <a:r>
              <a:rPr lang="en-US" sz="7600" dirty="0" smtClean="0">
                <a:latin typeface="Times New Roman" pitchFamily="18" charset="0"/>
                <a:cs typeface="Times New Roman" pitchFamily="18" charset="0"/>
              </a:rPr>
              <a:t>[2] </a:t>
            </a:r>
            <a:r>
              <a:rPr lang="en-US" sz="7600" dirty="0" err="1" smtClean="0">
                <a:latin typeface="Times New Roman" pitchFamily="18" charset="0"/>
                <a:cs typeface="Times New Roman" pitchFamily="18" charset="0"/>
              </a:rPr>
              <a:t>Supraja</a:t>
            </a:r>
            <a:r>
              <a:rPr lang="en-US" sz="7600" dirty="0" smtClean="0">
                <a:latin typeface="Times New Roman" pitchFamily="18" charset="0"/>
                <a:cs typeface="Times New Roman" pitchFamily="18" charset="0"/>
              </a:rPr>
              <a:t> </a:t>
            </a:r>
            <a:r>
              <a:rPr lang="en-US" sz="7600" dirty="0" err="1">
                <a:latin typeface="Times New Roman" pitchFamily="18" charset="0"/>
                <a:cs typeface="Times New Roman" pitchFamily="18" charset="0"/>
              </a:rPr>
              <a:t>Gurajala</a:t>
            </a:r>
            <a:r>
              <a:rPr lang="en-US" sz="7600" dirty="0">
                <a:latin typeface="Times New Roman" pitchFamily="18" charset="0"/>
                <a:cs typeface="Times New Roman" pitchFamily="18" charset="0"/>
              </a:rPr>
              <a:t>, Joshua S. White, Brian Hudson and </a:t>
            </a:r>
            <a:r>
              <a:rPr lang="en-US" sz="7600" dirty="0" err="1">
                <a:latin typeface="Times New Roman" pitchFamily="18" charset="0"/>
                <a:cs typeface="Times New Roman" pitchFamily="18" charset="0"/>
              </a:rPr>
              <a:t>Jeanna</a:t>
            </a:r>
            <a:r>
              <a:rPr lang="en-US" sz="7600" dirty="0">
                <a:latin typeface="Times New Roman" pitchFamily="18" charset="0"/>
                <a:cs typeface="Times New Roman" pitchFamily="18" charset="0"/>
              </a:rPr>
              <a:t> N. Matthews</a:t>
            </a:r>
            <a:r>
              <a:rPr lang="en-US" sz="7600" dirty="0" smtClean="0">
                <a:latin typeface="Times New Roman" pitchFamily="18" charset="0"/>
                <a:cs typeface="Times New Roman" pitchFamily="18" charset="0"/>
              </a:rPr>
              <a:t> “Fake twitter accounts: profile characteristics obtained using an activity-based pattern detection approach”, International Conference on Social Media &amp; Society, ACM 2015.</a:t>
            </a:r>
          </a:p>
          <a:p>
            <a:pPr marL="0" indent="0">
              <a:buNone/>
            </a:pPr>
            <a:r>
              <a:rPr lang="en-US" sz="7600" dirty="0" smtClean="0">
                <a:latin typeface="Times New Roman" pitchFamily="18" charset="0"/>
                <a:cs typeface="Times New Roman" pitchFamily="18" charset="0"/>
              </a:rPr>
              <a:t>[3] Ahmed El </a:t>
            </a:r>
            <a:r>
              <a:rPr lang="en-US" sz="7600" dirty="0" err="1" smtClean="0">
                <a:latin typeface="Times New Roman" pitchFamily="18" charset="0"/>
                <a:cs typeface="Times New Roman" pitchFamily="18" charset="0"/>
              </a:rPr>
              <a:t>Azab</a:t>
            </a:r>
            <a:r>
              <a:rPr lang="en-US" sz="7600" dirty="0" smtClean="0">
                <a:latin typeface="Times New Roman" pitchFamily="18" charset="0"/>
                <a:cs typeface="Times New Roman" pitchFamily="18" charset="0"/>
              </a:rPr>
              <a:t>, </a:t>
            </a:r>
            <a:r>
              <a:rPr lang="en-US" sz="7600" dirty="0" err="1" smtClean="0">
                <a:latin typeface="Times New Roman" pitchFamily="18" charset="0"/>
                <a:cs typeface="Times New Roman" pitchFamily="18" charset="0"/>
              </a:rPr>
              <a:t>Amira</a:t>
            </a:r>
            <a:r>
              <a:rPr lang="en-US" sz="7600" dirty="0" smtClean="0">
                <a:latin typeface="Times New Roman" pitchFamily="18" charset="0"/>
                <a:cs typeface="Times New Roman" pitchFamily="18" charset="0"/>
              </a:rPr>
              <a:t> M </a:t>
            </a:r>
            <a:r>
              <a:rPr lang="en-US" sz="7600" dirty="0" err="1" smtClean="0">
                <a:latin typeface="Times New Roman" pitchFamily="18" charset="0"/>
                <a:cs typeface="Times New Roman" pitchFamily="18" charset="0"/>
              </a:rPr>
              <a:t>Idrees</a:t>
            </a:r>
            <a:r>
              <a:rPr lang="en-US" sz="7600" dirty="0" smtClean="0">
                <a:latin typeface="Times New Roman" pitchFamily="18" charset="0"/>
                <a:cs typeface="Times New Roman" pitchFamily="18" charset="0"/>
              </a:rPr>
              <a:t>, Mahmoud A Mahmoud, </a:t>
            </a:r>
            <a:r>
              <a:rPr lang="en-US" sz="7600" dirty="0" err="1" smtClean="0">
                <a:latin typeface="Times New Roman" pitchFamily="18" charset="0"/>
                <a:cs typeface="Times New Roman" pitchFamily="18" charset="0"/>
              </a:rPr>
              <a:t>Hesham</a:t>
            </a:r>
            <a:r>
              <a:rPr lang="en-US" sz="7600" dirty="0" smtClean="0">
                <a:latin typeface="Times New Roman" pitchFamily="18" charset="0"/>
                <a:cs typeface="Times New Roman" pitchFamily="18" charset="0"/>
              </a:rPr>
              <a:t> </a:t>
            </a:r>
            <a:r>
              <a:rPr lang="en-US" sz="7600" dirty="0" err="1" smtClean="0">
                <a:latin typeface="Times New Roman" pitchFamily="18" charset="0"/>
                <a:cs typeface="Times New Roman" pitchFamily="18" charset="0"/>
              </a:rPr>
              <a:t>Hefny</a:t>
            </a:r>
            <a:r>
              <a:rPr lang="en-US" sz="7600" dirty="0" smtClean="0">
                <a:latin typeface="Times New Roman" pitchFamily="18" charset="0"/>
                <a:cs typeface="Times New Roman" pitchFamily="18" charset="0"/>
              </a:rPr>
              <a:t>, “Fake Account Detection in Twitter Based on Minimum Weighted Feature set”, World Academy of Science, Engineering and Technology, International Journal of Computer and Information Engineering Vol:10, 2016.</a:t>
            </a:r>
          </a:p>
          <a:p>
            <a:pPr marL="0" indent="0">
              <a:buNone/>
            </a:pPr>
            <a:r>
              <a:rPr lang="en-US" sz="7600" dirty="0" smtClean="0">
                <a:latin typeface="Times New Roman" pitchFamily="18" charset="0"/>
                <a:cs typeface="Times New Roman" pitchFamily="18" charset="0"/>
              </a:rPr>
              <a:t>[4] </a:t>
            </a:r>
            <a:r>
              <a:rPr lang="en-US" sz="7600" dirty="0" err="1" smtClean="0">
                <a:latin typeface="Times New Roman" pitchFamily="18" charset="0"/>
                <a:cs typeface="Times New Roman" pitchFamily="18" charset="0"/>
              </a:rPr>
              <a:t>Arpitha</a:t>
            </a:r>
            <a:r>
              <a:rPr lang="en-US" sz="7600" dirty="0" smtClean="0">
                <a:latin typeface="Times New Roman" pitchFamily="18" charset="0"/>
                <a:cs typeface="Times New Roman" pitchFamily="18" charset="0"/>
              </a:rPr>
              <a:t> D, </a:t>
            </a:r>
            <a:r>
              <a:rPr lang="en-US" sz="7600" dirty="0" err="1" smtClean="0">
                <a:latin typeface="Times New Roman" pitchFamily="18" charset="0"/>
                <a:cs typeface="Times New Roman" pitchFamily="18" charset="0"/>
              </a:rPr>
              <a:t>Shrilakshmi</a:t>
            </a:r>
            <a:r>
              <a:rPr lang="en-US" sz="7600" dirty="0" smtClean="0">
                <a:latin typeface="Times New Roman" pitchFamily="18" charset="0"/>
                <a:cs typeface="Times New Roman" pitchFamily="18" charset="0"/>
              </a:rPr>
              <a:t> Prasad, </a:t>
            </a:r>
            <a:r>
              <a:rPr lang="en-US" sz="7600" dirty="0" err="1" smtClean="0">
                <a:latin typeface="Times New Roman" pitchFamily="18" charset="0"/>
                <a:cs typeface="Times New Roman" pitchFamily="18" charset="0"/>
              </a:rPr>
              <a:t>Prakruthi</a:t>
            </a:r>
            <a:r>
              <a:rPr lang="en-US" sz="7600" dirty="0" smtClean="0">
                <a:latin typeface="Times New Roman" pitchFamily="18" charset="0"/>
                <a:cs typeface="Times New Roman" pitchFamily="18" charset="0"/>
              </a:rPr>
              <a:t> S, </a:t>
            </a:r>
            <a:r>
              <a:rPr lang="en-US" sz="7600" dirty="0" err="1" smtClean="0">
                <a:latin typeface="Times New Roman" pitchFamily="18" charset="0"/>
                <a:cs typeface="Times New Roman" pitchFamily="18" charset="0"/>
              </a:rPr>
              <a:t>Raghuram</a:t>
            </a:r>
            <a:r>
              <a:rPr lang="en-US" sz="7600" dirty="0" smtClean="0">
                <a:latin typeface="Times New Roman" pitchFamily="18" charset="0"/>
                <a:cs typeface="Times New Roman" pitchFamily="18" charset="0"/>
              </a:rPr>
              <a:t> A S, “PYTHON BASED MACHINE LEARNING FOR PROFILE MATCHING”, International Research Journal of Engineering and Technology (IRJET), Volume: 05 Issue: 03, 2018.</a:t>
            </a:r>
          </a:p>
          <a:p>
            <a:pPr marL="0" indent="0">
              <a:buNone/>
            </a:pPr>
            <a:r>
              <a:rPr lang="en-US" sz="7600" dirty="0" smtClean="0">
                <a:latin typeface="Times New Roman" pitchFamily="18" charset="0"/>
                <a:cs typeface="Times New Roman" pitchFamily="18" charset="0"/>
              </a:rPr>
              <a:t>[5] </a:t>
            </a:r>
            <a:r>
              <a:rPr lang="en-US" sz="7600" dirty="0" err="1" smtClean="0">
                <a:latin typeface="Times New Roman" pitchFamily="18" charset="0"/>
                <a:cs typeface="Times New Roman" pitchFamily="18" charset="0"/>
              </a:rPr>
              <a:t>Sowmya</a:t>
            </a:r>
            <a:r>
              <a:rPr lang="en-US" sz="7600" dirty="0" smtClean="0">
                <a:latin typeface="Times New Roman" pitchFamily="18" charset="0"/>
                <a:cs typeface="Times New Roman" pitchFamily="18" charset="0"/>
              </a:rPr>
              <a:t> P and </a:t>
            </a:r>
            <a:r>
              <a:rPr lang="en-US" sz="7600" dirty="0" err="1" smtClean="0">
                <a:latin typeface="Times New Roman" pitchFamily="18" charset="0"/>
                <a:cs typeface="Times New Roman" pitchFamily="18" charset="0"/>
              </a:rPr>
              <a:t>Madhumita</a:t>
            </a:r>
            <a:r>
              <a:rPr lang="en-US" sz="7600" dirty="0" smtClean="0">
                <a:latin typeface="Times New Roman" pitchFamily="18" charset="0"/>
                <a:cs typeface="Times New Roman" pitchFamily="18" charset="0"/>
              </a:rPr>
              <a:t> </a:t>
            </a:r>
            <a:r>
              <a:rPr lang="en-US" sz="7600" dirty="0" err="1" smtClean="0">
                <a:latin typeface="Times New Roman" pitchFamily="18" charset="0"/>
                <a:cs typeface="Times New Roman" pitchFamily="18" charset="0"/>
              </a:rPr>
              <a:t>Chatterjee</a:t>
            </a:r>
            <a:r>
              <a:rPr lang="en-US" sz="7600" dirty="0" smtClean="0">
                <a:latin typeface="Times New Roman" pitchFamily="18" charset="0"/>
                <a:cs typeface="Times New Roman" pitchFamily="18" charset="0"/>
              </a:rPr>
              <a:t>, “Detection of Fake and Clone accounts in Twitter using Classification and Distance Measure Algorithms”, International Conference on Communication and Signal Processing (India), 2020.</a:t>
            </a:r>
          </a:p>
          <a:p>
            <a:pPr marL="0" indent="0">
              <a:buNone/>
            </a:pPr>
            <a:endParaRPr lang="en-US" sz="3000" dirty="0" smtClean="0">
              <a:latin typeface="Times New Roman" pitchFamily="18" charset="0"/>
              <a:cs typeface="Times New Roman" pitchFamily="18" charset="0"/>
            </a:endParaRPr>
          </a:p>
          <a:p>
            <a:pPr marL="0" indent="0">
              <a:buNone/>
            </a:pPr>
            <a:endParaRPr lang="en-US" sz="3000" dirty="0" smtClean="0">
              <a:latin typeface="Times New Roman" pitchFamily="18" charset="0"/>
              <a:cs typeface="Times New Roman" pitchFamily="18" charset="0"/>
            </a:endParaRPr>
          </a:p>
          <a:p>
            <a:pPr>
              <a:buFont typeface="Wingdings" pitchFamily="2" charset="2"/>
              <a:buChar char="ü"/>
            </a:pPr>
            <a:endParaRPr lang="en-US" sz="3000" dirty="0" smtClean="0">
              <a:latin typeface="Times New Roman" pitchFamily="18" charset="0"/>
              <a:cs typeface="Times New Roman" pitchFamily="18" charset="0"/>
            </a:endParaRPr>
          </a:p>
          <a:p>
            <a:pPr marL="0" indent="0">
              <a:buNone/>
            </a:pPr>
            <a:endParaRPr lang="en-US" sz="30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152400"/>
            <a:ext cx="8229600" cy="1066800"/>
          </a:xfrm>
        </p:spPr>
        <p:txBody>
          <a:bodyPr>
            <a:normAutofit/>
          </a:bodyPr>
          <a:lstStyle/>
          <a:p>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710607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252728"/>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500" b="1" i="1" dirty="0" smtClean="0">
                <a:ln w="11430"/>
                <a:solidFill>
                  <a:schemeClr val="tx2"/>
                </a:solidFill>
                <a:effectLst>
                  <a:outerShdw blurRad="50800" dist="39000" dir="5460000" algn="tl">
                    <a:srgbClr val="000000">
                      <a:alpha val="38000"/>
                    </a:srgbClr>
                  </a:outerShdw>
                </a:effectLst>
                <a:latin typeface="Times New Roman" pitchFamily="18" charset="0"/>
                <a:cs typeface="Times New Roman" pitchFamily="18" charset="0"/>
              </a:rPr>
              <a:t>THANK YOU</a:t>
            </a:r>
            <a:endParaRPr lang="en-US" sz="4500" b="1" i="1" dirty="0">
              <a:ln w="11430"/>
              <a:solidFill>
                <a:schemeClr val="tx2"/>
              </a:soli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40861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27685" indent="-515620">
              <a:spcBef>
                <a:spcPts val="770"/>
              </a:spcBef>
              <a:buFont typeface="Wingdings" pitchFamily="2" charset="2"/>
              <a:buChar char="ü"/>
              <a:tabLst>
                <a:tab pos="527685" algn="l"/>
                <a:tab pos="528320" algn="l"/>
              </a:tabLst>
            </a:pPr>
            <a:r>
              <a:rPr lang="en-US" sz="2400" spc="-5" dirty="0" smtClean="0">
                <a:latin typeface="Times New Roman"/>
                <a:cs typeface="Times New Roman"/>
              </a:rPr>
              <a:t>Introduction</a:t>
            </a:r>
          </a:p>
          <a:p>
            <a:pPr marL="527685" indent="-515620">
              <a:spcBef>
                <a:spcPts val="770"/>
              </a:spcBef>
              <a:buFont typeface="Wingdings" pitchFamily="2" charset="2"/>
              <a:buChar char="ü"/>
              <a:tabLst>
                <a:tab pos="527685" algn="l"/>
                <a:tab pos="528320" algn="l"/>
              </a:tabLst>
            </a:pPr>
            <a:r>
              <a:rPr lang="en-US" sz="2400" spc="-5" dirty="0" smtClean="0">
                <a:latin typeface="Times New Roman"/>
                <a:cs typeface="Times New Roman"/>
              </a:rPr>
              <a:t>Literature Survey</a:t>
            </a:r>
          </a:p>
          <a:p>
            <a:pPr marL="527685" indent="-515620">
              <a:spcBef>
                <a:spcPts val="770"/>
              </a:spcBef>
              <a:buFont typeface="Wingdings" pitchFamily="2" charset="2"/>
              <a:buChar char="ü"/>
              <a:tabLst>
                <a:tab pos="527685" algn="l"/>
                <a:tab pos="528320" algn="l"/>
              </a:tabLst>
            </a:pPr>
            <a:r>
              <a:rPr lang="en-US" sz="2400" spc="-5" dirty="0" smtClean="0">
                <a:latin typeface="Times New Roman"/>
                <a:cs typeface="Times New Roman"/>
              </a:rPr>
              <a:t>Problem Identification, Statement and Scope</a:t>
            </a:r>
            <a:endParaRPr lang="en-US" sz="2400" dirty="0" smtClean="0">
              <a:latin typeface="Times New Roman"/>
              <a:cs typeface="Times New Roman"/>
            </a:endParaRPr>
          </a:p>
          <a:p>
            <a:pPr marL="527685" indent="-515620">
              <a:spcBef>
                <a:spcPts val="670"/>
              </a:spcBef>
              <a:buFont typeface="Wingdings" pitchFamily="2" charset="2"/>
              <a:buChar char="ü"/>
              <a:tabLst>
                <a:tab pos="527685" algn="l"/>
                <a:tab pos="528320" algn="l"/>
              </a:tabLst>
            </a:pPr>
            <a:r>
              <a:rPr lang="en-US" sz="2400" smtClean="0">
                <a:latin typeface="Times New Roman"/>
                <a:cs typeface="Times New Roman"/>
              </a:rPr>
              <a:t>Objectives</a:t>
            </a:r>
            <a:endParaRPr lang="en-US" sz="2400" dirty="0" smtClean="0">
              <a:latin typeface="Times New Roman"/>
              <a:cs typeface="Times New Roman"/>
            </a:endParaRPr>
          </a:p>
          <a:p>
            <a:pPr marL="527685" indent="-515620">
              <a:spcBef>
                <a:spcPts val="670"/>
              </a:spcBef>
              <a:buFont typeface="Wingdings" pitchFamily="2" charset="2"/>
              <a:buChar char="ü"/>
              <a:tabLst>
                <a:tab pos="527685" algn="l"/>
                <a:tab pos="528320" algn="l"/>
              </a:tabLst>
            </a:pPr>
            <a:r>
              <a:rPr lang="en-US" sz="2400" dirty="0" smtClean="0">
                <a:latin typeface="Times New Roman"/>
                <a:cs typeface="Times New Roman"/>
              </a:rPr>
              <a:t>Methodology</a:t>
            </a:r>
          </a:p>
          <a:p>
            <a:pPr marL="527685" indent="-515620">
              <a:spcBef>
                <a:spcPts val="660"/>
              </a:spcBef>
              <a:buFont typeface="Wingdings" pitchFamily="2" charset="2"/>
              <a:buChar char="ü"/>
              <a:tabLst>
                <a:tab pos="527685" algn="l"/>
                <a:tab pos="528320" algn="l"/>
              </a:tabLst>
            </a:pPr>
            <a:r>
              <a:rPr lang="en-US" sz="2400" spc="-5" dirty="0" smtClean="0">
                <a:latin typeface="Times New Roman"/>
                <a:cs typeface="Times New Roman"/>
              </a:rPr>
              <a:t>Expected Outcome</a:t>
            </a:r>
            <a:endParaRPr lang="en-US" sz="2400" dirty="0" smtClean="0">
              <a:latin typeface="Times New Roman"/>
              <a:cs typeface="Times New Roman"/>
            </a:endParaRPr>
          </a:p>
          <a:p>
            <a:pPr marL="527685" indent="-515620">
              <a:spcBef>
                <a:spcPts val="660"/>
              </a:spcBef>
              <a:buFont typeface="Wingdings" pitchFamily="2" charset="2"/>
              <a:buChar char="ü"/>
              <a:tabLst>
                <a:tab pos="527685" algn="l"/>
                <a:tab pos="528320" algn="l"/>
              </a:tabLst>
            </a:pPr>
            <a:r>
              <a:rPr lang="en-US" sz="2400" spc="-5" dirty="0" smtClean="0">
                <a:latin typeface="Times New Roman"/>
                <a:cs typeface="Times New Roman"/>
              </a:rPr>
              <a:t>Contribution to Society</a:t>
            </a:r>
            <a:endParaRPr lang="en-US" sz="2400" dirty="0" smtClean="0">
              <a:latin typeface="Times New Roman"/>
              <a:cs typeface="Times New Roman"/>
            </a:endParaRPr>
          </a:p>
          <a:p>
            <a:pPr marL="527685" indent="-515620">
              <a:spcBef>
                <a:spcPts val="675"/>
              </a:spcBef>
              <a:buFont typeface="Wingdings" pitchFamily="2" charset="2"/>
              <a:buChar char="ü"/>
              <a:tabLst>
                <a:tab pos="527685" algn="l"/>
                <a:tab pos="528320" algn="l"/>
              </a:tabLst>
            </a:pPr>
            <a:r>
              <a:rPr lang="en-US" sz="2400" spc="-5" dirty="0" smtClean="0">
                <a:latin typeface="Times New Roman"/>
                <a:cs typeface="Times New Roman"/>
              </a:rPr>
              <a:t>References</a:t>
            </a:r>
            <a:endParaRPr lang="en-US" sz="2400" dirty="0" smtClean="0">
              <a:latin typeface="Times New Roman"/>
              <a:cs typeface="Times New Roman"/>
            </a:endParaRPr>
          </a:p>
          <a:p>
            <a:pPr marL="0" indent="0">
              <a:buNone/>
            </a:pPr>
            <a:endParaRPr lang="en-US" sz="2500" dirty="0"/>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CONTENTS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449989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sz="2400" dirty="0">
                <a:latin typeface="Times New Roman" pitchFamily="18" charset="0"/>
                <a:cs typeface="Times New Roman" pitchFamily="18" charset="0"/>
              </a:rPr>
              <a:t>Social networking phenomenon has grown extremely since the last twenty years.</a:t>
            </a:r>
          </a:p>
          <a:p>
            <a:pPr>
              <a:buFont typeface="Wingdings" pitchFamily="2" charset="2"/>
              <a:buChar char="ü"/>
            </a:pPr>
            <a:r>
              <a:rPr lang="en-US" sz="2400" dirty="0">
                <a:latin typeface="Times New Roman" pitchFamily="18" charset="0"/>
                <a:cs typeface="Times New Roman" pitchFamily="18" charset="0"/>
              </a:rPr>
              <a:t>During this rise, online social networks have created many online activities which instantly attract the interests of large number of users.</a:t>
            </a:r>
          </a:p>
          <a:p>
            <a:pPr>
              <a:buFont typeface="Wingdings" pitchFamily="2" charset="2"/>
              <a:buChar char="ü"/>
            </a:pPr>
            <a:r>
              <a:rPr lang="en-US" sz="2400" dirty="0">
                <a:latin typeface="Times New Roman" pitchFamily="18" charset="0"/>
                <a:cs typeface="Times New Roman" pitchFamily="18" charset="0"/>
              </a:rPr>
              <a:t>They also suffer from the increase in the number of malicious accounts.</a:t>
            </a:r>
          </a:p>
          <a:p>
            <a:pPr>
              <a:buFont typeface="Wingdings" pitchFamily="2" charset="2"/>
              <a:buChar char="ü"/>
            </a:pPr>
            <a:r>
              <a:rPr lang="en-US" sz="2400" dirty="0">
                <a:latin typeface="Times New Roman" pitchFamily="18" charset="0"/>
                <a:cs typeface="Times New Roman" pitchFamily="18" charset="0"/>
              </a:rPr>
              <a:t>Twitter is one such social networking service, which is popular among the social network users but also has </a:t>
            </a:r>
            <a:r>
              <a:rPr lang="en-US" sz="2400" dirty="0" smtClean="0">
                <a:latin typeface="Times New Roman" pitchFamily="18" charset="0"/>
                <a:cs typeface="Times New Roman" pitchFamily="18" charset="0"/>
              </a:rPr>
              <a:t>fake and clone </a:t>
            </a:r>
            <a:r>
              <a:rPr lang="en-US" sz="2400" dirty="0">
                <a:latin typeface="Times New Roman" pitchFamily="18" charset="0"/>
                <a:cs typeface="Times New Roman" pitchFamily="18" charset="0"/>
              </a:rPr>
              <a:t>accounts which is a threat to the users.</a:t>
            </a:r>
          </a:p>
          <a:p>
            <a:pPr marL="0" indent="0">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63438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52116564"/>
              </p:ext>
            </p:extLst>
          </p:nvPr>
        </p:nvGraphicFramePr>
        <p:xfrm>
          <a:off x="304800" y="2667000"/>
          <a:ext cx="8534400" cy="4097823"/>
        </p:xfrm>
        <a:graphic>
          <a:graphicData uri="http://schemas.openxmlformats.org/drawingml/2006/table">
            <a:tbl>
              <a:tblPr firstRow="1" bandRow="1">
                <a:tableStyleId>{5202B0CA-FC54-4496-8BCA-5EF66A818D29}</a:tableStyleId>
              </a:tblPr>
              <a:tblGrid>
                <a:gridCol w="2819400"/>
                <a:gridCol w="1752600"/>
                <a:gridCol w="3962400"/>
              </a:tblGrid>
              <a:tr h="681855">
                <a:tc>
                  <a:txBody>
                    <a:bodyPr/>
                    <a:lstStyle/>
                    <a:p>
                      <a:pPr algn="ctr"/>
                      <a:r>
                        <a:rPr lang="en-US" sz="2000" dirty="0" smtClean="0">
                          <a:latin typeface="Times New Roman" pitchFamily="18" charset="0"/>
                          <a:cs typeface="Times New Roman" pitchFamily="18" charset="0"/>
                        </a:rPr>
                        <a:t>TITLE</a:t>
                      </a:r>
                      <a:r>
                        <a:rPr lang="en-US" sz="2000" baseline="0" dirty="0" smtClean="0">
                          <a:latin typeface="Times New Roman" pitchFamily="18" charset="0"/>
                          <a:cs typeface="Times New Roman" pitchFamily="18" charset="0"/>
                        </a:rPr>
                        <a:t> &amp; YEAR OF THE PAPER</a:t>
                      </a:r>
                      <a:endParaRPr lang="en-US" sz="2000" dirty="0">
                        <a:latin typeface="Times New Roman" pitchFamily="18" charset="0"/>
                        <a:cs typeface="Times New Roman" pitchFamily="18" charset="0"/>
                      </a:endParaRPr>
                    </a:p>
                  </a:txBody>
                  <a:tcPr anchor="ctr">
                    <a:solidFill>
                      <a:schemeClr val="bg2">
                        <a:lumMod val="25000"/>
                      </a:schemeClr>
                    </a:solidFill>
                  </a:tcPr>
                </a:tc>
                <a:tc>
                  <a:txBody>
                    <a:bodyPr/>
                    <a:lstStyle/>
                    <a:p>
                      <a:pPr algn="ctr"/>
                      <a:r>
                        <a:rPr lang="en-US" sz="2000" dirty="0" smtClean="0">
                          <a:latin typeface="Times New Roman" pitchFamily="18" charset="0"/>
                          <a:cs typeface="Times New Roman" pitchFamily="18" charset="0"/>
                        </a:rPr>
                        <a:t>AUTHORS</a:t>
                      </a:r>
                      <a:endParaRPr lang="en-US" sz="2000" dirty="0">
                        <a:latin typeface="Times New Roman" pitchFamily="18" charset="0"/>
                        <a:cs typeface="Times New Roman" pitchFamily="18" charset="0"/>
                      </a:endParaRPr>
                    </a:p>
                  </a:txBody>
                  <a:tcPr anchor="ctr">
                    <a:solidFill>
                      <a:schemeClr val="bg2">
                        <a:lumMod val="25000"/>
                      </a:schemeClr>
                    </a:solidFill>
                  </a:tcPr>
                </a:tc>
                <a:tc>
                  <a:txBody>
                    <a:bodyPr/>
                    <a:lstStyle/>
                    <a:p>
                      <a:pPr lvl="0" algn="ctr"/>
                      <a:r>
                        <a:rPr lang="en-US" sz="2000" dirty="0" smtClean="0">
                          <a:latin typeface="Times New Roman" pitchFamily="18" charset="0"/>
                          <a:cs typeface="Times New Roman" pitchFamily="18" charset="0"/>
                        </a:rPr>
                        <a:t>METHODOLOGY</a:t>
                      </a:r>
                      <a:endParaRPr lang="en-US" sz="2000" dirty="0">
                        <a:latin typeface="Times New Roman" pitchFamily="18" charset="0"/>
                        <a:cs typeface="Times New Roman" pitchFamily="18" charset="0"/>
                      </a:endParaRPr>
                    </a:p>
                  </a:txBody>
                  <a:tcPr anchor="ctr">
                    <a:solidFill>
                      <a:schemeClr val="bg2">
                        <a:lumMod val="25000"/>
                      </a:schemeClr>
                    </a:solidFill>
                  </a:tcPr>
                </a:tc>
              </a:tr>
              <a:tr h="14230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“PROFILE CLONING DETECTION IN SOCIAL NETWORKS”, European Network Intelligence Conference, 2014.</a:t>
                      </a:r>
                    </a:p>
                  </a:txBody>
                  <a:tcPr>
                    <a:solidFill>
                      <a:schemeClr val="bg2">
                        <a:lumMod val="90000"/>
                      </a:schemeClr>
                    </a:solidFill>
                  </a:tcPr>
                </a:tc>
                <a:tc>
                  <a:txBody>
                    <a:bodyPr/>
                    <a:lstStyle/>
                    <a:p>
                      <a:r>
                        <a:rPr lang="en-US" sz="1500" dirty="0" err="1" smtClean="0">
                          <a:latin typeface="Times New Roman" pitchFamily="18" charset="0"/>
                          <a:cs typeface="Times New Roman" pitchFamily="18" charset="0"/>
                        </a:rPr>
                        <a:t>Piotr</a:t>
                      </a: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Bródka</a:t>
                      </a:r>
                      <a:r>
                        <a:rPr lang="en-US" sz="1500" dirty="0" smtClean="0">
                          <a:latin typeface="Times New Roman" pitchFamily="18" charset="0"/>
                          <a:cs typeface="Times New Roman" pitchFamily="18" charset="0"/>
                        </a:rPr>
                        <a:t>, Mateusz </a:t>
                      </a:r>
                      <a:r>
                        <a:rPr lang="en-US" sz="1500" dirty="0" err="1" smtClean="0">
                          <a:latin typeface="Times New Roman" pitchFamily="18" charset="0"/>
                          <a:cs typeface="Times New Roman" pitchFamily="18" charset="0"/>
                        </a:rPr>
                        <a:t>Sobas</a:t>
                      </a:r>
                      <a:r>
                        <a:rPr lang="en-US" sz="1500" dirty="0" smtClean="0">
                          <a:latin typeface="Times New Roman" pitchFamily="18" charset="0"/>
                          <a:cs typeface="Times New Roman" pitchFamily="18" charset="0"/>
                        </a:rPr>
                        <a:t> and </a:t>
                      </a:r>
                      <a:r>
                        <a:rPr lang="en-US" sz="1500" dirty="0" err="1" smtClean="0">
                          <a:latin typeface="Times New Roman" pitchFamily="18" charset="0"/>
                          <a:cs typeface="Times New Roman" pitchFamily="18" charset="0"/>
                        </a:rPr>
                        <a:t>Henric</a:t>
                      </a:r>
                      <a:r>
                        <a:rPr lang="en-US" sz="1500" dirty="0" smtClean="0">
                          <a:latin typeface="Times New Roman" pitchFamily="18" charset="0"/>
                          <a:cs typeface="Times New Roman" pitchFamily="18" charset="0"/>
                        </a:rPr>
                        <a:t> Johnson.</a:t>
                      </a:r>
                      <a:endParaRPr lang="en-US" sz="1500" dirty="0">
                        <a:latin typeface="Times New Roman" pitchFamily="18" charset="0"/>
                        <a:cs typeface="Times New Roman" pitchFamily="18" charset="0"/>
                      </a:endParaRPr>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dirty="0" smtClean="0">
                          <a:solidFill>
                            <a:schemeClr val="dk1"/>
                          </a:solidFill>
                          <a:effectLst/>
                          <a:latin typeface="Times New Roman" pitchFamily="18" charset="0"/>
                          <a:ea typeface="+mn-ea"/>
                          <a:cs typeface="Times New Roman" pitchFamily="18" charset="0"/>
                        </a:rPr>
                        <a:t>Potential clone (Pc) and the Victim profile (</a:t>
                      </a:r>
                      <a:r>
                        <a:rPr lang="en-US" sz="1500" kern="1200" dirty="0" err="1" smtClean="0">
                          <a:solidFill>
                            <a:schemeClr val="dk1"/>
                          </a:solidFill>
                          <a:effectLst/>
                          <a:latin typeface="Times New Roman" pitchFamily="18" charset="0"/>
                          <a:ea typeface="+mn-ea"/>
                          <a:cs typeface="Times New Roman" pitchFamily="18" charset="0"/>
                        </a:rPr>
                        <a:t>Pv</a:t>
                      </a:r>
                      <a:r>
                        <a:rPr lang="en-US" sz="1500" kern="1200" dirty="0" smtClean="0">
                          <a:solidFill>
                            <a:schemeClr val="dk1"/>
                          </a:solidFill>
                          <a:effectLst/>
                          <a:latin typeface="Times New Roman" pitchFamily="18" charset="0"/>
                          <a:ea typeface="+mn-ea"/>
                          <a:cs typeface="Times New Roman" pitchFamily="18" charset="0"/>
                        </a:rPr>
                        <a:t>) are compared and similarity S is calculated. If S(Pc, </a:t>
                      </a:r>
                      <a:r>
                        <a:rPr lang="en-US" sz="1500" kern="1200" dirty="0" err="1" smtClean="0">
                          <a:solidFill>
                            <a:schemeClr val="dk1"/>
                          </a:solidFill>
                          <a:effectLst/>
                          <a:latin typeface="Times New Roman" pitchFamily="18" charset="0"/>
                          <a:ea typeface="+mn-ea"/>
                          <a:cs typeface="Times New Roman" pitchFamily="18" charset="0"/>
                        </a:rPr>
                        <a:t>Pv</a:t>
                      </a:r>
                      <a:r>
                        <a:rPr lang="en-US" sz="1500" kern="1200" dirty="0" smtClean="0">
                          <a:solidFill>
                            <a:schemeClr val="dk1"/>
                          </a:solidFill>
                          <a:effectLst/>
                          <a:latin typeface="Times New Roman" pitchFamily="18" charset="0"/>
                          <a:ea typeface="+mn-ea"/>
                          <a:cs typeface="Times New Roman" pitchFamily="18" charset="0"/>
                        </a:rPr>
                        <a:t>) &gt; Threshold, then profile is suspected to be a clone. In the verification step, the user does it manually as he knows which one is the original profile and which is the duplicate one.</a:t>
                      </a:r>
                    </a:p>
                  </a:txBody>
                  <a:tcPr>
                    <a:solidFill>
                      <a:schemeClr val="bg2">
                        <a:lumMod val="90000"/>
                      </a:schemeClr>
                    </a:solidFill>
                  </a:tcPr>
                </a:tc>
              </a:tr>
              <a:tr h="193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smtClean="0">
                          <a:latin typeface="Times New Roman" pitchFamily="18" charset="0"/>
                          <a:cs typeface="Times New Roman" pitchFamily="18" charset="0"/>
                        </a:rPr>
                        <a:t>“FAKE TWITTER ACCOUNTS: PROFILE CHARACTERISTICS OBTAINED USING AN ACTIVITY-BASED PATTERN DETECTION APPROACH”, International Conference on Social Media &amp; Society, ACM,</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2015.</a:t>
                      </a:r>
                    </a:p>
                  </a:txBody>
                  <a:tcPr>
                    <a:solidFill>
                      <a:schemeClr val="tx2">
                        <a:lumMod val="40000"/>
                        <a:lumOff val="60000"/>
                      </a:schemeClr>
                    </a:solidFill>
                  </a:tcPr>
                </a:tc>
                <a:tc>
                  <a:txBody>
                    <a:bodyPr/>
                    <a:lstStyle/>
                    <a:p>
                      <a:r>
                        <a:rPr lang="en-US" sz="1500" b="0" dirty="0" err="1" smtClean="0">
                          <a:latin typeface="Times New Roman" pitchFamily="18" charset="0"/>
                          <a:cs typeface="Times New Roman" pitchFamily="18" charset="0"/>
                        </a:rPr>
                        <a:t>Supraja</a:t>
                      </a:r>
                      <a:r>
                        <a:rPr lang="en-US" sz="1500" b="0" dirty="0" smtClean="0">
                          <a:latin typeface="Times New Roman" pitchFamily="18" charset="0"/>
                          <a:cs typeface="Times New Roman" pitchFamily="18" charset="0"/>
                        </a:rPr>
                        <a:t> </a:t>
                      </a:r>
                      <a:r>
                        <a:rPr lang="en-US" sz="1500" b="0" dirty="0" err="1" smtClean="0">
                          <a:latin typeface="Times New Roman" pitchFamily="18" charset="0"/>
                          <a:cs typeface="Times New Roman" pitchFamily="18" charset="0"/>
                        </a:rPr>
                        <a:t>Gurajala</a:t>
                      </a:r>
                      <a:r>
                        <a:rPr lang="en-US" sz="1500" b="0" dirty="0" smtClean="0">
                          <a:latin typeface="Times New Roman" pitchFamily="18" charset="0"/>
                          <a:cs typeface="Times New Roman" pitchFamily="18" charset="0"/>
                        </a:rPr>
                        <a:t>,</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Joshua S. White,</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Brian Hudson</a:t>
                      </a:r>
                      <a:r>
                        <a:rPr lang="en-US" sz="1500" b="0" baseline="0" dirty="0" smtClean="0">
                          <a:latin typeface="Times New Roman" pitchFamily="18" charset="0"/>
                          <a:cs typeface="Times New Roman" pitchFamily="18" charset="0"/>
                        </a:rPr>
                        <a:t> and </a:t>
                      </a:r>
                      <a:r>
                        <a:rPr lang="en-US" sz="1500" b="0" dirty="0" err="1" smtClean="0">
                          <a:latin typeface="Times New Roman" pitchFamily="18" charset="0"/>
                          <a:cs typeface="Times New Roman" pitchFamily="18" charset="0"/>
                        </a:rPr>
                        <a:t>Jeanna</a:t>
                      </a:r>
                      <a:r>
                        <a:rPr lang="en-US" sz="1500" b="0" dirty="0" smtClean="0">
                          <a:latin typeface="Times New Roman" pitchFamily="18" charset="0"/>
                          <a:cs typeface="Times New Roman" pitchFamily="18" charset="0"/>
                        </a:rPr>
                        <a:t> N. Matthews.</a:t>
                      </a:r>
                      <a:endParaRPr lang="en-US" sz="1500" b="0" dirty="0">
                        <a:latin typeface="Times New Roman" pitchFamily="18" charset="0"/>
                        <a:cs typeface="Times New Roman" pitchFamily="18" charset="0"/>
                      </a:endParaRPr>
                    </a:p>
                  </a:txBody>
                  <a:tcPr>
                    <a:solidFill>
                      <a:schemeClr val="tx2">
                        <a:lumMod val="40000"/>
                        <a:lumOff val="60000"/>
                      </a:schemeClr>
                    </a:solidFill>
                  </a:tcPr>
                </a:tc>
                <a:tc>
                  <a:txBody>
                    <a:bodyPr/>
                    <a:lstStyle/>
                    <a:p>
                      <a:r>
                        <a:rPr lang="en-US" sz="1500" b="0" dirty="0" smtClean="0">
                          <a:latin typeface="Times New Roman" pitchFamily="18" charset="0"/>
                          <a:cs typeface="Times New Roman" pitchFamily="18" charset="0"/>
                        </a:rPr>
                        <a:t>A highly reliable fake profile set was generated by grouping user accounts based on: matched multiple-profile-attributes; patterns in their screen names; and an update-time distribution filter. A subset of the accounts identified as fake by </a:t>
                      </a:r>
                      <a:r>
                        <a:rPr lang="en-US" sz="1500" b="0" dirty="0" smtClean="0">
                          <a:latin typeface="Times New Roman" pitchFamily="18" charset="0"/>
                          <a:cs typeface="Times New Roman" pitchFamily="18" charset="0"/>
                        </a:rPr>
                        <a:t>the </a:t>
                      </a:r>
                      <a:r>
                        <a:rPr lang="en-US" sz="1500" b="0" dirty="0" smtClean="0">
                          <a:latin typeface="Times New Roman" pitchFamily="18" charset="0"/>
                          <a:cs typeface="Times New Roman" pitchFamily="18" charset="0"/>
                        </a:rPr>
                        <a:t>algorithm were manually inspected and verified as all being fake (based on their Tweet activity). </a:t>
                      </a:r>
                      <a:endParaRPr lang="en-US" sz="1500" b="0" dirty="0">
                        <a:latin typeface="Times New Roman" pitchFamily="18" charset="0"/>
                        <a:cs typeface="Times New Roman" pitchFamily="18" charset="0"/>
                      </a:endParaRPr>
                    </a:p>
                  </a:txBody>
                  <a:tcPr>
                    <a:solidFill>
                      <a:schemeClr val="tx2">
                        <a:lumMod val="40000"/>
                        <a:lumOff val="60000"/>
                      </a:schemeClr>
                    </a:solidFill>
                  </a:tcPr>
                </a:tc>
              </a:tr>
            </a:tbl>
          </a:graphicData>
        </a:graphic>
      </p:graphicFrame>
      <p:sp>
        <p:nvSpPr>
          <p:cNvPr id="2" name="Title 1"/>
          <p:cNvSpPr>
            <a:spLocks noGrp="1"/>
          </p:cNvSpPr>
          <p:nvPr>
            <p:ph type="title"/>
          </p:nvPr>
        </p:nvSpPr>
        <p:spPr>
          <a:xfrm>
            <a:off x="457200" y="533400"/>
            <a:ext cx="8229600" cy="685800"/>
          </a:xfrm>
        </p:spPr>
        <p:txBody>
          <a:bodyPr>
            <a:noAutofit/>
          </a:bodyPr>
          <a:lstStyle/>
          <a:p>
            <a:r>
              <a:rPr lang="en-US" sz="4000" b="1" dirty="0" smtClean="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99849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00050807"/>
              </p:ext>
            </p:extLst>
          </p:nvPr>
        </p:nvGraphicFramePr>
        <p:xfrm>
          <a:off x="304800" y="1676400"/>
          <a:ext cx="8534401" cy="5019421"/>
        </p:xfrm>
        <a:graphic>
          <a:graphicData uri="http://schemas.openxmlformats.org/drawingml/2006/table">
            <a:tbl>
              <a:tblPr firstRow="1" bandRow="1">
                <a:tableStyleId>{D7AC3CCA-C797-4891-BE02-D94E43425B78}</a:tableStyleId>
              </a:tblPr>
              <a:tblGrid>
                <a:gridCol w="2286001"/>
                <a:gridCol w="1905000"/>
                <a:gridCol w="4343400"/>
              </a:tblGrid>
              <a:tr h="2539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smtClean="0">
                          <a:latin typeface="Times New Roman" pitchFamily="18" charset="0"/>
                          <a:cs typeface="Times New Roman" pitchFamily="18" charset="0"/>
                        </a:rPr>
                        <a:t>“FAKE ACCOUNT DETECTION IN TWITTER BASED ON MINIMUM WEIGHTED FEATURE SET”, World Academy of Science, Engineering and Technology, International Journal of Computer and Information Engineering Vol:10, 2016.</a:t>
                      </a:r>
                    </a:p>
                  </a:txBody>
                  <a:tcPr>
                    <a:solidFill>
                      <a:schemeClr val="bg2">
                        <a:lumMod val="90000"/>
                      </a:schemeClr>
                    </a:solidFill>
                  </a:tcPr>
                </a:tc>
                <a:tc>
                  <a:txBody>
                    <a:bodyPr/>
                    <a:lstStyle/>
                    <a:p>
                      <a:r>
                        <a:rPr lang="en-US" sz="1500" b="0" dirty="0" smtClean="0">
                          <a:latin typeface="Times New Roman" pitchFamily="18" charset="0"/>
                          <a:cs typeface="Times New Roman" pitchFamily="18" charset="0"/>
                        </a:rPr>
                        <a:t>Ahmed El </a:t>
                      </a:r>
                      <a:r>
                        <a:rPr lang="en-US" sz="1500" b="0" dirty="0" err="1" smtClean="0">
                          <a:latin typeface="Times New Roman" pitchFamily="18" charset="0"/>
                          <a:cs typeface="Times New Roman" pitchFamily="18" charset="0"/>
                        </a:rPr>
                        <a:t>Azab</a:t>
                      </a:r>
                      <a:r>
                        <a:rPr lang="en-US" sz="1500" b="0" dirty="0" smtClean="0">
                          <a:latin typeface="Times New Roman" pitchFamily="18" charset="0"/>
                          <a:cs typeface="Times New Roman" pitchFamily="18" charset="0"/>
                        </a:rPr>
                        <a:t>,</a:t>
                      </a:r>
                      <a:r>
                        <a:rPr lang="en-US" sz="1500" b="0" baseline="0" dirty="0" smtClean="0">
                          <a:latin typeface="Times New Roman" pitchFamily="18" charset="0"/>
                          <a:cs typeface="Times New Roman" pitchFamily="18" charset="0"/>
                        </a:rPr>
                        <a:t> </a:t>
                      </a:r>
                      <a:r>
                        <a:rPr lang="en-US" sz="1500" b="0" dirty="0" err="1" smtClean="0">
                          <a:latin typeface="Times New Roman" pitchFamily="18" charset="0"/>
                          <a:cs typeface="Times New Roman" pitchFamily="18" charset="0"/>
                        </a:rPr>
                        <a:t>Amira</a:t>
                      </a:r>
                      <a:r>
                        <a:rPr lang="en-US" sz="1500" b="0" dirty="0" smtClean="0">
                          <a:latin typeface="Times New Roman" pitchFamily="18" charset="0"/>
                          <a:cs typeface="Times New Roman" pitchFamily="18" charset="0"/>
                        </a:rPr>
                        <a:t> M </a:t>
                      </a:r>
                      <a:r>
                        <a:rPr lang="en-US" sz="1500" b="0" dirty="0" err="1" smtClean="0">
                          <a:latin typeface="Times New Roman" pitchFamily="18" charset="0"/>
                          <a:cs typeface="Times New Roman" pitchFamily="18" charset="0"/>
                        </a:rPr>
                        <a:t>Idrees</a:t>
                      </a:r>
                      <a:r>
                        <a:rPr lang="en-US" sz="1500" b="0" dirty="0" smtClean="0">
                          <a:latin typeface="Times New Roman" pitchFamily="18" charset="0"/>
                          <a:cs typeface="Times New Roman" pitchFamily="18" charset="0"/>
                        </a:rPr>
                        <a:t>,</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Mahmoud A</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Mahmoud</a:t>
                      </a:r>
                      <a:r>
                        <a:rPr lang="en-US" sz="1500" b="0" baseline="0" dirty="0" smtClean="0">
                          <a:latin typeface="Times New Roman" pitchFamily="18" charset="0"/>
                          <a:cs typeface="Times New Roman" pitchFamily="18" charset="0"/>
                        </a:rPr>
                        <a:t> and</a:t>
                      </a:r>
                      <a:r>
                        <a:rPr lang="en-US" sz="1500" b="0" dirty="0" smtClean="0">
                          <a:latin typeface="Times New Roman" pitchFamily="18" charset="0"/>
                          <a:cs typeface="Times New Roman" pitchFamily="18" charset="0"/>
                        </a:rPr>
                        <a:t> </a:t>
                      </a:r>
                      <a:r>
                        <a:rPr lang="en-US" sz="1500" b="0" dirty="0" err="1" smtClean="0">
                          <a:latin typeface="Times New Roman" pitchFamily="18" charset="0"/>
                          <a:cs typeface="Times New Roman" pitchFamily="18" charset="0"/>
                        </a:rPr>
                        <a:t>Hesham</a:t>
                      </a:r>
                      <a:r>
                        <a:rPr lang="en-US" sz="1500" b="0" dirty="0" smtClean="0">
                          <a:latin typeface="Times New Roman" pitchFamily="18" charset="0"/>
                          <a:cs typeface="Times New Roman" pitchFamily="18" charset="0"/>
                        </a:rPr>
                        <a:t> </a:t>
                      </a:r>
                      <a:r>
                        <a:rPr lang="en-US" sz="1500" b="0" dirty="0" err="1" smtClean="0">
                          <a:latin typeface="Times New Roman" pitchFamily="18" charset="0"/>
                          <a:cs typeface="Times New Roman" pitchFamily="18" charset="0"/>
                        </a:rPr>
                        <a:t>Hefny</a:t>
                      </a:r>
                      <a:r>
                        <a:rPr lang="en-US" sz="1500" b="0" dirty="0" smtClean="0">
                          <a:latin typeface="Times New Roman" pitchFamily="18" charset="0"/>
                          <a:cs typeface="Times New Roman" pitchFamily="18" charset="0"/>
                        </a:rPr>
                        <a:t>. </a:t>
                      </a:r>
                      <a:endParaRPr lang="en-US" sz="1500" b="0" dirty="0">
                        <a:latin typeface="Times New Roman" pitchFamily="18" charset="0"/>
                        <a:cs typeface="Times New Roman" pitchFamily="18" charset="0"/>
                      </a:endParaRPr>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kern="1200" dirty="0" smtClean="0">
                          <a:solidFill>
                            <a:schemeClr val="dk1"/>
                          </a:solidFill>
                          <a:effectLst/>
                          <a:latin typeface="Times New Roman" pitchFamily="18" charset="0"/>
                          <a:ea typeface="+mn-ea"/>
                          <a:cs typeface="Times New Roman" pitchFamily="18" charset="0"/>
                        </a:rPr>
                        <a:t>Various experiments are conducted to get minimum set of attributes which gives accurate results. From 22 attributes, only seven attributes were selected which can effectively detect fake accounts and have applied these factors on classification techniques. A comparison of the classification techniques based on results is made and the one which provides most accurate result is selected.</a:t>
                      </a:r>
                    </a:p>
                  </a:txBody>
                  <a:tcPr>
                    <a:solidFill>
                      <a:schemeClr val="bg2">
                        <a:lumMod val="90000"/>
                      </a:schemeClr>
                    </a:solidFill>
                  </a:tcPr>
                </a:tc>
              </a:tr>
              <a:tr h="2413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smtClean="0">
                          <a:latin typeface="Times New Roman" pitchFamily="18" charset="0"/>
                          <a:cs typeface="Times New Roman" pitchFamily="18" charset="0"/>
                        </a:rPr>
                        <a:t>“PYTHON BASED MACHINE LEARNING FOR PROFILE MATCHING”, International Research Journal of Engineering and Technology (IRJET), Volume: 05 Issue: 03, 2018.</a:t>
                      </a:r>
                    </a:p>
                  </a:txBody>
                  <a:tcPr>
                    <a:solidFill>
                      <a:schemeClr val="tx2">
                        <a:lumMod val="40000"/>
                        <a:lumOff val="60000"/>
                      </a:schemeClr>
                    </a:solidFill>
                  </a:tcPr>
                </a:tc>
                <a:tc>
                  <a:txBody>
                    <a:bodyPr/>
                    <a:lstStyle/>
                    <a:p>
                      <a:r>
                        <a:rPr lang="en-US" sz="1500" b="0" dirty="0" err="1" smtClean="0">
                          <a:latin typeface="Times New Roman" pitchFamily="18" charset="0"/>
                          <a:cs typeface="Times New Roman" pitchFamily="18" charset="0"/>
                        </a:rPr>
                        <a:t>Arpitha</a:t>
                      </a:r>
                      <a:r>
                        <a:rPr lang="en-US" sz="1500" b="0" dirty="0" smtClean="0">
                          <a:latin typeface="Times New Roman" pitchFamily="18" charset="0"/>
                          <a:cs typeface="Times New Roman" pitchFamily="18" charset="0"/>
                        </a:rPr>
                        <a:t> D, </a:t>
                      </a:r>
                      <a:r>
                        <a:rPr lang="en-US" sz="1500" b="0" dirty="0" err="1" smtClean="0">
                          <a:latin typeface="Times New Roman" pitchFamily="18" charset="0"/>
                          <a:cs typeface="Times New Roman" pitchFamily="18" charset="0"/>
                        </a:rPr>
                        <a:t>Shrilakshmi</a:t>
                      </a:r>
                      <a:r>
                        <a:rPr lang="en-US" sz="1500" b="0" dirty="0" smtClean="0">
                          <a:latin typeface="Times New Roman" pitchFamily="18" charset="0"/>
                          <a:cs typeface="Times New Roman" pitchFamily="18" charset="0"/>
                        </a:rPr>
                        <a:t> Prasad, </a:t>
                      </a:r>
                      <a:r>
                        <a:rPr lang="en-US" sz="1500" b="0" dirty="0" err="1" smtClean="0">
                          <a:latin typeface="Times New Roman" pitchFamily="18" charset="0"/>
                          <a:cs typeface="Times New Roman" pitchFamily="18" charset="0"/>
                        </a:rPr>
                        <a:t>Prakruthi</a:t>
                      </a:r>
                      <a:r>
                        <a:rPr lang="en-US" sz="1500" b="0" dirty="0" smtClean="0">
                          <a:latin typeface="Times New Roman" pitchFamily="18" charset="0"/>
                          <a:cs typeface="Times New Roman" pitchFamily="18" charset="0"/>
                        </a:rPr>
                        <a:t> S</a:t>
                      </a:r>
                      <a:r>
                        <a:rPr lang="en-US" sz="1500" b="0" baseline="0" dirty="0" smtClean="0">
                          <a:latin typeface="Times New Roman" pitchFamily="18" charset="0"/>
                          <a:cs typeface="Times New Roman" pitchFamily="18" charset="0"/>
                        </a:rPr>
                        <a:t> and </a:t>
                      </a:r>
                      <a:r>
                        <a:rPr lang="en-US" sz="1500" b="0" dirty="0" err="1" smtClean="0">
                          <a:latin typeface="Times New Roman" pitchFamily="18" charset="0"/>
                          <a:cs typeface="Times New Roman" pitchFamily="18" charset="0"/>
                        </a:rPr>
                        <a:t>Raghuram</a:t>
                      </a:r>
                      <a:r>
                        <a:rPr lang="en-US" sz="1500" b="0" dirty="0" smtClean="0">
                          <a:latin typeface="Times New Roman" pitchFamily="18" charset="0"/>
                          <a:cs typeface="Times New Roman" pitchFamily="18" charset="0"/>
                        </a:rPr>
                        <a:t> A S.</a:t>
                      </a:r>
                      <a:endParaRPr lang="en-US" sz="1500" b="0" dirty="0">
                        <a:latin typeface="Times New Roman" pitchFamily="18" charset="0"/>
                        <a:cs typeface="Times New Roman" pitchFamily="18" charset="0"/>
                      </a:endParaRPr>
                    </a:p>
                  </a:txBody>
                  <a:tcPr>
                    <a:solidFill>
                      <a:schemeClr val="tx2">
                        <a:lumMod val="40000"/>
                        <a:lumOff val="60000"/>
                      </a:schemeClr>
                    </a:solidFill>
                  </a:tcPr>
                </a:tc>
                <a:tc>
                  <a:txBody>
                    <a:bodyPr/>
                    <a:lstStyle/>
                    <a:p>
                      <a:r>
                        <a:rPr lang="en-US" sz="1500" b="0" dirty="0" smtClean="0">
                          <a:latin typeface="Times New Roman" pitchFamily="18" charset="0"/>
                          <a:cs typeface="Times New Roman" pitchFamily="18" charset="0"/>
                        </a:rPr>
                        <a:t>In the proposed work they</a:t>
                      </a:r>
                      <a:r>
                        <a:rPr lang="en-US" sz="1500" b="0" baseline="0" dirty="0" smtClean="0">
                          <a:latin typeface="Times New Roman" pitchFamily="18" charset="0"/>
                          <a:cs typeface="Times New Roman" pitchFamily="18" charset="0"/>
                        </a:rPr>
                        <a:t> have </a:t>
                      </a:r>
                      <a:r>
                        <a:rPr lang="en-US" sz="1500" b="0" dirty="0" smtClean="0">
                          <a:latin typeface="Times New Roman" pitchFamily="18" charset="0"/>
                          <a:cs typeface="Times New Roman" pitchFamily="18" charset="0"/>
                        </a:rPr>
                        <a:t>used different algorithms for different </a:t>
                      </a:r>
                      <a:r>
                        <a:rPr lang="en-US" sz="1500" b="0" dirty="0" smtClean="0">
                          <a:latin typeface="Times New Roman" pitchFamily="18" charset="0"/>
                          <a:cs typeface="Times New Roman" pitchFamily="18" charset="0"/>
                        </a:rPr>
                        <a:t>attributes.</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By </a:t>
                      </a:r>
                      <a:r>
                        <a:rPr lang="en-US" sz="1500" b="0" dirty="0" smtClean="0">
                          <a:latin typeface="Times New Roman" pitchFamily="18" charset="0"/>
                          <a:cs typeface="Times New Roman" pitchFamily="18" charset="0"/>
                        </a:rPr>
                        <a:t>making use of these algorithms duplicate profiles can be easily identified. All the algorithms give more probability to identify the correct match. </a:t>
                      </a:r>
                      <a:endParaRPr lang="en-US" sz="1500" b="0" dirty="0">
                        <a:latin typeface="Times New Roman" pitchFamily="18" charset="0"/>
                        <a:cs typeface="Times New Roman" pitchFamily="18" charset="0"/>
                      </a:endParaRPr>
                    </a:p>
                  </a:txBody>
                  <a:tcPr>
                    <a:solidFill>
                      <a:schemeClr val="tx2">
                        <a:lumMod val="40000"/>
                        <a:lumOff val="60000"/>
                      </a:schemeClr>
                    </a:solidFill>
                  </a:tcPr>
                </a:tc>
              </a:tr>
            </a:tbl>
          </a:graphicData>
        </a:graphic>
      </p:graphicFrame>
    </p:spTree>
    <p:extLst>
      <p:ext uri="{BB962C8B-B14F-4D97-AF65-F5344CB8AC3E}">
        <p14:creationId xmlns:p14="http://schemas.microsoft.com/office/powerpoint/2010/main" val="898631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4807284"/>
              </p:ext>
            </p:extLst>
          </p:nvPr>
        </p:nvGraphicFramePr>
        <p:xfrm>
          <a:off x="304799" y="1676400"/>
          <a:ext cx="8534400" cy="2808436"/>
        </p:xfrm>
        <a:graphic>
          <a:graphicData uri="http://schemas.openxmlformats.org/drawingml/2006/table">
            <a:tbl>
              <a:tblPr firstRow="1" bandRow="1">
                <a:tableStyleId>{D7AC3CCA-C797-4891-BE02-D94E43425B78}</a:tableStyleId>
              </a:tblPr>
              <a:tblGrid>
                <a:gridCol w="2438399"/>
                <a:gridCol w="2438400"/>
                <a:gridCol w="3657601"/>
              </a:tblGrid>
              <a:tr h="2808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smtClean="0">
                          <a:latin typeface="Times New Roman" pitchFamily="18" charset="0"/>
                          <a:cs typeface="Times New Roman" pitchFamily="18" charset="0"/>
                        </a:rPr>
                        <a:t>“DETECTION OF FAKE AND CLONE ACCOUNTS IN TWITTER USING CLASSIFICATION AND DISTANCE MEASURE ALGORITHMS”, International Conference on Communication and Signal Processing (India), 2020.</a:t>
                      </a:r>
                    </a:p>
                  </a:txBody>
                  <a:tcPr>
                    <a:solidFill>
                      <a:schemeClr val="bg2">
                        <a:lumMod val="90000"/>
                      </a:schemeClr>
                    </a:solidFill>
                  </a:tcPr>
                </a:tc>
                <a:tc>
                  <a:txBody>
                    <a:bodyPr/>
                    <a:lstStyle/>
                    <a:p>
                      <a:r>
                        <a:rPr lang="en-US" sz="1500" b="0" dirty="0" err="1" smtClean="0">
                          <a:latin typeface="Times New Roman" pitchFamily="18" charset="0"/>
                          <a:cs typeface="Times New Roman" pitchFamily="18" charset="0"/>
                        </a:rPr>
                        <a:t>Sowmya</a:t>
                      </a:r>
                      <a:r>
                        <a:rPr lang="en-US" sz="1500" b="0" dirty="0" smtClean="0">
                          <a:latin typeface="Times New Roman" pitchFamily="18" charset="0"/>
                          <a:cs typeface="Times New Roman" pitchFamily="18" charset="0"/>
                        </a:rPr>
                        <a:t> P and </a:t>
                      </a:r>
                      <a:r>
                        <a:rPr lang="en-US" sz="1500" b="0" dirty="0" err="1" smtClean="0">
                          <a:latin typeface="Times New Roman" pitchFamily="18" charset="0"/>
                          <a:cs typeface="Times New Roman" pitchFamily="18" charset="0"/>
                        </a:rPr>
                        <a:t>Madhumita</a:t>
                      </a:r>
                      <a:r>
                        <a:rPr lang="en-US" sz="1500" b="0" dirty="0" smtClean="0">
                          <a:latin typeface="Times New Roman" pitchFamily="18" charset="0"/>
                          <a:cs typeface="Times New Roman" pitchFamily="18" charset="0"/>
                        </a:rPr>
                        <a:t> </a:t>
                      </a:r>
                      <a:r>
                        <a:rPr lang="en-US" sz="1500" b="0" dirty="0" err="1" smtClean="0">
                          <a:latin typeface="Times New Roman" pitchFamily="18" charset="0"/>
                          <a:cs typeface="Times New Roman" pitchFamily="18" charset="0"/>
                        </a:rPr>
                        <a:t>Chatterjee</a:t>
                      </a:r>
                      <a:r>
                        <a:rPr lang="en-US" sz="1500" b="0" dirty="0" smtClean="0">
                          <a:latin typeface="Times New Roman" pitchFamily="18" charset="0"/>
                          <a:cs typeface="Times New Roman" pitchFamily="18" charset="0"/>
                        </a:rPr>
                        <a:t>.</a:t>
                      </a:r>
                      <a:endParaRPr lang="en-US" sz="1500" b="0" dirty="0">
                        <a:latin typeface="Times New Roman" pitchFamily="18" charset="0"/>
                        <a:cs typeface="Times New Roman" pitchFamily="18" charset="0"/>
                      </a:endParaRPr>
                    </a:p>
                  </a:txBody>
                  <a:tcPr>
                    <a:solidFill>
                      <a:schemeClr val="bg2">
                        <a:lumMod val="90000"/>
                      </a:schemeClr>
                    </a:solidFill>
                  </a:tcPr>
                </a:tc>
                <a:tc>
                  <a:txBody>
                    <a:bodyPr/>
                    <a:lstStyle/>
                    <a:p>
                      <a:r>
                        <a:rPr lang="en-US" sz="1500" b="0" dirty="0" smtClean="0">
                          <a:latin typeface="Times New Roman" pitchFamily="18" charset="0"/>
                          <a:cs typeface="Times New Roman" pitchFamily="18" charset="0"/>
                        </a:rPr>
                        <a:t>For fake detection, a set of rules were used which when applied can classify fake and genuine profiles. Clone detection was carried out using Similarity Measures and C4.5 algorithm. In this work they have considered only the profile attributes for fake and clone account detection.</a:t>
                      </a:r>
                    </a:p>
                  </a:txBody>
                  <a:tcPr>
                    <a:solidFill>
                      <a:schemeClr val="bg2">
                        <a:lumMod val="90000"/>
                      </a:schemeClr>
                    </a:solidFill>
                  </a:tcPr>
                </a:tc>
              </a:tr>
            </a:tbl>
          </a:graphicData>
        </a:graphic>
      </p:graphicFrame>
    </p:spTree>
    <p:extLst>
      <p:ext uri="{BB962C8B-B14F-4D97-AF65-F5344CB8AC3E}">
        <p14:creationId xmlns:p14="http://schemas.microsoft.com/office/powerpoint/2010/main" val="636065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1" y="2675466"/>
            <a:ext cx="7238999" cy="4030134"/>
          </a:xfrm>
        </p:spPr>
        <p:txBody>
          <a:bodyPr>
            <a:normAutofit lnSpcReduction="10000"/>
          </a:bodyPr>
          <a:lstStyle/>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Today</a:t>
            </a:r>
            <a:r>
              <a:rPr lang="en-US" sz="2600" dirty="0">
                <a:latin typeface="Times New Roman" pitchFamily="18" charset="0"/>
                <a:cs typeface="Times New Roman" pitchFamily="18" charset="0"/>
              </a:rPr>
              <a:t>, Online Social Network (OSN) has become an integral part of many people's </a:t>
            </a:r>
            <a:r>
              <a:rPr lang="en-US" sz="2600" dirty="0" smtClean="0">
                <a:latin typeface="Times New Roman" pitchFamily="18" charset="0"/>
                <a:cs typeface="Times New Roman" pitchFamily="18" charset="0"/>
              </a:rPr>
              <a:t>lives. But</a:t>
            </a:r>
            <a:r>
              <a:rPr lang="en-US" sz="2600" dirty="0">
                <a:latin typeface="Times New Roman" pitchFamily="18" charset="0"/>
                <a:cs typeface="Times New Roman" pitchFamily="18" charset="0"/>
              </a:rPr>
              <a:t>, some malicious accounts on social networking sites are creating dangerous security </a:t>
            </a:r>
            <a:r>
              <a:rPr lang="en-US" sz="2600" dirty="0" smtClean="0">
                <a:latin typeface="Times New Roman" pitchFamily="18" charset="0"/>
                <a:cs typeface="Times New Roman" pitchFamily="18" charset="0"/>
              </a:rPr>
              <a:t>problems. </a:t>
            </a: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Twitter </a:t>
            </a:r>
            <a:r>
              <a:rPr lang="en-US" sz="2600" dirty="0">
                <a:latin typeface="Times New Roman" pitchFamily="18" charset="0"/>
                <a:cs typeface="Times New Roman" pitchFamily="18" charset="0"/>
              </a:rPr>
              <a:t>is one such social networking service which is popular among the social network users but also has fake and clone accounts which is a threat to the </a:t>
            </a:r>
            <a:r>
              <a:rPr lang="en-US" sz="2600" dirty="0" smtClean="0">
                <a:latin typeface="Times New Roman" pitchFamily="18" charset="0"/>
                <a:cs typeface="Times New Roman" pitchFamily="18" charset="0"/>
              </a:rPr>
              <a:t>users.</a:t>
            </a:r>
          </a:p>
          <a:p>
            <a:pPr marL="0" indent="0">
              <a:buNone/>
            </a:pPr>
            <a:r>
              <a:rPr lang="en-US"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Thus, </a:t>
            </a:r>
            <a:r>
              <a:rPr lang="en-US" sz="2600" dirty="0">
                <a:latin typeface="Times New Roman" pitchFamily="18" charset="0"/>
                <a:cs typeface="Times New Roman" pitchFamily="18" charset="0"/>
              </a:rPr>
              <a:t>a detection method </a:t>
            </a:r>
            <a:r>
              <a:rPr lang="en-US" sz="2600" dirty="0" smtClean="0">
                <a:latin typeface="Times New Roman" pitchFamily="18" charset="0"/>
                <a:cs typeface="Times New Roman" pitchFamily="18" charset="0"/>
              </a:rPr>
              <a:t>is proposed which would </a:t>
            </a:r>
            <a:r>
              <a:rPr lang="en-US" sz="2600" dirty="0">
                <a:latin typeface="Times New Roman" pitchFamily="18" charset="0"/>
                <a:cs typeface="Times New Roman" pitchFamily="18" charset="0"/>
              </a:rPr>
              <a:t>detect fake and clone accounts on Twitter</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PROBLEM IDENTIFICATION, STATEMENT AND SCOPE</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845626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pPr>
            <a:r>
              <a:rPr lang="en-US" sz="2400" dirty="0" smtClean="0">
                <a:latin typeface="Times New Roman" pitchFamily="18" charset="0"/>
                <a:cs typeface="Times New Roman" pitchFamily="18" charset="0"/>
              </a:rPr>
              <a:t>Detection of </a:t>
            </a:r>
            <a:r>
              <a:rPr lang="en-US" sz="2400" dirty="0">
                <a:latin typeface="Times New Roman" pitchFamily="18" charset="0"/>
                <a:cs typeface="Times New Roman" pitchFamily="18" charset="0"/>
              </a:rPr>
              <a:t>fake and clone </a:t>
            </a:r>
            <a:r>
              <a:rPr lang="en-US" sz="2400" dirty="0" smtClean="0">
                <a:latin typeface="Times New Roman" pitchFamily="18" charset="0"/>
                <a:cs typeface="Times New Roman" pitchFamily="18" charset="0"/>
              </a:rPr>
              <a:t>accounts.</a:t>
            </a:r>
            <a:endParaRPr lang="en-US" sz="2400" dirty="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Classification of</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fake </a:t>
            </a:r>
            <a:r>
              <a:rPr lang="en-US" dirty="0" smtClean="0">
                <a:latin typeface="Times New Roman" pitchFamily="18" charset="0"/>
                <a:cs typeface="Times New Roman" pitchFamily="18" charset="0"/>
              </a:rPr>
              <a:t>and</a:t>
            </a:r>
            <a:r>
              <a:rPr lang="en-US" sz="2400" dirty="0" smtClean="0">
                <a:latin typeface="Times New Roman" pitchFamily="18" charset="0"/>
                <a:cs typeface="Times New Roman" pitchFamily="18" charset="0"/>
              </a:rPr>
              <a:t> genuine accounts on Twitter.</a:t>
            </a: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OBJECTIVES</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616411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675466"/>
            <a:ext cx="8839199" cy="4106334"/>
          </a:xfrm>
        </p:spPr>
        <p:txBody>
          <a:bodyPr>
            <a:normAutofit/>
          </a:bodyPr>
          <a:lstStyle/>
          <a:p>
            <a:pPr>
              <a:buFont typeface="Wingdings" pitchFamily="2" charset="2"/>
              <a:buChar char="ü"/>
            </a:pPr>
            <a:r>
              <a:rPr lang="en-US" dirty="0" smtClean="0">
                <a:latin typeface="Times New Roman" pitchFamily="18" charset="0"/>
                <a:cs typeface="Times New Roman" pitchFamily="18" charset="0"/>
              </a:rPr>
              <a:t>Gathering data.</a:t>
            </a:r>
          </a:p>
          <a:p>
            <a:pPr>
              <a:buFont typeface="Wingdings" pitchFamily="2" charset="2"/>
              <a:buChar char="ü"/>
            </a:pPr>
            <a:r>
              <a:rPr lang="en-US" dirty="0" smtClean="0">
                <a:latin typeface="Times New Roman" pitchFamily="18" charset="0"/>
                <a:cs typeface="Times New Roman" pitchFamily="18" charset="0"/>
              </a:rPr>
              <a:t>Analyzing the data.</a:t>
            </a:r>
          </a:p>
          <a:p>
            <a:pPr>
              <a:buFont typeface="Wingdings" pitchFamily="2" charset="2"/>
              <a:buChar char="ü"/>
            </a:pPr>
            <a:r>
              <a:rPr lang="en-US" dirty="0" smtClean="0">
                <a:latin typeface="Times New Roman" pitchFamily="18" charset="0"/>
                <a:cs typeface="Times New Roman" pitchFamily="18" charset="0"/>
              </a:rPr>
              <a:t>Data preprocessing</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Training a set of data.</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Testing </a:t>
            </a:r>
            <a:r>
              <a:rPr lang="en-US" dirty="0" smtClean="0">
                <a:latin typeface="Times New Roman" pitchFamily="18" charset="0"/>
                <a:cs typeface="Times New Roman" pitchFamily="18" charset="0"/>
              </a:rPr>
              <a:t>the system with a new set of data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detection.</a:t>
            </a:r>
            <a:endParaRPr lang="en-US"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METHODOLOGY</a:t>
            </a:r>
            <a:endParaRPr lang="en-US" sz="4000" b="1" dirty="0">
              <a:latin typeface="Times New Roman" pitchFamily="18" charset="0"/>
              <a:cs typeface="Times New Roman" pitchFamily="18" charset="0"/>
            </a:endParaRPr>
          </a:p>
        </p:txBody>
      </p:sp>
      <p:sp>
        <p:nvSpPr>
          <p:cNvPr id="4" name="Rectangle 3"/>
          <p:cNvSpPr/>
          <p:nvPr/>
        </p:nvSpPr>
        <p:spPr>
          <a:xfrm>
            <a:off x="228600" y="5334000"/>
            <a:ext cx="1912722" cy="1219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2"/>
                </a:solidFill>
                <a:latin typeface="Comic Sans MS" pitchFamily="66" charset="0"/>
              </a:rPr>
              <a:t>Gathering &amp; Preprocessing data</a:t>
            </a:r>
            <a:endParaRPr lang="en-US" b="1" dirty="0">
              <a:solidFill>
                <a:schemeClr val="tx2"/>
              </a:solidFill>
              <a:latin typeface="Comic Sans MS" pitchFamily="66" charset="0"/>
            </a:endParaRPr>
          </a:p>
        </p:txBody>
      </p:sp>
      <p:cxnSp>
        <p:nvCxnSpPr>
          <p:cNvPr id="6" name="Straight Arrow Connector 5"/>
          <p:cNvCxnSpPr/>
          <p:nvPr/>
        </p:nvCxnSpPr>
        <p:spPr>
          <a:xfrm>
            <a:off x="2141322" y="5955957"/>
            <a:ext cx="1143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3284322" y="5321643"/>
            <a:ext cx="2495035" cy="1219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2"/>
                </a:solidFill>
                <a:latin typeface="Comic Sans MS" pitchFamily="66" charset="0"/>
              </a:rPr>
              <a:t>Training a set of data using machine learning algorithm</a:t>
            </a:r>
            <a:endParaRPr lang="en-US" b="1" dirty="0">
              <a:solidFill>
                <a:schemeClr val="tx2"/>
              </a:solidFill>
              <a:latin typeface="Comic Sans MS" pitchFamily="66" charset="0"/>
            </a:endParaRPr>
          </a:p>
        </p:txBody>
      </p:sp>
      <p:cxnSp>
        <p:nvCxnSpPr>
          <p:cNvPr id="9" name="Straight Arrow Connector 8"/>
          <p:cNvCxnSpPr/>
          <p:nvPr/>
        </p:nvCxnSpPr>
        <p:spPr>
          <a:xfrm>
            <a:off x="5793773" y="5955957"/>
            <a:ext cx="1219201"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7012974" y="5321643"/>
            <a:ext cx="1978626" cy="1219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2"/>
                </a:solidFill>
                <a:latin typeface="Comic Sans MS" pitchFamily="66" charset="0"/>
              </a:rPr>
              <a:t>Testing the </a:t>
            </a:r>
            <a:r>
              <a:rPr lang="en-US" b="1" dirty="0" smtClean="0">
                <a:solidFill>
                  <a:schemeClr val="tx2"/>
                </a:solidFill>
                <a:latin typeface="Comic Sans MS" pitchFamily="66" charset="0"/>
              </a:rPr>
              <a:t>detection system</a:t>
            </a:r>
            <a:r>
              <a:rPr lang="en-US" b="1" dirty="0">
                <a:solidFill>
                  <a:schemeClr val="tx2"/>
                </a:solidFill>
                <a:latin typeface="Comic Sans MS" pitchFamily="66" charset="0"/>
              </a:rPr>
              <a:t> </a:t>
            </a:r>
            <a:r>
              <a:rPr lang="en-US" b="1" dirty="0" smtClean="0">
                <a:solidFill>
                  <a:schemeClr val="tx2"/>
                </a:solidFill>
                <a:latin typeface="Comic Sans MS" pitchFamily="66" charset="0"/>
              </a:rPr>
              <a:t>with a new set of data</a:t>
            </a:r>
            <a:endParaRPr lang="en-US" b="1" dirty="0">
              <a:solidFill>
                <a:schemeClr val="tx2"/>
              </a:solidFill>
              <a:latin typeface="Comic Sans MS" pitchFamily="66" charset="0"/>
            </a:endParaRPr>
          </a:p>
        </p:txBody>
      </p:sp>
    </p:spTree>
    <p:extLst>
      <p:ext uri="{BB962C8B-B14F-4D97-AF65-F5344CB8AC3E}">
        <p14:creationId xmlns:p14="http://schemas.microsoft.com/office/powerpoint/2010/main" val="88789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8157</TotalTime>
  <Words>1049</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Kammavari Sangham ® 1952, K.S. Group of Institutions K.S. INSTITUTE OF TECHNOLOGY, BENGALURU-560109 (Affiliated to VTU, Belagavi &amp; Approved by AICTE, New Delhi, Accredited by NAAC &amp; IEI)</vt:lpstr>
      <vt:lpstr>CONTENTS</vt:lpstr>
      <vt:lpstr>INTRODUCTION</vt:lpstr>
      <vt:lpstr>LITERATURE SURVEY</vt:lpstr>
      <vt:lpstr>PowerPoint Presentation</vt:lpstr>
      <vt:lpstr>PowerPoint Presentation</vt:lpstr>
      <vt:lpstr>PROBLEM IDENTIFICATION, STATEMENT AND SCOPE</vt:lpstr>
      <vt:lpstr>OBJECTIVES</vt:lpstr>
      <vt:lpstr>METHODOLOGY</vt:lpstr>
      <vt:lpstr>EXPECTED OUTCOME</vt:lpstr>
      <vt:lpstr>CONTRIBUTION TO SOCIETY</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Kammavari Sangham ® 1952, K.S. Group of Institutions K.S. INSTITUTE OF TECHNOLOGY, BENGALURU-560109 Affiliated to VTU, Belagavi &amp; Approved by AICTE, New Delhi</dc:title>
  <dc:creator>sharanya harish</dc:creator>
  <cp:lastModifiedBy>sharanya harish</cp:lastModifiedBy>
  <cp:revision>87</cp:revision>
  <dcterms:created xsi:type="dcterms:W3CDTF">2020-10-26T20:41:39Z</dcterms:created>
  <dcterms:modified xsi:type="dcterms:W3CDTF">2020-12-31T10:05:52Z</dcterms:modified>
</cp:coreProperties>
</file>