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19"/>
  </p:notesMasterIdLst>
  <p:sldIdLst>
    <p:sldId id="258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9" r:id="rId12"/>
    <p:sldId id="280" r:id="rId13"/>
    <p:sldId id="278" r:id="rId14"/>
    <p:sldId id="281" r:id="rId15"/>
    <p:sldId id="282" r:id="rId16"/>
    <p:sldId id="283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This course is a graduate</a:t>
            </a:r>
            <a:r>
              <a:rPr lang="en-US" altLang="zh-TW" baseline="0" dirty="0" smtClean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 smtClean="0"/>
              <a:t>Time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2020/8/11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27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~tlkagk/courses_ML17_2.html" TargetMode="External"/><Relationship Id="rId2" Type="http://schemas.openxmlformats.org/officeDocument/2006/relationships/hyperlink" Target="http://www.denizyuret.com/2015/03/alec-radfords-animations-f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MTK</a:t>
            </a:r>
            <a:r>
              <a:rPr lang="zh-TW" altLang="en-US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DLP</a:t>
            </a:r>
            <a:b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Lab1 - Backpropagation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416060"/>
            <a:ext cx="6904856" cy="589004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TA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鍾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嘉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峻</a:t>
            </a:r>
            <a:endParaRPr lang="en-US" altLang="zh-TW" sz="2400" dirty="0" smtClean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6" name="文字版面配置區 3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Aug</a:t>
            </a:r>
            <a:r>
              <a:rPr lang="en-US" altLang="zh-TW" dirty="0" smtClean="0"/>
              <a:t> 12, </a:t>
            </a:r>
            <a:r>
              <a:rPr lang="en-US" altLang="zh-TW" dirty="0" smtClean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Forward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00" y="5176301"/>
                <a:ext cx="611532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48" y="1631457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48" y="5876226"/>
                <a:ext cx="1805301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 descr="ãsigmoid FUNCTION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27" y="4356410"/>
            <a:ext cx="3571349" cy="23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Backward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96" y="3597686"/>
                <a:ext cx="3886392" cy="24434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90" y="1900169"/>
                <a:ext cx="540000" cy="468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4677094" y="1774169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6791908" y="1780053"/>
            <a:ext cx="720000" cy="72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843" y="1906053"/>
                <a:ext cx="540000" cy="468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48" y="1906053"/>
                <a:ext cx="540000" cy="468000"/>
              </a:xfrm>
              <a:prstGeom prst="rect">
                <a:avLst/>
              </a:prstGeom>
              <a:blipFill rotWithShape="0">
                <a:blip r:embed="rId5"/>
                <a:stretch>
                  <a:fillRect r="-20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13" idx="3"/>
            <a:endCxn id="14" idx="2"/>
          </p:cNvCxnSpPr>
          <p:nvPr/>
        </p:nvCxnSpPr>
        <p:spPr>
          <a:xfrm>
            <a:off x="3319390" y="2134169"/>
            <a:ext cx="135770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6"/>
            <a:endCxn id="15" idx="2"/>
          </p:cNvCxnSpPr>
          <p:nvPr/>
        </p:nvCxnSpPr>
        <p:spPr>
          <a:xfrm>
            <a:off x="5397094" y="2134169"/>
            <a:ext cx="1394814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6"/>
            <a:endCxn id="16" idx="1"/>
          </p:cNvCxnSpPr>
          <p:nvPr/>
        </p:nvCxnSpPr>
        <p:spPr>
          <a:xfrm>
            <a:off x="7511908" y="2140053"/>
            <a:ext cx="56693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6" idx="3"/>
            <a:endCxn id="17" idx="1"/>
          </p:cNvCxnSpPr>
          <p:nvPr/>
        </p:nvCxnSpPr>
        <p:spPr>
          <a:xfrm>
            <a:off x="8618843" y="2140053"/>
            <a:ext cx="105580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17" y="2309503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943" r="-487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339" y="1700010"/>
                <a:ext cx="35618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22" y="1712710"/>
                <a:ext cx="42992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9" y="2082042"/>
                <a:ext cx="50180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81" y="2134169"/>
                <a:ext cx="56881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弧形接點 26"/>
          <p:cNvCxnSpPr/>
          <p:nvPr/>
        </p:nvCxnSpPr>
        <p:spPr>
          <a:xfrm rot="16200000" flipH="1" flipV="1">
            <a:off x="4769632" y="1839376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弧形接點 27"/>
          <p:cNvCxnSpPr/>
          <p:nvPr/>
        </p:nvCxnSpPr>
        <p:spPr>
          <a:xfrm rot="16200000" flipH="1" flipV="1">
            <a:off x="6874941" y="1839377"/>
            <a:ext cx="547106" cy="589587"/>
          </a:xfrm>
          <a:prstGeom prst="curvedConnector5">
            <a:avLst>
              <a:gd name="adj1" fmla="val 1608"/>
              <a:gd name="adj2" fmla="val 52113"/>
              <a:gd name="adj3" fmla="val 88750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03" y="1721387"/>
                <a:ext cx="4892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b="1" dirty="0" smtClean="0">
                    <a:latin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TW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 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86" y="2774273"/>
                <a:ext cx="646991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00" y="4669787"/>
                <a:ext cx="34225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</m:groupCh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34" y="5260194"/>
                <a:ext cx="2474203" cy="69012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𝒅𝒛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24" y="5284431"/>
                <a:ext cx="1479892" cy="66588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1388834" y="3882655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9658" y="3774070"/>
            <a:ext cx="5028813" cy="23495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5187111" y="5284431"/>
            <a:ext cx="868515" cy="6658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94973" y="2131088"/>
            <a:ext cx="135770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372677" y="2131088"/>
            <a:ext cx="139481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7487491" y="2136972"/>
            <a:ext cx="5669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</a:t>
            </a:r>
            <a:r>
              <a:rPr lang="en-US" altLang="zh-TW" dirty="0"/>
              <a:t>G</a:t>
            </a:r>
            <a:r>
              <a:rPr lang="en-US" altLang="zh-TW" dirty="0" smtClean="0"/>
              <a:t>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669" y="1476876"/>
                <a:ext cx="32662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83687" y="1353767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Network 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Parameters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424270"/>
                <a:ext cx="1940788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830" t="-2000" r="-1887" b="-3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57" y="2359003"/>
                <a:ext cx="1551450" cy="1708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3348191"/>
                <a:ext cx="19407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830" r="-1887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61" y="2886230"/>
                <a:ext cx="193527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839" r="-1893" b="-35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2397103"/>
                <a:ext cx="235436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58" y="2855452"/>
                <a:ext cx="235436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83" y="3330485"/>
                <a:ext cx="235930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554" y="2359003"/>
                <a:ext cx="193957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534025" y="2359003"/>
            <a:ext cx="2431020" cy="145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47" y="3655968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83687" y="6488668"/>
            <a:ext cx="9598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http://www.denizyuret.com/2015/03/alec-radfords-animations-for.html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63" y="3917212"/>
            <a:ext cx="3680111" cy="284911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675" y="2359003"/>
            <a:ext cx="3699499" cy="39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260571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pic>
        <p:nvPicPr>
          <p:cNvPr id="10" name="圖片 9" descr="https://lh3.googleusercontent.com/l4HcnBr50EXmdOG5spbbdm5dzV1cye8Up2o1p81m0U-ZpQ31MGhOdAeHeWwHcF73oPgGjPH_DJKCVmC-OC5uitRxgzrLeWO-A6dL3_-R7T_zKpLNlAYiepuJ33DJmesXSL5X4qr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8"/>
          <a:stretch/>
        </p:blipFill>
        <p:spPr bwMode="auto">
          <a:xfrm>
            <a:off x="659185" y="2157685"/>
            <a:ext cx="5349240" cy="44557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矩形 10"/>
          <p:cNvSpPr/>
          <p:nvPr/>
        </p:nvSpPr>
        <p:spPr>
          <a:xfrm>
            <a:off x="659185" y="1233483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training, you need to print loss</a:t>
            </a:r>
            <a:endParaRPr lang="zh-TW" altLang="en-US" sz="2400" dirty="0"/>
          </a:p>
        </p:txBody>
      </p:sp>
      <p:pic>
        <p:nvPicPr>
          <p:cNvPr id="12" name="圖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433489" y="2157685"/>
            <a:ext cx="1725295" cy="44557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09871" y="1233483"/>
            <a:ext cx="4750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In the testing, you need to show your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predictions, also the accuracy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3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260571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pic>
        <p:nvPicPr>
          <p:cNvPr id="8" name="圖片 7" descr="https://lh3.googleusercontent.com/cOtasA6_-HZIj6r0I-2MAHkXsM254m8slhTbYrKQ0ZOQAc0_5OaSmfkc7nFhWtXYCKZ7-hOBj8D4Hq9JQDSRw_MxYy5bJ91nlg5Q_IP2WX_5BuaaCKMwTXIZ7PIkJulTWCyJKKh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5" y="2037583"/>
            <a:ext cx="8991600" cy="43802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sp>
        <p:nvSpPr>
          <p:cNvPr id="9" name="矩形 8"/>
          <p:cNvSpPr/>
          <p:nvPr/>
        </p:nvSpPr>
        <p:spPr>
          <a:xfrm>
            <a:off x="1069915" y="1332148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</a:rPr>
              <a:t>Visualize the predictions and ground truth at the end of the training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3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Report (40%)</a:t>
            </a:r>
          </a:p>
          <a:p>
            <a:r>
              <a:rPr lang="en-US" altLang="zh-TW" dirty="0" smtClean="0"/>
              <a:t>Demo(60%)</a:t>
            </a:r>
          </a:p>
          <a:p>
            <a:pPr lvl="1"/>
            <a:r>
              <a:rPr lang="en-US" altLang="zh-TW" dirty="0" smtClean="0"/>
              <a:t>Experimental results (40%)</a:t>
            </a:r>
          </a:p>
          <a:p>
            <a:pPr lvl="1"/>
            <a:r>
              <a:rPr lang="en-US" altLang="zh-TW" dirty="0" smtClean="0"/>
              <a:t>Questions (20%)</a:t>
            </a:r>
          </a:p>
          <a:p>
            <a:r>
              <a:rPr lang="en-US" altLang="zh-TW" dirty="0" smtClean="0"/>
              <a:t>Late report or demo</a:t>
            </a:r>
          </a:p>
          <a:p>
            <a:pPr lvl="1"/>
            <a:r>
              <a:rPr lang="en-US" altLang="zh-TW" dirty="0" smtClean="0"/>
              <a:t>Score *0.8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782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800" i="1" dirty="0">
                <a:latin typeface="Times New Roman" panose="02020603050405020304" pitchFamily="18" charset="0"/>
                <a:hlinkClick r:id="rId2"/>
              </a:rPr>
              <a:t>http://www.denizyuret.com/2015/03/alec-radfords-animations-for.html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800" i="1" dirty="0">
                <a:latin typeface="Times New Roman" panose="02020603050405020304" pitchFamily="18" charset="0"/>
                <a:hlinkClick r:id="rId3"/>
              </a:rPr>
              <a:t>http://speech.ee.ntu.edu.tw/~tlkagk/courses_ML17_2.html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0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Important Date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Lab Description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 smtClean="0"/>
              <a:t>Scoring Criteria</a:t>
            </a: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 smtClean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 this lab, you will need to understand and implement a simple neural network with forward and backward pass using two hidden layers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83" y="2466300"/>
            <a:ext cx="6090151" cy="40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</a:t>
            </a:r>
            <a:r>
              <a:rPr lang="en-US" altLang="zh-TW" dirty="0" smtClean="0"/>
              <a:t>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Report </a:t>
            </a:r>
            <a:r>
              <a:rPr lang="en-US" altLang="zh-TW" dirty="0"/>
              <a:t>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r>
              <a:rPr lang="en-US" altLang="zh-TW" dirty="0" smtClean="0">
                <a:solidFill>
                  <a:srgbClr val="FF0000"/>
                </a:solidFill>
              </a:rPr>
              <a:t>/26 (</a:t>
            </a:r>
            <a:r>
              <a:rPr lang="en-US" altLang="zh-TW" dirty="0" smtClean="0">
                <a:solidFill>
                  <a:srgbClr val="FF0000"/>
                </a:solidFill>
              </a:rPr>
              <a:t>Wed</a:t>
            </a:r>
            <a:r>
              <a:rPr lang="en-US" altLang="zh-TW" dirty="0" smtClean="0">
                <a:solidFill>
                  <a:srgbClr val="FF0000"/>
                </a:solidFill>
              </a:rPr>
              <a:t>) 11:59 </a:t>
            </a:r>
            <a:r>
              <a:rPr lang="en-US" altLang="zh-TW" dirty="0" err="1">
                <a:solidFill>
                  <a:srgbClr val="FF0000"/>
                </a:solidFill>
              </a:rPr>
              <a:t>a</a:t>
            </a:r>
            <a:r>
              <a:rPr lang="en-US" altLang="zh-TW" dirty="0" err="1" smtClean="0">
                <a:solidFill>
                  <a:srgbClr val="FF0000"/>
                </a:solidFill>
              </a:rPr>
              <a:t>.m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Demo </a:t>
            </a:r>
            <a:r>
              <a:rPr lang="en-US" altLang="zh-TW" dirty="0"/>
              <a:t>date: </a:t>
            </a:r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r>
              <a:rPr lang="en-US" altLang="zh-TW" dirty="0" smtClean="0">
                <a:solidFill>
                  <a:srgbClr val="FF0000"/>
                </a:solidFill>
              </a:rPr>
              <a:t>/26 (Wed)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Zip all files in one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 smtClean="0"/>
              <a:t>Report </a:t>
            </a:r>
            <a:r>
              <a:rPr lang="en-US" altLang="zh-TW" dirty="0"/>
              <a:t>(.pdf)</a:t>
            </a:r>
          </a:p>
          <a:p>
            <a:pPr lvl="1"/>
            <a:r>
              <a:rPr lang="en-US" altLang="zh-TW" dirty="0" smtClean="0"/>
              <a:t>Source code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DLP_LAB1_yourID_name.zip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pPr lvl="1"/>
            <a:r>
              <a:rPr lang="en-US" altLang="zh-TW" dirty="0" smtClean="0"/>
              <a:t>ex</a:t>
            </a:r>
            <a:r>
              <a:rPr lang="en-US" altLang="zh-TW" dirty="0"/>
              <a:t>: </a:t>
            </a:r>
            <a:r>
              <a:rPr lang="zh-TW" altLang="en-US" dirty="0"/>
              <a:t>「</a:t>
            </a:r>
            <a:r>
              <a:rPr lang="en-US" altLang="zh-TW" dirty="0" smtClean="0"/>
              <a:t>DLP_LAB1_0756172_</a:t>
            </a:r>
            <a:r>
              <a:rPr lang="zh-TW" altLang="en-US" dirty="0"/>
              <a:t>鍾</a:t>
            </a:r>
            <a:r>
              <a:rPr lang="zh-TW" altLang="en-US" dirty="0" smtClean="0"/>
              <a:t>嘉</a:t>
            </a:r>
            <a:r>
              <a:rPr lang="zh-TW" altLang="en-US" dirty="0"/>
              <a:t>峻</a:t>
            </a:r>
            <a:r>
              <a:rPr lang="en-US" altLang="zh-TW" dirty="0" smtClean="0"/>
              <a:t>.zip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Implement a simple neural network with two hidden layers</a:t>
            </a:r>
          </a:p>
          <a:p>
            <a:r>
              <a:rPr lang="en-US" altLang="zh-TW" dirty="0" smtClean="0"/>
              <a:t>You can only use </a:t>
            </a:r>
            <a:r>
              <a:rPr lang="en-US" altLang="zh-TW" dirty="0" err="1" smtClean="0">
                <a:solidFill>
                  <a:srgbClr val="FF0000"/>
                </a:solidFill>
              </a:rPr>
              <a:t>Numpy</a:t>
            </a:r>
            <a:r>
              <a:rPr lang="en-US" altLang="zh-TW" dirty="0" smtClean="0"/>
              <a:t> and other </a:t>
            </a:r>
            <a:r>
              <a:rPr lang="en-US" altLang="zh-TW" dirty="0" smtClean="0">
                <a:solidFill>
                  <a:srgbClr val="FF0000"/>
                </a:solidFill>
              </a:rPr>
              <a:t>python standard libraries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Plot your comparison figure showing the predictions and ground truth.</a:t>
            </a:r>
          </a:p>
          <a:p>
            <a:r>
              <a:rPr lang="en-US" altLang="zh-TW" dirty="0" smtClean="0"/>
              <a:t>Plot your learning curve (loss, epoch).</a:t>
            </a:r>
          </a:p>
          <a:p>
            <a:r>
              <a:rPr lang="en-US" altLang="zh-TW" dirty="0" smtClean="0"/>
              <a:t>Print the accuracy of your prediction.</a:t>
            </a:r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77660" y="1417638"/>
            <a:ext cx="10363200" cy="4572000"/>
          </a:xfrm>
        </p:spPr>
        <p:txBody>
          <a:bodyPr>
            <a:normAutofit/>
          </a:bodyPr>
          <a:lstStyle/>
          <a:p>
            <a:endParaRPr lang="en-US" altLang="zh-TW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75" y="1462959"/>
                <a:ext cx="571500" cy="247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Neural  Network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𝑜𝑑𝑒𝑙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2" y="1462959"/>
                <a:ext cx="2892669" cy="24794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98" y="1462959"/>
                <a:ext cx="571500" cy="24794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376" y="1462959"/>
                <a:ext cx="571500" cy="24794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6" idx="3"/>
            <a:endCxn id="7" idx="1"/>
          </p:cNvCxnSpPr>
          <p:nvPr/>
        </p:nvCxnSpPr>
        <p:spPr>
          <a:xfrm>
            <a:off x="1455375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3"/>
            <a:endCxn id="8" idx="1"/>
          </p:cNvCxnSpPr>
          <p:nvPr/>
        </p:nvCxnSpPr>
        <p:spPr>
          <a:xfrm>
            <a:off x="5993671" y="2702674"/>
            <a:ext cx="1645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9" idx="1"/>
          </p:cNvCxnSpPr>
          <p:nvPr/>
        </p:nvCxnSpPr>
        <p:spPr>
          <a:xfrm>
            <a:off x="8210798" y="2702674"/>
            <a:ext cx="162657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13410" y="3962081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I</a:t>
            </a:r>
            <a:r>
              <a:rPr lang="en-US" sz="2000" dirty="0" smtClean="0">
                <a:latin typeface="Arial Black" panose="020B0A04020102020204" pitchFamily="34" charset="0"/>
              </a:rPr>
              <a:t>nput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55020" y="3962081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Output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522194" y="3962081"/>
            <a:ext cx="1201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Ground</a:t>
            </a:r>
          </a:p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truth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77309" y="3962081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Model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41" y="2887042"/>
                <a:ext cx="744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016" r="-5738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8317803" y="1824423"/>
            <a:ext cx="1412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Loss</a:t>
            </a:r>
            <a:br>
              <a:rPr lang="en-US" sz="2000" dirty="0" smtClean="0">
                <a:latin typeface="Arial Black" panose="020B0A04020102020204" pitchFamily="34" charset="0"/>
              </a:rPr>
            </a:br>
            <a:r>
              <a:rPr lang="en-US" sz="2000" dirty="0" smtClean="0">
                <a:latin typeface="Arial Black" panose="020B0A04020102020204" pitchFamily="34" charset="0"/>
              </a:rPr>
              <a:t>Function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727" y="5275619"/>
                <a:ext cx="326627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4844437"/>
                <a:ext cx="175676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778" t="-2222" r="-1736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46" y="4779170"/>
                <a:ext cx="1551450" cy="17088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768358"/>
                <a:ext cx="175676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778" t="-2174" r="-1736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5306397"/>
                <a:ext cx="175182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787" t="-2174" r="-1742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4813758"/>
                <a:ext cx="2354362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029563" y="5274558"/>
                <a:ext cx="2354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63" y="5274558"/>
                <a:ext cx="23543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027094" y="5738958"/>
                <a:ext cx="2359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094" y="5738958"/>
                <a:ext cx="23593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230" y="6252001"/>
                <a:ext cx="1939570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</a:t>
            </a:r>
            <a:r>
              <a:rPr lang="en-US" altLang="zh-TW" dirty="0"/>
              <a:t>F</a:t>
            </a:r>
            <a:r>
              <a:rPr lang="en-US" altLang="zh-TW" dirty="0" smtClean="0"/>
              <a:t>lowchart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00043" y="1673186"/>
            <a:ext cx="2736304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Prepare data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00043" y="2644423"/>
            <a:ext cx="273630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Create model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00044" y="4586898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Backward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00044" y="3615661"/>
            <a:ext cx="2736304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Forward pass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5768195" y="2134850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2"/>
            <a:endCxn id="7" idx="0"/>
          </p:cNvCxnSpPr>
          <p:nvPr/>
        </p:nvCxnSpPr>
        <p:spPr>
          <a:xfrm>
            <a:off x="5768196" y="3106088"/>
            <a:ext cx="1" cy="509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2"/>
            <a:endCxn id="6" idx="0"/>
          </p:cNvCxnSpPr>
          <p:nvPr/>
        </p:nvCxnSpPr>
        <p:spPr>
          <a:xfrm flipH="1">
            <a:off x="5768196" y="4077325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00044" y="5558135"/>
            <a:ext cx="2736303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mbria" panose="02040503050406030204" pitchFamily="18" charset="0"/>
                <a:ea typeface="Cambria" panose="02040503050406030204" pitchFamily="18" charset="0"/>
              </a:rPr>
              <a:t>Update weights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p:cxnSp>
        <p:nvCxnSpPr>
          <p:cNvPr id="12" name="直線單箭頭接點 11"/>
          <p:cNvCxnSpPr>
            <a:stCxn id="6" idx="2"/>
            <a:endCxn id="11" idx="0"/>
          </p:cNvCxnSpPr>
          <p:nvPr/>
        </p:nvCxnSpPr>
        <p:spPr>
          <a:xfrm>
            <a:off x="5768195" y="5048562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1" idx="3"/>
            <a:endCxn id="7" idx="3"/>
          </p:cNvCxnSpPr>
          <p:nvPr/>
        </p:nvCxnSpPr>
        <p:spPr>
          <a:xfrm flipV="1">
            <a:off x="7136346" y="3846493"/>
            <a:ext cx="2" cy="1942474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左大括弧 13"/>
          <p:cNvSpPr/>
          <p:nvPr/>
        </p:nvSpPr>
        <p:spPr>
          <a:xfrm>
            <a:off x="3751972" y="3715543"/>
            <a:ext cx="432048" cy="230425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55828" y="4651647"/>
            <a:ext cx="119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053749" y="4867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81657" y="4359840"/>
            <a:ext cx="2275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Repeat n times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260571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  <p:pic>
        <p:nvPicPr>
          <p:cNvPr id="6" name="圖片 5" descr="https://lh4.googleusercontent.com/jSnADxsGA5S01-3PffJwUGAaHrlnU3aN5lCLVFREdep7xn_3dNGiYlsW0yLANvZzTeNwRKaV7IYthpuivh6SmfeOUxj-VPBFHZTuzBf2jOCwD3NyoUH2zUVKR98ZBx2zPCACv4J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-1"/>
          <a:stretch/>
        </p:blipFill>
        <p:spPr bwMode="auto">
          <a:xfrm>
            <a:off x="650361" y="1718627"/>
            <a:ext cx="5124843" cy="43855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 descr="https://lh4.googleusercontent.com/k6EI5A_hHlfUwneEJJ1izj0JTFVq1OkNvy9SM5Cvd7A8NydFRbF2z38Y_px0n6jXFleF-M5gPdQ6kTzTCExp64Lchl-KtJwuISAQAWyiWAb5B-7dNKNE0OmD0M7GWPGPTXFa6mtW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4494"/>
          <a:stretch/>
        </p:blipFill>
        <p:spPr bwMode="auto">
          <a:xfrm>
            <a:off x="6819900" y="1591432"/>
            <a:ext cx="4775200" cy="44892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246812" y="599514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generate_linear()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48694" y="5995144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generate_XOR_easy()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–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40" y="1609148"/>
            <a:ext cx="7568903" cy="33611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  :[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TW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5548306"/>
                <a:ext cx="138262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24590" r="-31858" b="-190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𝒐𝒖𝒕𝒑𝒖𝒕𝒔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61" y="5548306"/>
                <a:ext cx="150714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𝒈𝒓𝒐𝒖𝒏𝒅</m:t>
                      </m:r>
                      <m:r>
                        <a:rPr lang="zh-TW" alt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>
                          <a:latin typeface="Cambria Math" panose="02040503050406030204" pitchFamily="18" charset="0"/>
                        </a:rPr>
                        <m:t>𝒕𝒓𝒖𝒕𝒉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45" y="5548306"/>
                <a:ext cx="214674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491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en-US" altLang="zh-TW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𝒘𝒆𝒊𝒈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𝒉𝒕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𝒎𝒂𝒕𝒓𝒊𝒙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𝒐𝒇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𝒏𝒆𝒕𝒘𝒐𝒓𝒌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𝒍𝒂𝒚𝒆𝒓𝒔</m:t>
                    </m:r>
                  </m:oMath>
                </a14:m>
                <a:endParaRPr lang="zh-TW" altLang="zh-TW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6076508"/>
                <a:ext cx="5408660" cy="374077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600</Words>
  <Application>Microsoft Office PowerPoint</Application>
  <PresentationFormat>寬螢幕</PresentationFormat>
  <Paragraphs>147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31" baseType="lpstr">
      <vt:lpstr>微軟正黑體</vt:lpstr>
      <vt:lpstr>新細明體</vt:lpstr>
      <vt:lpstr>標楷體</vt:lpstr>
      <vt:lpstr>Arial</vt:lpstr>
      <vt:lpstr>Arial Black</vt:lpstr>
      <vt:lpstr>Calibri</vt:lpstr>
      <vt:lpstr>Cambria</vt:lpstr>
      <vt:lpstr>Cambria Math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MTK DLP Lab1 - Backpropagation</vt:lpstr>
      <vt:lpstr>Outline</vt:lpstr>
      <vt:lpstr>Lab Objective</vt:lpstr>
      <vt:lpstr>Important Date</vt:lpstr>
      <vt:lpstr>Lab Description</vt:lpstr>
      <vt:lpstr>Lab Description </vt:lpstr>
      <vt:lpstr>Lab Description – Flowchart</vt:lpstr>
      <vt:lpstr>Lab Description - Data</vt:lpstr>
      <vt:lpstr>Lab Description – Architecture</vt:lpstr>
      <vt:lpstr>Lab Description – Forward</vt:lpstr>
      <vt:lpstr>Lab Description – Backward</vt:lpstr>
      <vt:lpstr>Lab Description – Gradient descent</vt:lpstr>
      <vt:lpstr>Lab Description - Prediction</vt:lpstr>
      <vt:lpstr>Lab Description - Prediction</vt:lpstr>
      <vt:lpstr>Scoring Criteria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jiajun zhong</cp:lastModifiedBy>
  <cp:revision>189</cp:revision>
  <dcterms:created xsi:type="dcterms:W3CDTF">2019-01-24T07:30:16Z</dcterms:created>
  <dcterms:modified xsi:type="dcterms:W3CDTF">2020-08-11T05:58:30Z</dcterms:modified>
</cp:coreProperties>
</file>