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Libre Baskerville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LibreBaskerville-regular.fnt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font" Target="fonts/LibreBaskerville-italic.fntdata"/><Relationship Id="rId12" Type="http://schemas.openxmlformats.org/officeDocument/2006/relationships/slide" Target="slides/slide5.xml"/><Relationship Id="rId23" Type="http://schemas.openxmlformats.org/officeDocument/2006/relationships/font" Target="fonts/LibreBaskervill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a3c1dfb7f_2_53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9a3c1dfb7f_2_5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zh-TW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g9a3c1dfb7f_2_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a3c1dfb7f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9a3c1dfb7f_2_1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a3c1dfb7f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9a3c1dfb7f_2_1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a3c1dfb7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9a3c1dfb7f_2_1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a3c1dfb7f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9a3c1dfb7f_2_1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a3c1dfb7f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9a3c1dfb7f_2_1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a3c1dfb7f_2_116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course is a graduate-level course, which was first offered in spring term of 2017.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instructed by two other professors and me.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 then, about 55 students were enrolled in this course.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fact, we had a lot more students hoping to take it.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But, we could accept only 60 of them due to limited GPUs we have.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course was concluded with a workshop in July this summer, with 26 teams presenting their final projects.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workshop, we also invited few experts from the industry to grade the students’ performance.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of them were amazed by the diversity of the students’ projects.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9a3c1dfb7f_2_11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zh-TW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9a3c1dfb7f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a3c1dfb7f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9a3c1dfb7f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a3c1dfb7f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9a3c1dfb7f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a3c1dfb7f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9a3c1dfb7f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a3c1dfb7f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9a3c1dfb7f_2_1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a3c1dfb7f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9a3c1dfb7f_2_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a3c1dfb7f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9a3c1dfb7f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a3c1dfb7f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9a3c1dfb7f_2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9144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8969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914490" y="206010"/>
            <a:ext cx="7772220" cy="397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2" type="body"/>
          </p:nvPr>
        </p:nvSpPr>
        <p:spPr>
          <a:xfrm>
            <a:off x="9144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3" type="body"/>
          </p:nvPr>
        </p:nvSpPr>
        <p:spPr>
          <a:xfrm>
            <a:off x="48969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9144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8969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914490" y="287712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914490" y="108594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914490" y="287712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3" type="body"/>
          </p:nvPr>
        </p:nvSpPr>
        <p:spPr>
          <a:xfrm>
            <a:off x="48969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4" type="body"/>
          </p:nvPr>
        </p:nvSpPr>
        <p:spPr>
          <a:xfrm>
            <a:off x="9144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940" y="1085670"/>
            <a:ext cx="4297320" cy="342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940" y="1085670"/>
            <a:ext cx="4297320" cy="342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" type="subTitle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9144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2" type="body"/>
          </p:nvPr>
        </p:nvSpPr>
        <p:spPr>
          <a:xfrm>
            <a:off x="48969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subTitle"/>
          </p:nvPr>
        </p:nvSpPr>
        <p:spPr>
          <a:xfrm>
            <a:off x="914490" y="206010"/>
            <a:ext cx="7772220" cy="397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9144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3" type="body"/>
          </p:nvPr>
        </p:nvSpPr>
        <p:spPr>
          <a:xfrm>
            <a:off x="48969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914490" y="1085940"/>
            <a:ext cx="379269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3" type="body"/>
          </p:nvPr>
        </p:nvSpPr>
        <p:spPr>
          <a:xfrm>
            <a:off x="48969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3" type="body"/>
          </p:nvPr>
        </p:nvSpPr>
        <p:spPr>
          <a:xfrm>
            <a:off x="914490" y="287712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" type="body"/>
          </p:nvPr>
        </p:nvSpPr>
        <p:spPr>
          <a:xfrm>
            <a:off x="914490" y="108594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2" type="body"/>
          </p:nvPr>
        </p:nvSpPr>
        <p:spPr>
          <a:xfrm>
            <a:off x="914490" y="2877120"/>
            <a:ext cx="777222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9144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4896990" y="108594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3" type="body"/>
          </p:nvPr>
        </p:nvSpPr>
        <p:spPr>
          <a:xfrm>
            <a:off x="48969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4" type="body"/>
          </p:nvPr>
        </p:nvSpPr>
        <p:spPr>
          <a:xfrm>
            <a:off x="914490" y="2877120"/>
            <a:ext cx="3792690" cy="163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1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2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55" name="Google Shape;15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940" y="1085670"/>
            <a:ext cx="4297320" cy="342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940" y="1085670"/>
            <a:ext cx="4297320" cy="342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3820" cy="51432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3990" y="52380"/>
            <a:ext cx="9013140" cy="501984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179550" y="983070"/>
            <a:ext cx="8856810" cy="110214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172200" y="4643460"/>
            <a:ext cx="2476170" cy="356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738720" y="141480"/>
            <a:ext cx="7793280" cy="323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2915730" y="3111750"/>
            <a:ext cx="3024000" cy="5402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0" y="0"/>
            <a:ext cx="9143820" cy="51432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/>
          <p:nvPr/>
        </p:nvSpPr>
        <p:spPr>
          <a:xfrm>
            <a:off x="63990" y="52380"/>
            <a:ext cx="9013140" cy="501984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>
            <p:ph type="title"/>
          </p:nvPr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6172200" y="4643460"/>
            <a:ext cx="2476170" cy="356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914490" y="4629150"/>
            <a:ext cx="3962250" cy="342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0" name="Google Shape;110;p26"/>
          <p:cNvSpPr/>
          <p:nvPr/>
        </p:nvSpPr>
        <p:spPr>
          <a:xfrm>
            <a:off x="179550" y="4712580"/>
            <a:ext cx="342630" cy="274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zh-TW" sz="1400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jp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/>
        </p:nvSpPr>
        <p:spPr>
          <a:xfrm>
            <a:off x="1223640" y="1005480"/>
            <a:ext cx="6642540" cy="110214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NCTU DL</a:t>
            </a:r>
            <a:br>
              <a:rPr b="1" i="0" lang="zh-TW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zh-TW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Lab4-Conditional sequence-to-sequence VAE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2009610" y="2562030"/>
            <a:ext cx="5178330" cy="441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 陳璽存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9"/>
          <p:cNvSpPr txBox="1"/>
          <p:nvPr/>
        </p:nvSpPr>
        <p:spPr>
          <a:xfrm>
            <a:off x="738720" y="141480"/>
            <a:ext cx="7793280" cy="323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9"/>
          <p:cNvSpPr txBox="1"/>
          <p:nvPr/>
        </p:nvSpPr>
        <p:spPr>
          <a:xfrm>
            <a:off x="3464910" y="4084020"/>
            <a:ext cx="2268000" cy="5402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September 23</a:t>
            </a:r>
            <a:r>
              <a:rPr b="0" lang="zh-TW" sz="15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2020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Other details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8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encoder and decoder must be implemented by </a:t>
            </a:r>
            <a:r>
              <a:rPr b="0" lang="zh-TW" sz="20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should not adopt attention mechanism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loss function is nn.CrossEntropyLoss().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optimizer is SGD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Adopt BLEU-4 score function in NLTK.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10 testing socres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Adopt Gaussian_score() to compute the generation score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sample 100 noise to generate 100 words with 4 different tenses (totally 400 words)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words should exactly match the training data.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Requirements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9"/>
          <p:cNvSpPr txBox="1"/>
          <p:nvPr/>
        </p:nvSpPr>
        <p:spPr>
          <a:xfrm>
            <a:off x="914490" y="1085940"/>
            <a:ext cx="7772220" cy="38237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b="0" lang="zh-TW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Modify encoder, decoder, and training functions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b="0" lang="zh-TW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evaluation function, dataloader, and reparameterization trick.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b="0" lang="zh-TW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Adopt teacher-forcing and kl loss annealing in your training processing. 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b="0" lang="zh-TW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the crossentropy loss, KL loss, and BLEU-4 score curve during training.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b="0" lang="zh-TW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examples (tense conversion &amp; Gaussian noise with 4 tenses)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90" y="2782890"/>
            <a:ext cx="5081670" cy="17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6920" y="2782890"/>
            <a:ext cx="2690280" cy="220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Hints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0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method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the word with the tense and the output should also be the same word.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each character to a number (dictionary)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weights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Strongly recommend you save your model weights during training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Teacher forcing ratio and KL weight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Influential to the performance of model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first set your KL weight to 0 to see whether your model works.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1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1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(50%) 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Introduction(5%)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Derivation of CVAE(5%)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details(15%)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how you implement your model. (e.g. dataloader, encoder, decoder, etc)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 the hyperparameters (KL weight, teacher forcing ratio, etc.)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zh-TW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Notice: You must prove that your text generation is produced by Gaussian noise (paste/screenshot your code)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and discussion(25%)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the loss and KL loss curve while training and discuss the results. (5%)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the BLEU-4 score of your testing data while training and discuss the result. (20%)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Notice: This part mainly focuses on your discussion, if you simply just paste your results, you will get a low score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2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Demo(50%) 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Capability of tense conversion on testing data. (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&gt;= 0.7 			---- 	100%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0.7 &gt; score &gt;= 0.6 		---- 	90%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0.6 &gt; score &gt;= 0.4		----	80%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&lt; 0.4			---- 	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Capability of word generation. (Gaussian noise + tense) (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= Gaussian_score() (100 words with 4 tenses)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&gt;= 0.3 			----	100%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0.3 &gt; score &gt;= 0.2		----	90%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0.2 &gt; score &gt;= 0.05	---- 	80%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15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Otherwise			---- 	0%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 (20%)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0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0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Objective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Date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Description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Objective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lab, you need to implement a conditional seq2seq VAE for English tense conversion.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Tense conversion (4 tenses)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‘access’ to ‘accessing’, or ‘accessed’ to ‘accesses’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Generative model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Gaussian noise + tense -&gt; access, accesses, accessing, accessed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Important Date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2"/>
          <p:cNvSpPr txBox="1"/>
          <p:nvPr/>
        </p:nvSpPr>
        <p:spPr>
          <a:xfrm>
            <a:off x="914490" y="1085940"/>
            <a:ext cx="7772220" cy="3902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 Report Submission Deadline: </a:t>
            </a: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lang="zh-TW" sz="20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b="0" lang="zh-TW" sz="20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11:59 a.m 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 date: </a:t>
            </a: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lang="zh-TW" sz="20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(.pdf)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it like「DLP_LAB4_yourID_name.zip」</a:t>
            </a:r>
            <a:endParaRPr sz="1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「DLP_LAB4_309551009_陳璽存.zip」</a:t>
            </a:r>
            <a:endParaRPr sz="1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it to </a:t>
            </a: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abcd233746.cs05@nctu.edu.tw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subject </a:t>
            </a: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MTK_DLP_LAB4_yourID_name</a:t>
            </a:r>
            <a:endParaRPr sz="1100">
              <a:solidFill>
                <a:srgbClr val="FF0000"/>
              </a:solidFill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 txBox="1"/>
          <p:nvPr/>
        </p:nvSpPr>
        <p:spPr>
          <a:xfrm>
            <a:off x="914490" y="1063260"/>
            <a:ext cx="7772220" cy="34514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understand CVAE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Reparameterization trick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variance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KL lost annealing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- architecture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4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210" y="1063260"/>
            <a:ext cx="5999400" cy="37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- VAE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5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VAE objective: reconstruction and generation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430" y="4040820"/>
            <a:ext cx="5040630" cy="77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430" y="1517940"/>
            <a:ext cx="3794850" cy="96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9430" y="2509650"/>
            <a:ext cx="3794580" cy="1483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56300" y="1376190"/>
            <a:ext cx="2830140" cy="26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- CVAE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6"/>
          <p:cNvSpPr txBox="1"/>
          <p:nvPr/>
        </p:nvSpPr>
        <p:spPr>
          <a:xfrm>
            <a:off x="914490" y="1085940"/>
            <a:ext cx="7772220" cy="39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Reparameterization trick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variance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should be log variance (not variance)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Simply concatenate to the hidden_0 and z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Embed your condition to high dimensional space (or simply use one-hot)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785" y="1573425"/>
            <a:ext cx="2518560" cy="116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914490" y="206010"/>
            <a:ext cx="77722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- CVAE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7"/>
          <p:cNvSpPr txBox="1"/>
          <p:nvPr/>
        </p:nvSpPr>
        <p:spPr>
          <a:xfrm>
            <a:off x="914490" y="1085940"/>
            <a:ext cx="7772220" cy="342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b="0" lang="zh-TW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KL cost annealing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Initially set your KL weight to 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value is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40" y="2017440"/>
            <a:ext cx="4186080" cy="291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