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68" r:id="rId7"/>
    <p:sldId id="277" r:id="rId8"/>
    <p:sldId id="278" r:id="rId9"/>
    <p:sldId id="269" r:id="rId10"/>
    <p:sldId id="282" r:id="rId11"/>
    <p:sldId id="267" r:id="rId12"/>
    <p:sldId id="279" r:id="rId13"/>
    <p:sldId id="271" r:id="rId14"/>
    <p:sldId id="273" r:id="rId15"/>
    <p:sldId id="275" r:id="rId16"/>
    <p:sldId id="272" r:id="rId17"/>
    <p:sldId id="274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6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146"/>
    <a:srgbClr val="9DC48A"/>
    <a:srgbClr val="D5E8D4"/>
    <a:srgbClr val="916DA2"/>
    <a:srgbClr val="E1D5E7"/>
    <a:srgbClr val="CD3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70" d="100"/>
          <a:sy n="70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6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2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7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833C-3F17-4D1F-A251-1A526FE311B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Lab5: InfoGAN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Department of Computer Science, NCTU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TA: Alan(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呂佳倪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5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7" y="3542374"/>
            <a:ext cx="3562276" cy="1972159"/>
          </a:xfrm>
        </p:spPr>
      </p:pic>
      <p:sp>
        <p:nvSpPr>
          <p:cNvPr id="11" name="文字方塊 10"/>
          <p:cNvSpPr txBox="1"/>
          <p:nvPr/>
        </p:nvSpPr>
        <p:spPr>
          <a:xfrm>
            <a:off x="2204818" y="559377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97881" y="2649009"/>
            <a:ext cx="7247806" cy="3783499"/>
            <a:chOff x="3790308" y="1128682"/>
            <a:chExt cx="8235273" cy="450790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359" y="1818941"/>
              <a:ext cx="7835222" cy="301663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308" y="1128682"/>
              <a:ext cx="2647950" cy="103822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116" y="4515228"/>
              <a:ext cx="2647950" cy="103822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863" y="4598358"/>
              <a:ext cx="2647950" cy="10382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7465148" y="4542849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DCGAN</a:t>
              </a:r>
              <a:endParaRPr lang="en-US" dirty="0"/>
            </a:p>
          </p:txBody>
        </p:sp>
      </p:grp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4594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Replace fully connected layers with convolutions</a:t>
            </a:r>
          </a:p>
          <a:p>
            <a:r>
              <a:rPr lang="en-US" altLang="zh-TW" dirty="0" smtClean="0"/>
              <a:t>Use batch normalization after each layer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From GAN to DCGAN</a:t>
            </a:r>
            <a:endParaRPr lang="zh-TW" altLang="en-US" dirty="0">
              <a:latin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297825" y="520490"/>
            <a:ext cx="3662318" cy="2354080"/>
            <a:chOff x="2648534" y="1565548"/>
            <a:chExt cx="6019800" cy="532074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534" y="1565548"/>
              <a:ext cx="6019800" cy="478155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2668374" y="5564572"/>
              <a:ext cx="2974692" cy="1321722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Convolution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77090" y="5557174"/>
              <a:ext cx="3181221" cy="1329120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Transposed Convolution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3" y="3070066"/>
            <a:ext cx="9782175" cy="2809875"/>
          </a:xfrm>
          <a:prstGeom prst="rect">
            <a:avLst/>
          </a:prstGeom>
        </p:spPr>
      </p:pic>
      <p:sp>
        <p:nvSpPr>
          <p:cNvPr id="81" name="內容版面配置區 2"/>
          <p:cNvSpPr txBox="1">
            <a:spLocks/>
          </p:cNvSpPr>
          <p:nvPr/>
        </p:nvSpPr>
        <p:spPr>
          <a:xfrm>
            <a:off x="838200" y="1476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InfoGAN: Interpretable Representation Learning by Information Maximizing Generative Adversarial Nets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20217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Difference</a:t>
            </a:r>
            <a:endParaRPr lang="zh-TW" altLang="en-US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74" y="1039092"/>
            <a:ext cx="4110723" cy="5548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33" y="789710"/>
            <a:ext cx="5160401" cy="57980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35134" y="5425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GAN</a:t>
            </a:r>
            <a:endParaRPr lang="zh-TW" altLang="en-US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60165" y="542564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InfoGAN</a:t>
            </a:r>
            <a:endParaRPr lang="zh-TW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3289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Mutual Information: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69" y="2902008"/>
            <a:ext cx="3352800" cy="857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63" y="4073237"/>
            <a:ext cx="3677412" cy="25073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7" y="2713115"/>
            <a:ext cx="3498618" cy="3867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InfoGAN-prof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9" y="1624186"/>
            <a:ext cx="9470101" cy="265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4291" y="5427843"/>
            <a:ext cx="2999509" cy="39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4412" y="5892601"/>
            <a:ext cx="19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Cross Entropy Loss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3586199" y="4276805"/>
            <a:ext cx="465513" cy="385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61460" y="4724910"/>
            <a:ext cx="720437" cy="3913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39041" y="4377136"/>
            <a:ext cx="11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fixed value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Loss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 (share-layer)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 practice, D and Q  will share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 layers</a:t>
            </a:r>
            <a:r>
              <a:rPr lang="en-US" altLang="zh-TW" dirty="0"/>
              <a:t> </a:t>
            </a:r>
            <a:r>
              <a:rPr lang="en-US" altLang="zh-TW" dirty="0" smtClean="0"/>
              <a:t>to share the information.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1" y="2959995"/>
            <a:ext cx="4286250" cy="2390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23" y="1986741"/>
            <a:ext cx="3390718" cy="46813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32320" y="2576946"/>
            <a:ext cx="2851265" cy="914400"/>
          </a:xfrm>
          <a:prstGeom prst="rect">
            <a:avLst/>
          </a:prstGeom>
          <a:noFill/>
          <a:ln>
            <a:solidFill>
              <a:srgbClr val="DFB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32319" y="3624351"/>
            <a:ext cx="2851265" cy="914400"/>
          </a:xfrm>
          <a:prstGeom prst="rect">
            <a:avLst/>
          </a:prstGeom>
          <a:noFill/>
          <a:ln>
            <a:solidFill>
              <a:srgbClr val="9DC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32319" y="4616132"/>
            <a:ext cx="2851265" cy="914400"/>
          </a:xfrm>
          <a:prstGeom prst="rect">
            <a:avLst/>
          </a:prstGeom>
          <a:noFill/>
          <a:ln>
            <a:solidFill>
              <a:srgbClr val="916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4" y="1476490"/>
            <a:ext cx="11484552" cy="51622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InfoGAN-MNIST number generation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510177" y="1831776"/>
            <a:ext cx="301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tyle, stroke,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position, size,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etc.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Requirement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0147"/>
            <a:ext cx="107497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Modify the DCGAN architecture to InfoGAN.</a:t>
            </a:r>
          </a:p>
          <a:p>
            <a:pPr lvl="1"/>
            <a:r>
              <a:rPr lang="en-US" altLang="zh-TW" dirty="0"/>
              <a:t>Implement the model architecture in model.py</a:t>
            </a:r>
          </a:p>
          <a:p>
            <a:r>
              <a:rPr lang="en-US" dirty="0" smtClean="0"/>
              <a:t>Implement training procedure</a:t>
            </a:r>
          </a:p>
          <a:p>
            <a:pPr lvl="1"/>
            <a:r>
              <a:rPr lang="en-US" altLang="zh-TW" dirty="0"/>
              <a:t>Implement the training procedure in </a:t>
            </a:r>
            <a:r>
              <a:rPr lang="en-US" altLang="zh-TW" dirty="0" smtClean="0"/>
              <a:t>train.py</a:t>
            </a:r>
            <a:endParaRPr lang="en-US" dirty="0"/>
          </a:p>
          <a:p>
            <a:pPr lvl="1"/>
            <a:r>
              <a:rPr lang="en-US" dirty="0"/>
              <a:t>Adopt traditional generator and discriminator loss. </a:t>
            </a:r>
            <a:endParaRPr lang="en-US" dirty="0" smtClean="0"/>
          </a:p>
          <a:p>
            <a:pPr lvl="1"/>
            <a:r>
              <a:rPr lang="en-US" dirty="0" smtClean="0"/>
              <a:t>Maximize </a:t>
            </a:r>
            <a:r>
              <a:rPr lang="en-US" dirty="0"/>
              <a:t>the mutual information between generated images and discrete one-hot vector. </a:t>
            </a:r>
          </a:p>
          <a:p>
            <a:r>
              <a:rPr lang="en-US" dirty="0"/>
              <a:t>Show the generated images </a:t>
            </a:r>
            <a:r>
              <a:rPr lang="en-US" dirty="0" smtClean="0"/>
              <a:t>of numbers. </a:t>
            </a:r>
            <a:endParaRPr lang="en-US" dirty="0"/>
          </a:p>
          <a:p>
            <a:r>
              <a:rPr lang="en-US" dirty="0"/>
              <a:t>Plot the </a:t>
            </a:r>
            <a:r>
              <a:rPr lang="en-US" dirty="0" smtClean="0"/>
              <a:t>generator loss, discriminator loss and information loss during training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Implement the evaluation procedure.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Modify </a:t>
            </a:r>
            <a:r>
              <a:rPr lang="en-US" altLang="zh-TW" dirty="0" smtClean="0">
                <a:latin typeface="+mn-lt"/>
              </a:rPr>
              <a:t>model.py</a:t>
            </a:r>
            <a:endParaRPr lang="en-US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283" y="1458687"/>
            <a:ext cx="6213720" cy="2786742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928" y="4381499"/>
            <a:ext cx="5291450" cy="23295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98378" y="6387377"/>
            <a:ext cx="570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Hint: Don’t use fully connected layer in Q, use convolution.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14" y="2242392"/>
            <a:ext cx="3749386" cy="41209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14" y="282280"/>
            <a:ext cx="3749386" cy="18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Important Date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Experiment 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11/11 11:59 </a:t>
            </a:r>
            <a:r>
              <a:rPr lang="en-US" altLang="zh-TW" dirty="0" err="1" smtClean="0">
                <a:solidFill>
                  <a:srgbClr val="FF0000"/>
                </a:solidFill>
              </a:rPr>
              <a:t>a.m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11/11</a:t>
            </a:r>
          </a:p>
          <a:p>
            <a:r>
              <a:rPr lang="en-US" altLang="zh-TW" dirty="0" smtClean="0"/>
              <a:t>Zip all files in one file</a:t>
            </a:r>
          </a:p>
          <a:p>
            <a:pPr lvl="1"/>
            <a:r>
              <a:rPr lang="en-US" altLang="zh-TW" dirty="0" smtClean="0"/>
              <a:t>Report(.pdf)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r>
              <a:rPr lang="en-US" altLang="zh-TW" dirty="0" smtClean="0"/>
              <a:t>Name it like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DLP_LAB5_yourID_name.zip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x: DLP_LAB5_409551015_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.zip</a:t>
            </a:r>
          </a:p>
          <a:p>
            <a:pPr lvl="1"/>
            <a:r>
              <a:rPr lang="en-US" altLang="zh-TW" dirty="0" smtClean="0"/>
              <a:t>Email it to </a:t>
            </a:r>
            <a:r>
              <a:rPr lang="en-US" altLang="zh-TW" dirty="0" smtClean="0">
                <a:solidFill>
                  <a:srgbClr val="FF0000"/>
                </a:solidFill>
              </a:rPr>
              <a:t>julialu.cs08g@nctu.edu.tw</a:t>
            </a:r>
            <a:r>
              <a:rPr lang="en-US" altLang="zh-TW" dirty="0" smtClean="0"/>
              <a:t> with subject </a:t>
            </a:r>
            <a:r>
              <a:rPr lang="en-US" altLang="zh-TW" dirty="0" smtClean="0">
                <a:solidFill>
                  <a:srgbClr val="FF0000"/>
                </a:solidFill>
              </a:rPr>
              <a:t>MTK_DLP_LAB5_yourID_name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D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Real Loss</a:t>
                </a:r>
                <a:endParaRPr lang="en-US" dirty="0"/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real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real_loss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Fake Loss</a:t>
                </a:r>
                <a:endParaRPr lang="en-US" dirty="0"/>
              </a:p>
              <a:p>
                <a:pPr lvl="2"/>
                <a:r>
                  <a:rPr lang="en-US" dirty="0" smtClean="0"/>
                  <a:t>Sample </a:t>
                </a:r>
                <a:r>
                  <a:rPr lang="en-US" dirty="0"/>
                  <a:t>noise and </a:t>
                </a:r>
                <a:r>
                  <a:rPr lang="en-US" dirty="0" smtClean="0"/>
                  <a:t>generate one-hot </a:t>
                </a:r>
                <a:r>
                  <a:rPr lang="en-US" dirty="0"/>
                  <a:t>vector, and concatenate them </a:t>
                </a:r>
                <a:r>
                  <a:rPr lang="en-US" dirty="0" smtClean="0"/>
                  <a:t>as the generator input</a:t>
                </a:r>
                <a:endParaRPr lang="en-US" dirty="0"/>
              </a:p>
              <a:p>
                <a:pPr lvl="2"/>
                <a:r>
                  <a:rPr lang="en-US" dirty="0" smtClean="0"/>
                  <a:t>Pass the generator input into </a:t>
                </a:r>
                <a:r>
                  <a:rPr lang="en-US" dirty="0"/>
                  <a:t>Generator to get fake data, and input fake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fake_loss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  <a:blipFill>
                <a:blip r:embed="rId2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0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G and Q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Generator Loss </a:t>
                </a:r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fake data </a:t>
                </a:r>
                <a:r>
                  <a:rPr lang="en-US" dirty="0" smtClean="0"/>
                  <a:t>into </a:t>
                </a:r>
                <a:r>
                  <a:rPr lang="en-US" dirty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again to get prediction and </a:t>
                </a:r>
                <a:r>
                  <a:rPr lang="en-US" dirty="0" smtClean="0"/>
                  <a:t>latent vector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G_loss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Information Loss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info_loss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Loss</a:t>
                </a:r>
              </a:p>
              <a:p>
                <a:pPr lvl="2"/>
                <a:r>
                  <a:rPr lang="en-US" dirty="0" smtClean="0"/>
                  <a:t>Calculate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dirty="0" smtClean="0"/>
                  <a:t> and 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  <a:blipFill>
                <a:blip r:embed="rId2"/>
                <a:stretch>
                  <a:fillRect l="-120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6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Hyper-parameters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noise </a:t>
            </a:r>
            <a:r>
              <a:rPr lang="en-US" dirty="0"/>
              <a:t>size = 54 </a:t>
            </a:r>
          </a:p>
          <a:p>
            <a:r>
              <a:rPr lang="fr-FR" dirty="0" smtClean="0"/>
              <a:t>latent </a:t>
            </a:r>
            <a:r>
              <a:rPr lang="fr-FR" dirty="0"/>
              <a:t>code size = 10 </a:t>
            </a:r>
          </a:p>
          <a:p>
            <a:r>
              <a:rPr lang="en-US" dirty="0" smtClean="0"/>
              <a:t>total </a:t>
            </a:r>
            <a:r>
              <a:rPr lang="en-US" dirty="0"/>
              <a:t>epochs = 50 </a:t>
            </a:r>
          </a:p>
          <a:p>
            <a:r>
              <a:rPr lang="en-US" dirty="0" smtClean="0"/>
              <a:t>optimizer </a:t>
            </a:r>
            <a:r>
              <a:rPr lang="en-US" dirty="0"/>
              <a:t>: Adam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earning rate for G and Q: 1e</a:t>
            </a:r>
            <a:r>
              <a:rPr lang="en-US" baseline="30000" dirty="0" smtClean="0"/>
              <a:t>-3</a:t>
            </a:r>
          </a:p>
          <a:p>
            <a:r>
              <a:rPr lang="en-US" dirty="0" smtClean="0"/>
              <a:t>learning rate for D: 2e</a:t>
            </a:r>
            <a:r>
              <a:rPr lang="en-US" baseline="30000" dirty="0" smtClean="0"/>
              <a:t>-4</a:t>
            </a:r>
          </a:p>
          <a:p>
            <a:r>
              <a:rPr lang="en-US" dirty="0" smtClean="0"/>
              <a:t>Info loss weight: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</a:t>
            </a:r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 can adjust the hyper-parameters according to your own ideas.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Expected output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2452"/>
            <a:ext cx="10515600" cy="4351338"/>
          </a:xfrm>
        </p:spPr>
        <p:txBody>
          <a:bodyPr/>
          <a:lstStyle/>
          <a:p>
            <a:r>
              <a:rPr lang="en-US" dirty="0" smtClean="0"/>
              <a:t>10 numbers (latent vectors) </a:t>
            </a:r>
            <a:r>
              <a:rPr lang="en-US" dirty="0"/>
              <a:t>with 10 different styles (noises).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44" y="2358030"/>
            <a:ext cx="3107838" cy="3114004"/>
          </a:xfrm>
          <a:prstGeom prst="rect">
            <a:avLst/>
          </a:prstGeom>
        </p:spPr>
      </p:pic>
      <p:sp>
        <p:nvSpPr>
          <p:cNvPr id="8" name="右大括弧 7"/>
          <p:cNvSpPr/>
          <p:nvPr/>
        </p:nvSpPr>
        <p:spPr>
          <a:xfrm>
            <a:off x="7498394" y="2397575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69411" y="3730365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styles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5418360" y="4377019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56056" y="6316915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numbers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571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Please </a:t>
            </a:r>
            <a:r>
              <a:rPr lang="en-US" dirty="0" smtClean="0">
                <a:solidFill>
                  <a:srgbClr val="FF0000"/>
                </a:solidFill>
              </a:rPr>
              <a:t>implement the evaluation procedure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pretrained</a:t>
            </a:r>
            <a:r>
              <a:rPr lang="en-US" dirty="0" smtClean="0"/>
              <a:t> model weights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Generate output with </a:t>
            </a:r>
            <a:r>
              <a:rPr lang="en-US" dirty="0"/>
              <a:t>10 numbers x 10 styles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altLang="zh-TW" dirty="0" smtClean="0"/>
              <a:t>While </a:t>
            </a:r>
            <a:r>
              <a:rPr lang="en-US" altLang="zh-TW" dirty="0"/>
              <a:t>demo, you should </a:t>
            </a:r>
            <a:r>
              <a:rPr lang="en-US" altLang="zh-TW" dirty="0" smtClean="0"/>
              <a:t>run </a:t>
            </a:r>
            <a:r>
              <a:rPr lang="en-US" altLang="zh-TW" dirty="0"/>
              <a:t>the evaluation </a:t>
            </a:r>
            <a:r>
              <a:rPr lang="en-US" altLang="zh-TW" dirty="0" smtClean="0"/>
              <a:t>and show your result to TA</a:t>
            </a:r>
          </a:p>
          <a:p>
            <a:pPr lvl="1"/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04" y="2632296"/>
            <a:ext cx="8448675" cy="866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4" y="4055724"/>
            <a:ext cx="7029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0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89"/>
            <a:ext cx="10515600" cy="4940935"/>
          </a:xfrm>
        </p:spPr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 smtClean="0">
                <a:solidFill>
                  <a:srgbClr val="FF0000"/>
                </a:solidFill>
              </a:rPr>
              <a:t>(50%)</a:t>
            </a:r>
          </a:p>
          <a:p>
            <a:pPr lvl="1"/>
            <a:r>
              <a:rPr lang="en-US" altLang="zh-TW" dirty="0" smtClean="0"/>
              <a:t>A. Introduction </a:t>
            </a:r>
            <a:r>
              <a:rPr lang="en-US" altLang="zh-TW" dirty="0" smtClean="0">
                <a:solidFill>
                  <a:srgbClr val="FF0000"/>
                </a:solidFill>
              </a:rPr>
              <a:t>(10%)</a:t>
            </a:r>
          </a:p>
          <a:p>
            <a:pPr lvl="1"/>
            <a:r>
              <a:rPr lang="en-US" altLang="zh-TW" dirty="0" smtClean="0"/>
              <a:t>B. Experiment Setups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How did you implement Info GAN</a:t>
            </a:r>
          </a:p>
          <a:p>
            <a:pPr lvl="3"/>
            <a:r>
              <a:rPr lang="en-US" altLang="zh-TW" dirty="0" smtClean="0"/>
              <a:t>Adversarial loss</a:t>
            </a:r>
          </a:p>
          <a:p>
            <a:pPr lvl="3"/>
            <a:r>
              <a:rPr lang="en-US" altLang="zh-TW" dirty="0" smtClean="0"/>
              <a:t>Maximizing mutual information</a:t>
            </a:r>
          </a:p>
          <a:p>
            <a:pPr lvl="2"/>
            <a:r>
              <a:rPr lang="en-US" altLang="zh-TW" dirty="0" smtClean="0"/>
              <a:t>Which loss function of generator did you use? What’s the difference?</a:t>
            </a:r>
          </a:p>
          <a:p>
            <a:pPr lvl="1"/>
            <a:r>
              <a:rPr lang="en-US" altLang="zh-TW" dirty="0" smtClean="0"/>
              <a:t>C. Results and discussion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Results of your samples</a:t>
            </a:r>
          </a:p>
          <a:p>
            <a:pPr lvl="2"/>
            <a:r>
              <a:rPr lang="en-US" altLang="zh-TW" dirty="0" smtClean="0"/>
              <a:t>Training loss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6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 Demo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(50%)</a:t>
                </a:r>
              </a:p>
              <a:p>
                <a:pPr lvl="1"/>
                <a:r>
                  <a:rPr lang="en-US" altLang="zh-TW" dirty="0" smtClean="0"/>
                  <a:t> Generate 10 numbers with 10 different styles (noises).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 column is correct if there are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correct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numbers in that column,</a:t>
                </a:r>
                <a:r>
                  <a:rPr lang="en-US" altLang="zh-TW" dirty="0" smtClean="0"/>
                  <a:t> and your total score is decided according to the total number of correct columns.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(30%)</a:t>
                </a:r>
              </a:p>
              <a:p>
                <a:pPr lvl="2"/>
                <a:r>
                  <a:rPr lang="en-US" altLang="zh-TW" dirty="0" smtClean="0"/>
                  <a:t>  10 correct columns	------	100%</a:t>
                </a:r>
              </a:p>
              <a:p>
                <a:pPr lvl="2"/>
                <a:r>
                  <a:rPr lang="en-US" altLang="zh-TW" dirty="0" smtClean="0"/>
                  <a:t>    9 correct columns	------	  90%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 smtClean="0"/>
                  <a:t> 7 correct columns	------	  80%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5 correct columns	------	  60%</a:t>
                </a:r>
              </a:p>
              <a:p>
                <a:pPr lvl="2"/>
                <a:r>
                  <a:rPr lang="en-US" altLang="zh-TW" dirty="0" smtClean="0"/>
                  <a:t>Otherwise 		------	    0%</a:t>
                </a:r>
              </a:p>
              <a:p>
                <a:pPr lvl="1"/>
                <a:r>
                  <a:rPr lang="en-US" altLang="zh-TW" dirty="0" smtClean="0"/>
                  <a:t>Questions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endParaRPr lang="zh-TW" altLang="en-US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38" y="3254991"/>
            <a:ext cx="2803025" cy="28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Objective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749742" cy="4351338"/>
          </a:xfrm>
        </p:spPr>
        <p:txBody>
          <a:bodyPr/>
          <a:lstStyle/>
          <a:p>
            <a:r>
              <a:rPr lang="en-US" altLang="zh-TW" dirty="0" smtClean="0"/>
              <a:t>In this lab, you need to implement an InfoGAN for number generation.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Number generation</a:t>
            </a:r>
          </a:p>
          <a:p>
            <a:pPr lvl="1"/>
            <a:r>
              <a:rPr lang="en-US" altLang="zh-TW" dirty="0" smtClean="0"/>
              <a:t>Noise + fixed latent code -&gt; generate images which are the same number but different appearance.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71" y="4199498"/>
            <a:ext cx="5467350" cy="5579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01087" y="4293831"/>
            <a:ext cx="2789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Noise + fixed latent code 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2509848"/>
            <a:ext cx="7041313" cy="28486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319448"/>
            <a:ext cx="3654878" cy="1452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05" y="2394957"/>
            <a:ext cx="2137295" cy="16837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18869">
            <a:off x="4478790" y="2725777"/>
            <a:ext cx="2352633" cy="10683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556" y="5439330"/>
            <a:ext cx="6383142" cy="3246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28" y="3449718"/>
            <a:ext cx="1268187" cy="194563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97" y="1477096"/>
            <a:ext cx="8799650" cy="49344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580760" y="5353638"/>
            <a:ext cx="5478236" cy="1057891"/>
            <a:chOff x="6713764" y="5481742"/>
            <a:chExt cx="5478236" cy="105789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</a:t>
                </a:r>
                <a:r>
                  <a:rPr lang="en-US" altLang="zh-TW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4732438" y="444474"/>
            <a:ext cx="6453452" cy="1246214"/>
            <a:chOff x="6713764" y="5481742"/>
            <a:chExt cx="5478236" cy="105789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609" y="3728358"/>
            <a:ext cx="7562781" cy="3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Passing a batch of real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391592" y="1476490"/>
            <a:ext cx="1870363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76" y="3115368"/>
            <a:ext cx="5942583" cy="26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Sample a noise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 smtClean="0"/>
                  <a:t> and construct a fake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Passing a batch of fake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61709" y="1476490"/>
            <a:ext cx="2951018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90" y="3373234"/>
            <a:ext cx="5817870" cy="31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Generator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 smtClean="0"/>
                  <a:t>Passing the </a:t>
                </a:r>
                <a:r>
                  <a:rPr lang="en-US" altLang="zh-TW" dirty="0"/>
                  <a:t>fake data through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/>
                  <a:t>nn.BCELoss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) 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33" y="3093374"/>
            <a:ext cx="8330202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661</Words>
  <Application>Microsoft Office PowerPoint</Application>
  <PresentationFormat>寬螢幕</PresentationFormat>
  <Paragraphs>165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Lab5: InfoGAN </vt:lpstr>
      <vt:lpstr>Important Date</vt:lpstr>
      <vt:lpstr> Lab Objective</vt:lpstr>
      <vt:lpstr> GAN (Generative Adversarial Networks)</vt:lpstr>
      <vt:lpstr> GAN (Generative Adversarial Networks)</vt:lpstr>
      <vt:lpstr> GAN-Loss</vt:lpstr>
      <vt:lpstr> GAN-Train the Discriminator</vt:lpstr>
      <vt:lpstr> GAN-Train the Discriminator</vt:lpstr>
      <vt:lpstr> GAN-Train the Generator</vt:lpstr>
      <vt:lpstr> From GAN to DCGAN</vt:lpstr>
      <vt:lpstr>InfoGAN</vt:lpstr>
      <vt:lpstr>Difference</vt:lpstr>
      <vt:lpstr>InfoGAN</vt:lpstr>
      <vt:lpstr>InfoGAN-prof</vt:lpstr>
      <vt:lpstr>InfoGAN-Loss</vt:lpstr>
      <vt:lpstr>InfoGAN (share-layer)</vt:lpstr>
      <vt:lpstr>InfoGAN-MNIST number generation</vt:lpstr>
      <vt:lpstr> Lab Requirement</vt:lpstr>
      <vt:lpstr>Modify model.py</vt:lpstr>
      <vt:lpstr>Training procedure</vt:lpstr>
      <vt:lpstr>Training procedure</vt:lpstr>
      <vt:lpstr>Hyper-parameters</vt:lpstr>
      <vt:lpstr>Expected output</vt:lpstr>
      <vt:lpstr>Demo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Lab5: InfoGAN</dc:title>
  <dc:creator>Alan Lee</dc:creator>
  <cp:lastModifiedBy>j41930j41930jtw@yahoo.com.tw</cp:lastModifiedBy>
  <cp:revision>56</cp:revision>
  <dcterms:created xsi:type="dcterms:W3CDTF">2020-10-19T23:17:20Z</dcterms:created>
  <dcterms:modified xsi:type="dcterms:W3CDTF">2020-10-27T14:32:04Z</dcterms:modified>
</cp:coreProperties>
</file>