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68" r:id="rId7"/>
    <p:sldId id="277" r:id="rId8"/>
    <p:sldId id="278" r:id="rId9"/>
    <p:sldId id="269" r:id="rId10"/>
    <p:sldId id="282" r:id="rId11"/>
    <p:sldId id="267" r:id="rId12"/>
    <p:sldId id="279" r:id="rId13"/>
    <p:sldId id="271" r:id="rId14"/>
    <p:sldId id="273" r:id="rId15"/>
    <p:sldId id="275" r:id="rId16"/>
    <p:sldId id="272" r:id="rId17"/>
    <p:sldId id="274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59" r:id="rId26"/>
    <p:sldId id="26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146"/>
    <a:srgbClr val="9DC48A"/>
    <a:srgbClr val="D5E8D4"/>
    <a:srgbClr val="916DA2"/>
    <a:srgbClr val="E1D5E7"/>
    <a:srgbClr val="CD3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66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28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52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66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53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46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2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61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0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67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833C-3F17-4D1F-A251-1A526FE311BC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2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Lab5: InfoGAN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560320"/>
            <a:ext cx="9144000" cy="269748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Department of Computer Science, NCTU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TA: Alan(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李懿倫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Julia(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呂佳倪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05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7" y="3542374"/>
            <a:ext cx="3562276" cy="1972159"/>
          </a:xfrm>
        </p:spPr>
      </p:pic>
      <p:sp>
        <p:nvSpPr>
          <p:cNvPr id="11" name="文字方塊 10"/>
          <p:cNvSpPr txBox="1"/>
          <p:nvPr/>
        </p:nvSpPr>
        <p:spPr>
          <a:xfrm>
            <a:off x="2204818" y="559377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GAN</a:t>
            </a:r>
            <a:endParaRPr 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4497881" y="2649009"/>
            <a:ext cx="7247806" cy="3783499"/>
            <a:chOff x="3790308" y="1128682"/>
            <a:chExt cx="8235273" cy="4507901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359" y="1818941"/>
              <a:ext cx="7835222" cy="301663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0308" y="1128682"/>
              <a:ext cx="2647950" cy="1038225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8116" y="4515228"/>
              <a:ext cx="2647950" cy="1038225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1863" y="4598358"/>
              <a:ext cx="2647950" cy="1038225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7465148" y="4542849"/>
              <a:ext cx="87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DCGAN</a:t>
              </a:r>
              <a:endParaRPr lang="en-US" dirty="0"/>
            </a:p>
          </p:txBody>
        </p:sp>
      </p:grp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4594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Replace fully connected layers with convolutions</a:t>
            </a:r>
          </a:p>
          <a:p>
            <a:r>
              <a:rPr lang="en-US" altLang="zh-TW" dirty="0" smtClean="0"/>
              <a:t>Use batch normalization after each layer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From GAN to DCGAN</a:t>
            </a:r>
            <a:endParaRPr lang="zh-TW" altLang="en-US" dirty="0">
              <a:latin typeface="+mn-lt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8297825" y="520490"/>
            <a:ext cx="3662318" cy="2354080"/>
            <a:chOff x="2648534" y="1565548"/>
            <a:chExt cx="6019800" cy="5320746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8534" y="1565548"/>
              <a:ext cx="6019800" cy="478155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2668374" y="5564572"/>
              <a:ext cx="2974692" cy="1321722"/>
            </a:xfrm>
            <a:prstGeom prst="rect">
              <a:avLst/>
            </a:prstGeom>
            <a:solidFill>
              <a:srgbClr val="F6F8F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Convolution</a:t>
              </a:r>
            </a:p>
            <a:p>
              <a:pPr algn="ctr"/>
              <a:endParaRPr lang="en-US" sz="1600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477090" y="5557174"/>
              <a:ext cx="3181221" cy="1329120"/>
            </a:xfrm>
            <a:prstGeom prst="rect">
              <a:avLst/>
            </a:prstGeom>
            <a:solidFill>
              <a:srgbClr val="F6F8F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Transposed Convolution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6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</a:t>
            </a:r>
            <a:endParaRPr lang="zh-TW" altLang="en-US" dirty="0">
              <a:latin typeface="+mn-lt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93" y="3070066"/>
            <a:ext cx="9782175" cy="2809875"/>
          </a:xfrm>
          <a:prstGeom prst="rect">
            <a:avLst/>
          </a:prstGeom>
        </p:spPr>
      </p:pic>
      <p:sp>
        <p:nvSpPr>
          <p:cNvPr id="81" name="內容版面配置區 2"/>
          <p:cNvSpPr txBox="1">
            <a:spLocks/>
          </p:cNvSpPr>
          <p:nvPr/>
        </p:nvSpPr>
        <p:spPr>
          <a:xfrm>
            <a:off x="838200" y="14764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InfoGAN: Interpretable Representation Learning by Information Maximizing Generative Adversarial Nets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20217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Difference</a:t>
            </a:r>
            <a:endParaRPr lang="zh-TW" altLang="en-US" dirty="0">
              <a:latin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74" y="1039092"/>
            <a:ext cx="4110723" cy="55486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33" y="789710"/>
            <a:ext cx="5160401" cy="579801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635134" y="54256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u="sng" dirty="0" smtClean="0"/>
              <a:t>GAN</a:t>
            </a:r>
            <a:endParaRPr lang="zh-TW" altLang="en-US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7960165" y="542564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u="sng" dirty="0" smtClean="0"/>
              <a:t>InfoGAN</a:t>
            </a:r>
            <a:endParaRPr lang="zh-TW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13289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Mutual Information: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69" y="2902008"/>
            <a:ext cx="3352800" cy="8572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63" y="4073237"/>
            <a:ext cx="3677412" cy="25073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087" y="2713115"/>
            <a:ext cx="3498618" cy="3867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476509" y="4462173"/>
                <a:ext cx="1401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509" y="4462173"/>
                <a:ext cx="14013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InfoGAN-prof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29" y="1624186"/>
            <a:ext cx="9470101" cy="265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31458" y="5427843"/>
                <a:ext cx="1093171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58" y="5427843"/>
                <a:ext cx="10931711" cy="404983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56358" y="4665991"/>
                <a:ext cx="4925194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𝑙𝑜𝑔𝑄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58" y="4665991"/>
                <a:ext cx="4925194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8354291" y="5427843"/>
            <a:ext cx="2999509" cy="391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854412" y="5892601"/>
            <a:ext cx="19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Cross Entropy Loss</a:t>
            </a:r>
          </a:p>
        </p:txBody>
      </p:sp>
      <p:sp>
        <p:nvSpPr>
          <p:cNvPr id="13" name="向下箭號 12"/>
          <p:cNvSpPr/>
          <p:nvPr/>
        </p:nvSpPr>
        <p:spPr>
          <a:xfrm>
            <a:off x="3586199" y="4276805"/>
            <a:ext cx="465513" cy="385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461460" y="4724910"/>
            <a:ext cx="720437" cy="39134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339041" y="4377136"/>
            <a:ext cx="119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fixed value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InfoGAN-Loss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Adversarial Loss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⁡(1−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TW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 (share-layer)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In practice, D and Q  will share </a:t>
            </a:r>
            <a:r>
              <a:rPr lang="en-US" altLang="zh-TW" dirty="0" err="1" smtClean="0"/>
              <a:t>conv</a:t>
            </a:r>
            <a:r>
              <a:rPr lang="en-US" altLang="zh-TW" dirty="0" smtClean="0"/>
              <a:t> layers</a:t>
            </a:r>
            <a:r>
              <a:rPr lang="en-US" altLang="zh-TW" dirty="0"/>
              <a:t> </a:t>
            </a:r>
            <a:r>
              <a:rPr lang="en-US" altLang="zh-TW" dirty="0" smtClean="0"/>
              <a:t>to share the information.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81" y="2959995"/>
            <a:ext cx="4286250" cy="2390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023" y="1986741"/>
            <a:ext cx="3390718" cy="46813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32320" y="2576946"/>
            <a:ext cx="2851265" cy="914400"/>
          </a:xfrm>
          <a:prstGeom prst="rect">
            <a:avLst/>
          </a:prstGeom>
          <a:noFill/>
          <a:ln>
            <a:solidFill>
              <a:srgbClr val="DFB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32319" y="3624351"/>
            <a:ext cx="2851265" cy="914400"/>
          </a:xfrm>
          <a:prstGeom prst="rect">
            <a:avLst/>
          </a:prstGeom>
          <a:noFill/>
          <a:ln>
            <a:solidFill>
              <a:srgbClr val="9DC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132319" y="4616132"/>
            <a:ext cx="2851265" cy="914400"/>
          </a:xfrm>
          <a:prstGeom prst="rect">
            <a:avLst/>
          </a:prstGeom>
          <a:noFill/>
          <a:ln>
            <a:solidFill>
              <a:srgbClr val="916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0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4" y="1476490"/>
            <a:ext cx="11484552" cy="51622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InfoGAN-MNIST number generation</a:t>
            </a:r>
            <a:endParaRPr lang="zh-TW" altLang="en-US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-510177" y="1831776"/>
            <a:ext cx="301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dirty="0" smtClean="0">
                <a:solidFill>
                  <a:srgbClr val="0070C0"/>
                </a:solidFill>
              </a:rPr>
              <a:t>tyle, stroke,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position, size,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etc.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Lab Requirement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90147"/>
            <a:ext cx="1074974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Modify the DCGAN architecture to InfoGAN.</a:t>
            </a:r>
          </a:p>
          <a:p>
            <a:pPr lvl="1"/>
            <a:r>
              <a:rPr lang="en-US" altLang="zh-TW" dirty="0"/>
              <a:t>Implement the model architecture in model.py</a:t>
            </a:r>
          </a:p>
          <a:p>
            <a:r>
              <a:rPr lang="en-US" dirty="0" smtClean="0"/>
              <a:t>Implement training procedure</a:t>
            </a:r>
          </a:p>
          <a:p>
            <a:pPr lvl="1"/>
            <a:r>
              <a:rPr lang="en-US" altLang="zh-TW" dirty="0"/>
              <a:t>Implement the training procedure in </a:t>
            </a:r>
            <a:r>
              <a:rPr lang="en-US" altLang="zh-TW" dirty="0" smtClean="0"/>
              <a:t>train.py</a:t>
            </a:r>
            <a:endParaRPr lang="en-US" dirty="0"/>
          </a:p>
          <a:p>
            <a:pPr lvl="1"/>
            <a:r>
              <a:rPr lang="en-US" dirty="0"/>
              <a:t>Adopt traditional generator and discriminator loss. </a:t>
            </a:r>
            <a:endParaRPr lang="en-US" dirty="0" smtClean="0"/>
          </a:p>
          <a:p>
            <a:pPr lvl="1"/>
            <a:r>
              <a:rPr lang="en-US" dirty="0" smtClean="0"/>
              <a:t>Maximize </a:t>
            </a:r>
            <a:r>
              <a:rPr lang="en-US" dirty="0"/>
              <a:t>the mutual information between generated images and discrete one-hot vector. </a:t>
            </a:r>
          </a:p>
          <a:p>
            <a:r>
              <a:rPr lang="en-US" dirty="0"/>
              <a:t>Show the generated images </a:t>
            </a:r>
            <a:r>
              <a:rPr lang="en-US" dirty="0" smtClean="0"/>
              <a:t>of numbers. </a:t>
            </a:r>
            <a:endParaRPr lang="en-US" dirty="0"/>
          </a:p>
          <a:p>
            <a:r>
              <a:rPr lang="en-US" dirty="0"/>
              <a:t>Plot the </a:t>
            </a:r>
            <a:r>
              <a:rPr lang="en-US" dirty="0" smtClean="0"/>
              <a:t>generator loss, discriminator loss and information loss during training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Implement the evaluation procedure.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4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Modify </a:t>
            </a:r>
            <a:r>
              <a:rPr lang="en-US" altLang="zh-TW" dirty="0" smtClean="0">
                <a:latin typeface="+mn-lt"/>
              </a:rPr>
              <a:t>model.py</a:t>
            </a:r>
            <a:endParaRPr lang="en-US" dirty="0">
              <a:latin typeface="+mn-lt"/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5283" y="1458687"/>
            <a:ext cx="6213720" cy="2786742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928" y="4381499"/>
            <a:ext cx="5291450" cy="23295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298378" y="6387377"/>
            <a:ext cx="570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Hint: Don’t use fully connected layer in Q, use convolution.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414" y="2242392"/>
            <a:ext cx="3749386" cy="412094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414" y="282280"/>
            <a:ext cx="3749386" cy="18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Important Date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Experiment 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11/11 11:59 </a:t>
            </a:r>
            <a:r>
              <a:rPr lang="en-US" altLang="zh-TW" dirty="0" err="1" smtClean="0">
                <a:solidFill>
                  <a:srgbClr val="FF0000"/>
                </a:solidFill>
              </a:rPr>
              <a:t>a.m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11/11</a:t>
            </a:r>
          </a:p>
          <a:p>
            <a:r>
              <a:rPr lang="en-US" altLang="zh-TW" dirty="0" smtClean="0"/>
              <a:t>Zip all files in one file</a:t>
            </a:r>
          </a:p>
          <a:p>
            <a:pPr lvl="1"/>
            <a:r>
              <a:rPr lang="en-US" altLang="zh-TW" dirty="0" smtClean="0"/>
              <a:t>Report(.pdf)</a:t>
            </a:r>
          </a:p>
          <a:p>
            <a:pPr lvl="1"/>
            <a:r>
              <a:rPr lang="en-US" altLang="zh-TW" dirty="0" smtClean="0"/>
              <a:t>Source code</a:t>
            </a:r>
          </a:p>
          <a:p>
            <a:r>
              <a:rPr lang="en-US" altLang="zh-TW" dirty="0" smtClean="0"/>
              <a:t>Name it like </a:t>
            </a:r>
            <a:r>
              <a:rPr lang="zh-TW" altLang="en-US" dirty="0" smtClean="0"/>
              <a:t>「</a:t>
            </a:r>
            <a:r>
              <a:rPr lang="en-US" altLang="zh-TW" dirty="0" smtClean="0"/>
              <a:t>DLP_LAB5_yourID_name.zip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x: DLP_LAB5_409551015_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李懿倫</a:t>
            </a:r>
            <a:r>
              <a:rPr lang="en-US" altLang="zh-TW" dirty="0" smtClean="0"/>
              <a:t>.zip</a:t>
            </a:r>
          </a:p>
          <a:p>
            <a:pPr lvl="1"/>
            <a:r>
              <a:rPr lang="en-US" altLang="zh-TW" dirty="0" smtClean="0"/>
              <a:t>Email it </a:t>
            </a:r>
            <a:r>
              <a:rPr lang="en-US" altLang="zh-TW" smtClean="0"/>
              <a:t>to </a:t>
            </a:r>
            <a:r>
              <a:rPr lang="en-US" altLang="zh-TW" smtClean="0">
                <a:solidFill>
                  <a:srgbClr val="FF0000"/>
                </a:solidFill>
              </a:rPr>
              <a:t>julialu67.cs08g@nctu.edu.tw</a:t>
            </a:r>
            <a:r>
              <a:rPr lang="en-US" altLang="zh-TW" smtClean="0"/>
              <a:t> </a:t>
            </a:r>
            <a:r>
              <a:rPr lang="en-US" altLang="zh-TW" dirty="0" smtClean="0"/>
              <a:t>with subject </a:t>
            </a:r>
            <a:r>
              <a:rPr lang="en-US" altLang="zh-TW" dirty="0" smtClean="0">
                <a:solidFill>
                  <a:srgbClr val="FF0000"/>
                </a:solidFill>
              </a:rPr>
              <a:t>MTK_DLP_LAB5_yourID_name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Training procedure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169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Update D network</a:t>
                </a:r>
              </a:p>
              <a:p>
                <a:pPr lvl="1"/>
                <a:r>
                  <a:rPr lang="en-US" dirty="0" smtClean="0"/>
                  <a:t>Clear gradient</a:t>
                </a:r>
              </a:p>
              <a:p>
                <a:pPr lvl="1"/>
                <a:r>
                  <a:rPr lang="en-US" dirty="0" smtClean="0"/>
                  <a:t>Real Loss</a:t>
                </a:r>
                <a:endParaRPr lang="en-US" dirty="0"/>
              </a:p>
              <a:p>
                <a:pPr lvl="2"/>
                <a:r>
                  <a:rPr lang="en-US" dirty="0" smtClean="0"/>
                  <a:t>Input </a:t>
                </a:r>
                <a:r>
                  <a:rPr lang="en-US" dirty="0"/>
                  <a:t>real data </a:t>
                </a:r>
                <a:r>
                  <a:rPr lang="en-US" dirty="0" smtClean="0"/>
                  <a:t>into D </a:t>
                </a:r>
                <a:r>
                  <a:rPr lang="en-US" dirty="0"/>
                  <a:t>to get </a:t>
                </a:r>
                <a:r>
                  <a:rPr lang="en-US" dirty="0" smtClean="0"/>
                  <a:t>prediction</a:t>
                </a:r>
              </a:p>
              <a:p>
                <a:pPr lvl="2"/>
                <a:r>
                  <a:rPr lang="en-US" dirty="0" smtClean="0"/>
                  <a:t>Calculate </a:t>
                </a:r>
                <a:r>
                  <a:rPr lang="en-US" dirty="0" err="1"/>
                  <a:t>real_loss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 smtClean="0"/>
                  <a:t>backward</a:t>
                </a:r>
              </a:p>
              <a:p>
                <a:pPr lvl="1"/>
                <a:r>
                  <a:rPr lang="en-US" dirty="0" smtClean="0"/>
                  <a:t>Fake Loss</a:t>
                </a:r>
                <a:endParaRPr lang="en-US" dirty="0"/>
              </a:p>
              <a:p>
                <a:pPr lvl="2"/>
                <a:r>
                  <a:rPr lang="en-US" dirty="0" smtClean="0"/>
                  <a:t>Sample </a:t>
                </a:r>
                <a:r>
                  <a:rPr lang="en-US" dirty="0"/>
                  <a:t>noise and </a:t>
                </a:r>
                <a:r>
                  <a:rPr lang="en-US" dirty="0" smtClean="0"/>
                  <a:t>generate one-hot </a:t>
                </a:r>
                <a:r>
                  <a:rPr lang="en-US" dirty="0"/>
                  <a:t>vector, and concatenate them </a:t>
                </a:r>
                <a:r>
                  <a:rPr lang="en-US" dirty="0" smtClean="0"/>
                  <a:t>as the generator input</a:t>
                </a:r>
                <a:endParaRPr lang="en-US" dirty="0"/>
              </a:p>
              <a:p>
                <a:pPr lvl="2"/>
                <a:r>
                  <a:rPr lang="en-US" dirty="0" smtClean="0"/>
                  <a:t>Pass the generator input into </a:t>
                </a:r>
                <a:r>
                  <a:rPr lang="en-US" dirty="0"/>
                  <a:t>Generator to get fake data, and input fake data </a:t>
                </a:r>
                <a:r>
                  <a:rPr lang="en-US" dirty="0" smtClean="0"/>
                  <a:t>into D </a:t>
                </a:r>
                <a:r>
                  <a:rPr lang="en-US" dirty="0"/>
                  <a:t>to get </a:t>
                </a:r>
                <a:r>
                  <a:rPr lang="en-US" dirty="0" smtClean="0"/>
                  <a:t>prediction</a:t>
                </a:r>
              </a:p>
              <a:p>
                <a:pPr lvl="2"/>
                <a:r>
                  <a:rPr lang="en-US" dirty="0" smtClean="0"/>
                  <a:t>Calculate </a:t>
                </a:r>
                <a:r>
                  <a:rPr lang="en-US" dirty="0" err="1" smtClean="0"/>
                  <a:t>fake_loss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)))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 smtClean="0"/>
                  <a:t>backward</a:t>
                </a:r>
              </a:p>
              <a:p>
                <a:pPr lvl="1"/>
                <a:r>
                  <a:rPr lang="en-US" dirty="0" smtClean="0"/>
                  <a:t>Update parameters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16987" cy="4351338"/>
              </a:xfrm>
              <a:blipFill>
                <a:blip r:embed="rId2"/>
                <a:stretch>
                  <a:fillRect l="-966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00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Training procedure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12223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Update G and Q network</a:t>
                </a:r>
              </a:p>
              <a:p>
                <a:pPr lvl="1"/>
                <a:r>
                  <a:rPr lang="en-US" dirty="0" smtClean="0"/>
                  <a:t>Clear gradient</a:t>
                </a:r>
              </a:p>
              <a:p>
                <a:pPr lvl="1"/>
                <a:r>
                  <a:rPr lang="en-US" dirty="0" smtClean="0"/>
                  <a:t>Generator Loss </a:t>
                </a:r>
              </a:p>
              <a:p>
                <a:pPr lvl="2"/>
                <a:r>
                  <a:rPr lang="en-US" dirty="0" smtClean="0"/>
                  <a:t>Input </a:t>
                </a:r>
                <a:r>
                  <a:rPr lang="en-US" dirty="0"/>
                  <a:t>fake data </a:t>
                </a:r>
                <a:r>
                  <a:rPr lang="en-US" dirty="0" smtClean="0"/>
                  <a:t>into </a:t>
                </a:r>
                <a:r>
                  <a:rPr lang="en-US" dirty="0"/>
                  <a:t>D</a:t>
                </a:r>
                <a:r>
                  <a:rPr lang="en-US" dirty="0" smtClean="0"/>
                  <a:t> </a:t>
                </a:r>
                <a:r>
                  <a:rPr lang="en-US" dirty="0"/>
                  <a:t>again to get prediction and </a:t>
                </a:r>
                <a:r>
                  <a:rPr lang="en-US" dirty="0" smtClean="0"/>
                  <a:t>latent vector</a:t>
                </a:r>
                <a:endParaRPr lang="en-US" dirty="0"/>
              </a:p>
              <a:p>
                <a:pPr lvl="2"/>
                <a:r>
                  <a:rPr lang="en-US" dirty="0" smtClean="0"/>
                  <a:t>Calculate </a:t>
                </a:r>
                <a:r>
                  <a:rPr lang="en-US" dirty="0" err="1"/>
                  <a:t>G_loss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Information Loss</a:t>
                </a:r>
                <a:endParaRPr lang="en-US" dirty="0"/>
              </a:p>
              <a:p>
                <a:pPr lvl="2"/>
                <a:r>
                  <a:rPr lang="en-US" dirty="0" smtClean="0"/>
                  <a:t>Calculate </a:t>
                </a:r>
                <a:r>
                  <a:rPr lang="en-US" dirty="0" err="1" smtClean="0"/>
                  <a:t>info_loss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Total Loss</a:t>
                </a:r>
              </a:p>
              <a:p>
                <a:pPr lvl="2"/>
                <a:r>
                  <a:rPr lang="en-US" dirty="0" smtClean="0"/>
                  <a:t>Calculate loss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𝑙𝑜𝑠𝑠</m:t>
                    </m:r>
                  </m:oMath>
                </a14:m>
                <a:r>
                  <a:rPr lang="en-US" dirty="0" smtClean="0"/>
                  <a:t> and backward</a:t>
                </a:r>
              </a:p>
              <a:p>
                <a:pPr lvl="1"/>
                <a:r>
                  <a:rPr lang="en-US" dirty="0" smtClean="0"/>
                  <a:t>Update parameters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122230" cy="4351338"/>
              </a:xfrm>
              <a:blipFill>
                <a:blip r:embed="rId2"/>
                <a:stretch>
                  <a:fillRect l="-120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569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Hyper-parameters</a:t>
            </a:r>
            <a:endParaRPr 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noise </a:t>
            </a:r>
            <a:r>
              <a:rPr lang="en-US" dirty="0"/>
              <a:t>size = 54 </a:t>
            </a:r>
          </a:p>
          <a:p>
            <a:r>
              <a:rPr lang="fr-FR" dirty="0" smtClean="0"/>
              <a:t>latent </a:t>
            </a:r>
            <a:r>
              <a:rPr lang="fr-FR" dirty="0"/>
              <a:t>code size = 10 </a:t>
            </a:r>
          </a:p>
          <a:p>
            <a:r>
              <a:rPr lang="en-US" dirty="0" smtClean="0"/>
              <a:t>total </a:t>
            </a:r>
            <a:r>
              <a:rPr lang="en-US" dirty="0"/>
              <a:t>epochs = 50 </a:t>
            </a:r>
          </a:p>
          <a:p>
            <a:r>
              <a:rPr lang="en-US" dirty="0" smtClean="0"/>
              <a:t>optimizer </a:t>
            </a:r>
            <a:r>
              <a:rPr lang="en-US" dirty="0"/>
              <a:t>: Adam 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earning rate for G and Q: 1e</a:t>
            </a:r>
            <a:r>
              <a:rPr lang="en-US" baseline="30000" dirty="0" smtClean="0"/>
              <a:t>-3</a:t>
            </a:r>
          </a:p>
          <a:p>
            <a:r>
              <a:rPr lang="en-US" dirty="0" smtClean="0"/>
              <a:t>learning rate for D: 2e</a:t>
            </a:r>
            <a:r>
              <a:rPr lang="en-US" baseline="30000" dirty="0" smtClean="0"/>
              <a:t>-4</a:t>
            </a:r>
          </a:p>
          <a:p>
            <a:r>
              <a:rPr lang="en-US" dirty="0" smtClean="0"/>
              <a:t>Info loss weight: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0.25</a:t>
            </a:r>
            <a:endParaRPr lang="en-US" baseline="30000" dirty="0"/>
          </a:p>
          <a:p>
            <a:endParaRPr lang="en-US" baseline="300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You can adjust the hyper-parameters according to your own ideas.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7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Expected output</a:t>
            </a:r>
            <a:endParaRPr 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12452"/>
            <a:ext cx="10515600" cy="4351338"/>
          </a:xfrm>
        </p:spPr>
        <p:txBody>
          <a:bodyPr/>
          <a:lstStyle/>
          <a:p>
            <a:r>
              <a:rPr lang="en-US" dirty="0" smtClean="0"/>
              <a:t>10 numbers (latent vectors) </a:t>
            </a:r>
            <a:r>
              <a:rPr lang="en-US" dirty="0"/>
              <a:t>with 10 different styles (noises).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344" y="2358030"/>
            <a:ext cx="3107838" cy="3114004"/>
          </a:xfrm>
          <a:prstGeom prst="rect">
            <a:avLst/>
          </a:prstGeom>
        </p:spPr>
      </p:pic>
      <p:sp>
        <p:nvSpPr>
          <p:cNvPr id="8" name="右大括弧 7"/>
          <p:cNvSpPr/>
          <p:nvPr/>
        </p:nvSpPr>
        <p:spPr>
          <a:xfrm>
            <a:off x="7498394" y="2397575"/>
            <a:ext cx="489804" cy="3034911"/>
          </a:xfrm>
          <a:prstGeom prst="rightBrace">
            <a:avLst>
              <a:gd name="adj1" fmla="val 40188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69411" y="3730365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10 styles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右大括弧 10"/>
          <p:cNvSpPr/>
          <p:nvPr/>
        </p:nvSpPr>
        <p:spPr>
          <a:xfrm rot="5400000">
            <a:off x="5418360" y="4377019"/>
            <a:ext cx="489804" cy="3034911"/>
          </a:xfrm>
          <a:prstGeom prst="rightBrace">
            <a:avLst>
              <a:gd name="adj1" fmla="val 40188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56056" y="6316915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10 numbers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69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Demo</a:t>
            </a:r>
            <a:endParaRPr 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571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Please </a:t>
            </a:r>
            <a:r>
              <a:rPr lang="en-US" dirty="0" smtClean="0">
                <a:solidFill>
                  <a:srgbClr val="FF0000"/>
                </a:solidFill>
              </a:rPr>
              <a:t>implement the evaluation procedure</a:t>
            </a:r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pretrained</a:t>
            </a:r>
            <a:r>
              <a:rPr lang="en-US" dirty="0" smtClean="0"/>
              <a:t> model weights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Generate output with </a:t>
            </a:r>
            <a:r>
              <a:rPr lang="en-US" dirty="0"/>
              <a:t>10 numbers x 10 styles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altLang="zh-TW" dirty="0" smtClean="0"/>
              <a:t>While </a:t>
            </a:r>
            <a:r>
              <a:rPr lang="en-US" altLang="zh-TW" dirty="0"/>
              <a:t>demo, you should </a:t>
            </a:r>
            <a:r>
              <a:rPr lang="en-US" altLang="zh-TW" dirty="0" smtClean="0"/>
              <a:t>run </a:t>
            </a:r>
            <a:r>
              <a:rPr lang="en-US" altLang="zh-TW" dirty="0"/>
              <a:t>the evaluation </a:t>
            </a:r>
            <a:r>
              <a:rPr lang="en-US" altLang="zh-TW" dirty="0" smtClean="0"/>
              <a:t>and show your result to TA</a:t>
            </a:r>
          </a:p>
          <a:p>
            <a:pPr lvl="1"/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04" y="2632296"/>
            <a:ext cx="8448675" cy="8667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04" y="4055724"/>
            <a:ext cx="70294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0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Scoring Criteria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89"/>
            <a:ext cx="10515600" cy="4940935"/>
          </a:xfrm>
        </p:spPr>
        <p:txBody>
          <a:bodyPr/>
          <a:lstStyle/>
          <a:p>
            <a:r>
              <a:rPr lang="en-US" altLang="zh-TW" dirty="0" smtClean="0"/>
              <a:t>Report </a:t>
            </a:r>
            <a:r>
              <a:rPr lang="en-US" altLang="zh-TW" dirty="0" smtClean="0">
                <a:solidFill>
                  <a:srgbClr val="FF0000"/>
                </a:solidFill>
              </a:rPr>
              <a:t>(50%)</a:t>
            </a:r>
          </a:p>
          <a:p>
            <a:pPr lvl="1"/>
            <a:r>
              <a:rPr lang="en-US" altLang="zh-TW" dirty="0" smtClean="0"/>
              <a:t>A. Introduction </a:t>
            </a:r>
            <a:r>
              <a:rPr lang="en-US" altLang="zh-TW" dirty="0" smtClean="0">
                <a:solidFill>
                  <a:srgbClr val="FF0000"/>
                </a:solidFill>
              </a:rPr>
              <a:t>(10%)</a:t>
            </a:r>
          </a:p>
          <a:p>
            <a:pPr lvl="1"/>
            <a:r>
              <a:rPr lang="en-US" altLang="zh-TW" dirty="0" smtClean="0"/>
              <a:t>B. Experiment Setups </a:t>
            </a:r>
            <a:r>
              <a:rPr lang="en-US" altLang="zh-TW" dirty="0" smtClean="0">
                <a:solidFill>
                  <a:srgbClr val="FF0000"/>
                </a:solidFill>
              </a:rPr>
              <a:t>(20%)</a:t>
            </a:r>
          </a:p>
          <a:p>
            <a:pPr lvl="2"/>
            <a:r>
              <a:rPr lang="en-US" altLang="zh-TW" dirty="0" smtClean="0"/>
              <a:t>How did you implement Info GAN</a:t>
            </a:r>
          </a:p>
          <a:p>
            <a:pPr lvl="3"/>
            <a:r>
              <a:rPr lang="en-US" altLang="zh-TW" dirty="0" smtClean="0"/>
              <a:t>Adversarial loss</a:t>
            </a:r>
          </a:p>
          <a:p>
            <a:pPr lvl="3"/>
            <a:r>
              <a:rPr lang="en-US" altLang="zh-TW" dirty="0" smtClean="0"/>
              <a:t>Maximizing mutual information</a:t>
            </a:r>
          </a:p>
          <a:p>
            <a:pPr lvl="2"/>
            <a:r>
              <a:rPr lang="en-US" altLang="zh-TW" dirty="0" smtClean="0"/>
              <a:t>Which loss function of generator did you use? What’s the difference?</a:t>
            </a:r>
          </a:p>
          <a:p>
            <a:pPr lvl="1"/>
            <a:r>
              <a:rPr lang="en-US" altLang="zh-TW" dirty="0" smtClean="0"/>
              <a:t>C. Results and discussion </a:t>
            </a:r>
            <a:r>
              <a:rPr lang="en-US" altLang="zh-TW" dirty="0" smtClean="0">
                <a:solidFill>
                  <a:srgbClr val="FF0000"/>
                </a:solidFill>
              </a:rPr>
              <a:t>(20%)</a:t>
            </a:r>
          </a:p>
          <a:p>
            <a:pPr lvl="2"/>
            <a:r>
              <a:rPr lang="en-US" altLang="zh-TW" dirty="0" smtClean="0"/>
              <a:t>Results of your samples</a:t>
            </a:r>
          </a:p>
          <a:p>
            <a:pPr lvl="2"/>
            <a:r>
              <a:rPr lang="en-US" altLang="zh-TW" dirty="0" smtClean="0"/>
              <a:t>Training loss curves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667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Scoring Criteria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 Demo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(50%)</a:t>
                </a:r>
              </a:p>
              <a:p>
                <a:pPr lvl="1"/>
                <a:r>
                  <a:rPr lang="en-US" altLang="zh-TW" dirty="0" smtClean="0"/>
                  <a:t> Generate 10 numbers with 10 different styles (noises).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A column is correct if there are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7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correct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numbers in that column,</a:t>
                </a:r>
                <a:r>
                  <a:rPr lang="en-US" altLang="zh-TW" dirty="0" smtClean="0"/>
                  <a:t> and your total score is decided according to the total number of correct columns.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(30%)</a:t>
                </a:r>
              </a:p>
              <a:p>
                <a:pPr lvl="2"/>
                <a:r>
                  <a:rPr lang="en-US" altLang="zh-TW" dirty="0" smtClean="0"/>
                  <a:t>  10 correct columns	------	100%</a:t>
                </a:r>
              </a:p>
              <a:p>
                <a:pPr lvl="2"/>
                <a:r>
                  <a:rPr lang="en-US" altLang="zh-TW" dirty="0" smtClean="0"/>
                  <a:t>    9 correct columns	------	  90%</a:t>
                </a:r>
                <a:endParaRPr lang="zh-TW" alt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dirty="0" smtClean="0"/>
                  <a:t> 7 correct columns	------	  80%</a:t>
                </a:r>
                <a:endParaRPr lang="zh-TW" alt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5 correct columns	------	  60%</a:t>
                </a:r>
              </a:p>
              <a:p>
                <a:pPr lvl="2"/>
                <a:r>
                  <a:rPr lang="en-US" altLang="zh-TW" dirty="0" smtClean="0"/>
                  <a:t>Otherwise 		------	    0%</a:t>
                </a:r>
              </a:p>
              <a:p>
                <a:pPr lvl="1"/>
                <a:r>
                  <a:rPr lang="en-US" altLang="zh-TW" dirty="0" smtClean="0"/>
                  <a:t>Questions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(20%)</a:t>
                </a:r>
              </a:p>
              <a:p>
                <a:pPr lvl="2"/>
                <a:endParaRPr lang="zh-TW" altLang="en-US" dirty="0" smtClean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38" y="3254991"/>
            <a:ext cx="2803025" cy="28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5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Lab Objective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749742" cy="4351338"/>
          </a:xfrm>
        </p:spPr>
        <p:txBody>
          <a:bodyPr/>
          <a:lstStyle/>
          <a:p>
            <a:r>
              <a:rPr lang="en-US" altLang="zh-TW" dirty="0" smtClean="0"/>
              <a:t>In this lab, you need to implement an InfoGAN for number generation.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Number generation</a:t>
            </a:r>
          </a:p>
          <a:p>
            <a:pPr lvl="1"/>
            <a:r>
              <a:rPr lang="en-US" altLang="zh-TW" dirty="0" smtClean="0"/>
              <a:t>Noise + fixed latent code -&gt; generate images which are the same number but different appearance.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271" y="4199498"/>
            <a:ext cx="5467350" cy="5579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01087" y="4293831"/>
            <a:ext cx="2789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Noise + fixed latent code -&gt;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3" y="2509848"/>
            <a:ext cx="7041313" cy="284865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" y="1319448"/>
            <a:ext cx="3654878" cy="14523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05" y="2394957"/>
            <a:ext cx="2137295" cy="16837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18869">
            <a:off x="4478790" y="2725777"/>
            <a:ext cx="2352633" cy="106837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556" y="5439330"/>
            <a:ext cx="6383142" cy="32465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228" y="3449718"/>
            <a:ext cx="1268187" cy="1945636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GAN (</a:t>
            </a:r>
            <a:r>
              <a:rPr lang="en-US" dirty="0">
                <a:latin typeface="+mn-lt"/>
              </a:rPr>
              <a:t>Generative Adversarial Networks</a:t>
            </a:r>
            <a:r>
              <a:rPr lang="en-US" altLang="zh-TW" dirty="0" smtClean="0">
                <a:latin typeface="+mn-lt"/>
              </a:rPr>
              <a:t>)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GAN (</a:t>
            </a:r>
            <a:r>
              <a:rPr lang="en-US" dirty="0">
                <a:latin typeface="+mn-lt"/>
              </a:rPr>
              <a:t>Generative Adversarial Networks</a:t>
            </a:r>
            <a:r>
              <a:rPr lang="en-US" altLang="zh-TW" dirty="0" smtClean="0">
                <a:latin typeface="+mn-lt"/>
              </a:rPr>
              <a:t>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97" y="1477096"/>
            <a:ext cx="8799650" cy="4934433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580760" y="5353638"/>
            <a:ext cx="5478236" cy="1057891"/>
            <a:chOff x="6713764" y="5481742"/>
            <a:chExt cx="5478236" cy="105789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4200" y="5535388"/>
              <a:ext cx="5094205" cy="94085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3764" y="6205833"/>
              <a:ext cx="5478236" cy="3338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4"/>
            <a:srcRect r="84961" b="1211"/>
            <a:stretch/>
          </p:blipFill>
          <p:spPr>
            <a:xfrm>
              <a:off x="10121718" y="5481742"/>
              <a:ext cx="823868" cy="329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3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GAN-Loss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Adversarial </a:t>
                </a:r>
                <a:r>
                  <a:rPr lang="en-US" altLang="zh-TW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4732438" y="444474"/>
            <a:ext cx="6453452" cy="1246214"/>
            <a:chOff x="6713764" y="5481742"/>
            <a:chExt cx="5478236" cy="1057891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4200" y="5535388"/>
              <a:ext cx="5094205" cy="94085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3764" y="6205833"/>
              <a:ext cx="5478236" cy="33380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4"/>
            <a:srcRect r="84961" b="1211"/>
            <a:stretch/>
          </p:blipFill>
          <p:spPr>
            <a:xfrm>
              <a:off x="10121718" y="5481742"/>
              <a:ext cx="823868" cy="329757"/>
            </a:xfrm>
            <a:prstGeom prst="rect">
              <a:avLst/>
            </a:prstGeom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609" y="3728358"/>
            <a:ext cx="7562781" cy="30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GAN-Train the Discriminator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:r>
                  <a:rPr lang="en-US" altLang="zh-TW" dirty="0" smtClean="0"/>
                  <a:t>Passing a batch of real data through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err="1" smtClean="0"/>
                  <a:t>nn.BCELoss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en-US" altLang="zh-TW" dirty="0" smtClean="0"/>
                  <a:t>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391592" y="1476490"/>
            <a:ext cx="1870363" cy="527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176" y="3115368"/>
            <a:ext cx="5942583" cy="26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GAN-Train the Discriminator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:r>
                  <a:rPr lang="en-US" altLang="zh-TW" dirty="0" smtClean="0"/>
                  <a:t>Sample a noise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dirty="0" smtClean="0"/>
                  <a:t> and construct a fake data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Passing a batch of fake data through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err="1" smtClean="0"/>
                  <a:t>nn.BCELoss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,0</m:t>
                    </m:r>
                  </m:oMath>
                </a14:m>
                <a:r>
                  <a:rPr lang="en-US" altLang="zh-TW" dirty="0" smtClean="0"/>
                  <a:t>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361709" y="1476490"/>
            <a:ext cx="2951018" cy="527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490" y="3373234"/>
            <a:ext cx="5817870" cy="31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GAN-Train the Generator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lvl="1"/>
                <a:r>
                  <a:rPr lang="en-US" altLang="zh-TW" dirty="0" smtClean="0"/>
                  <a:t>Passing the </a:t>
                </a:r>
                <a:r>
                  <a:rPr lang="en-US" altLang="zh-TW" dirty="0"/>
                  <a:t>fake data through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 err="1"/>
                  <a:t>nn.BCELoss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/>
                  <a:t>) </a:t>
                </a:r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333" y="3093374"/>
            <a:ext cx="8330202" cy="26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6913</TotalTime>
  <Words>661</Words>
  <Application>Microsoft Office PowerPoint</Application>
  <PresentationFormat>寬螢幕</PresentationFormat>
  <Paragraphs>165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Lab5: InfoGAN </vt:lpstr>
      <vt:lpstr>Important Date</vt:lpstr>
      <vt:lpstr> Lab Objective</vt:lpstr>
      <vt:lpstr> GAN (Generative Adversarial Networks)</vt:lpstr>
      <vt:lpstr> GAN (Generative Adversarial Networks)</vt:lpstr>
      <vt:lpstr> GAN-Loss</vt:lpstr>
      <vt:lpstr> GAN-Train the Discriminator</vt:lpstr>
      <vt:lpstr> GAN-Train the Discriminator</vt:lpstr>
      <vt:lpstr> GAN-Train the Generator</vt:lpstr>
      <vt:lpstr> From GAN to DCGAN</vt:lpstr>
      <vt:lpstr>InfoGAN</vt:lpstr>
      <vt:lpstr>Difference</vt:lpstr>
      <vt:lpstr>InfoGAN</vt:lpstr>
      <vt:lpstr>InfoGAN-prof</vt:lpstr>
      <vt:lpstr>InfoGAN-Loss</vt:lpstr>
      <vt:lpstr>InfoGAN (share-layer)</vt:lpstr>
      <vt:lpstr>InfoGAN-MNIST number generation</vt:lpstr>
      <vt:lpstr> Lab Requirement</vt:lpstr>
      <vt:lpstr>Modify model.py</vt:lpstr>
      <vt:lpstr>Training procedure</vt:lpstr>
      <vt:lpstr>Training procedure</vt:lpstr>
      <vt:lpstr>Hyper-parameters</vt:lpstr>
      <vt:lpstr>Expected output</vt:lpstr>
      <vt:lpstr>Demo</vt:lpstr>
      <vt:lpstr>Scoring Criteria</vt:lpstr>
      <vt:lpstr>Scoring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Lab5: InfoGAN</dc:title>
  <dc:creator>Alan Lee</dc:creator>
  <cp:lastModifiedBy>j41930j41930jtw@yahoo.com.tw</cp:lastModifiedBy>
  <cp:revision>57</cp:revision>
  <dcterms:created xsi:type="dcterms:W3CDTF">2020-10-19T23:17:20Z</dcterms:created>
  <dcterms:modified xsi:type="dcterms:W3CDTF">2020-11-05T06:30:57Z</dcterms:modified>
</cp:coreProperties>
</file>