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70" r:id="rId2"/>
    <p:sldId id="271" r:id="rId3"/>
    <p:sldId id="257" r:id="rId4"/>
    <p:sldId id="280" r:id="rId5"/>
    <p:sldId id="272" r:id="rId6"/>
    <p:sldId id="273" r:id="rId7"/>
    <p:sldId id="274" r:id="rId8"/>
    <p:sldId id="275" r:id="rId9"/>
    <p:sldId id="276" r:id="rId10"/>
    <p:sldId id="277" r:id="rId11"/>
    <p:sldId id="278" r:id="rId12"/>
    <p:sldId id="281" r:id="rId13"/>
    <p:sldId id="279"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8293C-0AD9-FA90-5F26-2BDCD5D6212B}" v="1399" dt="2023-01-31T09:57:33.952"/>
    <p1510:client id="{1F51FB1F-FDB3-D9CF-BEB6-2EFE25B85AA0}" v="129" dt="2023-01-31T05:11:38.331"/>
    <p1510:client id="{260CF2E8-1920-45D8-A062-FEF689B55EDD}" v="24" dt="2023-01-27T09:48:34.182"/>
    <p1510:client id="{520C3247-11C9-40BF-9361-D5E7B0FD156C}" v="81" dt="2023-01-31T10:08:49.459"/>
    <p1510:client id="{53C77966-F0FD-9B63-5271-959B1B82C409}" v="244" dt="2023-01-31T04:51:36.045"/>
    <p1510:client id="{67C75DE6-C5AE-7D9B-DC18-3EC44EF1AD60}" v="53" dt="2023-01-31T04:38:18.578"/>
    <p1510:client id="{6C84CA79-20F8-0966-3284-67B80495C787}" v="3" dt="2023-01-31T10:17:39.193"/>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1476" y="-480"/>
      </p:cViewPr>
      <p:guideLst>
        <p:guide orient="horz" pos="2160"/>
        <p:guide pos="3839"/>
      </p:guideLst>
    </p:cSldViewPr>
  </p:slideViewPr>
  <p:notesTextViewPr>
    <p:cViewPr>
      <p:scale>
        <a:sx n="100" d="100"/>
        <a:sy n="100" d="100"/>
      </p:scale>
      <p:origin x="0" y="0"/>
    </p:cViewPr>
  </p:notesTextViewPr>
  <p:notesViewPr>
    <p:cSldViewPr snapToGrid="0">
      <p:cViewPr>
        <p:scale>
          <a:sx n="1" d="2"/>
          <a:sy n="1" d="2"/>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1/31/2023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p14="http://schemas.microsoft.com/office/powerpoint/2010/main" xmlns=""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1/31/2023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p14="http://schemas.microsoft.com/office/powerpoint/2010/main" xmlns=""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xmlns="" val="67435665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pPr/>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12679351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pPr/>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21179101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pPr/>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61447267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pPr/>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405879778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pPr/>
              <a:t>1/31/2023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168329410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pPr/>
              <a:t>1/31/2023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41824918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pPr/>
              <a:t>1/31/2023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53156146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pPr/>
              <a:t>1/31/2023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140596662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pPr/>
              <a:t>1/31/2023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96211661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pPr/>
              <a:t>1/31/2023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361769410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1/31/2023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xmlns=""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191458" y="715144"/>
            <a:ext cx="9704568" cy="1825894"/>
          </a:xfrm>
        </p:spPr>
        <p:txBody>
          <a:bodyPr/>
          <a:lstStyle/>
          <a:p>
            <a:pPr algn="ctr"/>
            <a:r>
              <a:rPr lang="en-US" sz="4000" b="1"/>
              <a:t>UE20CS390A </a:t>
            </a:r>
            <a:br>
              <a:rPr lang="en-US" sz="4000" b="1"/>
            </a:br>
            <a:r>
              <a:rPr lang="en-US" sz="4000" b="1"/>
              <a:t> Capstone Project Approval</a:t>
            </a:r>
            <a:endParaRPr lang="en-US" sz="4000">
              <a:ea typeface="+mj-lt"/>
              <a:cs typeface="+mj-lt"/>
            </a:endParaRPr>
          </a:p>
          <a:p>
            <a:endParaRPr lang="en-US" sz="4000">
              <a:ea typeface="+mj-lt"/>
              <a:cs typeface="+mj-lt"/>
            </a:endParaRPr>
          </a:p>
          <a:p>
            <a:endParaRPr lang="en-US" sz="4000"/>
          </a:p>
        </p:txBody>
      </p:sp>
      <p:sp>
        <p:nvSpPr>
          <p:cNvPr id="14" name="Content Placeholder 13"/>
          <p:cNvSpPr>
            <a:spLocks noGrp="1"/>
          </p:cNvSpPr>
          <p:nvPr>
            <p:ph idx="1"/>
          </p:nvPr>
        </p:nvSpPr>
        <p:spPr>
          <a:xfrm>
            <a:off x="1407955" y="1833445"/>
            <a:ext cx="9144000" cy="4267200"/>
          </a:xfrm>
        </p:spPr>
        <p:txBody>
          <a:bodyPr vert="horz" lIns="91440" tIns="45720" rIns="91440" bIns="45720" rtlCol="0" anchor="t">
            <a:normAutofit/>
          </a:bodyPr>
          <a:lstStyle/>
          <a:p>
            <a:pPr marL="0" indent="0">
              <a:spcBef>
                <a:spcPts val="0"/>
              </a:spcBef>
              <a:buNone/>
            </a:pPr>
            <a:endParaRPr lang="en-US" sz="3200"/>
          </a:p>
          <a:p>
            <a:pPr marL="0" indent="0">
              <a:spcBef>
                <a:spcPts val="0"/>
              </a:spcBef>
              <a:buNone/>
            </a:pPr>
            <a:r>
              <a:rPr lang="en-US" sz="3200"/>
              <a:t>Project Title    :    Detection and Prevention of Covert </a:t>
            </a:r>
            <a:endParaRPr lang="en-US" sz="3200">
              <a:ea typeface="+mn-lt"/>
              <a:cs typeface="+mn-lt"/>
            </a:endParaRPr>
          </a:p>
          <a:p>
            <a:pPr marL="0" indent="0">
              <a:spcBef>
                <a:spcPts val="0"/>
              </a:spcBef>
              <a:buNone/>
            </a:pPr>
            <a:r>
              <a:rPr lang="en-US" sz="3200"/>
              <a:t>                                  Channels using Machine Leaning </a:t>
            </a:r>
            <a:endParaRPr lang="en-US" sz="3200">
              <a:ea typeface="+mn-lt"/>
              <a:cs typeface="+mn-lt"/>
            </a:endParaRPr>
          </a:p>
          <a:p>
            <a:pPr marL="0" indent="0">
              <a:spcBef>
                <a:spcPts val="0"/>
              </a:spcBef>
              <a:buNone/>
            </a:pPr>
            <a:endParaRPr lang="en-US" sz="3200"/>
          </a:p>
          <a:p>
            <a:pPr marL="0" indent="0">
              <a:spcBef>
                <a:spcPts val="0"/>
              </a:spcBef>
              <a:buNone/>
            </a:pPr>
            <a:r>
              <a:rPr lang="en-US" sz="3200"/>
              <a:t>Project ID        :     PW23_SVM_01 </a:t>
            </a:r>
            <a:endParaRPr lang="en-US" sz="3200">
              <a:ea typeface="+mn-lt"/>
              <a:cs typeface="+mn-lt"/>
            </a:endParaRPr>
          </a:p>
          <a:p>
            <a:pPr marL="0" indent="0">
              <a:spcBef>
                <a:spcPts val="0"/>
              </a:spcBef>
              <a:buNone/>
            </a:pPr>
            <a:endParaRPr lang="en-US" sz="3200"/>
          </a:p>
          <a:p>
            <a:pPr marL="0" indent="0">
              <a:spcBef>
                <a:spcPts val="0"/>
              </a:spcBef>
              <a:buNone/>
            </a:pPr>
            <a:r>
              <a:rPr lang="en-US" sz="3200"/>
              <a:t>Project Guide :    Dr. Sapna V M      </a:t>
            </a:r>
          </a:p>
          <a:p>
            <a:pPr marL="0" indent="0">
              <a:spcBef>
                <a:spcPts val="0"/>
              </a:spcBef>
              <a:buNone/>
            </a:pPr>
            <a:r>
              <a:rPr lang="en-US" sz="3200"/>
              <a:t>     </a:t>
            </a:r>
            <a:endParaRPr lang="en-US" sz="3200">
              <a:ea typeface="+mn-lt"/>
              <a:cs typeface="+mn-lt"/>
            </a:endParaRPr>
          </a:p>
          <a:p>
            <a:pPr marL="0" indent="0">
              <a:spcBef>
                <a:spcPts val="0"/>
              </a:spcBef>
              <a:buNone/>
            </a:pPr>
            <a:r>
              <a:rPr lang="en-US" sz="3200"/>
              <a:t>Project Team  :    153_184_193_290 </a:t>
            </a:r>
            <a:endParaRPr lang="en-US" sz="3200">
              <a:ea typeface="+mn-lt"/>
              <a:cs typeface="+mn-lt"/>
            </a:endParaRPr>
          </a:p>
          <a:p>
            <a:pPr marL="0" indent="0">
              <a:spcBef>
                <a:spcPts val="0"/>
              </a:spcBef>
              <a:buNone/>
            </a:pPr>
            <a:endParaRPr lang="en-US" sz="3200">
              <a:ea typeface="+mn-lt"/>
              <a:cs typeface="+mn-lt"/>
            </a:endParaRPr>
          </a:p>
          <a:p>
            <a:pPr marL="0" indent="0">
              <a:buNone/>
            </a:pPr>
            <a:endParaRPr lang="en-US" sz="3200"/>
          </a:p>
        </p:txBody>
      </p:sp>
      <p:pic>
        <p:nvPicPr>
          <p:cNvPr id="2" name="Picture 2">
            <a:extLst>
              <a:ext uri="{FF2B5EF4-FFF2-40B4-BE49-F238E27FC236}">
                <a16:creationId xmlns:a16="http://schemas.microsoft.com/office/drawing/2014/main" xmlns="" id="{1AE6AFB4-0B75-5D9B-4752-5789F86A567D}"/>
              </a:ext>
            </a:extLst>
          </p:cNvPr>
          <p:cNvPicPr>
            <a:picLocks noChangeAspect="1"/>
          </p:cNvPicPr>
          <p:nvPr/>
        </p:nvPicPr>
        <p:blipFill>
          <a:blip r:embed="rId2" cstate="print"/>
          <a:stretch>
            <a:fillRect/>
          </a:stretch>
        </p:blipFill>
        <p:spPr>
          <a:xfrm>
            <a:off x="1410019" y="341615"/>
            <a:ext cx="1817805" cy="929592"/>
          </a:xfrm>
          <a:prstGeom prst="rect">
            <a:avLst/>
          </a:prstGeom>
        </p:spPr>
      </p:pic>
    </p:spTree>
    <p:extLst>
      <p:ext uri="{BB962C8B-B14F-4D97-AF65-F5344CB8AC3E}">
        <p14:creationId xmlns:p14="http://schemas.microsoft.com/office/powerpoint/2010/main" xmlns="" val="18580346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6B652-2095-A5A6-CED2-E8C17A2C3542}"/>
              </a:ext>
            </a:extLst>
          </p:cNvPr>
          <p:cNvSpPr>
            <a:spLocks noGrp="1"/>
          </p:cNvSpPr>
          <p:nvPr>
            <p:ph type="title"/>
          </p:nvPr>
        </p:nvSpPr>
        <p:spPr>
          <a:xfrm>
            <a:off x="-924147" y="546549"/>
            <a:ext cx="9143998" cy="1020762"/>
          </a:xfrm>
        </p:spPr>
        <p:txBody>
          <a:bodyPr/>
          <a:lstStyle/>
          <a:p>
            <a:pPr algn="r"/>
            <a:r>
              <a:rPr lang="en-US">
                <a:ea typeface="+mj-lt"/>
                <a:cs typeface="+mj-lt"/>
              </a:rPr>
              <a:t>Expected Deliverables</a:t>
            </a:r>
            <a:endParaRPr lang="en-US"/>
          </a:p>
          <a:p>
            <a:endParaRPr lang="en-US"/>
          </a:p>
        </p:txBody>
      </p:sp>
      <p:sp>
        <p:nvSpPr>
          <p:cNvPr id="4" name="TextBox 3">
            <a:extLst>
              <a:ext uri="{FF2B5EF4-FFF2-40B4-BE49-F238E27FC236}">
                <a16:creationId xmlns:a16="http://schemas.microsoft.com/office/drawing/2014/main" xmlns="" id="{FA0FD58E-E9BE-522F-AB02-1D569F4B2879}"/>
              </a:ext>
            </a:extLst>
          </p:cNvPr>
          <p:cNvSpPr txBox="1"/>
          <p:nvPr/>
        </p:nvSpPr>
        <p:spPr>
          <a:xfrm>
            <a:off x="617547" y="1954956"/>
            <a:ext cx="7395262" cy="9110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ea typeface="+mn-lt"/>
                <a:cs typeface="+mn-lt"/>
              </a:rPr>
              <a:t>Capstone-I deliverables</a:t>
            </a:r>
            <a:endParaRPr lang="en-US" sz="2800"/>
          </a:p>
          <a:p>
            <a:pPr algn="l">
              <a:lnSpc>
                <a:spcPct val="90000"/>
              </a:lnSpc>
            </a:pPr>
            <a:endParaRPr lang="en-US" sz="2800"/>
          </a:p>
        </p:txBody>
      </p:sp>
      <p:sp>
        <p:nvSpPr>
          <p:cNvPr id="5" name="TextBox 4">
            <a:extLst>
              <a:ext uri="{FF2B5EF4-FFF2-40B4-BE49-F238E27FC236}">
                <a16:creationId xmlns:a16="http://schemas.microsoft.com/office/drawing/2014/main" xmlns="" id="{156BD815-DB60-FB0A-1A66-28A0D07FA395}"/>
              </a:ext>
            </a:extLst>
          </p:cNvPr>
          <p:cNvSpPr txBox="1"/>
          <p:nvPr/>
        </p:nvSpPr>
        <p:spPr>
          <a:xfrm>
            <a:off x="621172" y="2909924"/>
            <a:ext cx="5024986" cy="2234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AutoNum type="arabicPeriod"/>
            </a:pPr>
            <a:r>
              <a:rPr lang="en-US" sz="2400">
                <a:ea typeface="+mn-lt"/>
                <a:cs typeface="+mn-lt"/>
              </a:rPr>
              <a:t>Problem Statement Identification</a:t>
            </a:r>
            <a:endParaRPr lang="en-US">
              <a:ea typeface="+mn-lt"/>
              <a:cs typeface="+mn-lt"/>
            </a:endParaRPr>
          </a:p>
          <a:p>
            <a:pPr marL="457200" indent="-457200" algn="just">
              <a:buAutoNum type="arabicPeriod"/>
            </a:pPr>
            <a:r>
              <a:rPr lang="en-US" sz="2400">
                <a:ea typeface="+mn-lt"/>
                <a:cs typeface="+mn-lt"/>
              </a:rPr>
              <a:t>Feasibility Study</a:t>
            </a:r>
          </a:p>
          <a:p>
            <a:pPr marL="457200" indent="-457200" algn="just">
              <a:buAutoNum type="arabicPeriod"/>
            </a:pPr>
            <a:r>
              <a:rPr lang="en-US" sz="2400">
                <a:ea typeface="+mn-lt"/>
                <a:cs typeface="+mn-lt"/>
              </a:rPr>
              <a:t>Literature Survey</a:t>
            </a:r>
            <a:endParaRPr lang="en-US" sz="2400"/>
          </a:p>
          <a:p>
            <a:pPr marL="457200" indent="-457200" algn="just">
              <a:buAutoNum type="arabicPeriod"/>
            </a:pPr>
            <a:r>
              <a:rPr lang="en-US" sz="2400">
                <a:ea typeface="+mn-lt"/>
                <a:cs typeface="+mn-lt"/>
              </a:rPr>
              <a:t> Writing a Survey Paper</a:t>
            </a:r>
            <a:endParaRPr lang="en-US" sz="2400"/>
          </a:p>
          <a:p>
            <a:pPr marL="457200" indent="-457200">
              <a:lnSpc>
                <a:spcPct val="90000"/>
              </a:lnSpc>
              <a:buAutoNum type="arabicPeriod"/>
            </a:pPr>
            <a:r>
              <a:rPr lang="en-US" sz="2400"/>
              <a:t>Deciding the workflow</a:t>
            </a:r>
          </a:p>
          <a:p>
            <a:pPr marL="457200" indent="-457200">
              <a:lnSpc>
                <a:spcPct val="90000"/>
              </a:lnSpc>
              <a:buAutoNum type="arabicPeriod"/>
            </a:pPr>
            <a:r>
              <a:rPr lang="en-US" sz="2400"/>
              <a:t>Designing the architecture</a:t>
            </a:r>
          </a:p>
        </p:txBody>
      </p:sp>
      <p:sp>
        <p:nvSpPr>
          <p:cNvPr id="6" name="TextBox 5">
            <a:extLst>
              <a:ext uri="{FF2B5EF4-FFF2-40B4-BE49-F238E27FC236}">
                <a16:creationId xmlns:a16="http://schemas.microsoft.com/office/drawing/2014/main" xmlns="" id="{5E79670A-1642-F543-C247-7CCE4A56F45A}"/>
              </a:ext>
            </a:extLst>
          </p:cNvPr>
          <p:cNvSpPr txBox="1"/>
          <p:nvPr/>
        </p:nvSpPr>
        <p:spPr>
          <a:xfrm>
            <a:off x="6305990" y="1865810"/>
            <a:ext cx="4282299" cy="9110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ea typeface="+mn-lt"/>
                <a:cs typeface="+mn-lt"/>
              </a:rPr>
              <a:t>Capstone-II deliverables</a:t>
            </a:r>
          </a:p>
          <a:p>
            <a:pPr algn="l">
              <a:lnSpc>
                <a:spcPct val="90000"/>
              </a:lnSpc>
            </a:pPr>
            <a:endParaRPr lang="en-US" sz="2800"/>
          </a:p>
        </p:txBody>
      </p:sp>
      <p:sp>
        <p:nvSpPr>
          <p:cNvPr id="8" name="TextBox 7">
            <a:extLst>
              <a:ext uri="{FF2B5EF4-FFF2-40B4-BE49-F238E27FC236}">
                <a16:creationId xmlns:a16="http://schemas.microsoft.com/office/drawing/2014/main" xmlns="" id="{2FA2F87D-F718-2840-7C90-E5006EEE9A28}"/>
              </a:ext>
            </a:extLst>
          </p:cNvPr>
          <p:cNvSpPr txBox="1"/>
          <p:nvPr/>
        </p:nvSpPr>
        <p:spPr>
          <a:xfrm>
            <a:off x="6301960" y="2638675"/>
            <a:ext cx="506810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AutoNum type="arabicPeriod"/>
            </a:pPr>
            <a:r>
              <a:rPr lang="en-US" sz="2400">
                <a:ea typeface="+mn-lt"/>
                <a:cs typeface="+mn-lt"/>
              </a:rPr>
              <a:t>Dataset generation</a:t>
            </a:r>
          </a:p>
          <a:p>
            <a:pPr marL="457200" indent="-457200" algn="just">
              <a:buAutoNum type="arabicPeriod"/>
            </a:pPr>
            <a:r>
              <a:rPr lang="en-US" sz="2400"/>
              <a:t>Training ML model for detection of covert channel</a:t>
            </a:r>
          </a:p>
          <a:p>
            <a:pPr marL="457200" indent="-457200" algn="just">
              <a:buAutoNum type="arabicPeriod"/>
            </a:pPr>
            <a:r>
              <a:rPr lang="en-US" sz="2400"/>
              <a:t>Designing the test environment</a:t>
            </a:r>
          </a:p>
          <a:p>
            <a:pPr marL="457200" indent="-457200" algn="just">
              <a:buAutoNum type="arabicPeriod"/>
            </a:pPr>
            <a:r>
              <a:rPr lang="en-US" sz="2400"/>
              <a:t>Development of Covert channel detection tool</a:t>
            </a:r>
          </a:p>
          <a:p>
            <a:pPr marL="457200" indent="-457200" algn="just">
              <a:buAutoNum type="arabicPeriod"/>
            </a:pPr>
            <a:r>
              <a:rPr lang="en-US" sz="2400"/>
              <a:t>Development of Covert channel prevention tool</a:t>
            </a:r>
          </a:p>
          <a:p>
            <a:pPr marL="457200" indent="-457200" algn="just">
              <a:buAutoNum type="arabicPeriod"/>
            </a:pPr>
            <a:r>
              <a:rPr lang="en-US" sz="2400"/>
              <a:t>Integration of all the components</a:t>
            </a:r>
          </a:p>
        </p:txBody>
      </p:sp>
    </p:spTree>
    <p:extLst>
      <p:ext uri="{BB962C8B-B14F-4D97-AF65-F5344CB8AC3E}">
        <p14:creationId xmlns:p14="http://schemas.microsoft.com/office/powerpoint/2010/main" xmlns="" val="19127464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881E1-91D9-4CA7-AE0D-A925EB1B8E6F}"/>
              </a:ext>
            </a:extLst>
          </p:cNvPr>
          <p:cNvSpPr>
            <a:spLocks noGrp="1"/>
          </p:cNvSpPr>
          <p:nvPr>
            <p:ph type="title"/>
          </p:nvPr>
        </p:nvSpPr>
        <p:spPr>
          <a:xfrm>
            <a:off x="84590" y="689660"/>
            <a:ext cx="11630632" cy="1020762"/>
          </a:xfrm>
        </p:spPr>
        <p:txBody>
          <a:bodyPr/>
          <a:lstStyle/>
          <a:p>
            <a:pPr algn="r"/>
            <a:r>
              <a:rPr lang="en-US">
                <a:ea typeface="+mj-lt"/>
                <a:cs typeface="+mj-lt"/>
              </a:rPr>
              <a:t>Capstone (Phase-I &amp; Phase-II) Project Timeline</a:t>
            </a:r>
            <a:endParaRPr lang="en-US"/>
          </a:p>
          <a:p>
            <a:endParaRPr lang="en-US"/>
          </a:p>
        </p:txBody>
      </p:sp>
      <p:pic>
        <p:nvPicPr>
          <p:cNvPr id="9" name="Picture 9" descr="Timeline&#10;&#10;Description automatically generated">
            <a:extLst>
              <a:ext uri="{FF2B5EF4-FFF2-40B4-BE49-F238E27FC236}">
                <a16:creationId xmlns:a16="http://schemas.microsoft.com/office/drawing/2014/main" xmlns="" id="{BDEA4792-08CF-D931-9321-48CBBBE4F655}"/>
              </a:ext>
            </a:extLst>
          </p:cNvPr>
          <p:cNvPicPr>
            <a:picLocks noChangeAspect="1"/>
          </p:cNvPicPr>
          <p:nvPr/>
        </p:nvPicPr>
        <p:blipFill rotWithShape="1">
          <a:blip r:embed="rId2" cstate="print"/>
          <a:srcRect l="29475" r="97" b="11245"/>
          <a:stretch/>
        </p:blipFill>
        <p:spPr>
          <a:xfrm>
            <a:off x="230856" y="1700628"/>
            <a:ext cx="11778028" cy="4669516"/>
          </a:xfrm>
          <a:prstGeom prst="rect">
            <a:avLst/>
          </a:prstGeom>
        </p:spPr>
      </p:pic>
    </p:spTree>
    <p:extLst>
      <p:ext uri="{BB962C8B-B14F-4D97-AF65-F5344CB8AC3E}">
        <p14:creationId xmlns:p14="http://schemas.microsoft.com/office/powerpoint/2010/main" xmlns="" val="16628873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xmlns="" id="{C26F0375-8BC8-E4CE-C40A-E506BF2AA495}"/>
              </a:ext>
            </a:extLst>
          </p:cNvPr>
          <p:cNvPicPr>
            <a:picLocks noChangeAspect="1"/>
          </p:cNvPicPr>
          <p:nvPr/>
        </p:nvPicPr>
        <p:blipFill rotWithShape="1">
          <a:blip r:embed="rId2" cstate="print"/>
          <a:srcRect t="10733" r="73564" b="15206"/>
          <a:stretch/>
        </p:blipFill>
        <p:spPr>
          <a:xfrm>
            <a:off x="1517633" y="693846"/>
            <a:ext cx="8930360" cy="6050193"/>
          </a:xfrm>
          <a:prstGeom prst="rect">
            <a:avLst/>
          </a:prstGeom>
        </p:spPr>
      </p:pic>
      <p:sp>
        <p:nvSpPr>
          <p:cNvPr id="5" name="Title 1">
            <a:extLst>
              <a:ext uri="{FF2B5EF4-FFF2-40B4-BE49-F238E27FC236}">
                <a16:creationId xmlns:a16="http://schemas.microsoft.com/office/drawing/2014/main" xmlns="" id="{A0C6CCC1-1C06-7088-4F54-D2926C152D0E}"/>
              </a:ext>
            </a:extLst>
          </p:cNvPr>
          <p:cNvSpPr txBox="1">
            <a:spLocks/>
          </p:cNvSpPr>
          <p:nvPr/>
        </p:nvSpPr>
        <p:spPr>
          <a:xfrm>
            <a:off x="-147357" y="121061"/>
            <a:ext cx="11630632" cy="1020762"/>
          </a:xfrm>
          <a:prstGeom prst="rect">
            <a:avLst/>
          </a:prstGeom>
        </p:spPr>
        <p:txBody>
          <a:bodyPr lIns="91440" tIns="45720" rIns="91440" bIns="45720" anchor="t"/>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ea typeface="+mj-lt"/>
                <a:cs typeface="+mj-lt"/>
              </a:rPr>
              <a:t>Work Break Down</a:t>
            </a:r>
            <a:endParaRPr lang="en-US"/>
          </a:p>
          <a:p>
            <a:pPr algn="ctr"/>
            <a:endParaRPr lang="en-US"/>
          </a:p>
        </p:txBody>
      </p:sp>
    </p:spTree>
    <p:extLst>
      <p:ext uri="{BB962C8B-B14F-4D97-AF65-F5344CB8AC3E}">
        <p14:creationId xmlns:p14="http://schemas.microsoft.com/office/powerpoint/2010/main" xmlns="" val="32468070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24D7E2C-F4A5-E4E1-EA55-95BFBB4EBDAE}"/>
              </a:ext>
            </a:extLst>
          </p:cNvPr>
          <p:cNvSpPr txBox="1"/>
          <p:nvPr/>
        </p:nvSpPr>
        <p:spPr>
          <a:xfrm>
            <a:off x="3796706" y="3041705"/>
            <a:ext cx="6763188"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4800"/>
              <a:t>THANK    YOU</a:t>
            </a:r>
          </a:p>
        </p:txBody>
      </p:sp>
    </p:spTree>
    <p:extLst>
      <p:ext uri="{BB962C8B-B14F-4D97-AF65-F5344CB8AC3E}">
        <p14:creationId xmlns:p14="http://schemas.microsoft.com/office/powerpoint/2010/main" xmlns="" val="15846790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521" y="1147615"/>
            <a:ext cx="9143998" cy="1020762"/>
          </a:xfrm>
        </p:spPr>
        <p:txBody>
          <a:bodyPr/>
          <a:lstStyle/>
          <a:p>
            <a:r>
              <a:rPr lang="en-US" sz="3600">
                <a:ea typeface="+mj-lt"/>
                <a:cs typeface="+mj-lt"/>
              </a:rPr>
              <a:t>Content Outline</a:t>
            </a:r>
            <a:endParaRPr lang="en-US">
              <a:ea typeface="+mj-lt"/>
              <a:cs typeface="+mj-lt"/>
            </a:endParaRPr>
          </a:p>
          <a:p>
            <a:endParaRPr lang="en-US" sz="3600">
              <a:ea typeface="+mj-lt"/>
              <a:cs typeface="+mj-lt"/>
            </a:endParaRPr>
          </a:p>
          <a:p>
            <a:endParaRPr lang="en-US" sz="3600"/>
          </a:p>
        </p:txBody>
      </p:sp>
      <p:sp>
        <p:nvSpPr>
          <p:cNvPr id="3" name="Title 1">
            <a:extLst>
              <a:ext uri="{FF2B5EF4-FFF2-40B4-BE49-F238E27FC236}">
                <a16:creationId xmlns:a16="http://schemas.microsoft.com/office/drawing/2014/main" xmlns="" id="{09E620C2-A320-45D8-595B-15EA66BF2DB5}"/>
              </a:ext>
            </a:extLst>
          </p:cNvPr>
          <p:cNvSpPr>
            <a:spLocks noGrp="1"/>
          </p:cNvSpPr>
          <p:nvPr/>
        </p:nvSpPr>
        <p:spPr>
          <a:xfrm>
            <a:off x="518645" y="1590156"/>
            <a:ext cx="5708706" cy="8842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marL="457200" indent="-457200" algn="just">
              <a:buFont typeface="Arial"/>
              <a:buChar char="•"/>
            </a:pPr>
            <a:r>
              <a:rPr lang="en-US" sz="2800">
                <a:ea typeface="+mj-lt"/>
                <a:cs typeface="+mj-lt"/>
              </a:rPr>
              <a:t>Problem Statement</a:t>
            </a:r>
            <a:endParaRPr lang="en-US" sz="2800"/>
          </a:p>
          <a:p>
            <a:pPr marL="457200" indent="-457200" algn="ctr">
              <a:buFont typeface="Arial"/>
              <a:buChar char="•"/>
            </a:pPr>
            <a:endParaRPr lang="en-US" sz="2800" b="1"/>
          </a:p>
        </p:txBody>
      </p:sp>
      <p:sp>
        <p:nvSpPr>
          <p:cNvPr id="4" name="TextBox 2">
            <a:extLst>
              <a:ext uri="{FF2B5EF4-FFF2-40B4-BE49-F238E27FC236}">
                <a16:creationId xmlns:a16="http://schemas.microsoft.com/office/drawing/2014/main" xmlns="" id="{85C24622-EB2F-F60C-7FA2-02D6B4CE3B92}"/>
              </a:ext>
            </a:extLst>
          </p:cNvPr>
          <p:cNvSpPr txBox="1"/>
          <p:nvPr/>
        </p:nvSpPr>
        <p:spPr>
          <a:xfrm>
            <a:off x="515878" y="5250385"/>
            <a:ext cx="5218103" cy="4801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lnSpc>
                <a:spcPct val="90000"/>
              </a:lnSpc>
              <a:spcBef>
                <a:spcPct val="0"/>
              </a:spcBef>
              <a:buFont typeface="Arial"/>
              <a:buChar char="•"/>
            </a:pPr>
            <a:r>
              <a:rPr lang="en-US" sz="2800">
                <a:latin typeface="Consolas"/>
              </a:rPr>
              <a:t>Any other information</a:t>
            </a:r>
            <a:endParaRPr lang="en-US" sz="2800"/>
          </a:p>
        </p:txBody>
      </p:sp>
      <p:sp>
        <p:nvSpPr>
          <p:cNvPr id="5" name="TextBox 3">
            <a:extLst>
              <a:ext uri="{FF2B5EF4-FFF2-40B4-BE49-F238E27FC236}">
                <a16:creationId xmlns:a16="http://schemas.microsoft.com/office/drawing/2014/main" xmlns="" id="{8A33303C-53C9-39EA-45EF-9CCCEFE7B054}"/>
              </a:ext>
            </a:extLst>
          </p:cNvPr>
          <p:cNvSpPr txBox="1"/>
          <p:nvPr/>
        </p:nvSpPr>
        <p:spPr>
          <a:xfrm>
            <a:off x="515545" y="2168131"/>
            <a:ext cx="6095016" cy="91101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Arial"/>
              <a:buChar char="•"/>
            </a:pPr>
            <a:r>
              <a:rPr lang="en-US" sz="2800">
                <a:latin typeface="Consolas"/>
              </a:rPr>
              <a:t>Scope and Feasibility study</a:t>
            </a:r>
            <a:endParaRPr lang="en-US" sz="2800">
              <a:ea typeface="+mn-lt"/>
              <a:cs typeface="+mn-lt"/>
            </a:endParaRPr>
          </a:p>
          <a:p>
            <a:pPr marL="457200" indent="-457200" algn="l">
              <a:lnSpc>
                <a:spcPct val="90000"/>
              </a:lnSpc>
              <a:buFont typeface="Arial"/>
              <a:buChar char="•"/>
            </a:pPr>
            <a:endParaRPr lang="en-US" sz="2800"/>
          </a:p>
        </p:txBody>
      </p:sp>
      <p:sp>
        <p:nvSpPr>
          <p:cNvPr id="6" name="TextBox 4">
            <a:extLst>
              <a:ext uri="{FF2B5EF4-FFF2-40B4-BE49-F238E27FC236}">
                <a16:creationId xmlns:a16="http://schemas.microsoft.com/office/drawing/2014/main" xmlns="" id="{7BEEC163-AD79-9716-4617-7B5FCD26B66A}"/>
              </a:ext>
            </a:extLst>
          </p:cNvPr>
          <p:cNvSpPr txBox="1"/>
          <p:nvPr/>
        </p:nvSpPr>
        <p:spPr>
          <a:xfrm>
            <a:off x="515987" y="2881236"/>
            <a:ext cx="5552981" cy="4801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lnSpc>
                <a:spcPct val="90000"/>
              </a:lnSpc>
              <a:buFont typeface="Arial"/>
              <a:buChar char="•"/>
            </a:pPr>
            <a:r>
              <a:rPr lang="en-US" sz="2800">
                <a:solidFill>
                  <a:srgbClr val="FFFFFF"/>
                </a:solidFill>
                <a:latin typeface="Consolas"/>
              </a:rPr>
              <a:t>Applications/Use cases</a:t>
            </a:r>
            <a:endParaRPr lang="en-US" sz="2800"/>
          </a:p>
        </p:txBody>
      </p:sp>
      <p:sp>
        <p:nvSpPr>
          <p:cNvPr id="7" name="TextBox 5">
            <a:extLst>
              <a:ext uri="{FF2B5EF4-FFF2-40B4-BE49-F238E27FC236}">
                <a16:creationId xmlns:a16="http://schemas.microsoft.com/office/drawing/2014/main" xmlns="" id="{C06026C0-5F42-A4A4-A5F2-B8A99C15BEF6}"/>
              </a:ext>
            </a:extLst>
          </p:cNvPr>
          <p:cNvSpPr txBox="1"/>
          <p:nvPr/>
        </p:nvSpPr>
        <p:spPr>
          <a:xfrm>
            <a:off x="520469" y="3549452"/>
            <a:ext cx="5085643" cy="4801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90000"/>
              </a:lnSpc>
              <a:buFont typeface="Arial"/>
              <a:buChar char="•"/>
            </a:pPr>
            <a:r>
              <a:rPr lang="en-US" sz="2800">
                <a:latin typeface="Consolas"/>
              </a:rPr>
              <a:t>Expected Deliverables</a:t>
            </a:r>
            <a:endParaRPr lang="en-US" sz="2800"/>
          </a:p>
        </p:txBody>
      </p:sp>
      <p:sp>
        <p:nvSpPr>
          <p:cNvPr id="8" name="TextBox 1">
            <a:extLst>
              <a:ext uri="{FF2B5EF4-FFF2-40B4-BE49-F238E27FC236}">
                <a16:creationId xmlns:a16="http://schemas.microsoft.com/office/drawing/2014/main" xmlns="" id="{E7D154DD-BA8B-5C1B-AE28-57DC6A3BFBF5}"/>
              </a:ext>
            </a:extLst>
          </p:cNvPr>
          <p:cNvSpPr txBox="1"/>
          <p:nvPr/>
        </p:nvSpPr>
        <p:spPr>
          <a:xfrm>
            <a:off x="513321" y="4206867"/>
            <a:ext cx="8335051" cy="8679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90000"/>
              </a:lnSpc>
              <a:buFont typeface="Arial"/>
              <a:buChar char="•"/>
            </a:pPr>
            <a:r>
              <a:rPr lang="en-US" sz="2800">
                <a:latin typeface="Consolas"/>
              </a:rPr>
              <a:t>Capstone (Phase-I &amp; Phase-II) Project Timeline</a:t>
            </a:r>
            <a:endParaRPr lang="en-US" sz="2800"/>
          </a:p>
        </p:txBody>
      </p:sp>
    </p:spTree>
    <p:extLst>
      <p:ext uri="{BB962C8B-B14F-4D97-AF65-F5344CB8AC3E}">
        <p14:creationId xmlns:p14="http://schemas.microsoft.com/office/powerpoint/2010/main" xmlns="" val="30021972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900" decel="100000" fill="hold"/>
                                        <p:tgtEl>
                                          <p:spTgt spid="3"/>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900" decel="100000" fill="hold"/>
                                        <p:tgtEl>
                                          <p:spTgt spid="6"/>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900" decel="100000" fill="hold"/>
                                        <p:tgtEl>
                                          <p:spTgt spid="7"/>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900" decel="100000" fill="hold"/>
                                        <p:tgtEl>
                                          <p:spTgt spid="8"/>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900" decel="100000" fill="hold"/>
                                        <p:tgtEl>
                                          <p:spTgt spid="4"/>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95684" y="761216"/>
            <a:ext cx="9143998" cy="1020762"/>
          </a:xfrm>
        </p:spPr>
        <p:txBody>
          <a:bodyPr/>
          <a:lstStyle/>
          <a:p>
            <a:pPr algn="r"/>
            <a:r>
              <a:rPr lang="en-US">
                <a:ea typeface="+mj-lt"/>
                <a:cs typeface="+mj-lt"/>
              </a:rPr>
              <a:t>Problem Statement</a:t>
            </a:r>
            <a:endParaRPr lang="en-US"/>
          </a:p>
          <a:p>
            <a:endParaRPr lang="en-US"/>
          </a:p>
        </p:txBody>
      </p:sp>
      <p:sp>
        <p:nvSpPr>
          <p:cNvPr id="14" name="Content Placeholder 13"/>
          <p:cNvSpPr>
            <a:spLocks noGrp="1"/>
          </p:cNvSpPr>
          <p:nvPr>
            <p:ph idx="1"/>
          </p:nvPr>
        </p:nvSpPr>
        <p:spPr/>
        <p:txBody>
          <a:bodyPr vert="horz" lIns="91440" tIns="45720" rIns="91440" bIns="45720" rtlCol="0" anchor="t">
            <a:normAutofit lnSpcReduction="10000"/>
          </a:bodyPr>
          <a:lstStyle/>
          <a:p>
            <a:pPr marL="0" indent="0" algn="just">
              <a:buNone/>
            </a:pPr>
            <a:r>
              <a:rPr lang="en-US" dirty="0">
                <a:ea typeface="+mn-lt"/>
                <a:cs typeface="+mn-lt"/>
              </a:rPr>
              <a:t>A </a:t>
            </a:r>
            <a:r>
              <a:rPr lang="en-US" dirty="0" smtClean="0">
                <a:ea typeface="+mn-lt"/>
                <a:cs typeface="+mn-lt"/>
              </a:rPr>
              <a:t>network covert </a:t>
            </a:r>
            <a:r>
              <a:rPr lang="en-US" dirty="0">
                <a:ea typeface="+mn-lt"/>
                <a:cs typeface="+mn-lt"/>
              </a:rPr>
              <a:t>channel is a secret </a:t>
            </a:r>
            <a:r>
              <a:rPr lang="en-US" dirty="0" smtClean="0">
                <a:ea typeface="+mn-lt"/>
                <a:cs typeface="+mn-lt"/>
              </a:rPr>
              <a:t>communication </a:t>
            </a:r>
            <a:r>
              <a:rPr lang="en-US" dirty="0">
                <a:ea typeface="+mn-lt"/>
                <a:cs typeface="+mn-lt"/>
              </a:rPr>
              <a:t>channel used to obscure information sharing between end points and circumvents existing security </a:t>
            </a:r>
            <a:r>
              <a:rPr lang="en-US" dirty="0" smtClean="0">
                <a:ea typeface="+mn-lt"/>
                <a:cs typeface="+mn-lt"/>
              </a:rPr>
              <a:t>barriers over a network. </a:t>
            </a:r>
            <a:r>
              <a:rPr lang="en-US" dirty="0">
                <a:ea typeface="+mn-lt"/>
                <a:cs typeface="+mn-lt"/>
              </a:rPr>
              <a:t>Covert channels pose a serious risk to the privacy and security of </a:t>
            </a:r>
            <a:r>
              <a:rPr lang="en-US" dirty="0" smtClean="0">
                <a:ea typeface="+mn-lt"/>
                <a:cs typeface="+mn-lt"/>
              </a:rPr>
              <a:t>a personnel/organisation</a:t>
            </a:r>
            <a:r>
              <a:rPr lang="en-US" dirty="0" smtClean="0">
                <a:ea typeface="+mn-lt"/>
                <a:cs typeface="+mn-lt"/>
              </a:rPr>
              <a:t> </a:t>
            </a:r>
            <a:r>
              <a:rPr lang="en-US" dirty="0">
                <a:ea typeface="+mn-lt"/>
                <a:cs typeface="+mn-lt"/>
              </a:rPr>
              <a:t>as </a:t>
            </a:r>
            <a:r>
              <a:rPr lang="en-US" dirty="0" smtClean="0">
                <a:ea typeface="+mn-lt"/>
                <a:cs typeface="+mn-lt"/>
              </a:rPr>
              <a:t>they</a:t>
            </a:r>
            <a:r>
              <a:rPr lang="en-US" dirty="0" smtClean="0">
                <a:ea typeface="+mn-lt"/>
                <a:cs typeface="+mn-lt"/>
              </a:rPr>
              <a:t> </a:t>
            </a:r>
            <a:r>
              <a:rPr lang="en-US" dirty="0" smtClean="0">
                <a:ea typeface="+mn-lt"/>
                <a:cs typeface="+mn-lt"/>
              </a:rPr>
              <a:t>go</a:t>
            </a:r>
            <a:r>
              <a:rPr lang="en-US" dirty="0" smtClean="0">
                <a:ea typeface="+mn-lt"/>
                <a:cs typeface="+mn-lt"/>
              </a:rPr>
              <a:t> </a:t>
            </a:r>
            <a:r>
              <a:rPr lang="en-US" dirty="0">
                <a:ea typeface="+mn-lt"/>
                <a:cs typeface="+mn-lt"/>
              </a:rPr>
              <a:t>mostly undetected because of the least generalizability and scalability of the covert channel detection and analysis tools. A major requirement concerns the agility of deploying security agents at runtime, especially to effectively address emerging and advanced attack patterns. </a:t>
            </a:r>
            <a:endParaRPr lang="en-US" dirty="0"/>
          </a:p>
          <a:p>
            <a:pPr marL="0" indent="0" algn="just">
              <a:buNone/>
            </a:pPr>
            <a:r>
              <a:rPr lang="en-US" dirty="0">
                <a:ea typeface="+mn-lt"/>
                <a:cs typeface="+mn-lt"/>
              </a:rPr>
              <a:t>Our main aim for the project is to </a:t>
            </a:r>
            <a:r>
              <a:rPr lang="en-US" dirty="0" smtClean="0">
                <a:ea typeface="+mn-lt"/>
                <a:cs typeface="+mn-lt"/>
              </a:rPr>
              <a:t>develop a tool that implements </a:t>
            </a:r>
            <a:r>
              <a:rPr lang="en-US" dirty="0">
                <a:ea typeface="+mn-lt"/>
                <a:cs typeface="+mn-lt"/>
              </a:rPr>
              <a:t>detection and prevention of </a:t>
            </a:r>
            <a:r>
              <a:rPr lang="en-US" dirty="0" smtClean="0">
                <a:ea typeface="+mn-lt"/>
                <a:cs typeface="+mn-lt"/>
              </a:rPr>
              <a:t> network covert channels. We </a:t>
            </a:r>
            <a:r>
              <a:rPr lang="en-US" dirty="0">
                <a:ea typeface="+mn-lt"/>
                <a:cs typeface="+mn-lt"/>
              </a:rPr>
              <a:t>would </a:t>
            </a:r>
            <a:r>
              <a:rPr lang="en-US" dirty="0" smtClean="0">
                <a:ea typeface="+mn-lt"/>
                <a:cs typeface="+mn-lt"/>
              </a:rPr>
              <a:t>orient our work giving more emphasis on </a:t>
            </a:r>
            <a:r>
              <a:rPr lang="en-US" dirty="0" smtClean="0">
                <a:ea typeface="+mn-lt"/>
                <a:cs typeface="+mn-lt"/>
              </a:rPr>
              <a:t> </a:t>
            </a:r>
            <a:r>
              <a:rPr lang="en-US" dirty="0">
                <a:ea typeface="+mn-lt"/>
                <a:cs typeface="+mn-lt"/>
              </a:rPr>
              <a:t>storage and timing covert channels.   </a:t>
            </a:r>
            <a:endParaRPr lang="en-US" dirty="0"/>
          </a:p>
          <a:p>
            <a:pPr marL="0" indent="0">
              <a:buNone/>
            </a:pPr>
            <a:endParaRPr lang="en-US" dirty="0"/>
          </a:p>
        </p:txBody>
      </p:sp>
    </p:spTree>
    <p:extLst>
      <p:ext uri="{BB962C8B-B14F-4D97-AF65-F5344CB8AC3E}">
        <p14:creationId xmlns:p14="http://schemas.microsoft.com/office/powerpoint/2010/main" xmlns="" val="21285360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xmlns="" id="{4595402C-7B52-7B90-B73E-24C4C7E9B307}"/>
              </a:ext>
            </a:extLst>
          </p:cNvPr>
          <p:cNvPicPr>
            <a:picLocks noChangeAspect="1"/>
          </p:cNvPicPr>
          <p:nvPr/>
        </p:nvPicPr>
        <p:blipFill>
          <a:blip r:embed="rId2" cstate="print"/>
          <a:stretch>
            <a:fillRect/>
          </a:stretch>
        </p:blipFill>
        <p:spPr>
          <a:xfrm>
            <a:off x="345717" y="293107"/>
            <a:ext cx="11208545" cy="1464513"/>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xmlns="" id="{7D539C91-01CB-37FE-420D-52C29DC77CB2}"/>
              </a:ext>
            </a:extLst>
          </p:cNvPr>
          <p:cNvPicPr>
            <a:picLocks noChangeAspect="1"/>
          </p:cNvPicPr>
          <p:nvPr/>
        </p:nvPicPr>
        <p:blipFill>
          <a:blip r:embed="rId3" cstate="print"/>
          <a:stretch>
            <a:fillRect/>
          </a:stretch>
        </p:blipFill>
        <p:spPr>
          <a:xfrm>
            <a:off x="340351" y="2106008"/>
            <a:ext cx="8261953" cy="2639821"/>
          </a:xfrm>
          <a:prstGeom prst="rect">
            <a:avLst/>
          </a:prstGeom>
        </p:spPr>
      </p:pic>
      <p:pic>
        <p:nvPicPr>
          <p:cNvPr id="6" name="Picture 6" descr="Text&#10;&#10;Description automatically generated">
            <a:extLst>
              <a:ext uri="{FF2B5EF4-FFF2-40B4-BE49-F238E27FC236}">
                <a16:creationId xmlns:a16="http://schemas.microsoft.com/office/drawing/2014/main" xmlns="" id="{6AAACEA9-7157-A32C-5761-E6ABDEE505B2}"/>
              </a:ext>
            </a:extLst>
          </p:cNvPr>
          <p:cNvPicPr>
            <a:picLocks noChangeAspect="1"/>
          </p:cNvPicPr>
          <p:nvPr/>
        </p:nvPicPr>
        <p:blipFill>
          <a:blip r:embed="rId4" cstate="print"/>
          <a:stretch>
            <a:fillRect/>
          </a:stretch>
        </p:blipFill>
        <p:spPr>
          <a:xfrm>
            <a:off x="5018863" y="3656446"/>
            <a:ext cx="6795845" cy="2787100"/>
          </a:xfrm>
          <a:prstGeom prst="rect">
            <a:avLst/>
          </a:prstGeom>
        </p:spPr>
      </p:pic>
    </p:spTree>
    <p:extLst>
      <p:ext uri="{BB962C8B-B14F-4D97-AF65-F5344CB8AC3E}">
        <p14:creationId xmlns:p14="http://schemas.microsoft.com/office/powerpoint/2010/main" xmlns="" val="13831965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65AF6-6E01-3A96-2032-DFC701884610}"/>
              </a:ext>
            </a:extLst>
          </p:cNvPr>
          <p:cNvSpPr>
            <a:spLocks noGrp="1"/>
          </p:cNvSpPr>
          <p:nvPr>
            <p:ph type="title"/>
          </p:nvPr>
        </p:nvSpPr>
        <p:spPr>
          <a:xfrm>
            <a:off x="477976" y="517927"/>
            <a:ext cx="9143998" cy="1020762"/>
          </a:xfrm>
        </p:spPr>
        <p:txBody>
          <a:bodyPr/>
          <a:lstStyle/>
          <a:p>
            <a:pPr algn="r"/>
            <a:r>
              <a:rPr lang="en-US">
                <a:ea typeface="+mj-lt"/>
                <a:cs typeface="+mj-lt"/>
              </a:rPr>
              <a:t>Scope and Feasibility study</a:t>
            </a:r>
            <a:endParaRPr lang="en-US"/>
          </a:p>
          <a:p>
            <a:endParaRPr lang="en-US"/>
          </a:p>
        </p:txBody>
      </p:sp>
      <p:sp>
        <p:nvSpPr>
          <p:cNvPr id="3" name="Content Placeholder 2">
            <a:extLst>
              <a:ext uri="{FF2B5EF4-FFF2-40B4-BE49-F238E27FC236}">
                <a16:creationId xmlns:a16="http://schemas.microsoft.com/office/drawing/2014/main" xmlns="" id="{FB6D2903-20CE-5D9F-2570-4F9CF7C8BC0B}"/>
              </a:ext>
            </a:extLst>
          </p:cNvPr>
          <p:cNvSpPr>
            <a:spLocks noGrp="1"/>
          </p:cNvSpPr>
          <p:nvPr>
            <p:ph idx="1"/>
          </p:nvPr>
        </p:nvSpPr>
        <p:spPr>
          <a:xfrm>
            <a:off x="1446055" y="3704688"/>
            <a:ext cx="9848307" cy="1521125"/>
          </a:xfrm>
        </p:spPr>
        <p:txBody>
          <a:bodyPr vert="horz" lIns="91440" tIns="45720" rIns="91440" bIns="45720" rtlCol="0" anchor="t">
            <a:noAutofit/>
          </a:bodyPr>
          <a:lstStyle/>
          <a:p>
            <a:pPr algn="just"/>
            <a:endParaRPr lang="en-US" dirty="0">
              <a:ea typeface="+mn-lt"/>
              <a:cs typeface="+mn-lt"/>
            </a:endParaRPr>
          </a:p>
          <a:p>
            <a:pPr algn="just"/>
            <a:endParaRPr lang="en-US" dirty="0">
              <a:ea typeface="+mn-lt"/>
              <a:cs typeface="+mn-lt"/>
            </a:endParaRPr>
          </a:p>
          <a:p>
            <a:pPr algn="just"/>
            <a:r>
              <a:rPr lang="en-US" dirty="0">
                <a:ea typeface="+mn-lt"/>
                <a:cs typeface="+mn-lt"/>
              </a:rPr>
              <a:t>To this aim, we reviewed the relevant literature by considering approaches that can be effectively deployed to detect covert communication threats  observed in the wild. </a:t>
            </a:r>
            <a:endParaRPr lang="en-US" dirty="0"/>
          </a:p>
        </p:txBody>
      </p:sp>
      <p:sp>
        <p:nvSpPr>
          <p:cNvPr id="4" name="TextBox 3">
            <a:extLst>
              <a:ext uri="{FF2B5EF4-FFF2-40B4-BE49-F238E27FC236}">
                <a16:creationId xmlns:a16="http://schemas.microsoft.com/office/drawing/2014/main" xmlns="" id="{34303B7B-2596-3F85-518E-ACC17DCF5E4A}"/>
              </a:ext>
            </a:extLst>
          </p:cNvPr>
          <p:cNvSpPr txBox="1"/>
          <p:nvPr/>
        </p:nvSpPr>
        <p:spPr>
          <a:xfrm>
            <a:off x="1398672" y="1710474"/>
            <a:ext cx="10036055" cy="142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800"/>
              </a:spcBef>
              <a:buFont typeface="Arial"/>
              <a:buChar char="•"/>
            </a:pPr>
            <a:r>
              <a:rPr lang="en-US" sz="2400"/>
              <a:t>Network covert channels are increasingly used to endow malware with stealthy behaviors, for instance to exfiltrate data or to orchestrate nodes of a botnet in a cloaked manner. </a:t>
            </a:r>
            <a:endParaRPr lang="en-US" sz="2400">
              <a:ea typeface="+mn-lt"/>
              <a:cs typeface="+mn-lt"/>
            </a:endParaRPr>
          </a:p>
          <a:p>
            <a:pPr algn="l">
              <a:lnSpc>
                <a:spcPct val="90000"/>
              </a:lnSpc>
            </a:pPr>
            <a:endParaRPr lang="en-US" sz="2400"/>
          </a:p>
        </p:txBody>
      </p:sp>
      <p:sp>
        <p:nvSpPr>
          <p:cNvPr id="5" name="TextBox 4">
            <a:extLst>
              <a:ext uri="{FF2B5EF4-FFF2-40B4-BE49-F238E27FC236}">
                <a16:creationId xmlns:a16="http://schemas.microsoft.com/office/drawing/2014/main" xmlns="" id="{99F92192-3FA9-0D03-40A4-DFE10AED69DF}"/>
              </a:ext>
            </a:extLst>
          </p:cNvPr>
          <p:cNvSpPr txBox="1"/>
          <p:nvPr/>
        </p:nvSpPr>
        <p:spPr>
          <a:xfrm>
            <a:off x="1411484" y="3371645"/>
            <a:ext cx="10154083" cy="108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dirty="0"/>
              <a:t>Hidden communication is of paramount concern for governments and companies, because it can conceal data leakage and malware communication, which are crucial building blocks used in cybercrime. </a:t>
            </a:r>
            <a:endParaRPr lang="en-US" dirty="0"/>
          </a:p>
        </p:txBody>
      </p:sp>
    </p:spTree>
    <p:extLst>
      <p:ext uri="{BB962C8B-B14F-4D97-AF65-F5344CB8AC3E}">
        <p14:creationId xmlns:p14="http://schemas.microsoft.com/office/powerpoint/2010/main" xmlns="" val="21679860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28F4302-D4CE-8B89-6B6F-28C9DCF77657}"/>
              </a:ext>
            </a:extLst>
          </p:cNvPr>
          <p:cNvSpPr txBox="1"/>
          <p:nvPr/>
        </p:nvSpPr>
        <p:spPr>
          <a:xfrm>
            <a:off x="553064" y="410847"/>
            <a:ext cx="9528511" cy="15327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ea typeface="+mn-lt"/>
                <a:cs typeface="+mn-lt"/>
              </a:rPr>
              <a:t>Obtaining public network traffic for testing covert channel detection is challenging and there are no public datasets available. Thus, we use tools to create our own dataset.</a:t>
            </a:r>
            <a:endParaRPr lang="en-US"/>
          </a:p>
          <a:p>
            <a:pPr algn="l">
              <a:lnSpc>
                <a:spcPct val="90000"/>
              </a:lnSpc>
            </a:pPr>
            <a:endParaRPr lang="en-US" sz="2400"/>
          </a:p>
        </p:txBody>
      </p:sp>
      <p:sp>
        <p:nvSpPr>
          <p:cNvPr id="5" name="TextBox 4">
            <a:extLst>
              <a:ext uri="{FF2B5EF4-FFF2-40B4-BE49-F238E27FC236}">
                <a16:creationId xmlns:a16="http://schemas.microsoft.com/office/drawing/2014/main" xmlns="" id="{810EE2B7-904A-7F84-87F1-1C4205EBD00C}"/>
              </a:ext>
            </a:extLst>
          </p:cNvPr>
          <p:cNvSpPr txBox="1"/>
          <p:nvPr/>
        </p:nvSpPr>
        <p:spPr>
          <a:xfrm>
            <a:off x="549856" y="1923949"/>
            <a:ext cx="11045488" cy="11535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ea typeface="+mn-lt"/>
                <a:cs typeface="+mn-lt"/>
              </a:rPr>
              <a:t>Noisy channels - When covert traffic coexists with normal traffic in the same flow, the detection of the covert channel becomes more difficult.</a:t>
            </a:r>
            <a:endParaRPr lang="en-US">
              <a:ea typeface="+mn-lt"/>
              <a:cs typeface="+mn-lt"/>
            </a:endParaRPr>
          </a:p>
          <a:p>
            <a:pPr algn="l">
              <a:lnSpc>
                <a:spcPct val="90000"/>
              </a:lnSpc>
            </a:pPr>
            <a:endParaRPr lang="en-US" sz="2400"/>
          </a:p>
        </p:txBody>
      </p:sp>
      <p:sp>
        <p:nvSpPr>
          <p:cNvPr id="6" name="TextBox 5">
            <a:extLst>
              <a:ext uri="{FF2B5EF4-FFF2-40B4-BE49-F238E27FC236}">
                <a16:creationId xmlns:a16="http://schemas.microsoft.com/office/drawing/2014/main" xmlns="" id="{FAE4D8DC-C732-2F4E-D02E-010DBDBD2C57}"/>
              </a:ext>
            </a:extLst>
          </p:cNvPr>
          <p:cNvSpPr txBox="1"/>
          <p:nvPr/>
        </p:nvSpPr>
        <p:spPr>
          <a:xfrm>
            <a:off x="557328" y="3129659"/>
            <a:ext cx="10018368" cy="15327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ea typeface="+mn-lt"/>
                <a:cs typeface="+mn-lt"/>
              </a:rPr>
              <a:t>Covert channels in address fields and bouncing covert channels. Bouncing covert channels consist of covert communications that use intermediate servers to prevent detection and tracking of sources. </a:t>
            </a:r>
            <a:endParaRPr lang="en-US"/>
          </a:p>
          <a:p>
            <a:pPr algn="l">
              <a:lnSpc>
                <a:spcPct val="90000"/>
              </a:lnSpc>
            </a:pPr>
            <a:endParaRPr lang="en-US" sz="2400"/>
          </a:p>
        </p:txBody>
      </p:sp>
      <p:sp>
        <p:nvSpPr>
          <p:cNvPr id="7" name="TextBox 6">
            <a:extLst>
              <a:ext uri="{FF2B5EF4-FFF2-40B4-BE49-F238E27FC236}">
                <a16:creationId xmlns:a16="http://schemas.microsoft.com/office/drawing/2014/main" xmlns="" id="{5A137BCD-AB84-4327-C8E1-60FCE6EE7F31}"/>
              </a:ext>
            </a:extLst>
          </p:cNvPr>
          <p:cNvSpPr txBox="1"/>
          <p:nvPr/>
        </p:nvSpPr>
        <p:spPr>
          <a:xfrm>
            <a:off x="550910" y="4729521"/>
            <a:ext cx="9038654" cy="15327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ea typeface="+mn-lt"/>
                <a:cs typeface="+mn-lt"/>
              </a:rPr>
              <a:t>Covert channels modeled according to field distribution properties. covert channel techniques use the statistical characteristics of IP services to mask covert information which are hard to detect.</a:t>
            </a:r>
            <a:endParaRPr lang="en-US">
              <a:ea typeface="+mn-lt"/>
              <a:cs typeface="+mn-lt"/>
            </a:endParaRPr>
          </a:p>
          <a:p>
            <a:pPr algn="l">
              <a:lnSpc>
                <a:spcPct val="90000"/>
              </a:lnSpc>
            </a:pPr>
            <a:endParaRPr lang="en-US" sz="2400"/>
          </a:p>
        </p:txBody>
      </p:sp>
    </p:spTree>
    <p:extLst>
      <p:ext uri="{BB962C8B-B14F-4D97-AF65-F5344CB8AC3E}">
        <p14:creationId xmlns:p14="http://schemas.microsoft.com/office/powerpoint/2010/main" xmlns="" val="2074322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28F4302-D4CE-8B89-6B6F-28C9DCF77657}"/>
              </a:ext>
            </a:extLst>
          </p:cNvPr>
          <p:cNvSpPr txBox="1"/>
          <p:nvPr/>
        </p:nvSpPr>
        <p:spPr>
          <a:xfrm>
            <a:off x="553064" y="410847"/>
            <a:ext cx="952851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ea typeface="+mn-lt"/>
                <a:cs typeface="+mn-lt"/>
              </a:rPr>
              <a:t>Network Covert channels are often characterized by low data rates; hence detection is quite challenging. The defenders do not know in advance where the secret information has been hidden. </a:t>
            </a:r>
            <a:endParaRPr lang="en-US"/>
          </a:p>
          <a:p>
            <a:pPr algn="just"/>
            <a:endParaRPr lang="en-US" sz="2400"/>
          </a:p>
        </p:txBody>
      </p:sp>
      <p:sp>
        <p:nvSpPr>
          <p:cNvPr id="2" name="TextBox 1">
            <a:extLst>
              <a:ext uri="{FF2B5EF4-FFF2-40B4-BE49-F238E27FC236}">
                <a16:creationId xmlns:a16="http://schemas.microsoft.com/office/drawing/2014/main" xmlns="" id="{AA2C9026-028E-1076-D744-D495B32826E0}"/>
              </a:ext>
            </a:extLst>
          </p:cNvPr>
          <p:cNvSpPr txBox="1"/>
          <p:nvPr/>
        </p:nvSpPr>
        <p:spPr>
          <a:xfrm>
            <a:off x="547504" y="2150243"/>
            <a:ext cx="9733935" cy="15327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ea typeface="+mn-lt"/>
                <a:cs typeface="+mn-lt"/>
              </a:rPr>
              <a:t>We are using BPF to aid in the detection of covert communication. We can use tools and Machine Learning Algorithms to analyze the traffic and detect covert communication with least incurred cost.</a:t>
            </a:r>
            <a:endParaRPr lang="en-US"/>
          </a:p>
          <a:p>
            <a:pPr algn="l">
              <a:lnSpc>
                <a:spcPct val="90000"/>
              </a:lnSpc>
            </a:pPr>
            <a:endParaRPr lang="en-US" sz="2400"/>
          </a:p>
        </p:txBody>
      </p:sp>
    </p:spTree>
    <p:extLst>
      <p:ext uri="{BB962C8B-B14F-4D97-AF65-F5344CB8AC3E}">
        <p14:creationId xmlns:p14="http://schemas.microsoft.com/office/powerpoint/2010/main" xmlns="" val="4078546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DCFB1-D543-A79D-6085-4C44570B5780}"/>
              </a:ext>
            </a:extLst>
          </p:cNvPr>
          <p:cNvSpPr>
            <a:spLocks noGrp="1"/>
          </p:cNvSpPr>
          <p:nvPr>
            <p:ph type="title"/>
          </p:nvPr>
        </p:nvSpPr>
        <p:spPr>
          <a:xfrm>
            <a:off x="-208779" y="603793"/>
            <a:ext cx="9143998" cy="1020762"/>
          </a:xfrm>
        </p:spPr>
        <p:txBody>
          <a:bodyPr/>
          <a:lstStyle/>
          <a:p>
            <a:pPr algn="r"/>
            <a:r>
              <a:rPr lang="en-US">
                <a:ea typeface="+mj-lt"/>
                <a:cs typeface="+mj-lt"/>
              </a:rPr>
              <a:t>Applications/Use cases</a:t>
            </a:r>
            <a:endParaRPr lang="en-US"/>
          </a:p>
          <a:p>
            <a:endParaRPr lang="en-US"/>
          </a:p>
        </p:txBody>
      </p:sp>
      <p:sp>
        <p:nvSpPr>
          <p:cNvPr id="3" name="Content Placeholder 2">
            <a:extLst>
              <a:ext uri="{FF2B5EF4-FFF2-40B4-BE49-F238E27FC236}">
                <a16:creationId xmlns:a16="http://schemas.microsoft.com/office/drawing/2014/main" xmlns="" id="{1DFA6003-1B46-0090-5567-F302612762F7}"/>
              </a:ext>
            </a:extLst>
          </p:cNvPr>
          <p:cNvSpPr>
            <a:spLocks noGrp="1"/>
          </p:cNvSpPr>
          <p:nvPr>
            <p:ph idx="1"/>
          </p:nvPr>
        </p:nvSpPr>
        <p:spPr>
          <a:xfrm>
            <a:off x="592435" y="1905000"/>
            <a:ext cx="9144000" cy="4684143"/>
          </a:xfrm>
        </p:spPr>
        <p:txBody>
          <a:bodyPr vert="horz" lIns="91440" tIns="45720" rIns="91440" bIns="45720" rtlCol="0" anchor="t">
            <a:normAutofit/>
          </a:bodyPr>
          <a:lstStyle/>
          <a:p>
            <a:pPr marL="0" indent="0" algn="just">
              <a:buNone/>
            </a:pPr>
            <a:r>
              <a:rPr lang="en-US">
                <a:ea typeface="+mn-lt"/>
                <a:cs typeface="+mn-lt"/>
              </a:rPr>
              <a:t>As with most security concepts, however, covert channels do have a dark side. Given that they provide a stealth and secure communication channel, they can undoubtedly be used to establish connections that are theoretically prohibited by the security policy. </a:t>
            </a:r>
            <a:endParaRPr lang="en-US"/>
          </a:p>
          <a:p>
            <a:pPr marL="0" indent="0" algn="just">
              <a:buNone/>
            </a:pPr>
            <a:endParaRPr lang="en-US"/>
          </a:p>
          <a:p>
            <a:pPr marL="0" indent="0">
              <a:buNone/>
            </a:pPr>
            <a:endParaRPr lang="en-US"/>
          </a:p>
        </p:txBody>
      </p:sp>
      <p:sp>
        <p:nvSpPr>
          <p:cNvPr id="4" name="TextBox 3">
            <a:extLst>
              <a:ext uri="{FF2B5EF4-FFF2-40B4-BE49-F238E27FC236}">
                <a16:creationId xmlns:a16="http://schemas.microsoft.com/office/drawing/2014/main" xmlns="" id="{F6F6EAD8-E8C7-CBC6-3A3C-C0278F5F5C36}"/>
              </a:ext>
            </a:extLst>
          </p:cNvPr>
          <p:cNvSpPr txBox="1"/>
          <p:nvPr/>
        </p:nvSpPr>
        <p:spPr>
          <a:xfrm>
            <a:off x="595129" y="3408427"/>
            <a:ext cx="11061290" cy="35732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800"/>
              </a:spcBef>
            </a:pPr>
            <a:r>
              <a:rPr lang="en-US" sz="2400"/>
              <a:t>Misuse of Covert channels can be:</a:t>
            </a:r>
            <a:endParaRPr lang="en-US" sz="2400">
              <a:ea typeface="+mn-lt"/>
              <a:cs typeface="+mn-lt"/>
            </a:endParaRPr>
          </a:p>
          <a:p>
            <a:pPr marL="342900" indent="-342900" algn="just">
              <a:lnSpc>
                <a:spcPct val="90000"/>
              </a:lnSpc>
              <a:spcBef>
                <a:spcPts val="1800"/>
              </a:spcBef>
              <a:buFont typeface="Arial"/>
              <a:buChar char="•"/>
            </a:pPr>
            <a:r>
              <a:rPr lang="en-US" sz="2400"/>
              <a:t> Information leak from a high-security network.</a:t>
            </a:r>
            <a:endParaRPr lang="en-US" sz="2400">
              <a:ea typeface="+mn-lt"/>
              <a:cs typeface="+mn-lt"/>
            </a:endParaRPr>
          </a:p>
          <a:p>
            <a:pPr marL="342900" indent="-342900">
              <a:lnSpc>
                <a:spcPct val="90000"/>
              </a:lnSpc>
              <a:spcBef>
                <a:spcPts val="1800"/>
              </a:spcBef>
              <a:buFont typeface="Arial"/>
              <a:buChar char="•"/>
            </a:pPr>
            <a:r>
              <a:rPr lang="en-US" sz="2400"/>
              <a:t> Secret communication in a prison or workplace monitoring</a:t>
            </a:r>
            <a:endParaRPr lang="en-US" sz="2400">
              <a:ea typeface="+mn-lt"/>
              <a:cs typeface="+mn-lt"/>
            </a:endParaRPr>
          </a:p>
          <a:p>
            <a:pPr marL="342900" indent="-342900">
              <a:lnSpc>
                <a:spcPct val="90000"/>
              </a:lnSpc>
              <a:spcBef>
                <a:spcPts val="1800"/>
              </a:spcBef>
              <a:buFont typeface="Arial"/>
              <a:buChar char="•"/>
            </a:pPr>
            <a:r>
              <a:rPr lang="en-US" sz="2400"/>
              <a:t> Bypassing internet censorship or government surveillance</a:t>
            </a:r>
            <a:endParaRPr lang="en-US" sz="2400">
              <a:ea typeface="+mn-lt"/>
              <a:cs typeface="+mn-lt"/>
            </a:endParaRPr>
          </a:p>
          <a:p>
            <a:pPr marL="342900" indent="-342900">
              <a:lnSpc>
                <a:spcPct val="90000"/>
              </a:lnSpc>
              <a:spcBef>
                <a:spcPts val="1800"/>
              </a:spcBef>
              <a:buFont typeface="Arial"/>
              <a:buChar char="•"/>
            </a:pPr>
            <a:r>
              <a:rPr lang="en-US" sz="2400"/>
              <a:t> Concealing malware command and control communications.</a:t>
            </a:r>
            <a:endParaRPr lang="en-US" sz="2400">
              <a:ea typeface="+mn-lt"/>
              <a:cs typeface="+mn-lt"/>
            </a:endParaRPr>
          </a:p>
          <a:p>
            <a:pPr>
              <a:lnSpc>
                <a:spcPct val="90000"/>
              </a:lnSpc>
              <a:spcBef>
                <a:spcPts val="1800"/>
              </a:spcBef>
            </a:pPr>
            <a:r>
              <a:rPr lang="en-US" sz="2400"/>
              <a:t> Hence our project aims at detecting such channels and preventing them. </a:t>
            </a:r>
            <a:endParaRPr lang="en-US" sz="2400">
              <a:ea typeface="+mn-lt"/>
              <a:cs typeface="+mn-lt"/>
            </a:endParaRPr>
          </a:p>
          <a:p>
            <a:pPr algn="l">
              <a:lnSpc>
                <a:spcPct val="90000"/>
              </a:lnSpc>
            </a:pPr>
            <a:endParaRPr lang="en-US" sz="2400"/>
          </a:p>
        </p:txBody>
      </p:sp>
    </p:spTree>
    <p:extLst>
      <p:ext uri="{BB962C8B-B14F-4D97-AF65-F5344CB8AC3E}">
        <p14:creationId xmlns:p14="http://schemas.microsoft.com/office/powerpoint/2010/main" xmlns="" val="150855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F8C542F-CEDD-8B4D-9143-1D52C5BE9EB5}"/>
              </a:ext>
            </a:extLst>
          </p:cNvPr>
          <p:cNvSpPr txBox="1"/>
          <p:nvPr/>
        </p:nvSpPr>
        <p:spPr>
          <a:xfrm>
            <a:off x="407261" y="948110"/>
            <a:ext cx="9721719" cy="978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3200"/>
              <a:t>The covert channel detection system can be used for following purposes :</a:t>
            </a:r>
          </a:p>
        </p:txBody>
      </p:sp>
      <p:sp>
        <p:nvSpPr>
          <p:cNvPr id="3" name="TextBox 2">
            <a:extLst>
              <a:ext uri="{FF2B5EF4-FFF2-40B4-BE49-F238E27FC236}">
                <a16:creationId xmlns:a16="http://schemas.microsoft.com/office/drawing/2014/main" xmlns="" id="{2EE174A6-46F9-29D0-8AF0-31D34A9F437B}"/>
              </a:ext>
            </a:extLst>
          </p:cNvPr>
          <p:cNvSpPr txBox="1"/>
          <p:nvPr/>
        </p:nvSpPr>
        <p:spPr>
          <a:xfrm>
            <a:off x="402518" y="2407844"/>
            <a:ext cx="10334405"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a:t>Can be used in </a:t>
            </a:r>
            <a:r>
              <a:rPr lang="en-US" sz="2400" b="1"/>
              <a:t>defense </a:t>
            </a:r>
            <a:r>
              <a:rPr lang="en-US" sz="2400"/>
              <a:t>to monitor suspected network for covert channel</a:t>
            </a:r>
            <a:endParaRPr lang="en-US"/>
          </a:p>
          <a:p>
            <a:pPr marL="457200" indent="-457200">
              <a:lnSpc>
                <a:spcPct val="90000"/>
              </a:lnSpc>
              <a:buAutoNum type="arabicPeriod"/>
            </a:pPr>
            <a:endParaRPr lang="en-US" sz="2400"/>
          </a:p>
        </p:txBody>
      </p:sp>
      <p:sp>
        <p:nvSpPr>
          <p:cNvPr id="4" name="TextBox 3">
            <a:extLst>
              <a:ext uri="{FF2B5EF4-FFF2-40B4-BE49-F238E27FC236}">
                <a16:creationId xmlns:a16="http://schemas.microsoft.com/office/drawing/2014/main" xmlns="" id="{71910D0E-D65D-0266-38F7-D5DE6C782630}"/>
              </a:ext>
            </a:extLst>
          </p:cNvPr>
          <p:cNvSpPr txBox="1"/>
          <p:nvPr/>
        </p:nvSpPr>
        <p:spPr>
          <a:xfrm>
            <a:off x="409990" y="3234010"/>
            <a:ext cx="10381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rtl="0">
              <a:buFont typeface="Arial"/>
              <a:buChar char="•"/>
            </a:pPr>
            <a:r>
              <a:rPr lang="en-US" sz="2400">
                <a:solidFill>
                  <a:srgbClr val="FFFFFF"/>
                </a:solidFill>
                <a:latin typeface="Corbel"/>
                <a:ea typeface="Arial"/>
                <a:cs typeface="Arial"/>
              </a:rPr>
              <a:t>Can be used to monitor the packets of </a:t>
            </a:r>
            <a:r>
              <a:rPr lang="en-US" sz="2400" b="1">
                <a:solidFill>
                  <a:srgbClr val="FFFFFF"/>
                </a:solidFill>
                <a:latin typeface="Corbel"/>
                <a:ea typeface="Arial"/>
                <a:cs typeface="Arial"/>
              </a:rPr>
              <a:t>private network</a:t>
            </a:r>
            <a:r>
              <a:rPr lang="en-US" sz="2400">
                <a:solidFill>
                  <a:srgbClr val="FFFFFF"/>
                </a:solidFill>
                <a:latin typeface="Corbel"/>
                <a:ea typeface="Arial"/>
                <a:cs typeface="Arial"/>
              </a:rPr>
              <a:t> with the internet​</a:t>
            </a:r>
            <a:endParaRPr lang="en-US" sz="2400"/>
          </a:p>
        </p:txBody>
      </p:sp>
      <p:sp>
        <p:nvSpPr>
          <p:cNvPr id="5" name="TextBox 4">
            <a:extLst>
              <a:ext uri="{FF2B5EF4-FFF2-40B4-BE49-F238E27FC236}">
                <a16:creationId xmlns:a16="http://schemas.microsoft.com/office/drawing/2014/main" xmlns="" id="{18AB1899-2EC9-B2EF-1F25-9B3EB1E50BBC}"/>
              </a:ext>
            </a:extLst>
          </p:cNvPr>
          <p:cNvSpPr txBox="1"/>
          <p:nvPr/>
        </p:nvSpPr>
        <p:spPr>
          <a:xfrm>
            <a:off x="405924" y="4315095"/>
            <a:ext cx="10266854"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a:t>Can be installed in </a:t>
            </a:r>
            <a:r>
              <a:rPr lang="en-US" sz="2400" b="1"/>
              <a:t>any computer </a:t>
            </a:r>
            <a:r>
              <a:rPr lang="en-US" sz="2400"/>
              <a:t> to check for malware exfiltration of data</a:t>
            </a:r>
            <a:endParaRPr lang="en-US"/>
          </a:p>
        </p:txBody>
      </p:sp>
    </p:spTree>
    <p:extLst>
      <p:ext uri="{BB962C8B-B14F-4D97-AF65-F5344CB8AC3E}">
        <p14:creationId xmlns:p14="http://schemas.microsoft.com/office/powerpoint/2010/main" xmlns="" val="27062506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TotalTime>
  <Words>502</Words>
  <Application>Microsoft Office PowerPoint</Application>
  <PresentationFormat>Custom</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Chalkboard 16x9</vt:lpstr>
      <vt:lpstr>UE20CS390A   Capstone Project Approval  </vt:lpstr>
      <vt:lpstr>Content Outline  </vt:lpstr>
      <vt:lpstr>Problem Statement </vt:lpstr>
      <vt:lpstr>Slide 4</vt:lpstr>
      <vt:lpstr>Scope and Feasibility study </vt:lpstr>
      <vt:lpstr>Slide 6</vt:lpstr>
      <vt:lpstr>Slide 7</vt:lpstr>
      <vt:lpstr>Applications/Use cases </vt:lpstr>
      <vt:lpstr>Slide 9</vt:lpstr>
      <vt:lpstr>Expected Deliverables </vt:lpstr>
      <vt:lpstr>Capstone (Phase-I &amp; Phase-II) Project Timeline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Ghanashyam Bhat</cp:lastModifiedBy>
  <cp:revision>17</cp:revision>
  <dcterms:created xsi:type="dcterms:W3CDTF">2023-01-27T09:42:24Z</dcterms:created>
  <dcterms:modified xsi:type="dcterms:W3CDTF">2023-01-31T15:45:28Z</dcterms:modified>
</cp:coreProperties>
</file>