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85" r:id="rId7"/>
    <p:sldId id="261" r:id="rId8"/>
    <p:sldId id="286" r:id="rId9"/>
    <p:sldId id="262"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87" r:id="rId26"/>
    <p:sldId id="288" r:id="rId27"/>
    <p:sldId id="289" r:id="rId28"/>
    <p:sldId id="290" r:id="rId29"/>
    <p:sldId id="291" r:id="rId30"/>
    <p:sldId id="292" r:id="rId31"/>
    <p:sldId id="293" r:id="rId32"/>
    <p:sldId id="294" r:id="rId33"/>
    <p:sldId id="295" r:id="rId34"/>
    <p:sldId id="297" r:id="rId35"/>
    <p:sldId id="296" r:id="rId36"/>
    <p:sldId id="298" r:id="rId37"/>
    <p:sldId id="299" r:id="rId38"/>
    <p:sldId id="300" r:id="rId39"/>
    <p:sldId id="301" r:id="rId40"/>
    <p:sldId id="302" r:id="rId41"/>
    <p:sldId id="303" r:id="rId42"/>
    <p:sldId id="304" r:id="rId43"/>
    <p:sldId id="305" r:id="rId44"/>
    <p:sldId id="306" r:id="rId45"/>
    <p:sldId id="307" r:id="rId46"/>
    <p:sldId id="280" r:id="rId47"/>
    <p:sldId id="282" r:id="rId48"/>
    <p:sldId id="284" r:id="rId4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816"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64263" y="1718924"/>
            <a:ext cx="13559473" cy="574039"/>
          </a:xfrm>
          <a:prstGeom prst="rect">
            <a:avLst/>
          </a:prstGeom>
        </p:spPr>
        <p:txBody>
          <a:bodyPr wrap="square" lIns="0" tIns="0" rIns="0" bIns="0">
            <a:spAutoFit/>
          </a:bodyPr>
          <a:lstStyle>
            <a:lvl1pPr>
              <a:defRPr sz="3600" b="0" i="0">
                <a:solidFill>
                  <a:srgbClr val="FF0000"/>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rgbClr val="898989"/>
                </a:solidFill>
                <a:latin typeface="Lucida Sans Unicode"/>
                <a:cs typeface="Lucida Sans Unicode"/>
              </a:defRPr>
            </a:lvl1pPr>
          </a:lstStyle>
          <a:p>
            <a:pPr marL="12700">
              <a:lnSpc>
                <a:spcPct val="100000"/>
              </a:lnSpc>
              <a:spcBef>
                <a:spcPts val="220"/>
              </a:spcBef>
            </a:pPr>
            <a:r>
              <a:rPr spc="-105" dirty="0"/>
              <a:t>name1_name2_name3_name4</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3/9/2023</a:t>
            </a:fld>
            <a:endParaRPr lang="en-US"/>
          </a:p>
        </p:txBody>
      </p:sp>
      <p:sp>
        <p:nvSpPr>
          <p:cNvPr id="6" name="Holder 6"/>
          <p:cNvSpPr>
            <a:spLocks noGrp="1"/>
          </p:cNvSpPr>
          <p:nvPr>
            <p:ph type="sldNum" sz="quarter" idx="7"/>
          </p:nvPr>
        </p:nvSpPr>
        <p:spPr/>
        <p:txBody>
          <a:bodyPr lIns="0" tIns="0" rIns="0" bIns="0"/>
          <a:lstStyle>
            <a:lvl1pPr>
              <a:defRPr sz="1800" b="0" i="0">
                <a:solidFill>
                  <a:srgbClr val="898989"/>
                </a:solidFill>
                <a:latin typeface="Lucida Sans Unicode"/>
                <a:cs typeface="Lucida Sans Unicode"/>
              </a:defRPr>
            </a:lvl1pPr>
          </a:lstStyle>
          <a:p>
            <a:pPr marL="38100">
              <a:lnSpc>
                <a:spcPct val="100000"/>
              </a:lnSpc>
              <a:spcBef>
                <a:spcPts val="220"/>
              </a:spcBef>
            </a:pPr>
            <a:fld id="{81D60167-4931-47E6-BA6A-407CBD079E47}" type="slidenum">
              <a:rPr spc="-110" dirty="0"/>
              <a:pPr marL="38100">
                <a:lnSpc>
                  <a:spcPct val="100000"/>
                </a:lnSpc>
                <a:spcBef>
                  <a:spcPts val="220"/>
                </a:spcBef>
              </a:pPr>
              <a:t>‹#›</a:t>
            </a:fld>
            <a:endParaRPr spc="-1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defRPr sz="1800" b="0" i="0">
                <a:solidFill>
                  <a:srgbClr val="898989"/>
                </a:solidFill>
                <a:latin typeface="Lucida Sans Unicode"/>
                <a:cs typeface="Lucida Sans Unicode"/>
              </a:defRPr>
            </a:lvl1pPr>
          </a:lstStyle>
          <a:p>
            <a:pPr marL="12700">
              <a:lnSpc>
                <a:spcPct val="100000"/>
              </a:lnSpc>
              <a:spcBef>
                <a:spcPts val="220"/>
              </a:spcBef>
            </a:pPr>
            <a:r>
              <a:rPr spc="-105" dirty="0"/>
              <a:t>name1_name2_name3_name4</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3/9/2023</a:t>
            </a:fld>
            <a:endParaRPr lang="en-US"/>
          </a:p>
        </p:txBody>
      </p:sp>
      <p:sp>
        <p:nvSpPr>
          <p:cNvPr id="6" name="Holder 6"/>
          <p:cNvSpPr>
            <a:spLocks noGrp="1"/>
          </p:cNvSpPr>
          <p:nvPr>
            <p:ph type="sldNum" sz="quarter" idx="7"/>
          </p:nvPr>
        </p:nvSpPr>
        <p:spPr/>
        <p:txBody>
          <a:bodyPr lIns="0" tIns="0" rIns="0" bIns="0"/>
          <a:lstStyle>
            <a:lvl1pPr>
              <a:defRPr sz="1800" b="0" i="0">
                <a:solidFill>
                  <a:srgbClr val="898989"/>
                </a:solidFill>
                <a:latin typeface="Lucida Sans Unicode"/>
                <a:cs typeface="Lucida Sans Unicode"/>
              </a:defRPr>
            </a:lvl1pPr>
          </a:lstStyle>
          <a:p>
            <a:pPr marL="38100">
              <a:lnSpc>
                <a:spcPct val="100000"/>
              </a:lnSpc>
              <a:spcBef>
                <a:spcPts val="220"/>
              </a:spcBef>
            </a:pPr>
            <a:fld id="{81D60167-4931-47E6-BA6A-407CBD079E47}" type="slidenum">
              <a:rPr spc="-110" dirty="0"/>
              <a:pPr marL="38100">
                <a:lnSpc>
                  <a:spcPct val="100000"/>
                </a:lnSpc>
                <a:spcBef>
                  <a:spcPts val="220"/>
                </a:spcBef>
              </a:pPr>
              <a:t>‹#›</a:t>
            </a:fld>
            <a:endParaRPr spc="-1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rgbClr val="898989"/>
                </a:solidFill>
                <a:latin typeface="Lucida Sans Unicode"/>
                <a:cs typeface="Lucida Sans Unicode"/>
              </a:defRPr>
            </a:lvl1pPr>
          </a:lstStyle>
          <a:p>
            <a:pPr marL="12700">
              <a:lnSpc>
                <a:spcPct val="100000"/>
              </a:lnSpc>
              <a:spcBef>
                <a:spcPts val="220"/>
              </a:spcBef>
            </a:pPr>
            <a:r>
              <a:rPr spc="-105" dirty="0"/>
              <a:t>name1_name2_name3_name4</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3/9/2023</a:t>
            </a:fld>
            <a:endParaRPr lang="en-US"/>
          </a:p>
        </p:txBody>
      </p:sp>
      <p:sp>
        <p:nvSpPr>
          <p:cNvPr id="7" name="Holder 7"/>
          <p:cNvSpPr>
            <a:spLocks noGrp="1"/>
          </p:cNvSpPr>
          <p:nvPr>
            <p:ph type="sldNum" sz="quarter" idx="7"/>
          </p:nvPr>
        </p:nvSpPr>
        <p:spPr/>
        <p:txBody>
          <a:bodyPr lIns="0" tIns="0" rIns="0" bIns="0"/>
          <a:lstStyle>
            <a:lvl1pPr>
              <a:defRPr sz="1800" b="0" i="0">
                <a:solidFill>
                  <a:srgbClr val="898989"/>
                </a:solidFill>
                <a:latin typeface="Lucida Sans Unicode"/>
                <a:cs typeface="Lucida Sans Unicode"/>
              </a:defRPr>
            </a:lvl1pPr>
          </a:lstStyle>
          <a:p>
            <a:pPr marL="38100">
              <a:lnSpc>
                <a:spcPct val="100000"/>
              </a:lnSpc>
              <a:spcBef>
                <a:spcPts val="220"/>
              </a:spcBef>
            </a:pPr>
            <a:fld id="{81D60167-4931-47E6-BA6A-407CBD079E47}" type="slidenum">
              <a:rPr spc="-110" dirty="0"/>
              <a:pPr marL="38100">
                <a:lnSpc>
                  <a:spcPct val="100000"/>
                </a:lnSpc>
                <a:spcBef>
                  <a:spcPts val="220"/>
                </a:spcBef>
              </a:pPr>
              <a:t>‹#›</a:t>
            </a:fld>
            <a:endParaRPr spc="-1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1800" b="0" i="0">
                <a:solidFill>
                  <a:srgbClr val="898989"/>
                </a:solidFill>
                <a:latin typeface="Lucida Sans Unicode"/>
                <a:cs typeface="Lucida Sans Unicode"/>
              </a:defRPr>
            </a:lvl1pPr>
          </a:lstStyle>
          <a:p>
            <a:pPr marL="12700">
              <a:lnSpc>
                <a:spcPct val="100000"/>
              </a:lnSpc>
              <a:spcBef>
                <a:spcPts val="220"/>
              </a:spcBef>
            </a:pPr>
            <a:r>
              <a:rPr spc="-105" dirty="0"/>
              <a:t>name1_name2_name3_name4</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3/9/2023</a:t>
            </a:fld>
            <a:endParaRPr lang="en-US"/>
          </a:p>
        </p:txBody>
      </p:sp>
      <p:sp>
        <p:nvSpPr>
          <p:cNvPr id="5" name="Holder 5"/>
          <p:cNvSpPr>
            <a:spLocks noGrp="1"/>
          </p:cNvSpPr>
          <p:nvPr>
            <p:ph type="sldNum" sz="quarter" idx="7"/>
          </p:nvPr>
        </p:nvSpPr>
        <p:spPr/>
        <p:txBody>
          <a:bodyPr lIns="0" tIns="0" rIns="0" bIns="0"/>
          <a:lstStyle>
            <a:lvl1pPr>
              <a:defRPr sz="1800" b="0" i="0">
                <a:solidFill>
                  <a:srgbClr val="898989"/>
                </a:solidFill>
                <a:latin typeface="Lucida Sans Unicode"/>
                <a:cs typeface="Lucida Sans Unicode"/>
              </a:defRPr>
            </a:lvl1pPr>
          </a:lstStyle>
          <a:p>
            <a:pPr marL="38100">
              <a:lnSpc>
                <a:spcPct val="100000"/>
              </a:lnSpc>
              <a:spcBef>
                <a:spcPts val="220"/>
              </a:spcBef>
            </a:pPr>
            <a:fld id="{81D60167-4931-47E6-BA6A-407CBD079E47}" type="slidenum">
              <a:rPr spc="-110" dirty="0"/>
              <a:pPr marL="38100">
                <a:lnSpc>
                  <a:spcPct val="100000"/>
                </a:lnSpc>
                <a:spcBef>
                  <a:spcPts val="220"/>
                </a:spcBef>
              </a:pPr>
              <a:t>‹#›</a:t>
            </a:fld>
            <a:endParaRPr spc="-1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rgbClr val="898989"/>
                </a:solidFill>
                <a:latin typeface="Lucida Sans Unicode"/>
                <a:cs typeface="Lucida Sans Unicode"/>
              </a:defRPr>
            </a:lvl1pPr>
          </a:lstStyle>
          <a:p>
            <a:pPr marL="12700">
              <a:lnSpc>
                <a:spcPct val="100000"/>
              </a:lnSpc>
              <a:spcBef>
                <a:spcPts val="220"/>
              </a:spcBef>
            </a:pPr>
            <a:r>
              <a:rPr spc="-105" dirty="0"/>
              <a:t>name1_name2_name3_name4</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3/9/2023</a:t>
            </a:fld>
            <a:endParaRPr lang="en-US"/>
          </a:p>
        </p:txBody>
      </p:sp>
      <p:sp>
        <p:nvSpPr>
          <p:cNvPr id="4" name="Holder 4"/>
          <p:cNvSpPr>
            <a:spLocks noGrp="1"/>
          </p:cNvSpPr>
          <p:nvPr>
            <p:ph type="sldNum" sz="quarter" idx="7"/>
          </p:nvPr>
        </p:nvSpPr>
        <p:spPr/>
        <p:txBody>
          <a:bodyPr lIns="0" tIns="0" rIns="0" bIns="0"/>
          <a:lstStyle>
            <a:lvl1pPr>
              <a:defRPr sz="1800" b="0" i="0">
                <a:solidFill>
                  <a:srgbClr val="898989"/>
                </a:solidFill>
                <a:latin typeface="Lucida Sans Unicode"/>
                <a:cs typeface="Lucida Sans Unicode"/>
              </a:defRPr>
            </a:lvl1pPr>
          </a:lstStyle>
          <a:p>
            <a:pPr marL="38100">
              <a:lnSpc>
                <a:spcPct val="100000"/>
              </a:lnSpc>
              <a:spcBef>
                <a:spcPts val="220"/>
              </a:spcBef>
            </a:pPr>
            <a:fld id="{81D60167-4931-47E6-BA6A-407CBD079E47}" type="slidenum">
              <a:rPr spc="-110" dirty="0"/>
              <a:pPr marL="38100">
                <a:lnSpc>
                  <a:spcPct val="100000"/>
                </a:lnSpc>
                <a:spcBef>
                  <a:spcPts val="220"/>
                </a:spcBef>
              </a:pPr>
              <a:t>‹#›</a:t>
            </a:fld>
            <a:endParaRPr spc="-1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0" y="2371726"/>
            <a:ext cx="11430000" cy="57150"/>
          </a:xfrm>
          <a:custGeom>
            <a:avLst/>
            <a:gdLst/>
            <a:ahLst/>
            <a:cxnLst/>
            <a:rect l="l" t="t" r="r" b="b"/>
            <a:pathLst>
              <a:path w="11430000" h="57150">
                <a:moveTo>
                  <a:pt x="11429999" y="57149"/>
                </a:moveTo>
                <a:lnTo>
                  <a:pt x="0" y="57149"/>
                </a:lnTo>
                <a:lnTo>
                  <a:pt x="0" y="0"/>
                </a:lnTo>
                <a:lnTo>
                  <a:pt x="11429999" y="0"/>
                </a:lnTo>
                <a:lnTo>
                  <a:pt x="11429999" y="57149"/>
                </a:lnTo>
                <a:close/>
              </a:path>
            </a:pathLst>
          </a:custGeom>
          <a:solidFill>
            <a:srgbClr val="33CCCC"/>
          </a:solidFill>
        </p:spPr>
        <p:txBody>
          <a:bodyPr wrap="square" lIns="0" tIns="0" rIns="0" bIns="0" rtlCol="0"/>
          <a:lstStyle/>
          <a:p>
            <a:endParaRPr/>
          </a:p>
        </p:txBody>
      </p:sp>
      <p:sp>
        <p:nvSpPr>
          <p:cNvPr id="2" name="Holder 2"/>
          <p:cNvSpPr>
            <a:spLocks noGrp="1"/>
          </p:cNvSpPr>
          <p:nvPr>
            <p:ph type="title"/>
          </p:nvPr>
        </p:nvSpPr>
        <p:spPr>
          <a:xfrm>
            <a:off x="2502068" y="1718924"/>
            <a:ext cx="13283863" cy="574039"/>
          </a:xfrm>
          <a:prstGeom prst="rect">
            <a:avLst/>
          </a:prstGeom>
        </p:spPr>
        <p:txBody>
          <a:bodyPr wrap="square" lIns="0" tIns="0" rIns="0" bIns="0">
            <a:spAutoFit/>
          </a:bodyPr>
          <a:lstStyle>
            <a:lvl1pPr>
              <a:defRPr sz="3600" b="0" i="0">
                <a:solidFill>
                  <a:srgbClr val="FF0000"/>
                </a:solidFill>
                <a:latin typeface="Trebuchet MS"/>
                <a:cs typeface="Trebuchet MS"/>
              </a:defRPr>
            </a:lvl1pPr>
          </a:lstStyle>
          <a:p>
            <a:endParaRPr/>
          </a:p>
        </p:txBody>
      </p:sp>
      <p:sp>
        <p:nvSpPr>
          <p:cNvPr id="3" name="Holder 3"/>
          <p:cNvSpPr>
            <a:spLocks noGrp="1"/>
          </p:cNvSpPr>
          <p:nvPr>
            <p:ph type="body" idx="1"/>
          </p:nvPr>
        </p:nvSpPr>
        <p:spPr>
          <a:xfrm>
            <a:off x="780095" y="3365775"/>
            <a:ext cx="15974060" cy="5511800"/>
          </a:xfrm>
          <a:prstGeom prst="rect">
            <a:avLst/>
          </a:prstGeom>
        </p:spPr>
        <p:txBody>
          <a:bodyPr wrap="square" lIns="0" tIns="0" rIns="0" bIns="0">
            <a:spAutoFit/>
          </a:bodyPr>
          <a:lstStyle>
            <a:lvl1pPr>
              <a:defRPr sz="2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7599677" y="9532756"/>
            <a:ext cx="3088640" cy="337184"/>
          </a:xfrm>
          <a:prstGeom prst="rect">
            <a:avLst/>
          </a:prstGeom>
        </p:spPr>
        <p:txBody>
          <a:bodyPr wrap="square" lIns="0" tIns="0" rIns="0" bIns="0">
            <a:spAutoFit/>
          </a:bodyPr>
          <a:lstStyle>
            <a:lvl1pPr>
              <a:defRPr sz="1800" b="0" i="0">
                <a:solidFill>
                  <a:srgbClr val="898989"/>
                </a:solidFill>
                <a:latin typeface="Lucida Sans Unicode"/>
                <a:cs typeface="Lucida Sans Unicode"/>
              </a:defRPr>
            </a:lvl1pPr>
          </a:lstStyle>
          <a:p>
            <a:pPr marL="12700">
              <a:lnSpc>
                <a:spcPct val="100000"/>
              </a:lnSpc>
              <a:spcBef>
                <a:spcPts val="220"/>
              </a:spcBef>
            </a:pPr>
            <a:r>
              <a:rPr spc="-105" dirty="0"/>
              <a:t>name1_name2_name3_name4</a:t>
            </a: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3/9/2023</a:t>
            </a:fld>
            <a:endParaRPr lang="en-US"/>
          </a:p>
        </p:txBody>
      </p:sp>
      <p:sp>
        <p:nvSpPr>
          <p:cNvPr id="6" name="Holder 6"/>
          <p:cNvSpPr>
            <a:spLocks noGrp="1"/>
          </p:cNvSpPr>
          <p:nvPr>
            <p:ph type="sldNum" sz="quarter" idx="7"/>
          </p:nvPr>
        </p:nvSpPr>
        <p:spPr>
          <a:xfrm>
            <a:off x="16770425" y="9532757"/>
            <a:ext cx="207009" cy="337184"/>
          </a:xfrm>
          <a:prstGeom prst="rect">
            <a:avLst/>
          </a:prstGeom>
        </p:spPr>
        <p:txBody>
          <a:bodyPr wrap="square" lIns="0" tIns="0" rIns="0" bIns="0">
            <a:spAutoFit/>
          </a:bodyPr>
          <a:lstStyle>
            <a:lvl1pPr>
              <a:defRPr sz="1800" b="0" i="0">
                <a:solidFill>
                  <a:srgbClr val="898989"/>
                </a:solidFill>
                <a:latin typeface="Lucida Sans Unicode"/>
                <a:cs typeface="Lucida Sans Unicode"/>
              </a:defRPr>
            </a:lvl1pPr>
          </a:lstStyle>
          <a:p>
            <a:pPr marL="38100">
              <a:lnSpc>
                <a:spcPct val="100000"/>
              </a:lnSpc>
              <a:spcBef>
                <a:spcPts val="220"/>
              </a:spcBef>
            </a:pPr>
            <a:fld id="{81D60167-4931-47E6-BA6A-407CBD079E47}" type="slidenum">
              <a:rPr spc="-110" dirty="0"/>
              <a:pPr marL="38100">
                <a:lnSpc>
                  <a:spcPct val="100000"/>
                </a:lnSpc>
                <a:spcBef>
                  <a:spcPts val="220"/>
                </a:spcBef>
              </a:pPr>
              <a:t>‹#›</a:t>
            </a:fld>
            <a:endParaRPr spc="-1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1824" y="6406817"/>
            <a:ext cx="11267576" cy="1859483"/>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0033CC"/>
                </a:solidFill>
                <a:latin typeface="Trebuchet MS"/>
                <a:cs typeface="Trebuchet MS"/>
              </a:rPr>
              <a:t>Project</a:t>
            </a:r>
            <a:r>
              <a:rPr sz="3000" spc="-35" dirty="0">
                <a:solidFill>
                  <a:srgbClr val="0033CC"/>
                </a:solidFill>
                <a:latin typeface="Trebuchet MS"/>
                <a:cs typeface="Trebuchet MS"/>
              </a:rPr>
              <a:t> </a:t>
            </a:r>
            <a:r>
              <a:rPr sz="3000" dirty="0">
                <a:solidFill>
                  <a:srgbClr val="0033CC"/>
                </a:solidFill>
                <a:latin typeface="Trebuchet MS"/>
                <a:cs typeface="Trebuchet MS"/>
              </a:rPr>
              <a:t>Title:</a:t>
            </a:r>
            <a:r>
              <a:rPr lang="en-US" sz="3000" dirty="0">
                <a:solidFill>
                  <a:srgbClr val="0033CC"/>
                </a:solidFill>
                <a:latin typeface="Trebuchet MS"/>
                <a:cs typeface="Trebuchet MS"/>
              </a:rPr>
              <a:t> Covert Channel Detection and Prevention</a:t>
            </a:r>
            <a:endParaRPr sz="3000" dirty="0">
              <a:latin typeface="Trebuchet MS"/>
              <a:cs typeface="Trebuchet MS"/>
            </a:endParaRPr>
          </a:p>
          <a:p>
            <a:pPr marL="12700">
              <a:lnSpc>
                <a:spcPct val="100000"/>
              </a:lnSpc>
            </a:pPr>
            <a:r>
              <a:rPr sz="3000" dirty="0">
                <a:solidFill>
                  <a:srgbClr val="0033CC"/>
                </a:solidFill>
                <a:latin typeface="Trebuchet MS"/>
                <a:cs typeface="Trebuchet MS"/>
              </a:rPr>
              <a:t>Project</a:t>
            </a:r>
            <a:r>
              <a:rPr sz="3000" spc="-35" dirty="0">
                <a:solidFill>
                  <a:srgbClr val="0033CC"/>
                </a:solidFill>
                <a:latin typeface="Trebuchet MS"/>
                <a:cs typeface="Trebuchet MS"/>
              </a:rPr>
              <a:t> </a:t>
            </a:r>
            <a:r>
              <a:rPr sz="3000" dirty="0">
                <a:solidFill>
                  <a:srgbClr val="0033CC"/>
                </a:solidFill>
                <a:latin typeface="Trebuchet MS"/>
                <a:cs typeface="Trebuchet MS"/>
              </a:rPr>
              <a:t>ID</a:t>
            </a:r>
            <a:r>
              <a:rPr sz="3000" spc="-30" dirty="0">
                <a:solidFill>
                  <a:srgbClr val="0033CC"/>
                </a:solidFill>
                <a:latin typeface="Trebuchet MS"/>
                <a:cs typeface="Trebuchet MS"/>
              </a:rPr>
              <a:t> </a:t>
            </a:r>
            <a:r>
              <a:rPr sz="3000" dirty="0">
                <a:solidFill>
                  <a:srgbClr val="0033CC"/>
                </a:solidFill>
                <a:latin typeface="Trebuchet MS"/>
                <a:cs typeface="Trebuchet MS"/>
              </a:rPr>
              <a:t>:</a:t>
            </a:r>
            <a:endParaRPr sz="3000" dirty="0">
              <a:latin typeface="Trebuchet MS"/>
              <a:cs typeface="Trebuchet MS"/>
            </a:endParaRPr>
          </a:p>
          <a:p>
            <a:pPr marL="12700">
              <a:lnSpc>
                <a:spcPct val="100000"/>
              </a:lnSpc>
            </a:pPr>
            <a:r>
              <a:rPr sz="3000" dirty="0">
                <a:solidFill>
                  <a:srgbClr val="0033CC"/>
                </a:solidFill>
                <a:latin typeface="Trebuchet MS"/>
                <a:cs typeface="Trebuchet MS"/>
              </a:rPr>
              <a:t>Project</a:t>
            </a:r>
            <a:r>
              <a:rPr sz="3000" spc="-35" dirty="0">
                <a:solidFill>
                  <a:srgbClr val="0033CC"/>
                </a:solidFill>
                <a:latin typeface="Trebuchet MS"/>
                <a:cs typeface="Trebuchet MS"/>
              </a:rPr>
              <a:t> </a:t>
            </a:r>
            <a:r>
              <a:rPr sz="3000" dirty="0">
                <a:solidFill>
                  <a:srgbClr val="0033CC"/>
                </a:solidFill>
                <a:latin typeface="Trebuchet MS"/>
                <a:cs typeface="Trebuchet MS"/>
              </a:rPr>
              <a:t>Guide</a:t>
            </a:r>
            <a:r>
              <a:rPr sz="3000" spc="-30" dirty="0">
                <a:solidFill>
                  <a:srgbClr val="0033CC"/>
                </a:solidFill>
                <a:latin typeface="Trebuchet MS"/>
                <a:cs typeface="Trebuchet MS"/>
              </a:rPr>
              <a:t> </a:t>
            </a:r>
            <a:r>
              <a:rPr sz="3000" dirty="0">
                <a:solidFill>
                  <a:srgbClr val="0033CC"/>
                </a:solidFill>
                <a:latin typeface="Trebuchet MS"/>
                <a:cs typeface="Trebuchet MS"/>
              </a:rPr>
              <a:t>:</a:t>
            </a:r>
            <a:r>
              <a:rPr lang="en-US" sz="3000" dirty="0">
                <a:solidFill>
                  <a:srgbClr val="0033CC"/>
                </a:solidFill>
                <a:latin typeface="Trebuchet MS"/>
                <a:cs typeface="Trebuchet MS"/>
              </a:rPr>
              <a:t> </a:t>
            </a:r>
            <a:endParaRPr sz="3000" dirty="0">
              <a:latin typeface="Trebuchet MS"/>
              <a:cs typeface="Trebuchet MS"/>
            </a:endParaRPr>
          </a:p>
          <a:p>
            <a:pPr marL="12700">
              <a:lnSpc>
                <a:spcPct val="100000"/>
              </a:lnSpc>
            </a:pPr>
            <a:r>
              <a:rPr sz="3000" dirty="0">
                <a:solidFill>
                  <a:srgbClr val="0033CC"/>
                </a:solidFill>
                <a:latin typeface="Trebuchet MS"/>
                <a:cs typeface="Trebuchet MS"/>
              </a:rPr>
              <a:t>Project</a:t>
            </a:r>
            <a:r>
              <a:rPr sz="3000" spc="-25" dirty="0">
                <a:solidFill>
                  <a:srgbClr val="0033CC"/>
                </a:solidFill>
                <a:latin typeface="Trebuchet MS"/>
                <a:cs typeface="Trebuchet MS"/>
              </a:rPr>
              <a:t> </a:t>
            </a:r>
            <a:r>
              <a:rPr sz="3000" dirty="0">
                <a:solidFill>
                  <a:srgbClr val="0033CC"/>
                </a:solidFill>
                <a:latin typeface="Trebuchet MS"/>
                <a:cs typeface="Trebuchet MS"/>
              </a:rPr>
              <a:t>Team</a:t>
            </a:r>
            <a:r>
              <a:rPr sz="3000" spc="-25" dirty="0">
                <a:solidFill>
                  <a:srgbClr val="0033CC"/>
                </a:solidFill>
                <a:latin typeface="Trebuchet MS"/>
                <a:cs typeface="Trebuchet MS"/>
              </a:rPr>
              <a:t> </a:t>
            </a:r>
            <a:r>
              <a:rPr sz="3000" dirty="0">
                <a:solidFill>
                  <a:srgbClr val="0033CC"/>
                </a:solidFill>
                <a:latin typeface="Trebuchet MS"/>
                <a:cs typeface="Trebuchet MS"/>
              </a:rPr>
              <a:t>with</a:t>
            </a:r>
            <a:r>
              <a:rPr sz="3000" spc="-25" dirty="0">
                <a:solidFill>
                  <a:srgbClr val="0033CC"/>
                </a:solidFill>
                <a:latin typeface="Trebuchet MS"/>
                <a:cs typeface="Trebuchet MS"/>
              </a:rPr>
              <a:t> </a:t>
            </a:r>
            <a:r>
              <a:rPr sz="3000" dirty="0">
                <a:solidFill>
                  <a:srgbClr val="0033CC"/>
                </a:solidFill>
                <a:latin typeface="Trebuchet MS"/>
                <a:cs typeface="Trebuchet MS"/>
              </a:rPr>
              <a:t>SRN</a:t>
            </a:r>
            <a:r>
              <a:rPr sz="3000" spc="-25" dirty="0">
                <a:solidFill>
                  <a:srgbClr val="0033CC"/>
                </a:solidFill>
                <a:latin typeface="Trebuchet MS"/>
                <a:cs typeface="Trebuchet MS"/>
              </a:rPr>
              <a:t> </a:t>
            </a:r>
            <a:r>
              <a:rPr sz="3000" dirty="0">
                <a:solidFill>
                  <a:srgbClr val="0033CC"/>
                </a:solidFill>
                <a:latin typeface="Trebuchet MS"/>
                <a:cs typeface="Trebuchet MS"/>
              </a:rPr>
              <a:t>:</a:t>
            </a:r>
            <a:r>
              <a:rPr lang="en-US" sz="3000" dirty="0">
                <a:solidFill>
                  <a:srgbClr val="0033CC"/>
                </a:solidFill>
                <a:latin typeface="Trebuchet MS"/>
                <a:cs typeface="Trebuchet MS"/>
              </a:rPr>
              <a:t> </a:t>
            </a:r>
            <a:endParaRPr sz="3000" dirty="0">
              <a:latin typeface="Trebuchet MS"/>
              <a:cs typeface="Trebuchet MS"/>
            </a:endParaRPr>
          </a:p>
        </p:txBody>
      </p:sp>
      <p:sp>
        <p:nvSpPr>
          <p:cNvPr id="3" name="object 3"/>
          <p:cNvSpPr txBox="1">
            <a:spLocks noGrp="1"/>
          </p:cNvSpPr>
          <p:nvPr>
            <p:ph type="title"/>
          </p:nvPr>
        </p:nvSpPr>
        <p:spPr>
          <a:xfrm>
            <a:off x="4078197" y="2404746"/>
            <a:ext cx="9903460" cy="665480"/>
          </a:xfrm>
          <a:prstGeom prst="rect">
            <a:avLst/>
          </a:prstGeom>
        </p:spPr>
        <p:txBody>
          <a:bodyPr vert="horz" wrap="square" lIns="0" tIns="12700" rIns="0" bIns="0" rtlCol="0">
            <a:spAutoFit/>
          </a:bodyPr>
          <a:lstStyle/>
          <a:p>
            <a:pPr marL="12700">
              <a:lnSpc>
                <a:spcPct val="100000"/>
              </a:lnSpc>
              <a:spcBef>
                <a:spcPts val="100"/>
              </a:spcBef>
              <a:tabLst>
                <a:tab pos="3093720" algn="l"/>
                <a:tab pos="3449954" algn="l"/>
                <a:tab pos="5803265" algn="l"/>
                <a:tab pos="7717155" algn="l"/>
                <a:tab pos="9253855" algn="l"/>
                <a:tab pos="9610090" algn="l"/>
              </a:tabLst>
            </a:pPr>
            <a:r>
              <a:rPr sz="4200" dirty="0">
                <a:solidFill>
                  <a:srgbClr val="000000"/>
                </a:solidFill>
              </a:rPr>
              <a:t>UE20CS390A	–	Capstone	Project	Phase	–	1</a:t>
            </a:r>
            <a:endParaRPr sz="4200"/>
          </a:p>
        </p:txBody>
      </p:sp>
      <p:sp>
        <p:nvSpPr>
          <p:cNvPr id="4" name="object 4"/>
          <p:cNvSpPr txBox="1"/>
          <p:nvPr/>
        </p:nvSpPr>
        <p:spPr>
          <a:xfrm>
            <a:off x="4172703" y="3681096"/>
            <a:ext cx="9714230" cy="1941830"/>
          </a:xfrm>
          <a:prstGeom prst="rect">
            <a:avLst/>
          </a:prstGeom>
        </p:spPr>
        <p:txBody>
          <a:bodyPr vert="horz" wrap="square" lIns="0" tIns="34925" rIns="0" bIns="0" rtlCol="0">
            <a:spAutoFit/>
          </a:bodyPr>
          <a:lstStyle/>
          <a:p>
            <a:pPr marL="12700" marR="5080" indent="1600835">
              <a:lnSpc>
                <a:spcPts val="5030"/>
              </a:lnSpc>
              <a:spcBef>
                <a:spcPts val="275"/>
              </a:spcBef>
              <a:tabLst>
                <a:tab pos="2122170" algn="l"/>
                <a:tab pos="3527425" algn="l"/>
                <a:tab pos="5575300" algn="l"/>
                <a:tab pos="5676900" algn="l"/>
                <a:tab pos="7539990" algn="l"/>
                <a:tab pos="8832215" algn="l"/>
              </a:tabLst>
            </a:pPr>
            <a:r>
              <a:rPr sz="4200" dirty="0">
                <a:solidFill>
                  <a:srgbClr val="FF0000"/>
                </a:solidFill>
                <a:latin typeface="Trebuchet MS"/>
                <a:cs typeface="Trebuchet MS"/>
              </a:rPr>
              <a:t>Project	Progress		Review	#2 </a:t>
            </a:r>
            <a:r>
              <a:rPr sz="4200" spc="5" dirty="0">
                <a:solidFill>
                  <a:srgbClr val="FF0000"/>
                </a:solidFill>
                <a:latin typeface="Trebuchet MS"/>
                <a:cs typeface="Trebuchet MS"/>
              </a:rPr>
              <a:t> </a:t>
            </a:r>
            <a:r>
              <a:rPr sz="4200" dirty="0">
                <a:solidFill>
                  <a:srgbClr val="FF0000"/>
                </a:solidFill>
                <a:latin typeface="Trebuchet MS"/>
                <a:cs typeface="Trebuchet MS"/>
              </a:rPr>
              <a:t>(Project	Requirements	Specification	and</a:t>
            </a:r>
            <a:endParaRPr sz="4200">
              <a:latin typeface="Trebuchet MS"/>
              <a:cs typeface="Trebuchet MS"/>
            </a:endParaRPr>
          </a:p>
          <a:p>
            <a:pPr marL="2686685">
              <a:lnSpc>
                <a:spcPts val="4855"/>
              </a:lnSpc>
              <a:tabLst>
                <a:tab pos="5260340" algn="l"/>
              </a:tabLst>
            </a:pPr>
            <a:r>
              <a:rPr sz="4200" dirty="0">
                <a:solidFill>
                  <a:srgbClr val="FF0000"/>
                </a:solidFill>
                <a:latin typeface="Trebuchet MS"/>
                <a:cs typeface="Trebuchet MS"/>
              </a:rPr>
              <a:t>Literature	Survey)</a:t>
            </a:r>
            <a:endParaRPr sz="4200">
              <a:latin typeface="Trebuchet MS"/>
              <a:cs typeface="Trebuchet MS"/>
            </a:endParaRPr>
          </a:p>
        </p:txBody>
      </p:sp>
      <p:pic>
        <p:nvPicPr>
          <p:cNvPr id="5" name="object 5"/>
          <p:cNvPicPr/>
          <p:nvPr/>
        </p:nvPicPr>
        <p:blipFill>
          <a:blip r:embed="rId2" cstate="print"/>
          <a:stretch>
            <a:fillRect/>
          </a:stretch>
        </p:blipFill>
        <p:spPr>
          <a:xfrm>
            <a:off x="16914876" y="0"/>
            <a:ext cx="1373122" cy="1481767"/>
          </a:xfrm>
          <a:prstGeom prst="rect">
            <a:avLst/>
          </a:prstGeom>
        </p:spPr>
      </p:pic>
      <p:sp>
        <p:nvSpPr>
          <p:cNvPr id="6" name="object 6"/>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pc="-110" dirty="0"/>
              <a:pPr marL="38100">
                <a:lnSpc>
                  <a:spcPct val="100000"/>
                </a:lnSpc>
                <a:spcBef>
                  <a:spcPts val="220"/>
                </a:spcBef>
              </a:pPr>
              <a:t>1</a:t>
            </a:fld>
            <a:endParaRPr spc="-1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89227" y="1718925"/>
            <a:ext cx="6234430" cy="574040"/>
          </a:xfrm>
          <a:prstGeom prst="rect">
            <a:avLst/>
          </a:prstGeom>
        </p:spPr>
        <p:txBody>
          <a:bodyPr vert="horz" wrap="square" lIns="0" tIns="12700" rIns="0" bIns="0" rtlCol="0">
            <a:spAutoFit/>
          </a:bodyPr>
          <a:lstStyle/>
          <a:p>
            <a:pPr marL="12700">
              <a:lnSpc>
                <a:spcPct val="100000"/>
              </a:lnSpc>
              <a:spcBef>
                <a:spcPts val="100"/>
              </a:spcBef>
              <a:tabLst>
                <a:tab pos="2218690" algn="l"/>
                <a:tab pos="3702685" algn="l"/>
                <a:tab pos="4248150" algn="l"/>
                <a:tab pos="5429885" algn="l"/>
              </a:tabLst>
            </a:pPr>
            <a:r>
              <a:rPr sz="3600" dirty="0">
                <a:solidFill>
                  <a:srgbClr val="FF0000"/>
                </a:solidFill>
                <a:latin typeface="Trebuchet MS"/>
                <a:cs typeface="Trebuchet MS"/>
              </a:rPr>
              <a:t>Literature	Survey	-1	using	ARP</a:t>
            </a:r>
            <a:endParaRPr sz="3600">
              <a:latin typeface="Trebuchet MS"/>
              <a:cs typeface="Trebuchet MS"/>
            </a:endParaRPr>
          </a:p>
        </p:txBody>
      </p:sp>
      <p:pic>
        <p:nvPicPr>
          <p:cNvPr id="3" name="object 3"/>
          <p:cNvPicPr/>
          <p:nvPr/>
        </p:nvPicPr>
        <p:blipFill>
          <a:blip r:embed="rId2" cstate="print"/>
          <a:stretch>
            <a:fillRect/>
          </a:stretch>
        </p:blipFill>
        <p:spPr>
          <a:xfrm>
            <a:off x="16914876" y="1"/>
            <a:ext cx="1373122" cy="1481767"/>
          </a:xfrm>
          <a:prstGeom prst="rect">
            <a:avLst/>
          </a:prstGeom>
        </p:spPr>
      </p:pic>
      <p:sp>
        <p:nvSpPr>
          <p:cNvPr id="4" name="object 4"/>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5"/>
          <p:cNvSpPr txBox="1">
            <a:spLocks noGrp="1"/>
          </p:cNvSpPr>
          <p:nvPr>
            <p:ph type="title"/>
          </p:nvPr>
        </p:nvSpPr>
        <p:spPr>
          <a:xfrm>
            <a:off x="600803" y="2399384"/>
            <a:ext cx="2244725" cy="695960"/>
          </a:xfrm>
          <a:prstGeom prst="rect">
            <a:avLst/>
          </a:prstGeom>
        </p:spPr>
        <p:txBody>
          <a:bodyPr vert="horz" wrap="square" lIns="0" tIns="12700" rIns="0" bIns="0" rtlCol="0">
            <a:spAutoFit/>
          </a:bodyPr>
          <a:lstStyle/>
          <a:p>
            <a:pPr marL="12700">
              <a:lnSpc>
                <a:spcPct val="100000"/>
              </a:lnSpc>
              <a:spcBef>
                <a:spcPts val="100"/>
              </a:spcBef>
            </a:pPr>
            <a:r>
              <a:rPr sz="4400" spc="-15" dirty="0">
                <a:solidFill>
                  <a:srgbClr val="000000"/>
                </a:solidFill>
                <a:latin typeface="Lucida Sans Unicode"/>
                <a:cs typeface="Lucida Sans Unicode"/>
              </a:rPr>
              <a:t>Analysis</a:t>
            </a:r>
            <a:endParaRPr sz="4400">
              <a:latin typeface="Lucida Sans Unicode"/>
              <a:cs typeface="Lucida Sans Unicode"/>
            </a:endParaRPr>
          </a:p>
        </p:txBody>
      </p:sp>
      <p:pic>
        <p:nvPicPr>
          <p:cNvPr id="6" name="object 6"/>
          <p:cNvPicPr/>
          <p:nvPr/>
        </p:nvPicPr>
        <p:blipFill>
          <a:blip r:embed="rId3" cstate="print"/>
          <a:stretch>
            <a:fillRect/>
          </a:stretch>
        </p:blipFill>
        <p:spPr>
          <a:xfrm>
            <a:off x="371474" y="4460874"/>
            <a:ext cx="152400" cy="152399"/>
          </a:xfrm>
          <a:prstGeom prst="rect">
            <a:avLst/>
          </a:prstGeom>
        </p:spPr>
      </p:pic>
      <p:sp>
        <p:nvSpPr>
          <p:cNvPr id="7" name="object 7"/>
          <p:cNvSpPr txBox="1"/>
          <p:nvPr/>
        </p:nvSpPr>
        <p:spPr>
          <a:xfrm>
            <a:off x="569415" y="3017426"/>
            <a:ext cx="16123285" cy="5362575"/>
          </a:xfrm>
          <a:prstGeom prst="rect">
            <a:avLst/>
          </a:prstGeom>
        </p:spPr>
        <p:txBody>
          <a:bodyPr vert="horz" wrap="square" lIns="0" tIns="327025" rIns="0" bIns="0" rtlCol="0">
            <a:spAutoFit/>
          </a:bodyPr>
          <a:lstStyle/>
          <a:p>
            <a:pPr marL="12700">
              <a:lnSpc>
                <a:spcPct val="100000"/>
              </a:lnSpc>
              <a:spcBef>
                <a:spcPts val="2575"/>
              </a:spcBef>
            </a:pPr>
            <a:r>
              <a:rPr sz="4300" spc="40" dirty="0">
                <a:latin typeface="Lucida Sans Unicode"/>
                <a:cs typeface="Lucida Sans Unicode"/>
              </a:rPr>
              <a:t>Inrtoduction</a:t>
            </a:r>
            <a:endParaRPr sz="4300">
              <a:latin typeface="Lucida Sans Unicode"/>
              <a:cs typeface="Lucida Sans Unicode"/>
            </a:endParaRPr>
          </a:p>
          <a:p>
            <a:pPr marL="375920" marR="139700" indent="26670" algn="just">
              <a:lnSpc>
                <a:spcPct val="115799"/>
              </a:lnSpc>
              <a:spcBef>
                <a:spcPts val="1310"/>
              </a:spcBef>
            </a:pPr>
            <a:r>
              <a:rPr sz="3400" spc="-405" dirty="0">
                <a:latin typeface="Lucida Sans Unicode"/>
                <a:cs typeface="Lucida Sans Unicode"/>
              </a:rPr>
              <a:t>·At</a:t>
            </a:r>
            <a:r>
              <a:rPr sz="3400" spc="-245" dirty="0">
                <a:latin typeface="Lucida Sans Unicode"/>
                <a:cs typeface="Lucida Sans Unicode"/>
              </a:rPr>
              <a:t> </a:t>
            </a:r>
            <a:r>
              <a:rPr sz="3400" spc="60" dirty="0">
                <a:latin typeface="Lucida Sans Unicode"/>
                <a:cs typeface="Lucida Sans Unicode"/>
              </a:rPr>
              <a:t>that</a:t>
            </a:r>
            <a:r>
              <a:rPr sz="3400" spc="-245" dirty="0">
                <a:latin typeface="Lucida Sans Unicode"/>
                <a:cs typeface="Lucida Sans Unicode"/>
              </a:rPr>
              <a:t> </a:t>
            </a:r>
            <a:r>
              <a:rPr sz="3400" spc="10" dirty="0">
                <a:latin typeface="Lucida Sans Unicode"/>
                <a:cs typeface="Lucida Sans Unicode"/>
              </a:rPr>
              <a:t>time</a:t>
            </a:r>
            <a:r>
              <a:rPr sz="3400" spc="-240" dirty="0">
                <a:latin typeface="Lucida Sans Unicode"/>
                <a:cs typeface="Lucida Sans Unicode"/>
              </a:rPr>
              <a:t> </a:t>
            </a:r>
            <a:r>
              <a:rPr sz="3400" spc="65" dirty="0">
                <a:latin typeface="Lucida Sans Unicode"/>
                <a:cs typeface="Lucida Sans Unicode"/>
              </a:rPr>
              <a:t>to</a:t>
            </a:r>
            <a:r>
              <a:rPr sz="3400" spc="-245" dirty="0">
                <a:latin typeface="Lucida Sans Unicode"/>
                <a:cs typeface="Lucida Sans Unicode"/>
              </a:rPr>
              <a:t> </a:t>
            </a:r>
            <a:r>
              <a:rPr sz="3400" spc="85" dirty="0">
                <a:latin typeface="Lucida Sans Unicode"/>
                <a:cs typeface="Lucida Sans Unicode"/>
              </a:rPr>
              <a:t>convey</a:t>
            </a:r>
            <a:r>
              <a:rPr sz="3400" spc="-240" dirty="0">
                <a:latin typeface="Lucida Sans Unicode"/>
                <a:cs typeface="Lucida Sans Unicode"/>
              </a:rPr>
              <a:t> </a:t>
            </a:r>
            <a:r>
              <a:rPr sz="3400" spc="15" dirty="0">
                <a:latin typeface="Lucida Sans Unicode"/>
                <a:cs typeface="Lucida Sans Unicode"/>
              </a:rPr>
              <a:t>a</a:t>
            </a:r>
            <a:r>
              <a:rPr sz="3400" spc="-245" dirty="0">
                <a:latin typeface="Lucida Sans Unicode"/>
                <a:cs typeface="Lucida Sans Unicode"/>
              </a:rPr>
              <a:t> </a:t>
            </a:r>
            <a:r>
              <a:rPr sz="3400" spc="55" dirty="0">
                <a:latin typeface="Lucida Sans Unicode"/>
                <a:cs typeface="Lucida Sans Unicode"/>
              </a:rPr>
              <a:t>secret</a:t>
            </a:r>
            <a:r>
              <a:rPr sz="3400" spc="-240" dirty="0">
                <a:latin typeface="Lucida Sans Unicode"/>
                <a:cs typeface="Lucida Sans Unicode"/>
              </a:rPr>
              <a:t> </a:t>
            </a:r>
            <a:r>
              <a:rPr sz="3400" spc="-60" dirty="0">
                <a:latin typeface="Lucida Sans Unicode"/>
                <a:cs typeface="Lucida Sans Unicode"/>
              </a:rPr>
              <a:t>message,</a:t>
            </a:r>
            <a:r>
              <a:rPr sz="3400" spc="-245" dirty="0">
                <a:latin typeface="Lucida Sans Unicode"/>
                <a:cs typeface="Lucida Sans Unicode"/>
              </a:rPr>
              <a:t> </a:t>
            </a:r>
            <a:r>
              <a:rPr sz="3400" spc="55" dirty="0">
                <a:latin typeface="Lucida Sans Unicode"/>
                <a:cs typeface="Lucida Sans Unicode"/>
              </a:rPr>
              <a:t>the</a:t>
            </a:r>
            <a:r>
              <a:rPr sz="3400" spc="-240" dirty="0">
                <a:latin typeface="Lucida Sans Unicode"/>
                <a:cs typeface="Lucida Sans Unicode"/>
              </a:rPr>
              <a:t> </a:t>
            </a:r>
            <a:r>
              <a:rPr sz="3400" spc="-20" dirty="0">
                <a:latin typeface="Lucida Sans Unicode"/>
                <a:cs typeface="Lucida Sans Unicode"/>
              </a:rPr>
              <a:t>Greek</a:t>
            </a:r>
            <a:r>
              <a:rPr sz="3400" spc="-245" dirty="0">
                <a:latin typeface="Lucida Sans Unicode"/>
                <a:cs typeface="Lucida Sans Unicode"/>
              </a:rPr>
              <a:t> </a:t>
            </a:r>
            <a:r>
              <a:rPr sz="3400" spc="10" dirty="0">
                <a:latin typeface="Lucida Sans Unicode"/>
                <a:cs typeface="Lucida Sans Unicode"/>
              </a:rPr>
              <a:t>ruler</a:t>
            </a:r>
            <a:r>
              <a:rPr sz="3400" spc="-240" dirty="0">
                <a:latin typeface="Lucida Sans Unicode"/>
                <a:cs typeface="Lucida Sans Unicode"/>
              </a:rPr>
              <a:t> </a:t>
            </a:r>
            <a:r>
              <a:rPr sz="3400" spc="5" dirty="0">
                <a:latin typeface="Lucida Sans Unicode"/>
                <a:cs typeface="Lucida Sans Unicode"/>
              </a:rPr>
              <a:t>used</a:t>
            </a:r>
            <a:r>
              <a:rPr sz="3400" spc="-245" dirty="0">
                <a:latin typeface="Lucida Sans Unicode"/>
                <a:cs typeface="Lucida Sans Unicode"/>
              </a:rPr>
              <a:t> </a:t>
            </a:r>
            <a:r>
              <a:rPr sz="3400" spc="65" dirty="0">
                <a:latin typeface="Lucida Sans Unicode"/>
                <a:cs typeface="Lucida Sans Unicode"/>
              </a:rPr>
              <a:t>to</a:t>
            </a:r>
            <a:r>
              <a:rPr sz="3400" spc="-240" dirty="0">
                <a:latin typeface="Lucida Sans Unicode"/>
                <a:cs typeface="Lucida Sans Unicode"/>
              </a:rPr>
              <a:t> </a:t>
            </a:r>
            <a:r>
              <a:rPr sz="3400" spc="35" dirty="0">
                <a:latin typeface="Lucida Sans Unicode"/>
                <a:cs typeface="Lucida Sans Unicode"/>
              </a:rPr>
              <a:t>shave</a:t>
            </a:r>
            <a:r>
              <a:rPr sz="3400" spc="-245" dirty="0">
                <a:latin typeface="Lucida Sans Unicode"/>
                <a:cs typeface="Lucida Sans Unicode"/>
              </a:rPr>
              <a:t> </a:t>
            </a:r>
            <a:r>
              <a:rPr sz="3400" spc="55" dirty="0">
                <a:latin typeface="Lucida Sans Unicode"/>
                <a:cs typeface="Lucida Sans Unicode"/>
              </a:rPr>
              <a:t>the </a:t>
            </a:r>
            <a:r>
              <a:rPr sz="3400" spc="-1065" dirty="0">
                <a:latin typeface="Lucida Sans Unicode"/>
                <a:cs typeface="Lucida Sans Unicode"/>
              </a:rPr>
              <a:t> </a:t>
            </a:r>
            <a:r>
              <a:rPr sz="3400" spc="10" dirty="0">
                <a:latin typeface="Lucida Sans Unicode"/>
                <a:cs typeface="Lucida Sans Unicode"/>
              </a:rPr>
              <a:t>heads</a:t>
            </a:r>
            <a:r>
              <a:rPr sz="3400" spc="-245" dirty="0">
                <a:latin typeface="Lucida Sans Unicode"/>
                <a:cs typeface="Lucida Sans Unicode"/>
              </a:rPr>
              <a:t> </a:t>
            </a:r>
            <a:r>
              <a:rPr sz="3400" spc="30" dirty="0">
                <a:latin typeface="Lucida Sans Unicode"/>
                <a:cs typeface="Lucida Sans Unicode"/>
              </a:rPr>
              <a:t>of</a:t>
            </a:r>
            <a:r>
              <a:rPr sz="3400" spc="-240" dirty="0">
                <a:latin typeface="Lucida Sans Unicode"/>
                <a:cs typeface="Lucida Sans Unicode"/>
              </a:rPr>
              <a:t> </a:t>
            </a:r>
            <a:r>
              <a:rPr sz="3400" spc="20" dirty="0">
                <a:latin typeface="Lucida Sans Unicode"/>
                <a:cs typeface="Lucida Sans Unicode"/>
              </a:rPr>
              <a:t>their</a:t>
            </a:r>
            <a:r>
              <a:rPr sz="3400" spc="-240" dirty="0">
                <a:latin typeface="Lucida Sans Unicode"/>
                <a:cs typeface="Lucida Sans Unicode"/>
              </a:rPr>
              <a:t> </a:t>
            </a:r>
            <a:r>
              <a:rPr sz="3400" spc="-5" dirty="0">
                <a:latin typeface="Lucida Sans Unicode"/>
                <a:cs typeface="Lucida Sans Unicode"/>
              </a:rPr>
              <a:t>slaves,</a:t>
            </a:r>
            <a:r>
              <a:rPr sz="3400" spc="-245" dirty="0">
                <a:latin typeface="Lucida Sans Unicode"/>
                <a:cs typeface="Lucida Sans Unicode"/>
              </a:rPr>
              <a:t> </a:t>
            </a:r>
            <a:r>
              <a:rPr sz="3400" spc="60" dirty="0">
                <a:latin typeface="Lucida Sans Unicode"/>
                <a:cs typeface="Lucida Sans Unicode"/>
              </a:rPr>
              <a:t>tattoo</a:t>
            </a:r>
            <a:r>
              <a:rPr sz="3400" spc="-240" dirty="0">
                <a:latin typeface="Lucida Sans Unicode"/>
                <a:cs typeface="Lucida Sans Unicode"/>
              </a:rPr>
              <a:t> </a:t>
            </a:r>
            <a:r>
              <a:rPr sz="3400" spc="55" dirty="0">
                <a:latin typeface="Lucida Sans Unicode"/>
                <a:cs typeface="Lucida Sans Unicode"/>
              </a:rPr>
              <a:t>the</a:t>
            </a:r>
            <a:r>
              <a:rPr sz="3400" spc="-240" dirty="0">
                <a:latin typeface="Lucida Sans Unicode"/>
                <a:cs typeface="Lucida Sans Unicode"/>
              </a:rPr>
              <a:t> </a:t>
            </a:r>
            <a:r>
              <a:rPr sz="3400" spc="55" dirty="0">
                <a:latin typeface="Lucida Sans Unicode"/>
                <a:cs typeface="Lucida Sans Unicode"/>
              </a:rPr>
              <a:t>secret</a:t>
            </a:r>
            <a:r>
              <a:rPr sz="3400" spc="-245" dirty="0">
                <a:latin typeface="Lucida Sans Unicode"/>
                <a:cs typeface="Lucida Sans Unicode"/>
              </a:rPr>
              <a:t> </a:t>
            </a:r>
            <a:r>
              <a:rPr sz="3400" spc="-40" dirty="0">
                <a:latin typeface="Lucida Sans Unicode"/>
                <a:cs typeface="Lucida Sans Unicode"/>
              </a:rPr>
              <a:t>message</a:t>
            </a:r>
            <a:r>
              <a:rPr sz="3400" spc="-240" dirty="0">
                <a:latin typeface="Lucida Sans Unicode"/>
                <a:cs typeface="Lucida Sans Unicode"/>
              </a:rPr>
              <a:t> </a:t>
            </a:r>
            <a:r>
              <a:rPr sz="3400" dirty="0">
                <a:latin typeface="Lucida Sans Unicode"/>
                <a:cs typeface="Lucida Sans Unicode"/>
              </a:rPr>
              <a:t>on</a:t>
            </a:r>
            <a:r>
              <a:rPr sz="3400" spc="-240" dirty="0">
                <a:latin typeface="Lucida Sans Unicode"/>
                <a:cs typeface="Lucida Sans Unicode"/>
              </a:rPr>
              <a:t> </a:t>
            </a:r>
            <a:r>
              <a:rPr sz="3400" spc="20" dirty="0">
                <a:latin typeface="Lucida Sans Unicode"/>
                <a:cs typeface="Lucida Sans Unicode"/>
              </a:rPr>
              <a:t>their</a:t>
            </a:r>
            <a:r>
              <a:rPr sz="3400" spc="-240" dirty="0">
                <a:latin typeface="Lucida Sans Unicode"/>
                <a:cs typeface="Lucida Sans Unicode"/>
              </a:rPr>
              <a:t> </a:t>
            </a:r>
            <a:r>
              <a:rPr sz="3400" spc="10" dirty="0">
                <a:latin typeface="Lucida Sans Unicode"/>
                <a:cs typeface="Lucida Sans Unicode"/>
              </a:rPr>
              <a:t>heads</a:t>
            </a:r>
            <a:r>
              <a:rPr sz="3400" spc="-245" dirty="0">
                <a:latin typeface="Lucida Sans Unicode"/>
                <a:cs typeface="Lucida Sans Unicode"/>
              </a:rPr>
              <a:t> </a:t>
            </a:r>
            <a:r>
              <a:rPr sz="3400" spc="15" dirty="0">
                <a:latin typeface="Lucida Sans Unicode"/>
                <a:cs typeface="Lucida Sans Unicode"/>
              </a:rPr>
              <a:t>and</a:t>
            </a:r>
            <a:r>
              <a:rPr sz="3400" spc="-240" dirty="0">
                <a:latin typeface="Lucida Sans Unicode"/>
                <a:cs typeface="Lucida Sans Unicode"/>
              </a:rPr>
              <a:t> </a:t>
            </a:r>
            <a:r>
              <a:rPr sz="3400" spc="25" dirty="0">
                <a:latin typeface="Lucida Sans Unicode"/>
                <a:cs typeface="Lucida Sans Unicode"/>
              </a:rPr>
              <a:t>wait</a:t>
            </a:r>
            <a:r>
              <a:rPr sz="3400" spc="-240" dirty="0">
                <a:latin typeface="Lucida Sans Unicode"/>
                <a:cs typeface="Lucida Sans Unicode"/>
              </a:rPr>
              <a:t> </a:t>
            </a:r>
            <a:r>
              <a:rPr sz="3400" spc="25" dirty="0">
                <a:latin typeface="Lucida Sans Unicode"/>
                <a:cs typeface="Lucida Sans Unicode"/>
              </a:rPr>
              <a:t>for </a:t>
            </a:r>
            <a:r>
              <a:rPr sz="3400" spc="-1065" dirty="0">
                <a:latin typeface="Lucida Sans Unicode"/>
                <a:cs typeface="Lucida Sans Unicode"/>
              </a:rPr>
              <a:t> </a:t>
            </a:r>
            <a:r>
              <a:rPr sz="3400" spc="55" dirty="0">
                <a:latin typeface="Lucida Sans Unicode"/>
                <a:cs typeface="Lucida Sans Unicode"/>
              </a:rPr>
              <a:t>the</a:t>
            </a:r>
            <a:r>
              <a:rPr sz="3400" spc="-245" dirty="0">
                <a:latin typeface="Lucida Sans Unicode"/>
                <a:cs typeface="Lucida Sans Unicode"/>
              </a:rPr>
              <a:t> </a:t>
            </a:r>
            <a:r>
              <a:rPr sz="3400" spc="-15" dirty="0">
                <a:latin typeface="Lucida Sans Unicode"/>
                <a:cs typeface="Lucida Sans Unicode"/>
              </a:rPr>
              <a:t>hair</a:t>
            </a:r>
            <a:r>
              <a:rPr sz="3400" spc="-245" dirty="0">
                <a:latin typeface="Lucida Sans Unicode"/>
                <a:cs typeface="Lucida Sans Unicode"/>
              </a:rPr>
              <a:t> </a:t>
            </a:r>
            <a:r>
              <a:rPr sz="3400" spc="65" dirty="0">
                <a:latin typeface="Lucida Sans Unicode"/>
                <a:cs typeface="Lucida Sans Unicode"/>
              </a:rPr>
              <a:t>to</a:t>
            </a:r>
            <a:r>
              <a:rPr sz="3400" spc="-245" dirty="0">
                <a:latin typeface="Lucida Sans Unicode"/>
                <a:cs typeface="Lucida Sans Unicode"/>
              </a:rPr>
              <a:t> </a:t>
            </a:r>
            <a:r>
              <a:rPr sz="3400" spc="-45" dirty="0">
                <a:latin typeface="Lucida Sans Unicode"/>
                <a:cs typeface="Lucida Sans Unicode"/>
              </a:rPr>
              <a:t>grow</a:t>
            </a:r>
            <a:r>
              <a:rPr sz="3400" spc="-240" dirty="0">
                <a:latin typeface="Lucida Sans Unicode"/>
                <a:cs typeface="Lucida Sans Unicode"/>
              </a:rPr>
              <a:t> </a:t>
            </a:r>
            <a:r>
              <a:rPr sz="3400" spc="-65" dirty="0">
                <a:latin typeface="Lucida Sans Unicode"/>
                <a:cs typeface="Lucida Sans Unicode"/>
              </a:rPr>
              <a:t>again</a:t>
            </a:r>
            <a:r>
              <a:rPr sz="3400" spc="-245" dirty="0">
                <a:latin typeface="Lucida Sans Unicode"/>
                <a:cs typeface="Lucida Sans Unicode"/>
              </a:rPr>
              <a:t> </a:t>
            </a:r>
            <a:r>
              <a:rPr sz="3400" dirty="0">
                <a:latin typeface="Lucida Sans Unicode"/>
                <a:cs typeface="Lucida Sans Unicode"/>
              </a:rPr>
              <a:t>on</a:t>
            </a:r>
            <a:r>
              <a:rPr sz="3400" spc="-245" dirty="0">
                <a:latin typeface="Lucida Sans Unicode"/>
                <a:cs typeface="Lucida Sans Unicode"/>
              </a:rPr>
              <a:t> </a:t>
            </a:r>
            <a:r>
              <a:rPr sz="3400" spc="55" dirty="0">
                <a:latin typeface="Lucida Sans Unicode"/>
                <a:cs typeface="Lucida Sans Unicode"/>
              </a:rPr>
              <a:t>the</a:t>
            </a:r>
            <a:r>
              <a:rPr sz="3400" spc="-245" dirty="0">
                <a:latin typeface="Lucida Sans Unicode"/>
                <a:cs typeface="Lucida Sans Unicode"/>
              </a:rPr>
              <a:t> </a:t>
            </a:r>
            <a:r>
              <a:rPr sz="3400" spc="20" dirty="0">
                <a:latin typeface="Lucida Sans Unicode"/>
                <a:cs typeface="Lucida Sans Unicode"/>
              </a:rPr>
              <a:t>their</a:t>
            </a:r>
            <a:r>
              <a:rPr sz="3400" spc="-240" dirty="0">
                <a:latin typeface="Lucida Sans Unicode"/>
                <a:cs typeface="Lucida Sans Unicode"/>
              </a:rPr>
              <a:t> </a:t>
            </a:r>
            <a:r>
              <a:rPr sz="3400" spc="10" dirty="0">
                <a:latin typeface="Lucida Sans Unicode"/>
                <a:cs typeface="Lucida Sans Unicode"/>
              </a:rPr>
              <a:t>heads</a:t>
            </a:r>
            <a:r>
              <a:rPr sz="3400" spc="-245" dirty="0">
                <a:latin typeface="Lucida Sans Unicode"/>
                <a:cs typeface="Lucida Sans Unicode"/>
              </a:rPr>
              <a:t> </a:t>
            </a:r>
            <a:r>
              <a:rPr sz="3400" spc="65" dirty="0">
                <a:latin typeface="Lucida Sans Unicode"/>
                <a:cs typeface="Lucida Sans Unicode"/>
              </a:rPr>
              <a:t>to</a:t>
            </a:r>
            <a:r>
              <a:rPr sz="3400" spc="-245" dirty="0">
                <a:latin typeface="Lucida Sans Unicode"/>
                <a:cs typeface="Lucida Sans Unicode"/>
              </a:rPr>
              <a:t> </a:t>
            </a:r>
            <a:r>
              <a:rPr sz="3400" spc="50" dirty="0">
                <a:latin typeface="Lucida Sans Unicode"/>
                <a:cs typeface="Lucida Sans Unicode"/>
              </a:rPr>
              <a:t>conceal</a:t>
            </a:r>
            <a:r>
              <a:rPr sz="3400" spc="-245" dirty="0">
                <a:latin typeface="Lucida Sans Unicode"/>
                <a:cs typeface="Lucida Sans Unicode"/>
              </a:rPr>
              <a:t> </a:t>
            </a:r>
            <a:r>
              <a:rPr sz="3400" spc="55" dirty="0">
                <a:latin typeface="Lucida Sans Unicode"/>
                <a:cs typeface="Lucida Sans Unicode"/>
              </a:rPr>
              <a:t>the</a:t>
            </a:r>
            <a:r>
              <a:rPr sz="3400" spc="-245" dirty="0">
                <a:latin typeface="Lucida Sans Unicode"/>
                <a:cs typeface="Lucida Sans Unicode"/>
              </a:rPr>
              <a:t> </a:t>
            </a:r>
            <a:r>
              <a:rPr sz="3400" spc="-40" dirty="0">
                <a:latin typeface="Lucida Sans Unicode"/>
                <a:cs typeface="Lucida Sans Unicode"/>
              </a:rPr>
              <a:t>message</a:t>
            </a:r>
            <a:r>
              <a:rPr sz="3400" spc="-240" dirty="0">
                <a:latin typeface="Lucida Sans Unicode"/>
                <a:cs typeface="Lucida Sans Unicode"/>
              </a:rPr>
              <a:t> </a:t>
            </a:r>
            <a:r>
              <a:rPr sz="3400" spc="10" dirty="0">
                <a:latin typeface="Lucida Sans Unicode"/>
                <a:cs typeface="Lucida Sans Unicode"/>
              </a:rPr>
              <a:t>naturally.</a:t>
            </a:r>
            <a:endParaRPr sz="3400">
              <a:latin typeface="Lucida Sans Unicode"/>
              <a:cs typeface="Lucida Sans Unicode"/>
            </a:endParaRPr>
          </a:p>
          <a:p>
            <a:pPr marL="6998970" marR="160020" indent="-6603365" algn="just">
              <a:lnSpc>
                <a:spcPct val="115799"/>
              </a:lnSpc>
            </a:pPr>
            <a:r>
              <a:rPr sz="3400" spc="-114" dirty="0">
                <a:latin typeface="Lucida Sans Unicode"/>
                <a:cs typeface="Lucida Sans Unicode"/>
              </a:rPr>
              <a:t>·evident</a:t>
            </a:r>
            <a:r>
              <a:rPr sz="3400" spc="-245" dirty="0">
                <a:latin typeface="Lucida Sans Unicode"/>
                <a:cs typeface="Lucida Sans Unicode"/>
              </a:rPr>
              <a:t> </a:t>
            </a:r>
            <a:r>
              <a:rPr sz="3400" spc="60" dirty="0">
                <a:latin typeface="Lucida Sans Unicode"/>
                <a:cs typeface="Lucida Sans Unicode"/>
              </a:rPr>
              <a:t>that</a:t>
            </a:r>
            <a:r>
              <a:rPr sz="3400" spc="-240" dirty="0">
                <a:latin typeface="Lucida Sans Unicode"/>
                <a:cs typeface="Lucida Sans Unicode"/>
              </a:rPr>
              <a:t> </a:t>
            </a:r>
            <a:r>
              <a:rPr sz="3400" spc="85" dirty="0">
                <a:latin typeface="Lucida Sans Unicode"/>
                <a:cs typeface="Lucida Sans Unicode"/>
              </a:rPr>
              <a:t>covert</a:t>
            </a:r>
            <a:r>
              <a:rPr sz="3400" spc="-240" dirty="0">
                <a:latin typeface="Lucida Sans Unicode"/>
                <a:cs typeface="Lucida Sans Unicode"/>
              </a:rPr>
              <a:t> </a:t>
            </a:r>
            <a:r>
              <a:rPr sz="3400" spc="5" dirty="0">
                <a:latin typeface="Lucida Sans Unicode"/>
                <a:cs typeface="Lucida Sans Unicode"/>
              </a:rPr>
              <a:t>communication</a:t>
            </a:r>
            <a:r>
              <a:rPr sz="3400" spc="-240" dirty="0">
                <a:latin typeface="Lucida Sans Unicode"/>
                <a:cs typeface="Lucida Sans Unicode"/>
              </a:rPr>
              <a:t> </a:t>
            </a:r>
            <a:r>
              <a:rPr sz="3400" spc="-60" dirty="0">
                <a:latin typeface="Lucida Sans Unicode"/>
                <a:cs typeface="Lucida Sans Unicode"/>
              </a:rPr>
              <a:t>is</a:t>
            </a:r>
            <a:r>
              <a:rPr sz="3400" spc="-240" dirty="0">
                <a:latin typeface="Lucida Sans Unicode"/>
                <a:cs typeface="Lucida Sans Unicode"/>
              </a:rPr>
              <a:t> </a:t>
            </a:r>
            <a:r>
              <a:rPr sz="3400" spc="40" dirty="0">
                <a:latin typeface="Lucida Sans Unicode"/>
                <a:cs typeface="Lucida Sans Unicode"/>
              </a:rPr>
              <a:t>not</a:t>
            </a:r>
            <a:r>
              <a:rPr sz="3400" spc="-240" dirty="0">
                <a:latin typeface="Lucida Sans Unicode"/>
                <a:cs typeface="Lucida Sans Unicode"/>
              </a:rPr>
              <a:t> </a:t>
            </a:r>
            <a:r>
              <a:rPr sz="3400" spc="15" dirty="0">
                <a:latin typeface="Lucida Sans Unicode"/>
                <a:cs typeface="Lucida Sans Unicode"/>
              </a:rPr>
              <a:t>a</a:t>
            </a:r>
            <a:r>
              <a:rPr sz="3400" spc="-240" dirty="0">
                <a:latin typeface="Lucida Sans Unicode"/>
                <a:cs typeface="Lucida Sans Unicode"/>
              </a:rPr>
              <a:t> </a:t>
            </a:r>
            <a:r>
              <a:rPr sz="3400" spc="30" dirty="0">
                <a:latin typeface="Lucida Sans Unicode"/>
                <a:cs typeface="Lucida Sans Unicode"/>
              </a:rPr>
              <a:t>new</a:t>
            </a:r>
            <a:r>
              <a:rPr sz="3400" spc="-240" dirty="0">
                <a:latin typeface="Lucida Sans Unicode"/>
                <a:cs typeface="Lucida Sans Unicode"/>
              </a:rPr>
              <a:t> </a:t>
            </a:r>
            <a:r>
              <a:rPr sz="3400" spc="70" dirty="0">
                <a:latin typeface="Lucida Sans Unicode"/>
                <a:cs typeface="Lucida Sans Unicode"/>
              </a:rPr>
              <a:t>concept</a:t>
            </a:r>
            <a:r>
              <a:rPr sz="3400" spc="-240" dirty="0">
                <a:latin typeface="Lucida Sans Unicode"/>
                <a:cs typeface="Lucida Sans Unicode"/>
              </a:rPr>
              <a:t> </a:t>
            </a:r>
            <a:r>
              <a:rPr sz="3400" spc="15" dirty="0">
                <a:latin typeface="Lucida Sans Unicode"/>
                <a:cs typeface="Lucida Sans Unicode"/>
              </a:rPr>
              <a:t>and</a:t>
            </a:r>
            <a:r>
              <a:rPr sz="3400" spc="-240" dirty="0">
                <a:latin typeface="Lucida Sans Unicode"/>
                <a:cs typeface="Lucida Sans Unicode"/>
              </a:rPr>
              <a:t> </a:t>
            </a:r>
            <a:r>
              <a:rPr sz="3400" spc="-60" dirty="0">
                <a:latin typeface="Lucida Sans Unicode"/>
                <a:cs typeface="Lucida Sans Unicode"/>
              </a:rPr>
              <a:t>is</a:t>
            </a:r>
            <a:r>
              <a:rPr sz="3400" spc="-240" dirty="0">
                <a:latin typeface="Lucida Sans Unicode"/>
                <a:cs typeface="Lucida Sans Unicode"/>
              </a:rPr>
              <a:t> </a:t>
            </a:r>
            <a:r>
              <a:rPr sz="3400" spc="-50" dirty="0">
                <a:latin typeface="Lucida Sans Unicode"/>
                <a:cs typeface="Lucida Sans Unicode"/>
              </a:rPr>
              <a:t>being</a:t>
            </a:r>
            <a:r>
              <a:rPr sz="3400" spc="-245" dirty="0">
                <a:latin typeface="Lucida Sans Unicode"/>
                <a:cs typeface="Lucida Sans Unicode"/>
              </a:rPr>
              <a:t> </a:t>
            </a:r>
            <a:r>
              <a:rPr sz="3400" spc="5" dirty="0">
                <a:latin typeface="Lucida Sans Unicode"/>
                <a:cs typeface="Lucida Sans Unicode"/>
              </a:rPr>
              <a:t>used </a:t>
            </a:r>
            <a:r>
              <a:rPr sz="3400" spc="-1060" dirty="0">
                <a:latin typeface="Lucida Sans Unicode"/>
                <a:cs typeface="Lucida Sans Unicode"/>
              </a:rPr>
              <a:t> </a:t>
            </a:r>
            <a:r>
              <a:rPr sz="3400" spc="10" dirty="0">
                <a:latin typeface="Lucida Sans Unicode"/>
                <a:cs typeface="Lucida Sans Unicode"/>
              </a:rPr>
              <a:t>since</a:t>
            </a:r>
            <a:r>
              <a:rPr sz="3400" spc="-250" dirty="0">
                <a:latin typeface="Lucida Sans Unicode"/>
                <a:cs typeface="Lucida Sans Unicode"/>
              </a:rPr>
              <a:t> </a:t>
            </a:r>
            <a:r>
              <a:rPr sz="3400" spc="-85" dirty="0">
                <a:latin typeface="Lucida Sans Unicode"/>
                <a:cs typeface="Lucida Sans Unicode"/>
              </a:rPr>
              <a:t>ages.</a:t>
            </a:r>
            <a:endParaRPr sz="3400">
              <a:latin typeface="Lucida Sans Unicode"/>
              <a:cs typeface="Lucida Sans Unicode"/>
            </a:endParaRPr>
          </a:p>
          <a:p>
            <a:pPr marL="6919595" marR="5080" indent="-6679565" algn="just">
              <a:lnSpc>
                <a:spcPct val="115799"/>
              </a:lnSpc>
            </a:pPr>
            <a:r>
              <a:rPr sz="3400" spc="-660" dirty="0">
                <a:latin typeface="Lucida Sans Unicode"/>
                <a:cs typeface="Lucida Sans Unicode"/>
              </a:rPr>
              <a:t>·A</a:t>
            </a:r>
            <a:r>
              <a:rPr sz="3400" spc="-650" dirty="0">
                <a:latin typeface="Lucida Sans Unicode"/>
                <a:cs typeface="Lucida Sans Unicode"/>
              </a:rPr>
              <a:t> </a:t>
            </a:r>
            <a:r>
              <a:rPr sz="3400" dirty="0">
                <a:latin typeface="Lucida Sans Unicode"/>
                <a:cs typeface="Lucida Sans Unicode"/>
              </a:rPr>
              <a:t>Network</a:t>
            </a:r>
            <a:r>
              <a:rPr sz="3400" spc="-245" dirty="0">
                <a:latin typeface="Lucida Sans Unicode"/>
                <a:cs typeface="Lucida Sans Unicode"/>
              </a:rPr>
              <a:t> </a:t>
            </a:r>
            <a:r>
              <a:rPr sz="3400" spc="80" dirty="0">
                <a:latin typeface="Lucida Sans Unicode"/>
                <a:cs typeface="Lucida Sans Unicode"/>
              </a:rPr>
              <a:t>Protocol</a:t>
            </a:r>
            <a:r>
              <a:rPr sz="3400" spc="-240" dirty="0">
                <a:latin typeface="Lucida Sans Unicode"/>
                <a:cs typeface="Lucida Sans Unicode"/>
              </a:rPr>
              <a:t> </a:t>
            </a:r>
            <a:r>
              <a:rPr sz="3400" spc="10" dirty="0">
                <a:latin typeface="Lucida Sans Unicode"/>
                <a:cs typeface="Lucida Sans Unicode"/>
              </a:rPr>
              <a:t>packet</a:t>
            </a:r>
            <a:r>
              <a:rPr sz="3400" spc="-240" dirty="0">
                <a:latin typeface="Lucida Sans Unicode"/>
                <a:cs typeface="Lucida Sans Unicode"/>
              </a:rPr>
              <a:t> </a:t>
            </a:r>
            <a:r>
              <a:rPr sz="3400" spc="-15" dirty="0">
                <a:latin typeface="Lucida Sans Unicode"/>
                <a:cs typeface="Lucida Sans Unicode"/>
              </a:rPr>
              <a:t>has</a:t>
            </a:r>
            <a:r>
              <a:rPr sz="3400" spc="-240" dirty="0">
                <a:latin typeface="Lucida Sans Unicode"/>
                <a:cs typeface="Lucida Sans Unicode"/>
              </a:rPr>
              <a:t> </a:t>
            </a:r>
            <a:r>
              <a:rPr sz="3400" spc="55" dirty="0">
                <a:latin typeface="Lucida Sans Unicode"/>
                <a:cs typeface="Lucida Sans Unicode"/>
              </a:rPr>
              <a:t>two</a:t>
            </a:r>
            <a:r>
              <a:rPr sz="3400" spc="-240" dirty="0">
                <a:latin typeface="Lucida Sans Unicode"/>
                <a:cs typeface="Lucida Sans Unicode"/>
              </a:rPr>
              <a:t> </a:t>
            </a:r>
            <a:r>
              <a:rPr sz="3400" spc="-10" dirty="0">
                <a:latin typeface="Lucida Sans Unicode"/>
                <a:cs typeface="Lucida Sans Unicode"/>
              </a:rPr>
              <a:t>parts:</a:t>
            </a:r>
            <a:r>
              <a:rPr sz="3400" spc="-240" dirty="0">
                <a:latin typeface="Lucida Sans Unicode"/>
                <a:cs typeface="Lucida Sans Unicode"/>
              </a:rPr>
              <a:t> </a:t>
            </a:r>
            <a:r>
              <a:rPr sz="3400" spc="-45" dirty="0">
                <a:latin typeface="Lucida Sans Unicode"/>
                <a:cs typeface="Lucida Sans Unicode"/>
              </a:rPr>
              <a:t>The</a:t>
            </a:r>
            <a:r>
              <a:rPr sz="3400" spc="-240" dirty="0">
                <a:latin typeface="Lucida Sans Unicode"/>
                <a:cs typeface="Lucida Sans Unicode"/>
              </a:rPr>
              <a:t> </a:t>
            </a:r>
            <a:r>
              <a:rPr sz="3400" dirty="0">
                <a:latin typeface="Lucida Sans Unicode"/>
                <a:cs typeface="Lucida Sans Unicode"/>
              </a:rPr>
              <a:t>Network</a:t>
            </a:r>
            <a:r>
              <a:rPr sz="3400" spc="-240" dirty="0">
                <a:latin typeface="Lucida Sans Unicode"/>
                <a:cs typeface="Lucida Sans Unicode"/>
              </a:rPr>
              <a:t> </a:t>
            </a:r>
            <a:r>
              <a:rPr sz="3400" spc="80" dirty="0">
                <a:latin typeface="Lucida Sans Unicode"/>
                <a:cs typeface="Lucida Sans Unicode"/>
              </a:rPr>
              <a:t>Protocol</a:t>
            </a:r>
            <a:r>
              <a:rPr sz="3400" spc="-240" dirty="0">
                <a:latin typeface="Lucida Sans Unicode"/>
                <a:cs typeface="Lucida Sans Unicode"/>
              </a:rPr>
              <a:t> </a:t>
            </a:r>
            <a:r>
              <a:rPr sz="3400" spc="40" dirty="0">
                <a:latin typeface="Lucida Sans Unicode"/>
                <a:cs typeface="Lucida Sans Unicode"/>
              </a:rPr>
              <a:t>Header</a:t>
            </a:r>
            <a:r>
              <a:rPr sz="3400" spc="-240" dirty="0">
                <a:latin typeface="Lucida Sans Unicode"/>
                <a:cs typeface="Lucida Sans Unicode"/>
              </a:rPr>
              <a:t> </a:t>
            </a:r>
            <a:r>
              <a:rPr sz="3400" spc="15" dirty="0">
                <a:latin typeface="Lucida Sans Unicode"/>
                <a:cs typeface="Lucida Sans Unicode"/>
              </a:rPr>
              <a:t>and </a:t>
            </a:r>
            <a:r>
              <a:rPr sz="3400" spc="-1065" dirty="0">
                <a:latin typeface="Lucida Sans Unicode"/>
                <a:cs typeface="Lucida Sans Unicode"/>
              </a:rPr>
              <a:t> </a:t>
            </a:r>
            <a:r>
              <a:rPr sz="3400" dirty="0">
                <a:latin typeface="Lucida Sans Unicode"/>
                <a:cs typeface="Lucida Sans Unicode"/>
              </a:rPr>
              <a:t>its</a:t>
            </a:r>
            <a:r>
              <a:rPr sz="3400" spc="-250" dirty="0">
                <a:latin typeface="Lucida Sans Unicode"/>
                <a:cs typeface="Lucida Sans Unicode"/>
              </a:rPr>
              <a:t> </a:t>
            </a:r>
            <a:r>
              <a:rPr sz="3400" spc="45" dirty="0">
                <a:latin typeface="Lucida Sans Unicode"/>
                <a:cs typeface="Lucida Sans Unicode"/>
              </a:rPr>
              <a:t>Payload.</a:t>
            </a:r>
            <a:endParaRPr sz="3400">
              <a:latin typeface="Lucida Sans Unicode"/>
              <a:cs typeface="Lucida Sans Unicode"/>
            </a:endParaRPr>
          </a:p>
        </p:txBody>
      </p:sp>
      <p:pic>
        <p:nvPicPr>
          <p:cNvPr id="8" name="object 8"/>
          <p:cNvPicPr/>
          <p:nvPr/>
        </p:nvPicPr>
        <p:blipFill>
          <a:blip r:embed="rId3" cstate="print"/>
          <a:stretch>
            <a:fillRect/>
          </a:stretch>
        </p:blipFill>
        <p:spPr>
          <a:xfrm>
            <a:off x="371474" y="6261099"/>
            <a:ext cx="152400" cy="152399"/>
          </a:xfrm>
          <a:prstGeom prst="rect">
            <a:avLst/>
          </a:prstGeom>
        </p:spPr>
      </p:pic>
      <p:pic>
        <p:nvPicPr>
          <p:cNvPr id="9" name="object 9"/>
          <p:cNvPicPr/>
          <p:nvPr/>
        </p:nvPicPr>
        <p:blipFill>
          <a:blip r:embed="rId3" cstate="print"/>
          <a:stretch>
            <a:fillRect/>
          </a:stretch>
        </p:blipFill>
        <p:spPr>
          <a:xfrm>
            <a:off x="371474" y="7461249"/>
            <a:ext cx="152400" cy="152399"/>
          </a:xfrm>
          <a:prstGeom prst="rect">
            <a:avLst/>
          </a:prstGeom>
        </p:spPr>
      </p:pic>
      <p:sp>
        <p:nvSpPr>
          <p:cNvPr id="10" name="object 10"/>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11" name="object 11"/>
          <p:cNvSpPr txBox="1"/>
          <p:nvPr/>
        </p:nvSpPr>
        <p:spPr>
          <a:xfrm>
            <a:off x="16795825" y="9532757"/>
            <a:ext cx="156210" cy="337185"/>
          </a:xfrm>
          <a:prstGeom prst="rect">
            <a:avLst/>
          </a:prstGeom>
        </p:spPr>
        <p:txBody>
          <a:bodyPr vert="horz" wrap="square" lIns="0" tIns="27940" rIns="0" bIns="0" rtlCol="0">
            <a:spAutoFit/>
          </a:bodyPr>
          <a:lstStyle/>
          <a:p>
            <a:pPr marL="12700">
              <a:lnSpc>
                <a:spcPct val="100000"/>
              </a:lnSpc>
              <a:spcBef>
                <a:spcPts val="220"/>
              </a:spcBef>
            </a:pPr>
            <a:r>
              <a:rPr sz="1800" spc="-110" dirty="0">
                <a:solidFill>
                  <a:srgbClr val="898989"/>
                </a:solidFill>
                <a:latin typeface="Lucida Sans Unicode"/>
                <a:cs typeface="Lucida Sans Unicode"/>
              </a:rPr>
              <a:t>8</a:t>
            </a:r>
            <a:endParaRPr sz="1800">
              <a:latin typeface="Lucida Sans Unicode"/>
              <a:cs typeface="Lucida Sans Unicod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89227" y="1718923"/>
            <a:ext cx="6234430" cy="574040"/>
          </a:xfrm>
          <a:prstGeom prst="rect">
            <a:avLst/>
          </a:prstGeom>
        </p:spPr>
        <p:txBody>
          <a:bodyPr vert="horz" wrap="square" lIns="0" tIns="12700" rIns="0" bIns="0" rtlCol="0">
            <a:spAutoFit/>
          </a:bodyPr>
          <a:lstStyle/>
          <a:p>
            <a:pPr marL="12700">
              <a:lnSpc>
                <a:spcPct val="100000"/>
              </a:lnSpc>
              <a:spcBef>
                <a:spcPts val="100"/>
              </a:spcBef>
              <a:tabLst>
                <a:tab pos="2218690" algn="l"/>
                <a:tab pos="3702685" algn="l"/>
                <a:tab pos="4248150" algn="l"/>
                <a:tab pos="5429885" algn="l"/>
              </a:tabLst>
            </a:pPr>
            <a:r>
              <a:rPr dirty="0"/>
              <a:t>Literature	Survey	-1	using	ARP</a:t>
            </a:r>
          </a:p>
        </p:txBody>
      </p:sp>
      <p:pic>
        <p:nvPicPr>
          <p:cNvPr id="3" name="object 3"/>
          <p:cNvPicPr/>
          <p:nvPr/>
        </p:nvPicPr>
        <p:blipFill>
          <a:blip r:embed="rId2" cstate="print"/>
          <a:stretch>
            <a:fillRect/>
          </a:stretch>
        </p:blipFill>
        <p:spPr>
          <a:xfrm>
            <a:off x="16914876" y="0"/>
            <a:ext cx="1373122" cy="1481768"/>
          </a:xfrm>
          <a:prstGeom prst="rect">
            <a:avLst/>
          </a:prstGeom>
        </p:spPr>
      </p:pic>
      <p:sp>
        <p:nvSpPr>
          <p:cNvPr id="4" name="object 4"/>
          <p:cNvSpPr txBox="1"/>
          <p:nvPr/>
        </p:nvSpPr>
        <p:spPr>
          <a:xfrm>
            <a:off x="2266514" y="144753"/>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6" name="object 6"/>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7" name="object 7"/>
          <p:cNvSpPr txBox="1"/>
          <p:nvPr/>
        </p:nvSpPr>
        <p:spPr>
          <a:xfrm>
            <a:off x="16795825" y="9532757"/>
            <a:ext cx="156210" cy="337185"/>
          </a:xfrm>
          <a:prstGeom prst="rect">
            <a:avLst/>
          </a:prstGeom>
        </p:spPr>
        <p:txBody>
          <a:bodyPr vert="horz" wrap="square" lIns="0" tIns="27940" rIns="0" bIns="0" rtlCol="0">
            <a:spAutoFit/>
          </a:bodyPr>
          <a:lstStyle/>
          <a:p>
            <a:pPr marL="12700">
              <a:lnSpc>
                <a:spcPct val="100000"/>
              </a:lnSpc>
              <a:spcBef>
                <a:spcPts val="220"/>
              </a:spcBef>
            </a:pPr>
            <a:r>
              <a:rPr sz="1800" spc="-110" dirty="0">
                <a:solidFill>
                  <a:srgbClr val="898989"/>
                </a:solidFill>
                <a:latin typeface="Lucida Sans Unicode"/>
                <a:cs typeface="Lucida Sans Unicode"/>
              </a:rPr>
              <a:t>8</a:t>
            </a:r>
            <a:endParaRPr sz="1800">
              <a:latin typeface="Lucida Sans Unicode"/>
              <a:cs typeface="Lucida Sans Unicode"/>
            </a:endParaRPr>
          </a:p>
        </p:txBody>
      </p:sp>
      <p:sp>
        <p:nvSpPr>
          <p:cNvPr id="5" name="object 5"/>
          <p:cNvSpPr txBox="1"/>
          <p:nvPr/>
        </p:nvSpPr>
        <p:spPr>
          <a:xfrm>
            <a:off x="210988" y="2399381"/>
            <a:ext cx="15923260" cy="4815840"/>
          </a:xfrm>
          <a:prstGeom prst="rect">
            <a:avLst/>
          </a:prstGeom>
        </p:spPr>
        <p:txBody>
          <a:bodyPr vert="horz" wrap="square" lIns="0" tIns="12700" rIns="0" bIns="0" rtlCol="0">
            <a:spAutoFit/>
          </a:bodyPr>
          <a:lstStyle/>
          <a:p>
            <a:pPr marL="401955">
              <a:lnSpc>
                <a:spcPct val="100000"/>
              </a:lnSpc>
              <a:spcBef>
                <a:spcPts val="100"/>
              </a:spcBef>
            </a:pPr>
            <a:r>
              <a:rPr sz="4400" spc="-15" dirty="0">
                <a:latin typeface="Lucida Sans Unicode"/>
                <a:cs typeface="Lucida Sans Unicode"/>
              </a:rPr>
              <a:t>Analysis</a:t>
            </a:r>
            <a:endParaRPr sz="4400">
              <a:latin typeface="Lucida Sans Unicode"/>
              <a:cs typeface="Lucida Sans Unicode"/>
            </a:endParaRPr>
          </a:p>
          <a:p>
            <a:pPr marL="12065" marR="5080" algn="ctr">
              <a:lnSpc>
                <a:spcPct val="115799"/>
              </a:lnSpc>
              <a:spcBef>
                <a:spcPts val="4085"/>
              </a:spcBef>
            </a:pPr>
            <a:r>
              <a:rPr sz="3400" spc="-345" dirty="0">
                <a:latin typeface="Lucida Sans Unicode"/>
                <a:cs typeface="Lucida Sans Unicode"/>
              </a:rPr>
              <a:t>·The</a:t>
            </a:r>
            <a:r>
              <a:rPr sz="3400" spc="-240" dirty="0">
                <a:latin typeface="Lucida Sans Unicode"/>
                <a:cs typeface="Lucida Sans Unicode"/>
              </a:rPr>
              <a:t> </a:t>
            </a:r>
            <a:r>
              <a:rPr sz="3400" dirty="0">
                <a:latin typeface="Lucida Sans Unicode"/>
                <a:cs typeface="Lucida Sans Unicode"/>
              </a:rPr>
              <a:t>Network</a:t>
            </a:r>
            <a:r>
              <a:rPr sz="3400" spc="-235" dirty="0">
                <a:latin typeface="Lucida Sans Unicode"/>
                <a:cs typeface="Lucida Sans Unicode"/>
              </a:rPr>
              <a:t> </a:t>
            </a:r>
            <a:r>
              <a:rPr sz="3400" spc="80" dirty="0">
                <a:latin typeface="Lucida Sans Unicode"/>
                <a:cs typeface="Lucida Sans Unicode"/>
              </a:rPr>
              <a:t>Protocol</a:t>
            </a:r>
            <a:r>
              <a:rPr sz="3400" spc="-235" dirty="0">
                <a:latin typeface="Lucida Sans Unicode"/>
                <a:cs typeface="Lucida Sans Unicode"/>
              </a:rPr>
              <a:t> </a:t>
            </a:r>
            <a:r>
              <a:rPr sz="3400" spc="40" dirty="0">
                <a:latin typeface="Lucida Sans Unicode"/>
                <a:cs typeface="Lucida Sans Unicode"/>
              </a:rPr>
              <a:t>Header</a:t>
            </a:r>
            <a:r>
              <a:rPr sz="3400" spc="-240" dirty="0">
                <a:latin typeface="Lucida Sans Unicode"/>
                <a:cs typeface="Lucida Sans Unicode"/>
              </a:rPr>
              <a:t> </a:t>
            </a:r>
            <a:r>
              <a:rPr sz="3400" spc="15" dirty="0">
                <a:latin typeface="Lucida Sans Unicode"/>
                <a:cs typeface="Lucida Sans Unicode"/>
              </a:rPr>
              <a:t>contains</a:t>
            </a:r>
            <a:r>
              <a:rPr sz="3400" spc="-235" dirty="0">
                <a:latin typeface="Lucida Sans Unicode"/>
                <a:cs typeface="Lucida Sans Unicode"/>
              </a:rPr>
              <a:t> </a:t>
            </a:r>
            <a:r>
              <a:rPr sz="3400" spc="10" dirty="0">
                <a:latin typeface="Lucida Sans Unicode"/>
                <a:cs typeface="Lucida Sans Unicode"/>
              </a:rPr>
              <a:t>all</a:t>
            </a:r>
            <a:r>
              <a:rPr sz="3400" spc="-235" dirty="0">
                <a:latin typeface="Lucida Sans Unicode"/>
                <a:cs typeface="Lucida Sans Unicode"/>
              </a:rPr>
              <a:t> </a:t>
            </a:r>
            <a:r>
              <a:rPr sz="3400" spc="55" dirty="0">
                <a:latin typeface="Lucida Sans Unicode"/>
                <a:cs typeface="Lucida Sans Unicode"/>
              </a:rPr>
              <a:t>the</a:t>
            </a:r>
            <a:r>
              <a:rPr sz="3400" spc="-240" dirty="0">
                <a:latin typeface="Lucida Sans Unicode"/>
                <a:cs typeface="Lucida Sans Unicode"/>
              </a:rPr>
              <a:t> </a:t>
            </a:r>
            <a:r>
              <a:rPr sz="3400" spc="40" dirty="0">
                <a:latin typeface="Lucida Sans Unicode"/>
                <a:cs typeface="Lucida Sans Unicode"/>
              </a:rPr>
              <a:t>control</a:t>
            </a:r>
            <a:r>
              <a:rPr sz="3400" spc="-235" dirty="0">
                <a:latin typeface="Lucida Sans Unicode"/>
                <a:cs typeface="Lucida Sans Unicode"/>
              </a:rPr>
              <a:t> </a:t>
            </a:r>
            <a:r>
              <a:rPr sz="3400" spc="-5" dirty="0">
                <a:latin typeface="Lucida Sans Unicode"/>
                <a:cs typeface="Lucida Sans Unicode"/>
              </a:rPr>
              <a:t>information</a:t>
            </a:r>
            <a:r>
              <a:rPr sz="3400" spc="-235" dirty="0">
                <a:latin typeface="Lucida Sans Unicode"/>
                <a:cs typeface="Lucida Sans Unicode"/>
              </a:rPr>
              <a:t> </a:t>
            </a:r>
            <a:r>
              <a:rPr sz="3400" spc="25" dirty="0">
                <a:latin typeface="Lucida Sans Unicode"/>
                <a:cs typeface="Lucida Sans Unicode"/>
              </a:rPr>
              <a:t>about</a:t>
            </a:r>
            <a:r>
              <a:rPr sz="3400" spc="-240" dirty="0">
                <a:latin typeface="Lucida Sans Unicode"/>
                <a:cs typeface="Lucida Sans Unicode"/>
              </a:rPr>
              <a:t> </a:t>
            </a:r>
            <a:r>
              <a:rPr sz="3400" spc="55" dirty="0">
                <a:latin typeface="Lucida Sans Unicode"/>
                <a:cs typeface="Lucida Sans Unicode"/>
              </a:rPr>
              <a:t>the </a:t>
            </a:r>
            <a:r>
              <a:rPr sz="3400" spc="-1060" dirty="0">
                <a:latin typeface="Lucida Sans Unicode"/>
                <a:cs typeface="Lucida Sans Unicode"/>
              </a:rPr>
              <a:t> </a:t>
            </a:r>
            <a:r>
              <a:rPr sz="3400" spc="10" dirty="0">
                <a:latin typeface="Lucida Sans Unicode"/>
                <a:cs typeface="Lucida Sans Unicode"/>
              </a:rPr>
              <a:t>packet </a:t>
            </a:r>
            <a:r>
              <a:rPr sz="3400" spc="15" dirty="0">
                <a:latin typeface="Lucida Sans Unicode"/>
                <a:cs typeface="Lucida Sans Unicode"/>
              </a:rPr>
              <a:t>whereas </a:t>
            </a:r>
            <a:r>
              <a:rPr sz="3400" spc="55" dirty="0">
                <a:latin typeface="Lucida Sans Unicode"/>
                <a:cs typeface="Lucida Sans Unicode"/>
              </a:rPr>
              <a:t>the </a:t>
            </a:r>
            <a:r>
              <a:rPr sz="3400" spc="40" dirty="0">
                <a:latin typeface="Lucida Sans Unicode"/>
                <a:cs typeface="Lucida Sans Unicode"/>
              </a:rPr>
              <a:t>payload </a:t>
            </a:r>
            <a:r>
              <a:rPr sz="3400" spc="15" dirty="0">
                <a:latin typeface="Lucida Sans Unicode"/>
                <a:cs typeface="Lucida Sans Unicode"/>
              </a:rPr>
              <a:t>contains </a:t>
            </a:r>
            <a:r>
              <a:rPr sz="3400" spc="55" dirty="0">
                <a:latin typeface="Lucida Sans Unicode"/>
                <a:cs typeface="Lucida Sans Unicode"/>
              </a:rPr>
              <a:t>the </a:t>
            </a:r>
            <a:r>
              <a:rPr sz="3400" spc="40" dirty="0">
                <a:latin typeface="Lucida Sans Unicode"/>
                <a:cs typeface="Lucida Sans Unicode"/>
              </a:rPr>
              <a:t>actual </a:t>
            </a:r>
            <a:r>
              <a:rPr sz="3400" spc="45" dirty="0">
                <a:latin typeface="Lucida Sans Unicode"/>
                <a:cs typeface="Lucida Sans Unicode"/>
              </a:rPr>
              <a:t>data </a:t>
            </a:r>
            <a:r>
              <a:rPr sz="3400" spc="-50" dirty="0">
                <a:latin typeface="Lucida Sans Unicode"/>
                <a:cs typeface="Lucida Sans Unicode"/>
              </a:rPr>
              <a:t>being </a:t>
            </a:r>
            <a:r>
              <a:rPr sz="3400" spc="30" dirty="0">
                <a:latin typeface="Lucida Sans Unicode"/>
                <a:cs typeface="Lucida Sans Unicode"/>
              </a:rPr>
              <a:t>carried </a:t>
            </a:r>
            <a:r>
              <a:rPr sz="3400" spc="95" dirty="0">
                <a:latin typeface="Lucida Sans Unicode"/>
                <a:cs typeface="Lucida Sans Unicode"/>
              </a:rPr>
              <a:t>by </a:t>
            </a:r>
            <a:r>
              <a:rPr sz="3400" spc="55" dirty="0">
                <a:latin typeface="Lucida Sans Unicode"/>
                <a:cs typeface="Lucida Sans Unicode"/>
              </a:rPr>
              <a:t>the </a:t>
            </a:r>
            <a:r>
              <a:rPr sz="3400" spc="60" dirty="0">
                <a:latin typeface="Lucida Sans Unicode"/>
                <a:cs typeface="Lucida Sans Unicode"/>
              </a:rPr>
              <a:t> </a:t>
            </a:r>
            <a:r>
              <a:rPr sz="3400" spc="-20" dirty="0">
                <a:latin typeface="Lucida Sans Unicode"/>
                <a:cs typeface="Lucida Sans Unicode"/>
              </a:rPr>
              <a:t>packet.</a:t>
            </a:r>
            <a:endParaRPr sz="3400">
              <a:latin typeface="Lucida Sans Unicode"/>
              <a:cs typeface="Lucida Sans Unicode"/>
            </a:endParaRPr>
          </a:p>
          <a:p>
            <a:pPr marL="12065" marR="5080" algn="ctr">
              <a:lnSpc>
                <a:spcPct val="115799"/>
              </a:lnSpc>
            </a:pPr>
            <a:r>
              <a:rPr sz="3400" spc="-345" dirty="0">
                <a:latin typeface="Lucida Sans Unicode"/>
                <a:cs typeface="Lucida Sans Unicode"/>
              </a:rPr>
              <a:t>·The</a:t>
            </a:r>
            <a:r>
              <a:rPr sz="3400" spc="-240" dirty="0">
                <a:latin typeface="Lucida Sans Unicode"/>
                <a:cs typeface="Lucida Sans Unicode"/>
              </a:rPr>
              <a:t> </a:t>
            </a:r>
            <a:r>
              <a:rPr sz="3400" dirty="0">
                <a:latin typeface="Lucida Sans Unicode"/>
                <a:cs typeface="Lucida Sans Unicode"/>
              </a:rPr>
              <a:t>Network</a:t>
            </a:r>
            <a:r>
              <a:rPr sz="3400" spc="-235" dirty="0">
                <a:latin typeface="Lucida Sans Unicode"/>
                <a:cs typeface="Lucida Sans Unicode"/>
              </a:rPr>
              <a:t> </a:t>
            </a:r>
            <a:r>
              <a:rPr sz="3400" spc="80" dirty="0">
                <a:latin typeface="Lucida Sans Unicode"/>
                <a:cs typeface="Lucida Sans Unicode"/>
              </a:rPr>
              <a:t>Protocol</a:t>
            </a:r>
            <a:r>
              <a:rPr sz="3400" spc="-235" dirty="0">
                <a:latin typeface="Lucida Sans Unicode"/>
                <a:cs typeface="Lucida Sans Unicode"/>
              </a:rPr>
              <a:t> </a:t>
            </a:r>
            <a:r>
              <a:rPr sz="3400" spc="40" dirty="0">
                <a:latin typeface="Lucida Sans Unicode"/>
                <a:cs typeface="Lucida Sans Unicode"/>
              </a:rPr>
              <a:t>Header</a:t>
            </a:r>
            <a:r>
              <a:rPr sz="3400" spc="-240" dirty="0">
                <a:latin typeface="Lucida Sans Unicode"/>
                <a:cs typeface="Lucida Sans Unicode"/>
              </a:rPr>
              <a:t> </a:t>
            </a:r>
            <a:r>
              <a:rPr sz="3400" spc="15" dirty="0">
                <a:latin typeface="Lucida Sans Unicode"/>
                <a:cs typeface="Lucida Sans Unicode"/>
              </a:rPr>
              <a:t>contains</a:t>
            </a:r>
            <a:r>
              <a:rPr sz="3400" spc="-235" dirty="0">
                <a:latin typeface="Lucida Sans Unicode"/>
                <a:cs typeface="Lucida Sans Unicode"/>
              </a:rPr>
              <a:t> </a:t>
            </a:r>
            <a:r>
              <a:rPr sz="3400" spc="10" dirty="0">
                <a:latin typeface="Lucida Sans Unicode"/>
                <a:cs typeface="Lucida Sans Unicode"/>
              </a:rPr>
              <a:t>all</a:t>
            </a:r>
            <a:r>
              <a:rPr sz="3400" spc="-235" dirty="0">
                <a:latin typeface="Lucida Sans Unicode"/>
                <a:cs typeface="Lucida Sans Unicode"/>
              </a:rPr>
              <a:t> </a:t>
            </a:r>
            <a:r>
              <a:rPr sz="3400" spc="55" dirty="0">
                <a:latin typeface="Lucida Sans Unicode"/>
                <a:cs typeface="Lucida Sans Unicode"/>
              </a:rPr>
              <a:t>the</a:t>
            </a:r>
            <a:r>
              <a:rPr sz="3400" spc="-240" dirty="0">
                <a:latin typeface="Lucida Sans Unicode"/>
                <a:cs typeface="Lucida Sans Unicode"/>
              </a:rPr>
              <a:t> </a:t>
            </a:r>
            <a:r>
              <a:rPr sz="3400" spc="40" dirty="0">
                <a:latin typeface="Lucida Sans Unicode"/>
                <a:cs typeface="Lucida Sans Unicode"/>
              </a:rPr>
              <a:t>control</a:t>
            </a:r>
            <a:r>
              <a:rPr sz="3400" spc="-235" dirty="0">
                <a:latin typeface="Lucida Sans Unicode"/>
                <a:cs typeface="Lucida Sans Unicode"/>
              </a:rPr>
              <a:t> </a:t>
            </a:r>
            <a:r>
              <a:rPr sz="3400" spc="-5" dirty="0">
                <a:latin typeface="Lucida Sans Unicode"/>
                <a:cs typeface="Lucida Sans Unicode"/>
              </a:rPr>
              <a:t>information</a:t>
            </a:r>
            <a:r>
              <a:rPr sz="3400" spc="-235" dirty="0">
                <a:latin typeface="Lucida Sans Unicode"/>
                <a:cs typeface="Lucida Sans Unicode"/>
              </a:rPr>
              <a:t> </a:t>
            </a:r>
            <a:r>
              <a:rPr sz="3400" spc="25" dirty="0">
                <a:latin typeface="Lucida Sans Unicode"/>
                <a:cs typeface="Lucida Sans Unicode"/>
              </a:rPr>
              <a:t>about</a:t>
            </a:r>
            <a:r>
              <a:rPr sz="3400" spc="-240" dirty="0">
                <a:latin typeface="Lucida Sans Unicode"/>
                <a:cs typeface="Lucida Sans Unicode"/>
              </a:rPr>
              <a:t> </a:t>
            </a:r>
            <a:r>
              <a:rPr sz="3400" spc="55" dirty="0">
                <a:latin typeface="Lucida Sans Unicode"/>
                <a:cs typeface="Lucida Sans Unicode"/>
              </a:rPr>
              <a:t>the </a:t>
            </a:r>
            <a:r>
              <a:rPr sz="3400" spc="-1060" dirty="0">
                <a:latin typeface="Lucida Sans Unicode"/>
                <a:cs typeface="Lucida Sans Unicode"/>
              </a:rPr>
              <a:t> </a:t>
            </a:r>
            <a:r>
              <a:rPr sz="3400" spc="10" dirty="0">
                <a:latin typeface="Lucida Sans Unicode"/>
                <a:cs typeface="Lucida Sans Unicode"/>
              </a:rPr>
              <a:t>packet </a:t>
            </a:r>
            <a:r>
              <a:rPr sz="3400" spc="15" dirty="0">
                <a:latin typeface="Lucida Sans Unicode"/>
                <a:cs typeface="Lucida Sans Unicode"/>
              </a:rPr>
              <a:t>whereas </a:t>
            </a:r>
            <a:r>
              <a:rPr sz="3400" spc="55" dirty="0">
                <a:latin typeface="Lucida Sans Unicode"/>
                <a:cs typeface="Lucida Sans Unicode"/>
              </a:rPr>
              <a:t>the </a:t>
            </a:r>
            <a:r>
              <a:rPr sz="3400" spc="40" dirty="0">
                <a:latin typeface="Lucida Sans Unicode"/>
                <a:cs typeface="Lucida Sans Unicode"/>
              </a:rPr>
              <a:t>payload </a:t>
            </a:r>
            <a:r>
              <a:rPr sz="3400" spc="15" dirty="0">
                <a:latin typeface="Lucida Sans Unicode"/>
                <a:cs typeface="Lucida Sans Unicode"/>
              </a:rPr>
              <a:t>contains </a:t>
            </a:r>
            <a:r>
              <a:rPr sz="3400" spc="55" dirty="0">
                <a:latin typeface="Lucida Sans Unicode"/>
                <a:cs typeface="Lucida Sans Unicode"/>
              </a:rPr>
              <a:t>the </a:t>
            </a:r>
            <a:r>
              <a:rPr sz="3400" spc="40" dirty="0">
                <a:latin typeface="Lucida Sans Unicode"/>
                <a:cs typeface="Lucida Sans Unicode"/>
              </a:rPr>
              <a:t>actual </a:t>
            </a:r>
            <a:r>
              <a:rPr sz="3400" spc="45" dirty="0">
                <a:latin typeface="Lucida Sans Unicode"/>
                <a:cs typeface="Lucida Sans Unicode"/>
              </a:rPr>
              <a:t>data </a:t>
            </a:r>
            <a:r>
              <a:rPr sz="3400" spc="-50" dirty="0">
                <a:latin typeface="Lucida Sans Unicode"/>
                <a:cs typeface="Lucida Sans Unicode"/>
              </a:rPr>
              <a:t>being </a:t>
            </a:r>
            <a:r>
              <a:rPr sz="3400" spc="30" dirty="0">
                <a:latin typeface="Lucida Sans Unicode"/>
                <a:cs typeface="Lucida Sans Unicode"/>
              </a:rPr>
              <a:t>carried </a:t>
            </a:r>
            <a:r>
              <a:rPr sz="3400" spc="95" dirty="0">
                <a:latin typeface="Lucida Sans Unicode"/>
                <a:cs typeface="Lucida Sans Unicode"/>
              </a:rPr>
              <a:t>by </a:t>
            </a:r>
            <a:r>
              <a:rPr sz="3400" spc="55" dirty="0">
                <a:latin typeface="Lucida Sans Unicode"/>
                <a:cs typeface="Lucida Sans Unicode"/>
              </a:rPr>
              <a:t>the </a:t>
            </a:r>
            <a:r>
              <a:rPr sz="3400" spc="60" dirty="0">
                <a:latin typeface="Lucida Sans Unicode"/>
                <a:cs typeface="Lucida Sans Unicode"/>
              </a:rPr>
              <a:t> </a:t>
            </a:r>
            <a:r>
              <a:rPr sz="3400" spc="-20" dirty="0">
                <a:latin typeface="Lucida Sans Unicode"/>
                <a:cs typeface="Lucida Sans Unicode"/>
              </a:rPr>
              <a:t>packet.</a:t>
            </a:r>
            <a:endParaRPr sz="3400">
              <a:latin typeface="Lucida Sans Unicode"/>
              <a:cs typeface="Lucida Sans Unicod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89227" y="1718926"/>
            <a:ext cx="6234430" cy="574040"/>
          </a:xfrm>
          <a:prstGeom prst="rect">
            <a:avLst/>
          </a:prstGeom>
        </p:spPr>
        <p:txBody>
          <a:bodyPr vert="horz" wrap="square" lIns="0" tIns="12700" rIns="0" bIns="0" rtlCol="0">
            <a:spAutoFit/>
          </a:bodyPr>
          <a:lstStyle/>
          <a:p>
            <a:pPr marL="12700">
              <a:lnSpc>
                <a:spcPct val="100000"/>
              </a:lnSpc>
              <a:spcBef>
                <a:spcPts val="100"/>
              </a:spcBef>
              <a:tabLst>
                <a:tab pos="2218690" algn="l"/>
                <a:tab pos="3702685" algn="l"/>
                <a:tab pos="4248150" algn="l"/>
                <a:tab pos="5429885" algn="l"/>
              </a:tabLst>
            </a:pPr>
            <a:r>
              <a:rPr dirty="0"/>
              <a:t>Literature	Survey	-1	using	ARP</a:t>
            </a:r>
          </a:p>
        </p:txBody>
      </p:sp>
      <p:pic>
        <p:nvPicPr>
          <p:cNvPr id="3" name="object 3"/>
          <p:cNvPicPr/>
          <p:nvPr/>
        </p:nvPicPr>
        <p:blipFill>
          <a:blip r:embed="rId2" cstate="print"/>
          <a:stretch>
            <a:fillRect/>
          </a:stretch>
        </p:blipFill>
        <p:spPr>
          <a:xfrm>
            <a:off x="16914876" y="3"/>
            <a:ext cx="1373122" cy="1481765"/>
          </a:xfrm>
          <a:prstGeom prst="rect">
            <a:avLst/>
          </a:prstGeom>
        </p:spPr>
      </p:pic>
      <p:sp>
        <p:nvSpPr>
          <p:cNvPr id="4" name="object 4"/>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5"/>
          <p:cNvSpPr txBox="1"/>
          <p:nvPr/>
        </p:nvSpPr>
        <p:spPr>
          <a:xfrm>
            <a:off x="870629" y="2462252"/>
            <a:ext cx="15678785" cy="6185535"/>
          </a:xfrm>
          <a:prstGeom prst="rect">
            <a:avLst/>
          </a:prstGeom>
        </p:spPr>
        <p:txBody>
          <a:bodyPr vert="horz" wrap="square" lIns="0" tIns="12700" rIns="0" bIns="0" rtlCol="0">
            <a:spAutoFit/>
          </a:bodyPr>
          <a:lstStyle/>
          <a:p>
            <a:pPr marL="125095">
              <a:lnSpc>
                <a:spcPct val="100000"/>
              </a:lnSpc>
              <a:spcBef>
                <a:spcPts val="100"/>
              </a:spcBef>
            </a:pPr>
            <a:r>
              <a:rPr sz="3200" b="1" spc="-80" dirty="0">
                <a:latin typeface="Verdana"/>
                <a:cs typeface="Verdana"/>
              </a:rPr>
              <a:t>C</a:t>
            </a:r>
            <a:r>
              <a:rPr sz="3200" b="1" spc="-200" dirty="0">
                <a:latin typeface="Verdana"/>
                <a:cs typeface="Verdana"/>
              </a:rPr>
              <a:t>o</a:t>
            </a:r>
            <a:r>
              <a:rPr sz="3200" b="1" spc="-270" dirty="0">
                <a:latin typeface="Verdana"/>
                <a:cs typeface="Verdana"/>
              </a:rPr>
              <a:t>n</a:t>
            </a:r>
            <a:r>
              <a:rPr sz="3200" b="1" spc="-125" dirty="0">
                <a:latin typeface="Verdana"/>
                <a:cs typeface="Verdana"/>
              </a:rPr>
              <a:t>t</a:t>
            </a:r>
            <a:r>
              <a:rPr sz="3200" b="1" spc="-245" dirty="0">
                <a:latin typeface="Verdana"/>
                <a:cs typeface="Verdana"/>
              </a:rPr>
              <a:t>r</a:t>
            </a:r>
            <a:r>
              <a:rPr sz="3200" b="1" spc="-175" dirty="0">
                <a:latin typeface="Verdana"/>
                <a:cs typeface="Verdana"/>
              </a:rPr>
              <a:t>i</a:t>
            </a:r>
            <a:r>
              <a:rPr sz="3200" b="1" spc="-180" dirty="0">
                <a:latin typeface="Verdana"/>
                <a:cs typeface="Verdana"/>
              </a:rPr>
              <a:t>b</a:t>
            </a:r>
            <a:r>
              <a:rPr sz="3200" b="1" spc="-295" dirty="0">
                <a:latin typeface="Verdana"/>
                <a:cs typeface="Verdana"/>
              </a:rPr>
              <a:t>u</a:t>
            </a:r>
            <a:r>
              <a:rPr sz="3200" b="1" spc="-125" dirty="0">
                <a:latin typeface="Verdana"/>
                <a:cs typeface="Verdana"/>
              </a:rPr>
              <a:t>t</a:t>
            </a:r>
            <a:r>
              <a:rPr sz="3200" b="1" spc="-175" dirty="0">
                <a:latin typeface="Verdana"/>
                <a:cs typeface="Verdana"/>
              </a:rPr>
              <a:t>i</a:t>
            </a:r>
            <a:r>
              <a:rPr sz="3200" b="1" spc="-200" dirty="0">
                <a:latin typeface="Verdana"/>
                <a:cs typeface="Verdana"/>
              </a:rPr>
              <a:t>o</a:t>
            </a:r>
            <a:r>
              <a:rPr sz="3200" b="1" spc="-265" dirty="0">
                <a:latin typeface="Verdana"/>
                <a:cs typeface="Verdana"/>
              </a:rPr>
              <a:t>n</a:t>
            </a:r>
            <a:r>
              <a:rPr sz="3200" b="1" spc="-340" dirty="0">
                <a:latin typeface="Verdana"/>
                <a:cs typeface="Verdana"/>
              </a:rPr>
              <a:t> </a:t>
            </a:r>
            <a:r>
              <a:rPr sz="3200" b="1" spc="-409" dirty="0">
                <a:latin typeface="Verdana"/>
                <a:cs typeface="Verdana"/>
              </a:rPr>
              <a:t>m</a:t>
            </a:r>
            <a:r>
              <a:rPr sz="3200" b="1" spc="-330" dirty="0">
                <a:latin typeface="Verdana"/>
                <a:cs typeface="Verdana"/>
              </a:rPr>
              <a:t>a</a:t>
            </a:r>
            <a:r>
              <a:rPr sz="3200" b="1" spc="-180" dirty="0">
                <a:latin typeface="Verdana"/>
                <a:cs typeface="Verdana"/>
              </a:rPr>
              <a:t>d</a:t>
            </a:r>
            <a:r>
              <a:rPr sz="3200" b="1" spc="-254" dirty="0">
                <a:latin typeface="Verdana"/>
                <a:cs typeface="Verdana"/>
              </a:rPr>
              <a:t>e</a:t>
            </a:r>
            <a:r>
              <a:rPr sz="3200" b="1" spc="-340" dirty="0">
                <a:latin typeface="Verdana"/>
                <a:cs typeface="Verdana"/>
              </a:rPr>
              <a:t> </a:t>
            </a:r>
            <a:r>
              <a:rPr sz="3200" b="1" spc="-180" dirty="0">
                <a:latin typeface="Verdana"/>
                <a:cs typeface="Verdana"/>
              </a:rPr>
              <a:t>b</a:t>
            </a:r>
            <a:r>
              <a:rPr sz="3200" b="1" spc="-235" dirty="0">
                <a:latin typeface="Verdana"/>
                <a:cs typeface="Verdana"/>
              </a:rPr>
              <a:t>y</a:t>
            </a:r>
            <a:r>
              <a:rPr sz="3200" b="1" spc="-340" dirty="0">
                <a:latin typeface="Verdana"/>
                <a:cs typeface="Verdana"/>
              </a:rPr>
              <a:t> </a:t>
            </a:r>
            <a:r>
              <a:rPr sz="3200" b="1" spc="-125" dirty="0">
                <a:latin typeface="Verdana"/>
                <a:cs typeface="Verdana"/>
              </a:rPr>
              <a:t>t</a:t>
            </a:r>
            <a:r>
              <a:rPr sz="3200" b="1" spc="-270" dirty="0">
                <a:latin typeface="Verdana"/>
                <a:cs typeface="Verdana"/>
              </a:rPr>
              <a:t>h</a:t>
            </a:r>
            <a:r>
              <a:rPr sz="3200" b="1" spc="-254" dirty="0">
                <a:latin typeface="Verdana"/>
                <a:cs typeface="Verdana"/>
              </a:rPr>
              <a:t>e</a:t>
            </a:r>
            <a:r>
              <a:rPr sz="3200" b="1" spc="-340" dirty="0">
                <a:latin typeface="Verdana"/>
                <a:cs typeface="Verdana"/>
              </a:rPr>
              <a:t> </a:t>
            </a:r>
            <a:r>
              <a:rPr sz="3200" b="1" spc="-620" dirty="0">
                <a:latin typeface="Verdana"/>
                <a:cs typeface="Verdana"/>
              </a:rPr>
              <a:t>w</a:t>
            </a:r>
            <a:r>
              <a:rPr sz="3200" b="1" spc="-200" dirty="0">
                <a:latin typeface="Verdana"/>
                <a:cs typeface="Verdana"/>
              </a:rPr>
              <a:t>o</a:t>
            </a:r>
            <a:r>
              <a:rPr sz="3200" b="1" spc="-245" dirty="0">
                <a:latin typeface="Verdana"/>
                <a:cs typeface="Verdana"/>
              </a:rPr>
              <a:t>r</a:t>
            </a:r>
            <a:r>
              <a:rPr sz="3200" b="1" spc="-420" dirty="0">
                <a:latin typeface="Verdana"/>
                <a:cs typeface="Verdana"/>
              </a:rPr>
              <a:t>k</a:t>
            </a:r>
            <a:endParaRPr sz="3200">
              <a:latin typeface="Verdana"/>
              <a:cs typeface="Verdana"/>
            </a:endParaRPr>
          </a:p>
          <a:p>
            <a:pPr marL="12700" marR="5080" algn="ctr">
              <a:lnSpc>
                <a:spcPct val="115700"/>
              </a:lnSpc>
              <a:spcBef>
                <a:spcPts val="3410"/>
              </a:spcBef>
            </a:pPr>
            <a:r>
              <a:rPr sz="2700" spc="-105" dirty="0">
                <a:latin typeface="Lucida Sans Unicode"/>
                <a:cs typeface="Lucida Sans Unicode"/>
              </a:rPr>
              <a:t>·firstly,</a:t>
            </a:r>
            <a:r>
              <a:rPr sz="2700" spc="-185" dirty="0">
                <a:latin typeface="Lucida Sans Unicode"/>
                <a:cs typeface="Lucida Sans Unicode"/>
              </a:rPr>
              <a:t> </a:t>
            </a:r>
            <a:r>
              <a:rPr sz="2700" spc="10" dirty="0">
                <a:latin typeface="Lucida Sans Unicode"/>
                <a:cs typeface="Lucida Sans Unicode"/>
              </a:rPr>
              <a:t>instead</a:t>
            </a:r>
            <a:r>
              <a:rPr sz="2700" spc="-185" dirty="0">
                <a:latin typeface="Lucida Sans Unicode"/>
                <a:cs typeface="Lucida Sans Unicode"/>
              </a:rPr>
              <a:t> </a:t>
            </a:r>
            <a:r>
              <a:rPr sz="2700" spc="25" dirty="0">
                <a:latin typeface="Lucida Sans Unicode"/>
                <a:cs typeface="Lucida Sans Unicode"/>
              </a:rPr>
              <a:t>of</a:t>
            </a:r>
            <a:r>
              <a:rPr sz="2700" spc="-185" dirty="0">
                <a:latin typeface="Lucida Sans Unicode"/>
                <a:cs typeface="Lucida Sans Unicode"/>
              </a:rPr>
              <a:t> </a:t>
            </a:r>
            <a:r>
              <a:rPr sz="2700" spc="-50" dirty="0">
                <a:latin typeface="Lucida Sans Unicode"/>
                <a:cs typeface="Lucida Sans Unicode"/>
              </a:rPr>
              <a:t>hiding</a:t>
            </a:r>
            <a:r>
              <a:rPr sz="2700" spc="-185" dirty="0">
                <a:latin typeface="Lucida Sans Unicode"/>
                <a:cs typeface="Lucida Sans Unicode"/>
              </a:rPr>
              <a:t> </a:t>
            </a:r>
            <a:r>
              <a:rPr sz="2700" spc="45" dirty="0">
                <a:latin typeface="Lucida Sans Unicode"/>
                <a:cs typeface="Lucida Sans Unicode"/>
              </a:rPr>
              <a:t>secret</a:t>
            </a:r>
            <a:r>
              <a:rPr sz="2700" spc="-185" dirty="0">
                <a:latin typeface="Lucida Sans Unicode"/>
                <a:cs typeface="Lucida Sans Unicode"/>
              </a:rPr>
              <a:t> </a:t>
            </a:r>
            <a:r>
              <a:rPr sz="2700" spc="40" dirty="0">
                <a:latin typeface="Lucida Sans Unicode"/>
                <a:cs typeface="Lucida Sans Unicode"/>
              </a:rPr>
              <a:t>data</a:t>
            </a:r>
            <a:r>
              <a:rPr sz="2700" spc="-185" dirty="0">
                <a:latin typeface="Lucida Sans Unicode"/>
                <a:cs typeface="Lucida Sans Unicode"/>
              </a:rPr>
              <a:t> </a:t>
            </a:r>
            <a:r>
              <a:rPr sz="2700" spc="45" dirty="0">
                <a:latin typeface="Lucida Sans Unicode"/>
                <a:cs typeface="Lucida Sans Unicode"/>
              </a:rPr>
              <a:t>directly</a:t>
            </a:r>
            <a:r>
              <a:rPr sz="2700" spc="-185" dirty="0">
                <a:latin typeface="Lucida Sans Unicode"/>
                <a:cs typeface="Lucida Sans Unicode"/>
              </a:rPr>
              <a:t> </a:t>
            </a:r>
            <a:r>
              <a:rPr sz="2700" spc="-35" dirty="0">
                <a:latin typeface="Lucida Sans Unicode"/>
                <a:cs typeface="Lucida Sans Unicode"/>
              </a:rPr>
              <a:t>in</a:t>
            </a:r>
            <a:r>
              <a:rPr sz="2700" spc="-185" dirty="0">
                <a:latin typeface="Lucida Sans Unicode"/>
                <a:cs typeface="Lucida Sans Unicode"/>
              </a:rPr>
              <a:t> </a:t>
            </a:r>
            <a:r>
              <a:rPr sz="2700" spc="45" dirty="0">
                <a:latin typeface="Lucida Sans Unicode"/>
                <a:cs typeface="Lucida Sans Unicode"/>
              </a:rPr>
              <a:t>the</a:t>
            </a:r>
            <a:r>
              <a:rPr sz="2700" spc="-180" dirty="0">
                <a:latin typeface="Lucida Sans Unicode"/>
                <a:cs typeface="Lucida Sans Unicode"/>
              </a:rPr>
              <a:t> </a:t>
            </a:r>
            <a:r>
              <a:rPr sz="2700" spc="-30" dirty="0">
                <a:latin typeface="Lucida Sans Unicode"/>
                <a:cs typeface="Lucida Sans Unicode"/>
              </a:rPr>
              <a:t>Target</a:t>
            </a:r>
            <a:r>
              <a:rPr sz="2700" spc="-185" dirty="0">
                <a:latin typeface="Lucida Sans Unicode"/>
                <a:cs typeface="Lucida Sans Unicode"/>
              </a:rPr>
              <a:t> </a:t>
            </a:r>
            <a:r>
              <a:rPr sz="2700" spc="65" dirty="0">
                <a:latin typeface="Lucida Sans Unicode"/>
                <a:cs typeface="Lucida Sans Unicode"/>
              </a:rPr>
              <a:t>Protocol</a:t>
            </a:r>
            <a:r>
              <a:rPr sz="2700" spc="-185" dirty="0">
                <a:latin typeface="Lucida Sans Unicode"/>
                <a:cs typeface="Lucida Sans Unicode"/>
              </a:rPr>
              <a:t> </a:t>
            </a:r>
            <a:r>
              <a:rPr sz="2700" dirty="0">
                <a:latin typeface="Lucida Sans Unicode"/>
                <a:cs typeface="Lucida Sans Unicode"/>
              </a:rPr>
              <a:t>Address</a:t>
            </a:r>
            <a:r>
              <a:rPr sz="2700" spc="-185" dirty="0">
                <a:latin typeface="Lucida Sans Unicode"/>
                <a:cs typeface="Lucida Sans Unicode"/>
              </a:rPr>
              <a:t> </a:t>
            </a:r>
            <a:r>
              <a:rPr sz="2700" spc="-15" dirty="0">
                <a:latin typeface="Lucida Sans Unicode"/>
                <a:cs typeface="Lucida Sans Unicode"/>
              </a:rPr>
              <a:t>field,</a:t>
            </a:r>
            <a:r>
              <a:rPr sz="2700" spc="-185" dirty="0">
                <a:latin typeface="Lucida Sans Unicode"/>
                <a:cs typeface="Lucida Sans Unicode"/>
              </a:rPr>
              <a:t> </a:t>
            </a:r>
            <a:r>
              <a:rPr sz="2700" spc="45" dirty="0">
                <a:latin typeface="Lucida Sans Unicode"/>
                <a:cs typeface="Lucida Sans Unicode"/>
              </a:rPr>
              <a:t>the</a:t>
            </a:r>
            <a:r>
              <a:rPr sz="2700" spc="-185" dirty="0">
                <a:latin typeface="Lucida Sans Unicode"/>
                <a:cs typeface="Lucida Sans Unicode"/>
              </a:rPr>
              <a:t> </a:t>
            </a:r>
            <a:r>
              <a:rPr sz="2700" spc="20" dirty="0">
                <a:latin typeface="Lucida Sans Unicode"/>
                <a:cs typeface="Lucida Sans Unicode"/>
              </a:rPr>
              <a:t>proposed </a:t>
            </a:r>
            <a:r>
              <a:rPr sz="2700" spc="-840" dirty="0">
                <a:latin typeface="Lucida Sans Unicode"/>
                <a:cs typeface="Lucida Sans Unicode"/>
              </a:rPr>
              <a:t> </a:t>
            </a:r>
            <a:r>
              <a:rPr sz="2700" spc="25" dirty="0">
                <a:latin typeface="Lucida Sans Unicode"/>
                <a:cs typeface="Lucida Sans Unicode"/>
              </a:rPr>
              <a:t>technique</a:t>
            </a:r>
            <a:r>
              <a:rPr sz="2700" spc="-195" dirty="0">
                <a:latin typeface="Lucida Sans Unicode"/>
                <a:cs typeface="Lucida Sans Unicode"/>
              </a:rPr>
              <a:t> </a:t>
            </a:r>
            <a:r>
              <a:rPr sz="2700" spc="-15" dirty="0">
                <a:latin typeface="Lucida Sans Unicode"/>
                <a:cs typeface="Lucida Sans Unicode"/>
              </a:rPr>
              <a:t>uses</a:t>
            </a:r>
            <a:r>
              <a:rPr sz="2700" spc="-190" dirty="0">
                <a:latin typeface="Lucida Sans Unicode"/>
                <a:cs typeface="Lucida Sans Unicode"/>
              </a:rPr>
              <a:t> </a:t>
            </a:r>
            <a:r>
              <a:rPr sz="2700" spc="5" dirty="0">
                <a:latin typeface="Lucida Sans Unicode"/>
                <a:cs typeface="Lucida Sans Unicode"/>
              </a:rPr>
              <a:t>random</a:t>
            </a:r>
            <a:r>
              <a:rPr sz="2700" spc="-190" dirty="0">
                <a:latin typeface="Lucida Sans Unicode"/>
                <a:cs typeface="Lucida Sans Unicode"/>
              </a:rPr>
              <a:t> </a:t>
            </a:r>
            <a:r>
              <a:rPr sz="2700" dirty="0">
                <a:latin typeface="Lucida Sans Unicode"/>
                <a:cs typeface="Lucida Sans Unicode"/>
              </a:rPr>
              <a:t>numbers</a:t>
            </a:r>
            <a:r>
              <a:rPr sz="2700" spc="-190" dirty="0">
                <a:latin typeface="Lucida Sans Unicode"/>
                <a:cs typeface="Lucida Sans Unicode"/>
              </a:rPr>
              <a:t> </a:t>
            </a:r>
            <a:r>
              <a:rPr sz="2700" spc="15" dirty="0">
                <a:latin typeface="Lucida Sans Unicode"/>
                <a:cs typeface="Lucida Sans Unicode"/>
              </a:rPr>
              <a:t>and</a:t>
            </a:r>
            <a:r>
              <a:rPr sz="2700" spc="-190" dirty="0">
                <a:latin typeface="Lucida Sans Unicode"/>
                <a:cs typeface="Lucida Sans Unicode"/>
              </a:rPr>
              <a:t> </a:t>
            </a:r>
            <a:r>
              <a:rPr sz="2700" spc="-5" dirty="0">
                <a:latin typeface="Lucida Sans Unicode"/>
                <a:cs typeface="Lucida Sans Unicode"/>
              </a:rPr>
              <a:t>ascii</a:t>
            </a:r>
            <a:r>
              <a:rPr sz="2700" spc="-195" dirty="0">
                <a:latin typeface="Lucida Sans Unicode"/>
                <a:cs typeface="Lucida Sans Unicode"/>
              </a:rPr>
              <a:t> </a:t>
            </a:r>
            <a:r>
              <a:rPr sz="2700" spc="50" dirty="0">
                <a:latin typeface="Lucida Sans Unicode"/>
                <a:cs typeface="Lucida Sans Unicode"/>
              </a:rPr>
              <a:t>code</a:t>
            </a:r>
            <a:r>
              <a:rPr sz="2700" spc="-190" dirty="0">
                <a:latin typeface="Lucida Sans Unicode"/>
                <a:cs typeface="Lucida Sans Unicode"/>
              </a:rPr>
              <a:t> </a:t>
            </a:r>
            <a:r>
              <a:rPr sz="2700" dirty="0">
                <a:latin typeface="Lucida Sans Unicode"/>
                <a:cs typeface="Lucida Sans Unicode"/>
              </a:rPr>
              <a:t>(corresponding</a:t>
            </a:r>
            <a:r>
              <a:rPr sz="2700" spc="-190" dirty="0">
                <a:latin typeface="Lucida Sans Unicode"/>
                <a:cs typeface="Lucida Sans Unicode"/>
              </a:rPr>
              <a:t> </a:t>
            </a:r>
            <a:r>
              <a:rPr sz="2700" spc="50" dirty="0">
                <a:latin typeface="Lucida Sans Unicode"/>
                <a:cs typeface="Lucida Sans Unicode"/>
              </a:rPr>
              <a:t>to</a:t>
            </a:r>
            <a:r>
              <a:rPr sz="2700" spc="-190" dirty="0">
                <a:latin typeface="Lucida Sans Unicode"/>
                <a:cs typeface="Lucida Sans Unicode"/>
              </a:rPr>
              <a:t> </a:t>
            </a:r>
            <a:r>
              <a:rPr sz="2700" spc="45" dirty="0">
                <a:latin typeface="Lucida Sans Unicode"/>
                <a:cs typeface="Lucida Sans Unicode"/>
              </a:rPr>
              <a:t>the</a:t>
            </a:r>
            <a:r>
              <a:rPr sz="2700" spc="-190" dirty="0">
                <a:latin typeface="Lucida Sans Unicode"/>
                <a:cs typeface="Lucida Sans Unicode"/>
              </a:rPr>
              <a:t> </a:t>
            </a:r>
            <a:r>
              <a:rPr sz="2700" spc="45" dirty="0">
                <a:latin typeface="Lucida Sans Unicode"/>
                <a:cs typeface="Lucida Sans Unicode"/>
              </a:rPr>
              <a:t>character</a:t>
            </a:r>
            <a:r>
              <a:rPr sz="2700" spc="-190" dirty="0">
                <a:latin typeface="Lucida Sans Unicode"/>
                <a:cs typeface="Lucida Sans Unicode"/>
              </a:rPr>
              <a:t> </a:t>
            </a:r>
            <a:r>
              <a:rPr sz="2700" spc="50" dirty="0">
                <a:latin typeface="Lucida Sans Unicode"/>
                <a:cs typeface="Lucida Sans Unicode"/>
              </a:rPr>
              <a:t>to</a:t>
            </a:r>
            <a:r>
              <a:rPr sz="2700" spc="-195" dirty="0">
                <a:latin typeface="Lucida Sans Unicode"/>
                <a:cs typeface="Lucida Sans Unicode"/>
              </a:rPr>
              <a:t> </a:t>
            </a:r>
            <a:r>
              <a:rPr sz="2700" spc="40" dirty="0">
                <a:latin typeface="Lucida Sans Unicode"/>
                <a:cs typeface="Lucida Sans Unicode"/>
              </a:rPr>
              <a:t>be</a:t>
            </a:r>
            <a:r>
              <a:rPr sz="2700" spc="-190" dirty="0">
                <a:latin typeface="Lucida Sans Unicode"/>
                <a:cs typeface="Lucida Sans Unicode"/>
              </a:rPr>
              <a:t> </a:t>
            </a:r>
            <a:r>
              <a:rPr sz="2700" spc="5" dirty="0">
                <a:latin typeface="Lucida Sans Unicode"/>
                <a:cs typeface="Lucida Sans Unicode"/>
              </a:rPr>
              <a:t>hidden) </a:t>
            </a:r>
            <a:r>
              <a:rPr sz="2700" spc="10" dirty="0">
                <a:latin typeface="Lucida Sans Unicode"/>
                <a:cs typeface="Lucida Sans Unicode"/>
              </a:rPr>
              <a:t> </a:t>
            </a:r>
            <a:r>
              <a:rPr sz="2700" spc="50" dirty="0">
                <a:latin typeface="Lucida Sans Unicode"/>
                <a:cs typeface="Lucida Sans Unicode"/>
              </a:rPr>
              <a:t>to</a:t>
            </a:r>
            <a:r>
              <a:rPr sz="2700" spc="-195" dirty="0">
                <a:latin typeface="Lucida Sans Unicode"/>
                <a:cs typeface="Lucida Sans Unicode"/>
              </a:rPr>
              <a:t> </a:t>
            </a:r>
            <a:r>
              <a:rPr sz="2700" spc="40" dirty="0">
                <a:latin typeface="Lucida Sans Unicode"/>
                <a:cs typeface="Lucida Sans Unicode"/>
              </a:rPr>
              <a:t>encode</a:t>
            </a:r>
            <a:r>
              <a:rPr sz="2700" spc="-195" dirty="0">
                <a:latin typeface="Lucida Sans Unicode"/>
                <a:cs typeface="Lucida Sans Unicode"/>
              </a:rPr>
              <a:t> </a:t>
            </a:r>
            <a:r>
              <a:rPr sz="2700" spc="15" dirty="0">
                <a:latin typeface="Lucida Sans Unicode"/>
                <a:cs typeface="Lucida Sans Unicode"/>
              </a:rPr>
              <a:t>and</a:t>
            </a:r>
            <a:r>
              <a:rPr sz="2700" spc="-190" dirty="0">
                <a:latin typeface="Lucida Sans Unicode"/>
                <a:cs typeface="Lucida Sans Unicode"/>
              </a:rPr>
              <a:t> </a:t>
            </a:r>
            <a:r>
              <a:rPr sz="2700" spc="5" dirty="0">
                <a:latin typeface="Lucida Sans Unicode"/>
                <a:cs typeface="Lucida Sans Unicode"/>
              </a:rPr>
              <a:t>strengthen</a:t>
            </a:r>
            <a:r>
              <a:rPr sz="2700" spc="-195" dirty="0">
                <a:latin typeface="Lucida Sans Unicode"/>
                <a:cs typeface="Lucida Sans Unicode"/>
              </a:rPr>
              <a:t> </a:t>
            </a:r>
            <a:r>
              <a:rPr sz="2700" spc="45" dirty="0">
                <a:latin typeface="Lucida Sans Unicode"/>
                <a:cs typeface="Lucida Sans Unicode"/>
              </a:rPr>
              <a:t>the</a:t>
            </a:r>
            <a:r>
              <a:rPr sz="2700" spc="-190" dirty="0">
                <a:latin typeface="Lucida Sans Unicode"/>
                <a:cs typeface="Lucida Sans Unicode"/>
              </a:rPr>
              <a:t> </a:t>
            </a:r>
            <a:r>
              <a:rPr sz="2700" spc="20" dirty="0">
                <a:latin typeface="Lucida Sans Unicode"/>
                <a:cs typeface="Lucida Sans Unicode"/>
              </a:rPr>
              <a:t>imperceptibility</a:t>
            </a:r>
            <a:r>
              <a:rPr sz="2700" spc="-195" dirty="0">
                <a:latin typeface="Lucida Sans Unicode"/>
                <a:cs typeface="Lucida Sans Unicode"/>
              </a:rPr>
              <a:t> </a:t>
            </a:r>
            <a:r>
              <a:rPr sz="2700" spc="25" dirty="0">
                <a:latin typeface="Lucida Sans Unicode"/>
                <a:cs typeface="Lucida Sans Unicode"/>
              </a:rPr>
              <a:t>of</a:t>
            </a:r>
            <a:r>
              <a:rPr sz="2700" spc="-190" dirty="0">
                <a:latin typeface="Lucida Sans Unicode"/>
                <a:cs typeface="Lucida Sans Unicode"/>
              </a:rPr>
              <a:t> </a:t>
            </a:r>
            <a:r>
              <a:rPr sz="2700" spc="45" dirty="0">
                <a:latin typeface="Lucida Sans Unicode"/>
                <a:cs typeface="Lucida Sans Unicode"/>
              </a:rPr>
              <a:t>secret</a:t>
            </a:r>
            <a:r>
              <a:rPr sz="2700" spc="-195" dirty="0">
                <a:latin typeface="Lucida Sans Unicode"/>
                <a:cs typeface="Lucida Sans Unicode"/>
              </a:rPr>
              <a:t> </a:t>
            </a:r>
            <a:r>
              <a:rPr sz="2700" spc="40" dirty="0">
                <a:latin typeface="Lucida Sans Unicode"/>
                <a:cs typeface="Lucida Sans Unicode"/>
              </a:rPr>
              <a:t>data</a:t>
            </a:r>
            <a:r>
              <a:rPr sz="2700" spc="-190" dirty="0">
                <a:latin typeface="Lucida Sans Unicode"/>
                <a:cs typeface="Lucida Sans Unicode"/>
              </a:rPr>
              <a:t> </a:t>
            </a:r>
            <a:r>
              <a:rPr sz="2700" dirty="0">
                <a:latin typeface="Lucida Sans Unicode"/>
                <a:cs typeface="Lucida Sans Unicode"/>
              </a:rPr>
              <a:t>on</a:t>
            </a:r>
            <a:r>
              <a:rPr sz="2700" spc="-195" dirty="0">
                <a:latin typeface="Lucida Sans Unicode"/>
                <a:cs typeface="Lucida Sans Unicode"/>
              </a:rPr>
              <a:t> </a:t>
            </a:r>
            <a:r>
              <a:rPr sz="2700" dirty="0">
                <a:latin typeface="Lucida Sans Unicode"/>
                <a:cs typeface="Lucida Sans Unicode"/>
              </a:rPr>
              <a:t>this</a:t>
            </a:r>
            <a:r>
              <a:rPr sz="2700" spc="-195" dirty="0">
                <a:latin typeface="Lucida Sans Unicode"/>
                <a:cs typeface="Lucida Sans Unicode"/>
              </a:rPr>
              <a:t> </a:t>
            </a:r>
            <a:r>
              <a:rPr sz="2700" dirty="0">
                <a:latin typeface="Lucida Sans Unicode"/>
                <a:cs typeface="Lucida Sans Unicode"/>
              </a:rPr>
              <a:t>channel.</a:t>
            </a:r>
            <a:endParaRPr sz="2700">
              <a:latin typeface="Lucida Sans Unicode"/>
              <a:cs typeface="Lucida Sans Unicode"/>
            </a:endParaRPr>
          </a:p>
          <a:p>
            <a:pPr>
              <a:lnSpc>
                <a:spcPct val="100000"/>
              </a:lnSpc>
              <a:spcBef>
                <a:spcPts val="65"/>
              </a:spcBef>
            </a:pPr>
            <a:endParaRPr sz="2400">
              <a:latin typeface="Lucida Sans Unicode"/>
              <a:cs typeface="Lucida Sans Unicode"/>
            </a:endParaRPr>
          </a:p>
          <a:p>
            <a:pPr marL="113030" marR="105410" indent="-635" algn="ctr">
              <a:lnSpc>
                <a:spcPct val="115700"/>
              </a:lnSpc>
            </a:pPr>
            <a:r>
              <a:rPr sz="2700" spc="-100" dirty="0">
                <a:latin typeface="Lucida Sans Unicode"/>
                <a:cs typeface="Lucida Sans Unicode"/>
              </a:rPr>
              <a:t>·Further,</a:t>
            </a:r>
            <a:r>
              <a:rPr sz="2700" spc="-190" dirty="0">
                <a:latin typeface="Lucida Sans Unicode"/>
                <a:cs typeface="Lucida Sans Unicode"/>
              </a:rPr>
              <a:t> </a:t>
            </a:r>
            <a:r>
              <a:rPr sz="2700" spc="45" dirty="0">
                <a:latin typeface="Lucida Sans Unicode"/>
                <a:cs typeface="Lucida Sans Unicode"/>
              </a:rPr>
              <a:t>the</a:t>
            </a:r>
            <a:r>
              <a:rPr sz="2700" spc="-190" dirty="0">
                <a:latin typeface="Lucida Sans Unicode"/>
                <a:cs typeface="Lucida Sans Unicode"/>
              </a:rPr>
              <a:t> </a:t>
            </a:r>
            <a:r>
              <a:rPr sz="2700" spc="20" dirty="0">
                <a:latin typeface="Lucida Sans Unicode"/>
                <a:cs typeface="Lucida Sans Unicode"/>
              </a:rPr>
              <a:t>proposed</a:t>
            </a:r>
            <a:r>
              <a:rPr sz="2700" spc="-190" dirty="0">
                <a:latin typeface="Lucida Sans Unicode"/>
                <a:cs typeface="Lucida Sans Unicode"/>
              </a:rPr>
              <a:t> </a:t>
            </a:r>
            <a:r>
              <a:rPr sz="2700" spc="25" dirty="0">
                <a:latin typeface="Lucida Sans Unicode"/>
                <a:cs typeface="Lucida Sans Unicode"/>
              </a:rPr>
              <a:t>technique</a:t>
            </a:r>
            <a:r>
              <a:rPr sz="2700" spc="-190" dirty="0">
                <a:latin typeface="Lucida Sans Unicode"/>
                <a:cs typeface="Lucida Sans Unicode"/>
              </a:rPr>
              <a:t> </a:t>
            </a:r>
            <a:r>
              <a:rPr sz="2700" spc="-15" dirty="0">
                <a:latin typeface="Lucida Sans Unicode"/>
                <a:cs typeface="Lucida Sans Unicode"/>
              </a:rPr>
              <a:t>uses</a:t>
            </a:r>
            <a:r>
              <a:rPr sz="2700" spc="-185" dirty="0">
                <a:latin typeface="Lucida Sans Unicode"/>
                <a:cs typeface="Lucida Sans Unicode"/>
              </a:rPr>
              <a:t> </a:t>
            </a:r>
            <a:r>
              <a:rPr sz="2700" spc="30" dirty="0">
                <a:latin typeface="Lucida Sans Unicode"/>
                <a:cs typeface="Lucida Sans Unicode"/>
              </a:rPr>
              <a:t>different</a:t>
            </a:r>
            <a:r>
              <a:rPr sz="2700" spc="-190" dirty="0">
                <a:latin typeface="Lucida Sans Unicode"/>
                <a:cs typeface="Lucida Sans Unicode"/>
              </a:rPr>
              <a:t> </a:t>
            </a:r>
            <a:r>
              <a:rPr sz="2700" spc="-10" dirty="0">
                <a:latin typeface="Lucida Sans Unicode"/>
                <a:cs typeface="Lucida Sans Unicode"/>
              </a:rPr>
              <a:t>encoding</a:t>
            </a:r>
            <a:r>
              <a:rPr sz="2700" spc="-190" dirty="0">
                <a:latin typeface="Lucida Sans Unicode"/>
                <a:cs typeface="Lucida Sans Unicode"/>
              </a:rPr>
              <a:t> </a:t>
            </a:r>
            <a:r>
              <a:rPr sz="2700" spc="25" dirty="0">
                <a:latin typeface="Lucida Sans Unicode"/>
                <a:cs typeface="Lucida Sans Unicode"/>
              </a:rPr>
              <a:t>values</a:t>
            </a:r>
            <a:r>
              <a:rPr sz="2700" spc="-190" dirty="0">
                <a:latin typeface="Lucida Sans Unicode"/>
                <a:cs typeface="Lucida Sans Unicode"/>
              </a:rPr>
              <a:t> </a:t>
            </a:r>
            <a:r>
              <a:rPr sz="2700" spc="20" dirty="0">
                <a:latin typeface="Lucida Sans Unicode"/>
                <a:cs typeface="Lucida Sans Unicode"/>
              </a:rPr>
              <a:t>for</a:t>
            </a:r>
            <a:r>
              <a:rPr sz="2700" spc="-185" dirty="0">
                <a:latin typeface="Lucida Sans Unicode"/>
                <a:cs typeface="Lucida Sans Unicode"/>
              </a:rPr>
              <a:t> </a:t>
            </a:r>
            <a:r>
              <a:rPr sz="2700" spc="45" dirty="0">
                <a:latin typeface="Lucida Sans Unicode"/>
                <a:cs typeface="Lucida Sans Unicode"/>
              </a:rPr>
              <a:t>the</a:t>
            </a:r>
            <a:r>
              <a:rPr sz="2700" spc="-190" dirty="0">
                <a:latin typeface="Lucida Sans Unicode"/>
                <a:cs typeface="Lucida Sans Unicode"/>
              </a:rPr>
              <a:t> </a:t>
            </a:r>
            <a:r>
              <a:rPr sz="2700" spc="-5" dirty="0">
                <a:latin typeface="Lucida Sans Unicode"/>
                <a:cs typeface="Lucida Sans Unicode"/>
              </a:rPr>
              <a:t>same</a:t>
            </a:r>
            <a:r>
              <a:rPr sz="2700" spc="-190" dirty="0">
                <a:latin typeface="Lucida Sans Unicode"/>
                <a:cs typeface="Lucida Sans Unicode"/>
              </a:rPr>
              <a:t> </a:t>
            </a:r>
            <a:r>
              <a:rPr sz="2700" spc="35" dirty="0">
                <a:latin typeface="Lucida Sans Unicode"/>
                <a:cs typeface="Lucida Sans Unicode"/>
              </a:rPr>
              <a:t>occurrences</a:t>
            </a:r>
            <a:r>
              <a:rPr sz="2700" spc="-190" dirty="0">
                <a:latin typeface="Lucida Sans Unicode"/>
                <a:cs typeface="Lucida Sans Unicode"/>
              </a:rPr>
              <a:t> </a:t>
            </a:r>
            <a:r>
              <a:rPr sz="2700" spc="25" dirty="0">
                <a:latin typeface="Lucida Sans Unicode"/>
                <a:cs typeface="Lucida Sans Unicode"/>
              </a:rPr>
              <a:t>of </a:t>
            </a:r>
            <a:r>
              <a:rPr sz="2700" spc="-840" dirty="0">
                <a:latin typeface="Lucida Sans Unicode"/>
                <a:cs typeface="Lucida Sans Unicode"/>
              </a:rPr>
              <a:t> </a:t>
            </a:r>
            <a:r>
              <a:rPr sz="2700" spc="40" dirty="0">
                <a:latin typeface="Lucida Sans Unicode"/>
                <a:cs typeface="Lucida Sans Unicode"/>
              </a:rPr>
              <a:t>any</a:t>
            </a:r>
            <a:r>
              <a:rPr sz="2700" spc="-190" dirty="0">
                <a:latin typeface="Lucida Sans Unicode"/>
                <a:cs typeface="Lucida Sans Unicode"/>
              </a:rPr>
              <a:t> </a:t>
            </a:r>
            <a:r>
              <a:rPr sz="2700" spc="45" dirty="0">
                <a:latin typeface="Lucida Sans Unicode"/>
                <a:cs typeface="Lucida Sans Unicode"/>
              </a:rPr>
              <a:t>character</a:t>
            </a:r>
            <a:r>
              <a:rPr sz="2700" spc="-190" dirty="0">
                <a:latin typeface="Lucida Sans Unicode"/>
                <a:cs typeface="Lucida Sans Unicode"/>
              </a:rPr>
              <a:t> </a:t>
            </a:r>
            <a:r>
              <a:rPr sz="2700" spc="-35" dirty="0">
                <a:latin typeface="Lucida Sans Unicode"/>
                <a:cs typeface="Lucida Sans Unicode"/>
              </a:rPr>
              <a:t>in</a:t>
            </a:r>
            <a:r>
              <a:rPr sz="2700" spc="-185" dirty="0">
                <a:latin typeface="Lucida Sans Unicode"/>
                <a:cs typeface="Lucida Sans Unicode"/>
              </a:rPr>
              <a:t> </a:t>
            </a:r>
            <a:r>
              <a:rPr sz="2700" spc="45" dirty="0">
                <a:latin typeface="Lucida Sans Unicode"/>
                <a:cs typeface="Lucida Sans Unicode"/>
              </a:rPr>
              <a:t>the</a:t>
            </a:r>
            <a:r>
              <a:rPr sz="2700" spc="-190" dirty="0">
                <a:latin typeface="Lucida Sans Unicode"/>
                <a:cs typeface="Lucida Sans Unicode"/>
              </a:rPr>
              <a:t> </a:t>
            </a:r>
            <a:r>
              <a:rPr sz="2700" spc="70" dirty="0">
                <a:latin typeface="Lucida Sans Unicode"/>
                <a:cs typeface="Lucida Sans Unicode"/>
              </a:rPr>
              <a:t>covert</a:t>
            </a:r>
            <a:r>
              <a:rPr sz="2700" spc="-185" dirty="0">
                <a:latin typeface="Lucida Sans Unicode"/>
                <a:cs typeface="Lucida Sans Unicode"/>
              </a:rPr>
              <a:t> </a:t>
            </a:r>
            <a:r>
              <a:rPr sz="2700" spc="-30" dirty="0">
                <a:latin typeface="Lucida Sans Unicode"/>
                <a:cs typeface="Lucida Sans Unicode"/>
              </a:rPr>
              <a:t>message</a:t>
            </a:r>
            <a:r>
              <a:rPr sz="2700" spc="-190" dirty="0">
                <a:latin typeface="Lucida Sans Unicode"/>
                <a:cs typeface="Lucida Sans Unicode"/>
              </a:rPr>
              <a:t> </a:t>
            </a:r>
            <a:r>
              <a:rPr sz="2700" spc="15" dirty="0">
                <a:latin typeface="Lucida Sans Unicode"/>
                <a:cs typeface="Lucida Sans Unicode"/>
              </a:rPr>
              <a:t>which</a:t>
            </a:r>
            <a:r>
              <a:rPr sz="2700" spc="-185" dirty="0">
                <a:latin typeface="Lucida Sans Unicode"/>
                <a:cs typeface="Lucida Sans Unicode"/>
              </a:rPr>
              <a:t> </a:t>
            </a:r>
            <a:r>
              <a:rPr sz="2700" spc="-50" dirty="0">
                <a:latin typeface="Lucida Sans Unicode"/>
                <a:cs typeface="Lucida Sans Unicode"/>
              </a:rPr>
              <a:t>makes</a:t>
            </a:r>
            <a:r>
              <a:rPr sz="2700" spc="-190" dirty="0">
                <a:latin typeface="Lucida Sans Unicode"/>
                <a:cs typeface="Lucida Sans Unicode"/>
              </a:rPr>
              <a:t> </a:t>
            </a:r>
            <a:r>
              <a:rPr sz="2700" spc="45" dirty="0">
                <a:latin typeface="Lucida Sans Unicode"/>
                <a:cs typeface="Lucida Sans Unicode"/>
              </a:rPr>
              <a:t>the</a:t>
            </a:r>
            <a:r>
              <a:rPr sz="2700" spc="-185" dirty="0">
                <a:latin typeface="Lucida Sans Unicode"/>
                <a:cs typeface="Lucida Sans Unicode"/>
              </a:rPr>
              <a:t> </a:t>
            </a:r>
            <a:r>
              <a:rPr sz="2700" spc="45" dirty="0">
                <a:latin typeface="Lucida Sans Unicode"/>
                <a:cs typeface="Lucida Sans Unicode"/>
              </a:rPr>
              <a:t>frequency</a:t>
            </a:r>
            <a:r>
              <a:rPr sz="2700" spc="-190" dirty="0">
                <a:latin typeface="Lucida Sans Unicode"/>
                <a:cs typeface="Lucida Sans Unicode"/>
              </a:rPr>
              <a:t> </a:t>
            </a:r>
            <a:r>
              <a:rPr sz="2700" dirty="0">
                <a:latin typeface="Lucida Sans Unicode"/>
                <a:cs typeface="Lucida Sans Unicode"/>
              </a:rPr>
              <a:t>analysis</a:t>
            </a:r>
            <a:r>
              <a:rPr sz="2700" spc="-185" dirty="0">
                <a:latin typeface="Lucida Sans Unicode"/>
                <a:cs typeface="Lucida Sans Unicode"/>
              </a:rPr>
              <a:t> </a:t>
            </a:r>
            <a:r>
              <a:rPr sz="2700" spc="20" dirty="0">
                <a:latin typeface="Lucida Sans Unicode"/>
                <a:cs typeface="Lucida Sans Unicode"/>
              </a:rPr>
              <a:t>based</a:t>
            </a:r>
            <a:r>
              <a:rPr sz="2700" spc="-190" dirty="0">
                <a:latin typeface="Lucida Sans Unicode"/>
                <a:cs typeface="Lucida Sans Unicode"/>
              </a:rPr>
              <a:t> </a:t>
            </a:r>
            <a:r>
              <a:rPr sz="2700" spc="20" dirty="0">
                <a:latin typeface="Lucida Sans Unicode"/>
                <a:cs typeface="Lucida Sans Unicode"/>
              </a:rPr>
              <a:t>deductions</a:t>
            </a:r>
            <a:r>
              <a:rPr sz="2700" spc="-185" dirty="0">
                <a:latin typeface="Lucida Sans Unicode"/>
                <a:cs typeface="Lucida Sans Unicode"/>
              </a:rPr>
              <a:t> </a:t>
            </a:r>
            <a:r>
              <a:rPr sz="2700" spc="25" dirty="0">
                <a:latin typeface="Lucida Sans Unicode"/>
                <a:cs typeface="Lucida Sans Unicode"/>
              </a:rPr>
              <a:t>of </a:t>
            </a:r>
            <a:r>
              <a:rPr sz="2700" spc="-840" dirty="0">
                <a:latin typeface="Lucida Sans Unicode"/>
                <a:cs typeface="Lucida Sans Unicode"/>
              </a:rPr>
              <a:t> </a:t>
            </a:r>
            <a:r>
              <a:rPr sz="2700" spc="40" dirty="0">
                <a:latin typeface="Lucida Sans Unicode"/>
                <a:cs typeface="Lucida Sans Unicode"/>
              </a:rPr>
              <a:t>characters</a:t>
            </a:r>
            <a:r>
              <a:rPr sz="2700" spc="-200" dirty="0">
                <a:latin typeface="Lucida Sans Unicode"/>
                <a:cs typeface="Lucida Sans Unicode"/>
              </a:rPr>
              <a:t> </a:t>
            </a:r>
            <a:r>
              <a:rPr sz="2700" spc="5" dirty="0">
                <a:latin typeface="Lucida Sans Unicode"/>
                <a:cs typeface="Lucida Sans Unicode"/>
              </a:rPr>
              <a:t>difficult.</a:t>
            </a:r>
            <a:endParaRPr sz="2700">
              <a:latin typeface="Lucida Sans Unicode"/>
              <a:cs typeface="Lucida Sans Unicode"/>
            </a:endParaRPr>
          </a:p>
          <a:p>
            <a:pPr>
              <a:lnSpc>
                <a:spcPct val="100000"/>
              </a:lnSpc>
              <a:spcBef>
                <a:spcPts val="65"/>
              </a:spcBef>
            </a:pPr>
            <a:endParaRPr sz="2400">
              <a:latin typeface="Lucida Sans Unicode"/>
              <a:cs typeface="Lucida Sans Unicode"/>
            </a:endParaRPr>
          </a:p>
          <a:p>
            <a:pPr marL="100965" marR="93345" algn="ctr">
              <a:lnSpc>
                <a:spcPct val="115700"/>
              </a:lnSpc>
            </a:pPr>
            <a:r>
              <a:rPr sz="2700" spc="-275" dirty="0">
                <a:latin typeface="Lucida Sans Unicode"/>
                <a:cs typeface="Lucida Sans Unicode"/>
              </a:rPr>
              <a:t>·The</a:t>
            </a:r>
            <a:r>
              <a:rPr sz="2700" spc="-190" dirty="0">
                <a:latin typeface="Lucida Sans Unicode"/>
                <a:cs typeface="Lucida Sans Unicode"/>
              </a:rPr>
              <a:t> </a:t>
            </a:r>
            <a:r>
              <a:rPr sz="2700" spc="20" dirty="0">
                <a:latin typeface="Lucida Sans Unicode"/>
                <a:cs typeface="Lucida Sans Unicode"/>
              </a:rPr>
              <a:t>proposed</a:t>
            </a:r>
            <a:r>
              <a:rPr sz="2700" spc="-185" dirty="0">
                <a:latin typeface="Lucida Sans Unicode"/>
                <a:cs typeface="Lucida Sans Unicode"/>
              </a:rPr>
              <a:t> </a:t>
            </a:r>
            <a:r>
              <a:rPr sz="2700" spc="25" dirty="0">
                <a:latin typeface="Lucida Sans Unicode"/>
                <a:cs typeface="Lucida Sans Unicode"/>
              </a:rPr>
              <a:t>technique</a:t>
            </a:r>
            <a:r>
              <a:rPr sz="2700" spc="-190" dirty="0">
                <a:latin typeface="Lucida Sans Unicode"/>
                <a:cs typeface="Lucida Sans Unicode"/>
              </a:rPr>
              <a:t> </a:t>
            </a:r>
            <a:r>
              <a:rPr sz="2700" spc="-40" dirty="0">
                <a:latin typeface="Lucida Sans Unicode"/>
                <a:cs typeface="Lucida Sans Unicode"/>
              </a:rPr>
              <a:t>works</a:t>
            </a:r>
            <a:r>
              <a:rPr sz="2700" spc="-185" dirty="0">
                <a:latin typeface="Lucida Sans Unicode"/>
                <a:cs typeface="Lucida Sans Unicode"/>
              </a:rPr>
              <a:t> </a:t>
            </a:r>
            <a:r>
              <a:rPr sz="2700" dirty="0">
                <a:latin typeface="Lucida Sans Unicode"/>
                <a:cs typeface="Lucida Sans Unicode"/>
              </a:rPr>
              <a:t>on</a:t>
            </a:r>
            <a:r>
              <a:rPr sz="2700" spc="-190" dirty="0">
                <a:latin typeface="Lucida Sans Unicode"/>
                <a:cs typeface="Lucida Sans Unicode"/>
              </a:rPr>
              <a:t> </a:t>
            </a:r>
            <a:r>
              <a:rPr sz="2700" spc="5" dirty="0">
                <a:latin typeface="Lucida Sans Unicode"/>
                <a:cs typeface="Lucida Sans Unicode"/>
              </a:rPr>
              <a:t>an</a:t>
            </a:r>
            <a:r>
              <a:rPr sz="2700" spc="-185" dirty="0">
                <a:latin typeface="Lucida Sans Unicode"/>
                <a:cs typeface="Lucida Sans Unicode"/>
              </a:rPr>
              <a:t> </a:t>
            </a:r>
            <a:r>
              <a:rPr sz="2700" spc="-5" dirty="0">
                <a:latin typeface="Lucida Sans Unicode"/>
                <a:cs typeface="Lucida Sans Unicode"/>
              </a:rPr>
              <a:t>assumption</a:t>
            </a:r>
            <a:r>
              <a:rPr sz="2700" spc="-185" dirty="0">
                <a:latin typeface="Lucida Sans Unicode"/>
                <a:cs typeface="Lucida Sans Unicode"/>
              </a:rPr>
              <a:t> </a:t>
            </a:r>
            <a:r>
              <a:rPr sz="2700" spc="50" dirty="0">
                <a:latin typeface="Lucida Sans Unicode"/>
                <a:cs typeface="Lucida Sans Unicode"/>
              </a:rPr>
              <a:t>that</a:t>
            </a:r>
            <a:r>
              <a:rPr sz="2700" spc="-190" dirty="0">
                <a:latin typeface="Lucida Sans Unicode"/>
                <a:cs typeface="Lucida Sans Unicode"/>
              </a:rPr>
              <a:t> </a:t>
            </a:r>
            <a:r>
              <a:rPr sz="2700" spc="45" dirty="0">
                <a:latin typeface="Lucida Sans Unicode"/>
                <a:cs typeface="Lucida Sans Unicode"/>
              </a:rPr>
              <a:t>the</a:t>
            </a:r>
            <a:r>
              <a:rPr sz="2700" spc="-185" dirty="0">
                <a:latin typeface="Lucida Sans Unicode"/>
                <a:cs typeface="Lucida Sans Unicode"/>
              </a:rPr>
              <a:t> </a:t>
            </a:r>
            <a:r>
              <a:rPr sz="2700" spc="70" dirty="0">
                <a:latin typeface="Lucida Sans Unicode"/>
                <a:cs typeface="Lucida Sans Unicode"/>
              </a:rPr>
              <a:t>covert</a:t>
            </a:r>
            <a:r>
              <a:rPr sz="2700" spc="-190" dirty="0">
                <a:latin typeface="Lucida Sans Unicode"/>
                <a:cs typeface="Lucida Sans Unicode"/>
              </a:rPr>
              <a:t> </a:t>
            </a:r>
            <a:r>
              <a:rPr sz="2700" spc="15" dirty="0">
                <a:latin typeface="Lucida Sans Unicode"/>
                <a:cs typeface="Lucida Sans Unicode"/>
              </a:rPr>
              <a:t>sender</a:t>
            </a:r>
            <a:r>
              <a:rPr sz="2700" spc="-185" dirty="0">
                <a:latin typeface="Lucida Sans Unicode"/>
                <a:cs typeface="Lucida Sans Unicode"/>
              </a:rPr>
              <a:t> </a:t>
            </a:r>
            <a:r>
              <a:rPr sz="2700" dirty="0">
                <a:latin typeface="Lucida Sans Unicode"/>
                <a:cs typeface="Lucida Sans Unicode"/>
              </a:rPr>
              <a:t>generates</a:t>
            </a:r>
            <a:r>
              <a:rPr sz="2700" spc="-185" dirty="0">
                <a:latin typeface="Lucida Sans Unicode"/>
                <a:cs typeface="Lucida Sans Unicode"/>
              </a:rPr>
              <a:t> </a:t>
            </a:r>
            <a:r>
              <a:rPr sz="2700" spc="15" dirty="0">
                <a:latin typeface="Lucida Sans Unicode"/>
                <a:cs typeface="Lucida Sans Unicode"/>
              </a:rPr>
              <a:t>and</a:t>
            </a:r>
            <a:r>
              <a:rPr sz="2700" spc="-190" dirty="0">
                <a:latin typeface="Lucida Sans Unicode"/>
                <a:cs typeface="Lucida Sans Unicode"/>
              </a:rPr>
              <a:t> </a:t>
            </a:r>
            <a:r>
              <a:rPr sz="2700" dirty="0">
                <a:latin typeface="Lucida Sans Unicode"/>
                <a:cs typeface="Lucida Sans Unicode"/>
              </a:rPr>
              <a:t>sends </a:t>
            </a:r>
            <a:r>
              <a:rPr sz="2700" spc="-840" dirty="0">
                <a:latin typeface="Lucida Sans Unicode"/>
                <a:cs typeface="Lucida Sans Unicode"/>
              </a:rPr>
              <a:t> </a:t>
            </a:r>
            <a:r>
              <a:rPr sz="2700" spc="95" dirty="0">
                <a:latin typeface="Lucida Sans Unicode"/>
                <a:cs typeface="Lucida Sans Unicode"/>
              </a:rPr>
              <a:t>ARP</a:t>
            </a:r>
            <a:r>
              <a:rPr sz="2700" spc="-195" dirty="0">
                <a:latin typeface="Lucida Sans Unicode"/>
                <a:cs typeface="Lucida Sans Unicode"/>
              </a:rPr>
              <a:t> </a:t>
            </a:r>
            <a:r>
              <a:rPr sz="2700" spc="60" dirty="0">
                <a:latin typeface="Lucida Sans Unicode"/>
                <a:cs typeface="Lucida Sans Unicode"/>
              </a:rPr>
              <a:t>Broadcast</a:t>
            </a:r>
            <a:r>
              <a:rPr sz="2700" spc="-195" dirty="0">
                <a:latin typeface="Lucida Sans Unicode"/>
                <a:cs typeface="Lucida Sans Unicode"/>
              </a:rPr>
              <a:t> </a:t>
            </a:r>
            <a:r>
              <a:rPr sz="2700" spc="35" dirty="0">
                <a:latin typeface="Lucida Sans Unicode"/>
                <a:cs typeface="Lucida Sans Unicode"/>
              </a:rPr>
              <a:t>Request</a:t>
            </a:r>
            <a:r>
              <a:rPr sz="2700" spc="-195" dirty="0">
                <a:latin typeface="Lucida Sans Unicode"/>
                <a:cs typeface="Lucida Sans Unicode"/>
              </a:rPr>
              <a:t> </a:t>
            </a:r>
            <a:r>
              <a:rPr sz="2700" spc="-30" dirty="0">
                <a:latin typeface="Lucida Sans Unicode"/>
                <a:cs typeface="Lucida Sans Unicode"/>
              </a:rPr>
              <a:t>messages</a:t>
            </a:r>
            <a:r>
              <a:rPr sz="2700" spc="-195" dirty="0">
                <a:latin typeface="Lucida Sans Unicode"/>
                <a:cs typeface="Lucida Sans Unicode"/>
              </a:rPr>
              <a:t> </a:t>
            </a:r>
            <a:r>
              <a:rPr sz="2700" spc="35" dirty="0">
                <a:latin typeface="Lucida Sans Unicode"/>
                <a:cs typeface="Lucida Sans Unicode"/>
              </a:rPr>
              <a:t>only</a:t>
            </a:r>
            <a:r>
              <a:rPr sz="2700" spc="-195" dirty="0">
                <a:latin typeface="Lucida Sans Unicode"/>
                <a:cs typeface="Lucida Sans Unicode"/>
              </a:rPr>
              <a:t> </a:t>
            </a:r>
            <a:r>
              <a:rPr sz="2700" spc="20" dirty="0">
                <a:latin typeface="Lucida Sans Unicode"/>
                <a:cs typeface="Lucida Sans Unicode"/>
              </a:rPr>
              <a:t>for</a:t>
            </a:r>
            <a:r>
              <a:rPr sz="2700" spc="-195" dirty="0">
                <a:latin typeface="Lucida Sans Unicode"/>
                <a:cs typeface="Lucida Sans Unicode"/>
              </a:rPr>
              <a:t> </a:t>
            </a:r>
            <a:r>
              <a:rPr sz="2700" spc="70" dirty="0">
                <a:latin typeface="Lucida Sans Unicode"/>
                <a:cs typeface="Lucida Sans Unicode"/>
              </a:rPr>
              <a:t>covert</a:t>
            </a:r>
            <a:r>
              <a:rPr sz="2700" spc="-195" dirty="0">
                <a:latin typeface="Lucida Sans Unicode"/>
                <a:cs typeface="Lucida Sans Unicode"/>
              </a:rPr>
              <a:t> </a:t>
            </a:r>
            <a:r>
              <a:rPr sz="2700" spc="-5" dirty="0">
                <a:latin typeface="Lucida Sans Unicode"/>
                <a:cs typeface="Lucida Sans Unicode"/>
              </a:rPr>
              <a:t>communications.</a:t>
            </a:r>
            <a:endParaRPr sz="2700">
              <a:latin typeface="Lucida Sans Unicode"/>
              <a:cs typeface="Lucida Sans Unicode"/>
            </a:endParaRPr>
          </a:p>
          <a:p>
            <a:pPr marR="574675" algn="ctr">
              <a:lnSpc>
                <a:spcPct val="100000"/>
              </a:lnSpc>
              <a:spcBef>
                <a:spcPts val="509"/>
              </a:spcBef>
            </a:pPr>
            <a:r>
              <a:rPr sz="2700" spc="-1000" dirty="0">
                <a:latin typeface="Lucida Sans Unicode"/>
                <a:cs typeface="Lucida Sans Unicode"/>
              </a:rPr>
              <a:t>·</a:t>
            </a:r>
            <a:endParaRPr sz="2700">
              <a:latin typeface="Lucida Sans Unicode"/>
              <a:cs typeface="Lucida Sans Unicode"/>
            </a:endParaRPr>
          </a:p>
        </p:txBody>
      </p:sp>
      <p:pic>
        <p:nvPicPr>
          <p:cNvPr id="6" name="object 6"/>
          <p:cNvPicPr/>
          <p:nvPr/>
        </p:nvPicPr>
        <p:blipFill>
          <a:blip r:embed="rId3" cstate="print"/>
          <a:stretch>
            <a:fillRect/>
          </a:stretch>
        </p:blipFill>
        <p:spPr>
          <a:xfrm>
            <a:off x="522272" y="3622678"/>
            <a:ext cx="123825" cy="123824"/>
          </a:xfrm>
          <a:prstGeom prst="rect">
            <a:avLst/>
          </a:prstGeom>
        </p:spPr>
      </p:pic>
      <p:pic>
        <p:nvPicPr>
          <p:cNvPr id="7" name="object 7"/>
          <p:cNvPicPr/>
          <p:nvPr/>
        </p:nvPicPr>
        <p:blipFill>
          <a:blip r:embed="rId3" cstate="print"/>
          <a:stretch>
            <a:fillRect/>
          </a:stretch>
        </p:blipFill>
        <p:spPr>
          <a:xfrm>
            <a:off x="522272" y="5527678"/>
            <a:ext cx="123825" cy="123824"/>
          </a:xfrm>
          <a:prstGeom prst="rect">
            <a:avLst/>
          </a:prstGeom>
        </p:spPr>
      </p:pic>
      <p:pic>
        <p:nvPicPr>
          <p:cNvPr id="8" name="object 8"/>
          <p:cNvPicPr/>
          <p:nvPr/>
        </p:nvPicPr>
        <p:blipFill>
          <a:blip r:embed="rId4" cstate="print"/>
          <a:stretch>
            <a:fillRect/>
          </a:stretch>
        </p:blipFill>
        <p:spPr>
          <a:xfrm>
            <a:off x="522272" y="7432678"/>
            <a:ext cx="123825" cy="123824"/>
          </a:xfrm>
          <a:prstGeom prst="rect">
            <a:avLst/>
          </a:prstGeom>
        </p:spPr>
      </p:pic>
      <p:sp>
        <p:nvSpPr>
          <p:cNvPr id="9" name="object 9"/>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10" name="object 10"/>
          <p:cNvSpPr txBox="1"/>
          <p:nvPr/>
        </p:nvSpPr>
        <p:spPr>
          <a:xfrm>
            <a:off x="16795825" y="9532757"/>
            <a:ext cx="156210" cy="337185"/>
          </a:xfrm>
          <a:prstGeom prst="rect">
            <a:avLst/>
          </a:prstGeom>
        </p:spPr>
        <p:txBody>
          <a:bodyPr vert="horz" wrap="square" lIns="0" tIns="27940" rIns="0" bIns="0" rtlCol="0">
            <a:spAutoFit/>
          </a:bodyPr>
          <a:lstStyle/>
          <a:p>
            <a:pPr marL="12700">
              <a:lnSpc>
                <a:spcPct val="100000"/>
              </a:lnSpc>
              <a:spcBef>
                <a:spcPts val="220"/>
              </a:spcBef>
            </a:pPr>
            <a:r>
              <a:rPr sz="1800" spc="-110" dirty="0">
                <a:solidFill>
                  <a:srgbClr val="898989"/>
                </a:solidFill>
                <a:latin typeface="Lucida Sans Unicode"/>
                <a:cs typeface="Lucida Sans Unicode"/>
              </a:rPr>
              <a:t>8</a:t>
            </a:r>
            <a:endParaRPr sz="1800">
              <a:latin typeface="Lucida Sans Unicode"/>
              <a:cs typeface="Lucida Sans Unicod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89227" y="1718924"/>
            <a:ext cx="6234430" cy="574040"/>
          </a:xfrm>
          <a:prstGeom prst="rect">
            <a:avLst/>
          </a:prstGeom>
        </p:spPr>
        <p:txBody>
          <a:bodyPr vert="horz" wrap="square" lIns="0" tIns="12700" rIns="0" bIns="0" rtlCol="0">
            <a:spAutoFit/>
          </a:bodyPr>
          <a:lstStyle/>
          <a:p>
            <a:pPr marL="12700">
              <a:lnSpc>
                <a:spcPct val="100000"/>
              </a:lnSpc>
              <a:spcBef>
                <a:spcPts val="100"/>
              </a:spcBef>
              <a:tabLst>
                <a:tab pos="2218690" algn="l"/>
                <a:tab pos="3702685" algn="l"/>
                <a:tab pos="4248150" algn="l"/>
                <a:tab pos="5429885" algn="l"/>
              </a:tabLst>
            </a:pPr>
            <a:r>
              <a:rPr dirty="0"/>
              <a:t>Literature	Survey	-1	using	ARP</a:t>
            </a:r>
          </a:p>
        </p:txBody>
      </p:sp>
      <p:pic>
        <p:nvPicPr>
          <p:cNvPr id="3" name="object 3"/>
          <p:cNvPicPr/>
          <p:nvPr/>
        </p:nvPicPr>
        <p:blipFill>
          <a:blip r:embed="rId2" cstate="print"/>
          <a:stretch>
            <a:fillRect/>
          </a:stretch>
        </p:blipFill>
        <p:spPr>
          <a:xfrm>
            <a:off x="16914876" y="0"/>
            <a:ext cx="1373122" cy="1481767"/>
          </a:xfrm>
          <a:prstGeom prst="rect">
            <a:avLst/>
          </a:prstGeom>
        </p:spPr>
      </p:pic>
      <p:sp>
        <p:nvSpPr>
          <p:cNvPr id="4" name="object 4"/>
          <p:cNvSpPr txBox="1"/>
          <p:nvPr/>
        </p:nvSpPr>
        <p:spPr>
          <a:xfrm>
            <a:off x="2266514" y="144756"/>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8" name="object 8"/>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9" name="object 9"/>
          <p:cNvSpPr txBox="1"/>
          <p:nvPr/>
        </p:nvSpPr>
        <p:spPr>
          <a:xfrm>
            <a:off x="16795825" y="9532757"/>
            <a:ext cx="156210" cy="337185"/>
          </a:xfrm>
          <a:prstGeom prst="rect">
            <a:avLst/>
          </a:prstGeom>
        </p:spPr>
        <p:txBody>
          <a:bodyPr vert="horz" wrap="square" lIns="0" tIns="27940" rIns="0" bIns="0" rtlCol="0">
            <a:spAutoFit/>
          </a:bodyPr>
          <a:lstStyle/>
          <a:p>
            <a:pPr marL="12700">
              <a:lnSpc>
                <a:spcPct val="100000"/>
              </a:lnSpc>
              <a:spcBef>
                <a:spcPts val="220"/>
              </a:spcBef>
            </a:pPr>
            <a:r>
              <a:rPr sz="1800" spc="-110" dirty="0">
                <a:solidFill>
                  <a:srgbClr val="898989"/>
                </a:solidFill>
                <a:latin typeface="Lucida Sans Unicode"/>
                <a:cs typeface="Lucida Sans Unicode"/>
              </a:rPr>
              <a:t>8</a:t>
            </a:r>
            <a:endParaRPr sz="1800">
              <a:latin typeface="Lucida Sans Unicode"/>
              <a:cs typeface="Lucida Sans Unicode"/>
            </a:endParaRPr>
          </a:p>
        </p:txBody>
      </p:sp>
      <p:sp>
        <p:nvSpPr>
          <p:cNvPr id="5" name="object 5"/>
          <p:cNvSpPr txBox="1"/>
          <p:nvPr/>
        </p:nvSpPr>
        <p:spPr>
          <a:xfrm>
            <a:off x="771292" y="2462248"/>
            <a:ext cx="1466850" cy="513080"/>
          </a:xfrm>
          <a:prstGeom prst="rect">
            <a:avLst/>
          </a:prstGeom>
        </p:spPr>
        <p:txBody>
          <a:bodyPr vert="horz" wrap="square" lIns="0" tIns="12700" rIns="0" bIns="0" rtlCol="0">
            <a:spAutoFit/>
          </a:bodyPr>
          <a:lstStyle/>
          <a:p>
            <a:pPr marL="12700">
              <a:lnSpc>
                <a:spcPct val="100000"/>
              </a:lnSpc>
              <a:spcBef>
                <a:spcPts val="100"/>
              </a:spcBef>
            </a:pPr>
            <a:r>
              <a:rPr sz="3200" spc="85" dirty="0">
                <a:latin typeface="Lucida Sans Unicode"/>
                <a:cs typeface="Lucida Sans Unicode"/>
              </a:rPr>
              <a:t>R</a:t>
            </a:r>
            <a:r>
              <a:rPr sz="3200" spc="45" dirty="0">
                <a:latin typeface="Lucida Sans Unicode"/>
                <a:cs typeface="Lucida Sans Unicode"/>
              </a:rPr>
              <a:t>e</a:t>
            </a:r>
            <a:r>
              <a:rPr sz="3200" spc="-45" dirty="0">
                <a:latin typeface="Lucida Sans Unicode"/>
                <a:cs typeface="Lucida Sans Unicode"/>
              </a:rPr>
              <a:t>s</a:t>
            </a:r>
            <a:r>
              <a:rPr sz="3200" spc="-35" dirty="0">
                <a:latin typeface="Lucida Sans Unicode"/>
                <a:cs typeface="Lucida Sans Unicode"/>
              </a:rPr>
              <a:t>u</a:t>
            </a:r>
            <a:r>
              <a:rPr sz="3200" spc="5" dirty="0">
                <a:latin typeface="Lucida Sans Unicode"/>
                <a:cs typeface="Lucida Sans Unicode"/>
              </a:rPr>
              <a:t>l</a:t>
            </a:r>
            <a:r>
              <a:rPr sz="3200" spc="110" dirty="0">
                <a:latin typeface="Lucida Sans Unicode"/>
                <a:cs typeface="Lucida Sans Unicode"/>
              </a:rPr>
              <a:t>t</a:t>
            </a:r>
            <a:r>
              <a:rPr sz="3200" spc="-40" dirty="0">
                <a:latin typeface="Lucida Sans Unicode"/>
                <a:cs typeface="Lucida Sans Unicode"/>
              </a:rPr>
              <a:t>s</a:t>
            </a:r>
            <a:endParaRPr sz="3200">
              <a:latin typeface="Lucida Sans Unicode"/>
              <a:cs typeface="Lucida Sans Unicode"/>
            </a:endParaRPr>
          </a:p>
        </p:txBody>
      </p:sp>
      <p:sp>
        <p:nvSpPr>
          <p:cNvPr id="6" name="object 6"/>
          <p:cNvSpPr txBox="1"/>
          <p:nvPr/>
        </p:nvSpPr>
        <p:spPr>
          <a:xfrm>
            <a:off x="8748502" y="3226786"/>
            <a:ext cx="36830" cy="193040"/>
          </a:xfrm>
          <a:prstGeom prst="rect">
            <a:avLst/>
          </a:prstGeom>
        </p:spPr>
        <p:txBody>
          <a:bodyPr vert="horz" wrap="square" lIns="0" tIns="12700" rIns="0" bIns="0" rtlCol="0">
            <a:spAutoFit/>
          </a:bodyPr>
          <a:lstStyle/>
          <a:p>
            <a:pPr>
              <a:lnSpc>
                <a:spcPct val="100000"/>
              </a:lnSpc>
              <a:spcBef>
                <a:spcPts val="100"/>
              </a:spcBef>
            </a:pPr>
            <a:r>
              <a:rPr sz="1100" spc="-409" dirty="0">
                <a:latin typeface="Lucida Sans Unicode"/>
                <a:cs typeface="Lucida Sans Unicode"/>
              </a:rPr>
              <a:t>·</a:t>
            </a:r>
            <a:endParaRPr sz="1100">
              <a:latin typeface="Lucida Sans Unicode"/>
              <a:cs typeface="Lucida Sans Unicode"/>
            </a:endParaRPr>
          </a:p>
        </p:txBody>
      </p:sp>
      <p:sp>
        <p:nvSpPr>
          <p:cNvPr id="7" name="object 7"/>
          <p:cNvSpPr txBox="1">
            <a:spLocks noGrp="1"/>
          </p:cNvSpPr>
          <p:nvPr>
            <p:ph type="body" idx="1"/>
          </p:nvPr>
        </p:nvSpPr>
        <p:spPr>
          <a:prstGeom prst="rect">
            <a:avLst/>
          </a:prstGeom>
        </p:spPr>
        <p:txBody>
          <a:bodyPr vert="horz" wrap="square" lIns="0" tIns="12700" rIns="0" bIns="0" rtlCol="0">
            <a:spAutoFit/>
          </a:bodyPr>
          <a:lstStyle/>
          <a:p>
            <a:pPr marL="127000" marR="119380" algn="ctr">
              <a:lnSpc>
                <a:spcPct val="115399"/>
              </a:lnSpc>
              <a:spcBef>
                <a:spcPts val="100"/>
              </a:spcBef>
            </a:pPr>
            <a:r>
              <a:rPr spc="-265" dirty="0"/>
              <a:t>·The</a:t>
            </a:r>
            <a:r>
              <a:rPr spc="-190" dirty="0"/>
              <a:t> </a:t>
            </a:r>
            <a:r>
              <a:rPr spc="65" dirty="0"/>
              <a:t>covert</a:t>
            </a:r>
            <a:r>
              <a:rPr spc="-185" dirty="0"/>
              <a:t> </a:t>
            </a:r>
            <a:r>
              <a:rPr spc="-35" dirty="0"/>
              <a:t>message</a:t>
            </a:r>
            <a:r>
              <a:rPr spc="-190" dirty="0"/>
              <a:t> </a:t>
            </a:r>
            <a:r>
              <a:rPr spc="10" dirty="0"/>
              <a:t>sender</a:t>
            </a:r>
            <a:r>
              <a:rPr spc="-185" dirty="0"/>
              <a:t> </a:t>
            </a:r>
            <a:r>
              <a:rPr spc="20" dirty="0"/>
              <a:t>(Host</a:t>
            </a:r>
            <a:r>
              <a:rPr spc="-185" dirty="0"/>
              <a:t> </a:t>
            </a:r>
            <a:r>
              <a:rPr spc="-30" dirty="0"/>
              <a:t>A)</a:t>
            </a:r>
            <a:r>
              <a:rPr spc="-190" dirty="0"/>
              <a:t> </a:t>
            </a:r>
            <a:r>
              <a:rPr spc="10" dirty="0"/>
              <a:t>and</a:t>
            </a:r>
            <a:r>
              <a:rPr spc="-185" dirty="0"/>
              <a:t> </a:t>
            </a:r>
            <a:r>
              <a:rPr spc="40" dirty="0"/>
              <a:t>the</a:t>
            </a:r>
            <a:r>
              <a:rPr spc="-185" dirty="0"/>
              <a:t> </a:t>
            </a:r>
            <a:r>
              <a:rPr spc="65" dirty="0"/>
              <a:t>covert</a:t>
            </a:r>
            <a:r>
              <a:rPr spc="-190" dirty="0"/>
              <a:t> </a:t>
            </a:r>
            <a:r>
              <a:rPr spc="-35" dirty="0"/>
              <a:t>message</a:t>
            </a:r>
            <a:r>
              <a:rPr spc="-185" dirty="0"/>
              <a:t> </a:t>
            </a:r>
            <a:r>
              <a:rPr spc="40" dirty="0"/>
              <a:t>receiver</a:t>
            </a:r>
            <a:r>
              <a:rPr spc="-190" dirty="0"/>
              <a:t> </a:t>
            </a:r>
            <a:r>
              <a:rPr spc="20" dirty="0"/>
              <a:t>(Host</a:t>
            </a:r>
            <a:r>
              <a:rPr spc="-185" dirty="0"/>
              <a:t> </a:t>
            </a:r>
            <a:r>
              <a:rPr spc="140" dirty="0"/>
              <a:t>B)</a:t>
            </a:r>
            <a:r>
              <a:rPr spc="-185" dirty="0"/>
              <a:t> </a:t>
            </a:r>
            <a:r>
              <a:rPr spc="30" dirty="0"/>
              <a:t>were</a:t>
            </a:r>
            <a:r>
              <a:rPr spc="-190" dirty="0"/>
              <a:t> </a:t>
            </a:r>
            <a:r>
              <a:rPr spc="45" dirty="0"/>
              <a:t>connected</a:t>
            </a:r>
            <a:r>
              <a:rPr spc="-185" dirty="0"/>
              <a:t> </a:t>
            </a:r>
            <a:r>
              <a:rPr spc="45" dirty="0"/>
              <a:t>to</a:t>
            </a:r>
            <a:r>
              <a:rPr spc="-185" dirty="0"/>
              <a:t> </a:t>
            </a:r>
            <a:r>
              <a:rPr spc="10" dirty="0"/>
              <a:t>a </a:t>
            </a:r>
            <a:r>
              <a:rPr spc="-810" dirty="0"/>
              <a:t> </a:t>
            </a:r>
            <a:r>
              <a:rPr spc="40" dirty="0"/>
              <a:t>Local</a:t>
            </a:r>
            <a:r>
              <a:rPr spc="-190" dirty="0"/>
              <a:t> </a:t>
            </a:r>
            <a:r>
              <a:rPr dirty="0"/>
              <a:t>Area</a:t>
            </a:r>
            <a:r>
              <a:rPr spc="-190" dirty="0"/>
              <a:t> </a:t>
            </a:r>
            <a:r>
              <a:rPr dirty="0"/>
              <a:t>Network</a:t>
            </a:r>
            <a:r>
              <a:rPr spc="-190" dirty="0"/>
              <a:t> </a:t>
            </a:r>
            <a:r>
              <a:rPr spc="-20" dirty="0"/>
              <a:t>having</a:t>
            </a:r>
            <a:r>
              <a:rPr spc="-190" dirty="0"/>
              <a:t> </a:t>
            </a:r>
            <a:r>
              <a:rPr spc="25" dirty="0"/>
              <a:t>other</a:t>
            </a:r>
            <a:r>
              <a:rPr spc="-190" dirty="0"/>
              <a:t> </a:t>
            </a:r>
            <a:r>
              <a:rPr spc="50" dirty="0"/>
              <a:t>actively</a:t>
            </a:r>
            <a:r>
              <a:rPr spc="-190" dirty="0"/>
              <a:t> </a:t>
            </a:r>
            <a:r>
              <a:rPr spc="45" dirty="0"/>
              <a:t>connected</a:t>
            </a:r>
            <a:r>
              <a:rPr spc="-190" dirty="0"/>
              <a:t> </a:t>
            </a:r>
            <a:r>
              <a:rPr spc="-20" dirty="0"/>
              <a:t>nodes.</a:t>
            </a:r>
          </a:p>
          <a:p>
            <a:pPr marL="346075" marR="338455" algn="ctr">
              <a:lnSpc>
                <a:spcPct val="115399"/>
              </a:lnSpc>
            </a:pPr>
            <a:r>
              <a:rPr spc="-120" dirty="0"/>
              <a:t>·Both</a:t>
            </a:r>
            <a:r>
              <a:rPr spc="-185" dirty="0"/>
              <a:t> </a:t>
            </a:r>
            <a:r>
              <a:rPr spc="25" dirty="0"/>
              <a:t>Host</a:t>
            </a:r>
            <a:r>
              <a:rPr spc="-185" dirty="0"/>
              <a:t> </a:t>
            </a:r>
            <a:r>
              <a:rPr spc="-50" dirty="0"/>
              <a:t>A</a:t>
            </a:r>
            <a:r>
              <a:rPr spc="-185" dirty="0"/>
              <a:t> </a:t>
            </a:r>
            <a:r>
              <a:rPr spc="10" dirty="0"/>
              <a:t>and</a:t>
            </a:r>
            <a:r>
              <a:rPr spc="-185" dirty="0"/>
              <a:t> </a:t>
            </a:r>
            <a:r>
              <a:rPr spc="25" dirty="0"/>
              <a:t>Host</a:t>
            </a:r>
            <a:r>
              <a:rPr spc="-185" dirty="0"/>
              <a:t> </a:t>
            </a:r>
            <a:r>
              <a:rPr spc="290" dirty="0"/>
              <a:t>B</a:t>
            </a:r>
            <a:r>
              <a:rPr spc="-185" dirty="0"/>
              <a:t> </a:t>
            </a:r>
            <a:r>
              <a:rPr spc="30" dirty="0"/>
              <a:t>were</a:t>
            </a:r>
            <a:r>
              <a:rPr spc="-185" dirty="0"/>
              <a:t> </a:t>
            </a:r>
            <a:r>
              <a:rPr spc="-35" dirty="0"/>
              <a:t>assigned</a:t>
            </a:r>
            <a:r>
              <a:rPr spc="-185" dirty="0"/>
              <a:t> </a:t>
            </a:r>
            <a:r>
              <a:rPr spc="-10" dirty="0"/>
              <a:t>unique</a:t>
            </a:r>
            <a:r>
              <a:rPr spc="-185" dirty="0"/>
              <a:t> </a:t>
            </a:r>
            <a:r>
              <a:rPr spc="25" dirty="0"/>
              <a:t>local</a:t>
            </a:r>
            <a:r>
              <a:rPr spc="-185" dirty="0"/>
              <a:t> </a:t>
            </a:r>
            <a:r>
              <a:rPr spc="140" dirty="0"/>
              <a:t>IP</a:t>
            </a:r>
            <a:r>
              <a:rPr spc="-185" dirty="0"/>
              <a:t> </a:t>
            </a:r>
            <a:r>
              <a:rPr spc="5" dirty="0"/>
              <a:t>addresses</a:t>
            </a:r>
            <a:r>
              <a:rPr spc="-185" dirty="0"/>
              <a:t> </a:t>
            </a:r>
            <a:r>
              <a:rPr spc="-35" dirty="0"/>
              <a:t>in</a:t>
            </a:r>
            <a:r>
              <a:rPr spc="-185" dirty="0"/>
              <a:t> </a:t>
            </a:r>
            <a:r>
              <a:rPr spc="40" dirty="0"/>
              <a:t>the</a:t>
            </a:r>
            <a:r>
              <a:rPr spc="-185" dirty="0"/>
              <a:t> </a:t>
            </a:r>
            <a:r>
              <a:rPr spc="-15" dirty="0"/>
              <a:t>LAN.</a:t>
            </a:r>
            <a:r>
              <a:rPr spc="-185" dirty="0"/>
              <a:t> </a:t>
            </a:r>
            <a:r>
              <a:rPr spc="-35" dirty="0"/>
              <a:t>The</a:t>
            </a:r>
            <a:r>
              <a:rPr spc="-185" dirty="0"/>
              <a:t> </a:t>
            </a:r>
            <a:r>
              <a:rPr spc="40" dirty="0"/>
              <a:t>secret</a:t>
            </a:r>
            <a:r>
              <a:rPr spc="-185" dirty="0"/>
              <a:t> </a:t>
            </a:r>
            <a:r>
              <a:rPr spc="-35" dirty="0"/>
              <a:t>message </a:t>
            </a:r>
            <a:r>
              <a:rPr spc="-805" dirty="0"/>
              <a:t> </a:t>
            </a:r>
            <a:r>
              <a:rPr spc="20" dirty="0"/>
              <a:t>inputted</a:t>
            </a:r>
            <a:r>
              <a:rPr spc="-190" dirty="0"/>
              <a:t> </a:t>
            </a:r>
            <a:r>
              <a:rPr spc="50" dirty="0"/>
              <a:t>at</a:t>
            </a:r>
            <a:r>
              <a:rPr spc="-190" dirty="0"/>
              <a:t> </a:t>
            </a:r>
            <a:r>
              <a:rPr spc="40" dirty="0"/>
              <a:t>the</a:t>
            </a:r>
            <a:r>
              <a:rPr spc="-190" dirty="0"/>
              <a:t> </a:t>
            </a:r>
            <a:r>
              <a:rPr spc="10" dirty="0"/>
              <a:t>sender</a:t>
            </a:r>
            <a:r>
              <a:rPr spc="-190" dirty="0"/>
              <a:t> </a:t>
            </a:r>
            <a:r>
              <a:rPr spc="-10" dirty="0"/>
              <a:t>side</a:t>
            </a:r>
            <a:r>
              <a:rPr spc="-190" dirty="0"/>
              <a:t> </a:t>
            </a:r>
            <a:r>
              <a:rPr dirty="0"/>
              <a:t>was</a:t>
            </a:r>
            <a:r>
              <a:rPr spc="-190" dirty="0"/>
              <a:t> </a:t>
            </a:r>
            <a:r>
              <a:rPr spc="-15" dirty="0"/>
              <a:t>“This</a:t>
            </a:r>
            <a:r>
              <a:rPr spc="-190" dirty="0"/>
              <a:t> </a:t>
            </a:r>
            <a:r>
              <a:rPr spc="-50" dirty="0"/>
              <a:t>is</a:t>
            </a:r>
            <a:r>
              <a:rPr spc="-190" dirty="0"/>
              <a:t> </a:t>
            </a:r>
            <a:r>
              <a:rPr spc="10" dirty="0"/>
              <a:t>a</a:t>
            </a:r>
            <a:r>
              <a:rPr spc="-185" dirty="0"/>
              <a:t> </a:t>
            </a:r>
            <a:r>
              <a:rPr spc="65" dirty="0"/>
              <a:t>covert</a:t>
            </a:r>
            <a:r>
              <a:rPr spc="-190" dirty="0"/>
              <a:t> </a:t>
            </a:r>
            <a:r>
              <a:rPr spc="-35" dirty="0"/>
              <a:t>message.”.</a:t>
            </a:r>
          </a:p>
          <a:p>
            <a:pPr algn="ctr">
              <a:lnSpc>
                <a:spcPct val="100000"/>
              </a:lnSpc>
              <a:spcBef>
                <a:spcPts val="480"/>
              </a:spcBef>
            </a:pPr>
            <a:r>
              <a:rPr spc="-240" dirty="0"/>
              <a:t>·This</a:t>
            </a:r>
            <a:r>
              <a:rPr spc="-190" dirty="0"/>
              <a:t> </a:t>
            </a:r>
            <a:r>
              <a:rPr spc="-35" dirty="0"/>
              <a:t>message</a:t>
            </a:r>
            <a:r>
              <a:rPr spc="-185" dirty="0"/>
              <a:t> </a:t>
            </a:r>
            <a:r>
              <a:rPr dirty="0"/>
              <a:t>was</a:t>
            </a:r>
            <a:r>
              <a:rPr spc="-185" dirty="0"/>
              <a:t> </a:t>
            </a:r>
            <a:r>
              <a:rPr spc="20" dirty="0"/>
              <a:t>successfully</a:t>
            </a:r>
            <a:r>
              <a:rPr spc="-185" dirty="0"/>
              <a:t> </a:t>
            </a:r>
            <a:r>
              <a:rPr spc="20" dirty="0"/>
              <a:t>sent</a:t>
            </a:r>
            <a:r>
              <a:rPr spc="-190" dirty="0"/>
              <a:t> </a:t>
            </a:r>
            <a:r>
              <a:rPr dirty="0"/>
              <a:t>from</a:t>
            </a:r>
            <a:r>
              <a:rPr spc="-185" dirty="0"/>
              <a:t> </a:t>
            </a:r>
            <a:r>
              <a:rPr spc="40" dirty="0"/>
              <a:t>the</a:t>
            </a:r>
            <a:r>
              <a:rPr spc="-185" dirty="0"/>
              <a:t> </a:t>
            </a:r>
            <a:r>
              <a:rPr spc="-15" dirty="0"/>
              <a:t>sender’s</a:t>
            </a:r>
            <a:r>
              <a:rPr spc="-185" dirty="0"/>
              <a:t> </a:t>
            </a:r>
            <a:r>
              <a:rPr spc="-10" dirty="0"/>
              <a:t>side</a:t>
            </a:r>
            <a:r>
              <a:rPr spc="-190" dirty="0"/>
              <a:t> </a:t>
            </a:r>
            <a:r>
              <a:rPr spc="-65" dirty="0"/>
              <a:t>using</a:t>
            </a:r>
            <a:r>
              <a:rPr spc="-185" dirty="0"/>
              <a:t> </a:t>
            </a:r>
            <a:r>
              <a:rPr spc="90" dirty="0"/>
              <a:t>ARP</a:t>
            </a:r>
            <a:r>
              <a:rPr spc="-185" dirty="0"/>
              <a:t> </a:t>
            </a:r>
            <a:r>
              <a:rPr spc="55" dirty="0"/>
              <a:t>Broadcast</a:t>
            </a:r>
            <a:r>
              <a:rPr spc="-185" dirty="0"/>
              <a:t> </a:t>
            </a:r>
            <a:r>
              <a:rPr spc="30" dirty="0"/>
              <a:t>Request</a:t>
            </a:r>
            <a:r>
              <a:rPr spc="-190" dirty="0"/>
              <a:t> </a:t>
            </a:r>
            <a:r>
              <a:rPr spc="-45" dirty="0"/>
              <a:t>messages.</a:t>
            </a:r>
          </a:p>
          <a:p>
            <a:pPr marL="469900" marR="462280" algn="ctr">
              <a:lnSpc>
                <a:spcPct val="115399"/>
              </a:lnSpc>
            </a:pPr>
            <a:r>
              <a:rPr spc="-35" dirty="0"/>
              <a:t>The</a:t>
            </a:r>
            <a:r>
              <a:rPr spc="-185" dirty="0"/>
              <a:t> </a:t>
            </a:r>
            <a:r>
              <a:rPr spc="10" dirty="0"/>
              <a:t>successful</a:t>
            </a:r>
            <a:r>
              <a:rPr spc="-185" dirty="0"/>
              <a:t> </a:t>
            </a:r>
            <a:r>
              <a:rPr spc="-35" dirty="0"/>
              <a:t>sending</a:t>
            </a:r>
            <a:r>
              <a:rPr spc="-185" dirty="0"/>
              <a:t> </a:t>
            </a:r>
            <a:r>
              <a:rPr spc="20" dirty="0"/>
              <a:t>of</a:t>
            </a:r>
            <a:r>
              <a:rPr spc="-180" dirty="0"/>
              <a:t> </a:t>
            </a:r>
            <a:r>
              <a:rPr spc="40" dirty="0"/>
              <a:t>the</a:t>
            </a:r>
            <a:r>
              <a:rPr spc="-185" dirty="0"/>
              <a:t> </a:t>
            </a:r>
            <a:r>
              <a:rPr spc="40" dirty="0"/>
              <a:t>secret</a:t>
            </a:r>
            <a:r>
              <a:rPr spc="-185" dirty="0"/>
              <a:t> </a:t>
            </a:r>
            <a:r>
              <a:rPr spc="-35" dirty="0"/>
              <a:t>message</a:t>
            </a:r>
            <a:r>
              <a:rPr spc="-180" dirty="0"/>
              <a:t> </a:t>
            </a:r>
            <a:r>
              <a:rPr spc="35" dirty="0"/>
              <a:t>can</a:t>
            </a:r>
            <a:r>
              <a:rPr spc="-185" dirty="0"/>
              <a:t> </a:t>
            </a:r>
            <a:r>
              <a:rPr spc="35" dirty="0"/>
              <a:t>be</a:t>
            </a:r>
            <a:r>
              <a:rPr spc="-185" dirty="0"/>
              <a:t> </a:t>
            </a:r>
            <a:r>
              <a:rPr spc="10" dirty="0"/>
              <a:t>seen</a:t>
            </a:r>
            <a:r>
              <a:rPr spc="-185" dirty="0"/>
              <a:t> </a:t>
            </a:r>
            <a:r>
              <a:rPr spc="-35" dirty="0"/>
              <a:t>in</a:t>
            </a:r>
            <a:r>
              <a:rPr spc="-180" dirty="0"/>
              <a:t> </a:t>
            </a:r>
            <a:r>
              <a:rPr spc="40" dirty="0"/>
              <a:t>the</a:t>
            </a:r>
            <a:r>
              <a:rPr spc="-185" dirty="0"/>
              <a:t> </a:t>
            </a:r>
            <a:r>
              <a:rPr spc="15" dirty="0"/>
              <a:t>console</a:t>
            </a:r>
            <a:r>
              <a:rPr spc="-185" dirty="0"/>
              <a:t> </a:t>
            </a:r>
            <a:r>
              <a:rPr spc="5" dirty="0"/>
              <a:t>snapshot</a:t>
            </a:r>
            <a:r>
              <a:rPr spc="-180" dirty="0"/>
              <a:t> </a:t>
            </a:r>
            <a:r>
              <a:rPr spc="-20" dirty="0"/>
              <a:t>taken</a:t>
            </a:r>
            <a:r>
              <a:rPr spc="-185" dirty="0"/>
              <a:t> </a:t>
            </a:r>
            <a:r>
              <a:rPr spc="50" dirty="0"/>
              <a:t>at</a:t>
            </a:r>
            <a:r>
              <a:rPr spc="-185" dirty="0"/>
              <a:t> </a:t>
            </a:r>
            <a:r>
              <a:rPr spc="40" dirty="0"/>
              <a:t>the </a:t>
            </a:r>
            <a:r>
              <a:rPr spc="-805" dirty="0"/>
              <a:t> </a:t>
            </a:r>
            <a:r>
              <a:rPr spc="-15" dirty="0"/>
              <a:t>sender’s</a:t>
            </a:r>
            <a:r>
              <a:rPr spc="-195" dirty="0"/>
              <a:t> </a:t>
            </a:r>
            <a:r>
              <a:rPr spc="5" dirty="0"/>
              <a:t>site</a:t>
            </a:r>
            <a:r>
              <a:rPr spc="-190" dirty="0"/>
              <a:t> </a:t>
            </a:r>
            <a:r>
              <a:rPr spc="-15" dirty="0"/>
              <a:t>as</a:t>
            </a:r>
            <a:r>
              <a:rPr spc="-190" dirty="0"/>
              <a:t> </a:t>
            </a:r>
            <a:r>
              <a:rPr spc="-5" dirty="0"/>
              <a:t>shown</a:t>
            </a:r>
            <a:r>
              <a:rPr spc="-190" dirty="0"/>
              <a:t> </a:t>
            </a:r>
            <a:r>
              <a:rPr spc="-35" dirty="0"/>
              <a:t>in</a:t>
            </a:r>
            <a:r>
              <a:rPr spc="-190" dirty="0"/>
              <a:t> </a:t>
            </a:r>
            <a:r>
              <a:rPr spc="-35" dirty="0"/>
              <a:t>figure</a:t>
            </a:r>
            <a:r>
              <a:rPr spc="-190" dirty="0"/>
              <a:t> </a:t>
            </a:r>
            <a:r>
              <a:rPr spc="-60" dirty="0"/>
              <a:t>9.</a:t>
            </a:r>
          </a:p>
          <a:p>
            <a:pPr algn="ctr">
              <a:lnSpc>
                <a:spcPct val="115399"/>
              </a:lnSpc>
            </a:pPr>
            <a:r>
              <a:rPr spc="-105" dirty="0"/>
              <a:t>·Further,</a:t>
            </a:r>
            <a:r>
              <a:rPr spc="-180" dirty="0"/>
              <a:t> </a:t>
            </a:r>
            <a:r>
              <a:rPr spc="-35" dirty="0"/>
              <a:t>figure</a:t>
            </a:r>
            <a:r>
              <a:rPr spc="-180" dirty="0"/>
              <a:t> </a:t>
            </a:r>
            <a:r>
              <a:rPr spc="-265" dirty="0"/>
              <a:t>11</a:t>
            </a:r>
            <a:r>
              <a:rPr spc="-180" dirty="0"/>
              <a:t> </a:t>
            </a:r>
            <a:r>
              <a:rPr spc="-10" dirty="0"/>
              <a:t>shows</a:t>
            </a:r>
            <a:r>
              <a:rPr spc="-180" dirty="0"/>
              <a:t> </a:t>
            </a:r>
            <a:r>
              <a:rPr spc="40" dirty="0"/>
              <a:t>the</a:t>
            </a:r>
            <a:r>
              <a:rPr spc="-180" dirty="0"/>
              <a:t> </a:t>
            </a:r>
            <a:r>
              <a:rPr spc="10" dirty="0"/>
              <a:t>successful</a:t>
            </a:r>
            <a:r>
              <a:rPr spc="-180" dirty="0"/>
              <a:t> </a:t>
            </a:r>
            <a:r>
              <a:rPr spc="-35" dirty="0"/>
              <a:t>sending</a:t>
            </a:r>
            <a:r>
              <a:rPr spc="-180" dirty="0"/>
              <a:t> </a:t>
            </a:r>
            <a:r>
              <a:rPr spc="20" dirty="0"/>
              <a:t>of</a:t>
            </a:r>
            <a:r>
              <a:rPr spc="-180" dirty="0"/>
              <a:t> </a:t>
            </a:r>
            <a:r>
              <a:rPr spc="90" dirty="0"/>
              <a:t>ARP</a:t>
            </a:r>
            <a:r>
              <a:rPr spc="-180" dirty="0"/>
              <a:t> </a:t>
            </a:r>
            <a:r>
              <a:rPr spc="55" dirty="0"/>
              <a:t>Broadcast</a:t>
            </a:r>
            <a:r>
              <a:rPr spc="-180" dirty="0"/>
              <a:t> </a:t>
            </a:r>
            <a:r>
              <a:rPr dirty="0"/>
              <a:t>packets</a:t>
            </a:r>
            <a:r>
              <a:rPr spc="-180" dirty="0"/>
              <a:t> </a:t>
            </a:r>
            <a:r>
              <a:rPr spc="10" dirty="0"/>
              <a:t>with</a:t>
            </a:r>
            <a:r>
              <a:rPr spc="-175" dirty="0"/>
              <a:t> </a:t>
            </a:r>
            <a:r>
              <a:rPr spc="-20" dirty="0"/>
              <a:t>Wireshark,</a:t>
            </a:r>
            <a:r>
              <a:rPr spc="-180" dirty="0"/>
              <a:t> </a:t>
            </a:r>
            <a:r>
              <a:rPr spc="-45" dirty="0"/>
              <a:t>running</a:t>
            </a:r>
            <a:r>
              <a:rPr spc="-180" dirty="0"/>
              <a:t> </a:t>
            </a:r>
            <a:r>
              <a:rPr spc="50" dirty="0"/>
              <a:t>at </a:t>
            </a:r>
            <a:r>
              <a:rPr spc="-810" dirty="0"/>
              <a:t> </a:t>
            </a:r>
            <a:r>
              <a:rPr spc="40" dirty="0"/>
              <a:t>the</a:t>
            </a:r>
            <a:r>
              <a:rPr spc="-195" dirty="0"/>
              <a:t> </a:t>
            </a:r>
            <a:r>
              <a:rPr spc="10" dirty="0"/>
              <a:t>sender</a:t>
            </a:r>
            <a:r>
              <a:rPr spc="-190" dirty="0"/>
              <a:t> </a:t>
            </a:r>
            <a:r>
              <a:rPr spc="-10" dirty="0"/>
              <a:t>side</a:t>
            </a:r>
          </a:p>
          <a:p>
            <a:pPr>
              <a:lnSpc>
                <a:spcPct val="100000"/>
              </a:lnSpc>
              <a:spcBef>
                <a:spcPts val="5"/>
              </a:spcBef>
            </a:pPr>
            <a:endParaRPr sz="2650"/>
          </a:p>
          <a:p>
            <a:pPr algn="ctr">
              <a:lnSpc>
                <a:spcPct val="100000"/>
              </a:lnSpc>
            </a:pPr>
            <a:r>
              <a:rPr spc="-960" dirty="0"/>
              <a:t>·</a:t>
            </a:r>
          </a:p>
          <a:p>
            <a:pPr algn="ctr">
              <a:lnSpc>
                <a:spcPct val="100000"/>
              </a:lnSpc>
              <a:spcBef>
                <a:spcPts val="480"/>
              </a:spcBef>
            </a:pPr>
            <a:r>
              <a:rPr spc="-96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30213" y="1718925"/>
            <a:ext cx="10429875" cy="574040"/>
          </a:xfrm>
          <a:prstGeom prst="rect">
            <a:avLst/>
          </a:prstGeom>
        </p:spPr>
        <p:txBody>
          <a:bodyPr vert="horz" wrap="square" lIns="0" tIns="12700" rIns="0" bIns="0" rtlCol="0">
            <a:spAutoFit/>
          </a:bodyPr>
          <a:lstStyle/>
          <a:p>
            <a:pPr marL="12700">
              <a:lnSpc>
                <a:spcPct val="100000"/>
              </a:lnSpc>
              <a:spcBef>
                <a:spcPts val="100"/>
              </a:spcBef>
              <a:tabLst>
                <a:tab pos="2218690" algn="l"/>
                <a:tab pos="3702685" algn="l"/>
                <a:tab pos="5798820" algn="l"/>
                <a:tab pos="7327265" algn="l"/>
                <a:tab pos="8816340" algn="l"/>
              </a:tabLst>
            </a:pPr>
            <a:r>
              <a:rPr dirty="0"/>
              <a:t>Literature	Survey	-2-Packet	Length	Covert	channel</a:t>
            </a:r>
          </a:p>
        </p:txBody>
      </p:sp>
      <p:pic>
        <p:nvPicPr>
          <p:cNvPr id="3" name="object 3"/>
          <p:cNvPicPr/>
          <p:nvPr/>
        </p:nvPicPr>
        <p:blipFill>
          <a:blip r:embed="rId2" cstate="print"/>
          <a:stretch>
            <a:fillRect/>
          </a:stretch>
        </p:blipFill>
        <p:spPr>
          <a:xfrm>
            <a:off x="16914876" y="1"/>
            <a:ext cx="1373122" cy="1481767"/>
          </a:xfrm>
          <a:prstGeom prst="rect">
            <a:avLst/>
          </a:prstGeom>
        </p:spPr>
      </p:pic>
      <p:sp>
        <p:nvSpPr>
          <p:cNvPr id="4" name="object 4"/>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pic>
        <p:nvPicPr>
          <p:cNvPr id="5" name="object 5"/>
          <p:cNvPicPr/>
          <p:nvPr/>
        </p:nvPicPr>
        <p:blipFill>
          <a:blip r:embed="rId3" cstate="print"/>
          <a:stretch>
            <a:fillRect/>
          </a:stretch>
        </p:blipFill>
        <p:spPr>
          <a:xfrm>
            <a:off x="1123948" y="4710625"/>
            <a:ext cx="95250" cy="95249"/>
          </a:xfrm>
          <a:prstGeom prst="rect">
            <a:avLst/>
          </a:prstGeom>
        </p:spPr>
      </p:pic>
      <p:sp>
        <p:nvSpPr>
          <p:cNvPr id="6" name="object 6"/>
          <p:cNvSpPr txBox="1"/>
          <p:nvPr/>
        </p:nvSpPr>
        <p:spPr>
          <a:xfrm>
            <a:off x="1464864" y="4185542"/>
            <a:ext cx="15697835" cy="5182235"/>
          </a:xfrm>
          <a:prstGeom prst="rect">
            <a:avLst/>
          </a:prstGeom>
        </p:spPr>
        <p:txBody>
          <a:bodyPr vert="horz" wrap="square" lIns="0" tIns="55244" rIns="0" bIns="0" rtlCol="0">
            <a:spAutoFit/>
          </a:bodyPr>
          <a:lstStyle/>
          <a:p>
            <a:pPr marR="445134" algn="ctr">
              <a:lnSpc>
                <a:spcPct val="100000"/>
              </a:lnSpc>
              <a:spcBef>
                <a:spcPts val="434"/>
              </a:spcBef>
            </a:pPr>
            <a:r>
              <a:rPr sz="1900" spc="-705" dirty="0">
                <a:latin typeface="Lucida Sans Unicode"/>
                <a:cs typeface="Lucida Sans Unicode"/>
              </a:rPr>
              <a:t>·</a:t>
            </a:r>
            <a:endParaRPr sz="1900">
              <a:latin typeface="Lucida Sans Unicode"/>
              <a:cs typeface="Lucida Sans Unicode"/>
            </a:endParaRPr>
          </a:p>
          <a:p>
            <a:pPr marL="261620" marR="254000" algn="ctr">
              <a:lnSpc>
                <a:spcPts val="2930"/>
              </a:lnSpc>
              <a:spcBef>
                <a:spcPts val="125"/>
              </a:spcBef>
            </a:pPr>
            <a:r>
              <a:rPr sz="2100" spc="-409" dirty="0">
                <a:latin typeface="Lucida Sans Unicode"/>
                <a:cs typeface="Lucida Sans Unicode"/>
              </a:rPr>
              <a:t>·A</a:t>
            </a:r>
            <a:r>
              <a:rPr sz="2100" spc="-390" dirty="0">
                <a:latin typeface="Lucida Sans Unicode"/>
                <a:cs typeface="Lucida Sans Unicode"/>
              </a:rPr>
              <a:t> </a:t>
            </a:r>
            <a:r>
              <a:rPr sz="2100" spc="10" dirty="0">
                <a:latin typeface="Lucida Sans Unicode"/>
                <a:cs typeface="Lucida Sans Unicode"/>
              </a:rPr>
              <a:t>packet</a:t>
            </a:r>
            <a:r>
              <a:rPr sz="2100" spc="-145" dirty="0">
                <a:latin typeface="Lucida Sans Unicode"/>
                <a:cs typeface="Lucida Sans Unicode"/>
              </a:rPr>
              <a:t> </a:t>
            </a:r>
            <a:r>
              <a:rPr sz="2100" spc="-35" dirty="0">
                <a:latin typeface="Lucida Sans Unicode"/>
                <a:cs typeface="Lucida Sans Unicode"/>
              </a:rPr>
              <a:t>length-based</a:t>
            </a:r>
            <a:r>
              <a:rPr sz="2100" spc="-145" dirty="0">
                <a:latin typeface="Lucida Sans Unicode"/>
                <a:cs typeface="Lucida Sans Unicode"/>
              </a:rPr>
              <a:t> </a:t>
            </a:r>
            <a:r>
              <a:rPr sz="2100" spc="55" dirty="0">
                <a:latin typeface="Lucida Sans Unicode"/>
                <a:cs typeface="Lucida Sans Unicode"/>
              </a:rPr>
              <a:t>covert</a:t>
            </a:r>
            <a:r>
              <a:rPr sz="2100" spc="-140" dirty="0">
                <a:latin typeface="Lucida Sans Unicode"/>
                <a:cs typeface="Lucida Sans Unicode"/>
              </a:rPr>
              <a:t> </a:t>
            </a:r>
            <a:r>
              <a:rPr sz="2100" spc="20" dirty="0">
                <a:latin typeface="Lucida Sans Unicode"/>
                <a:cs typeface="Lucida Sans Unicode"/>
              </a:rPr>
              <a:t>channel</a:t>
            </a:r>
            <a:r>
              <a:rPr sz="2100" spc="-145" dirty="0">
                <a:latin typeface="Lucida Sans Unicode"/>
                <a:cs typeface="Lucida Sans Unicode"/>
              </a:rPr>
              <a:t> </a:t>
            </a:r>
            <a:r>
              <a:rPr sz="2100" spc="-40" dirty="0">
                <a:latin typeface="Lucida Sans Unicode"/>
                <a:cs typeface="Lucida Sans Unicode"/>
              </a:rPr>
              <a:t>is</a:t>
            </a:r>
            <a:r>
              <a:rPr sz="2100" spc="-145" dirty="0">
                <a:latin typeface="Lucida Sans Unicode"/>
                <a:cs typeface="Lucida Sans Unicode"/>
              </a:rPr>
              <a:t> </a:t>
            </a:r>
            <a:r>
              <a:rPr sz="2100" spc="10" dirty="0">
                <a:latin typeface="Lucida Sans Unicode"/>
                <a:cs typeface="Lucida Sans Unicode"/>
              </a:rPr>
              <a:t>a</a:t>
            </a:r>
            <a:r>
              <a:rPr sz="2100" spc="-140" dirty="0">
                <a:latin typeface="Lucida Sans Unicode"/>
                <a:cs typeface="Lucida Sans Unicode"/>
              </a:rPr>
              <a:t> </a:t>
            </a:r>
            <a:r>
              <a:rPr sz="2100" spc="-30" dirty="0">
                <a:latin typeface="Lucida Sans Unicode"/>
                <a:cs typeface="Lucida Sans Unicode"/>
              </a:rPr>
              <a:t>network-based</a:t>
            </a:r>
            <a:r>
              <a:rPr sz="2100" spc="-145" dirty="0">
                <a:latin typeface="Lucida Sans Unicode"/>
                <a:cs typeface="Lucida Sans Unicode"/>
              </a:rPr>
              <a:t> </a:t>
            </a:r>
            <a:r>
              <a:rPr sz="2100" spc="55" dirty="0">
                <a:latin typeface="Lucida Sans Unicode"/>
                <a:cs typeface="Lucida Sans Unicode"/>
              </a:rPr>
              <a:t>covert</a:t>
            </a:r>
            <a:r>
              <a:rPr sz="2100" spc="-140" dirty="0">
                <a:latin typeface="Lucida Sans Unicode"/>
                <a:cs typeface="Lucida Sans Unicode"/>
              </a:rPr>
              <a:t> </a:t>
            </a:r>
            <a:r>
              <a:rPr sz="2100" spc="20" dirty="0">
                <a:latin typeface="Lucida Sans Unicode"/>
                <a:cs typeface="Lucida Sans Unicode"/>
              </a:rPr>
              <a:t>channel</a:t>
            </a:r>
            <a:r>
              <a:rPr sz="2100" spc="-145" dirty="0">
                <a:latin typeface="Lucida Sans Unicode"/>
                <a:cs typeface="Lucida Sans Unicode"/>
              </a:rPr>
              <a:t> </a:t>
            </a:r>
            <a:r>
              <a:rPr sz="2100" spc="40" dirty="0">
                <a:latin typeface="Lucida Sans Unicode"/>
                <a:cs typeface="Lucida Sans Unicode"/>
              </a:rPr>
              <a:t>that</a:t>
            </a:r>
            <a:r>
              <a:rPr sz="2100" spc="-145" dirty="0">
                <a:latin typeface="Lucida Sans Unicode"/>
                <a:cs typeface="Lucida Sans Unicode"/>
              </a:rPr>
              <a:t> </a:t>
            </a:r>
            <a:r>
              <a:rPr sz="2100" spc="-20" dirty="0">
                <a:latin typeface="Lucida Sans Unicode"/>
                <a:cs typeface="Lucida Sans Unicode"/>
              </a:rPr>
              <a:t>exploits</a:t>
            </a:r>
            <a:r>
              <a:rPr sz="2100" spc="-140" dirty="0">
                <a:latin typeface="Lucida Sans Unicode"/>
                <a:cs typeface="Lucida Sans Unicode"/>
              </a:rPr>
              <a:t> </a:t>
            </a:r>
            <a:r>
              <a:rPr sz="2100" spc="35" dirty="0">
                <a:latin typeface="Lucida Sans Unicode"/>
                <a:cs typeface="Lucida Sans Unicode"/>
              </a:rPr>
              <a:t>the</a:t>
            </a:r>
            <a:r>
              <a:rPr sz="2100" spc="-145" dirty="0">
                <a:latin typeface="Lucida Sans Unicode"/>
                <a:cs typeface="Lucida Sans Unicode"/>
              </a:rPr>
              <a:t> </a:t>
            </a:r>
            <a:r>
              <a:rPr sz="2100" spc="-5" dirty="0">
                <a:latin typeface="Lucida Sans Unicode"/>
                <a:cs typeface="Lucida Sans Unicode"/>
              </a:rPr>
              <a:t>network</a:t>
            </a:r>
            <a:r>
              <a:rPr sz="2100" spc="-145" dirty="0">
                <a:latin typeface="Lucida Sans Unicode"/>
                <a:cs typeface="Lucida Sans Unicode"/>
              </a:rPr>
              <a:t> </a:t>
            </a:r>
            <a:r>
              <a:rPr sz="2100" spc="-15" dirty="0">
                <a:latin typeface="Lucida Sans Unicode"/>
                <a:cs typeface="Lucida Sans Unicode"/>
              </a:rPr>
              <a:t>packets’</a:t>
            </a:r>
            <a:r>
              <a:rPr sz="2100" spc="-140" dirty="0">
                <a:latin typeface="Lucida Sans Unicode"/>
                <a:cs typeface="Lucida Sans Unicode"/>
              </a:rPr>
              <a:t> </a:t>
            </a:r>
            <a:r>
              <a:rPr sz="2100" spc="-10" dirty="0">
                <a:latin typeface="Lucida Sans Unicode"/>
                <a:cs typeface="Lucida Sans Unicode"/>
              </a:rPr>
              <a:t>lengths</a:t>
            </a:r>
            <a:r>
              <a:rPr sz="2100" spc="-145" dirty="0">
                <a:latin typeface="Lucida Sans Unicode"/>
                <a:cs typeface="Lucida Sans Unicode"/>
              </a:rPr>
              <a:t> </a:t>
            </a:r>
            <a:r>
              <a:rPr sz="2100" spc="40" dirty="0">
                <a:latin typeface="Lucida Sans Unicode"/>
                <a:cs typeface="Lucida Sans Unicode"/>
              </a:rPr>
              <a:t>to </a:t>
            </a:r>
            <a:r>
              <a:rPr sz="2100" spc="-650" dirty="0">
                <a:latin typeface="Lucida Sans Unicode"/>
                <a:cs typeface="Lucida Sans Unicode"/>
              </a:rPr>
              <a:t> </a:t>
            </a:r>
            <a:r>
              <a:rPr sz="2100" spc="55" dirty="0">
                <a:latin typeface="Lucida Sans Unicode"/>
                <a:cs typeface="Lucida Sans Unicode"/>
              </a:rPr>
              <a:t>convey</a:t>
            </a:r>
            <a:r>
              <a:rPr sz="2100" spc="-155" dirty="0">
                <a:latin typeface="Lucida Sans Unicode"/>
                <a:cs typeface="Lucida Sans Unicode"/>
              </a:rPr>
              <a:t> </a:t>
            </a:r>
            <a:r>
              <a:rPr sz="2100" spc="35" dirty="0">
                <a:latin typeface="Lucida Sans Unicode"/>
                <a:cs typeface="Lucida Sans Unicode"/>
              </a:rPr>
              <a:t>secret</a:t>
            </a:r>
            <a:r>
              <a:rPr sz="2100" spc="-150" dirty="0">
                <a:latin typeface="Lucida Sans Unicode"/>
                <a:cs typeface="Lucida Sans Unicode"/>
              </a:rPr>
              <a:t> </a:t>
            </a:r>
            <a:r>
              <a:rPr sz="2100" spc="-10" dirty="0">
                <a:latin typeface="Lucida Sans Unicode"/>
                <a:cs typeface="Lucida Sans Unicode"/>
              </a:rPr>
              <a:t>information.</a:t>
            </a:r>
            <a:endParaRPr sz="2100">
              <a:latin typeface="Lucida Sans Unicode"/>
              <a:cs typeface="Lucida Sans Unicode"/>
            </a:endParaRPr>
          </a:p>
          <a:p>
            <a:pPr>
              <a:lnSpc>
                <a:spcPct val="100000"/>
              </a:lnSpc>
              <a:spcBef>
                <a:spcPts val="5"/>
              </a:spcBef>
            </a:pPr>
            <a:endParaRPr sz="2050">
              <a:latin typeface="Lucida Sans Unicode"/>
              <a:cs typeface="Lucida Sans Unicode"/>
            </a:endParaRPr>
          </a:p>
          <a:p>
            <a:pPr algn="ctr">
              <a:lnSpc>
                <a:spcPct val="100000"/>
              </a:lnSpc>
              <a:spcBef>
                <a:spcPts val="5"/>
              </a:spcBef>
            </a:pPr>
            <a:r>
              <a:rPr sz="2100" spc="-254" dirty="0">
                <a:latin typeface="Lucida Sans Unicode"/>
                <a:cs typeface="Lucida Sans Unicode"/>
              </a:rPr>
              <a:t>·In</a:t>
            </a:r>
            <a:r>
              <a:rPr sz="2100" spc="-145" dirty="0">
                <a:latin typeface="Lucida Sans Unicode"/>
                <a:cs typeface="Lucida Sans Unicode"/>
              </a:rPr>
              <a:t> </a:t>
            </a:r>
            <a:r>
              <a:rPr sz="2100" spc="55" dirty="0">
                <a:latin typeface="Lucida Sans Unicode"/>
                <a:cs typeface="Lucida Sans Unicode"/>
              </a:rPr>
              <a:t>covert</a:t>
            </a:r>
            <a:r>
              <a:rPr sz="2100" spc="-145" dirty="0">
                <a:latin typeface="Lucida Sans Unicode"/>
                <a:cs typeface="Lucida Sans Unicode"/>
              </a:rPr>
              <a:t> </a:t>
            </a:r>
            <a:r>
              <a:rPr sz="2100" spc="10" dirty="0">
                <a:latin typeface="Lucida Sans Unicode"/>
                <a:cs typeface="Lucida Sans Unicode"/>
              </a:rPr>
              <a:t>channels</a:t>
            </a:r>
            <a:r>
              <a:rPr sz="2100" spc="-145" dirty="0">
                <a:latin typeface="Lucida Sans Unicode"/>
                <a:cs typeface="Lucida Sans Unicode"/>
              </a:rPr>
              <a:t> </a:t>
            </a:r>
            <a:r>
              <a:rPr sz="2100" spc="5" dirty="0">
                <a:latin typeface="Lucida Sans Unicode"/>
                <a:cs typeface="Lucida Sans Unicode"/>
              </a:rPr>
              <a:t>literature,</a:t>
            </a:r>
            <a:r>
              <a:rPr sz="2100" spc="-140" dirty="0">
                <a:latin typeface="Lucida Sans Unicode"/>
                <a:cs typeface="Lucida Sans Unicode"/>
              </a:rPr>
              <a:t> </a:t>
            </a:r>
            <a:r>
              <a:rPr sz="2100" spc="30" dirty="0">
                <a:latin typeface="Lucida Sans Unicode"/>
                <a:cs typeface="Lucida Sans Unicode"/>
              </a:rPr>
              <a:t>three</a:t>
            </a:r>
            <a:r>
              <a:rPr sz="2100" spc="-145" dirty="0">
                <a:latin typeface="Lucida Sans Unicode"/>
                <a:cs typeface="Lucida Sans Unicode"/>
              </a:rPr>
              <a:t> </a:t>
            </a:r>
            <a:r>
              <a:rPr sz="2100" spc="40" dirty="0">
                <a:latin typeface="Lucida Sans Unicode"/>
                <a:cs typeface="Lucida Sans Unicode"/>
              </a:rPr>
              <a:t>types</a:t>
            </a:r>
            <a:r>
              <a:rPr sz="2100" spc="-145" dirty="0">
                <a:latin typeface="Lucida Sans Unicode"/>
                <a:cs typeface="Lucida Sans Unicode"/>
              </a:rPr>
              <a:t> </a:t>
            </a:r>
            <a:r>
              <a:rPr sz="2100" spc="20" dirty="0">
                <a:latin typeface="Lucida Sans Unicode"/>
                <a:cs typeface="Lucida Sans Unicode"/>
              </a:rPr>
              <a:t>of</a:t>
            </a:r>
            <a:r>
              <a:rPr sz="2100" spc="-140" dirty="0">
                <a:latin typeface="Lucida Sans Unicode"/>
                <a:cs typeface="Lucida Sans Unicode"/>
              </a:rPr>
              <a:t> </a:t>
            </a:r>
            <a:r>
              <a:rPr sz="2100" spc="55" dirty="0">
                <a:latin typeface="Lucida Sans Unicode"/>
                <a:cs typeface="Lucida Sans Unicode"/>
              </a:rPr>
              <a:t>covert</a:t>
            </a:r>
            <a:r>
              <a:rPr sz="2100" spc="-145" dirty="0">
                <a:latin typeface="Lucida Sans Unicode"/>
                <a:cs typeface="Lucida Sans Unicode"/>
              </a:rPr>
              <a:t> </a:t>
            </a:r>
            <a:r>
              <a:rPr sz="2100" spc="20" dirty="0">
                <a:latin typeface="Lucida Sans Unicode"/>
                <a:cs typeface="Lucida Sans Unicode"/>
              </a:rPr>
              <a:t>channel</a:t>
            </a:r>
            <a:r>
              <a:rPr sz="2100" spc="-145" dirty="0">
                <a:latin typeface="Lucida Sans Unicode"/>
                <a:cs typeface="Lucida Sans Unicode"/>
              </a:rPr>
              <a:t> </a:t>
            </a:r>
            <a:r>
              <a:rPr sz="2100" spc="20" dirty="0">
                <a:latin typeface="Lucida Sans Unicode"/>
                <a:cs typeface="Lucida Sans Unicode"/>
              </a:rPr>
              <a:t>are</a:t>
            </a:r>
            <a:r>
              <a:rPr sz="2100" spc="-140" dirty="0">
                <a:latin typeface="Lucida Sans Unicode"/>
                <a:cs typeface="Lucida Sans Unicode"/>
              </a:rPr>
              <a:t> </a:t>
            </a:r>
            <a:r>
              <a:rPr sz="2100" dirty="0">
                <a:latin typeface="Lucida Sans Unicode"/>
                <a:cs typeface="Lucida Sans Unicode"/>
              </a:rPr>
              <a:t>defined.</a:t>
            </a:r>
            <a:r>
              <a:rPr sz="2100" spc="-145" dirty="0">
                <a:latin typeface="Lucida Sans Unicode"/>
                <a:cs typeface="Lucida Sans Unicode"/>
              </a:rPr>
              <a:t> </a:t>
            </a:r>
            <a:r>
              <a:rPr sz="2100" spc="5" dirty="0">
                <a:latin typeface="Lucida Sans Unicode"/>
                <a:cs typeface="Lucida Sans Unicode"/>
              </a:rPr>
              <a:t>Storage,</a:t>
            </a:r>
            <a:r>
              <a:rPr sz="2100" spc="-145" dirty="0">
                <a:latin typeface="Lucida Sans Unicode"/>
                <a:cs typeface="Lucida Sans Unicode"/>
              </a:rPr>
              <a:t> </a:t>
            </a:r>
            <a:r>
              <a:rPr sz="2100" spc="-45" dirty="0">
                <a:latin typeface="Lucida Sans Unicode"/>
                <a:cs typeface="Lucida Sans Unicode"/>
              </a:rPr>
              <a:t>timing,</a:t>
            </a:r>
            <a:r>
              <a:rPr sz="2100" spc="-140" dirty="0">
                <a:latin typeface="Lucida Sans Unicode"/>
                <a:cs typeface="Lucida Sans Unicode"/>
              </a:rPr>
              <a:t> </a:t>
            </a:r>
            <a:r>
              <a:rPr sz="2100" spc="10" dirty="0">
                <a:latin typeface="Lucida Sans Unicode"/>
                <a:cs typeface="Lucida Sans Unicode"/>
              </a:rPr>
              <a:t>and</a:t>
            </a:r>
            <a:r>
              <a:rPr sz="2100" spc="-145" dirty="0">
                <a:latin typeface="Lucida Sans Unicode"/>
                <a:cs typeface="Lucida Sans Unicode"/>
              </a:rPr>
              <a:t> </a:t>
            </a:r>
            <a:r>
              <a:rPr sz="2100" spc="15" dirty="0">
                <a:latin typeface="Lucida Sans Unicode"/>
                <a:cs typeface="Lucida Sans Unicode"/>
              </a:rPr>
              <a:t>hybrid</a:t>
            </a:r>
            <a:r>
              <a:rPr sz="2100" spc="-145" dirty="0">
                <a:latin typeface="Lucida Sans Unicode"/>
                <a:cs typeface="Lucida Sans Unicode"/>
              </a:rPr>
              <a:t> </a:t>
            </a:r>
            <a:r>
              <a:rPr sz="2100" spc="55" dirty="0">
                <a:latin typeface="Lucida Sans Unicode"/>
                <a:cs typeface="Lucida Sans Unicode"/>
              </a:rPr>
              <a:t>covert</a:t>
            </a:r>
            <a:r>
              <a:rPr sz="2100" spc="-140" dirty="0">
                <a:latin typeface="Lucida Sans Unicode"/>
                <a:cs typeface="Lucida Sans Unicode"/>
              </a:rPr>
              <a:t> </a:t>
            </a:r>
            <a:r>
              <a:rPr sz="2100" dirty="0">
                <a:latin typeface="Lucida Sans Unicode"/>
                <a:cs typeface="Lucida Sans Unicode"/>
              </a:rPr>
              <a:t>channel.</a:t>
            </a:r>
            <a:r>
              <a:rPr sz="2100" spc="-145" dirty="0">
                <a:latin typeface="Lucida Sans Unicode"/>
                <a:cs typeface="Lucida Sans Unicode"/>
              </a:rPr>
              <a:t> </a:t>
            </a:r>
            <a:r>
              <a:rPr sz="2100" spc="10" dirty="0">
                <a:latin typeface="Lucida Sans Unicode"/>
                <a:cs typeface="Lucida Sans Unicode"/>
              </a:rPr>
              <a:t>In</a:t>
            </a:r>
            <a:endParaRPr sz="2100">
              <a:latin typeface="Lucida Sans Unicode"/>
              <a:cs typeface="Lucida Sans Unicode"/>
            </a:endParaRPr>
          </a:p>
          <a:p>
            <a:pPr marL="29845" marR="22225" algn="ctr">
              <a:lnSpc>
                <a:spcPct val="116100"/>
              </a:lnSpc>
            </a:pPr>
            <a:r>
              <a:rPr sz="2100" spc="-5" dirty="0">
                <a:latin typeface="Lucida Sans Unicode"/>
                <a:cs typeface="Lucida Sans Unicode"/>
              </a:rPr>
              <a:t>storage</a:t>
            </a:r>
            <a:r>
              <a:rPr sz="2100" spc="-145" dirty="0">
                <a:latin typeface="Lucida Sans Unicode"/>
                <a:cs typeface="Lucida Sans Unicode"/>
              </a:rPr>
              <a:t> </a:t>
            </a:r>
            <a:r>
              <a:rPr sz="2100" spc="55" dirty="0">
                <a:latin typeface="Lucida Sans Unicode"/>
                <a:cs typeface="Lucida Sans Unicode"/>
              </a:rPr>
              <a:t>covert</a:t>
            </a:r>
            <a:r>
              <a:rPr sz="2100" spc="-145" dirty="0">
                <a:latin typeface="Lucida Sans Unicode"/>
                <a:cs typeface="Lucida Sans Unicode"/>
              </a:rPr>
              <a:t> </a:t>
            </a:r>
            <a:r>
              <a:rPr sz="2100" dirty="0">
                <a:latin typeface="Lucida Sans Unicode"/>
                <a:cs typeface="Lucida Sans Unicode"/>
              </a:rPr>
              <a:t>channels,</a:t>
            </a:r>
            <a:r>
              <a:rPr sz="2100" spc="-145" dirty="0">
                <a:latin typeface="Lucida Sans Unicode"/>
                <a:cs typeface="Lucida Sans Unicode"/>
              </a:rPr>
              <a:t> </a:t>
            </a:r>
            <a:r>
              <a:rPr sz="2100" spc="10" dirty="0">
                <a:latin typeface="Lucida Sans Unicode"/>
                <a:cs typeface="Lucida Sans Unicode"/>
              </a:rPr>
              <a:t>a</a:t>
            </a:r>
            <a:r>
              <a:rPr sz="2100" spc="-145" dirty="0">
                <a:latin typeface="Lucida Sans Unicode"/>
                <a:cs typeface="Lucida Sans Unicode"/>
              </a:rPr>
              <a:t> </a:t>
            </a:r>
            <a:r>
              <a:rPr sz="2100" spc="-5" dirty="0">
                <a:latin typeface="Lucida Sans Unicode"/>
                <a:cs typeface="Lucida Sans Unicode"/>
              </a:rPr>
              <a:t>storage</a:t>
            </a:r>
            <a:r>
              <a:rPr sz="2100" spc="-145" dirty="0">
                <a:latin typeface="Lucida Sans Unicode"/>
                <a:cs typeface="Lucida Sans Unicode"/>
              </a:rPr>
              <a:t> </a:t>
            </a:r>
            <a:r>
              <a:rPr sz="2100" spc="15" dirty="0">
                <a:latin typeface="Lucida Sans Unicode"/>
                <a:cs typeface="Lucida Sans Unicode"/>
              </a:rPr>
              <a:t>location</a:t>
            </a:r>
            <a:r>
              <a:rPr sz="2100" spc="-145" dirty="0">
                <a:latin typeface="Lucida Sans Unicode"/>
                <a:cs typeface="Lucida Sans Unicode"/>
              </a:rPr>
              <a:t> </a:t>
            </a:r>
            <a:r>
              <a:rPr sz="2100" spc="-40" dirty="0">
                <a:latin typeface="Lucida Sans Unicode"/>
                <a:cs typeface="Lucida Sans Unicode"/>
              </a:rPr>
              <a:t>is</a:t>
            </a:r>
            <a:r>
              <a:rPr sz="2100" spc="-145" dirty="0">
                <a:latin typeface="Lucida Sans Unicode"/>
                <a:cs typeface="Lucida Sans Unicode"/>
              </a:rPr>
              <a:t> </a:t>
            </a:r>
            <a:r>
              <a:rPr sz="2100" spc="-10" dirty="0">
                <a:latin typeface="Lucida Sans Unicode"/>
                <a:cs typeface="Lucida Sans Unicode"/>
              </a:rPr>
              <a:t>exploited</a:t>
            </a:r>
            <a:r>
              <a:rPr sz="2100" spc="-140" dirty="0">
                <a:latin typeface="Lucida Sans Unicode"/>
                <a:cs typeface="Lucida Sans Unicode"/>
              </a:rPr>
              <a:t> </a:t>
            </a:r>
            <a:r>
              <a:rPr sz="2100" spc="-10" dirty="0">
                <a:latin typeface="Lucida Sans Unicode"/>
                <a:cs typeface="Lucida Sans Unicode"/>
              </a:rPr>
              <a:t>as</a:t>
            </a:r>
            <a:r>
              <a:rPr sz="2100" spc="-145" dirty="0">
                <a:latin typeface="Lucida Sans Unicode"/>
                <a:cs typeface="Lucida Sans Unicode"/>
              </a:rPr>
              <a:t> </a:t>
            </a:r>
            <a:r>
              <a:rPr sz="2100" spc="10" dirty="0">
                <a:latin typeface="Lucida Sans Unicode"/>
                <a:cs typeface="Lucida Sans Unicode"/>
              </a:rPr>
              <a:t>a</a:t>
            </a:r>
            <a:r>
              <a:rPr sz="2100" spc="-145" dirty="0">
                <a:latin typeface="Lucida Sans Unicode"/>
                <a:cs typeface="Lucida Sans Unicode"/>
              </a:rPr>
              <a:t> </a:t>
            </a:r>
            <a:r>
              <a:rPr sz="2100" spc="20" dirty="0">
                <a:latin typeface="Lucida Sans Unicode"/>
                <a:cs typeface="Lucida Sans Unicode"/>
              </a:rPr>
              <a:t>channel</a:t>
            </a:r>
            <a:r>
              <a:rPr sz="2100" spc="-145" dirty="0">
                <a:latin typeface="Lucida Sans Unicode"/>
                <a:cs typeface="Lucida Sans Unicode"/>
              </a:rPr>
              <a:t> </a:t>
            </a:r>
            <a:r>
              <a:rPr sz="2100" spc="40" dirty="0">
                <a:latin typeface="Lucida Sans Unicode"/>
                <a:cs typeface="Lucida Sans Unicode"/>
              </a:rPr>
              <a:t>to</a:t>
            </a:r>
            <a:r>
              <a:rPr sz="2100" spc="-145" dirty="0">
                <a:latin typeface="Lucida Sans Unicode"/>
                <a:cs typeface="Lucida Sans Unicode"/>
              </a:rPr>
              <a:t> </a:t>
            </a:r>
            <a:r>
              <a:rPr sz="2100" spc="55" dirty="0">
                <a:latin typeface="Lucida Sans Unicode"/>
                <a:cs typeface="Lucida Sans Unicode"/>
              </a:rPr>
              <a:t>convey</a:t>
            </a:r>
            <a:r>
              <a:rPr sz="2100" spc="-145" dirty="0">
                <a:latin typeface="Lucida Sans Unicode"/>
                <a:cs typeface="Lucida Sans Unicode"/>
              </a:rPr>
              <a:t> </a:t>
            </a:r>
            <a:r>
              <a:rPr sz="2100" spc="35" dirty="0">
                <a:latin typeface="Lucida Sans Unicode"/>
                <a:cs typeface="Lucida Sans Unicode"/>
              </a:rPr>
              <a:t>secret</a:t>
            </a:r>
            <a:r>
              <a:rPr sz="2100" spc="-145" dirty="0">
                <a:latin typeface="Lucida Sans Unicode"/>
                <a:cs typeface="Lucida Sans Unicode"/>
              </a:rPr>
              <a:t> </a:t>
            </a:r>
            <a:r>
              <a:rPr sz="2100" dirty="0">
                <a:latin typeface="Lucida Sans Unicode"/>
                <a:cs typeface="Lucida Sans Unicode"/>
              </a:rPr>
              <a:t>information</a:t>
            </a:r>
            <a:r>
              <a:rPr sz="2100" spc="-145" dirty="0">
                <a:latin typeface="Lucida Sans Unicode"/>
                <a:cs typeface="Lucida Sans Unicode"/>
              </a:rPr>
              <a:t> </a:t>
            </a:r>
            <a:r>
              <a:rPr sz="2100" spc="10" dirty="0">
                <a:latin typeface="Lucida Sans Unicode"/>
                <a:cs typeface="Lucida Sans Unicode"/>
              </a:rPr>
              <a:t>such</a:t>
            </a:r>
            <a:r>
              <a:rPr sz="2100" spc="-140" dirty="0">
                <a:latin typeface="Lucida Sans Unicode"/>
                <a:cs typeface="Lucida Sans Unicode"/>
              </a:rPr>
              <a:t> </a:t>
            </a:r>
            <a:r>
              <a:rPr sz="2100" spc="-10" dirty="0">
                <a:latin typeface="Lucida Sans Unicode"/>
                <a:cs typeface="Lucida Sans Unicode"/>
              </a:rPr>
              <a:t>as</a:t>
            </a:r>
            <a:r>
              <a:rPr sz="2100" spc="-145" dirty="0">
                <a:latin typeface="Lucida Sans Unicode"/>
                <a:cs typeface="Lucida Sans Unicode"/>
              </a:rPr>
              <a:t> </a:t>
            </a:r>
            <a:r>
              <a:rPr sz="2100" spc="10" dirty="0">
                <a:latin typeface="Lucida Sans Unicode"/>
                <a:cs typeface="Lucida Sans Unicode"/>
              </a:rPr>
              <a:t>a</a:t>
            </a:r>
            <a:r>
              <a:rPr sz="2100" spc="-145" dirty="0">
                <a:latin typeface="Lucida Sans Unicode"/>
                <a:cs typeface="Lucida Sans Unicode"/>
              </a:rPr>
              <a:t> </a:t>
            </a:r>
            <a:r>
              <a:rPr sz="2100" spc="10" dirty="0">
                <a:latin typeface="Lucida Sans Unicode"/>
                <a:cs typeface="Lucida Sans Unicode"/>
              </a:rPr>
              <a:t>sender</a:t>
            </a:r>
            <a:r>
              <a:rPr sz="2100" spc="-145" dirty="0">
                <a:latin typeface="Lucida Sans Unicode"/>
                <a:cs typeface="Lucida Sans Unicode"/>
              </a:rPr>
              <a:t> </a:t>
            </a:r>
            <a:r>
              <a:rPr sz="2100" spc="20" dirty="0">
                <a:latin typeface="Lucida Sans Unicode"/>
                <a:cs typeface="Lucida Sans Unicode"/>
              </a:rPr>
              <a:t>write</a:t>
            </a:r>
            <a:r>
              <a:rPr sz="2100" spc="-145" dirty="0">
                <a:latin typeface="Lucida Sans Unicode"/>
                <a:cs typeface="Lucida Sans Unicode"/>
              </a:rPr>
              <a:t> </a:t>
            </a:r>
            <a:r>
              <a:rPr sz="2100" spc="10" dirty="0">
                <a:latin typeface="Lucida Sans Unicode"/>
                <a:cs typeface="Lucida Sans Unicode"/>
              </a:rPr>
              <a:t>a </a:t>
            </a:r>
            <a:r>
              <a:rPr sz="2100" spc="-650" dirty="0">
                <a:latin typeface="Lucida Sans Unicode"/>
                <a:cs typeface="Lucida Sans Unicode"/>
              </a:rPr>
              <a:t> </a:t>
            </a:r>
            <a:r>
              <a:rPr sz="2100" spc="35" dirty="0">
                <a:latin typeface="Lucida Sans Unicode"/>
                <a:cs typeface="Lucida Sans Unicode"/>
              </a:rPr>
              <a:t>secret</a:t>
            </a:r>
            <a:r>
              <a:rPr sz="2100" spc="-145" dirty="0">
                <a:latin typeface="Lucida Sans Unicode"/>
                <a:cs typeface="Lucida Sans Unicode"/>
              </a:rPr>
              <a:t> </a:t>
            </a:r>
            <a:r>
              <a:rPr sz="2100" spc="-25" dirty="0">
                <a:latin typeface="Lucida Sans Unicode"/>
                <a:cs typeface="Lucida Sans Unicode"/>
              </a:rPr>
              <a:t>message</a:t>
            </a:r>
            <a:r>
              <a:rPr sz="2100" spc="-140" dirty="0">
                <a:latin typeface="Lucida Sans Unicode"/>
                <a:cs typeface="Lucida Sans Unicode"/>
              </a:rPr>
              <a:t> </a:t>
            </a:r>
            <a:r>
              <a:rPr sz="2100" spc="-25" dirty="0">
                <a:latin typeface="Lucida Sans Unicode"/>
                <a:cs typeface="Lucida Sans Unicode"/>
              </a:rPr>
              <a:t>in</a:t>
            </a:r>
            <a:r>
              <a:rPr sz="2100" spc="-140" dirty="0">
                <a:latin typeface="Lucida Sans Unicode"/>
                <a:cs typeface="Lucida Sans Unicode"/>
              </a:rPr>
              <a:t> </a:t>
            </a:r>
            <a:r>
              <a:rPr sz="2100" spc="10" dirty="0">
                <a:latin typeface="Lucida Sans Unicode"/>
                <a:cs typeface="Lucida Sans Unicode"/>
              </a:rPr>
              <a:t>a</a:t>
            </a:r>
            <a:r>
              <a:rPr sz="2100" spc="-140" dirty="0">
                <a:latin typeface="Lucida Sans Unicode"/>
                <a:cs typeface="Lucida Sans Unicode"/>
              </a:rPr>
              <a:t> </a:t>
            </a:r>
            <a:r>
              <a:rPr sz="2100" spc="10" dirty="0">
                <a:latin typeface="Lucida Sans Unicode"/>
                <a:cs typeface="Lucida Sans Unicode"/>
              </a:rPr>
              <a:t>shared</a:t>
            </a:r>
            <a:r>
              <a:rPr sz="2100" spc="-145" dirty="0">
                <a:latin typeface="Lucida Sans Unicode"/>
                <a:cs typeface="Lucida Sans Unicode"/>
              </a:rPr>
              <a:t> </a:t>
            </a:r>
            <a:r>
              <a:rPr sz="2100" spc="15" dirty="0">
                <a:latin typeface="Lucida Sans Unicode"/>
                <a:cs typeface="Lucida Sans Unicode"/>
              </a:rPr>
              <a:t>location</a:t>
            </a:r>
            <a:r>
              <a:rPr sz="2100" spc="-140" dirty="0">
                <a:latin typeface="Lucida Sans Unicode"/>
                <a:cs typeface="Lucida Sans Unicode"/>
              </a:rPr>
              <a:t> </a:t>
            </a:r>
            <a:r>
              <a:rPr sz="2100" spc="10" dirty="0">
                <a:latin typeface="Lucida Sans Unicode"/>
                <a:cs typeface="Lucida Sans Unicode"/>
              </a:rPr>
              <a:t>and</a:t>
            </a:r>
            <a:r>
              <a:rPr sz="2100" spc="-140" dirty="0">
                <a:latin typeface="Lucida Sans Unicode"/>
                <a:cs typeface="Lucida Sans Unicode"/>
              </a:rPr>
              <a:t> </a:t>
            </a:r>
            <a:r>
              <a:rPr sz="2100" spc="35" dirty="0">
                <a:latin typeface="Lucida Sans Unicode"/>
                <a:cs typeface="Lucida Sans Unicode"/>
              </a:rPr>
              <a:t>the</a:t>
            </a:r>
            <a:r>
              <a:rPr sz="2100" spc="-140" dirty="0">
                <a:latin typeface="Lucida Sans Unicode"/>
                <a:cs typeface="Lucida Sans Unicode"/>
              </a:rPr>
              <a:t> </a:t>
            </a:r>
            <a:r>
              <a:rPr sz="2100" spc="15" dirty="0">
                <a:latin typeface="Lucida Sans Unicode"/>
                <a:cs typeface="Lucida Sans Unicode"/>
              </a:rPr>
              <a:t>intended</a:t>
            </a:r>
            <a:r>
              <a:rPr sz="2100" spc="-145" dirty="0">
                <a:latin typeface="Lucida Sans Unicode"/>
                <a:cs typeface="Lucida Sans Unicode"/>
              </a:rPr>
              <a:t> </a:t>
            </a:r>
            <a:r>
              <a:rPr sz="2100" spc="35" dirty="0">
                <a:latin typeface="Lucida Sans Unicode"/>
                <a:cs typeface="Lucida Sans Unicode"/>
              </a:rPr>
              <a:t>receiver</a:t>
            </a:r>
            <a:r>
              <a:rPr sz="2100" spc="-140" dirty="0">
                <a:latin typeface="Lucida Sans Unicode"/>
                <a:cs typeface="Lucida Sans Unicode"/>
              </a:rPr>
              <a:t> </a:t>
            </a:r>
            <a:r>
              <a:rPr sz="2100" spc="-30" dirty="0">
                <a:latin typeface="Lucida Sans Unicode"/>
                <a:cs typeface="Lucida Sans Unicode"/>
              </a:rPr>
              <a:t>picks</a:t>
            </a:r>
            <a:r>
              <a:rPr sz="2100" spc="-140" dirty="0">
                <a:latin typeface="Lucida Sans Unicode"/>
                <a:cs typeface="Lucida Sans Unicode"/>
              </a:rPr>
              <a:t> </a:t>
            </a:r>
            <a:r>
              <a:rPr sz="2100" spc="40" dirty="0">
                <a:latin typeface="Lucida Sans Unicode"/>
                <a:cs typeface="Lucida Sans Unicode"/>
              </a:rPr>
              <a:t>that</a:t>
            </a:r>
            <a:r>
              <a:rPr sz="2100" spc="-140" dirty="0">
                <a:latin typeface="Lucida Sans Unicode"/>
                <a:cs typeface="Lucida Sans Unicode"/>
              </a:rPr>
              <a:t> </a:t>
            </a:r>
            <a:r>
              <a:rPr sz="2100" spc="35" dirty="0">
                <a:latin typeface="Lucida Sans Unicode"/>
                <a:cs typeface="Lucida Sans Unicode"/>
              </a:rPr>
              <a:t>secret</a:t>
            </a:r>
            <a:r>
              <a:rPr sz="2100" spc="-140" dirty="0">
                <a:latin typeface="Lucida Sans Unicode"/>
                <a:cs typeface="Lucida Sans Unicode"/>
              </a:rPr>
              <a:t> </a:t>
            </a:r>
            <a:r>
              <a:rPr sz="2100" spc="-25" dirty="0">
                <a:latin typeface="Lucida Sans Unicode"/>
                <a:cs typeface="Lucida Sans Unicode"/>
              </a:rPr>
              <a:t>message</a:t>
            </a:r>
            <a:r>
              <a:rPr sz="2100" spc="-145" dirty="0">
                <a:latin typeface="Lucida Sans Unicode"/>
                <a:cs typeface="Lucida Sans Unicode"/>
              </a:rPr>
              <a:t> </a:t>
            </a:r>
            <a:r>
              <a:rPr sz="2100" spc="60" dirty="0">
                <a:latin typeface="Lucida Sans Unicode"/>
                <a:cs typeface="Lucida Sans Unicode"/>
              </a:rPr>
              <a:t>by</a:t>
            </a:r>
            <a:r>
              <a:rPr sz="2100" spc="-140" dirty="0">
                <a:latin typeface="Lucida Sans Unicode"/>
                <a:cs typeface="Lucida Sans Unicode"/>
              </a:rPr>
              <a:t> </a:t>
            </a:r>
            <a:r>
              <a:rPr sz="2100" spc="-20" dirty="0">
                <a:latin typeface="Lucida Sans Unicode"/>
                <a:cs typeface="Lucida Sans Unicode"/>
              </a:rPr>
              <a:t>reading</a:t>
            </a:r>
            <a:r>
              <a:rPr sz="2100" spc="-140" dirty="0">
                <a:latin typeface="Lucida Sans Unicode"/>
                <a:cs typeface="Lucida Sans Unicode"/>
              </a:rPr>
              <a:t> </a:t>
            </a:r>
            <a:r>
              <a:rPr sz="2100" spc="35" dirty="0">
                <a:latin typeface="Lucida Sans Unicode"/>
                <a:cs typeface="Lucida Sans Unicode"/>
              </a:rPr>
              <a:t>the</a:t>
            </a:r>
            <a:r>
              <a:rPr sz="2100" spc="-140" dirty="0">
                <a:latin typeface="Lucida Sans Unicode"/>
                <a:cs typeface="Lucida Sans Unicode"/>
              </a:rPr>
              <a:t> </a:t>
            </a:r>
            <a:r>
              <a:rPr sz="2100" spc="10" dirty="0">
                <a:latin typeface="Lucida Sans Unicode"/>
                <a:cs typeface="Lucida Sans Unicode"/>
              </a:rPr>
              <a:t>shared</a:t>
            </a:r>
            <a:r>
              <a:rPr sz="2100" spc="-145" dirty="0">
                <a:latin typeface="Lucida Sans Unicode"/>
                <a:cs typeface="Lucida Sans Unicode"/>
              </a:rPr>
              <a:t> </a:t>
            </a:r>
            <a:r>
              <a:rPr sz="2100" dirty="0">
                <a:latin typeface="Lucida Sans Unicode"/>
                <a:cs typeface="Lucida Sans Unicode"/>
              </a:rPr>
              <a:t>location.</a:t>
            </a:r>
            <a:endParaRPr sz="2100">
              <a:latin typeface="Lucida Sans Unicode"/>
              <a:cs typeface="Lucida Sans Unicode"/>
            </a:endParaRPr>
          </a:p>
          <a:p>
            <a:pPr>
              <a:lnSpc>
                <a:spcPct val="100000"/>
              </a:lnSpc>
            </a:pPr>
            <a:endParaRPr sz="1900">
              <a:latin typeface="Lucida Sans Unicode"/>
              <a:cs typeface="Lucida Sans Unicode"/>
            </a:endParaRPr>
          </a:p>
          <a:p>
            <a:pPr marL="268605" marR="260985" algn="ctr">
              <a:lnSpc>
                <a:spcPct val="116100"/>
              </a:lnSpc>
            </a:pPr>
            <a:r>
              <a:rPr sz="2100" spc="-254" dirty="0">
                <a:latin typeface="Lucida Sans Unicode"/>
                <a:cs typeface="Lucida Sans Unicode"/>
              </a:rPr>
              <a:t>·In</a:t>
            </a:r>
            <a:r>
              <a:rPr sz="2100" spc="-145" dirty="0">
                <a:latin typeface="Lucida Sans Unicode"/>
                <a:cs typeface="Lucida Sans Unicode"/>
              </a:rPr>
              <a:t> </a:t>
            </a:r>
            <a:r>
              <a:rPr sz="2100" spc="-35" dirty="0">
                <a:latin typeface="Lucida Sans Unicode"/>
                <a:cs typeface="Lucida Sans Unicode"/>
              </a:rPr>
              <a:t>timing</a:t>
            </a:r>
            <a:r>
              <a:rPr sz="2100" spc="-145" dirty="0">
                <a:latin typeface="Lucida Sans Unicode"/>
                <a:cs typeface="Lucida Sans Unicode"/>
              </a:rPr>
              <a:t> </a:t>
            </a:r>
            <a:r>
              <a:rPr sz="2100" spc="55" dirty="0">
                <a:latin typeface="Lucida Sans Unicode"/>
                <a:cs typeface="Lucida Sans Unicode"/>
              </a:rPr>
              <a:t>covert</a:t>
            </a:r>
            <a:r>
              <a:rPr sz="2100" spc="-145" dirty="0">
                <a:latin typeface="Lucida Sans Unicode"/>
                <a:cs typeface="Lucida Sans Unicode"/>
              </a:rPr>
              <a:t> </a:t>
            </a:r>
            <a:r>
              <a:rPr sz="2100" dirty="0">
                <a:latin typeface="Lucida Sans Unicode"/>
                <a:cs typeface="Lucida Sans Unicode"/>
              </a:rPr>
              <a:t>channels,</a:t>
            </a:r>
            <a:r>
              <a:rPr sz="2100" spc="-145" dirty="0">
                <a:latin typeface="Lucida Sans Unicode"/>
                <a:cs typeface="Lucida Sans Unicode"/>
              </a:rPr>
              <a:t> </a:t>
            </a:r>
            <a:r>
              <a:rPr sz="2100" spc="10" dirty="0">
                <a:latin typeface="Lucida Sans Unicode"/>
                <a:cs typeface="Lucida Sans Unicode"/>
              </a:rPr>
              <a:t>a</a:t>
            </a:r>
            <a:r>
              <a:rPr sz="2100" spc="-145" dirty="0">
                <a:latin typeface="Lucida Sans Unicode"/>
                <a:cs typeface="Lucida Sans Unicode"/>
              </a:rPr>
              <a:t> </a:t>
            </a:r>
            <a:r>
              <a:rPr sz="2100" spc="10" dirty="0">
                <a:latin typeface="Lucida Sans Unicode"/>
                <a:cs typeface="Lucida Sans Unicode"/>
              </a:rPr>
              <a:t>sender</a:t>
            </a:r>
            <a:r>
              <a:rPr sz="2100" spc="-145" dirty="0">
                <a:latin typeface="Lucida Sans Unicode"/>
                <a:cs typeface="Lucida Sans Unicode"/>
              </a:rPr>
              <a:t> </a:t>
            </a:r>
            <a:r>
              <a:rPr sz="2100" spc="-20" dirty="0">
                <a:latin typeface="Lucida Sans Unicode"/>
                <a:cs typeface="Lucida Sans Unicode"/>
              </a:rPr>
              <a:t>exploits</a:t>
            </a:r>
            <a:r>
              <a:rPr sz="2100" spc="-145" dirty="0">
                <a:latin typeface="Lucida Sans Unicode"/>
                <a:cs typeface="Lucida Sans Unicode"/>
              </a:rPr>
              <a:t> </a:t>
            </a:r>
            <a:r>
              <a:rPr sz="2100" spc="10" dirty="0">
                <a:latin typeface="Lucida Sans Unicode"/>
                <a:cs typeface="Lucida Sans Unicode"/>
              </a:rPr>
              <a:t>a</a:t>
            </a:r>
            <a:r>
              <a:rPr sz="2100" spc="-145" dirty="0">
                <a:latin typeface="Lucida Sans Unicode"/>
                <a:cs typeface="Lucida Sans Unicode"/>
              </a:rPr>
              <a:t> </a:t>
            </a:r>
            <a:r>
              <a:rPr sz="2100" spc="20" dirty="0">
                <a:latin typeface="Lucida Sans Unicode"/>
                <a:cs typeface="Lucida Sans Unicode"/>
              </a:rPr>
              <a:t>system</a:t>
            </a:r>
            <a:r>
              <a:rPr sz="2100" spc="-145" dirty="0">
                <a:latin typeface="Lucida Sans Unicode"/>
                <a:cs typeface="Lucida Sans Unicode"/>
              </a:rPr>
              <a:t> </a:t>
            </a:r>
            <a:r>
              <a:rPr sz="2100" spc="20" dirty="0">
                <a:latin typeface="Lucida Sans Unicode"/>
                <a:cs typeface="Lucida Sans Unicode"/>
              </a:rPr>
              <a:t>rescore</a:t>
            </a:r>
            <a:r>
              <a:rPr sz="2100" spc="-145" dirty="0">
                <a:latin typeface="Lucida Sans Unicode"/>
                <a:cs typeface="Lucida Sans Unicode"/>
              </a:rPr>
              <a:t> </a:t>
            </a:r>
            <a:r>
              <a:rPr sz="2100" spc="35" dirty="0">
                <a:latin typeface="Lucida Sans Unicode"/>
                <a:cs typeface="Lucida Sans Unicode"/>
              </a:rPr>
              <a:t>aspect</a:t>
            </a:r>
            <a:r>
              <a:rPr sz="2100" spc="-145" dirty="0">
                <a:latin typeface="Lucida Sans Unicode"/>
                <a:cs typeface="Lucida Sans Unicode"/>
              </a:rPr>
              <a:t> </a:t>
            </a:r>
            <a:r>
              <a:rPr sz="2100" spc="40" dirty="0">
                <a:latin typeface="Lucida Sans Unicode"/>
                <a:cs typeface="Lucida Sans Unicode"/>
              </a:rPr>
              <a:t>to</a:t>
            </a:r>
            <a:r>
              <a:rPr sz="2100" spc="-145" dirty="0">
                <a:latin typeface="Lucida Sans Unicode"/>
                <a:cs typeface="Lucida Sans Unicode"/>
              </a:rPr>
              <a:t> </a:t>
            </a:r>
            <a:r>
              <a:rPr sz="2100" spc="-35" dirty="0">
                <a:latin typeface="Lucida Sans Unicode"/>
                <a:cs typeface="Lucida Sans Unicode"/>
              </a:rPr>
              <a:t>signal</a:t>
            </a:r>
            <a:r>
              <a:rPr sz="2100" spc="-145" dirty="0">
                <a:latin typeface="Lucida Sans Unicode"/>
                <a:cs typeface="Lucida Sans Unicode"/>
              </a:rPr>
              <a:t> </a:t>
            </a:r>
            <a:r>
              <a:rPr sz="2100" spc="10" dirty="0">
                <a:latin typeface="Lucida Sans Unicode"/>
                <a:cs typeface="Lucida Sans Unicode"/>
              </a:rPr>
              <a:t>a</a:t>
            </a:r>
            <a:r>
              <a:rPr sz="2100" spc="-145" dirty="0">
                <a:latin typeface="Lucida Sans Unicode"/>
                <a:cs typeface="Lucida Sans Unicode"/>
              </a:rPr>
              <a:t> </a:t>
            </a:r>
            <a:r>
              <a:rPr sz="2100" spc="35" dirty="0">
                <a:latin typeface="Lucida Sans Unicode"/>
                <a:cs typeface="Lucida Sans Unicode"/>
              </a:rPr>
              <a:t>secret</a:t>
            </a:r>
            <a:r>
              <a:rPr sz="2100" spc="-145" dirty="0">
                <a:latin typeface="Lucida Sans Unicode"/>
                <a:cs typeface="Lucida Sans Unicode"/>
              </a:rPr>
              <a:t> </a:t>
            </a:r>
            <a:r>
              <a:rPr sz="2100" spc="-25" dirty="0">
                <a:latin typeface="Lucida Sans Unicode"/>
                <a:cs typeface="Lucida Sans Unicode"/>
              </a:rPr>
              <a:t>message</a:t>
            </a:r>
            <a:r>
              <a:rPr sz="2100" spc="-145" dirty="0">
                <a:latin typeface="Lucida Sans Unicode"/>
                <a:cs typeface="Lucida Sans Unicode"/>
              </a:rPr>
              <a:t> </a:t>
            </a:r>
            <a:r>
              <a:rPr sz="2100" spc="10" dirty="0">
                <a:latin typeface="Lucida Sans Unicode"/>
                <a:cs typeface="Lucida Sans Unicode"/>
              </a:rPr>
              <a:t>and</a:t>
            </a:r>
            <a:r>
              <a:rPr sz="2100" spc="-140" dirty="0">
                <a:latin typeface="Lucida Sans Unicode"/>
                <a:cs typeface="Lucida Sans Unicode"/>
              </a:rPr>
              <a:t> </a:t>
            </a:r>
            <a:r>
              <a:rPr sz="2100" dirty="0">
                <a:latin typeface="Lucida Sans Unicode"/>
                <a:cs typeface="Lucida Sans Unicode"/>
              </a:rPr>
              <a:t>then,</a:t>
            </a:r>
            <a:r>
              <a:rPr sz="2100" spc="-145" dirty="0">
                <a:latin typeface="Lucida Sans Unicode"/>
                <a:cs typeface="Lucida Sans Unicode"/>
              </a:rPr>
              <a:t> </a:t>
            </a:r>
            <a:r>
              <a:rPr sz="2100" spc="35" dirty="0">
                <a:latin typeface="Lucida Sans Unicode"/>
                <a:cs typeface="Lucida Sans Unicode"/>
              </a:rPr>
              <a:t>the</a:t>
            </a:r>
            <a:r>
              <a:rPr sz="2100" spc="-145" dirty="0">
                <a:latin typeface="Lucida Sans Unicode"/>
                <a:cs typeface="Lucida Sans Unicode"/>
              </a:rPr>
              <a:t> </a:t>
            </a:r>
            <a:r>
              <a:rPr sz="2100" spc="35" dirty="0">
                <a:latin typeface="Lucida Sans Unicode"/>
                <a:cs typeface="Lucida Sans Unicode"/>
              </a:rPr>
              <a:t>receiver </a:t>
            </a:r>
            <a:r>
              <a:rPr sz="2100" spc="-650" dirty="0">
                <a:latin typeface="Lucida Sans Unicode"/>
                <a:cs typeface="Lucida Sans Unicode"/>
              </a:rPr>
              <a:t> </a:t>
            </a:r>
            <a:r>
              <a:rPr sz="2100" spc="20" dirty="0">
                <a:latin typeface="Lucida Sans Unicode"/>
                <a:cs typeface="Lucida Sans Unicode"/>
              </a:rPr>
              <a:t>observes</a:t>
            </a:r>
            <a:r>
              <a:rPr sz="2100" spc="-145" dirty="0">
                <a:latin typeface="Lucida Sans Unicode"/>
                <a:cs typeface="Lucida Sans Unicode"/>
              </a:rPr>
              <a:t> </a:t>
            </a:r>
            <a:r>
              <a:rPr sz="2100" spc="10" dirty="0">
                <a:latin typeface="Lucida Sans Unicode"/>
                <a:cs typeface="Lucida Sans Unicode"/>
              </a:rPr>
              <a:t>and</a:t>
            </a:r>
            <a:r>
              <a:rPr sz="2100" spc="-140" dirty="0">
                <a:latin typeface="Lucida Sans Unicode"/>
                <a:cs typeface="Lucida Sans Unicode"/>
              </a:rPr>
              <a:t> </a:t>
            </a:r>
            <a:r>
              <a:rPr sz="2100" spc="25" dirty="0">
                <a:latin typeface="Lucida Sans Unicode"/>
                <a:cs typeface="Lucida Sans Unicode"/>
              </a:rPr>
              <a:t>decodes</a:t>
            </a:r>
            <a:r>
              <a:rPr sz="2100" spc="-140" dirty="0">
                <a:latin typeface="Lucida Sans Unicode"/>
                <a:cs typeface="Lucida Sans Unicode"/>
              </a:rPr>
              <a:t> </a:t>
            </a:r>
            <a:r>
              <a:rPr sz="2100" spc="35" dirty="0">
                <a:latin typeface="Lucida Sans Unicode"/>
                <a:cs typeface="Lucida Sans Unicode"/>
              </a:rPr>
              <a:t>the</a:t>
            </a:r>
            <a:r>
              <a:rPr sz="2100" spc="-140" dirty="0">
                <a:latin typeface="Lucida Sans Unicode"/>
                <a:cs typeface="Lucida Sans Unicode"/>
              </a:rPr>
              <a:t> </a:t>
            </a:r>
            <a:r>
              <a:rPr sz="2100" spc="35" dirty="0">
                <a:latin typeface="Lucida Sans Unicode"/>
                <a:cs typeface="Lucida Sans Unicode"/>
              </a:rPr>
              <a:t>secret</a:t>
            </a:r>
            <a:r>
              <a:rPr sz="2100" spc="-140" dirty="0">
                <a:latin typeface="Lucida Sans Unicode"/>
                <a:cs typeface="Lucida Sans Unicode"/>
              </a:rPr>
              <a:t> </a:t>
            </a:r>
            <a:r>
              <a:rPr sz="2100" spc="-35" dirty="0">
                <a:latin typeface="Lucida Sans Unicode"/>
                <a:cs typeface="Lucida Sans Unicode"/>
              </a:rPr>
              <a:t>message.</a:t>
            </a:r>
            <a:r>
              <a:rPr sz="2100" spc="-140" dirty="0">
                <a:latin typeface="Lucida Sans Unicode"/>
                <a:cs typeface="Lucida Sans Unicode"/>
              </a:rPr>
              <a:t> </a:t>
            </a:r>
            <a:r>
              <a:rPr sz="2100" spc="-25" dirty="0">
                <a:latin typeface="Lucida Sans Unicode"/>
                <a:cs typeface="Lucida Sans Unicode"/>
              </a:rPr>
              <a:t>The</a:t>
            </a:r>
            <a:r>
              <a:rPr sz="2100" spc="-140" dirty="0">
                <a:latin typeface="Lucida Sans Unicode"/>
                <a:cs typeface="Lucida Sans Unicode"/>
              </a:rPr>
              <a:t> </a:t>
            </a:r>
            <a:r>
              <a:rPr sz="2100" spc="10" dirty="0">
                <a:latin typeface="Lucida Sans Unicode"/>
                <a:cs typeface="Lucida Sans Unicode"/>
              </a:rPr>
              <a:t>third</a:t>
            </a:r>
            <a:r>
              <a:rPr sz="2100" spc="-140" dirty="0">
                <a:latin typeface="Lucida Sans Unicode"/>
                <a:cs typeface="Lucida Sans Unicode"/>
              </a:rPr>
              <a:t> </a:t>
            </a:r>
            <a:r>
              <a:rPr sz="2100" spc="55" dirty="0">
                <a:latin typeface="Lucida Sans Unicode"/>
                <a:cs typeface="Lucida Sans Unicode"/>
              </a:rPr>
              <a:t>type</a:t>
            </a:r>
            <a:r>
              <a:rPr sz="2100" spc="-140" dirty="0">
                <a:latin typeface="Lucida Sans Unicode"/>
                <a:cs typeface="Lucida Sans Unicode"/>
              </a:rPr>
              <a:t> </a:t>
            </a:r>
            <a:r>
              <a:rPr sz="2100" spc="20" dirty="0">
                <a:latin typeface="Lucida Sans Unicode"/>
                <a:cs typeface="Lucida Sans Unicode"/>
              </a:rPr>
              <a:t>of</a:t>
            </a:r>
            <a:r>
              <a:rPr sz="2100" spc="-140" dirty="0">
                <a:latin typeface="Lucida Sans Unicode"/>
                <a:cs typeface="Lucida Sans Unicode"/>
              </a:rPr>
              <a:t> </a:t>
            </a:r>
            <a:r>
              <a:rPr sz="2100" spc="55" dirty="0">
                <a:latin typeface="Lucida Sans Unicode"/>
                <a:cs typeface="Lucida Sans Unicode"/>
              </a:rPr>
              <a:t>covert</a:t>
            </a:r>
            <a:r>
              <a:rPr sz="2100" spc="-140" dirty="0">
                <a:latin typeface="Lucida Sans Unicode"/>
                <a:cs typeface="Lucida Sans Unicode"/>
              </a:rPr>
              <a:t> </a:t>
            </a:r>
            <a:r>
              <a:rPr sz="2100" spc="10" dirty="0">
                <a:latin typeface="Lucida Sans Unicode"/>
                <a:cs typeface="Lucida Sans Unicode"/>
              </a:rPr>
              <a:t>channels</a:t>
            </a:r>
            <a:r>
              <a:rPr sz="2100" spc="-145" dirty="0">
                <a:latin typeface="Lucida Sans Unicode"/>
                <a:cs typeface="Lucida Sans Unicode"/>
              </a:rPr>
              <a:t> </a:t>
            </a:r>
            <a:r>
              <a:rPr sz="2100" spc="-40" dirty="0">
                <a:latin typeface="Lucida Sans Unicode"/>
                <a:cs typeface="Lucida Sans Unicode"/>
              </a:rPr>
              <a:t>is</a:t>
            </a:r>
            <a:r>
              <a:rPr sz="2100" spc="-140" dirty="0">
                <a:latin typeface="Lucida Sans Unicode"/>
                <a:cs typeface="Lucida Sans Unicode"/>
              </a:rPr>
              <a:t> </a:t>
            </a:r>
            <a:r>
              <a:rPr sz="2100" spc="10" dirty="0">
                <a:latin typeface="Lucida Sans Unicode"/>
                <a:cs typeface="Lucida Sans Unicode"/>
              </a:rPr>
              <a:t>a</a:t>
            </a:r>
            <a:r>
              <a:rPr sz="2100" spc="-140" dirty="0">
                <a:latin typeface="Lucida Sans Unicode"/>
                <a:cs typeface="Lucida Sans Unicode"/>
              </a:rPr>
              <a:t> </a:t>
            </a:r>
            <a:r>
              <a:rPr sz="2100" spc="5" dirty="0">
                <a:latin typeface="Lucida Sans Unicode"/>
                <a:cs typeface="Lucida Sans Unicode"/>
              </a:rPr>
              <a:t>combination</a:t>
            </a:r>
            <a:r>
              <a:rPr sz="2100" spc="-140" dirty="0">
                <a:latin typeface="Lucida Sans Unicode"/>
                <a:cs typeface="Lucida Sans Unicode"/>
              </a:rPr>
              <a:t> </a:t>
            </a:r>
            <a:r>
              <a:rPr sz="2100" spc="20" dirty="0">
                <a:latin typeface="Lucida Sans Unicode"/>
                <a:cs typeface="Lucida Sans Unicode"/>
              </a:rPr>
              <a:t>of</a:t>
            </a:r>
            <a:r>
              <a:rPr sz="2100" spc="-140" dirty="0">
                <a:latin typeface="Lucida Sans Unicode"/>
                <a:cs typeface="Lucida Sans Unicode"/>
              </a:rPr>
              <a:t> </a:t>
            </a:r>
            <a:r>
              <a:rPr sz="2100" spc="-5" dirty="0">
                <a:latin typeface="Lucida Sans Unicode"/>
                <a:cs typeface="Lucida Sans Unicode"/>
              </a:rPr>
              <a:t>storage</a:t>
            </a:r>
            <a:r>
              <a:rPr sz="2100" spc="-140" dirty="0">
                <a:latin typeface="Lucida Sans Unicode"/>
                <a:cs typeface="Lucida Sans Unicode"/>
              </a:rPr>
              <a:t> </a:t>
            </a:r>
            <a:r>
              <a:rPr sz="2100" spc="10" dirty="0">
                <a:latin typeface="Lucida Sans Unicode"/>
                <a:cs typeface="Lucida Sans Unicode"/>
              </a:rPr>
              <a:t>and</a:t>
            </a:r>
            <a:r>
              <a:rPr sz="2100" spc="-140" dirty="0">
                <a:latin typeface="Lucida Sans Unicode"/>
                <a:cs typeface="Lucida Sans Unicode"/>
              </a:rPr>
              <a:t> </a:t>
            </a:r>
            <a:r>
              <a:rPr sz="2100" spc="-30" dirty="0">
                <a:latin typeface="Lucida Sans Unicode"/>
                <a:cs typeface="Lucida Sans Unicode"/>
              </a:rPr>
              <a:t>trimming </a:t>
            </a:r>
            <a:r>
              <a:rPr sz="2100" spc="-650" dirty="0">
                <a:latin typeface="Lucida Sans Unicode"/>
                <a:cs typeface="Lucida Sans Unicode"/>
              </a:rPr>
              <a:t> </a:t>
            </a:r>
            <a:r>
              <a:rPr sz="2100" spc="55" dirty="0">
                <a:latin typeface="Lucida Sans Unicode"/>
                <a:cs typeface="Lucida Sans Unicode"/>
              </a:rPr>
              <a:t>covert</a:t>
            </a:r>
            <a:r>
              <a:rPr sz="2100" spc="-155" dirty="0">
                <a:latin typeface="Lucida Sans Unicode"/>
                <a:cs typeface="Lucida Sans Unicode"/>
              </a:rPr>
              <a:t> </a:t>
            </a:r>
            <a:r>
              <a:rPr sz="2100" dirty="0">
                <a:latin typeface="Lucida Sans Unicode"/>
                <a:cs typeface="Lucida Sans Unicode"/>
              </a:rPr>
              <a:t>channels.</a:t>
            </a:r>
            <a:endParaRPr sz="2100">
              <a:latin typeface="Lucida Sans Unicode"/>
              <a:cs typeface="Lucida Sans Unicode"/>
            </a:endParaRPr>
          </a:p>
          <a:p>
            <a:pPr>
              <a:lnSpc>
                <a:spcPct val="100000"/>
              </a:lnSpc>
              <a:spcBef>
                <a:spcPts val="25"/>
              </a:spcBef>
            </a:pPr>
            <a:endParaRPr sz="2150">
              <a:latin typeface="Lucida Sans Unicode"/>
              <a:cs typeface="Lucida Sans Unicode"/>
            </a:endParaRPr>
          </a:p>
          <a:p>
            <a:pPr algn="ctr">
              <a:lnSpc>
                <a:spcPct val="100000"/>
              </a:lnSpc>
              <a:spcBef>
                <a:spcPts val="5"/>
              </a:spcBef>
            </a:pPr>
            <a:r>
              <a:rPr sz="2100" spc="-225" dirty="0">
                <a:latin typeface="Lucida Sans Unicode"/>
                <a:cs typeface="Lucida Sans Unicode"/>
              </a:rPr>
              <a:t>·It</a:t>
            </a:r>
            <a:r>
              <a:rPr sz="2100" spc="-145" dirty="0">
                <a:latin typeface="Lucida Sans Unicode"/>
                <a:cs typeface="Lucida Sans Unicode"/>
              </a:rPr>
              <a:t> </a:t>
            </a:r>
            <a:r>
              <a:rPr sz="2100" spc="-40" dirty="0">
                <a:latin typeface="Lucida Sans Unicode"/>
                <a:cs typeface="Lucida Sans Unicode"/>
              </a:rPr>
              <a:t>is</a:t>
            </a:r>
            <a:r>
              <a:rPr sz="2100" spc="-145" dirty="0">
                <a:latin typeface="Lucida Sans Unicode"/>
                <a:cs typeface="Lucida Sans Unicode"/>
              </a:rPr>
              <a:t> </a:t>
            </a:r>
            <a:r>
              <a:rPr sz="2100" spc="10" dirty="0">
                <a:latin typeface="Lucida Sans Unicode"/>
                <a:cs typeface="Lucida Sans Unicode"/>
              </a:rPr>
              <a:t>a</a:t>
            </a:r>
            <a:r>
              <a:rPr sz="2100" spc="-145" dirty="0">
                <a:latin typeface="Lucida Sans Unicode"/>
                <a:cs typeface="Lucida Sans Unicode"/>
              </a:rPr>
              <a:t> </a:t>
            </a:r>
            <a:r>
              <a:rPr sz="2100" spc="15" dirty="0">
                <a:latin typeface="Lucida Sans Unicode"/>
                <a:cs typeface="Lucida Sans Unicode"/>
              </a:rPr>
              <a:t>hybrid</a:t>
            </a:r>
            <a:r>
              <a:rPr sz="2100" spc="-145" dirty="0">
                <a:latin typeface="Lucida Sans Unicode"/>
                <a:cs typeface="Lucida Sans Unicode"/>
              </a:rPr>
              <a:t> </a:t>
            </a:r>
            <a:r>
              <a:rPr sz="2100" spc="55" dirty="0">
                <a:latin typeface="Lucida Sans Unicode"/>
                <a:cs typeface="Lucida Sans Unicode"/>
              </a:rPr>
              <a:t>covert</a:t>
            </a:r>
            <a:r>
              <a:rPr sz="2100" spc="-145" dirty="0">
                <a:latin typeface="Lucida Sans Unicode"/>
                <a:cs typeface="Lucida Sans Unicode"/>
              </a:rPr>
              <a:t> </a:t>
            </a:r>
            <a:r>
              <a:rPr sz="2100" spc="20" dirty="0">
                <a:latin typeface="Lucida Sans Unicode"/>
                <a:cs typeface="Lucida Sans Unicode"/>
              </a:rPr>
              <a:t>channel</a:t>
            </a:r>
            <a:r>
              <a:rPr sz="2100" spc="-145" dirty="0">
                <a:latin typeface="Lucida Sans Unicode"/>
                <a:cs typeface="Lucida Sans Unicode"/>
              </a:rPr>
              <a:t> </a:t>
            </a:r>
            <a:r>
              <a:rPr sz="2100" spc="10" dirty="0">
                <a:latin typeface="Lucida Sans Unicode"/>
                <a:cs typeface="Lucida Sans Unicode"/>
              </a:rPr>
              <a:t>which</a:t>
            </a:r>
            <a:r>
              <a:rPr sz="2100" spc="-145" dirty="0">
                <a:latin typeface="Lucida Sans Unicode"/>
                <a:cs typeface="Lucida Sans Unicode"/>
              </a:rPr>
              <a:t> </a:t>
            </a:r>
            <a:r>
              <a:rPr sz="2100" dirty="0">
                <a:latin typeface="Lucida Sans Unicode"/>
                <a:cs typeface="Lucida Sans Unicode"/>
              </a:rPr>
              <a:t>poses</a:t>
            </a:r>
            <a:r>
              <a:rPr sz="2100" spc="-145" dirty="0">
                <a:latin typeface="Lucida Sans Unicode"/>
                <a:cs typeface="Lucida Sans Unicode"/>
              </a:rPr>
              <a:t> </a:t>
            </a:r>
            <a:r>
              <a:rPr sz="2100" spc="15" dirty="0">
                <a:latin typeface="Lucida Sans Unicode"/>
                <a:cs typeface="Lucida Sans Unicode"/>
              </a:rPr>
              <a:t>real</a:t>
            </a:r>
            <a:r>
              <a:rPr sz="2100" spc="-140" dirty="0">
                <a:latin typeface="Lucida Sans Unicode"/>
                <a:cs typeface="Lucida Sans Unicode"/>
              </a:rPr>
              <a:t> </a:t>
            </a:r>
            <a:r>
              <a:rPr sz="2100" dirty="0">
                <a:latin typeface="Lucida Sans Unicode"/>
                <a:cs typeface="Lucida Sans Unicode"/>
              </a:rPr>
              <a:t>challenge</a:t>
            </a:r>
            <a:r>
              <a:rPr sz="2100" spc="-145" dirty="0">
                <a:latin typeface="Lucida Sans Unicode"/>
                <a:cs typeface="Lucida Sans Unicode"/>
              </a:rPr>
              <a:t> </a:t>
            </a:r>
            <a:r>
              <a:rPr sz="2100" spc="-10" dirty="0">
                <a:latin typeface="Lucida Sans Unicode"/>
                <a:cs typeface="Lucida Sans Unicode"/>
              </a:rPr>
              <a:t>as</a:t>
            </a:r>
            <a:r>
              <a:rPr sz="2100" spc="-145" dirty="0">
                <a:latin typeface="Lucida Sans Unicode"/>
                <a:cs typeface="Lucida Sans Unicode"/>
              </a:rPr>
              <a:t> </a:t>
            </a:r>
            <a:r>
              <a:rPr sz="2100" spc="10" dirty="0">
                <a:latin typeface="Lucida Sans Unicode"/>
                <a:cs typeface="Lucida Sans Unicode"/>
              </a:rPr>
              <a:t>it</a:t>
            </a:r>
            <a:r>
              <a:rPr sz="2100" spc="-145" dirty="0">
                <a:latin typeface="Lucida Sans Unicode"/>
                <a:cs typeface="Lucida Sans Unicode"/>
              </a:rPr>
              <a:t> </a:t>
            </a:r>
            <a:r>
              <a:rPr sz="2100" spc="15" dirty="0">
                <a:latin typeface="Lucida Sans Unicode"/>
                <a:cs typeface="Lucida Sans Unicode"/>
              </a:rPr>
              <a:t>benefits</a:t>
            </a:r>
            <a:r>
              <a:rPr sz="2100" spc="-145" dirty="0">
                <a:latin typeface="Lucida Sans Unicode"/>
                <a:cs typeface="Lucida Sans Unicode"/>
              </a:rPr>
              <a:t> </a:t>
            </a:r>
            <a:r>
              <a:rPr sz="2100" spc="5" dirty="0">
                <a:latin typeface="Lucida Sans Unicode"/>
                <a:cs typeface="Lucida Sans Unicode"/>
              </a:rPr>
              <a:t>from</a:t>
            </a:r>
            <a:r>
              <a:rPr sz="2100" spc="-145" dirty="0">
                <a:latin typeface="Lucida Sans Unicode"/>
                <a:cs typeface="Lucida Sans Unicode"/>
              </a:rPr>
              <a:t> </a:t>
            </a:r>
            <a:r>
              <a:rPr sz="2100" spc="35" dirty="0">
                <a:latin typeface="Lucida Sans Unicode"/>
                <a:cs typeface="Lucida Sans Unicode"/>
              </a:rPr>
              <a:t>the</a:t>
            </a:r>
            <a:r>
              <a:rPr sz="2100" spc="-145" dirty="0">
                <a:latin typeface="Lucida Sans Unicode"/>
                <a:cs typeface="Lucida Sans Unicode"/>
              </a:rPr>
              <a:t> </a:t>
            </a:r>
            <a:r>
              <a:rPr sz="2100" spc="10" dirty="0">
                <a:latin typeface="Lucida Sans Unicode"/>
                <a:cs typeface="Lucida Sans Unicode"/>
              </a:rPr>
              <a:t>advantages</a:t>
            </a:r>
            <a:r>
              <a:rPr sz="2100" spc="-145" dirty="0">
                <a:latin typeface="Lucida Sans Unicode"/>
                <a:cs typeface="Lucida Sans Unicode"/>
              </a:rPr>
              <a:t> </a:t>
            </a:r>
            <a:r>
              <a:rPr sz="2100" spc="20" dirty="0">
                <a:latin typeface="Lucida Sans Unicode"/>
                <a:cs typeface="Lucida Sans Unicode"/>
              </a:rPr>
              <a:t>of</a:t>
            </a:r>
            <a:r>
              <a:rPr sz="2100" spc="-140" dirty="0">
                <a:latin typeface="Lucida Sans Unicode"/>
                <a:cs typeface="Lucida Sans Unicode"/>
              </a:rPr>
              <a:t> </a:t>
            </a:r>
            <a:r>
              <a:rPr sz="2100" spc="-5" dirty="0">
                <a:latin typeface="Lucida Sans Unicode"/>
                <a:cs typeface="Lucida Sans Unicode"/>
              </a:rPr>
              <a:t>storage</a:t>
            </a:r>
            <a:r>
              <a:rPr sz="2100" spc="-145" dirty="0">
                <a:latin typeface="Lucida Sans Unicode"/>
                <a:cs typeface="Lucida Sans Unicode"/>
              </a:rPr>
              <a:t> </a:t>
            </a:r>
            <a:r>
              <a:rPr sz="2100" spc="10" dirty="0">
                <a:latin typeface="Lucida Sans Unicode"/>
                <a:cs typeface="Lucida Sans Unicode"/>
              </a:rPr>
              <a:t>and</a:t>
            </a:r>
            <a:r>
              <a:rPr sz="2100" spc="-145" dirty="0">
                <a:latin typeface="Lucida Sans Unicode"/>
                <a:cs typeface="Lucida Sans Unicode"/>
              </a:rPr>
              <a:t> </a:t>
            </a:r>
            <a:r>
              <a:rPr sz="2100" spc="-35" dirty="0">
                <a:latin typeface="Lucida Sans Unicode"/>
                <a:cs typeface="Lucida Sans Unicode"/>
              </a:rPr>
              <a:t>timing</a:t>
            </a:r>
            <a:r>
              <a:rPr sz="2100" spc="-145" dirty="0">
                <a:latin typeface="Lucida Sans Unicode"/>
                <a:cs typeface="Lucida Sans Unicode"/>
              </a:rPr>
              <a:t> </a:t>
            </a:r>
            <a:r>
              <a:rPr sz="2100" dirty="0">
                <a:latin typeface="Lucida Sans Unicode"/>
                <a:cs typeface="Lucida Sans Unicode"/>
              </a:rPr>
              <a:t>channels.</a:t>
            </a:r>
            <a:endParaRPr sz="2100">
              <a:latin typeface="Lucida Sans Unicode"/>
              <a:cs typeface="Lucida Sans Unicode"/>
            </a:endParaRPr>
          </a:p>
          <a:p>
            <a:pPr algn="ctr">
              <a:lnSpc>
                <a:spcPct val="100000"/>
              </a:lnSpc>
              <a:spcBef>
                <a:spcPts val="405"/>
              </a:spcBef>
            </a:pPr>
            <a:r>
              <a:rPr sz="2100" spc="20" dirty="0">
                <a:latin typeface="Lucida Sans Unicode"/>
                <a:cs typeface="Lucida Sans Unicode"/>
              </a:rPr>
              <a:t>Storage</a:t>
            </a:r>
            <a:r>
              <a:rPr sz="2100" spc="-145" dirty="0">
                <a:latin typeface="Lucida Sans Unicode"/>
                <a:cs typeface="Lucida Sans Unicode"/>
              </a:rPr>
              <a:t> </a:t>
            </a:r>
            <a:r>
              <a:rPr sz="2100" spc="10" dirty="0">
                <a:latin typeface="Lucida Sans Unicode"/>
                <a:cs typeface="Lucida Sans Unicode"/>
              </a:rPr>
              <a:t>channels</a:t>
            </a:r>
            <a:r>
              <a:rPr sz="2100" spc="-150" dirty="0">
                <a:latin typeface="Lucida Sans Unicode"/>
                <a:cs typeface="Lucida Sans Unicode"/>
              </a:rPr>
              <a:t> </a:t>
            </a:r>
            <a:r>
              <a:rPr sz="2100" spc="25" dirty="0">
                <a:latin typeface="Lucida Sans Unicode"/>
                <a:cs typeface="Lucida Sans Unicode"/>
              </a:rPr>
              <a:t>provide</a:t>
            </a:r>
            <a:r>
              <a:rPr sz="2100" spc="-145" dirty="0">
                <a:latin typeface="Lucida Sans Unicode"/>
                <a:cs typeface="Lucida Sans Unicode"/>
              </a:rPr>
              <a:t> </a:t>
            </a:r>
            <a:r>
              <a:rPr sz="2100" spc="-50" dirty="0">
                <a:latin typeface="Lucida Sans Unicode"/>
                <a:cs typeface="Lucida Sans Unicode"/>
              </a:rPr>
              <a:t>high</a:t>
            </a:r>
            <a:r>
              <a:rPr sz="2100" spc="-145" dirty="0">
                <a:latin typeface="Lucida Sans Unicode"/>
                <a:cs typeface="Lucida Sans Unicode"/>
              </a:rPr>
              <a:t> </a:t>
            </a:r>
            <a:r>
              <a:rPr sz="2100" spc="15" dirty="0">
                <a:latin typeface="Lucida Sans Unicode"/>
                <a:cs typeface="Lucida Sans Unicode"/>
              </a:rPr>
              <a:t>bandwidth</a:t>
            </a:r>
            <a:r>
              <a:rPr sz="2100" spc="-145" dirty="0">
                <a:latin typeface="Lucida Sans Unicode"/>
                <a:cs typeface="Lucida Sans Unicode"/>
              </a:rPr>
              <a:t> </a:t>
            </a:r>
            <a:r>
              <a:rPr sz="2100" spc="10" dirty="0">
                <a:latin typeface="Lucida Sans Unicode"/>
                <a:cs typeface="Lucida Sans Unicode"/>
              </a:rPr>
              <a:t>and</a:t>
            </a:r>
            <a:r>
              <a:rPr sz="2100" spc="-145" dirty="0">
                <a:latin typeface="Lucida Sans Unicode"/>
                <a:cs typeface="Lucida Sans Unicode"/>
              </a:rPr>
              <a:t> </a:t>
            </a:r>
            <a:r>
              <a:rPr sz="2100" spc="-35" dirty="0">
                <a:latin typeface="Lucida Sans Unicode"/>
                <a:cs typeface="Lucida Sans Unicode"/>
              </a:rPr>
              <a:t>timing</a:t>
            </a:r>
            <a:r>
              <a:rPr sz="2100" spc="-145" dirty="0">
                <a:latin typeface="Lucida Sans Unicode"/>
                <a:cs typeface="Lucida Sans Unicode"/>
              </a:rPr>
              <a:t> </a:t>
            </a:r>
            <a:r>
              <a:rPr sz="2100" spc="10" dirty="0">
                <a:latin typeface="Lucida Sans Unicode"/>
                <a:cs typeface="Lucida Sans Unicode"/>
              </a:rPr>
              <a:t>channels</a:t>
            </a:r>
            <a:r>
              <a:rPr sz="2100" spc="-145" dirty="0">
                <a:latin typeface="Lucida Sans Unicode"/>
                <a:cs typeface="Lucida Sans Unicode"/>
              </a:rPr>
              <a:t> </a:t>
            </a:r>
            <a:r>
              <a:rPr sz="2100" spc="20" dirty="0">
                <a:latin typeface="Lucida Sans Unicode"/>
                <a:cs typeface="Lucida Sans Unicode"/>
              </a:rPr>
              <a:t>are</a:t>
            </a:r>
            <a:r>
              <a:rPr sz="2100" spc="-145" dirty="0">
                <a:latin typeface="Lucida Sans Unicode"/>
                <a:cs typeface="Lucida Sans Unicode"/>
              </a:rPr>
              <a:t> </a:t>
            </a:r>
            <a:r>
              <a:rPr sz="2100" spc="10" dirty="0">
                <a:latin typeface="Lucida Sans Unicode"/>
                <a:cs typeface="Lucida Sans Unicode"/>
              </a:rPr>
              <a:t>hard</a:t>
            </a:r>
            <a:r>
              <a:rPr sz="2100" spc="-145" dirty="0">
                <a:latin typeface="Lucida Sans Unicode"/>
                <a:cs typeface="Lucida Sans Unicode"/>
              </a:rPr>
              <a:t> </a:t>
            </a:r>
            <a:r>
              <a:rPr sz="2100" spc="40" dirty="0">
                <a:latin typeface="Lucida Sans Unicode"/>
                <a:cs typeface="Lucida Sans Unicode"/>
              </a:rPr>
              <a:t>to</a:t>
            </a:r>
            <a:r>
              <a:rPr sz="2100" spc="-145" dirty="0">
                <a:latin typeface="Lucida Sans Unicode"/>
                <a:cs typeface="Lucida Sans Unicode"/>
              </a:rPr>
              <a:t> </a:t>
            </a:r>
            <a:r>
              <a:rPr sz="2100" spc="30" dirty="0">
                <a:latin typeface="Lucida Sans Unicode"/>
                <a:cs typeface="Lucida Sans Unicode"/>
              </a:rPr>
              <a:t>detect.</a:t>
            </a:r>
            <a:endParaRPr sz="2100">
              <a:latin typeface="Lucida Sans Unicode"/>
              <a:cs typeface="Lucida Sans Unicode"/>
            </a:endParaRPr>
          </a:p>
        </p:txBody>
      </p:sp>
      <p:pic>
        <p:nvPicPr>
          <p:cNvPr id="7" name="object 7"/>
          <p:cNvPicPr/>
          <p:nvPr/>
        </p:nvPicPr>
        <p:blipFill>
          <a:blip r:embed="rId3" cstate="print"/>
          <a:stretch>
            <a:fillRect/>
          </a:stretch>
        </p:blipFill>
        <p:spPr>
          <a:xfrm>
            <a:off x="1123948" y="5825050"/>
            <a:ext cx="95250" cy="95249"/>
          </a:xfrm>
          <a:prstGeom prst="rect">
            <a:avLst/>
          </a:prstGeom>
        </p:spPr>
      </p:pic>
      <p:pic>
        <p:nvPicPr>
          <p:cNvPr id="8" name="object 8"/>
          <p:cNvPicPr/>
          <p:nvPr/>
        </p:nvPicPr>
        <p:blipFill>
          <a:blip r:embed="rId3" cstate="print"/>
          <a:stretch>
            <a:fillRect/>
          </a:stretch>
        </p:blipFill>
        <p:spPr>
          <a:xfrm>
            <a:off x="1123948" y="7310950"/>
            <a:ext cx="95250" cy="95249"/>
          </a:xfrm>
          <a:prstGeom prst="rect">
            <a:avLst/>
          </a:prstGeom>
        </p:spPr>
      </p:pic>
      <p:pic>
        <p:nvPicPr>
          <p:cNvPr id="9" name="object 9"/>
          <p:cNvPicPr/>
          <p:nvPr/>
        </p:nvPicPr>
        <p:blipFill>
          <a:blip r:embed="rId3" cstate="print"/>
          <a:stretch>
            <a:fillRect/>
          </a:stretch>
        </p:blipFill>
        <p:spPr>
          <a:xfrm>
            <a:off x="1123948" y="8796850"/>
            <a:ext cx="95250" cy="95249"/>
          </a:xfrm>
          <a:prstGeom prst="rect">
            <a:avLst/>
          </a:prstGeom>
        </p:spPr>
      </p:pic>
      <p:sp>
        <p:nvSpPr>
          <p:cNvPr id="10" name="object 10"/>
          <p:cNvSpPr txBox="1"/>
          <p:nvPr/>
        </p:nvSpPr>
        <p:spPr>
          <a:xfrm>
            <a:off x="995671" y="2977441"/>
            <a:ext cx="3506470" cy="711200"/>
          </a:xfrm>
          <a:prstGeom prst="rect">
            <a:avLst/>
          </a:prstGeom>
        </p:spPr>
        <p:txBody>
          <a:bodyPr vert="horz" wrap="square" lIns="0" tIns="12700" rIns="0" bIns="0" rtlCol="0">
            <a:spAutoFit/>
          </a:bodyPr>
          <a:lstStyle/>
          <a:p>
            <a:pPr marL="12700">
              <a:lnSpc>
                <a:spcPct val="100000"/>
              </a:lnSpc>
              <a:spcBef>
                <a:spcPts val="100"/>
              </a:spcBef>
            </a:pPr>
            <a:r>
              <a:rPr sz="4500" spc="45" dirty="0">
                <a:latin typeface="Lucida Sans Unicode"/>
                <a:cs typeface="Lucida Sans Unicode"/>
              </a:rPr>
              <a:t>Introduction</a:t>
            </a:r>
            <a:endParaRPr sz="4500">
              <a:latin typeface="Lucida Sans Unicode"/>
              <a:cs typeface="Lucida Sans Unicode"/>
            </a:endParaRPr>
          </a:p>
        </p:txBody>
      </p:sp>
      <p:sp>
        <p:nvSpPr>
          <p:cNvPr id="11" name="object 11"/>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12" name="object 12"/>
          <p:cNvSpPr txBox="1"/>
          <p:nvPr/>
        </p:nvSpPr>
        <p:spPr>
          <a:xfrm>
            <a:off x="16795825" y="9532757"/>
            <a:ext cx="156210" cy="337185"/>
          </a:xfrm>
          <a:prstGeom prst="rect">
            <a:avLst/>
          </a:prstGeom>
        </p:spPr>
        <p:txBody>
          <a:bodyPr vert="horz" wrap="square" lIns="0" tIns="27940" rIns="0" bIns="0" rtlCol="0">
            <a:spAutoFit/>
          </a:bodyPr>
          <a:lstStyle/>
          <a:p>
            <a:pPr marL="12700">
              <a:lnSpc>
                <a:spcPct val="100000"/>
              </a:lnSpc>
              <a:spcBef>
                <a:spcPts val="220"/>
              </a:spcBef>
            </a:pPr>
            <a:r>
              <a:rPr sz="1800" spc="-110" dirty="0">
                <a:solidFill>
                  <a:srgbClr val="898989"/>
                </a:solidFill>
                <a:latin typeface="Lucida Sans Unicode"/>
                <a:cs typeface="Lucida Sans Unicode"/>
              </a:rPr>
              <a:t>8</a:t>
            </a:r>
            <a:endParaRPr sz="1800">
              <a:latin typeface="Lucida Sans Unicode"/>
              <a:cs typeface="Lucida Sans Unicod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9172575">
              <a:lnSpc>
                <a:spcPct val="100000"/>
              </a:lnSpc>
              <a:spcBef>
                <a:spcPts val="100"/>
              </a:spcBef>
              <a:tabLst>
                <a:tab pos="11378565" algn="l"/>
                <a:tab pos="12862560" algn="l"/>
              </a:tabLst>
            </a:pPr>
            <a:r>
              <a:rPr dirty="0"/>
              <a:t>Literature	Survey	-2</a:t>
            </a:r>
          </a:p>
        </p:txBody>
      </p:sp>
      <p:pic>
        <p:nvPicPr>
          <p:cNvPr id="3" name="object 3"/>
          <p:cNvPicPr/>
          <p:nvPr/>
        </p:nvPicPr>
        <p:blipFill>
          <a:blip r:embed="rId2" cstate="print"/>
          <a:stretch>
            <a:fillRect/>
          </a:stretch>
        </p:blipFill>
        <p:spPr>
          <a:xfrm>
            <a:off x="16914876" y="0"/>
            <a:ext cx="1373122" cy="1481768"/>
          </a:xfrm>
          <a:prstGeom prst="rect">
            <a:avLst/>
          </a:prstGeom>
        </p:spPr>
      </p:pic>
      <p:sp>
        <p:nvSpPr>
          <p:cNvPr id="4" name="object 4"/>
          <p:cNvSpPr txBox="1"/>
          <p:nvPr/>
        </p:nvSpPr>
        <p:spPr>
          <a:xfrm>
            <a:off x="2266514" y="144753"/>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5"/>
          <p:cNvSpPr txBox="1"/>
          <p:nvPr/>
        </p:nvSpPr>
        <p:spPr>
          <a:xfrm>
            <a:off x="939055" y="3045724"/>
            <a:ext cx="3208020" cy="619760"/>
          </a:xfrm>
          <a:prstGeom prst="rect">
            <a:avLst/>
          </a:prstGeom>
        </p:spPr>
        <p:txBody>
          <a:bodyPr vert="horz" wrap="square" lIns="0" tIns="12700" rIns="0" bIns="0" rtlCol="0">
            <a:spAutoFit/>
          </a:bodyPr>
          <a:lstStyle/>
          <a:p>
            <a:pPr marL="12700">
              <a:lnSpc>
                <a:spcPct val="100000"/>
              </a:lnSpc>
              <a:spcBef>
                <a:spcPts val="100"/>
              </a:spcBef>
            </a:pPr>
            <a:r>
              <a:rPr sz="3900" spc="65" dirty="0">
                <a:latin typeface="Lucida Sans Unicode"/>
                <a:cs typeface="Lucida Sans Unicode"/>
              </a:rPr>
              <a:t>Related</a:t>
            </a:r>
            <a:r>
              <a:rPr sz="3900" spc="-280" dirty="0">
                <a:latin typeface="Lucida Sans Unicode"/>
                <a:cs typeface="Lucida Sans Unicode"/>
              </a:rPr>
              <a:t> </a:t>
            </a:r>
            <a:r>
              <a:rPr sz="3900" dirty="0">
                <a:latin typeface="Lucida Sans Unicode"/>
                <a:cs typeface="Lucida Sans Unicode"/>
              </a:rPr>
              <a:t>Work</a:t>
            </a:r>
            <a:endParaRPr sz="3900">
              <a:latin typeface="Lucida Sans Unicode"/>
              <a:cs typeface="Lucida Sans Unicode"/>
            </a:endParaRPr>
          </a:p>
        </p:txBody>
      </p:sp>
      <p:pic>
        <p:nvPicPr>
          <p:cNvPr id="6" name="object 6"/>
          <p:cNvPicPr/>
          <p:nvPr/>
        </p:nvPicPr>
        <p:blipFill>
          <a:blip r:embed="rId3" cstate="print"/>
          <a:stretch>
            <a:fillRect/>
          </a:stretch>
        </p:blipFill>
        <p:spPr>
          <a:xfrm>
            <a:off x="219074" y="5009831"/>
            <a:ext cx="104775" cy="104774"/>
          </a:xfrm>
          <a:prstGeom prst="rect">
            <a:avLst/>
          </a:prstGeom>
        </p:spPr>
      </p:pic>
      <p:sp>
        <p:nvSpPr>
          <p:cNvPr id="7" name="object 7"/>
          <p:cNvSpPr txBox="1"/>
          <p:nvPr/>
        </p:nvSpPr>
        <p:spPr>
          <a:xfrm>
            <a:off x="548530" y="4817413"/>
            <a:ext cx="17687925" cy="4025900"/>
          </a:xfrm>
          <a:prstGeom prst="rect">
            <a:avLst/>
          </a:prstGeom>
        </p:spPr>
        <p:txBody>
          <a:bodyPr vert="horz" wrap="square" lIns="0" tIns="12700" rIns="0" bIns="0" rtlCol="0">
            <a:spAutoFit/>
          </a:bodyPr>
          <a:lstStyle/>
          <a:p>
            <a:pPr marL="117475" marR="109855" algn="ctr">
              <a:lnSpc>
                <a:spcPct val="114100"/>
              </a:lnSpc>
              <a:spcBef>
                <a:spcPts val="100"/>
              </a:spcBef>
            </a:pPr>
            <a:r>
              <a:rPr sz="2300" spc="-235" dirty="0">
                <a:latin typeface="Lucida Sans Unicode"/>
                <a:cs typeface="Lucida Sans Unicode"/>
              </a:rPr>
              <a:t>·The </a:t>
            </a:r>
            <a:r>
              <a:rPr sz="2300" spc="45" dirty="0">
                <a:latin typeface="Lucida Sans Unicode"/>
                <a:cs typeface="Lucida Sans Unicode"/>
              </a:rPr>
              <a:t>concept </a:t>
            </a:r>
            <a:r>
              <a:rPr sz="2300" spc="-45" dirty="0">
                <a:latin typeface="Lucida Sans Unicode"/>
                <a:cs typeface="Lucida Sans Unicode"/>
              </a:rPr>
              <a:t>is </a:t>
            </a:r>
            <a:r>
              <a:rPr sz="2300" spc="-35" dirty="0">
                <a:latin typeface="Lucida Sans Unicode"/>
                <a:cs typeface="Lucida Sans Unicode"/>
              </a:rPr>
              <a:t>known </a:t>
            </a:r>
            <a:r>
              <a:rPr sz="2300" spc="-15" dirty="0">
                <a:latin typeface="Lucida Sans Unicode"/>
                <a:cs typeface="Lucida Sans Unicode"/>
              </a:rPr>
              <a:t>as </a:t>
            </a:r>
            <a:r>
              <a:rPr sz="2300" spc="-10" dirty="0">
                <a:latin typeface="Lucida Sans Unicode"/>
                <a:cs typeface="Lucida Sans Unicode"/>
              </a:rPr>
              <a:t>network </a:t>
            </a:r>
            <a:r>
              <a:rPr sz="2300" spc="55" dirty="0">
                <a:latin typeface="Lucida Sans Unicode"/>
                <a:cs typeface="Lucida Sans Unicode"/>
              </a:rPr>
              <a:t>covert </a:t>
            </a:r>
            <a:r>
              <a:rPr sz="2300" spc="15" dirty="0">
                <a:latin typeface="Lucida Sans Unicode"/>
                <a:cs typeface="Lucida Sans Unicode"/>
              </a:rPr>
              <a:t>channel </a:t>
            </a:r>
            <a:r>
              <a:rPr sz="2300" spc="-15" dirty="0">
                <a:latin typeface="Lucida Sans Unicode"/>
                <a:cs typeface="Lucida Sans Unicode"/>
              </a:rPr>
              <a:t>triangle </a:t>
            </a:r>
            <a:r>
              <a:rPr sz="2300" spc="30" dirty="0">
                <a:latin typeface="Lucida Sans Unicode"/>
                <a:cs typeface="Lucida Sans Unicode"/>
              </a:rPr>
              <a:t>(DSM, </a:t>
            </a:r>
            <a:r>
              <a:rPr sz="2300" spc="35" dirty="0">
                <a:latin typeface="Lucida Sans Unicode"/>
                <a:cs typeface="Lucida Sans Unicode"/>
              </a:rPr>
              <a:t>the </a:t>
            </a:r>
            <a:r>
              <a:rPr sz="2300" dirty="0">
                <a:latin typeface="Lucida Sans Unicode"/>
                <a:cs typeface="Lucida Sans Unicode"/>
              </a:rPr>
              <a:t>rapid </a:t>
            </a:r>
            <a:r>
              <a:rPr sz="2300" spc="25" dirty="0">
                <a:latin typeface="Lucida Sans Unicode"/>
                <a:cs typeface="Lucida Sans Unicode"/>
              </a:rPr>
              <a:t>Development </a:t>
            </a:r>
            <a:r>
              <a:rPr sz="2300" spc="20" dirty="0">
                <a:latin typeface="Lucida Sans Unicode"/>
                <a:cs typeface="Lucida Sans Unicode"/>
              </a:rPr>
              <a:t>of </a:t>
            </a:r>
            <a:r>
              <a:rPr sz="2300" spc="-10" dirty="0">
                <a:latin typeface="Lucida Sans Unicode"/>
                <a:cs typeface="Lucida Sans Unicode"/>
              </a:rPr>
              <a:t>network </a:t>
            </a:r>
            <a:r>
              <a:rPr sz="2300" dirty="0">
                <a:latin typeface="Lucida Sans Unicode"/>
                <a:cs typeface="Lucida Sans Unicode"/>
              </a:rPr>
              <a:t>techniques, </a:t>
            </a:r>
            <a:r>
              <a:rPr sz="2300" spc="5" dirty="0">
                <a:latin typeface="Lucida Sans Unicode"/>
                <a:cs typeface="Lucida Sans Unicode"/>
              </a:rPr>
              <a:t>Switching </a:t>
            </a:r>
            <a:r>
              <a:rPr sz="2300" spc="10" dirty="0">
                <a:latin typeface="Lucida Sans Unicode"/>
                <a:cs typeface="Lucida Sans Unicode"/>
              </a:rPr>
              <a:t> </a:t>
            </a:r>
            <a:r>
              <a:rPr sz="2300" dirty="0">
                <a:latin typeface="Lucida Sans Unicode"/>
                <a:cs typeface="Lucida Sans Unicode"/>
              </a:rPr>
              <a:t>techniques,</a:t>
            </a:r>
            <a:r>
              <a:rPr sz="2300" spc="-160" dirty="0">
                <a:latin typeface="Lucida Sans Unicode"/>
                <a:cs typeface="Lucida Sans Unicode"/>
              </a:rPr>
              <a:t> </a:t>
            </a:r>
            <a:r>
              <a:rPr sz="2300" spc="10" dirty="0">
                <a:latin typeface="Lucida Sans Unicode"/>
                <a:cs typeface="Lucida Sans Unicode"/>
              </a:rPr>
              <a:t>and</a:t>
            </a:r>
            <a:r>
              <a:rPr sz="2300" spc="-160" dirty="0">
                <a:latin typeface="Lucida Sans Unicode"/>
                <a:cs typeface="Lucida Sans Unicode"/>
              </a:rPr>
              <a:t> </a:t>
            </a:r>
            <a:r>
              <a:rPr sz="2300" spc="30" dirty="0">
                <a:latin typeface="Lucida Sans Unicode"/>
                <a:cs typeface="Lucida Sans Unicode"/>
              </a:rPr>
              <a:t>Micro</a:t>
            </a:r>
            <a:r>
              <a:rPr sz="2300" spc="-155" dirty="0">
                <a:latin typeface="Lucida Sans Unicode"/>
                <a:cs typeface="Lucida Sans Unicode"/>
              </a:rPr>
              <a:t> </a:t>
            </a:r>
            <a:r>
              <a:rPr sz="2300" spc="25" dirty="0">
                <a:latin typeface="Lucida Sans Unicode"/>
                <a:cs typeface="Lucida Sans Unicode"/>
              </a:rPr>
              <a:t>protocol</a:t>
            </a:r>
            <a:r>
              <a:rPr sz="2300" spc="-160" dirty="0">
                <a:latin typeface="Lucida Sans Unicode"/>
                <a:cs typeface="Lucida Sans Unicode"/>
              </a:rPr>
              <a:t> </a:t>
            </a:r>
            <a:r>
              <a:rPr sz="2300" dirty="0">
                <a:latin typeface="Lucida Sans Unicode"/>
                <a:cs typeface="Lucida Sans Unicode"/>
              </a:rPr>
              <a:t>techniques).</a:t>
            </a:r>
            <a:r>
              <a:rPr sz="2300" spc="-160" dirty="0">
                <a:latin typeface="Lucida Sans Unicode"/>
                <a:cs typeface="Lucida Sans Unicode"/>
              </a:rPr>
              <a:t> </a:t>
            </a:r>
            <a:r>
              <a:rPr sz="2300" spc="-55" dirty="0">
                <a:latin typeface="Lucida Sans Unicode"/>
                <a:cs typeface="Lucida Sans Unicode"/>
              </a:rPr>
              <a:t>This</a:t>
            </a:r>
            <a:r>
              <a:rPr sz="2300" spc="-155" dirty="0">
                <a:latin typeface="Lucida Sans Unicode"/>
                <a:cs typeface="Lucida Sans Unicode"/>
              </a:rPr>
              <a:t> </a:t>
            </a:r>
            <a:r>
              <a:rPr sz="2300" spc="45" dirty="0">
                <a:latin typeface="Lucida Sans Unicode"/>
                <a:cs typeface="Lucida Sans Unicode"/>
              </a:rPr>
              <a:t>concept</a:t>
            </a:r>
            <a:r>
              <a:rPr sz="2300" spc="-160" dirty="0">
                <a:latin typeface="Lucida Sans Unicode"/>
                <a:cs typeface="Lucida Sans Unicode"/>
              </a:rPr>
              <a:t> </a:t>
            </a:r>
            <a:r>
              <a:rPr sz="2300" spc="-45" dirty="0">
                <a:latin typeface="Lucida Sans Unicode"/>
                <a:cs typeface="Lucida Sans Unicode"/>
              </a:rPr>
              <a:t>is</a:t>
            </a:r>
            <a:r>
              <a:rPr sz="2300" spc="-155" dirty="0">
                <a:latin typeface="Lucida Sans Unicode"/>
                <a:cs typeface="Lucida Sans Unicode"/>
              </a:rPr>
              <a:t> </a:t>
            </a:r>
            <a:r>
              <a:rPr sz="2300" spc="15" dirty="0">
                <a:latin typeface="Lucida Sans Unicode"/>
                <a:cs typeface="Lucida Sans Unicode"/>
              </a:rPr>
              <a:t>coined</a:t>
            </a:r>
            <a:r>
              <a:rPr sz="2300" spc="-160" dirty="0">
                <a:latin typeface="Lucida Sans Unicode"/>
                <a:cs typeface="Lucida Sans Unicode"/>
              </a:rPr>
              <a:t> </a:t>
            </a:r>
            <a:r>
              <a:rPr sz="2300" spc="10" dirty="0">
                <a:latin typeface="Lucida Sans Unicode"/>
                <a:cs typeface="Lucida Sans Unicode"/>
              </a:rPr>
              <a:t>based</a:t>
            </a:r>
            <a:r>
              <a:rPr sz="2300" spc="-160" dirty="0">
                <a:latin typeface="Lucida Sans Unicode"/>
                <a:cs typeface="Lucida Sans Unicode"/>
              </a:rPr>
              <a:t> </a:t>
            </a:r>
            <a:r>
              <a:rPr sz="2300" dirty="0">
                <a:latin typeface="Lucida Sans Unicode"/>
                <a:cs typeface="Lucida Sans Unicode"/>
              </a:rPr>
              <a:t>on</a:t>
            </a:r>
            <a:r>
              <a:rPr sz="2300" spc="-155" dirty="0">
                <a:latin typeface="Lucida Sans Unicode"/>
                <a:cs typeface="Lucida Sans Unicode"/>
              </a:rPr>
              <a:t> </a:t>
            </a:r>
            <a:r>
              <a:rPr sz="2300" spc="35" dirty="0">
                <a:latin typeface="Lucida Sans Unicode"/>
                <a:cs typeface="Lucida Sans Unicode"/>
              </a:rPr>
              <a:t>the</a:t>
            </a:r>
            <a:r>
              <a:rPr sz="2300" spc="-160" dirty="0">
                <a:latin typeface="Lucida Sans Unicode"/>
                <a:cs typeface="Lucida Sans Unicode"/>
              </a:rPr>
              <a:t> </a:t>
            </a:r>
            <a:r>
              <a:rPr sz="2300" spc="30" dirty="0">
                <a:latin typeface="Lucida Sans Unicode"/>
                <a:cs typeface="Lucida Sans Unicode"/>
              </a:rPr>
              <a:t>three</a:t>
            </a:r>
            <a:r>
              <a:rPr sz="2300" spc="-160" dirty="0">
                <a:latin typeface="Lucida Sans Unicode"/>
                <a:cs typeface="Lucida Sans Unicode"/>
              </a:rPr>
              <a:t> </a:t>
            </a:r>
            <a:r>
              <a:rPr sz="2300" spc="25" dirty="0">
                <a:latin typeface="Lucida Sans Unicode"/>
                <a:cs typeface="Lucida Sans Unicode"/>
              </a:rPr>
              <a:t>factors</a:t>
            </a:r>
            <a:r>
              <a:rPr sz="2300" spc="-155" dirty="0">
                <a:latin typeface="Lucida Sans Unicode"/>
                <a:cs typeface="Lucida Sans Unicode"/>
              </a:rPr>
              <a:t> </a:t>
            </a:r>
            <a:r>
              <a:rPr sz="2300" spc="40" dirty="0">
                <a:latin typeface="Lucida Sans Unicode"/>
                <a:cs typeface="Lucida Sans Unicode"/>
              </a:rPr>
              <a:t>that</a:t>
            </a:r>
            <a:r>
              <a:rPr sz="2300" spc="-160" dirty="0">
                <a:latin typeface="Lucida Sans Unicode"/>
                <a:cs typeface="Lucida Sans Unicode"/>
              </a:rPr>
              <a:t> </a:t>
            </a:r>
            <a:r>
              <a:rPr sz="2300" spc="30" dirty="0">
                <a:latin typeface="Lucida Sans Unicode"/>
                <a:cs typeface="Lucida Sans Unicode"/>
              </a:rPr>
              <a:t>stated</a:t>
            </a:r>
            <a:r>
              <a:rPr sz="2300" spc="-155" dirty="0">
                <a:latin typeface="Lucida Sans Unicode"/>
                <a:cs typeface="Lucida Sans Unicode"/>
              </a:rPr>
              <a:t> </a:t>
            </a:r>
            <a:r>
              <a:rPr sz="2300" spc="35" dirty="0">
                <a:latin typeface="Lucida Sans Unicode"/>
                <a:cs typeface="Lucida Sans Unicode"/>
              </a:rPr>
              <a:t>above</a:t>
            </a:r>
            <a:r>
              <a:rPr sz="2300" spc="-160" dirty="0">
                <a:latin typeface="Lucida Sans Unicode"/>
                <a:cs typeface="Lucida Sans Unicode"/>
              </a:rPr>
              <a:t> </a:t>
            </a:r>
            <a:r>
              <a:rPr sz="2300" spc="10" dirty="0">
                <a:latin typeface="Lucida Sans Unicode"/>
                <a:cs typeface="Lucida Sans Unicode"/>
              </a:rPr>
              <a:t>which</a:t>
            </a:r>
            <a:r>
              <a:rPr sz="2300" spc="-160" dirty="0">
                <a:latin typeface="Lucida Sans Unicode"/>
                <a:cs typeface="Lucida Sans Unicode"/>
              </a:rPr>
              <a:t> </a:t>
            </a:r>
            <a:r>
              <a:rPr sz="2300" spc="35" dirty="0">
                <a:latin typeface="Lucida Sans Unicode"/>
                <a:cs typeface="Lucida Sans Unicode"/>
              </a:rPr>
              <a:t>have </a:t>
            </a:r>
            <a:r>
              <a:rPr sz="2300" spc="-710" dirty="0">
                <a:latin typeface="Lucida Sans Unicode"/>
                <a:cs typeface="Lucida Sans Unicode"/>
              </a:rPr>
              <a:t> </a:t>
            </a:r>
            <a:r>
              <a:rPr sz="2300" spc="35" dirty="0">
                <a:latin typeface="Lucida Sans Unicode"/>
                <a:cs typeface="Lucida Sans Unicode"/>
              </a:rPr>
              <a:t>the</a:t>
            </a:r>
            <a:r>
              <a:rPr sz="2300" spc="-165" dirty="0">
                <a:latin typeface="Lucida Sans Unicode"/>
                <a:cs typeface="Lucida Sans Unicode"/>
              </a:rPr>
              <a:t> </a:t>
            </a:r>
            <a:r>
              <a:rPr sz="2300" dirty="0">
                <a:latin typeface="Lucida Sans Unicode"/>
                <a:cs typeface="Lucida Sans Unicode"/>
              </a:rPr>
              <a:t>most</a:t>
            </a:r>
            <a:r>
              <a:rPr sz="2300" spc="-165" dirty="0">
                <a:latin typeface="Lucida Sans Unicode"/>
                <a:cs typeface="Lucida Sans Unicode"/>
              </a:rPr>
              <a:t> </a:t>
            </a:r>
            <a:r>
              <a:rPr sz="2300" spc="15" dirty="0">
                <a:latin typeface="Lucida Sans Unicode"/>
                <a:cs typeface="Lucida Sans Unicode"/>
              </a:rPr>
              <a:t>impact</a:t>
            </a:r>
            <a:r>
              <a:rPr sz="2300" spc="-165" dirty="0">
                <a:latin typeface="Lucida Sans Unicode"/>
                <a:cs typeface="Lucida Sans Unicode"/>
              </a:rPr>
              <a:t> </a:t>
            </a:r>
            <a:r>
              <a:rPr sz="2300" spc="-30" dirty="0">
                <a:latin typeface="Lucida Sans Unicode"/>
                <a:cs typeface="Lucida Sans Unicode"/>
              </a:rPr>
              <a:t>in</a:t>
            </a:r>
            <a:r>
              <a:rPr sz="2300" spc="-165" dirty="0">
                <a:latin typeface="Lucida Sans Unicode"/>
                <a:cs typeface="Lucida Sans Unicode"/>
              </a:rPr>
              <a:t> </a:t>
            </a:r>
            <a:r>
              <a:rPr sz="2300" spc="15" dirty="0">
                <a:latin typeface="Lucida Sans Unicode"/>
                <a:cs typeface="Lucida Sans Unicode"/>
              </a:rPr>
              <a:t>create,</a:t>
            </a:r>
            <a:r>
              <a:rPr sz="2300" spc="-165" dirty="0">
                <a:latin typeface="Lucida Sans Unicode"/>
                <a:cs typeface="Lucida Sans Unicode"/>
              </a:rPr>
              <a:t> </a:t>
            </a:r>
            <a:r>
              <a:rPr sz="2300" spc="15" dirty="0">
                <a:latin typeface="Lucida Sans Unicode"/>
                <a:cs typeface="Lucida Sans Unicode"/>
              </a:rPr>
              <a:t>develop,</a:t>
            </a:r>
            <a:r>
              <a:rPr sz="2300" spc="-165" dirty="0">
                <a:latin typeface="Lucida Sans Unicode"/>
                <a:cs typeface="Lucida Sans Unicode"/>
              </a:rPr>
              <a:t> </a:t>
            </a:r>
            <a:r>
              <a:rPr sz="2300" spc="10" dirty="0">
                <a:latin typeface="Lucida Sans Unicode"/>
                <a:cs typeface="Lucida Sans Unicode"/>
              </a:rPr>
              <a:t>and</a:t>
            </a:r>
            <a:r>
              <a:rPr sz="2300" spc="-165" dirty="0">
                <a:latin typeface="Lucida Sans Unicode"/>
                <a:cs typeface="Lucida Sans Unicode"/>
              </a:rPr>
              <a:t> </a:t>
            </a:r>
            <a:r>
              <a:rPr sz="2300" spc="20" dirty="0">
                <a:latin typeface="Lucida Sans Unicode"/>
                <a:cs typeface="Lucida Sans Unicode"/>
              </a:rPr>
              <a:t>secure</a:t>
            </a:r>
            <a:r>
              <a:rPr sz="2300" spc="-165" dirty="0">
                <a:latin typeface="Lucida Sans Unicode"/>
                <a:cs typeface="Lucida Sans Unicode"/>
              </a:rPr>
              <a:t> </a:t>
            </a:r>
            <a:r>
              <a:rPr sz="2300" spc="55" dirty="0">
                <a:latin typeface="Lucida Sans Unicode"/>
                <a:cs typeface="Lucida Sans Unicode"/>
              </a:rPr>
              <a:t>covert</a:t>
            </a:r>
            <a:r>
              <a:rPr sz="2300" spc="-165" dirty="0">
                <a:latin typeface="Lucida Sans Unicode"/>
                <a:cs typeface="Lucida Sans Unicode"/>
              </a:rPr>
              <a:t> </a:t>
            </a:r>
            <a:r>
              <a:rPr sz="2300" spc="-10" dirty="0">
                <a:latin typeface="Lucida Sans Unicode"/>
                <a:cs typeface="Lucida Sans Unicode"/>
              </a:rPr>
              <a:t>communications.</a:t>
            </a:r>
            <a:endParaRPr sz="2300">
              <a:latin typeface="Lucida Sans Unicode"/>
              <a:cs typeface="Lucida Sans Unicode"/>
            </a:endParaRPr>
          </a:p>
          <a:p>
            <a:pPr>
              <a:lnSpc>
                <a:spcPct val="100000"/>
              </a:lnSpc>
            </a:pPr>
            <a:endParaRPr sz="2050">
              <a:latin typeface="Lucida Sans Unicode"/>
              <a:cs typeface="Lucida Sans Unicode"/>
            </a:endParaRPr>
          </a:p>
          <a:p>
            <a:pPr marL="12065" marR="5080" algn="ctr">
              <a:lnSpc>
                <a:spcPct val="114100"/>
              </a:lnSpc>
            </a:pPr>
            <a:r>
              <a:rPr sz="2300" spc="-280" dirty="0">
                <a:latin typeface="Lucida Sans Unicode"/>
                <a:cs typeface="Lucida Sans Unicode"/>
              </a:rPr>
              <a:t>·In </a:t>
            </a:r>
            <a:r>
              <a:rPr sz="2300" spc="-105" dirty="0">
                <a:latin typeface="Lucida Sans Unicode"/>
                <a:cs typeface="Lucida Sans Unicode"/>
              </a:rPr>
              <a:t>2013, </a:t>
            </a:r>
            <a:r>
              <a:rPr sz="2300" spc="10" dirty="0">
                <a:latin typeface="Lucida Sans Unicode"/>
                <a:cs typeface="Lucida Sans Unicode"/>
              </a:rPr>
              <a:t>a </a:t>
            </a:r>
            <a:r>
              <a:rPr sz="2300" spc="5" dirty="0">
                <a:latin typeface="Lucida Sans Unicode"/>
                <a:cs typeface="Lucida Sans Unicode"/>
              </a:rPr>
              <a:t>packet </a:t>
            </a:r>
            <a:r>
              <a:rPr sz="2300" spc="-15" dirty="0">
                <a:latin typeface="Lucida Sans Unicode"/>
                <a:cs typeface="Lucida Sans Unicode"/>
              </a:rPr>
              <a:t>length </a:t>
            </a:r>
            <a:r>
              <a:rPr sz="2300" spc="55" dirty="0">
                <a:latin typeface="Lucida Sans Unicode"/>
                <a:cs typeface="Lucida Sans Unicode"/>
              </a:rPr>
              <a:t>covert </a:t>
            </a:r>
            <a:r>
              <a:rPr sz="2300" spc="15" dirty="0">
                <a:latin typeface="Lucida Sans Unicode"/>
                <a:cs typeface="Lucida Sans Unicode"/>
              </a:rPr>
              <a:t>channel </a:t>
            </a:r>
            <a:r>
              <a:rPr sz="2300" spc="40" dirty="0">
                <a:latin typeface="Lucida Sans Unicode"/>
                <a:cs typeface="Lucida Sans Unicode"/>
              </a:rPr>
              <a:t>that </a:t>
            </a:r>
            <a:r>
              <a:rPr sz="2300" spc="-5" dirty="0">
                <a:latin typeface="Lucida Sans Unicode"/>
                <a:cs typeface="Lucida Sans Unicode"/>
              </a:rPr>
              <a:t>doesn’t </a:t>
            </a:r>
            <a:r>
              <a:rPr sz="2300" spc="5" dirty="0">
                <a:latin typeface="Lucida Sans Unicode"/>
                <a:cs typeface="Lucida Sans Unicode"/>
              </a:rPr>
              <a:t>require </a:t>
            </a:r>
            <a:r>
              <a:rPr sz="2300" spc="10" dirty="0">
                <a:latin typeface="Lucida Sans Unicode"/>
                <a:cs typeface="Lucida Sans Unicode"/>
              </a:rPr>
              <a:t>a </a:t>
            </a:r>
            <a:r>
              <a:rPr sz="2300" spc="5" dirty="0">
                <a:latin typeface="Lucida Sans Unicode"/>
                <a:cs typeface="Lucida Sans Unicode"/>
              </a:rPr>
              <a:t>shared </a:t>
            </a:r>
            <a:r>
              <a:rPr sz="2300" spc="-20" dirty="0">
                <a:latin typeface="Lucida Sans Unicode"/>
                <a:cs typeface="Lucida Sans Unicode"/>
              </a:rPr>
              <a:t>key </a:t>
            </a:r>
            <a:r>
              <a:rPr sz="2300" spc="40" dirty="0">
                <a:latin typeface="Lucida Sans Unicode"/>
                <a:cs typeface="Lucida Sans Unicode"/>
              </a:rPr>
              <a:t>to </a:t>
            </a:r>
            <a:r>
              <a:rPr sz="2300" spc="30" dirty="0">
                <a:latin typeface="Lucida Sans Unicode"/>
                <a:cs typeface="Lucida Sans Unicode"/>
              </a:rPr>
              <a:t>be </a:t>
            </a:r>
            <a:r>
              <a:rPr sz="2300" spc="-30" dirty="0">
                <a:latin typeface="Lucida Sans Unicode"/>
                <a:cs typeface="Lucida Sans Unicode"/>
              </a:rPr>
              <a:t>exchanged </a:t>
            </a:r>
            <a:r>
              <a:rPr sz="2300" spc="30" dirty="0">
                <a:latin typeface="Lucida Sans Unicode"/>
                <a:cs typeface="Lucida Sans Unicode"/>
              </a:rPr>
              <a:t>between </a:t>
            </a:r>
            <a:r>
              <a:rPr sz="2300" spc="35" dirty="0">
                <a:latin typeface="Lucida Sans Unicode"/>
                <a:cs typeface="Lucida Sans Unicode"/>
              </a:rPr>
              <a:t>the </a:t>
            </a:r>
            <a:r>
              <a:rPr sz="2300" dirty="0">
                <a:latin typeface="Lucida Sans Unicode"/>
                <a:cs typeface="Lucida Sans Unicode"/>
              </a:rPr>
              <a:t>communication </a:t>
            </a:r>
            <a:r>
              <a:rPr sz="2300" spc="5" dirty="0">
                <a:latin typeface="Lucida Sans Unicode"/>
                <a:cs typeface="Lucida Sans Unicode"/>
              </a:rPr>
              <a:t> </a:t>
            </a:r>
            <a:r>
              <a:rPr sz="2300" spc="10" dirty="0">
                <a:latin typeface="Lucida Sans Unicode"/>
                <a:cs typeface="Lucida Sans Unicode"/>
              </a:rPr>
              <a:t>parties</a:t>
            </a:r>
            <a:r>
              <a:rPr sz="2300" spc="-160" dirty="0">
                <a:latin typeface="Lucida Sans Unicode"/>
                <a:cs typeface="Lucida Sans Unicode"/>
              </a:rPr>
              <a:t> </a:t>
            </a:r>
            <a:r>
              <a:rPr sz="2300" dirty="0">
                <a:latin typeface="Lucida Sans Unicode"/>
                <a:cs typeface="Lucida Sans Unicode"/>
              </a:rPr>
              <a:t>was</a:t>
            </a:r>
            <a:r>
              <a:rPr sz="2300" spc="-160" dirty="0">
                <a:latin typeface="Lucida Sans Unicode"/>
                <a:cs typeface="Lucida Sans Unicode"/>
              </a:rPr>
              <a:t> </a:t>
            </a:r>
            <a:r>
              <a:rPr sz="2300" spc="30" dirty="0">
                <a:latin typeface="Lucida Sans Unicode"/>
                <a:cs typeface="Lucida Sans Unicode"/>
              </a:rPr>
              <a:t>developed</a:t>
            </a:r>
            <a:r>
              <a:rPr sz="2300" spc="-155" dirty="0">
                <a:latin typeface="Lucida Sans Unicode"/>
                <a:cs typeface="Lucida Sans Unicode"/>
              </a:rPr>
              <a:t> </a:t>
            </a:r>
            <a:r>
              <a:rPr sz="2300" spc="-60" dirty="0">
                <a:latin typeface="Lucida Sans Unicode"/>
                <a:cs typeface="Lucida Sans Unicode"/>
              </a:rPr>
              <a:t>[35].</a:t>
            </a:r>
            <a:r>
              <a:rPr sz="2300" spc="-160" dirty="0">
                <a:latin typeface="Lucida Sans Unicode"/>
                <a:cs typeface="Lucida Sans Unicode"/>
              </a:rPr>
              <a:t> </a:t>
            </a:r>
            <a:r>
              <a:rPr sz="2300" spc="-55" dirty="0">
                <a:latin typeface="Lucida Sans Unicode"/>
                <a:cs typeface="Lucida Sans Unicode"/>
              </a:rPr>
              <a:t>This</a:t>
            </a:r>
            <a:r>
              <a:rPr sz="2300" spc="-160" dirty="0">
                <a:latin typeface="Lucida Sans Unicode"/>
                <a:cs typeface="Lucida Sans Unicode"/>
              </a:rPr>
              <a:t> </a:t>
            </a:r>
            <a:r>
              <a:rPr sz="2300" spc="25" dirty="0">
                <a:latin typeface="Lucida Sans Unicode"/>
                <a:cs typeface="Lucida Sans Unicode"/>
              </a:rPr>
              <a:t>feature</a:t>
            </a:r>
            <a:r>
              <a:rPr sz="2300" spc="-155" dirty="0">
                <a:latin typeface="Lucida Sans Unicode"/>
                <a:cs typeface="Lucida Sans Unicode"/>
              </a:rPr>
              <a:t> </a:t>
            </a:r>
            <a:r>
              <a:rPr sz="2300" spc="30" dirty="0">
                <a:latin typeface="Lucida Sans Unicode"/>
                <a:cs typeface="Lucida Sans Unicode"/>
              </a:rPr>
              <a:t>reflects</a:t>
            </a:r>
            <a:r>
              <a:rPr sz="2300" spc="-160" dirty="0">
                <a:latin typeface="Lucida Sans Unicode"/>
                <a:cs typeface="Lucida Sans Unicode"/>
              </a:rPr>
              <a:t> </a:t>
            </a:r>
            <a:r>
              <a:rPr sz="2300" spc="35" dirty="0">
                <a:latin typeface="Lucida Sans Unicode"/>
                <a:cs typeface="Lucida Sans Unicode"/>
              </a:rPr>
              <a:t>the</a:t>
            </a:r>
            <a:r>
              <a:rPr sz="2300" spc="-155" dirty="0">
                <a:latin typeface="Lucida Sans Unicode"/>
                <a:cs typeface="Lucida Sans Unicode"/>
              </a:rPr>
              <a:t> </a:t>
            </a:r>
            <a:r>
              <a:rPr sz="2300" spc="10" dirty="0">
                <a:latin typeface="Lucida Sans Unicode"/>
                <a:cs typeface="Lucida Sans Unicode"/>
              </a:rPr>
              <a:t>important</a:t>
            </a:r>
            <a:r>
              <a:rPr sz="2300" spc="-160" dirty="0">
                <a:latin typeface="Lucida Sans Unicode"/>
                <a:cs typeface="Lucida Sans Unicode"/>
              </a:rPr>
              <a:t> </a:t>
            </a:r>
            <a:r>
              <a:rPr sz="2300" spc="20" dirty="0">
                <a:latin typeface="Lucida Sans Unicode"/>
                <a:cs typeface="Lucida Sans Unicode"/>
              </a:rPr>
              <a:t>of</a:t>
            </a:r>
            <a:r>
              <a:rPr sz="2300" spc="-160" dirty="0">
                <a:latin typeface="Lucida Sans Unicode"/>
                <a:cs typeface="Lucida Sans Unicode"/>
              </a:rPr>
              <a:t> </a:t>
            </a:r>
            <a:r>
              <a:rPr sz="2300" spc="-5" dirty="0">
                <a:latin typeface="Lucida Sans Unicode"/>
                <a:cs typeface="Lucida Sans Unicode"/>
              </a:rPr>
              <a:t>this</a:t>
            </a:r>
            <a:r>
              <a:rPr sz="2300" spc="-155" dirty="0">
                <a:latin typeface="Lucida Sans Unicode"/>
                <a:cs typeface="Lucida Sans Unicode"/>
              </a:rPr>
              <a:t> </a:t>
            </a:r>
            <a:r>
              <a:rPr sz="2300" spc="55" dirty="0">
                <a:latin typeface="Lucida Sans Unicode"/>
                <a:cs typeface="Lucida Sans Unicode"/>
              </a:rPr>
              <a:t>covert</a:t>
            </a:r>
            <a:r>
              <a:rPr sz="2300" spc="-160" dirty="0">
                <a:latin typeface="Lucida Sans Unicode"/>
                <a:cs typeface="Lucida Sans Unicode"/>
              </a:rPr>
              <a:t> </a:t>
            </a:r>
            <a:r>
              <a:rPr sz="2300" spc="15" dirty="0">
                <a:latin typeface="Lucida Sans Unicode"/>
                <a:cs typeface="Lucida Sans Unicode"/>
              </a:rPr>
              <a:t>channel</a:t>
            </a:r>
            <a:r>
              <a:rPr sz="2300" spc="-160" dirty="0">
                <a:latin typeface="Lucida Sans Unicode"/>
                <a:cs typeface="Lucida Sans Unicode"/>
              </a:rPr>
              <a:t> </a:t>
            </a:r>
            <a:r>
              <a:rPr sz="2300" spc="15" dirty="0">
                <a:latin typeface="Lucida Sans Unicode"/>
                <a:cs typeface="Lucida Sans Unicode"/>
              </a:rPr>
              <a:t>technique</a:t>
            </a:r>
            <a:r>
              <a:rPr sz="2300" spc="-155" dirty="0">
                <a:latin typeface="Lucida Sans Unicode"/>
                <a:cs typeface="Lucida Sans Unicode"/>
              </a:rPr>
              <a:t> </a:t>
            </a:r>
            <a:r>
              <a:rPr sz="2300" spc="20" dirty="0">
                <a:latin typeface="Lucida Sans Unicode"/>
                <a:cs typeface="Lucida Sans Unicode"/>
              </a:rPr>
              <a:t>compared</a:t>
            </a:r>
            <a:r>
              <a:rPr sz="2300" spc="-160" dirty="0">
                <a:latin typeface="Lucida Sans Unicode"/>
                <a:cs typeface="Lucida Sans Unicode"/>
              </a:rPr>
              <a:t> </a:t>
            </a:r>
            <a:r>
              <a:rPr sz="2300" spc="10" dirty="0">
                <a:latin typeface="Lucida Sans Unicode"/>
                <a:cs typeface="Lucida Sans Unicode"/>
              </a:rPr>
              <a:t>with</a:t>
            </a:r>
            <a:r>
              <a:rPr sz="2300" spc="-155" dirty="0">
                <a:latin typeface="Lucida Sans Unicode"/>
                <a:cs typeface="Lucida Sans Unicode"/>
              </a:rPr>
              <a:t> </a:t>
            </a:r>
            <a:r>
              <a:rPr sz="2300" spc="35" dirty="0">
                <a:latin typeface="Lucida Sans Unicode"/>
                <a:cs typeface="Lucida Sans Unicode"/>
              </a:rPr>
              <a:t>the</a:t>
            </a:r>
            <a:r>
              <a:rPr sz="2300" spc="-160" dirty="0">
                <a:latin typeface="Lucida Sans Unicode"/>
                <a:cs typeface="Lucida Sans Unicode"/>
              </a:rPr>
              <a:t> </a:t>
            </a:r>
            <a:r>
              <a:rPr sz="2300" spc="10" dirty="0">
                <a:latin typeface="Lucida Sans Unicode"/>
                <a:cs typeface="Lucida Sans Unicode"/>
              </a:rPr>
              <a:t>previous </a:t>
            </a:r>
            <a:r>
              <a:rPr sz="2300" spc="15" dirty="0">
                <a:latin typeface="Lucida Sans Unicode"/>
                <a:cs typeface="Lucida Sans Unicode"/>
              </a:rPr>
              <a:t> </a:t>
            </a:r>
            <a:r>
              <a:rPr sz="2300" spc="5" dirty="0">
                <a:latin typeface="Lucida Sans Unicode"/>
                <a:cs typeface="Lucida Sans Unicode"/>
              </a:rPr>
              <a:t>packet</a:t>
            </a:r>
            <a:r>
              <a:rPr sz="2300" spc="-160" dirty="0">
                <a:latin typeface="Lucida Sans Unicode"/>
                <a:cs typeface="Lucida Sans Unicode"/>
              </a:rPr>
              <a:t> </a:t>
            </a:r>
            <a:r>
              <a:rPr sz="2300" spc="-15" dirty="0">
                <a:latin typeface="Lucida Sans Unicode"/>
                <a:cs typeface="Lucida Sans Unicode"/>
              </a:rPr>
              <a:t>length</a:t>
            </a:r>
            <a:r>
              <a:rPr sz="2300" spc="-160" dirty="0">
                <a:latin typeface="Lucida Sans Unicode"/>
                <a:cs typeface="Lucida Sans Unicode"/>
              </a:rPr>
              <a:t> </a:t>
            </a:r>
            <a:r>
              <a:rPr sz="2300" spc="55" dirty="0">
                <a:latin typeface="Lucida Sans Unicode"/>
                <a:cs typeface="Lucida Sans Unicode"/>
              </a:rPr>
              <a:t>covert</a:t>
            </a:r>
            <a:r>
              <a:rPr sz="2300" spc="-160" dirty="0">
                <a:latin typeface="Lucida Sans Unicode"/>
                <a:cs typeface="Lucida Sans Unicode"/>
              </a:rPr>
              <a:t> </a:t>
            </a:r>
            <a:r>
              <a:rPr sz="2300" spc="10" dirty="0">
                <a:latin typeface="Lucida Sans Unicode"/>
                <a:cs typeface="Lucida Sans Unicode"/>
              </a:rPr>
              <a:t>channels</a:t>
            </a:r>
            <a:r>
              <a:rPr sz="2300" spc="-160" dirty="0">
                <a:latin typeface="Lucida Sans Unicode"/>
                <a:cs typeface="Lucida Sans Unicode"/>
              </a:rPr>
              <a:t> </a:t>
            </a:r>
            <a:r>
              <a:rPr sz="2300" spc="40" dirty="0">
                <a:latin typeface="Lucida Sans Unicode"/>
                <a:cs typeface="Lucida Sans Unicode"/>
              </a:rPr>
              <a:t>that</a:t>
            </a:r>
            <a:r>
              <a:rPr sz="2300" spc="-155" dirty="0">
                <a:latin typeface="Lucida Sans Unicode"/>
                <a:cs typeface="Lucida Sans Unicode"/>
              </a:rPr>
              <a:t> </a:t>
            </a:r>
            <a:r>
              <a:rPr sz="2300" spc="15" dirty="0">
                <a:latin typeface="Lucida Sans Unicode"/>
                <a:cs typeface="Lucida Sans Unicode"/>
              </a:rPr>
              <a:t>are</a:t>
            </a:r>
            <a:r>
              <a:rPr sz="2300" spc="-160" dirty="0">
                <a:latin typeface="Lucida Sans Unicode"/>
                <a:cs typeface="Lucida Sans Unicode"/>
              </a:rPr>
              <a:t> </a:t>
            </a:r>
            <a:r>
              <a:rPr sz="2300" spc="5" dirty="0">
                <a:latin typeface="Lucida Sans Unicode"/>
                <a:cs typeface="Lucida Sans Unicode"/>
              </a:rPr>
              <a:t>required</a:t>
            </a:r>
            <a:r>
              <a:rPr sz="2300" spc="-160" dirty="0">
                <a:latin typeface="Lucida Sans Unicode"/>
                <a:cs typeface="Lucida Sans Unicode"/>
              </a:rPr>
              <a:t> </a:t>
            </a:r>
            <a:r>
              <a:rPr sz="2300" spc="10" dirty="0">
                <a:latin typeface="Lucida Sans Unicode"/>
                <a:cs typeface="Lucida Sans Unicode"/>
              </a:rPr>
              <a:t>a</a:t>
            </a:r>
            <a:r>
              <a:rPr sz="2300" spc="-160" dirty="0">
                <a:latin typeface="Lucida Sans Unicode"/>
                <a:cs typeface="Lucida Sans Unicode"/>
              </a:rPr>
              <a:t> </a:t>
            </a:r>
            <a:r>
              <a:rPr sz="2300" spc="5" dirty="0">
                <a:latin typeface="Lucida Sans Unicode"/>
                <a:cs typeface="Lucida Sans Unicode"/>
              </a:rPr>
              <a:t>shared</a:t>
            </a:r>
            <a:r>
              <a:rPr sz="2300" spc="-160" dirty="0">
                <a:latin typeface="Lucida Sans Unicode"/>
                <a:cs typeface="Lucida Sans Unicode"/>
              </a:rPr>
              <a:t> </a:t>
            </a:r>
            <a:r>
              <a:rPr sz="2300" spc="-55" dirty="0">
                <a:latin typeface="Lucida Sans Unicode"/>
                <a:cs typeface="Lucida Sans Unicode"/>
              </a:rPr>
              <a:t>key\rules.</a:t>
            </a:r>
            <a:r>
              <a:rPr sz="2300" spc="-155" dirty="0">
                <a:latin typeface="Lucida Sans Unicode"/>
                <a:cs typeface="Lucida Sans Unicode"/>
              </a:rPr>
              <a:t> </a:t>
            </a:r>
            <a:r>
              <a:rPr sz="2300" spc="-55" dirty="0">
                <a:latin typeface="Lucida Sans Unicode"/>
                <a:cs typeface="Lucida Sans Unicode"/>
              </a:rPr>
              <a:t>This</a:t>
            </a:r>
            <a:r>
              <a:rPr sz="2300" spc="-160" dirty="0">
                <a:latin typeface="Lucida Sans Unicode"/>
                <a:cs typeface="Lucida Sans Unicode"/>
              </a:rPr>
              <a:t> </a:t>
            </a:r>
            <a:r>
              <a:rPr sz="2300" spc="25" dirty="0">
                <a:latin typeface="Lucida Sans Unicode"/>
                <a:cs typeface="Lucida Sans Unicode"/>
              </a:rPr>
              <a:t>feature</a:t>
            </a:r>
            <a:r>
              <a:rPr sz="2300" spc="-160" dirty="0">
                <a:latin typeface="Lucida Sans Unicode"/>
                <a:cs typeface="Lucida Sans Unicode"/>
              </a:rPr>
              <a:t> </a:t>
            </a:r>
            <a:r>
              <a:rPr sz="2300" spc="-45" dirty="0">
                <a:latin typeface="Lucida Sans Unicode"/>
                <a:cs typeface="Lucida Sans Unicode"/>
              </a:rPr>
              <a:t>makes</a:t>
            </a:r>
            <a:r>
              <a:rPr sz="2300" spc="-160" dirty="0">
                <a:latin typeface="Lucida Sans Unicode"/>
                <a:cs typeface="Lucida Sans Unicode"/>
              </a:rPr>
              <a:t> </a:t>
            </a:r>
            <a:r>
              <a:rPr sz="2300" spc="-5" dirty="0">
                <a:latin typeface="Lucida Sans Unicode"/>
                <a:cs typeface="Lucida Sans Unicode"/>
              </a:rPr>
              <a:t>this</a:t>
            </a:r>
            <a:r>
              <a:rPr sz="2300" spc="-160" dirty="0">
                <a:latin typeface="Lucida Sans Unicode"/>
                <a:cs typeface="Lucida Sans Unicode"/>
              </a:rPr>
              <a:t> </a:t>
            </a:r>
            <a:r>
              <a:rPr sz="2300" spc="-5" dirty="0">
                <a:latin typeface="Lucida Sans Unicode"/>
                <a:cs typeface="Lucida Sans Unicode"/>
              </a:rPr>
              <a:t>this</a:t>
            </a:r>
            <a:r>
              <a:rPr sz="2300" spc="-155" dirty="0">
                <a:latin typeface="Lucida Sans Unicode"/>
                <a:cs typeface="Lucida Sans Unicode"/>
              </a:rPr>
              <a:t> </a:t>
            </a:r>
            <a:r>
              <a:rPr sz="2300" spc="60" dirty="0">
                <a:latin typeface="Lucida Sans Unicode"/>
                <a:cs typeface="Lucida Sans Unicode"/>
              </a:rPr>
              <a:t>type</a:t>
            </a:r>
            <a:r>
              <a:rPr sz="2300" spc="-160" dirty="0">
                <a:latin typeface="Lucida Sans Unicode"/>
                <a:cs typeface="Lucida Sans Unicode"/>
              </a:rPr>
              <a:t> </a:t>
            </a:r>
            <a:r>
              <a:rPr sz="2300" spc="20" dirty="0">
                <a:latin typeface="Lucida Sans Unicode"/>
                <a:cs typeface="Lucida Sans Unicode"/>
              </a:rPr>
              <a:t>of</a:t>
            </a:r>
            <a:r>
              <a:rPr sz="2300" spc="-160" dirty="0">
                <a:latin typeface="Lucida Sans Unicode"/>
                <a:cs typeface="Lucida Sans Unicode"/>
              </a:rPr>
              <a:t> </a:t>
            </a:r>
            <a:r>
              <a:rPr sz="2300" spc="55" dirty="0">
                <a:latin typeface="Lucida Sans Unicode"/>
                <a:cs typeface="Lucida Sans Unicode"/>
              </a:rPr>
              <a:t>covert</a:t>
            </a:r>
            <a:r>
              <a:rPr sz="2300" spc="-160" dirty="0">
                <a:latin typeface="Lucida Sans Unicode"/>
                <a:cs typeface="Lucida Sans Unicode"/>
              </a:rPr>
              <a:t> </a:t>
            </a:r>
            <a:r>
              <a:rPr sz="2300" spc="15" dirty="0">
                <a:latin typeface="Lucida Sans Unicode"/>
                <a:cs typeface="Lucida Sans Unicode"/>
              </a:rPr>
              <a:t>channel</a:t>
            </a:r>
            <a:r>
              <a:rPr sz="2300" spc="-160" dirty="0">
                <a:latin typeface="Lucida Sans Unicode"/>
                <a:cs typeface="Lucida Sans Unicode"/>
              </a:rPr>
              <a:t> </a:t>
            </a:r>
            <a:r>
              <a:rPr sz="2300" dirty="0">
                <a:latin typeface="Lucida Sans Unicode"/>
                <a:cs typeface="Lucida Sans Unicode"/>
              </a:rPr>
              <a:t>more </a:t>
            </a:r>
            <a:r>
              <a:rPr sz="2300" spc="5" dirty="0">
                <a:latin typeface="Lucida Sans Unicode"/>
                <a:cs typeface="Lucida Sans Unicode"/>
              </a:rPr>
              <a:t> </a:t>
            </a:r>
            <a:r>
              <a:rPr sz="2300" spc="20" dirty="0">
                <a:latin typeface="Lucida Sans Unicode"/>
                <a:cs typeface="Lucida Sans Unicode"/>
              </a:rPr>
              <a:t>secure </a:t>
            </a:r>
            <a:r>
              <a:rPr sz="2300" spc="10" dirty="0">
                <a:latin typeface="Lucida Sans Unicode"/>
                <a:cs typeface="Lucida Sans Unicode"/>
              </a:rPr>
              <a:t>and </a:t>
            </a:r>
            <a:r>
              <a:rPr sz="2300" spc="20" dirty="0">
                <a:latin typeface="Lucida Sans Unicode"/>
                <a:cs typeface="Lucida Sans Unicode"/>
              </a:rPr>
              <a:t>reduces </a:t>
            </a:r>
            <a:r>
              <a:rPr sz="2300" spc="-5" dirty="0">
                <a:latin typeface="Lucida Sans Unicode"/>
                <a:cs typeface="Lucida Sans Unicode"/>
              </a:rPr>
              <a:t>its </a:t>
            </a:r>
            <a:r>
              <a:rPr sz="2300" spc="5" dirty="0">
                <a:latin typeface="Lucida Sans Unicode"/>
                <a:cs typeface="Lucida Sans Unicode"/>
              </a:rPr>
              <a:t>overheads. </a:t>
            </a:r>
            <a:r>
              <a:rPr sz="2300" spc="-40" dirty="0">
                <a:latin typeface="Lucida Sans Unicode"/>
                <a:cs typeface="Lucida Sans Unicode"/>
              </a:rPr>
              <a:t>As </a:t>
            </a:r>
            <a:r>
              <a:rPr sz="2300" spc="25" dirty="0">
                <a:latin typeface="Lucida Sans Unicode"/>
                <a:cs typeface="Lucida Sans Unicode"/>
              </a:rPr>
              <a:t>per </a:t>
            </a:r>
            <a:r>
              <a:rPr sz="2300" spc="35" dirty="0">
                <a:latin typeface="Lucida Sans Unicode"/>
                <a:cs typeface="Lucida Sans Unicode"/>
              </a:rPr>
              <a:t>the </a:t>
            </a:r>
            <a:r>
              <a:rPr sz="2300" spc="5" dirty="0">
                <a:latin typeface="Lucida Sans Unicode"/>
                <a:cs typeface="Lucida Sans Unicode"/>
              </a:rPr>
              <a:t>authors </a:t>
            </a:r>
            <a:r>
              <a:rPr sz="2300" spc="-20" dirty="0">
                <a:latin typeface="Lucida Sans Unicode"/>
                <a:cs typeface="Lucida Sans Unicode"/>
              </a:rPr>
              <a:t>claim, </a:t>
            </a:r>
            <a:r>
              <a:rPr sz="2300" spc="35" dirty="0">
                <a:latin typeface="Lucida Sans Unicode"/>
                <a:cs typeface="Lucida Sans Unicode"/>
              </a:rPr>
              <a:t>the </a:t>
            </a:r>
            <a:r>
              <a:rPr sz="2300" spc="-60" dirty="0">
                <a:latin typeface="Lucida Sans Unicode"/>
                <a:cs typeface="Lucida Sans Unicode"/>
              </a:rPr>
              <a:t>existing </a:t>
            </a:r>
            <a:r>
              <a:rPr sz="2300" spc="30" dirty="0">
                <a:latin typeface="Lucida Sans Unicode"/>
                <a:cs typeface="Lucida Sans Unicode"/>
              </a:rPr>
              <a:t>detection </a:t>
            </a:r>
            <a:r>
              <a:rPr sz="2300" spc="10" dirty="0">
                <a:latin typeface="Lucida Sans Unicode"/>
                <a:cs typeface="Lucida Sans Unicode"/>
              </a:rPr>
              <a:t>techniques </a:t>
            </a:r>
            <a:r>
              <a:rPr sz="2300" spc="-5" dirty="0">
                <a:latin typeface="Lucida Sans Unicode"/>
                <a:cs typeface="Lucida Sans Unicode"/>
              </a:rPr>
              <a:t>fail </a:t>
            </a:r>
            <a:r>
              <a:rPr sz="2300" spc="40" dirty="0">
                <a:latin typeface="Lucida Sans Unicode"/>
                <a:cs typeface="Lucida Sans Unicode"/>
              </a:rPr>
              <a:t>to </a:t>
            </a:r>
            <a:r>
              <a:rPr sz="2300" spc="55" dirty="0">
                <a:latin typeface="Lucida Sans Unicode"/>
                <a:cs typeface="Lucida Sans Unicode"/>
              </a:rPr>
              <a:t>detect </a:t>
            </a:r>
            <a:r>
              <a:rPr sz="2300" spc="10" dirty="0">
                <a:latin typeface="Lucida Sans Unicode"/>
                <a:cs typeface="Lucida Sans Unicode"/>
              </a:rPr>
              <a:t>their </a:t>
            </a:r>
            <a:r>
              <a:rPr sz="2300" spc="55" dirty="0">
                <a:latin typeface="Lucida Sans Unicode"/>
                <a:cs typeface="Lucida Sans Unicode"/>
              </a:rPr>
              <a:t>covert </a:t>
            </a:r>
            <a:r>
              <a:rPr sz="2300" spc="60" dirty="0">
                <a:latin typeface="Lucida Sans Unicode"/>
                <a:cs typeface="Lucida Sans Unicode"/>
              </a:rPr>
              <a:t> </a:t>
            </a:r>
            <a:r>
              <a:rPr sz="2300" spc="-5" dirty="0">
                <a:latin typeface="Lucida Sans Unicode"/>
                <a:cs typeface="Lucida Sans Unicode"/>
              </a:rPr>
              <a:t>channel.</a:t>
            </a:r>
            <a:r>
              <a:rPr sz="2300" spc="-160" dirty="0">
                <a:latin typeface="Lucida Sans Unicode"/>
                <a:cs typeface="Lucida Sans Unicode"/>
              </a:rPr>
              <a:t> </a:t>
            </a:r>
            <a:r>
              <a:rPr sz="2300" spc="-30" dirty="0">
                <a:latin typeface="Lucida Sans Unicode"/>
                <a:cs typeface="Lucida Sans Unicode"/>
              </a:rPr>
              <a:t>Their</a:t>
            </a:r>
            <a:r>
              <a:rPr sz="2300" spc="-155" dirty="0">
                <a:latin typeface="Lucida Sans Unicode"/>
                <a:cs typeface="Lucida Sans Unicode"/>
              </a:rPr>
              <a:t> </a:t>
            </a:r>
            <a:r>
              <a:rPr sz="2300" spc="55" dirty="0">
                <a:latin typeface="Lucida Sans Unicode"/>
                <a:cs typeface="Lucida Sans Unicode"/>
              </a:rPr>
              <a:t>covert</a:t>
            </a:r>
            <a:r>
              <a:rPr sz="2300" spc="-155" dirty="0">
                <a:latin typeface="Lucida Sans Unicode"/>
                <a:cs typeface="Lucida Sans Unicode"/>
              </a:rPr>
              <a:t> </a:t>
            </a:r>
            <a:r>
              <a:rPr sz="2300" spc="15" dirty="0">
                <a:latin typeface="Lucida Sans Unicode"/>
                <a:cs typeface="Lucida Sans Unicode"/>
              </a:rPr>
              <a:t>channel</a:t>
            </a:r>
            <a:r>
              <a:rPr sz="2300" spc="-155" dirty="0">
                <a:latin typeface="Lucida Sans Unicode"/>
                <a:cs typeface="Lucida Sans Unicode"/>
              </a:rPr>
              <a:t> </a:t>
            </a:r>
            <a:r>
              <a:rPr sz="2300" spc="15" dirty="0">
                <a:latin typeface="Lucida Sans Unicode"/>
                <a:cs typeface="Lucida Sans Unicode"/>
              </a:rPr>
              <a:t>sufficiently</a:t>
            </a:r>
            <a:r>
              <a:rPr sz="2300" spc="-155" dirty="0">
                <a:latin typeface="Lucida Sans Unicode"/>
                <a:cs typeface="Lucida Sans Unicode"/>
              </a:rPr>
              <a:t> </a:t>
            </a:r>
            <a:r>
              <a:rPr sz="2300" dirty="0">
                <a:latin typeface="Lucida Sans Unicode"/>
                <a:cs typeface="Lucida Sans Unicode"/>
              </a:rPr>
              <a:t>imitates</a:t>
            </a:r>
            <a:r>
              <a:rPr sz="2300" spc="-155" dirty="0">
                <a:latin typeface="Lucida Sans Unicode"/>
                <a:cs typeface="Lucida Sans Unicode"/>
              </a:rPr>
              <a:t> </a:t>
            </a:r>
            <a:r>
              <a:rPr sz="2300" spc="-5" dirty="0">
                <a:latin typeface="Lucida Sans Unicode"/>
                <a:cs typeface="Lucida Sans Unicode"/>
              </a:rPr>
              <a:t>normal</a:t>
            </a:r>
            <a:r>
              <a:rPr sz="2300" spc="-155" dirty="0">
                <a:latin typeface="Lucida Sans Unicode"/>
                <a:cs typeface="Lucida Sans Unicode"/>
              </a:rPr>
              <a:t> </a:t>
            </a:r>
            <a:r>
              <a:rPr sz="2300" spc="25" dirty="0">
                <a:latin typeface="Lucida Sans Unicode"/>
                <a:cs typeface="Lucida Sans Unicode"/>
              </a:rPr>
              <a:t>traffic</a:t>
            </a:r>
            <a:r>
              <a:rPr sz="2300" spc="-155" dirty="0">
                <a:latin typeface="Lucida Sans Unicode"/>
                <a:cs typeface="Lucida Sans Unicode"/>
              </a:rPr>
              <a:t> </a:t>
            </a:r>
            <a:r>
              <a:rPr sz="2300" dirty="0">
                <a:latin typeface="Lucida Sans Unicode"/>
                <a:cs typeface="Lucida Sans Unicode"/>
              </a:rPr>
              <a:t>behavior.</a:t>
            </a:r>
            <a:r>
              <a:rPr sz="2300" spc="-155" dirty="0">
                <a:latin typeface="Lucida Sans Unicode"/>
                <a:cs typeface="Lucida Sans Unicode"/>
              </a:rPr>
              <a:t> </a:t>
            </a:r>
            <a:r>
              <a:rPr sz="2300" spc="55" dirty="0">
                <a:latin typeface="Lucida Sans Unicode"/>
                <a:cs typeface="Lucida Sans Unicode"/>
              </a:rPr>
              <a:t>Based</a:t>
            </a:r>
            <a:r>
              <a:rPr sz="2300" spc="-155" dirty="0">
                <a:latin typeface="Lucida Sans Unicode"/>
                <a:cs typeface="Lucida Sans Unicode"/>
              </a:rPr>
              <a:t> </a:t>
            </a:r>
            <a:r>
              <a:rPr sz="2300" dirty="0">
                <a:latin typeface="Lucida Sans Unicode"/>
                <a:cs typeface="Lucida Sans Unicode"/>
              </a:rPr>
              <a:t>on</a:t>
            </a:r>
            <a:r>
              <a:rPr sz="2300" spc="-155" dirty="0">
                <a:latin typeface="Lucida Sans Unicode"/>
                <a:cs typeface="Lucida Sans Unicode"/>
              </a:rPr>
              <a:t> </a:t>
            </a:r>
            <a:r>
              <a:rPr sz="2300" spc="-5" dirty="0">
                <a:latin typeface="Lucida Sans Unicode"/>
                <a:cs typeface="Lucida Sans Unicode"/>
              </a:rPr>
              <a:t>our</a:t>
            </a:r>
            <a:r>
              <a:rPr sz="2300" spc="-155" dirty="0">
                <a:latin typeface="Lucida Sans Unicode"/>
                <a:cs typeface="Lucida Sans Unicode"/>
              </a:rPr>
              <a:t> </a:t>
            </a:r>
            <a:r>
              <a:rPr sz="2300" spc="40" dirty="0">
                <a:latin typeface="Lucida Sans Unicode"/>
                <a:cs typeface="Lucida Sans Unicode"/>
              </a:rPr>
              <a:t>recent</a:t>
            </a:r>
            <a:r>
              <a:rPr sz="2300" spc="-155" dirty="0">
                <a:latin typeface="Lucida Sans Unicode"/>
                <a:cs typeface="Lucida Sans Unicode"/>
              </a:rPr>
              <a:t> </a:t>
            </a:r>
            <a:r>
              <a:rPr sz="2300" spc="10" dirty="0">
                <a:latin typeface="Lucida Sans Unicode"/>
                <a:cs typeface="Lucida Sans Unicode"/>
              </a:rPr>
              <a:t>survey,</a:t>
            </a:r>
            <a:r>
              <a:rPr sz="2300" spc="-155" dirty="0">
                <a:latin typeface="Lucida Sans Unicode"/>
                <a:cs typeface="Lucida Sans Unicode"/>
              </a:rPr>
              <a:t> </a:t>
            </a:r>
            <a:r>
              <a:rPr sz="2300" spc="40" dirty="0">
                <a:latin typeface="Lucida Sans Unicode"/>
                <a:cs typeface="Lucida Sans Unicode"/>
              </a:rPr>
              <a:t>to</a:t>
            </a:r>
            <a:r>
              <a:rPr sz="2300" spc="-155" dirty="0">
                <a:latin typeface="Lucida Sans Unicode"/>
                <a:cs typeface="Lucida Sans Unicode"/>
              </a:rPr>
              <a:t> </a:t>
            </a:r>
            <a:r>
              <a:rPr sz="2300" spc="-5" dirty="0">
                <a:latin typeface="Lucida Sans Unicode"/>
                <a:cs typeface="Lucida Sans Unicode"/>
              </a:rPr>
              <a:t>this</a:t>
            </a:r>
            <a:r>
              <a:rPr sz="2300" spc="-155" dirty="0">
                <a:latin typeface="Lucida Sans Unicode"/>
                <a:cs typeface="Lucida Sans Unicode"/>
              </a:rPr>
              <a:t> </a:t>
            </a:r>
            <a:r>
              <a:rPr sz="2300" spc="-20" dirty="0">
                <a:latin typeface="Lucida Sans Unicode"/>
                <a:cs typeface="Lucida Sans Unicode"/>
              </a:rPr>
              <a:t>end,</a:t>
            </a:r>
            <a:r>
              <a:rPr sz="2300" spc="-155" dirty="0">
                <a:latin typeface="Lucida Sans Unicode"/>
                <a:cs typeface="Lucida Sans Unicode"/>
              </a:rPr>
              <a:t> </a:t>
            </a:r>
            <a:r>
              <a:rPr sz="2300" spc="30" dirty="0">
                <a:latin typeface="Lucida Sans Unicode"/>
                <a:cs typeface="Lucida Sans Unicode"/>
              </a:rPr>
              <a:t>there</a:t>
            </a:r>
            <a:r>
              <a:rPr sz="2300" spc="-155" dirty="0">
                <a:latin typeface="Lucida Sans Unicode"/>
                <a:cs typeface="Lucida Sans Unicode"/>
              </a:rPr>
              <a:t> </a:t>
            </a:r>
            <a:r>
              <a:rPr sz="2300" spc="-45" dirty="0">
                <a:latin typeface="Lucida Sans Unicode"/>
                <a:cs typeface="Lucida Sans Unicode"/>
              </a:rPr>
              <a:t>is</a:t>
            </a:r>
            <a:r>
              <a:rPr sz="2300" spc="-155" dirty="0">
                <a:latin typeface="Lucida Sans Unicode"/>
                <a:cs typeface="Lucida Sans Unicode"/>
              </a:rPr>
              <a:t> </a:t>
            </a:r>
            <a:r>
              <a:rPr sz="2300" dirty="0">
                <a:latin typeface="Lucida Sans Unicode"/>
                <a:cs typeface="Lucida Sans Unicode"/>
              </a:rPr>
              <a:t>no </a:t>
            </a:r>
            <a:r>
              <a:rPr sz="2300" spc="-715" dirty="0">
                <a:latin typeface="Lucida Sans Unicode"/>
                <a:cs typeface="Lucida Sans Unicode"/>
              </a:rPr>
              <a:t> </a:t>
            </a:r>
            <a:r>
              <a:rPr sz="2300" spc="30" dirty="0">
                <a:latin typeface="Lucida Sans Unicode"/>
                <a:cs typeface="Lucida Sans Unicode"/>
              </a:rPr>
              <a:t>detection</a:t>
            </a:r>
            <a:r>
              <a:rPr sz="2300" spc="-165" dirty="0">
                <a:latin typeface="Lucida Sans Unicode"/>
                <a:cs typeface="Lucida Sans Unicode"/>
              </a:rPr>
              <a:t> </a:t>
            </a:r>
            <a:r>
              <a:rPr sz="2300" spc="15" dirty="0">
                <a:latin typeface="Lucida Sans Unicode"/>
                <a:cs typeface="Lucida Sans Unicode"/>
              </a:rPr>
              <a:t>method</a:t>
            </a:r>
            <a:r>
              <a:rPr sz="2300" spc="-165" dirty="0">
                <a:latin typeface="Lucida Sans Unicode"/>
                <a:cs typeface="Lucida Sans Unicode"/>
              </a:rPr>
              <a:t> </a:t>
            </a:r>
            <a:r>
              <a:rPr sz="2300" spc="-45" dirty="0">
                <a:latin typeface="Lucida Sans Unicode"/>
                <a:cs typeface="Lucida Sans Unicode"/>
              </a:rPr>
              <a:t>is</a:t>
            </a:r>
            <a:r>
              <a:rPr sz="2300" spc="-165" dirty="0">
                <a:latin typeface="Lucida Sans Unicode"/>
                <a:cs typeface="Lucida Sans Unicode"/>
              </a:rPr>
              <a:t> </a:t>
            </a:r>
            <a:r>
              <a:rPr sz="2300" spc="20" dirty="0">
                <a:latin typeface="Lucida Sans Unicode"/>
                <a:cs typeface="Lucida Sans Unicode"/>
              </a:rPr>
              <a:t>presented</a:t>
            </a:r>
            <a:r>
              <a:rPr sz="2300" spc="-165" dirty="0">
                <a:latin typeface="Lucida Sans Unicode"/>
                <a:cs typeface="Lucida Sans Unicode"/>
              </a:rPr>
              <a:t> </a:t>
            </a:r>
            <a:r>
              <a:rPr sz="2300" spc="40" dirty="0">
                <a:latin typeface="Lucida Sans Unicode"/>
                <a:cs typeface="Lucida Sans Unicode"/>
              </a:rPr>
              <a:t>to</a:t>
            </a:r>
            <a:r>
              <a:rPr sz="2300" spc="-165" dirty="0">
                <a:latin typeface="Lucida Sans Unicode"/>
                <a:cs typeface="Lucida Sans Unicode"/>
              </a:rPr>
              <a:t> </a:t>
            </a:r>
            <a:r>
              <a:rPr sz="2300" spc="55" dirty="0">
                <a:latin typeface="Lucida Sans Unicode"/>
                <a:cs typeface="Lucida Sans Unicode"/>
              </a:rPr>
              <a:t>detect</a:t>
            </a:r>
            <a:r>
              <a:rPr sz="2300" spc="-165" dirty="0">
                <a:latin typeface="Lucida Sans Unicode"/>
                <a:cs typeface="Lucida Sans Unicode"/>
              </a:rPr>
              <a:t> </a:t>
            </a:r>
            <a:r>
              <a:rPr sz="2300" spc="5" dirty="0">
                <a:latin typeface="Lucida Sans Unicode"/>
                <a:cs typeface="Lucida Sans Unicode"/>
              </a:rPr>
              <a:t>such</a:t>
            </a:r>
            <a:r>
              <a:rPr sz="2300" spc="-165" dirty="0">
                <a:latin typeface="Lucida Sans Unicode"/>
                <a:cs typeface="Lucida Sans Unicode"/>
              </a:rPr>
              <a:t> </a:t>
            </a:r>
            <a:r>
              <a:rPr sz="2300" spc="60" dirty="0">
                <a:latin typeface="Lucida Sans Unicode"/>
                <a:cs typeface="Lucida Sans Unicode"/>
              </a:rPr>
              <a:t>type</a:t>
            </a:r>
            <a:r>
              <a:rPr sz="2300" spc="-165" dirty="0">
                <a:latin typeface="Lucida Sans Unicode"/>
                <a:cs typeface="Lucida Sans Unicode"/>
              </a:rPr>
              <a:t> </a:t>
            </a:r>
            <a:r>
              <a:rPr sz="2300" spc="20" dirty="0">
                <a:latin typeface="Lucida Sans Unicode"/>
                <a:cs typeface="Lucida Sans Unicode"/>
              </a:rPr>
              <a:t>of</a:t>
            </a:r>
            <a:r>
              <a:rPr sz="2300" spc="-160" dirty="0">
                <a:latin typeface="Lucida Sans Unicode"/>
                <a:cs typeface="Lucida Sans Unicode"/>
              </a:rPr>
              <a:t> </a:t>
            </a:r>
            <a:r>
              <a:rPr sz="2300" spc="55" dirty="0">
                <a:latin typeface="Lucida Sans Unicode"/>
                <a:cs typeface="Lucida Sans Unicode"/>
              </a:rPr>
              <a:t>covert</a:t>
            </a:r>
            <a:r>
              <a:rPr sz="2300" spc="-165" dirty="0">
                <a:latin typeface="Lucida Sans Unicode"/>
                <a:cs typeface="Lucida Sans Unicode"/>
              </a:rPr>
              <a:t> </a:t>
            </a:r>
            <a:r>
              <a:rPr sz="2300" spc="-5" dirty="0">
                <a:latin typeface="Lucida Sans Unicode"/>
                <a:cs typeface="Lucida Sans Unicode"/>
              </a:rPr>
              <a:t>channel.</a:t>
            </a:r>
            <a:endParaRPr sz="2300">
              <a:latin typeface="Lucida Sans Unicode"/>
              <a:cs typeface="Lucida Sans Unicode"/>
            </a:endParaRPr>
          </a:p>
        </p:txBody>
      </p:sp>
      <p:pic>
        <p:nvPicPr>
          <p:cNvPr id="8" name="object 8"/>
          <p:cNvPicPr/>
          <p:nvPr/>
        </p:nvPicPr>
        <p:blipFill>
          <a:blip r:embed="rId3" cstate="print"/>
          <a:stretch>
            <a:fillRect/>
          </a:stretch>
        </p:blipFill>
        <p:spPr>
          <a:xfrm>
            <a:off x="219074" y="6610031"/>
            <a:ext cx="104775" cy="104774"/>
          </a:xfrm>
          <a:prstGeom prst="rect">
            <a:avLst/>
          </a:prstGeom>
        </p:spPr>
      </p:pic>
      <p:sp>
        <p:nvSpPr>
          <p:cNvPr id="9" name="object 9"/>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10" name="object 10"/>
          <p:cNvSpPr txBox="1"/>
          <p:nvPr/>
        </p:nvSpPr>
        <p:spPr>
          <a:xfrm>
            <a:off x="16795825" y="9532757"/>
            <a:ext cx="156210" cy="337185"/>
          </a:xfrm>
          <a:prstGeom prst="rect">
            <a:avLst/>
          </a:prstGeom>
        </p:spPr>
        <p:txBody>
          <a:bodyPr vert="horz" wrap="square" lIns="0" tIns="27940" rIns="0" bIns="0" rtlCol="0">
            <a:spAutoFit/>
          </a:bodyPr>
          <a:lstStyle/>
          <a:p>
            <a:pPr marL="12700">
              <a:lnSpc>
                <a:spcPct val="100000"/>
              </a:lnSpc>
              <a:spcBef>
                <a:spcPts val="220"/>
              </a:spcBef>
            </a:pPr>
            <a:r>
              <a:rPr sz="1800" spc="-110" dirty="0">
                <a:solidFill>
                  <a:srgbClr val="898989"/>
                </a:solidFill>
                <a:latin typeface="Lucida Sans Unicode"/>
                <a:cs typeface="Lucida Sans Unicode"/>
              </a:rPr>
              <a:t>8</a:t>
            </a:r>
            <a:endParaRPr sz="1800">
              <a:latin typeface="Lucida Sans Unicode"/>
              <a:cs typeface="Lucida Sans Unicod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9172575">
              <a:lnSpc>
                <a:spcPct val="100000"/>
              </a:lnSpc>
              <a:spcBef>
                <a:spcPts val="100"/>
              </a:spcBef>
              <a:tabLst>
                <a:tab pos="11378565" algn="l"/>
                <a:tab pos="12862560" algn="l"/>
              </a:tabLst>
            </a:pPr>
            <a:r>
              <a:rPr dirty="0"/>
              <a:t>Literature	Survey	-2</a:t>
            </a:r>
          </a:p>
        </p:txBody>
      </p:sp>
      <p:pic>
        <p:nvPicPr>
          <p:cNvPr id="3" name="object 3"/>
          <p:cNvPicPr/>
          <p:nvPr/>
        </p:nvPicPr>
        <p:blipFill>
          <a:blip r:embed="rId2" cstate="print"/>
          <a:stretch>
            <a:fillRect/>
          </a:stretch>
        </p:blipFill>
        <p:spPr>
          <a:xfrm>
            <a:off x="16914876" y="3"/>
            <a:ext cx="1373122" cy="1481765"/>
          </a:xfrm>
          <a:prstGeom prst="rect">
            <a:avLst/>
          </a:prstGeom>
        </p:spPr>
      </p:pic>
      <p:sp>
        <p:nvSpPr>
          <p:cNvPr id="4" name="object 4"/>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5"/>
          <p:cNvSpPr txBox="1"/>
          <p:nvPr/>
        </p:nvSpPr>
        <p:spPr>
          <a:xfrm>
            <a:off x="431106" y="2966008"/>
            <a:ext cx="17814290" cy="6297295"/>
          </a:xfrm>
          <a:prstGeom prst="rect">
            <a:avLst/>
          </a:prstGeom>
        </p:spPr>
        <p:txBody>
          <a:bodyPr vert="horz" wrap="square" lIns="0" tIns="12700" rIns="0" bIns="0" rtlCol="0">
            <a:spAutoFit/>
          </a:bodyPr>
          <a:lstStyle/>
          <a:p>
            <a:pPr marL="12700">
              <a:lnSpc>
                <a:spcPct val="100000"/>
              </a:lnSpc>
              <a:spcBef>
                <a:spcPts val="100"/>
              </a:spcBef>
            </a:pPr>
            <a:r>
              <a:rPr sz="3900" spc="60" dirty="0">
                <a:latin typeface="Lucida Sans Unicode"/>
                <a:cs typeface="Lucida Sans Unicode"/>
              </a:rPr>
              <a:t>Detection</a:t>
            </a:r>
            <a:r>
              <a:rPr sz="3900" spc="-280" dirty="0">
                <a:latin typeface="Lucida Sans Unicode"/>
                <a:cs typeface="Lucida Sans Unicode"/>
              </a:rPr>
              <a:t> </a:t>
            </a:r>
            <a:r>
              <a:rPr sz="3900" spc="35" dirty="0">
                <a:latin typeface="Lucida Sans Unicode"/>
                <a:cs typeface="Lucida Sans Unicode"/>
              </a:rPr>
              <a:t>method</a:t>
            </a:r>
            <a:endParaRPr sz="3900">
              <a:latin typeface="Lucida Sans Unicode"/>
              <a:cs typeface="Lucida Sans Unicode"/>
            </a:endParaRPr>
          </a:p>
          <a:p>
            <a:pPr marL="447675" marR="276860" indent="-635" algn="ctr">
              <a:lnSpc>
                <a:spcPct val="115399"/>
              </a:lnSpc>
              <a:spcBef>
                <a:spcPts val="3975"/>
              </a:spcBef>
            </a:pPr>
            <a:r>
              <a:rPr sz="2600" spc="-555" dirty="0">
                <a:latin typeface="Lucida Sans Unicode"/>
                <a:cs typeface="Lucida Sans Unicode"/>
              </a:rPr>
              <a:t>·.</a:t>
            </a:r>
            <a:r>
              <a:rPr sz="2600" spc="-550" dirty="0">
                <a:latin typeface="Lucida Sans Unicode"/>
                <a:cs typeface="Lucida Sans Unicode"/>
              </a:rPr>
              <a:t> </a:t>
            </a:r>
            <a:r>
              <a:rPr sz="2600" spc="65" dirty="0">
                <a:latin typeface="Lucida Sans Unicode"/>
                <a:cs typeface="Lucida Sans Unicode"/>
              </a:rPr>
              <a:t>Each </a:t>
            </a:r>
            <a:r>
              <a:rPr sz="2600" spc="5" dirty="0">
                <a:latin typeface="Lucida Sans Unicode"/>
                <a:cs typeface="Lucida Sans Unicode"/>
              </a:rPr>
              <a:t>packet </a:t>
            </a:r>
            <a:r>
              <a:rPr sz="2600" spc="-15" dirty="0">
                <a:latin typeface="Lucida Sans Unicode"/>
                <a:cs typeface="Lucida Sans Unicode"/>
              </a:rPr>
              <a:t>length </a:t>
            </a:r>
            <a:r>
              <a:rPr sz="2600" spc="-50" dirty="0">
                <a:latin typeface="Lucida Sans Unicode"/>
                <a:cs typeface="Lucida Sans Unicode"/>
              </a:rPr>
              <a:t>is </a:t>
            </a:r>
            <a:r>
              <a:rPr sz="2600" spc="-15" dirty="0">
                <a:latin typeface="Lucida Sans Unicode"/>
                <a:cs typeface="Lucida Sans Unicode"/>
              </a:rPr>
              <a:t>exploited </a:t>
            </a:r>
            <a:r>
              <a:rPr sz="2600" spc="45" dirty="0">
                <a:latin typeface="Lucida Sans Unicode"/>
                <a:cs typeface="Lucida Sans Unicode"/>
              </a:rPr>
              <a:t>to </a:t>
            </a:r>
            <a:r>
              <a:rPr sz="2600" spc="35" dirty="0">
                <a:latin typeface="Lucida Sans Unicode"/>
                <a:cs typeface="Lucida Sans Unicode"/>
              </a:rPr>
              <a:t>encode </a:t>
            </a:r>
            <a:r>
              <a:rPr sz="2600" spc="10" dirty="0">
                <a:latin typeface="Lucida Sans Unicode"/>
                <a:cs typeface="Lucida Sans Unicode"/>
              </a:rPr>
              <a:t>one </a:t>
            </a:r>
            <a:r>
              <a:rPr sz="2600" spc="20" dirty="0">
                <a:latin typeface="Lucida Sans Unicode"/>
                <a:cs typeface="Lucida Sans Unicode"/>
              </a:rPr>
              <a:t>bit of </a:t>
            </a:r>
            <a:r>
              <a:rPr sz="2600" spc="10" dirty="0">
                <a:latin typeface="Lucida Sans Unicode"/>
                <a:cs typeface="Lucida Sans Unicode"/>
              </a:rPr>
              <a:t>a </a:t>
            </a:r>
            <a:r>
              <a:rPr sz="2600" spc="40" dirty="0">
                <a:latin typeface="Lucida Sans Unicode"/>
                <a:cs typeface="Lucida Sans Unicode"/>
              </a:rPr>
              <a:t>secret </a:t>
            </a:r>
            <a:r>
              <a:rPr sz="2600" spc="-35" dirty="0">
                <a:latin typeface="Lucida Sans Unicode"/>
                <a:cs typeface="Lucida Sans Unicode"/>
              </a:rPr>
              <a:t>message </a:t>
            </a:r>
            <a:r>
              <a:rPr sz="2600" spc="10" dirty="0">
                <a:latin typeface="Lucida Sans Unicode"/>
                <a:cs typeface="Lucida Sans Unicode"/>
              </a:rPr>
              <a:t>and </a:t>
            </a:r>
            <a:r>
              <a:rPr sz="2600" spc="45" dirty="0">
                <a:latin typeface="Lucida Sans Unicode"/>
                <a:cs typeface="Lucida Sans Unicode"/>
              </a:rPr>
              <a:t>that </a:t>
            </a:r>
            <a:r>
              <a:rPr sz="2600" spc="-50" dirty="0">
                <a:latin typeface="Lucida Sans Unicode"/>
                <a:cs typeface="Lucida Sans Unicode"/>
              </a:rPr>
              <a:t>is </a:t>
            </a:r>
            <a:r>
              <a:rPr sz="2600" spc="15" dirty="0">
                <a:latin typeface="Lucida Sans Unicode"/>
                <a:cs typeface="Lucida Sans Unicode"/>
              </a:rPr>
              <a:t>based </a:t>
            </a:r>
            <a:r>
              <a:rPr sz="2600" dirty="0">
                <a:latin typeface="Lucida Sans Unicode"/>
                <a:cs typeface="Lucida Sans Unicode"/>
              </a:rPr>
              <a:t>on </a:t>
            </a:r>
            <a:r>
              <a:rPr sz="2600" spc="10" dirty="0">
                <a:latin typeface="Lucida Sans Unicode"/>
                <a:cs typeface="Lucida Sans Unicode"/>
              </a:rPr>
              <a:t>one </a:t>
            </a:r>
            <a:r>
              <a:rPr sz="2600" spc="20" dirty="0">
                <a:latin typeface="Lucida Sans Unicode"/>
                <a:cs typeface="Lucida Sans Unicode"/>
              </a:rPr>
              <a:t>of </a:t>
            </a:r>
            <a:r>
              <a:rPr sz="2600" spc="40" dirty="0">
                <a:latin typeface="Lucida Sans Unicode"/>
                <a:cs typeface="Lucida Sans Unicode"/>
              </a:rPr>
              <a:t>two </a:t>
            </a:r>
            <a:r>
              <a:rPr sz="2600" spc="45" dirty="0">
                <a:latin typeface="Lucida Sans Unicode"/>
                <a:cs typeface="Lucida Sans Unicode"/>
              </a:rPr>
              <a:t> </a:t>
            </a:r>
            <a:r>
              <a:rPr sz="2600" spc="-15" dirty="0">
                <a:latin typeface="Lucida Sans Unicode"/>
                <a:cs typeface="Lucida Sans Unicode"/>
              </a:rPr>
              <a:t>scenarios,</a:t>
            </a:r>
            <a:r>
              <a:rPr sz="2600" spc="-185" dirty="0">
                <a:latin typeface="Lucida Sans Unicode"/>
                <a:cs typeface="Lucida Sans Unicode"/>
              </a:rPr>
              <a:t> </a:t>
            </a:r>
            <a:r>
              <a:rPr sz="2600" spc="15" dirty="0">
                <a:latin typeface="Lucida Sans Unicode"/>
                <a:cs typeface="Lucida Sans Unicode"/>
              </a:rPr>
              <a:t>either</a:t>
            </a:r>
            <a:r>
              <a:rPr sz="2600" spc="-185" dirty="0">
                <a:latin typeface="Lucida Sans Unicode"/>
                <a:cs typeface="Lucida Sans Unicode"/>
              </a:rPr>
              <a:t> </a:t>
            </a:r>
            <a:r>
              <a:rPr sz="2600" spc="-25" dirty="0">
                <a:latin typeface="Lucida Sans Unicode"/>
                <a:cs typeface="Lucida Sans Unicode"/>
              </a:rPr>
              <a:t>(i)</a:t>
            </a:r>
            <a:r>
              <a:rPr sz="2600" spc="-180" dirty="0">
                <a:latin typeface="Lucida Sans Unicode"/>
                <a:cs typeface="Lucida Sans Unicode"/>
              </a:rPr>
              <a:t> </a:t>
            </a:r>
            <a:r>
              <a:rPr sz="2600" spc="40" dirty="0">
                <a:latin typeface="Lucida Sans Unicode"/>
                <a:cs typeface="Lucida Sans Unicode"/>
              </a:rPr>
              <a:t>the</a:t>
            </a:r>
            <a:r>
              <a:rPr sz="2600" spc="-185" dirty="0">
                <a:latin typeface="Lucida Sans Unicode"/>
                <a:cs typeface="Lucida Sans Unicode"/>
              </a:rPr>
              <a:t> </a:t>
            </a:r>
            <a:r>
              <a:rPr sz="2600" spc="50" dirty="0">
                <a:latin typeface="Lucida Sans Unicode"/>
                <a:cs typeface="Lucida Sans Unicode"/>
              </a:rPr>
              <a:t>even</a:t>
            </a:r>
            <a:r>
              <a:rPr sz="2600" spc="-180" dirty="0">
                <a:latin typeface="Lucida Sans Unicode"/>
                <a:cs typeface="Lucida Sans Unicode"/>
              </a:rPr>
              <a:t> </a:t>
            </a:r>
            <a:r>
              <a:rPr sz="2600" dirty="0">
                <a:latin typeface="Lucida Sans Unicode"/>
                <a:cs typeface="Lucida Sans Unicode"/>
              </a:rPr>
              <a:t>number</a:t>
            </a:r>
            <a:r>
              <a:rPr sz="2600" spc="-185" dirty="0">
                <a:latin typeface="Lucida Sans Unicode"/>
                <a:cs typeface="Lucida Sans Unicode"/>
              </a:rPr>
              <a:t> </a:t>
            </a:r>
            <a:r>
              <a:rPr sz="2600" spc="20" dirty="0">
                <a:latin typeface="Lucida Sans Unicode"/>
                <a:cs typeface="Lucida Sans Unicode"/>
              </a:rPr>
              <a:t>of</a:t>
            </a:r>
            <a:r>
              <a:rPr sz="2600" spc="-185" dirty="0">
                <a:latin typeface="Lucida Sans Unicode"/>
                <a:cs typeface="Lucida Sans Unicode"/>
              </a:rPr>
              <a:t> </a:t>
            </a:r>
            <a:r>
              <a:rPr sz="2600" spc="10" dirty="0">
                <a:latin typeface="Lucida Sans Unicode"/>
                <a:cs typeface="Lucida Sans Unicode"/>
              </a:rPr>
              <a:t>a</a:t>
            </a:r>
            <a:r>
              <a:rPr sz="2600" spc="-180" dirty="0">
                <a:latin typeface="Lucida Sans Unicode"/>
                <a:cs typeface="Lucida Sans Unicode"/>
              </a:rPr>
              <a:t> </a:t>
            </a:r>
            <a:r>
              <a:rPr sz="2600" spc="5" dirty="0">
                <a:latin typeface="Lucida Sans Unicode"/>
                <a:cs typeface="Lucida Sans Unicode"/>
              </a:rPr>
              <a:t>packet</a:t>
            </a:r>
            <a:r>
              <a:rPr sz="2600" spc="-185" dirty="0">
                <a:latin typeface="Lucida Sans Unicode"/>
                <a:cs typeface="Lucida Sans Unicode"/>
              </a:rPr>
              <a:t> </a:t>
            </a:r>
            <a:r>
              <a:rPr sz="2600" spc="-15" dirty="0">
                <a:latin typeface="Lucida Sans Unicode"/>
                <a:cs typeface="Lucida Sans Unicode"/>
              </a:rPr>
              <a:t>length</a:t>
            </a:r>
            <a:r>
              <a:rPr sz="2600" spc="-180" dirty="0">
                <a:latin typeface="Lucida Sans Unicode"/>
                <a:cs typeface="Lucida Sans Unicode"/>
              </a:rPr>
              <a:t> </a:t>
            </a:r>
            <a:r>
              <a:rPr sz="2600" spc="25" dirty="0">
                <a:latin typeface="Lucida Sans Unicode"/>
                <a:cs typeface="Lucida Sans Unicode"/>
              </a:rPr>
              <a:t>encodes</a:t>
            </a:r>
            <a:r>
              <a:rPr sz="2600" spc="-185" dirty="0">
                <a:latin typeface="Lucida Sans Unicode"/>
                <a:cs typeface="Lucida Sans Unicode"/>
              </a:rPr>
              <a:t> </a:t>
            </a:r>
            <a:r>
              <a:rPr sz="2600" spc="-265" dirty="0">
                <a:latin typeface="Lucida Sans Unicode"/>
                <a:cs typeface="Lucida Sans Unicode"/>
              </a:rPr>
              <a:t>1</a:t>
            </a:r>
            <a:r>
              <a:rPr sz="2600" spc="-185" dirty="0">
                <a:latin typeface="Lucida Sans Unicode"/>
                <a:cs typeface="Lucida Sans Unicode"/>
              </a:rPr>
              <a:t> </a:t>
            </a:r>
            <a:r>
              <a:rPr sz="2600" spc="10" dirty="0">
                <a:latin typeface="Lucida Sans Unicode"/>
                <a:cs typeface="Lucida Sans Unicode"/>
              </a:rPr>
              <a:t>and</a:t>
            </a:r>
            <a:r>
              <a:rPr sz="2600" spc="-180" dirty="0">
                <a:latin typeface="Lucida Sans Unicode"/>
                <a:cs typeface="Lucida Sans Unicode"/>
              </a:rPr>
              <a:t> </a:t>
            </a:r>
            <a:r>
              <a:rPr sz="2600" spc="40" dirty="0">
                <a:latin typeface="Lucida Sans Unicode"/>
                <a:cs typeface="Lucida Sans Unicode"/>
              </a:rPr>
              <a:t>the</a:t>
            </a:r>
            <a:r>
              <a:rPr sz="2600" spc="-185" dirty="0">
                <a:latin typeface="Lucida Sans Unicode"/>
                <a:cs typeface="Lucida Sans Unicode"/>
              </a:rPr>
              <a:t> </a:t>
            </a:r>
            <a:r>
              <a:rPr sz="2600" spc="20" dirty="0">
                <a:latin typeface="Lucida Sans Unicode"/>
                <a:cs typeface="Lucida Sans Unicode"/>
              </a:rPr>
              <a:t>odd</a:t>
            </a:r>
            <a:r>
              <a:rPr sz="2600" spc="-180" dirty="0">
                <a:latin typeface="Lucida Sans Unicode"/>
                <a:cs typeface="Lucida Sans Unicode"/>
              </a:rPr>
              <a:t> </a:t>
            </a:r>
            <a:r>
              <a:rPr sz="2600" dirty="0">
                <a:latin typeface="Lucida Sans Unicode"/>
                <a:cs typeface="Lucida Sans Unicode"/>
              </a:rPr>
              <a:t>number</a:t>
            </a:r>
            <a:r>
              <a:rPr sz="2600" spc="-185" dirty="0">
                <a:latin typeface="Lucida Sans Unicode"/>
                <a:cs typeface="Lucida Sans Unicode"/>
              </a:rPr>
              <a:t> </a:t>
            </a:r>
            <a:r>
              <a:rPr sz="2600" spc="25" dirty="0">
                <a:latin typeface="Lucida Sans Unicode"/>
                <a:cs typeface="Lucida Sans Unicode"/>
              </a:rPr>
              <a:t>encodes</a:t>
            </a:r>
            <a:r>
              <a:rPr sz="2600" spc="-185" dirty="0">
                <a:latin typeface="Lucida Sans Unicode"/>
                <a:cs typeface="Lucida Sans Unicode"/>
              </a:rPr>
              <a:t> </a:t>
            </a:r>
            <a:r>
              <a:rPr sz="2600" spc="20" dirty="0">
                <a:latin typeface="Lucida Sans Unicode"/>
                <a:cs typeface="Lucida Sans Unicode"/>
              </a:rPr>
              <a:t>0,</a:t>
            </a:r>
            <a:r>
              <a:rPr sz="2600" spc="-180" dirty="0">
                <a:latin typeface="Lucida Sans Unicode"/>
                <a:cs typeface="Lucida Sans Unicode"/>
              </a:rPr>
              <a:t> </a:t>
            </a:r>
            <a:r>
              <a:rPr sz="2600" spc="10" dirty="0">
                <a:latin typeface="Lucida Sans Unicode"/>
                <a:cs typeface="Lucida Sans Unicode"/>
              </a:rPr>
              <a:t>or</a:t>
            </a:r>
            <a:r>
              <a:rPr sz="2600" spc="-185" dirty="0">
                <a:latin typeface="Lucida Sans Unicode"/>
                <a:cs typeface="Lucida Sans Unicode"/>
              </a:rPr>
              <a:t> </a:t>
            </a:r>
            <a:r>
              <a:rPr sz="2600" spc="-35" dirty="0">
                <a:latin typeface="Lucida Sans Unicode"/>
                <a:cs typeface="Lucida Sans Unicode"/>
              </a:rPr>
              <a:t>(ii)</a:t>
            </a:r>
            <a:r>
              <a:rPr sz="2600" spc="-180" dirty="0">
                <a:latin typeface="Lucida Sans Unicode"/>
                <a:cs typeface="Lucida Sans Unicode"/>
              </a:rPr>
              <a:t> </a:t>
            </a:r>
            <a:r>
              <a:rPr sz="2600" spc="40" dirty="0">
                <a:latin typeface="Lucida Sans Unicode"/>
                <a:cs typeface="Lucida Sans Unicode"/>
              </a:rPr>
              <a:t>the </a:t>
            </a:r>
            <a:r>
              <a:rPr sz="2600" spc="-810" dirty="0">
                <a:latin typeface="Lucida Sans Unicode"/>
                <a:cs typeface="Lucida Sans Unicode"/>
              </a:rPr>
              <a:t> </a:t>
            </a:r>
            <a:r>
              <a:rPr sz="2600" spc="50" dirty="0">
                <a:latin typeface="Lucida Sans Unicode"/>
                <a:cs typeface="Lucida Sans Unicode"/>
              </a:rPr>
              <a:t>even</a:t>
            </a:r>
            <a:r>
              <a:rPr sz="2600" spc="-190" dirty="0">
                <a:latin typeface="Lucida Sans Unicode"/>
                <a:cs typeface="Lucida Sans Unicode"/>
              </a:rPr>
              <a:t> </a:t>
            </a:r>
            <a:r>
              <a:rPr sz="2600" dirty="0">
                <a:latin typeface="Lucida Sans Unicode"/>
                <a:cs typeface="Lucida Sans Unicode"/>
              </a:rPr>
              <a:t>number</a:t>
            </a:r>
            <a:r>
              <a:rPr sz="2600" spc="-190" dirty="0">
                <a:latin typeface="Lucida Sans Unicode"/>
                <a:cs typeface="Lucida Sans Unicode"/>
              </a:rPr>
              <a:t> </a:t>
            </a:r>
            <a:r>
              <a:rPr sz="2600" spc="20" dirty="0">
                <a:latin typeface="Lucida Sans Unicode"/>
                <a:cs typeface="Lucida Sans Unicode"/>
              </a:rPr>
              <a:t>of</a:t>
            </a:r>
            <a:r>
              <a:rPr sz="2600" spc="-190" dirty="0">
                <a:latin typeface="Lucida Sans Unicode"/>
                <a:cs typeface="Lucida Sans Unicode"/>
              </a:rPr>
              <a:t> </a:t>
            </a:r>
            <a:r>
              <a:rPr sz="2600" spc="10" dirty="0">
                <a:latin typeface="Lucida Sans Unicode"/>
                <a:cs typeface="Lucida Sans Unicode"/>
              </a:rPr>
              <a:t>a</a:t>
            </a:r>
            <a:r>
              <a:rPr sz="2600" spc="-190" dirty="0">
                <a:latin typeface="Lucida Sans Unicode"/>
                <a:cs typeface="Lucida Sans Unicode"/>
              </a:rPr>
              <a:t> </a:t>
            </a:r>
            <a:r>
              <a:rPr sz="2600" spc="5" dirty="0">
                <a:latin typeface="Lucida Sans Unicode"/>
                <a:cs typeface="Lucida Sans Unicode"/>
              </a:rPr>
              <a:t>packet</a:t>
            </a:r>
            <a:r>
              <a:rPr sz="2600" spc="-190" dirty="0">
                <a:latin typeface="Lucida Sans Unicode"/>
                <a:cs typeface="Lucida Sans Unicode"/>
              </a:rPr>
              <a:t> </a:t>
            </a:r>
            <a:r>
              <a:rPr sz="2600" spc="-15" dirty="0">
                <a:latin typeface="Lucida Sans Unicode"/>
                <a:cs typeface="Lucida Sans Unicode"/>
              </a:rPr>
              <a:t>length</a:t>
            </a:r>
            <a:r>
              <a:rPr sz="2600" spc="-190" dirty="0">
                <a:latin typeface="Lucida Sans Unicode"/>
                <a:cs typeface="Lucida Sans Unicode"/>
              </a:rPr>
              <a:t> </a:t>
            </a:r>
            <a:r>
              <a:rPr sz="2600" spc="25" dirty="0">
                <a:latin typeface="Lucida Sans Unicode"/>
                <a:cs typeface="Lucida Sans Unicode"/>
              </a:rPr>
              <a:t>encodes</a:t>
            </a:r>
            <a:r>
              <a:rPr sz="2600" spc="-190" dirty="0">
                <a:latin typeface="Lucida Sans Unicode"/>
                <a:cs typeface="Lucida Sans Unicode"/>
              </a:rPr>
              <a:t> </a:t>
            </a:r>
            <a:r>
              <a:rPr sz="2600" spc="180" dirty="0">
                <a:latin typeface="Lucida Sans Unicode"/>
                <a:cs typeface="Lucida Sans Unicode"/>
              </a:rPr>
              <a:t>0</a:t>
            </a:r>
            <a:r>
              <a:rPr sz="2600" spc="-190" dirty="0">
                <a:latin typeface="Lucida Sans Unicode"/>
                <a:cs typeface="Lucida Sans Unicode"/>
              </a:rPr>
              <a:t> </a:t>
            </a:r>
            <a:r>
              <a:rPr sz="2600" spc="10" dirty="0">
                <a:latin typeface="Lucida Sans Unicode"/>
                <a:cs typeface="Lucida Sans Unicode"/>
              </a:rPr>
              <a:t>and</a:t>
            </a:r>
            <a:r>
              <a:rPr sz="2600" spc="-190" dirty="0">
                <a:latin typeface="Lucida Sans Unicode"/>
                <a:cs typeface="Lucida Sans Unicode"/>
              </a:rPr>
              <a:t> </a:t>
            </a:r>
            <a:r>
              <a:rPr sz="2600" spc="40" dirty="0">
                <a:latin typeface="Lucida Sans Unicode"/>
                <a:cs typeface="Lucida Sans Unicode"/>
              </a:rPr>
              <a:t>the</a:t>
            </a:r>
            <a:r>
              <a:rPr sz="2600" spc="-190" dirty="0">
                <a:latin typeface="Lucida Sans Unicode"/>
                <a:cs typeface="Lucida Sans Unicode"/>
              </a:rPr>
              <a:t> </a:t>
            </a:r>
            <a:r>
              <a:rPr sz="2600" spc="20" dirty="0">
                <a:latin typeface="Lucida Sans Unicode"/>
                <a:cs typeface="Lucida Sans Unicode"/>
              </a:rPr>
              <a:t>odd</a:t>
            </a:r>
            <a:r>
              <a:rPr sz="2600" spc="-185" dirty="0">
                <a:latin typeface="Lucida Sans Unicode"/>
                <a:cs typeface="Lucida Sans Unicode"/>
              </a:rPr>
              <a:t> </a:t>
            </a:r>
            <a:r>
              <a:rPr sz="2600" dirty="0">
                <a:latin typeface="Lucida Sans Unicode"/>
                <a:cs typeface="Lucida Sans Unicode"/>
              </a:rPr>
              <a:t>number</a:t>
            </a:r>
            <a:r>
              <a:rPr sz="2600" spc="-190" dirty="0">
                <a:latin typeface="Lucida Sans Unicode"/>
                <a:cs typeface="Lucida Sans Unicode"/>
              </a:rPr>
              <a:t> </a:t>
            </a:r>
            <a:r>
              <a:rPr sz="2600" spc="25" dirty="0">
                <a:latin typeface="Lucida Sans Unicode"/>
                <a:cs typeface="Lucida Sans Unicode"/>
              </a:rPr>
              <a:t>encodes</a:t>
            </a:r>
            <a:r>
              <a:rPr sz="2600" spc="-190" dirty="0">
                <a:latin typeface="Lucida Sans Unicode"/>
                <a:cs typeface="Lucida Sans Unicode"/>
              </a:rPr>
              <a:t> </a:t>
            </a:r>
            <a:r>
              <a:rPr sz="2600" spc="-204" dirty="0">
                <a:latin typeface="Lucida Sans Unicode"/>
                <a:cs typeface="Lucida Sans Unicode"/>
              </a:rPr>
              <a:t>1.</a:t>
            </a:r>
            <a:endParaRPr sz="2600">
              <a:latin typeface="Lucida Sans Unicode"/>
              <a:cs typeface="Lucida Sans Unicode"/>
            </a:endParaRPr>
          </a:p>
          <a:p>
            <a:pPr>
              <a:lnSpc>
                <a:spcPct val="100000"/>
              </a:lnSpc>
              <a:spcBef>
                <a:spcPts val="35"/>
              </a:spcBef>
            </a:pPr>
            <a:endParaRPr sz="3050">
              <a:latin typeface="Lucida Sans Unicode"/>
              <a:cs typeface="Lucida Sans Unicode"/>
            </a:endParaRPr>
          </a:p>
          <a:p>
            <a:pPr marL="175895" marR="5080" algn="ctr">
              <a:lnSpc>
                <a:spcPct val="115399"/>
              </a:lnSpc>
              <a:spcBef>
                <a:spcPts val="5"/>
              </a:spcBef>
            </a:pPr>
            <a:r>
              <a:rPr sz="2600" spc="-245" dirty="0">
                <a:latin typeface="Lucida Sans Unicode"/>
                <a:cs typeface="Lucida Sans Unicode"/>
              </a:rPr>
              <a:t>·We</a:t>
            </a:r>
            <a:r>
              <a:rPr sz="2600" spc="-185" dirty="0">
                <a:latin typeface="Lucida Sans Unicode"/>
                <a:cs typeface="Lucida Sans Unicode"/>
              </a:rPr>
              <a:t> </a:t>
            </a:r>
            <a:r>
              <a:rPr sz="2600" spc="25" dirty="0">
                <a:latin typeface="Lucida Sans Unicode"/>
                <a:cs typeface="Lucida Sans Unicode"/>
              </a:rPr>
              <a:t>notice</a:t>
            </a:r>
            <a:r>
              <a:rPr sz="2600" spc="-185" dirty="0">
                <a:latin typeface="Lucida Sans Unicode"/>
                <a:cs typeface="Lucida Sans Unicode"/>
              </a:rPr>
              <a:t> </a:t>
            </a:r>
            <a:r>
              <a:rPr sz="2600" spc="5" dirty="0">
                <a:latin typeface="Lucida Sans Unicode"/>
                <a:cs typeface="Lucida Sans Unicode"/>
              </a:rPr>
              <a:t>that,</a:t>
            </a:r>
            <a:r>
              <a:rPr sz="2600" spc="-180" dirty="0">
                <a:latin typeface="Lucida Sans Unicode"/>
                <a:cs typeface="Lucida Sans Unicode"/>
              </a:rPr>
              <a:t> </a:t>
            </a:r>
            <a:r>
              <a:rPr sz="2600" spc="20" dirty="0">
                <a:latin typeface="Lucida Sans Unicode"/>
                <a:cs typeface="Lucida Sans Unicode"/>
              </a:rPr>
              <a:t>mostly</a:t>
            </a:r>
            <a:r>
              <a:rPr sz="2600" spc="-185" dirty="0">
                <a:latin typeface="Lucida Sans Unicode"/>
                <a:cs typeface="Lucida Sans Unicode"/>
              </a:rPr>
              <a:t> </a:t>
            </a:r>
            <a:r>
              <a:rPr sz="2600" spc="40" dirty="0">
                <a:latin typeface="Lucida Sans Unicode"/>
                <a:cs typeface="Lucida Sans Unicode"/>
              </a:rPr>
              <a:t>the</a:t>
            </a:r>
            <a:r>
              <a:rPr sz="2600" spc="-185" dirty="0">
                <a:latin typeface="Lucida Sans Unicode"/>
                <a:cs typeface="Lucida Sans Unicode"/>
              </a:rPr>
              <a:t> </a:t>
            </a:r>
            <a:r>
              <a:rPr sz="2600" spc="65" dirty="0">
                <a:latin typeface="Lucida Sans Unicode"/>
                <a:cs typeface="Lucida Sans Unicode"/>
              </a:rPr>
              <a:t>covert</a:t>
            </a:r>
            <a:r>
              <a:rPr sz="2600" spc="-180" dirty="0">
                <a:latin typeface="Lucida Sans Unicode"/>
                <a:cs typeface="Lucida Sans Unicode"/>
              </a:rPr>
              <a:t> </a:t>
            </a:r>
            <a:r>
              <a:rPr sz="2600" spc="-35" dirty="0">
                <a:latin typeface="Lucida Sans Unicode"/>
                <a:cs typeface="Lucida Sans Unicode"/>
              </a:rPr>
              <a:t>messages</a:t>
            </a:r>
            <a:r>
              <a:rPr sz="2600" spc="-185" dirty="0">
                <a:latin typeface="Lucida Sans Unicode"/>
                <a:cs typeface="Lucida Sans Unicode"/>
              </a:rPr>
              <a:t> </a:t>
            </a:r>
            <a:r>
              <a:rPr sz="2600" spc="20" dirty="0">
                <a:latin typeface="Lucida Sans Unicode"/>
                <a:cs typeface="Lucida Sans Unicode"/>
              </a:rPr>
              <a:t>are</a:t>
            </a:r>
            <a:r>
              <a:rPr sz="2600" spc="-180" dirty="0">
                <a:latin typeface="Lucida Sans Unicode"/>
                <a:cs typeface="Lucida Sans Unicode"/>
              </a:rPr>
              <a:t> </a:t>
            </a:r>
            <a:r>
              <a:rPr sz="2600" spc="-25" dirty="0">
                <a:latin typeface="Lucida Sans Unicode"/>
                <a:cs typeface="Lucida Sans Unicode"/>
              </a:rPr>
              <a:t>meaningful</a:t>
            </a:r>
            <a:r>
              <a:rPr sz="2600" spc="-185" dirty="0">
                <a:latin typeface="Lucida Sans Unicode"/>
                <a:cs typeface="Lucida Sans Unicode"/>
              </a:rPr>
              <a:t> </a:t>
            </a:r>
            <a:r>
              <a:rPr sz="2600" spc="25" dirty="0">
                <a:latin typeface="Lucida Sans Unicode"/>
                <a:cs typeface="Lucida Sans Unicode"/>
              </a:rPr>
              <a:t>sentences</a:t>
            </a:r>
            <a:r>
              <a:rPr sz="2600" spc="-185" dirty="0">
                <a:latin typeface="Lucida Sans Unicode"/>
                <a:cs typeface="Lucida Sans Unicode"/>
              </a:rPr>
              <a:t> </a:t>
            </a:r>
            <a:r>
              <a:rPr sz="2600" spc="10" dirty="0">
                <a:latin typeface="Lucida Sans Unicode"/>
                <a:cs typeface="Lucida Sans Unicode"/>
              </a:rPr>
              <a:t>and</a:t>
            </a:r>
            <a:r>
              <a:rPr sz="2600" spc="-180" dirty="0">
                <a:latin typeface="Lucida Sans Unicode"/>
                <a:cs typeface="Lucida Sans Unicode"/>
              </a:rPr>
              <a:t> </a:t>
            </a:r>
            <a:r>
              <a:rPr sz="2600" spc="-25" dirty="0">
                <a:latin typeface="Lucida Sans Unicode"/>
                <a:cs typeface="Lucida Sans Unicode"/>
              </a:rPr>
              <a:t>take</a:t>
            </a:r>
            <a:r>
              <a:rPr sz="2600" spc="-185" dirty="0">
                <a:latin typeface="Lucida Sans Unicode"/>
                <a:cs typeface="Lucida Sans Unicode"/>
              </a:rPr>
              <a:t> </a:t>
            </a:r>
            <a:r>
              <a:rPr sz="2600" spc="40" dirty="0">
                <a:latin typeface="Lucida Sans Unicode"/>
                <a:cs typeface="Lucida Sans Unicode"/>
              </a:rPr>
              <a:t>the</a:t>
            </a:r>
            <a:r>
              <a:rPr sz="2600" spc="-185" dirty="0">
                <a:latin typeface="Lucida Sans Unicode"/>
                <a:cs typeface="Lucida Sans Unicode"/>
              </a:rPr>
              <a:t> </a:t>
            </a:r>
            <a:r>
              <a:rPr sz="2600" spc="-5" dirty="0">
                <a:latin typeface="Lucida Sans Unicode"/>
                <a:cs typeface="Lucida Sans Unicode"/>
              </a:rPr>
              <a:t>normal</a:t>
            </a:r>
            <a:r>
              <a:rPr sz="2600" spc="-180" dirty="0">
                <a:latin typeface="Lucida Sans Unicode"/>
                <a:cs typeface="Lucida Sans Unicode"/>
              </a:rPr>
              <a:t> </a:t>
            </a:r>
            <a:r>
              <a:rPr sz="2600" spc="30" dirty="0">
                <a:latin typeface="Lucida Sans Unicode"/>
                <a:cs typeface="Lucida Sans Unicode"/>
              </a:rPr>
              <a:t>sentence</a:t>
            </a:r>
            <a:r>
              <a:rPr sz="2600" spc="-185" dirty="0">
                <a:latin typeface="Lucida Sans Unicode"/>
                <a:cs typeface="Lucida Sans Unicode"/>
              </a:rPr>
              <a:t> </a:t>
            </a:r>
            <a:r>
              <a:rPr sz="2600" spc="-5" dirty="0">
                <a:latin typeface="Lucida Sans Unicode"/>
                <a:cs typeface="Lucida Sans Unicode"/>
              </a:rPr>
              <a:t>format.</a:t>
            </a:r>
            <a:r>
              <a:rPr sz="2600" spc="-180" dirty="0">
                <a:latin typeface="Lucida Sans Unicode"/>
                <a:cs typeface="Lucida Sans Unicode"/>
              </a:rPr>
              <a:t> </a:t>
            </a:r>
            <a:r>
              <a:rPr sz="2600" spc="10" dirty="0">
                <a:latin typeface="Lucida Sans Unicode"/>
                <a:cs typeface="Lucida Sans Unicode"/>
              </a:rPr>
              <a:t>In </a:t>
            </a:r>
            <a:r>
              <a:rPr sz="2600" spc="-810" dirty="0">
                <a:latin typeface="Lucida Sans Unicode"/>
                <a:cs typeface="Lucida Sans Unicode"/>
              </a:rPr>
              <a:t> </a:t>
            </a:r>
            <a:r>
              <a:rPr sz="2600" spc="15" dirty="0">
                <a:latin typeface="Lucida Sans Unicode"/>
                <a:cs typeface="Lucida Sans Unicode"/>
              </a:rPr>
              <a:t>contrast,</a:t>
            </a:r>
            <a:r>
              <a:rPr sz="2600" spc="-190" dirty="0">
                <a:latin typeface="Lucida Sans Unicode"/>
                <a:cs typeface="Lucida Sans Unicode"/>
              </a:rPr>
              <a:t> </a:t>
            </a:r>
            <a:r>
              <a:rPr sz="2600" spc="40" dirty="0">
                <a:latin typeface="Lucida Sans Unicode"/>
                <a:cs typeface="Lucida Sans Unicode"/>
              </a:rPr>
              <a:t>the</a:t>
            </a:r>
            <a:r>
              <a:rPr sz="2600" spc="-185" dirty="0">
                <a:latin typeface="Lucida Sans Unicode"/>
                <a:cs typeface="Lucida Sans Unicode"/>
              </a:rPr>
              <a:t> </a:t>
            </a:r>
            <a:r>
              <a:rPr sz="2600" spc="-35" dirty="0">
                <a:latin typeface="Lucida Sans Unicode"/>
                <a:cs typeface="Lucida Sans Unicode"/>
              </a:rPr>
              <a:t>messages</a:t>
            </a:r>
            <a:r>
              <a:rPr sz="2600" spc="-185" dirty="0">
                <a:latin typeface="Lucida Sans Unicode"/>
                <a:cs typeface="Lucida Sans Unicode"/>
              </a:rPr>
              <a:t> </a:t>
            </a:r>
            <a:r>
              <a:rPr sz="2600" spc="45" dirty="0">
                <a:latin typeface="Lucida Sans Unicode"/>
                <a:cs typeface="Lucida Sans Unicode"/>
              </a:rPr>
              <a:t>that</a:t>
            </a:r>
            <a:r>
              <a:rPr sz="2600" spc="-185" dirty="0">
                <a:latin typeface="Lucida Sans Unicode"/>
                <a:cs typeface="Lucida Sans Unicode"/>
              </a:rPr>
              <a:t> </a:t>
            </a:r>
            <a:r>
              <a:rPr sz="2600" spc="15" dirty="0">
                <a:latin typeface="Lucida Sans Unicode"/>
                <a:cs typeface="Lucida Sans Unicode"/>
              </a:rPr>
              <a:t>obtained</a:t>
            </a:r>
            <a:r>
              <a:rPr sz="2600" spc="-185" dirty="0">
                <a:latin typeface="Lucida Sans Unicode"/>
                <a:cs typeface="Lucida Sans Unicode"/>
              </a:rPr>
              <a:t> </a:t>
            </a:r>
            <a:r>
              <a:rPr sz="2600" dirty="0">
                <a:latin typeface="Lucida Sans Unicode"/>
                <a:cs typeface="Lucida Sans Unicode"/>
              </a:rPr>
              <a:t>from</a:t>
            </a:r>
            <a:r>
              <a:rPr sz="2600" spc="-185" dirty="0">
                <a:latin typeface="Lucida Sans Unicode"/>
                <a:cs typeface="Lucida Sans Unicode"/>
              </a:rPr>
              <a:t> </a:t>
            </a:r>
            <a:r>
              <a:rPr sz="2600" spc="-5" dirty="0">
                <a:latin typeface="Lucida Sans Unicode"/>
                <a:cs typeface="Lucida Sans Unicode"/>
              </a:rPr>
              <a:t>normal</a:t>
            </a:r>
            <a:r>
              <a:rPr sz="2600" spc="-190" dirty="0">
                <a:latin typeface="Lucida Sans Unicode"/>
                <a:cs typeface="Lucida Sans Unicode"/>
              </a:rPr>
              <a:t> </a:t>
            </a:r>
            <a:r>
              <a:rPr sz="2600" spc="-10" dirty="0">
                <a:latin typeface="Lucida Sans Unicode"/>
                <a:cs typeface="Lucida Sans Unicode"/>
              </a:rPr>
              <a:t>network</a:t>
            </a:r>
            <a:r>
              <a:rPr sz="2600" spc="-185" dirty="0">
                <a:latin typeface="Lucida Sans Unicode"/>
                <a:cs typeface="Lucida Sans Unicode"/>
              </a:rPr>
              <a:t> </a:t>
            </a:r>
            <a:r>
              <a:rPr sz="2600" dirty="0">
                <a:latin typeface="Lucida Sans Unicode"/>
                <a:cs typeface="Lucida Sans Unicode"/>
              </a:rPr>
              <a:t>packets</a:t>
            </a:r>
            <a:r>
              <a:rPr sz="2600" spc="-185" dirty="0">
                <a:latin typeface="Lucida Sans Unicode"/>
                <a:cs typeface="Lucida Sans Unicode"/>
              </a:rPr>
              <a:t> </a:t>
            </a:r>
            <a:r>
              <a:rPr sz="2600" spc="20" dirty="0">
                <a:latin typeface="Lucida Sans Unicode"/>
                <a:cs typeface="Lucida Sans Unicode"/>
              </a:rPr>
              <a:t>do</a:t>
            </a:r>
            <a:r>
              <a:rPr sz="2600" spc="-185" dirty="0">
                <a:latin typeface="Lucida Sans Unicode"/>
                <a:cs typeface="Lucida Sans Unicode"/>
              </a:rPr>
              <a:t> </a:t>
            </a:r>
            <a:r>
              <a:rPr sz="2600" spc="30" dirty="0">
                <a:latin typeface="Lucida Sans Unicode"/>
                <a:cs typeface="Lucida Sans Unicode"/>
              </a:rPr>
              <a:t>not</a:t>
            </a:r>
            <a:r>
              <a:rPr sz="2600" spc="-185" dirty="0">
                <a:latin typeface="Lucida Sans Unicode"/>
                <a:cs typeface="Lucida Sans Unicode"/>
              </a:rPr>
              <a:t> </a:t>
            </a:r>
            <a:r>
              <a:rPr sz="2600" dirty="0">
                <a:latin typeface="Lucida Sans Unicode"/>
                <a:cs typeface="Lucida Sans Unicode"/>
              </a:rPr>
              <a:t>form</a:t>
            </a:r>
            <a:r>
              <a:rPr sz="2600" spc="-190" dirty="0">
                <a:latin typeface="Lucida Sans Unicode"/>
                <a:cs typeface="Lucida Sans Unicode"/>
              </a:rPr>
              <a:t> </a:t>
            </a:r>
            <a:r>
              <a:rPr sz="2600" spc="-25" dirty="0">
                <a:latin typeface="Lucida Sans Unicode"/>
                <a:cs typeface="Lucida Sans Unicode"/>
              </a:rPr>
              <a:t>meaningful</a:t>
            </a:r>
            <a:r>
              <a:rPr sz="2600" spc="-185" dirty="0">
                <a:latin typeface="Lucida Sans Unicode"/>
                <a:cs typeface="Lucida Sans Unicode"/>
              </a:rPr>
              <a:t> </a:t>
            </a:r>
            <a:r>
              <a:rPr sz="2600" spc="25" dirty="0">
                <a:latin typeface="Lucida Sans Unicode"/>
                <a:cs typeface="Lucida Sans Unicode"/>
              </a:rPr>
              <a:t>sentences</a:t>
            </a:r>
            <a:r>
              <a:rPr sz="2600" spc="-185" dirty="0">
                <a:latin typeface="Lucida Sans Unicode"/>
                <a:cs typeface="Lucida Sans Unicode"/>
              </a:rPr>
              <a:t> </a:t>
            </a:r>
            <a:r>
              <a:rPr sz="2600" spc="-15" dirty="0">
                <a:latin typeface="Lucida Sans Unicode"/>
                <a:cs typeface="Lucida Sans Unicode"/>
              </a:rPr>
              <a:t>as</a:t>
            </a:r>
            <a:r>
              <a:rPr sz="2600" spc="-185" dirty="0">
                <a:latin typeface="Lucida Sans Unicode"/>
                <a:cs typeface="Lucida Sans Unicode"/>
              </a:rPr>
              <a:t> </a:t>
            </a:r>
            <a:r>
              <a:rPr sz="2600" spc="20" dirty="0">
                <a:latin typeface="Lucida Sans Unicode"/>
                <a:cs typeface="Lucida Sans Unicode"/>
              </a:rPr>
              <a:t>well </a:t>
            </a:r>
            <a:r>
              <a:rPr sz="2600" spc="25" dirty="0">
                <a:latin typeface="Lucida Sans Unicode"/>
                <a:cs typeface="Lucida Sans Unicode"/>
              </a:rPr>
              <a:t> </a:t>
            </a:r>
            <a:r>
              <a:rPr sz="2600" spc="60" dirty="0">
                <a:latin typeface="Lucida Sans Unicode"/>
                <a:cs typeface="Lucida Sans Unicode"/>
              </a:rPr>
              <a:t>they </a:t>
            </a:r>
            <a:r>
              <a:rPr sz="2600" spc="20" dirty="0">
                <a:latin typeface="Lucida Sans Unicode"/>
                <a:cs typeface="Lucida Sans Unicode"/>
              </a:rPr>
              <a:t>are </a:t>
            </a:r>
            <a:r>
              <a:rPr sz="2600" spc="30" dirty="0">
                <a:latin typeface="Lucida Sans Unicode"/>
                <a:cs typeface="Lucida Sans Unicode"/>
              </a:rPr>
              <a:t>not </a:t>
            </a:r>
            <a:r>
              <a:rPr sz="2600" spc="-65" dirty="0">
                <a:latin typeface="Lucida Sans Unicode"/>
                <a:cs typeface="Lucida Sans Unicode"/>
              </a:rPr>
              <a:t>taking </a:t>
            </a:r>
            <a:r>
              <a:rPr sz="2600" spc="40" dirty="0">
                <a:latin typeface="Lucida Sans Unicode"/>
                <a:cs typeface="Lucida Sans Unicode"/>
              </a:rPr>
              <a:t>the </a:t>
            </a:r>
            <a:r>
              <a:rPr sz="2600" spc="-5" dirty="0">
                <a:latin typeface="Lucida Sans Unicode"/>
                <a:cs typeface="Lucida Sans Unicode"/>
              </a:rPr>
              <a:t>normal </a:t>
            </a:r>
            <a:r>
              <a:rPr sz="2600" spc="30" dirty="0">
                <a:latin typeface="Lucida Sans Unicode"/>
                <a:cs typeface="Lucida Sans Unicode"/>
              </a:rPr>
              <a:t>sentence </a:t>
            </a:r>
            <a:r>
              <a:rPr sz="2600" spc="15" dirty="0">
                <a:latin typeface="Lucida Sans Unicode"/>
                <a:cs typeface="Lucida Sans Unicode"/>
              </a:rPr>
              <a:t>format </a:t>
            </a:r>
            <a:r>
              <a:rPr sz="2600" spc="10" dirty="0">
                <a:latin typeface="Lucida Sans Unicode"/>
                <a:cs typeface="Lucida Sans Unicode"/>
              </a:rPr>
              <a:t>and </a:t>
            </a:r>
            <a:r>
              <a:rPr sz="2600" spc="20" dirty="0">
                <a:latin typeface="Lucida Sans Unicode"/>
                <a:cs typeface="Lucida Sans Unicode"/>
              </a:rPr>
              <a:t>mostly </a:t>
            </a:r>
            <a:r>
              <a:rPr sz="2600" spc="60" dirty="0">
                <a:latin typeface="Lucida Sans Unicode"/>
                <a:cs typeface="Lucida Sans Unicode"/>
              </a:rPr>
              <a:t>they </a:t>
            </a:r>
            <a:r>
              <a:rPr sz="2600" spc="15" dirty="0">
                <a:latin typeface="Lucida Sans Unicode"/>
                <a:cs typeface="Lucida Sans Unicode"/>
              </a:rPr>
              <a:t>contain </a:t>
            </a:r>
            <a:r>
              <a:rPr sz="2600" spc="10" dirty="0">
                <a:latin typeface="Lucida Sans Unicode"/>
                <a:cs typeface="Lucida Sans Unicode"/>
              </a:rPr>
              <a:t>special </a:t>
            </a:r>
            <a:r>
              <a:rPr sz="2600" spc="5" dirty="0">
                <a:latin typeface="Lucida Sans Unicode"/>
                <a:cs typeface="Lucida Sans Unicode"/>
              </a:rPr>
              <a:t>symbols </a:t>
            </a:r>
            <a:r>
              <a:rPr sz="2600" spc="45" dirty="0">
                <a:latin typeface="Lucida Sans Unicode"/>
                <a:cs typeface="Lucida Sans Unicode"/>
              </a:rPr>
              <a:t>that </a:t>
            </a:r>
            <a:r>
              <a:rPr sz="2600" spc="20" dirty="0">
                <a:latin typeface="Lucida Sans Unicode"/>
                <a:cs typeface="Lucida Sans Unicode"/>
              </a:rPr>
              <a:t>are </a:t>
            </a:r>
            <a:r>
              <a:rPr sz="2600" spc="30" dirty="0">
                <a:latin typeface="Lucida Sans Unicode"/>
                <a:cs typeface="Lucida Sans Unicode"/>
              </a:rPr>
              <a:t>not </a:t>
            </a:r>
            <a:r>
              <a:rPr sz="2600" spc="5" dirty="0">
                <a:latin typeface="Lucida Sans Unicode"/>
                <a:cs typeface="Lucida Sans Unicode"/>
              </a:rPr>
              <a:t>usually </a:t>
            </a:r>
            <a:r>
              <a:rPr sz="2600" spc="-810" dirty="0">
                <a:latin typeface="Lucida Sans Unicode"/>
                <a:cs typeface="Lucida Sans Unicode"/>
              </a:rPr>
              <a:t> </a:t>
            </a:r>
            <a:r>
              <a:rPr sz="2600" dirty="0">
                <a:latin typeface="Lucida Sans Unicode"/>
                <a:cs typeface="Lucida Sans Unicode"/>
              </a:rPr>
              <a:t>used</a:t>
            </a:r>
            <a:r>
              <a:rPr sz="2600" spc="-195" dirty="0">
                <a:latin typeface="Lucida Sans Unicode"/>
                <a:cs typeface="Lucida Sans Unicode"/>
              </a:rPr>
              <a:t> </a:t>
            </a:r>
            <a:r>
              <a:rPr sz="2600" spc="-35" dirty="0">
                <a:latin typeface="Lucida Sans Unicode"/>
                <a:cs typeface="Lucida Sans Unicode"/>
              </a:rPr>
              <a:t>in</a:t>
            </a:r>
            <a:r>
              <a:rPr sz="2600" spc="-190" dirty="0">
                <a:latin typeface="Lucida Sans Unicode"/>
                <a:cs typeface="Lucida Sans Unicode"/>
              </a:rPr>
              <a:t> </a:t>
            </a:r>
            <a:r>
              <a:rPr sz="2600" spc="-40" dirty="0">
                <a:latin typeface="Lucida Sans Unicode"/>
                <a:cs typeface="Lucida Sans Unicode"/>
              </a:rPr>
              <a:t>forming</a:t>
            </a:r>
            <a:r>
              <a:rPr sz="2600" spc="-190" dirty="0">
                <a:latin typeface="Lucida Sans Unicode"/>
                <a:cs typeface="Lucida Sans Unicode"/>
              </a:rPr>
              <a:t> </a:t>
            </a:r>
            <a:r>
              <a:rPr sz="2600" spc="25" dirty="0">
                <a:latin typeface="Lucida Sans Unicode"/>
                <a:cs typeface="Lucida Sans Unicode"/>
              </a:rPr>
              <a:t>sentences</a:t>
            </a:r>
            <a:endParaRPr sz="2600">
              <a:latin typeface="Lucida Sans Unicode"/>
              <a:cs typeface="Lucida Sans Unicode"/>
            </a:endParaRPr>
          </a:p>
          <a:p>
            <a:pPr marL="206375" marR="35560" algn="ctr">
              <a:lnSpc>
                <a:spcPct val="115399"/>
              </a:lnSpc>
            </a:pPr>
            <a:r>
              <a:rPr sz="2600" spc="-95" dirty="0">
                <a:latin typeface="Lucida Sans Unicode"/>
                <a:cs typeface="Lucida Sans Unicode"/>
              </a:rPr>
              <a:t>·noticed</a:t>
            </a:r>
            <a:r>
              <a:rPr sz="2600" spc="-190" dirty="0">
                <a:latin typeface="Lucida Sans Unicode"/>
                <a:cs typeface="Lucida Sans Unicode"/>
              </a:rPr>
              <a:t> </a:t>
            </a:r>
            <a:r>
              <a:rPr sz="2600" spc="45" dirty="0">
                <a:latin typeface="Lucida Sans Unicode"/>
                <a:cs typeface="Lucida Sans Unicode"/>
              </a:rPr>
              <a:t>that</a:t>
            </a:r>
            <a:r>
              <a:rPr sz="2600" spc="-190" dirty="0">
                <a:latin typeface="Lucida Sans Unicode"/>
                <a:cs typeface="Lucida Sans Unicode"/>
              </a:rPr>
              <a:t> </a:t>
            </a:r>
            <a:r>
              <a:rPr sz="2600" dirty="0">
                <a:latin typeface="Lucida Sans Unicode"/>
                <a:cs typeface="Lucida Sans Unicode"/>
              </a:rPr>
              <a:t>most</a:t>
            </a:r>
            <a:r>
              <a:rPr sz="2600" spc="-185" dirty="0">
                <a:latin typeface="Lucida Sans Unicode"/>
                <a:cs typeface="Lucida Sans Unicode"/>
              </a:rPr>
              <a:t> </a:t>
            </a:r>
            <a:r>
              <a:rPr sz="2600" spc="-25" dirty="0">
                <a:latin typeface="Lucida Sans Unicode"/>
                <a:cs typeface="Lucida Sans Unicode"/>
              </a:rPr>
              <a:t>time,</a:t>
            </a:r>
            <a:r>
              <a:rPr sz="2600" spc="-190" dirty="0">
                <a:latin typeface="Lucida Sans Unicode"/>
                <a:cs typeface="Lucida Sans Unicode"/>
              </a:rPr>
              <a:t> </a:t>
            </a:r>
            <a:r>
              <a:rPr sz="2600" spc="10" dirty="0">
                <a:latin typeface="Lucida Sans Unicode"/>
                <a:cs typeface="Lucida Sans Unicode"/>
              </a:rPr>
              <a:t>a</a:t>
            </a:r>
            <a:r>
              <a:rPr sz="2600" spc="-190" dirty="0">
                <a:latin typeface="Lucida Sans Unicode"/>
                <a:cs typeface="Lucida Sans Unicode"/>
              </a:rPr>
              <a:t> </a:t>
            </a:r>
            <a:r>
              <a:rPr sz="2600" dirty="0">
                <a:latin typeface="Lucida Sans Unicode"/>
                <a:cs typeface="Lucida Sans Unicode"/>
              </a:rPr>
              <a:t>number</a:t>
            </a:r>
            <a:r>
              <a:rPr sz="2600" spc="-185" dirty="0">
                <a:latin typeface="Lucida Sans Unicode"/>
                <a:cs typeface="Lucida Sans Unicode"/>
              </a:rPr>
              <a:t> </a:t>
            </a:r>
            <a:r>
              <a:rPr sz="2600" spc="20" dirty="0">
                <a:latin typeface="Lucida Sans Unicode"/>
                <a:cs typeface="Lucida Sans Unicode"/>
              </a:rPr>
              <a:t>of</a:t>
            </a:r>
            <a:r>
              <a:rPr sz="2600" spc="-190" dirty="0">
                <a:latin typeface="Lucida Sans Unicode"/>
                <a:cs typeface="Lucida Sans Unicode"/>
              </a:rPr>
              <a:t> </a:t>
            </a:r>
            <a:r>
              <a:rPr sz="2600" spc="5" dirty="0">
                <a:latin typeface="Lucida Sans Unicode"/>
                <a:cs typeface="Lucida Sans Unicode"/>
              </a:rPr>
              <a:t>symbols</a:t>
            </a:r>
            <a:r>
              <a:rPr sz="2600" spc="-185" dirty="0">
                <a:latin typeface="Lucida Sans Unicode"/>
                <a:cs typeface="Lucida Sans Unicode"/>
              </a:rPr>
              <a:t> </a:t>
            </a:r>
            <a:r>
              <a:rPr sz="2600" spc="20" dirty="0">
                <a:latin typeface="Lucida Sans Unicode"/>
                <a:cs typeface="Lucida Sans Unicode"/>
              </a:rPr>
              <a:t>are</a:t>
            </a:r>
            <a:r>
              <a:rPr sz="2600" spc="-190" dirty="0">
                <a:latin typeface="Lucida Sans Unicode"/>
                <a:cs typeface="Lucida Sans Unicode"/>
              </a:rPr>
              <a:t> </a:t>
            </a:r>
            <a:r>
              <a:rPr sz="2600" spc="5" dirty="0">
                <a:latin typeface="Lucida Sans Unicode"/>
                <a:cs typeface="Lucida Sans Unicode"/>
              </a:rPr>
              <a:t>usually</a:t>
            </a:r>
            <a:r>
              <a:rPr sz="2600" spc="-190" dirty="0">
                <a:latin typeface="Lucida Sans Unicode"/>
                <a:cs typeface="Lucida Sans Unicode"/>
              </a:rPr>
              <a:t> </a:t>
            </a:r>
            <a:r>
              <a:rPr sz="2600" spc="15" dirty="0">
                <a:latin typeface="Lucida Sans Unicode"/>
                <a:cs typeface="Lucida Sans Unicode"/>
              </a:rPr>
              <a:t>included</a:t>
            </a:r>
            <a:r>
              <a:rPr sz="2600" spc="-185" dirty="0">
                <a:latin typeface="Lucida Sans Unicode"/>
                <a:cs typeface="Lucida Sans Unicode"/>
              </a:rPr>
              <a:t> </a:t>
            </a:r>
            <a:r>
              <a:rPr sz="2600" spc="50" dirty="0">
                <a:latin typeface="Lucida Sans Unicode"/>
                <a:cs typeface="Lucida Sans Unicode"/>
              </a:rPr>
              <a:t>at</a:t>
            </a:r>
            <a:r>
              <a:rPr sz="2600" spc="-190" dirty="0">
                <a:latin typeface="Lucida Sans Unicode"/>
                <a:cs typeface="Lucida Sans Unicode"/>
              </a:rPr>
              <a:t> </a:t>
            </a:r>
            <a:r>
              <a:rPr sz="2600" spc="-5" dirty="0">
                <a:latin typeface="Lucida Sans Unicode"/>
                <a:cs typeface="Lucida Sans Unicode"/>
              </a:rPr>
              <a:t>normal</a:t>
            </a:r>
            <a:r>
              <a:rPr sz="2600" spc="-190" dirty="0">
                <a:latin typeface="Lucida Sans Unicode"/>
                <a:cs typeface="Lucida Sans Unicode"/>
              </a:rPr>
              <a:t> </a:t>
            </a:r>
            <a:r>
              <a:rPr sz="2600" spc="30" dirty="0">
                <a:latin typeface="Lucida Sans Unicode"/>
                <a:cs typeface="Lucida Sans Unicode"/>
              </a:rPr>
              <a:t>traffic</a:t>
            </a:r>
            <a:r>
              <a:rPr sz="2600" spc="-185" dirty="0">
                <a:latin typeface="Lucida Sans Unicode"/>
                <a:cs typeface="Lucida Sans Unicode"/>
              </a:rPr>
              <a:t> </a:t>
            </a:r>
            <a:r>
              <a:rPr sz="2600" spc="30" dirty="0">
                <a:latin typeface="Lucida Sans Unicode"/>
                <a:cs typeface="Lucida Sans Unicode"/>
              </a:rPr>
              <a:t>but</a:t>
            </a:r>
            <a:r>
              <a:rPr sz="2600" spc="-190" dirty="0">
                <a:latin typeface="Lucida Sans Unicode"/>
                <a:cs typeface="Lucida Sans Unicode"/>
              </a:rPr>
              <a:t> </a:t>
            </a:r>
            <a:r>
              <a:rPr sz="2600" spc="30" dirty="0">
                <a:latin typeface="Lucida Sans Unicode"/>
                <a:cs typeface="Lucida Sans Unicode"/>
              </a:rPr>
              <a:t>were</a:t>
            </a:r>
            <a:r>
              <a:rPr sz="2600" spc="-185" dirty="0">
                <a:latin typeface="Lucida Sans Unicode"/>
                <a:cs typeface="Lucida Sans Unicode"/>
              </a:rPr>
              <a:t> </a:t>
            </a:r>
            <a:r>
              <a:rPr sz="2600" spc="30" dirty="0">
                <a:latin typeface="Lucida Sans Unicode"/>
                <a:cs typeface="Lucida Sans Unicode"/>
              </a:rPr>
              <a:t>not</a:t>
            </a:r>
            <a:r>
              <a:rPr sz="2600" spc="-190" dirty="0">
                <a:latin typeface="Lucida Sans Unicode"/>
                <a:cs typeface="Lucida Sans Unicode"/>
              </a:rPr>
              <a:t> </a:t>
            </a:r>
            <a:r>
              <a:rPr sz="2600" spc="25" dirty="0">
                <a:latin typeface="Lucida Sans Unicode"/>
                <a:cs typeface="Lucida Sans Unicode"/>
              </a:rPr>
              <a:t>appeared</a:t>
            </a:r>
            <a:r>
              <a:rPr sz="2600" spc="-190" dirty="0">
                <a:latin typeface="Lucida Sans Unicode"/>
                <a:cs typeface="Lucida Sans Unicode"/>
              </a:rPr>
              <a:t> </a:t>
            </a:r>
            <a:r>
              <a:rPr sz="2600" spc="50" dirty="0">
                <a:latin typeface="Lucida Sans Unicode"/>
                <a:cs typeface="Lucida Sans Unicode"/>
              </a:rPr>
              <a:t>at</a:t>
            </a:r>
            <a:r>
              <a:rPr sz="2600" spc="-185" dirty="0">
                <a:latin typeface="Lucida Sans Unicode"/>
                <a:cs typeface="Lucida Sans Unicode"/>
              </a:rPr>
              <a:t> </a:t>
            </a:r>
            <a:r>
              <a:rPr sz="2600" spc="10" dirty="0">
                <a:latin typeface="Lucida Sans Unicode"/>
                <a:cs typeface="Lucida Sans Unicode"/>
              </a:rPr>
              <a:t>a </a:t>
            </a:r>
            <a:r>
              <a:rPr sz="2600" spc="-810" dirty="0">
                <a:latin typeface="Lucida Sans Unicode"/>
                <a:cs typeface="Lucida Sans Unicode"/>
              </a:rPr>
              <a:t> </a:t>
            </a:r>
            <a:r>
              <a:rPr sz="2600" spc="65" dirty="0">
                <a:latin typeface="Lucida Sans Unicode"/>
                <a:cs typeface="Lucida Sans Unicode"/>
              </a:rPr>
              <a:t>covert </a:t>
            </a:r>
            <a:r>
              <a:rPr sz="2600" spc="10" dirty="0">
                <a:latin typeface="Lucida Sans Unicode"/>
                <a:cs typeface="Lucida Sans Unicode"/>
              </a:rPr>
              <a:t>traffic. </a:t>
            </a:r>
            <a:r>
              <a:rPr sz="2600" spc="-60" dirty="0">
                <a:latin typeface="Lucida Sans Unicode"/>
                <a:cs typeface="Lucida Sans Unicode"/>
              </a:rPr>
              <a:t>This </a:t>
            </a:r>
            <a:r>
              <a:rPr sz="2600" spc="15" dirty="0">
                <a:latin typeface="Lucida Sans Unicode"/>
                <a:cs typeface="Lucida Sans Unicode"/>
              </a:rPr>
              <a:t>obtained </a:t>
            </a:r>
            <a:r>
              <a:rPr sz="2600" spc="25" dirty="0">
                <a:latin typeface="Lucida Sans Unicode"/>
                <a:cs typeface="Lucida Sans Unicode"/>
              </a:rPr>
              <a:t>feature </a:t>
            </a:r>
            <a:r>
              <a:rPr sz="2600" spc="-10" dirty="0">
                <a:latin typeface="Lucida Sans Unicode"/>
                <a:cs typeface="Lucida Sans Unicode"/>
              </a:rPr>
              <a:t>has </a:t>
            </a:r>
            <a:r>
              <a:rPr sz="2600" spc="-25" dirty="0">
                <a:latin typeface="Lucida Sans Unicode"/>
                <a:cs typeface="Lucida Sans Unicode"/>
              </a:rPr>
              <a:t>highly </a:t>
            </a:r>
            <a:r>
              <a:rPr sz="2600" spc="20" dirty="0">
                <a:latin typeface="Lucida Sans Unicode"/>
                <a:cs typeface="Lucida Sans Unicode"/>
              </a:rPr>
              <a:t>impact </a:t>
            </a:r>
            <a:r>
              <a:rPr sz="2600" dirty="0">
                <a:latin typeface="Lucida Sans Unicode"/>
                <a:cs typeface="Lucida Sans Unicode"/>
              </a:rPr>
              <a:t>on </a:t>
            </a:r>
            <a:r>
              <a:rPr sz="2600" spc="-15" dirty="0">
                <a:latin typeface="Lucida Sans Unicode"/>
                <a:cs typeface="Lucida Sans Unicode"/>
              </a:rPr>
              <a:t>enhancing </a:t>
            </a:r>
            <a:r>
              <a:rPr sz="2600" spc="-5" dirty="0">
                <a:latin typeface="Lucida Sans Unicode"/>
                <a:cs typeface="Lucida Sans Unicode"/>
              </a:rPr>
              <a:t>our </a:t>
            </a:r>
            <a:r>
              <a:rPr sz="2600" spc="35" dirty="0">
                <a:latin typeface="Lucida Sans Unicode"/>
                <a:cs typeface="Lucida Sans Unicode"/>
              </a:rPr>
              <a:t>detection </a:t>
            </a:r>
            <a:r>
              <a:rPr sz="2600" spc="15" dirty="0">
                <a:latin typeface="Lucida Sans Unicode"/>
                <a:cs typeface="Lucida Sans Unicode"/>
              </a:rPr>
              <a:t>scheme </a:t>
            </a:r>
            <a:r>
              <a:rPr sz="2600" spc="10" dirty="0">
                <a:latin typeface="Lucida Sans Unicode"/>
                <a:cs typeface="Lucida Sans Unicode"/>
              </a:rPr>
              <a:t>capability. </a:t>
            </a:r>
            <a:r>
              <a:rPr sz="2600" spc="-60" dirty="0">
                <a:latin typeface="Lucida Sans Unicode"/>
                <a:cs typeface="Lucida Sans Unicode"/>
              </a:rPr>
              <a:t>This </a:t>
            </a:r>
            <a:r>
              <a:rPr sz="2600" spc="-55" dirty="0">
                <a:latin typeface="Lucida Sans Unicode"/>
                <a:cs typeface="Lucida Sans Unicode"/>
              </a:rPr>
              <a:t> </a:t>
            </a:r>
            <a:r>
              <a:rPr sz="2600" spc="-40" dirty="0">
                <a:latin typeface="Lucida Sans Unicode"/>
                <a:cs typeface="Lucida Sans Unicode"/>
              </a:rPr>
              <a:t>finding</a:t>
            </a:r>
            <a:r>
              <a:rPr sz="2600" spc="-185" dirty="0">
                <a:latin typeface="Lucida Sans Unicode"/>
                <a:cs typeface="Lucida Sans Unicode"/>
              </a:rPr>
              <a:t> </a:t>
            </a:r>
            <a:r>
              <a:rPr sz="2600" spc="-50" dirty="0">
                <a:latin typeface="Lucida Sans Unicode"/>
                <a:cs typeface="Lucida Sans Unicode"/>
              </a:rPr>
              <a:t>is</a:t>
            </a:r>
            <a:r>
              <a:rPr sz="2600" spc="-185" dirty="0">
                <a:latin typeface="Lucida Sans Unicode"/>
                <a:cs typeface="Lucida Sans Unicode"/>
              </a:rPr>
              <a:t> </a:t>
            </a:r>
            <a:r>
              <a:rPr sz="2600" spc="35" dirty="0">
                <a:latin typeface="Lucida Sans Unicode"/>
                <a:cs typeface="Lucida Sans Unicode"/>
              </a:rPr>
              <a:t>approved</a:t>
            </a:r>
            <a:r>
              <a:rPr sz="2600" spc="-185" dirty="0">
                <a:latin typeface="Lucida Sans Unicode"/>
                <a:cs typeface="Lucida Sans Unicode"/>
              </a:rPr>
              <a:t> </a:t>
            </a:r>
            <a:r>
              <a:rPr sz="2600" spc="35" dirty="0">
                <a:latin typeface="Lucida Sans Unicode"/>
                <a:cs typeface="Lucida Sans Unicode"/>
              </a:rPr>
              <a:t>practically</a:t>
            </a:r>
            <a:r>
              <a:rPr sz="2600" spc="-185" dirty="0">
                <a:latin typeface="Lucida Sans Unicode"/>
                <a:cs typeface="Lucida Sans Unicode"/>
              </a:rPr>
              <a:t> </a:t>
            </a:r>
            <a:r>
              <a:rPr sz="2600" spc="70" dirty="0">
                <a:latin typeface="Lucida Sans Unicode"/>
                <a:cs typeface="Lucida Sans Unicode"/>
              </a:rPr>
              <a:t>by</a:t>
            </a:r>
            <a:r>
              <a:rPr sz="2600" spc="-185" dirty="0">
                <a:latin typeface="Lucida Sans Unicode"/>
                <a:cs typeface="Lucida Sans Unicode"/>
              </a:rPr>
              <a:t> </a:t>
            </a:r>
            <a:r>
              <a:rPr sz="2600" spc="-20" dirty="0">
                <a:latin typeface="Lucida Sans Unicode"/>
                <a:cs typeface="Lucida Sans Unicode"/>
              </a:rPr>
              <a:t>comparing</a:t>
            </a:r>
            <a:r>
              <a:rPr sz="2600" spc="-185" dirty="0">
                <a:latin typeface="Lucida Sans Unicode"/>
                <a:cs typeface="Lucida Sans Unicode"/>
              </a:rPr>
              <a:t> </a:t>
            </a:r>
            <a:r>
              <a:rPr sz="2600" spc="-5" dirty="0">
                <a:latin typeface="Lucida Sans Unicode"/>
                <a:cs typeface="Lucida Sans Unicode"/>
              </a:rPr>
              <a:t>our</a:t>
            </a:r>
            <a:r>
              <a:rPr sz="2600" spc="-180" dirty="0">
                <a:latin typeface="Lucida Sans Unicode"/>
                <a:cs typeface="Lucida Sans Unicode"/>
              </a:rPr>
              <a:t> </a:t>
            </a:r>
            <a:r>
              <a:rPr sz="2600" dirty="0">
                <a:latin typeface="Lucida Sans Unicode"/>
                <a:cs typeface="Lucida Sans Unicode"/>
              </a:rPr>
              <a:t>classifier</a:t>
            </a:r>
            <a:r>
              <a:rPr sz="2600" spc="-185" dirty="0">
                <a:latin typeface="Lucida Sans Unicode"/>
                <a:cs typeface="Lucida Sans Unicode"/>
              </a:rPr>
              <a:t> </a:t>
            </a:r>
            <a:r>
              <a:rPr sz="2600" spc="5" dirty="0">
                <a:latin typeface="Lucida Sans Unicode"/>
                <a:cs typeface="Lucida Sans Unicode"/>
              </a:rPr>
              <a:t>results</a:t>
            </a:r>
            <a:r>
              <a:rPr sz="2600" spc="-185" dirty="0">
                <a:latin typeface="Lucida Sans Unicode"/>
                <a:cs typeface="Lucida Sans Unicode"/>
              </a:rPr>
              <a:t> </a:t>
            </a:r>
            <a:r>
              <a:rPr sz="2600" spc="25" dirty="0">
                <a:latin typeface="Lucida Sans Unicode"/>
                <a:cs typeface="Lucida Sans Unicode"/>
              </a:rPr>
              <a:t>before</a:t>
            </a:r>
            <a:r>
              <a:rPr sz="2600" spc="-185" dirty="0">
                <a:latin typeface="Lucida Sans Unicode"/>
                <a:cs typeface="Lucida Sans Unicode"/>
              </a:rPr>
              <a:t> </a:t>
            </a:r>
            <a:r>
              <a:rPr sz="2600" spc="10" dirty="0">
                <a:latin typeface="Lucida Sans Unicode"/>
                <a:cs typeface="Lucida Sans Unicode"/>
              </a:rPr>
              <a:t>and</a:t>
            </a:r>
            <a:r>
              <a:rPr sz="2600" spc="-185" dirty="0">
                <a:latin typeface="Lucida Sans Unicode"/>
                <a:cs typeface="Lucida Sans Unicode"/>
              </a:rPr>
              <a:t> </a:t>
            </a:r>
            <a:r>
              <a:rPr sz="2600" spc="35" dirty="0">
                <a:latin typeface="Lucida Sans Unicode"/>
                <a:cs typeface="Lucida Sans Unicode"/>
              </a:rPr>
              <a:t>after</a:t>
            </a:r>
            <a:r>
              <a:rPr sz="2600" spc="-185" dirty="0">
                <a:latin typeface="Lucida Sans Unicode"/>
                <a:cs typeface="Lucida Sans Unicode"/>
              </a:rPr>
              <a:t> </a:t>
            </a:r>
            <a:r>
              <a:rPr sz="2600" spc="-10" dirty="0">
                <a:latin typeface="Lucida Sans Unicode"/>
                <a:cs typeface="Lucida Sans Unicode"/>
              </a:rPr>
              <a:t>applying</a:t>
            </a:r>
            <a:r>
              <a:rPr sz="2600" spc="-185" dirty="0">
                <a:latin typeface="Lucida Sans Unicode"/>
                <a:cs typeface="Lucida Sans Unicode"/>
              </a:rPr>
              <a:t> </a:t>
            </a:r>
            <a:r>
              <a:rPr sz="2600" spc="-5" dirty="0">
                <a:latin typeface="Lucida Sans Unicode"/>
                <a:cs typeface="Lucida Sans Unicode"/>
              </a:rPr>
              <a:t>this</a:t>
            </a:r>
            <a:r>
              <a:rPr sz="2600" spc="-180" dirty="0">
                <a:latin typeface="Lucida Sans Unicode"/>
                <a:cs typeface="Lucida Sans Unicode"/>
              </a:rPr>
              <a:t> </a:t>
            </a:r>
            <a:r>
              <a:rPr sz="2600" spc="5" dirty="0">
                <a:latin typeface="Lucida Sans Unicode"/>
                <a:cs typeface="Lucida Sans Unicode"/>
              </a:rPr>
              <a:t>feature.</a:t>
            </a:r>
            <a:endParaRPr sz="2600">
              <a:latin typeface="Lucida Sans Unicode"/>
              <a:cs typeface="Lucida Sans Unicode"/>
            </a:endParaRPr>
          </a:p>
        </p:txBody>
      </p:sp>
      <p:pic>
        <p:nvPicPr>
          <p:cNvPr id="6" name="object 6"/>
          <p:cNvPicPr/>
          <p:nvPr/>
        </p:nvPicPr>
        <p:blipFill>
          <a:blip r:embed="rId3" cstate="print"/>
          <a:stretch>
            <a:fillRect/>
          </a:stretch>
        </p:blipFill>
        <p:spPr>
          <a:xfrm>
            <a:off x="266699" y="4297876"/>
            <a:ext cx="114300" cy="114299"/>
          </a:xfrm>
          <a:prstGeom prst="rect">
            <a:avLst/>
          </a:prstGeom>
        </p:spPr>
      </p:pic>
      <p:pic>
        <p:nvPicPr>
          <p:cNvPr id="7" name="object 7"/>
          <p:cNvPicPr/>
          <p:nvPr/>
        </p:nvPicPr>
        <p:blipFill>
          <a:blip r:embed="rId3" cstate="print"/>
          <a:stretch>
            <a:fillRect/>
          </a:stretch>
        </p:blipFill>
        <p:spPr>
          <a:xfrm>
            <a:off x="266699" y="6269551"/>
            <a:ext cx="114300" cy="114299"/>
          </a:xfrm>
          <a:prstGeom prst="rect">
            <a:avLst/>
          </a:prstGeom>
        </p:spPr>
      </p:pic>
      <p:pic>
        <p:nvPicPr>
          <p:cNvPr id="8" name="object 8"/>
          <p:cNvPicPr/>
          <p:nvPr/>
        </p:nvPicPr>
        <p:blipFill>
          <a:blip r:embed="rId3" cstate="print"/>
          <a:stretch>
            <a:fillRect/>
          </a:stretch>
        </p:blipFill>
        <p:spPr>
          <a:xfrm>
            <a:off x="266699" y="8098350"/>
            <a:ext cx="114300" cy="114299"/>
          </a:xfrm>
          <a:prstGeom prst="rect">
            <a:avLst/>
          </a:prstGeom>
        </p:spPr>
      </p:pic>
      <p:sp>
        <p:nvSpPr>
          <p:cNvPr id="9" name="object 9"/>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10" name="object 10"/>
          <p:cNvSpPr txBox="1"/>
          <p:nvPr/>
        </p:nvSpPr>
        <p:spPr>
          <a:xfrm>
            <a:off x="16795825" y="9532757"/>
            <a:ext cx="156210" cy="337185"/>
          </a:xfrm>
          <a:prstGeom prst="rect">
            <a:avLst/>
          </a:prstGeom>
        </p:spPr>
        <p:txBody>
          <a:bodyPr vert="horz" wrap="square" lIns="0" tIns="27940" rIns="0" bIns="0" rtlCol="0">
            <a:spAutoFit/>
          </a:bodyPr>
          <a:lstStyle/>
          <a:p>
            <a:pPr marL="12700">
              <a:lnSpc>
                <a:spcPct val="100000"/>
              </a:lnSpc>
              <a:spcBef>
                <a:spcPts val="220"/>
              </a:spcBef>
            </a:pPr>
            <a:r>
              <a:rPr sz="1800" spc="-110" dirty="0">
                <a:solidFill>
                  <a:srgbClr val="898989"/>
                </a:solidFill>
                <a:latin typeface="Lucida Sans Unicode"/>
                <a:cs typeface="Lucida Sans Unicode"/>
              </a:rPr>
              <a:t>8</a:t>
            </a:r>
            <a:endParaRPr sz="1800">
              <a:latin typeface="Lucida Sans Unicode"/>
              <a:cs typeface="Lucida Sans Unicod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9172575">
              <a:lnSpc>
                <a:spcPct val="100000"/>
              </a:lnSpc>
              <a:spcBef>
                <a:spcPts val="100"/>
              </a:spcBef>
              <a:tabLst>
                <a:tab pos="11378565" algn="l"/>
                <a:tab pos="12862560" algn="l"/>
              </a:tabLst>
            </a:pPr>
            <a:r>
              <a:rPr dirty="0"/>
              <a:t>Literature	Survey	-2</a:t>
            </a:r>
          </a:p>
        </p:txBody>
      </p:sp>
      <p:pic>
        <p:nvPicPr>
          <p:cNvPr id="3" name="object 3"/>
          <p:cNvPicPr/>
          <p:nvPr/>
        </p:nvPicPr>
        <p:blipFill>
          <a:blip r:embed="rId2" cstate="print"/>
          <a:stretch>
            <a:fillRect/>
          </a:stretch>
        </p:blipFill>
        <p:spPr>
          <a:xfrm>
            <a:off x="16914876" y="0"/>
            <a:ext cx="1373122" cy="1481767"/>
          </a:xfrm>
          <a:prstGeom prst="rect">
            <a:avLst/>
          </a:prstGeom>
        </p:spPr>
      </p:pic>
      <p:sp>
        <p:nvSpPr>
          <p:cNvPr id="4" name="object 4"/>
          <p:cNvSpPr txBox="1"/>
          <p:nvPr/>
        </p:nvSpPr>
        <p:spPr>
          <a:xfrm>
            <a:off x="2266514" y="144756"/>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5"/>
          <p:cNvSpPr txBox="1"/>
          <p:nvPr/>
        </p:nvSpPr>
        <p:spPr>
          <a:xfrm>
            <a:off x="956193" y="2883358"/>
            <a:ext cx="17305020" cy="6381115"/>
          </a:xfrm>
          <a:prstGeom prst="rect">
            <a:avLst/>
          </a:prstGeom>
        </p:spPr>
        <p:txBody>
          <a:bodyPr vert="horz" wrap="square" lIns="0" tIns="12700" rIns="0" bIns="0" rtlCol="0">
            <a:spAutoFit/>
          </a:bodyPr>
          <a:lstStyle/>
          <a:p>
            <a:pPr marL="72390">
              <a:lnSpc>
                <a:spcPct val="100000"/>
              </a:lnSpc>
              <a:spcBef>
                <a:spcPts val="100"/>
              </a:spcBef>
            </a:pPr>
            <a:r>
              <a:rPr sz="3900" spc="175" dirty="0">
                <a:latin typeface="Microsoft Sans Serif"/>
                <a:cs typeface="Microsoft Sans Serif"/>
              </a:rPr>
              <a:t>Dataset</a:t>
            </a:r>
            <a:endParaRPr sz="3900">
              <a:latin typeface="Microsoft Sans Serif"/>
              <a:cs typeface="Microsoft Sans Serif"/>
            </a:endParaRPr>
          </a:p>
          <a:p>
            <a:pPr marL="38100">
              <a:lnSpc>
                <a:spcPct val="100000"/>
              </a:lnSpc>
              <a:spcBef>
                <a:spcPts val="4620"/>
              </a:spcBef>
            </a:pPr>
            <a:r>
              <a:rPr sz="2700" spc="45" dirty="0">
                <a:latin typeface="Microsoft Sans Serif"/>
                <a:cs typeface="Microsoft Sans Serif"/>
              </a:rPr>
              <a:t>The</a:t>
            </a:r>
            <a:r>
              <a:rPr sz="2700" spc="-55" dirty="0">
                <a:latin typeface="Microsoft Sans Serif"/>
                <a:cs typeface="Microsoft Sans Serif"/>
              </a:rPr>
              <a:t> </a:t>
            </a:r>
            <a:r>
              <a:rPr sz="2700" spc="140" dirty="0">
                <a:latin typeface="Microsoft Sans Serif"/>
                <a:cs typeface="Microsoft Sans Serif"/>
              </a:rPr>
              <a:t>dataset</a:t>
            </a:r>
            <a:r>
              <a:rPr sz="2700" spc="-55" dirty="0">
                <a:latin typeface="Microsoft Sans Serif"/>
                <a:cs typeface="Microsoft Sans Serif"/>
              </a:rPr>
              <a:t> </a:t>
            </a:r>
            <a:r>
              <a:rPr sz="2700" spc="140" dirty="0">
                <a:latin typeface="Microsoft Sans Serif"/>
                <a:cs typeface="Microsoft Sans Serif"/>
              </a:rPr>
              <a:t>contains</a:t>
            </a:r>
            <a:r>
              <a:rPr sz="2700" spc="-55" dirty="0">
                <a:latin typeface="Microsoft Sans Serif"/>
                <a:cs typeface="Microsoft Sans Serif"/>
              </a:rPr>
              <a:t> </a:t>
            </a:r>
            <a:r>
              <a:rPr sz="2700" spc="229" dirty="0">
                <a:latin typeface="Microsoft Sans Serif"/>
                <a:cs typeface="Microsoft Sans Serif"/>
              </a:rPr>
              <a:t>two</a:t>
            </a:r>
            <a:r>
              <a:rPr sz="2700" spc="-55" dirty="0">
                <a:latin typeface="Microsoft Sans Serif"/>
                <a:cs typeface="Microsoft Sans Serif"/>
              </a:rPr>
              <a:t> </a:t>
            </a:r>
            <a:r>
              <a:rPr sz="2700" spc="160" dirty="0">
                <a:latin typeface="Microsoft Sans Serif"/>
                <a:cs typeface="Microsoft Sans Serif"/>
              </a:rPr>
              <a:t>types</a:t>
            </a:r>
            <a:r>
              <a:rPr sz="2700" spc="-55" dirty="0">
                <a:latin typeface="Microsoft Sans Serif"/>
                <a:cs typeface="Microsoft Sans Serif"/>
              </a:rPr>
              <a:t> </a:t>
            </a:r>
            <a:r>
              <a:rPr sz="2700" spc="225" dirty="0">
                <a:latin typeface="Microsoft Sans Serif"/>
                <a:cs typeface="Microsoft Sans Serif"/>
              </a:rPr>
              <a:t>of</a:t>
            </a:r>
            <a:r>
              <a:rPr sz="2700" spc="-55" dirty="0">
                <a:latin typeface="Microsoft Sans Serif"/>
                <a:cs typeface="Microsoft Sans Serif"/>
              </a:rPr>
              <a:t> </a:t>
            </a:r>
            <a:r>
              <a:rPr sz="2700" spc="160" dirty="0">
                <a:latin typeface="Microsoft Sans Serif"/>
                <a:cs typeface="Microsoft Sans Serif"/>
              </a:rPr>
              <a:t>network</a:t>
            </a:r>
            <a:r>
              <a:rPr sz="2700" spc="-55" dirty="0">
                <a:latin typeface="Microsoft Sans Serif"/>
                <a:cs typeface="Microsoft Sans Serif"/>
              </a:rPr>
              <a:t> </a:t>
            </a:r>
            <a:r>
              <a:rPr sz="2700" spc="150" dirty="0">
                <a:latin typeface="Microsoft Sans Serif"/>
                <a:cs typeface="Microsoft Sans Serif"/>
              </a:rPr>
              <a:t>traffics,</a:t>
            </a:r>
            <a:r>
              <a:rPr sz="2700" spc="-55" dirty="0">
                <a:latin typeface="Microsoft Sans Serif"/>
                <a:cs typeface="Microsoft Sans Serif"/>
              </a:rPr>
              <a:t> </a:t>
            </a:r>
            <a:r>
              <a:rPr sz="2700" spc="-445" dirty="0">
                <a:latin typeface="Microsoft Sans Serif"/>
                <a:cs typeface="Microsoft Sans Serif"/>
              </a:rPr>
              <a:t>n</a:t>
            </a:r>
            <a:r>
              <a:rPr sz="3450" spc="-667" baseline="35024" dirty="0">
                <a:latin typeface="Microsoft Sans Serif"/>
                <a:cs typeface="Microsoft Sans Serif"/>
              </a:rPr>
              <a:t>·</a:t>
            </a:r>
            <a:r>
              <a:rPr sz="2700" spc="-445" dirty="0">
                <a:latin typeface="Microsoft Sans Serif"/>
                <a:cs typeface="Microsoft Sans Serif"/>
              </a:rPr>
              <a:t>o</a:t>
            </a:r>
            <a:r>
              <a:rPr sz="3450" spc="-667" baseline="35024" dirty="0">
                <a:latin typeface="Microsoft Sans Serif"/>
                <a:cs typeface="Microsoft Sans Serif"/>
              </a:rPr>
              <a:t>.</a:t>
            </a:r>
            <a:r>
              <a:rPr sz="3450" spc="-419" baseline="35024" dirty="0">
                <a:latin typeface="Microsoft Sans Serif"/>
                <a:cs typeface="Microsoft Sans Serif"/>
              </a:rPr>
              <a:t> </a:t>
            </a:r>
            <a:r>
              <a:rPr sz="2700" spc="155" dirty="0">
                <a:latin typeface="Microsoft Sans Serif"/>
                <a:cs typeface="Microsoft Sans Serif"/>
              </a:rPr>
              <a:t>rmal</a:t>
            </a:r>
            <a:r>
              <a:rPr sz="2700" spc="-55" dirty="0">
                <a:latin typeface="Microsoft Sans Serif"/>
                <a:cs typeface="Microsoft Sans Serif"/>
              </a:rPr>
              <a:t> </a:t>
            </a:r>
            <a:r>
              <a:rPr sz="2700" spc="200" dirty="0">
                <a:latin typeface="Microsoft Sans Serif"/>
                <a:cs typeface="Microsoft Sans Serif"/>
              </a:rPr>
              <a:t>traffic</a:t>
            </a:r>
            <a:r>
              <a:rPr sz="2700" spc="-55" dirty="0">
                <a:latin typeface="Microsoft Sans Serif"/>
                <a:cs typeface="Microsoft Sans Serif"/>
              </a:rPr>
              <a:t> </a:t>
            </a:r>
            <a:r>
              <a:rPr sz="2700" spc="135" dirty="0">
                <a:latin typeface="Microsoft Sans Serif"/>
                <a:cs typeface="Microsoft Sans Serif"/>
              </a:rPr>
              <a:t>and</a:t>
            </a:r>
            <a:r>
              <a:rPr sz="2700" spc="-55" dirty="0">
                <a:latin typeface="Microsoft Sans Serif"/>
                <a:cs typeface="Microsoft Sans Serif"/>
              </a:rPr>
              <a:t> </a:t>
            </a:r>
            <a:r>
              <a:rPr sz="2700" spc="185" dirty="0">
                <a:latin typeface="Microsoft Sans Serif"/>
                <a:cs typeface="Microsoft Sans Serif"/>
              </a:rPr>
              <a:t>covert</a:t>
            </a:r>
            <a:r>
              <a:rPr sz="2700" spc="-55" dirty="0">
                <a:latin typeface="Microsoft Sans Serif"/>
                <a:cs typeface="Microsoft Sans Serif"/>
              </a:rPr>
              <a:t> </a:t>
            </a:r>
            <a:r>
              <a:rPr sz="2700" spc="170" dirty="0">
                <a:latin typeface="Microsoft Sans Serif"/>
                <a:cs typeface="Microsoft Sans Serif"/>
              </a:rPr>
              <a:t>traffic.</a:t>
            </a:r>
            <a:endParaRPr sz="2700">
              <a:latin typeface="Microsoft Sans Serif"/>
              <a:cs typeface="Microsoft Sans Serif"/>
            </a:endParaRPr>
          </a:p>
          <a:p>
            <a:pPr marL="38100" algn="just">
              <a:lnSpc>
                <a:spcPct val="100000"/>
              </a:lnSpc>
              <a:spcBef>
                <a:spcPts val="509"/>
              </a:spcBef>
            </a:pPr>
            <a:r>
              <a:rPr sz="2700" spc="240" dirty="0">
                <a:latin typeface="Microsoft Sans Serif"/>
                <a:cs typeface="Microsoft Sans Serif"/>
              </a:rPr>
              <a:t>100</a:t>
            </a:r>
            <a:r>
              <a:rPr sz="2700" spc="-60" dirty="0">
                <a:latin typeface="Microsoft Sans Serif"/>
                <a:cs typeface="Microsoft Sans Serif"/>
              </a:rPr>
              <a:t> </a:t>
            </a:r>
            <a:r>
              <a:rPr sz="2700" spc="145" dirty="0">
                <a:latin typeface="Microsoft Sans Serif"/>
                <a:cs typeface="Microsoft Sans Serif"/>
              </a:rPr>
              <a:t>records</a:t>
            </a:r>
            <a:r>
              <a:rPr sz="2700" spc="-55" dirty="0">
                <a:latin typeface="Microsoft Sans Serif"/>
                <a:cs typeface="Microsoft Sans Serif"/>
              </a:rPr>
              <a:t> </a:t>
            </a:r>
            <a:r>
              <a:rPr sz="2700" spc="225" dirty="0">
                <a:latin typeface="Microsoft Sans Serif"/>
                <a:cs typeface="Microsoft Sans Serif"/>
              </a:rPr>
              <a:t>of</a:t>
            </a:r>
            <a:r>
              <a:rPr sz="2700" spc="-55" dirty="0">
                <a:latin typeface="Microsoft Sans Serif"/>
                <a:cs typeface="Microsoft Sans Serif"/>
              </a:rPr>
              <a:t> </a:t>
            </a:r>
            <a:r>
              <a:rPr sz="2700" spc="185" dirty="0">
                <a:latin typeface="Microsoft Sans Serif"/>
                <a:cs typeface="Microsoft Sans Serif"/>
              </a:rPr>
              <a:t>covert</a:t>
            </a:r>
            <a:r>
              <a:rPr sz="2700" spc="-55" dirty="0">
                <a:latin typeface="Microsoft Sans Serif"/>
                <a:cs typeface="Microsoft Sans Serif"/>
              </a:rPr>
              <a:t> </a:t>
            </a:r>
            <a:r>
              <a:rPr sz="2700" spc="135" dirty="0">
                <a:latin typeface="Microsoft Sans Serif"/>
                <a:cs typeface="Microsoft Sans Serif"/>
              </a:rPr>
              <a:t>and</a:t>
            </a:r>
            <a:r>
              <a:rPr sz="2700" spc="-55" dirty="0">
                <a:latin typeface="Microsoft Sans Serif"/>
                <a:cs typeface="Microsoft Sans Serif"/>
              </a:rPr>
              <a:t> </a:t>
            </a:r>
            <a:r>
              <a:rPr sz="2700" spc="160" dirty="0">
                <a:latin typeface="Microsoft Sans Serif"/>
                <a:cs typeface="Microsoft Sans Serif"/>
              </a:rPr>
              <a:t>normal</a:t>
            </a:r>
            <a:r>
              <a:rPr sz="2700" spc="-55" dirty="0">
                <a:latin typeface="Microsoft Sans Serif"/>
                <a:cs typeface="Microsoft Sans Serif"/>
              </a:rPr>
              <a:t> </a:t>
            </a:r>
            <a:r>
              <a:rPr sz="2700" spc="200" dirty="0">
                <a:latin typeface="Microsoft Sans Serif"/>
                <a:cs typeface="Microsoft Sans Serif"/>
              </a:rPr>
              <a:t>traffic</a:t>
            </a:r>
            <a:r>
              <a:rPr sz="2700" spc="-60" dirty="0">
                <a:latin typeface="Microsoft Sans Serif"/>
                <a:cs typeface="Microsoft Sans Serif"/>
              </a:rPr>
              <a:t> </a:t>
            </a:r>
            <a:r>
              <a:rPr sz="2700" spc="90" dirty="0">
                <a:latin typeface="Microsoft Sans Serif"/>
                <a:cs typeface="Microsoft Sans Serif"/>
              </a:rPr>
              <a:t>are</a:t>
            </a:r>
            <a:r>
              <a:rPr sz="2700" spc="-55" dirty="0">
                <a:latin typeface="Microsoft Sans Serif"/>
                <a:cs typeface="Microsoft Sans Serif"/>
              </a:rPr>
              <a:t> </a:t>
            </a:r>
            <a:r>
              <a:rPr sz="2700" spc="105" dirty="0">
                <a:latin typeface="Microsoft Sans Serif"/>
                <a:cs typeface="Microsoft Sans Serif"/>
              </a:rPr>
              <a:t>used</a:t>
            </a:r>
            <a:r>
              <a:rPr sz="2700" spc="-55" dirty="0">
                <a:latin typeface="Microsoft Sans Serif"/>
                <a:cs typeface="Microsoft Sans Serif"/>
              </a:rPr>
              <a:t> </a:t>
            </a:r>
            <a:r>
              <a:rPr sz="2700" spc="260" dirty="0">
                <a:latin typeface="Microsoft Sans Serif"/>
                <a:cs typeface="Microsoft Sans Serif"/>
              </a:rPr>
              <a:t>to</a:t>
            </a:r>
            <a:r>
              <a:rPr sz="2700" spc="-55" dirty="0">
                <a:latin typeface="Microsoft Sans Serif"/>
                <a:cs typeface="Microsoft Sans Serif"/>
              </a:rPr>
              <a:t> </a:t>
            </a:r>
            <a:r>
              <a:rPr sz="2700" spc="170" dirty="0">
                <a:latin typeface="Microsoft Sans Serif"/>
                <a:cs typeface="Microsoft Sans Serif"/>
              </a:rPr>
              <a:t>train</a:t>
            </a:r>
            <a:r>
              <a:rPr sz="2700" spc="-55" dirty="0">
                <a:latin typeface="Microsoft Sans Serif"/>
                <a:cs typeface="Microsoft Sans Serif"/>
              </a:rPr>
              <a:t> </a:t>
            </a:r>
            <a:r>
              <a:rPr sz="2700" spc="135" dirty="0">
                <a:latin typeface="Microsoft Sans Serif"/>
                <a:cs typeface="Microsoft Sans Serif"/>
              </a:rPr>
              <a:t>and</a:t>
            </a:r>
            <a:r>
              <a:rPr sz="2700" spc="-60" dirty="0">
                <a:latin typeface="Microsoft Sans Serif"/>
                <a:cs typeface="Microsoft Sans Serif"/>
              </a:rPr>
              <a:t> </a:t>
            </a:r>
            <a:r>
              <a:rPr sz="2700" spc="185" dirty="0">
                <a:latin typeface="Microsoft Sans Serif"/>
                <a:cs typeface="Microsoft Sans Serif"/>
              </a:rPr>
              <a:t>test</a:t>
            </a:r>
            <a:r>
              <a:rPr sz="2700" spc="-55" dirty="0">
                <a:latin typeface="Microsoft Sans Serif"/>
                <a:cs typeface="Microsoft Sans Serif"/>
              </a:rPr>
              <a:t> </a:t>
            </a:r>
            <a:r>
              <a:rPr sz="2700" spc="190" dirty="0">
                <a:latin typeface="Microsoft Sans Serif"/>
                <a:cs typeface="Microsoft Sans Serif"/>
              </a:rPr>
              <a:t>the</a:t>
            </a:r>
            <a:r>
              <a:rPr sz="2700" spc="-55" dirty="0">
                <a:latin typeface="Microsoft Sans Serif"/>
                <a:cs typeface="Microsoft Sans Serif"/>
              </a:rPr>
              <a:t> </a:t>
            </a:r>
            <a:r>
              <a:rPr sz="2700" spc="105" dirty="0">
                <a:latin typeface="Microsoft Sans Serif"/>
                <a:cs typeface="Microsoft Sans Serif"/>
              </a:rPr>
              <a:t>scheme</a:t>
            </a:r>
            <a:r>
              <a:rPr sz="2700" spc="-55" dirty="0">
                <a:latin typeface="Microsoft Sans Serif"/>
                <a:cs typeface="Microsoft Sans Serif"/>
              </a:rPr>
              <a:t> </a:t>
            </a:r>
            <a:r>
              <a:rPr sz="2700" spc="95" dirty="0">
                <a:latin typeface="Microsoft Sans Serif"/>
                <a:cs typeface="Microsoft Sans Serif"/>
              </a:rPr>
              <a:t>classifier.</a:t>
            </a:r>
            <a:endParaRPr sz="2700">
              <a:latin typeface="Microsoft Sans Serif"/>
              <a:cs typeface="Microsoft Sans Serif"/>
            </a:endParaRPr>
          </a:p>
          <a:p>
            <a:pPr marL="38100" marR="1480820" algn="just">
              <a:lnSpc>
                <a:spcPct val="115700"/>
              </a:lnSpc>
              <a:spcBef>
                <a:spcPts val="5"/>
              </a:spcBef>
            </a:pPr>
            <a:r>
              <a:rPr sz="2700" spc="15" dirty="0">
                <a:latin typeface="Microsoft Sans Serif"/>
                <a:cs typeface="Microsoft Sans Serif"/>
              </a:rPr>
              <a:t>·70%</a:t>
            </a:r>
            <a:r>
              <a:rPr sz="2700" spc="-60" dirty="0">
                <a:latin typeface="Microsoft Sans Serif"/>
                <a:cs typeface="Microsoft Sans Serif"/>
              </a:rPr>
              <a:t> </a:t>
            </a:r>
            <a:r>
              <a:rPr sz="2700" spc="50" dirty="0">
                <a:latin typeface="Microsoft Sans Serif"/>
                <a:cs typeface="Microsoft Sans Serif"/>
              </a:rPr>
              <a:t>is</a:t>
            </a:r>
            <a:r>
              <a:rPr sz="2700" spc="-55" dirty="0">
                <a:latin typeface="Microsoft Sans Serif"/>
                <a:cs typeface="Microsoft Sans Serif"/>
              </a:rPr>
              <a:t> </a:t>
            </a:r>
            <a:r>
              <a:rPr sz="2700" spc="105" dirty="0">
                <a:latin typeface="Microsoft Sans Serif"/>
                <a:cs typeface="Microsoft Sans Serif"/>
              </a:rPr>
              <a:t>used</a:t>
            </a:r>
            <a:r>
              <a:rPr sz="2700" spc="-60" dirty="0">
                <a:latin typeface="Microsoft Sans Serif"/>
                <a:cs typeface="Microsoft Sans Serif"/>
              </a:rPr>
              <a:t> </a:t>
            </a:r>
            <a:r>
              <a:rPr sz="2700" spc="225" dirty="0">
                <a:latin typeface="Microsoft Sans Serif"/>
                <a:cs typeface="Microsoft Sans Serif"/>
              </a:rPr>
              <a:t>for</a:t>
            </a:r>
            <a:r>
              <a:rPr sz="2700" spc="-55" dirty="0">
                <a:latin typeface="Microsoft Sans Serif"/>
                <a:cs typeface="Microsoft Sans Serif"/>
              </a:rPr>
              <a:t> </a:t>
            </a:r>
            <a:r>
              <a:rPr sz="2700" spc="140" dirty="0">
                <a:latin typeface="Microsoft Sans Serif"/>
                <a:cs typeface="Microsoft Sans Serif"/>
              </a:rPr>
              <a:t>training</a:t>
            </a:r>
            <a:r>
              <a:rPr sz="2700" spc="-60" dirty="0">
                <a:latin typeface="Microsoft Sans Serif"/>
                <a:cs typeface="Microsoft Sans Serif"/>
              </a:rPr>
              <a:t> </a:t>
            </a:r>
            <a:r>
              <a:rPr sz="2700" spc="90" dirty="0">
                <a:latin typeface="Microsoft Sans Serif"/>
                <a:cs typeface="Microsoft Sans Serif"/>
              </a:rPr>
              <a:t>phase</a:t>
            </a:r>
            <a:r>
              <a:rPr sz="2700" spc="-55" dirty="0">
                <a:latin typeface="Microsoft Sans Serif"/>
                <a:cs typeface="Microsoft Sans Serif"/>
              </a:rPr>
              <a:t> </a:t>
            </a:r>
            <a:r>
              <a:rPr sz="2700" spc="135" dirty="0">
                <a:latin typeface="Microsoft Sans Serif"/>
                <a:cs typeface="Microsoft Sans Serif"/>
              </a:rPr>
              <a:t>and</a:t>
            </a:r>
            <a:r>
              <a:rPr sz="2700" spc="-60" dirty="0">
                <a:latin typeface="Microsoft Sans Serif"/>
                <a:cs typeface="Microsoft Sans Serif"/>
              </a:rPr>
              <a:t> </a:t>
            </a:r>
            <a:r>
              <a:rPr sz="2700" spc="110" dirty="0">
                <a:latin typeface="Microsoft Sans Serif"/>
                <a:cs typeface="Microsoft Sans Serif"/>
              </a:rPr>
              <a:t>30%</a:t>
            </a:r>
            <a:r>
              <a:rPr sz="2700" spc="-55" dirty="0">
                <a:latin typeface="Microsoft Sans Serif"/>
                <a:cs typeface="Microsoft Sans Serif"/>
              </a:rPr>
              <a:t> </a:t>
            </a:r>
            <a:r>
              <a:rPr sz="2700" spc="225" dirty="0">
                <a:latin typeface="Microsoft Sans Serif"/>
                <a:cs typeface="Microsoft Sans Serif"/>
              </a:rPr>
              <a:t>for</a:t>
            </a:r>
            <a:r>
              <a:rPr sz="2700" spc="-60" dirty="0">
                <a:latin typeface="Microsoft Sans Serif"/>
                <a:cs typeface="Microsoft Sans Serif"/>
              </a:rPr>
              <a:t> </a:t>
            </a:r>
            <a:r>
              <a:rPr sz="2700" spc="145" dirty="0">
                <a:latin typeface="Microsoft Sans Serif"/>
                <a:cs typeface="Microsoft Sans Serif"/>
              </a:rPr>
              <a:t>testing</a:t>
            </a:r>
            <a:r>
              <a:rPr sz="2700" spc="-55" dirty="0">
                <a:latin typeface="Microsoft Sans Serif"/>
                <a:cs typeface="Microsoft Sans Serif"/>
              </a:rPr>
              <a:t> </a:t>
            </a:r>
            <a:r>
              <a:rPr sz="2700" spc="65" dirty="0">
                <a:latin typeface="Microsoft Sans Serif"/>
                <a:cs typeface="Microsoft Sans Serif"/>
              </a:rPr>
              <a:t>phase.</a:t>
            </a:r>
            <a:r>
              <a:rPr sz="2700" spc="-60" dirty="0">
                <a:latin typeface="Microsoft Sans Serif"/>
                <a:cs typeface="Microsoft Sans Serif"/>
              </a:rPr>
              <a:t> </a:t>
            </a:r>
            <a:r>
              <a:rPr sz="2700" spc="35" dirty="0">
                <a:latin typeface="Microsoft Sans Serif"/>
                <a:cs typeface="Microsoft Sans Serif"/>
              </a:rPr>
              <a:t>These</a:t>
            </a:r>
            <a:r>
              <a:rPr sz="2700" spc="-55" dirty="0">
                <a:latin typeface="Microsoft Sans Serif"/>
                <a:cs typeface="Microsoft Sans Serif"/>
              </a:rPr>
              <a:t> </a:t>
            </a:r>
            <a:r>
              <a:rPr sz="2700" spc="140" dirty="0">
                <a:latin typeface="Microsoft Sans Serif"/>
                <a:cs typeface="Microsoft Sans Serif"/>
              </a:rPr>
              <a:t>training</a:t>
            </a:r>
            <a:r>
              <a:rPr sz="2700" spc="-60" dirty="0">
                <a:latin typeface="Microsoft Sans Serif"/>
                <a:cs typeface="Microsoft Sans Serif"/>
              </a:rPr>
              <a:t> </a:t>
            </a:r>
            <a:r>
              <a:rPr sz="2700" spc="135" dirty="0">
                <a:latin typeface="Microsoft Sans Serif"/>
                <a:cs typeface="Microsoft Sans Serif"/>
              </a:rPr>
              <a:t>and</a:t>
            </a:r>
            <a:r>
              <a:rPr sz="2700" spc="-55" dirty="0">
                <a:latin typeface="Microsoft Sans Serif"/>
                <a:cs typeface="Microsoft Sans Serif"/>
              </a:rPr>
              <a:t> </a:t>
            </a:r>
            <a:r>
              <a:rPr sz="2700" spc="145" dirty="0">
                <a:latin typeface="Microsoft Sans Serif"/>
                <a:cs typeface="Microsoft Sans Serif"/>
              </a:rPr>
              <a:t>testing</a:t>
            </a:r>
            <a:r>
              <a:rPr sz="2700" spc="-60" dirty="0">
                <a:latin typeface="Microsoft Sans Serif"/>
                <a:cs typeface="Microsoft Sans Serif"/>
              </a:rPr>
              <a:t> </a:t>
            </a:r>
            <a:r>
              <a:rPr sz="2700" spc="70" dirty="0">
                <a:latin typeface="Microsoft Sans Serif"/>
                <a:cs typeface="Microsoft Sans Serif"/>
              </a:rPr>
              <a:t>phases</a:t>
            </a:r>
            <a:r>
              <a:rPr sz="2700" spc="-55" dirty="0">
                <a:latin typeface="Microsoft Sans Serif"/>
                <a:cs typeface="Microsoft Sans Serif"/>
              </a:rPr>
              <a:t> </a:t>
            </a:r>
            <a:r>
              <a:rPr sz="2700" spc="90" dirty="0">
                <a:latin typeface="Microsoft Sans Serif"/>
                <a:cs typeface="Microsoft Sans Serif"/>
              </a:rPr>
              <a:t>are </a:t>
            </a:r>
            <a:r>
              <a:rPr sz="2700" spc="-705" dirty="0">
                <a:latin typeface="Microsoft Sans Serif"/>
                <a:cs typeface="Microsoft Sans Serif"/>
              </a:rPr>
              <a:t> </a:t>
            </a:r>
            <a:r>
              <a:rPr sz="2700" spc="145" dirty="0">
                <a:latin typeface="Microsoft Sans Serif"/>
                <a:cs typeface="Microsoft Sans Serif"/>
              </a:rPr>
              <a:t>repeated</a:t>
            </a:r>
            <a:r>
              <a:rPr sz="2700" spc="-55" dirty="0">
                <a:latin typeface="Microsoft Sans Serif"/>
                <a:cs typeface="Microsoft Sans Serif"/>
              </a:rPr>
              <a:t> </a:t>
            </a:r>
            <a:r>
              <a:rPr sz="2700" spc="185" dirty="0">
                <a:latin typeface="Microsoft Sans Serif"/>
                <a:cs typeface="Microsoft Sans Serif"/>
              </a:rPr>
              <a:t>20</a:t>
            </a:r>
            <a:r>
              <a:rPr sz="2700" spc="-55" dirty="0">
                <a:latin typeface="Microsoft Sans Serif"/>
                <a:cs typeface="Microsoft Sans Serif"/>
              </a:rPr>
              <a:t> </a:t>
            </a:r>
            <a:r>
              <a:rPr sz="2700" spc="145" dirty="0">
                <a:latin typeface="Microsoft Sans Serif"/>
                <a:cs typeface="Microsoft Sans Serif"/>
              </a:rPr>
              <a:t>times</a:t>
            </a:r>
            <a:r>
              <a:rPr sz="2700" spc="-55" dirty="0">
                <a:latin typeface="Microsoft Sans Serif"/>
                <a:cs typeface="Microsoft Sans Serif"/>
              </a:rPr>
              <a:t> </a:t>
            </a:r>
            <a:r>
              <a:rPr sz="2700" spc="80" dirty="0">
                <a:latin typeface="Microsoft Sans Serif"/>
                <a:cs typeface="Microsoft Sans Serif"/>
              </a:rPr>
              <a:t>using</a:t>
            </a:r>
            <a:r>
              <a:rPr sz="2700" spc="-55" dirty="0">
                <a:latin typeface="Microsoft Sans Serif"/>
                <a:cs typeface="Microsoft Sans Serif"/>
              </a:rPr>
              <a:t> </a:t>
            </a:r>
            <a:r>
              <a:rPr sz="2700" spc="110" dirty="0">
                <a:latin typeface="Microsoft Sans Serif"/>
                <a:cs typeface="Microsoft Sans Serif"/>
              </a:rPr>
              <a:t>sampling</a:t>
            </a:r>
            <a:r>
              <a:rPr sz="2700" spc="-55" dirty="0">
                <a:latin typeface="Microsoft Sans Serif"/>
                <a:cs typeface="Microsoft Sans Serif"/>
              </a:rPr>
              <a:t> </a:t>
            </a:r>
            <a:r>
              <a:rPr sz="2700" spc="170" dirty="0">
                <a:latin typeface="Microsoft Sans Serif"/>
                <a:cs typeface="Microsoft Sans Serif"/>
              </a:rPr>
              <a:t>random</a:t>
            </a:r>
            <a:r>
              <a:rPr sz="2700" spc="-50" dirty="0">
                <a:latin typeface="Microsoft Sans Serif"/>
                <a:cs typeface="Microsoft Sans Serif"/>
              </a:rPr>
              <a:t> </a:t>
            </a:r>
            <a:r>
              <a:rPr sz="2700" spc="150" dirty="0">
                <a:latin typeface="Microsoft Sans Serif"/>
                <a:cs typeface="Microsoft Sans Serif"/>
              </a:rPr>
              <a:t>validation</a:t>
            </a:r>
            <a:r>
              <a:rPr sz="2700" spc="-55" dirty="0">
                <a:latin typeface="Microsoft Sans Serif"/>
                <a:cs typeface="Microsoft Sans Serif"/>
              </a:rPr>
              <a:t> </a:t>
            </a:r>
            <a:r>
              <a:rPr sz="2700" spc="160" dirty="0">
                <a:latin typeface="Microsoft Sans Serif"/>
                <a:cs typeface="Microsoft Sans Serif"/>
              </a:rPr>
              <a:t>technique</a:t>
            </a:r>
            <a:r>
              <a:rPr sz="2700" spc="-55" dirty="0">
                <a:latin typeface="Microsoft Sans Serif"/>
                <a:cs typeface="Microsoft Sans Serif"/>
              </a:rPr>
              <a:t> </a:t>
            </a:r>
            <a:r>
              <a:rPr sz="2700" spc="260" dirty="0">
                <a:latin typeface="Microsoft Sans Serif"/>
                <a:cs typeface="Microsoft Sans Serif"/>
              </a:rPr>
              <a:t>to</a:t>
            </a:r>
            <a:r>
              <a:rPr sz="2700" spc="-55" dirty="0">
                <a:latin typeface="Microsoft Sans Serif"/>
                <a:cs typeface="Microsoft Sans Serif"/>
              </a:rPr>
              <a:t> </a:t>
            </a:r>
            <a:r>
              <a:rPr sz="2700" spc="180" dirty="0">
                <a:latin typeface="Microsoft Sans Serif"/>
                <a:cs typeface="Microsoft Sans Serif"/>
              </a:rPr>
              <a:t>reflect</a:t>
            </a:r>
            <a:r>
              <a:rPr sz="2700" spc="-55" dirty="0">
                <a:latin typeface="Microsoft Sans Serif"/>
                <a:cs typeface="Microsoft Sans Serif"/>
              </a:rPr>
              <a:t> </a:t>
            </a:r>
            <a:r>
              <a:rPr sz="2700" spc="85" dirty="0">
                <a:latin typeface="Microsoft Sans Serif"/>
                <a:cs typeface="Microsoft Sans Serif"/>
              </a:rPr>
              <a:t>agreeable</a:t>
            </a:r>
            <a:r>
              <a:rPr sz="2700" spc="-50" dirty="0">
                <a:latin typeface="Microsoft Sans Serif"/>
                <a:cs typeface="Microsoft Sans Serif"/>
              </a:rPr>
              <a:t> </a:t>
            </a:r>
            <a:r>
              <a:rPr sz="2700" spc="135" dirty="0">
                <a:latin typeface="Microsoft Sans Serif"/>
                <a:cs typeface="Microsoft Sans Serif"/>
              </a:rPr>
              <a:t>and</a:t>
            </a:r>
            <a:r>
              <a:rPr sz="2700" spc="-55" dirty="0">
                <a:latin typeface="Microsoft Sans Serif"/>
                <a:cs typeface="Microsoft Sans Serif"/>
              </a:rPr>
              <a:t> </a:t>
            </a:r>
            <a:r>
              <a:rPr sz="2700" spc="125" dirty="0">
                <a:latin typeface="Microsoft Sans Serif"/>
                <a:cs typeface="Microsoft Sans Serif"/>
              </a:rPr>
              <a:t>reliable </a:t>
            </a:r>
            <a:r>
              <a:rPr sz="2700" spc="-705" dirty="0">
                <a:latin typeface="Microsoft Sans Serif"/>
                <a:cs typeface="Microsoft Sans Serif"/>
              </a:rPr>
              <a:t> </a:t>
            </a:r>
            <a:r>
              <a:rPr sz="2700" spc="125" dirty="0">
                <a:latin typeface="Microsoft Sans Serif"/>
                <a:cs typeface="Microsoft Sans Serif"/>
              </a:rPr>
              <a:t>classification</a:t>
            </a:r>
            <a:r>
              <a:rPr sz="2700" spc="-65" dirty="0">
                <a:latin typeface="Microsoft Sans Serif"/>
                <a:cs typeface="Microsoft Sans Serif"/>
              </a:rPr>
              <a:t> </a:t>
            </a:r>
            <a:r>
              <a:rPr sz="2700" spc="110" dirty="0">
                <a:latin typeface="Microsoft Sans Serif"/>
                <a:cs typeface="Microsoft Sans Serif"/>
              </a:rPr>
              <a:t>results.</a:t>
            </a:r>
            <a:endParaRPr sz="2700">
              <a:latin typeface="Microsoft Sans Serif"/>
              <a:cs typeface="Microsoft Sans Serif"/>
            </a:endParaRPr>
          </a:p>
          <a:p>
            <a:pPr marL="38100" marR="39370">
              <a:lnSpc>
                <a:spcPct val="115700"/>
              </a:lnSpc>
            </a:pPr>
            <a:r>
              <a:rPr sz="2700" spc="25" dirty="0">
                <a:latin typeface="Microsoft Sans Serif"/>
                <a:cs typeface="Microsoft Sans Serif"/>
              </a:rPr>
              <a:t>·The</a:t>
            </a:r>
            <a:r>
              <a:rPr sz="2700" spc="-55" dirty="0">
                <a:latin typeface="Microsoft Sans Serif"/>
                <a:cs typeface="Microsoft Sans Serif"/>
              </a:rPr>
              <a:t> </a:t>
            </a:r>
            <a:r>
              <a:rPr sz="2700" spc="160" dirty="0">
                <a:latin typeface="Microsoft Sans Serif"/>
                <a:cs typeface="Microsoft Sans Serif"/>
              </a:rPr>
              <a:t>normal</a:t>
            </a:r>
            <a:r>
              <a:rPr sz="2700" spc="-55" dirty="0">
                <a:latin typeface="Microsoft Sans Serif"/>
                <a:cs typeface="Microsoft Sans Serif"/>
              </a:rPr>
              <a:t> </a:t>
            </a:r>
            <a:r>
              <a:rPr sz="2700" spc="200" dirty="0">
                <a:latin typeface="Microsoft Sans Serif"/>
                <a:cs typeface="Microsoft Sans Serif"/>
              </a:rPr>
              <a:t>traffic</a:t>
            </a:r>
            <a:r>
              <a:rPr sz="2700" spc="-55" dirty="0">
                <a:latin typeface="Microsoft Sans Serif"/>
                <a:cs typeface="Microsoft Sans Serif"/>
              </a:rPr>
              <a:t> </a:t>
            </a:r>
            <a:r>
              <a:rPr sz="2700" spc="50" dirty="0">
                <a:latin typeface="Microsoft Sans Serif"/>
                <a:cs typeface="Microsoft Sans Serif"/>
              </a:rPr>
              <a:t>is</a:t>
            </a:r>
            <a:r>
              <a:rPr sz="2700" spc="-55" dirty="0">
                <a:latin typeface="Microsoft Sans Serif"/>
                <a:cs typeface="Microsoft Sans Serif"/>
              </a:rPr>
              <a:t> </a:t>
            </a:r>
            <a:r>
              <a:rPr sz="2700" spc="175" dirty="0">
                <a:latin typeface="Microsoft Sans Serif"/>
                <a:cs typeface="Microsoft Sans Serif"/>
              </a:rPr>
              <a:t>captured</a:t>
            </a:r>
            <a:r>
              <a:rPr sz="2700" spc="-55" dirty="0">
                <a:latin typeface="Microsoft Sans Serif"/>
                <a:cs typeface="Microsoft Sans Serif"/>
              </a:rPr>
              <a:t> </a:t>
            </a:r>
            <a:r>
              <a:rPr sz="2700" spc="80" dirty="0">
                <a:latin typeface="Microsoft Sans Serif"/>
                <a:cs typeface="Microsoft Sans Serif"/>
              </a:rPr>
              <a:t>using</a:t>
            </a:r>
            <a:r>
              <a:rPr sz="2700" spc="-55" dirty="0">
                <a:latin typeface="Microsoft Sans Serif"/>
                <a:cs typeface="Microsoft Sans Serif"/>
              </a:rPr>
              <a:t> </a:t>
            </a:r>
            <a:r>
              <a:rPr sz="2700" spc="190" dirty="0">
                <a:latin typeface="Microsoft Sans Serif"/>
                <a:cs typeface="Microsoft Sans Serif"/>
              </a:rPr>
              <a:t>the</a:t>
            </a:r>
            <a:r>
              <a:rPr sz="2700" spc="-55" dirty="0">
                <a:latin typeface="Microsoft Sans Serif"/>
                <a:cs typeface="Microsoft Sans Serif"/>
              </a:rPr>
              <a:t> </a:t>
            </a:r>
            <a:r>
              <a:rPr sz="2700" spc="80" dirty="0">
                <a:latin typeface="Microsoft Sans Serif"/>
                <a:cs typeface="Microsoft Sans Serif"/>
              </a:rPr>
              <a:t>Wireshark</a:t>
            </a:r>
            <a:r>
              <a:rPr sz="2700" spc="-55" dirty="0">
                <a:latin typeface="Microsoft Sans Serif"/>
                <a:cs typeface="Microsoft Sans Serif"/>
              </a:rPr>
              <a:t> </a:t>
            </a:r>
            <a:r>
              <a:rPr sz="2700" spc="165" dirty="0">
                <a:latin typeface="Microsoft Sans Serif"/>
                <a:cs typeface="Microsoft Sans Serif"/>
              </a:rPr>
              <a:t>tool,</a:t>
            </a:r>
            <a:r>
              <a:rPr sz="2700" spc="-55" dirty="0">
                <a:latin typeface="Microsoft Sans Serif"/>
                <a:cs typeface="Microsoft Sans Serif"/>
              </a:rPr>
              <a:t> </a:t>
            </a:r>
            <a:r>
              <a:rPr sz="2700" spc="150" dirty="0">
                <a:latin typeface="Microsoft Sans Serif"/>
                <a:cs typeface="Microsoft Sans Serif"/>
              </a:rPr>
              <a:t>which</a:t>
            </a:r>
            <a:r>
              <a:rPr sz="2700" spc="-55" dirty="0">
                <a:latin typeface="Microsoft Sans Serif"/>
                <a:cs typeface="Microsoft Sans Serif"/>
              </a:rPr>
              <a:t> </a:t>
            </a:r>
            <a:r>
              <a:rPr sz="2700" spc="50" dirty="0">
                <a:latin typeface="Microsoft Sans Serif"/>
                <a:cs typeface="Microsoft Sans Serif"/>
              </a:rPr>
              <a:t>is</a:t>
            </a:r>
            <a:r>
              <a:rPr sz="2700" spc="-55" dirty="0">
                <a:latin typeface="Microsoft Sans Serif"/>
                <a:cs typeface="Microsoft Sans Serif"/>
              </a:rPr>
              <a:t> </a:t>
            </a:r>
            <a:r>
              <a:rPr sz="2700" dirty="0">
                <a:latin typeface="Microsoft Sans Serif"/>
                <a:cs typeface="Microsoft Sans Serif"/>
              </a:rPr>
              <a:t>a</a:t>
            </a:r>
            <a:r>
              <a:rPr sz="2700" spc="-55" dirty="0">
                <a:latin typeface="Microsoft Sans Serif"/>
                <a:cs typeface="Microsoft Sans Serif"/>
              </a:rPr>
              <a:t> </a:t>
            </a:r>
            <a:r>
              <a:rPr sz="2700" spc="135" dirty="0">
                <a:latin typeface="Microsoft Sans Serif"/>
                <a:cs typeface="Microsoft Sans Serif"/>
              </a:rPr>
              <a:t>well-known</a:t>
            </a:r>
            <a:r>
              <a:rPr sz="2700" spc="-55" dirty="0">
                <a:latin typeface="Microsoft Sans Serif"/>
                <a:cs typeface="Microsoft Sans Serif"/>
              </a:rPr>
              <a:t> </a:t>
            </a:r>
            <a:r>
              <a:rPr sz="2700" spc="150" dirty="0">
                <a:latin typeface="Microsoft Sans Serif"/>
                <a:cs typeface="Microsoft Sans Serif"/>
              </a:rPr>
              <a:t>capturing</a:t>
            </a:r>
            <a:r>
              <a:rPr sz="2700" spc="-50" dirty="0">
                <a:latin typeface="Microsoft Sans Serif"/>
                <a:cs typeface="Microsoft Sans Serif"/>
              </a:rPr>
              <a:t> </a:t>
            </a:r>
            <a:r>
              <a:rPr sz="2700" spc="215" dirty="0">
                <a:latin typeface="Microsoft Sans Serif"/>
                <a:cs typeface="Microsoft Sans Serif"/>
              </a:rPr>
              <a:t>tool</a:t>
            </a:r>
            <a:r>
              <a:rPr sz="2700" spc="-55" dirty="0">
                <a:latin typeface="Microsoft Sans Serif"/>
                <a:cs typeface="Microsoft Sans Serif"/>
              </a:rPr>
              <a:t> </a:t>
            </a:r>
            <a:r>
              <a:rPr sz="2700" spc="220" dirty="0">
                <a:latin typeface="Microsoft Sans Serif"/>
                <a:cs typeface="Microsoft Sans Serif"/>
              </a:rPr>
              <a:t>that</a:t>
            </a:r>
            <a:r>
              <a:rPr sz="2700" spc="-55" dirty="0">
                <a:latin typeface="Microsoft Sans Serif"/>
                <a:cs typeface="Microsoft Sans Serif"/>
              </a:rPr>
              <a:t> </a:t>
            </a:r>
            <a:r>
              <a:rPr sz="2700" spc="50" dirty="0">
                <a:latin typeface="Microsoft Sans Serif"/>
                <a:cs typeface="Microsoft Sans Serif"/>
              </a:rPr>
              <a:t>is</a:t>
            </a:r>
            <a:r>
              <a:rPr sz="2700" spc="-55" dirty="0">
                <a:latin typeface="Microsoft Sans Serif"/>
                <a:cs typeface="Microsoft Sans Serif"/>
              </a:rPr>
              <a:t> </a:t>
            </a:r>
            <a:r>
              <a:rPr sz="2700" spc="105" dirty="0">
                <a:latin typeface="Microsoft Sans Serif"/>
                <a:cs typeface="Microsoft Sans Serif"/>
              </a:rPr>
              <a:t>used </a:t>
            </a:r>
            <a:r>
              <a:rPr sz="2700" spc="-705" dirty="0">
                <a:latin typeface="Microsoft Sans Serif"/>
                <a:cs typeface="Microsoft Sans Serif"/>
              </a:rPr>
              <a:t> </a:t>
            </a:r>
            <a:r>
              <a:rPr sz="2700" spc="260" dirty="0">
                <a:latin typeface="Microsoft Sans Serif"/>
                <a:cs typeface="Microsoft Sans Serif"/>
              </a:rPr>
              <a:t>to</a:t>
            </a:r>
            <a:r>
              <a:rPr sz="2700" spc="-65" dirty="0">
                <a:latin typeface="Microsoft Sans Serif"/>
                <a:cs typeface="Microsoft Sans Serif"/>
              </a:rPr>
              <a:t> </a:t>
            </a:r>
            <a:r>
              <a:rPr sz="2700" spc="165" dirty="0">
                <a:latin typeface="Microsoft Sans Serif"/>
                <a:cs typeface="Microsoft Sans Serif"/>
              </a:rPr>
              <a:t>capture</a:t>
            </a:r>
            <a:r>
              <a:rPr sz="2700" spc="-60" dirty="0">
                <a:latin typeface="Microsoft Sans Serif"/>
                <a:cs typeface="Microsoft Sans Serif"/>
              </a:rPr>
              <a:t> </a:t>
            </a:r>
            <a:r>
              <a:rPr sz="2700" spc="110" dirty="0">
                <a:latin typeface="Microsoft Sans Serif"/>
                <a:cs typeface="Microsoft Sans Serif"/>
              </a:rPr>
              <a:t>real</a:t>
            </a:r>
            <a:r>
              <a:rPr sz="2700" spc="-60" dirty="0">
                <a:latin typeface="Microsoft Sans Serif"/>
                <a:cs typeface="Microsoft Sans Serif"/>
              </a:rPr>
              <a:t> </a:t>
            </a:r>
            <a:r>
              <a:rPr sz="2700" spc="160" dirty="0">
                <a:latin typeface="Microsoft Sans Serif"/>
                <a:cs typeface="Microsoft Sans Serif"/>
              </a:rPr>
              <a:t>network</a:t>
            </a:r>
            <a:r>
              <a:rPr sz="2700" spc="-60" dirty="0">
                <a:latin typeface="Microsoft Sans Serif"/>
                <a:cs typeface="Microsoft Sans Serif"/>
              </a:rPr>
              <a:t> </a:t>
            </a:r>
            <a:r>
              <a:rPr sz="2700" spc="200" dirty="0">
                <a:latin typeface="Microsoft Sans Serif"/>
                <a:cs typeface="Microsoft Sans Serif"/>
              </a:rPr>
              <a:t>traffic</a:t>
            </a:r>
            <a:endParaRPr sz="2700">
              <a:latin typeface="Microsoft Sans Serif"/>
              <a:cs typeface="Microsoft Sans Serif"/>
            </a:endParaRPr>
          </a:p>
          <a:p>
            <a:pPr marL="38100" marR="30480">
              <a:lnSpc>
                <a:spcPct val="115700"/>
              </a:lnSpc>
            </a:pPr>
            <a:r>
              <a:rPr sz="2700" spc="-40" dirty="0">
                <a:latin typeface="Microsoft Sans Serif"/>
                <a:cs typeface="Microsoft Sans Serif"/>
              </a:rPr>
              <a:t>·. </a:t>
            </a:r>
            <a:r>
              <a:rPr sz="2700" spc="10" dirty="0">
                <a:latin typeface="Microsoft Sans Serif"/>
                <a:cs typeface="Microsoft Sans Serif"/>
              </a:rPr>
              <a:t>A </a:t>
            </a:r>
            <a:r>
              <a:rPr sz="2700" spc="200" dirty="0">
                <a:latin typeface="Microsoft Sans Serif"/>
                <a:cs typeface="Microsoft Sans Serif"/>
              </a:rPr>
              <a:t>part </a:t>
            </a:r>
            <a:r>
              <a:rPr sz="2700" spc="225" dirty="0">
                <a:latin typeface="Microsoft Sans Serif"/>
                <a:cs typeface="Microsoft Sans Serif"/>
              </a:rPr>
              <a:t>of </a:t>
            </a:r>
            <a:r>
              <a:rPr sz="2700" spc="155" dirty="0">
                <a:latin typeface="Microsoft Sans Serif"/>
                <a:cs typeface="Microsoft Sans Serif"/>
              </a:rPr>
              <a:t>this </a:t>
            </a:r>
            <a:r>
              <a:rPr sz="2700" spc="160" dirty="0">
                <a:latin typeface="Microsoft Sans Serif"/>
                <a:cs typeface="Microsoft Sans Serif"/>
              </a:rPr>
              <a:t>normal </a:t>
            </a:r>
            <a:r>
              <a:rPr sz="2700" spc="200" dirty="0">
                <a:latin typeface="Microsoft Sans Serif"/>
                <a:cs typeface="Microsoft Sans Serif"/>
              </a:rPr>
              <a:t>traffic </a:t>
            </a:r>
            <a:r>
              <a:rPr sz="2700" spc="50" dirty="0">
                <a:latin typeface="Microsoft Sans Serif"/>
                <a:cs typeface="Microsoft Sans Serif"/>
              </a:rPr>
              <a:t>is </a:t>
            </a:r>
            <a:r>
              <a:rPr sz="2700" spc="105" dirty="0">
                <a:latin typeface="Microsoft Sans Serif"/>
                <a:cs typeface="Microsoft Sans Serif"/>
              </a:rPr>
              <a:t>used </a:t>
            </a:r>
            <a:r>
              <a:rPr sz="2700" spc="260" dirty="0">
                <a:latin typeface="Microsoft Sans Serif"/>
                <a:cs typeface="Microsoft Sans Serif"/>
              </a:rPr>
              <a:t>to </a:t>
            </a:r>
            <a:r>
              <a:rPr sz="2700" spc="190" dirty="0">
                <a:latin typeface="Microsoft Sans Serif"/>
                <a:cs typeface="Microsoft Sans Serif"/>
              </a:rPr>
              <a:t>construct </a:t>
            </a:r>
            <a:r>
              <a:rPr sz="2700" spc="180" dirty="0">
                <a:latin typeface="Microsoft Sans Serif"/>
                <a:cs typeface="Microsoft Sans Serif"/>
              </a:rPr>
              <a:t>our </a:t>
            </a:r>
            <a:r>
              <a:rPr sz="2700" spc="185" dirty="0">
                <a:latin typeface="Microsoft Sans Serif"/>
                <a:cs typeface="Microsoft Sans Serif"/>
              </a:rPr>
              <a:t>covert </a:t>
            </a:r>
            <a:r>
              <a:rPr sz="2700" spc="200" dirty="0">
                <a:latin typeface="Microsoft Sans Serif"/>
                <a:cs typeface="Microsoft Sans Serif"/>
              </a:rPr>
              <a:t>traffic </a:t>
            </a:r>
            <a:r>
              <a:rPr sz="2700" spc="220" dirty="0">
                <a:latin typeface="Microsoft Sans Serif"/>
                <a:cs typeface="Microsoft Sans Serif"/>
              </a:rPr>
              <a:t>that </a:t>
            </a:r>
            <a:r>
              <a:rPr sz="2700" spc="50" dirty="0">
                <a:latin typeface="Microsoft Sans Serif"/>
                <a:cs typeface="Microsoft Sans Serif"/>
              </a:rPr>
              <a:t>is </a:t>
            </a:r>
            <a:r>
              <a:rPr sz="2700" spc="100" dirty="0">
                <a:latin typeface="Microsoft Sans Serif"/>
                <a:cs typeface="Microsoft Sans Serif"/>
              </a:rPr>
              <a:t>based </a:t>
            </a:r>
            <a:r>
              <a:rPr sz="2700" spc="170" dirty="0">
                <a:latin typeface="Microsoft Sans Serif"/>
                <a:cs typeface="Microsoft Sans Serif"/>
              </a:rPr>
              <a:t>on </a:t>
            </a:r>
            <a:r>
              <a:rPr sz="2700" spc="160" dirty="0">
                <a:latin typeface="Microsoft Sans Serif"/>
                <a:cs typeface="Microsoft Sans Serif"/>
              </a:rPr>
              <a:t>network </a:t>
            </a:r>
            <a:r>
              <a:rPr sz="2700" spc="130" dirty="0">
                <a:latin typeface="Microsoft Sans Serif"/>
                <a:cs typeface="Microsoft Sans Serif"/>
              </a:rPr>
              <a:t>packet </a:t>
            </a:r>
            <a:r>
              <a:rPr sz="2700" spc="135" dirty="0">
                <a:latin typeface="Microsoft Sans Serif"/>
                <a:cs typeface="Microsoft Sans Serif"/>
              </a:rPr>
              <a:t> </a:t>
            </a:r>
            <a:r>
              <a:rPr sz="2700" spc="150" dirty="0">
                <a:latin typeface="Microsoft Sans Serif"/>
                <a:cs typeface="Microsoft Sans Serif"/>
              </a:rPr>
              <a:t>length </a:t>
            </a:r>
            <a:r>
              <a:rPr sz="2700" spc="180" dirty="0">
                <a:latin typeface="Microsoft Sans Serif"/>
                <a:cs typeface="Microsoft Sans Serif"/>
              </a:rPr>
              <a:t>covet </a:t>
            </a:r>
            <a:r>
              <a:rPr sz="2700" spc="125" dirty="0">
                <a:latin typeface="Microsoft Sans Serif"/>
                <a:cs typeface="Microsoft Sans Serif"/>
              </a:rPr>
              <a:t>channel </a:t>
            </a:r>
            <a:r>
              <a:rPr sz="2700" spc="160" dirty="0">
                <a:latin typeface="Microsoft Sans Serif"/>
                <a:cs typeface="Microsoft Sans Serif"/>
              </a:rPr>
              <a:t>technique </a:t>
            </a:r>
            <a:r>
              <a:rPr sz="2700" spc="220" dirty="0">
                <a:latin typeface="Microsoft Sans Serif"/>
                <a:cs typeface="Microsoft Sans Serif"/>
              </a:rPr>
              <a:t>that </a:t>
            </a:r>
            <a:r>
              <a:rPr sz="2700" spc="140" dirty="0">
                <a:latin typeface="Microsoft Sans Serif"/>
                <a:cs typeface="Microsoft Sans Serif"/>
              </a:rPr>
              <a:t>described </a:t>
            </a:r>
            <a:r>
              <a:rPr sz="2700" spc="100" dirty="0">
                <a:latin typeface="Microsoft Sans Serif"/>
                <a:cs typeface="Microsoft Sans Serif"/>
              </a:rPr>
              <a:t>above. </a:t>
            </a:r>
            <a:r>
              <a:rPr sz="2700" spc="165" dirty="0">
                <a:latin typeface="Microsoft Sans Serif"/>
                <a:cs typeface="Microsoft Sans Serif"/>
              </a:rPr>
              <a:t>Python </a:t>
            </a:r>
            <a:r>
              <a:rPr sz="2700" spc="65" dirty="0">
                <a:latin typeface="Microsoft Sans Serif"/>
                <a:cs typeface="Microsoft Sans Serif"/>
              </a:rPr>
              <a:t>language </a:t>
            </a:r>
            <a:r>
              <a:rPr sz="2700" spc="135" dirty="0">
                <a:latin typeface="Microsoft Sans Serif"/>
                <a:cs typeface="Microsoft Sans Serif"/>
              </a:rPr>
              <a:t>and </a:t>
            </a:r>
            <a:r>
              <a:rPr sz="2700" spc="80" dirty="0">
                <a:latin typeface="Microsoft Sans Serif"/>
                <a:cs typeface="Microsoft Sans Serif"/>
              </a:rPr>
              <a:t>Scapy </a:t>
            </a:r>
            <a:r>
              <a:rPr sz="2700" spc="160" dirty="0">
                <a:latin typeface="Microsoft Sans Serif"/>
                <a:cs typeface="Microsoft Sans Serif"/>
              </a:rPr>
              <a:t>library </a:t>
            </a:r>
            <a:r>
              <a:rPr sz="2700" spc="90" dirty="0">
                <a:latin typeface="Microsoft Sans Serif"/>
                <a:cs typeface="Microsoft Sans Serif"/>
              </a:rPr>
              <a:t>are </a:t>
            </a:r>
            <a:r>
              <a:rPr sz="2700" spc="105" dirty="0">
                <a:latin typeface="Microsoft Sans Serif"/>
                <a:cs typeface="Microsoft Sans Serif"/>
              </a:rPr>
              <a:t>used </a:t>
            </a:r>
            <a:r>
              <a:rPr sz="2700" spc="225" dirty="0">
                <a:latin typeface="Microsoft Sans Serif"/>
                <a:cs typeface="Microsoft Sans Serif"/>
              </a:rPr>
              <a:t>for </a:t>
            </a:r>
            <a:r>
              <a:rPr sz="2700" spc="-705" dirty="0">
                <a:latin typeface="Microsoft Sans Serif"/>
                <a:cs typeface="Microsoft Sans Serif"/>
              </a:rPr>
              <a:t> </a:t>
            </a:r>
            <a:r>
              <a:rPr sz="2700" spc="190" dirty="0">
                <a:latin typeface="Microsoft Sans Serif"/>
                <a:cs typeface="Microsoft Sans Serif"/>
              </a:rPr>
              <a:t>the</a:t>
            </a:r>
            <a:r>
              <a:rPr sz="2700" spc="-55" dirty="0">
                <a:latin typeface="Microsoft Sans Serif"/>
                <a:cs typeface="Microsoft Sans Serif"/>
              </a:rPr>
              <a:t> </a:t>
            </a:r>
            <a:r>
              <a:rPr sz="2700" spc="150" dirty="0">
                <a:latin typeface="Microsoft Sans Serif"/>
                <a:cs typeface="Microsoft Sans Serif"/>
              </a:rPr>
              <a:t>purpose</a:t>
            </a:r>
            <a:r>
              <a:rPr sz="2700" spc="-50" dirty="0">
                <a:latin typeface="Microsoft Sans Serif"/>
                <a:cs typeface="Microsoft Sans Serif"/>
              </a:rPr>
              <a:t> </a:t>
            </a:r>
            <a:r>
              <a:rPr sz="2700" spc="225" dirty="0">
                <a:latin typeface="Microsoft Sans Serif"/>
                <a:cs typeface="Microsoft Sans Serif"/>
              </a:rPr>
              <a:t>of</a:t>
            </a:r>
            <a:r>
              <a:rPr sz="2700" spc="-50" dirty="0">
                <a:latin typeface="Microsoft Sans Serif"/>
                <a:cs typeface="Microsoft Sans Serif"/>
              </a:rPr>
              <a:t> </a:t>
            </a:r>
            <a:r>
              <a:rPr sz="2700" spc="160" dirty="0">
                <a:latin typeface="Microsoft Sans Serif"/>
                <a:cs typeface="Microsoft Sans Serif"/>
              </a:rPr>
              <a:t>modifying</a:t>
            </a:r>
            <a:r>
              <a:rPr sz="2700" spc="-50" dirty="0">
                <a:latin typeface="Microsoft Sans Serif"/>
                <a:cs typeface="Microsoft Sans Serif"/>
              </a:rPr>
              <a:t> </a:t>
            </a:r>
            <a:r>
              <a:rPr sz="2700" spc="135" dirty="0">
                <a:latin typeface="Microsoft Sans Serif"/>
                <a:cs typeface="Microsoft Sans Serif"/>
              </a:rPr>
              <a:t>and</a:t>
            </a:r>
            <a:r>
              <a:rPr sz="2700" spc="-50" dirty="0">
                <a:latin typeface="Microsoft Sans Serif"/>
                <a:cs typeface="Microsoft Sans Serif"/>
              </a:rPr>
              <a:t> </a:t>
            </a:r>
            <a:r>
              <a:rPr sz="2700" spc="135" dirty="0">
                <a:latin typeface="Microsoft Sans Serif"/>
                <a:cs typeface="Microsoft Sans Serif"/>
              </a:rPr>
              <a:t>padding</a:t>
            </a:r>
            <a:r>
              <a:rPr sz="2700" spc="-50" dirty="0">
                <a:latin typeface="Microsoft Sans Serif"/>
                <a:cs typeface="Microsoft Sans Serif"/>
              </a:rPr>
              <a:t> </a:t>
            </a:r>
            <a:r>
              <a:rPr sz="2700" spc="160" dirty="0">
                <a:latin typeface="Microsoft Sans Serif"/>
                <a:cs typeface="Microsoft Sans Serif"/>
              </a:rPr>
              <a:t>network</a:t>
            </a:r>
            <a:r>
              <a:rPr sz="2700" spc="-50" dirty="0">
                <a:latin typeface="Microsoft Sans Serif"/>
                <a:cs typeface="Microsoft Sans Serif"/>
              </a:rPr>
              <a:t> </a:t>
            </a:r>
            <a:r>
              <a:rPr sz="2700" spc="130" dirty="0">
                <a:latin typeface="Microsoft Sans Serif"/>
                <a:cs typeface="Microsoft Sans Serif"/>
              </a:rPr>
              <a:t>packet</a:t>
            </a:r>
            <a:r>
              <a:rPr sz="2700" spc="-50" dirty="0">
                <a:latin typeface="Microsoft Sans Serif"/>
                <a:cs typeface="Microsoft Sans Serif"/>
              </a:rPr>
              <a:t> </a:t>
            </a:r>
            <a:r>
              <a:rPr sz="2700" spc="125" dirty="0">
                <a:latin typeface="Microsoft Sans Serif"/>
                <a:cs typeface="Microsoft Sans Serif"/>
              </a:rPr>
              <a:t>lengths</a:t>
            </a:r>
            <a:r>
              <a:rPr sz="2700" spc="-50" dirty="0">
                <a:latin typeface="Microsoft Sans Serif"/>
                <a:cs typeface="Microsoft Sans Serif"/>
              </a:rPr>
              <a:t> </a:t>
            </a:r>
            <a:r>
              <a:rPr sz="2700" spc="130" dirty="0">
                <a:latin typeface="Microsoft Sans Serif"/>
                <a:cs typeface="Microsoft Sans Serif"/>
              </a:rPr>
              <a:t>according</a:t>
            </a:r>
            <a:r>
              <a:rPr sz="2700" spc="-50" dirty="0">
                <a:latin typeface="Microsoft Sans Serif"/>
                <a:cs typeface="Microsoft Sans Serif"/>
              </a:rPr>
              <a:t> </a:t>
            </a:r>
            <a:r>
              <a:rPr sz="2700" spc="260" dirty="0">
                <a:latin typeface="Microsoft Sans Serif"/>
                <a:cs typeface="Microsoft Sans Serif"/>
              </a:rPr>
              <a:t>to</a:t>
            </a:r>
            <a:r>
              <a:rPr sz="2700" spc="-50" dirty="0">
                <a:latin typeface="Microsoft Sans Serif"/>
                <a:cs typeface="Microsoft Sans Serif"/>
              </a:rPr>
              <a:t> </a:t>
            </a:r>
            <a:r>
              <a:rPr sz="2700" spc="190" dirty="0">
                <a:latin typeface="Microsoft Sans Serif"/>
                <a:cs typeface="Microsoft Sans Serif"/>
              </a:rPr>
              <a:t>the</a:t>
            </a:r>
            <a:r>
              <a:rPr sz="2700" spc="-50" dirty="0">
                <a:latin typeface="Microsoft Sans Serif"/>
                <a:cs typeface="Microsoft Sans Serif"/>
              </a:rPr>
              <a:t> </a:t>
            </a:r>
            <a:r>
              <a:rPr sz="2700" spc="195" dirty="0">
                <a:latin typeface="Microsoft Sans Serif"/>
                <a:cs typeface="Microsoft Sans Serif"/>
              </a:rPr>
              <a:t>different</a:t>
            </a:r>
            <a:r>
              <a:rPr sz="2700" spc="-55" dirty="0">
                <a:latin typeface="Microsoft Sans Serif"/>
                <a:cs typeface="Microsoft Sans Serif"/>
              </a:rPr>
              <a:t> </a:t>
            </a:r>
            <a:r>
              <a:rPr sz="2700" spc="135" dirty="0">
                <a:latin typeface="Microsoft Sans Serif"/>
                <a:cs typeface="Microsoft Sans Serif"/>
              </a:rPr>
              <a:t>secret</a:t>
            </a:r>
            <a:r>
              <a:rPr sz="2700" spc="-50" dirty="0">
                <a:latin typeface="Microsoft Sans Serif"/>
                <a:cs typeface="Microsoft Sans Serif"/>
              </a:rPr>
              <a:t> </a:t>
            </a:r>
            <a:r>
              <a:rPr sz="2700" spc="40" dirty="0">
                <a:latin typeface="Microsoft Sans Serif"/>
                <a:cs typeface="Microsoft Sans Serif"/>
              </a:rPr>
              <a:t>message </a:t>
            </a:r>
            <a:r>
              <a:rPr sz="2700" spc="-700" dirty="0">
                <a:latin typeface="Microsoft Sans Serif"/>
                <a:cs typeface="Microsoft Sans Serif"/>
              </a:rPr>
              <a:t> </a:t>
            </a:r>
            <a:r>
              <a:rPr sz="2700" spc="220" dirty="0">
                <a:latin typeface="Microsoft Sans Serif"/>
                <a:cs typeface="Microsoft Sans Serif"/>
              </a:rPr>
              <a:t>that</a:t>
            </a:r>
            <a:r>
              <a:rPr sz="2700" spc="-65" dirty="0">
                <a:latin typeface="Microsoft Sans Serif"/>
                <a:cs typeface="Microsoft Sans Serif"/>
              </a:rPr>
              <a:t> </a:t>
            </a:r>
            <a:r>
              <a:rPr sz="2700" spc="90" dirty="0">
                <a:latin typeface="Microsoft Sans Serif"/>
                <a:cs typeface="Microsoft Sans Serif"/>
              </a:rPr>
              <a:t>are</a:t>
            </a:r>
            <a:r>
              <a:rPr sz="2700" spc="-60" dirty="0">
                <a:latin typeface="Microsoft Sans Serif"/>
                <a:cs typeface="Microsoft Sans Serif"/>
              </a:rPr>
              <a:t> </a:t>
            </a:r>
            <a:r>
              <a:rPr sz="2700" spc="150" dirty="0">
                <a:latin typeface="Microsoft Sans Serif"/>
                <a:cs typeface="Microsoft Sans Serif"/>
              </a:rPr>
              <a:t>encoded</a:t>
            </a:r>
            <a:r>
              <a:rPr sz="2700" spc="-60" dirty="0">
                <a:latin typeface="Microsoft Sans Serif"/>
                <a:cs typeface="Microsoft Sans Serif"/>
              </a:rPr>
              <a:t> </a:t>
            </a:r>
            <a:r>
              <a:rPr sz="2700" spc="260" dirty="0">
                <a:latin typeface="Microsoft Sans Serif"/>
                <a:cs typeface="Microsoft Sans Serif"/>
              </a:rPr>
              <a:t>to</a:t>
            </a:r>
            <a:r>
              <a:rPr sz="2700" spc="-60" dirty="0">
                <a:latin typeface="Microsoft Sans Serif"/>
                <a:cs typeface="Microsoft Sans Serif"/>
              </a:rPr>
              <a:t> </a:t>
            </a:r>
            <a:r>
              <a:rPr sz="2700" spc="225" dirty="0">
                <a:latin typeface="Microsoft Sans Serif"/>
                <a:cs typeface="Microsoft Sans Serif"/>
              </a:rPr>
              <a:t>form</a:t>
            </a:r>
            <a:r>
              <a:rPr sz="2700" spc="-60" dirty="0">
                <a:latin typeface="Microsoft Sans Serif"/>
                <a:cs typeface="Microsoft Sans Serif"/>
              </a:rPr>
              <a:t> </a:t>
            </a:r>
            <a:r>
              <a:rPr sz="2700" spc="180" dirty="0">
                <a:latin typeface="Microsoft Sans Serif"/>
                <a:cs typeface="Microsoft Sans Serif"/>
              </a:rPr>
              <a:t>our</a:t>
            </a:r>
            <a:r>
              <a:rPr sz="2700" spc="-60" dirty="0">
                <a:latin typeface="Microsoft Sans Serif"/>
                <a:cs typeface="Microsoft Sans Serif"/>
              </a:rPr>
              <a:t> </a:t>
            </a:r>
            <a:r>
              <a:rPr sz="2700" spc="185" dirty="0">
                <a:latin typeface="Microsoft Sans Serif"/>
                <a:cs typeface="Microsoft Sans Serif"/>
              </a:rPr>
              <a:t>covert</a:t>
            </a:r>
            <a:r>
              <a:rPr sz="2700" spc="-60" dirty="0">
                <a:latin typeface="Microsoft Sans Serif"/>
                <a:cs typeface="Microsoft Sans Serif"/>
              </a:rPr>
              <a:t> </a:t>
            </a:r>
            <a:r>
              <a:rPr sz="2700" spc="170" dirty="0">
                <a:latin typeface="Microsoft Sans Serif"/>
                <a:cs typeface="Microsoft Sans Serif"/>
              </a:rPr>
              <a:t>traffic.</a:t>
            </a:r>
            <a:endParaRPr sz="2700">
              <a:latin typeface="Microsoft Sans Serif"/>
              <a:cs typeface="Microsoft Sans Serif"/>
            </a:endParaRPr>
          </a:p>
        </p:txBody>
      </p:sp>
      <p:pic>
        <p:nvPicPr>
          <p:cNvPr id="6" name="object 6"/>
          <p:cNvPicPr/>
          <p:nvPr/>
        </p:nvPicPr>
        <p:blipFill>
          <a:blip r:embed="rId3" cstate="print"/>
          <a:stretch>
            <a:fillRect/>
          </a:stretch>
        </p:blipFill>
        <p:spPr>
          <a:xfrm>
            <a:off x="687707" y="4239454"/>
            <a:ext cx="123825" cy="123824"/>
          </a:xfrm>
          <a:prstGeom prst="rect">
            <a:avLst/>
          </a:prstGeom>
        </p:spPr>
      </p:pic>
      <p:pic>
        <p:nvPicPr>
          <p:cNvPr id="7" name="object 7"/>
          <p:cNvPicPr/>
          <p:nvPr/>
        </p:nvPicPr>
        <p:blipFill>
          <a:blip r:embed="rId3" cstate="print"/>
          <a:stretch>
            <a:fillRect/>
          </a:stretch>
        </p:blipFill>
        <p:spPr>
          <a:xfrm>
            <a:off x="687707" y="4715704"/>
            <a:ext cx="123825" cy="123824"/>
          </a:xfrm>
          <a:prstGeom prst="rect">
            <a:avLst/>
          </a:prstGeom>
        </p:spPr>
      </p:pic>
      <p:pic>
        <p:nvPicPr>
          <p:cNvPr id="8" name="object 8"/>
          <p:cNvPicPr/>
          <p:nvPr/>
        </p:nvPicPr>
        <p:blipFill>
          <a:blip r:embed="rId3" cstate="print"/>
          <a:stretch>
            <a:fillRect/>
          </a:stretch>
        </p:blipFill>
        <p:spPr>
          <a:xfrm>
            <a:off x="687707" y="5191954"/>
            <a:ext cx="123825" cy="123824"/>
          </a:xfrm>
          <a:prstGeom prst="rect">
            <a:avLst/>
          </a:prstGeom>
        </p:spPr>
      </p:pic>
      <p:pic>
        <p:nvPicPr>
          <p:cNvPr id="9" name="object 9"/>
          <p:cNvPicPr/>
          <p:nvPr/>
        </p:nvPicPr>
        <p:blipFill>
          <a:blip r:embed="rId3" cstate="print"/>
          <a:stretch>
            <a:fillRect/>
          </a:stretch>
        </p:blipFill>
        <p:spPr>
          <a:xfrm>
            <a:off x="687707" y="6620703"/>
            <a:ext cx="123825" cy="123824"/>
          </a:xfrm>
          <a:prstGeom prst="rect">
            <a:avLst/>
          </a:prstGeom>
        </p:spPr>
      </p:pic>
      <p:pic>
        <p:nvPicPr>
          <p:cNvPr id="10" name="object 10"/>
          <p:cNvPicPr/>
          <p:nvPr/>
        </p:nvPicPr>
        <p:blipFill>
          <a:blip r:embed="rId4" cstate="print"/>
          <a:stretch>
            <a:fillRect/>
          </a:stretch>
        </p:blipFill>
        <p:spPr>
          <a:xfrm>
            <a:off x="687707" y="7573203"/>
            <a:ext cx="123825" cy="123824"/>
          </a:xfrm>
          <a:prstGeom prst="rect">
            <a:avLst/>
          </a:prstGeom>
        </p:spPr>
      </p:pic>
      <p:pic>
        <p:nvPicPr>
          <p:cNvPr id="11" name="object 11"/>
          <p:cNvPicPr/>
          <p:nvPr/>
        </p:nvPicPr>
        <p:blipFill>
          <a:blip r:embed="rId5" cstate="print"/>
          <a:stretch>
            <a:fillRect/>
          </a:stretch>
        </p:blipFill>
        <p:spPr>
          <a:xfrm>
            <a:off x="744857" y="9506779"/>
            <a:ext cx="133349" cy="133348"/>
          </a:xfrm>
          <a:prstGeom prst="rect">
            <a:avLst/>
          </a:prstGeom>
        </p:spPr>
      </p:pic>
      <p:sp>
        <p:nvSpPr>
          <p:cNvPr id="12" name="object 12"/>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13" name="object 13"/>
          <p:cNvSpPr txBox="1"/>
          <p:nvPr/>
        </p:nvSpPr>
        <p:spPr>
          <a:xfrm>
            <a:off x="16795825" y="9532757"/>
            <a:ext cx="156210" cy="337185"/>
          </a:xfrm>
          <a:prstGeom prst="rect">
            <a:avLst/>
          </a:prstGeom>
        </p:spPr>
        <p:txBody>
          <a:bodyPr vert="horz" wrap="square" lIns="0" tIns="27940" rIns="0" bIns="0" rtlCol="0">
            <a:spAutoFit/>
          </a:bodyPr>
          <a:lstStyle/>
          <a:p>
            <a:pPr marL="12700">
              <a:lnSpc>
                <a:spcPct val="100000"/>
              </a:lnSpc>
              <a:spcBef>
                <a:spcPts val="220"/>
              </a:spcBef>
            </a:pPr>
            <a:r>
              <a:rPr sz="1800" spc="-110" dirty="0">
                <a:solidFill>
                  <a:srgbClr val="898989"/>
                </a:solidFill>
                <a:latin typeface="Lucida Sans Unicode"/>
                <a:cs typeface="Lucida Sans Unicode"/>
              </a:rPr>
              <a:t>8</a:t>
            </a:r>
            <a:endParaRPr sz="1800">
              <a:latin typeface="Lucida Sans Unicode"/>
              <a:cs typeface="Lucida Sans Unicod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9172575">
              <a:lnSpc>
                <a:spcPct val="100000"/>
              </a:lnSpc>
              <a:spcBef>
                <a:spcPts val="100"/>
              </a:spcBef>
              <a:tabLst>
                <a:tab pos="11378565" algn="l"/>
                <a:tab pos="12862560" algn="l"/>
              </a:tabLst>
            </a:pPr>
            <a:r>
              <a:rPr dirty="0"/>
              <a:t>Literature	Survey	-3</a:t>
            </a:r>
          </a:p>
        </p:txBody>
      </p:sp>
      <p:pic>
        <p:nvPicPr>
          <p:cNvPr id="3" name="object 3"/>
          <p:cNvPicPr/>
          <p:nvPr/>
        </p:nvPicPr>
        <p:blipFill>
          <a:blip r:embed="rId2" cstate="print"/>
          <a:stretch>
            <a:fillRect/>
          </a:stretch>
        </p:blipFill>
        <p:spPr>
          <a:xfrm>
            <a:off x="16914876" y="0"/>
            <a:ext cx="1373122" cy="1481767"/>
          </a:xfrm>
          <a:prstGeom prst="rect">
            <a:avLst/>
          </a:prstGeom>
        </p:spPr>
      </p:pic>
      <p:sp>
        <p:nvSpPr>
          <p:cNvPr id="4" name="object 4"/>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8" name="object 8"/>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9" name="object 9"/>
          <p:cNvSpPr txBox="1"/>
          <p:nvPr/>
        </p:nvSpPr>
        <p:spPr>
          <a:xfrm>
            <a:off x="16795825" y="9532757"/>
            <a:ext cx="156210" cy="337185"/>
          </a:xfrm>
          <a:prstGeom prst="rect">
            <a:avLst/>
          </a:prstGeom>
        </p:spPr>
        <p:txBody>
          <a:bodyPr vert="horz" wrap="square" lIns="0" tIns="27940" rIns="0" bIns="0" rtlCol="0">
            <a:spAutoFit/>
          </a:bodyPr>
          <a:lstStyle/>
          <a:p>
            <a:pPr marL="12700">
              <a:lnSpc>
                <a:spcPct val="100000"/>
              </a:lnSpc>
              <a:spcBef>
                <a:spcPts val="220"/>
              </a:spcBef>
            </a:pPr>
            <a:r>
              <a:rPr sz="1800" spc="-110" dirty="0">
                <a:solidFill>
                  <a:srgbClr val="898989"/>
                </a:solidFill>
                <a:latin typeface="Lucida Sans Unicode"/>
                <a:cs typeface="Lucida Sans Unicode"/>
              </a:rPr>
              <a:t>8</a:t>
            </a:r>
            <a:endParaRPr sz="1800">
              <a:latin typeface="Lucida Sans Unicode"/>
              <a:cs typeface="Lucida Sans Unicode"/>
            </a:endParaRPr>
          </a:p>
        </p:txBody>
      </p:sp>
      <p:sp>
        <p:nvSpPr>
          <p:cNvPr id="5" name="object 5"/>
          <p:cNvSpPr txBox="1"/>
          <p:nvPr/>
        </p:nvSpPr>
        <p:spPr>
          <a:xfrm>
            <a:off x="9618492" y="3933351"/>
            <a:ext cx="179705" cy="375920"/>
          </a:xfrm>
          <a:prstGeom prst="rect">
            <a:avLst/>
          </a:prstGeom>
        </p:spPr>
        <p:txBody>
          <a:bodyPr vert="horz" wrap="square" lIns="0" tIns="12700" rIns="0" bIns="0" rtlCol="0">
            <a:spAutoFit/>
          </a:bodyPr>
          <a:lstStyle/>
          <a:p>
            <a:pPr marL="12700">
              <a:lnSpc>
                <a:spcPct val="100000"/>
              </a:lnSpc>
              <a:spcBef>
                <a:spcPts val="100"/>
              </a:spcBef>
            </a:pPr>
            <a:r>
              <a:rPr sz="2300" spc="-40" dirty="0">
                <a:latin typeface="Microsoft Sans Serif"/>
                <a:cs typeface="Microsoft Sans Serif"/>
              </a:rPr>
              <a:t>·</a:t>
            </a:r>
            <a:r>
              <a:rPr sz="2300" spc="-35" dirty="0">
                <a:latin typeface="Microsoft Sans Serif"/>
                <a:cs typeface="Microsoft Sans Serif"/>
              </a:rPr>
              <a:t>.</a:t>
            </a:r>
            <a:endParaRPr sz="2300">
              <a:latin typeface="Microsoft Sans Serif"/>
              <a:cs typeface="Microsoft Sans Serif"/>
            </a:endParaRPr>
          </a:p>
        </p:txBody>
      </p:sp>
      <p:sp>
        <p:nvSpPr>
          <p:cNvPr id="6" name="object 6"/>
          <p:cNvSpPr txBox="1"/>
          <p:nvPr/>
        </p:nvSpPr>
        <p:spPr>
          <a:xfrm>
            <a:off x="427296" y="2486052"/>
            <a:ext cx="10521315" cy="1645285"/>
          </a:xfrm>
          <a:prstGeom prst="rect">
            <a:avLst/>
          </a:prstGeom>
        </p:spPr>
        <p:txBody>
          <a:bodyPr vert="horz" wrap="square" lIns="0" tIns="186055" rIns="0" bIns="0" rtlCol="0">
            <a:spAutoFit/>
          </a:bodyPr>
          <a:lstStyle/>
          <a:p>
            <a:pPr marL="12700">
              <a:lnSpc>
                <a:spcPct val="100000"/>
              </a:lnSpc>
              <a:spcBef>
                <a:spcPts val="1465"/>
              </a:spcBef>
              <a:tabLst>
                <a:tab pos="4197985" algn="l"/>
              </a:tabLst>
            </a:pPr>
            <a:r>
              <a:rPr sz="3300" spc="114" dirty="0">
                <a:latin typeface="Microsoft Sans Serif"/>
                <a:cs typeface="Microsoft Sans Serif"/>
              </a:rPr>
              <a:t>Code</a:t>
            </a:r>
            <a:r>
              <a:rPr sz="3300" spc="-50" dirty="0">
                <a:latin typeface="Microsoft Sans Serif"/>
                <a:cs typeface="Microsoft Sans Serif"/>
              </a:rPr>
              <a:t> </a:t>
            </a:r>
            <a:r>
              <a:rPr sz="3300" spc="175" dirty="0">
                <a:latin typeface="Microsoft Sans Serif"/>
                <a:cs typeface="Microsoft Sans Serif"/>
              </a:rPr>
              <a:t>augmentation	</a:t>
            </a:r>
            <a:r>
              <a:rPr sz="3300" spc="275" dirty="0">
                <a:latin typeface="Microsoft Sans Serif"/>
                <a:cs typeface="Microsoft Sans Serif"/>
              </a:rPr>
              <a:t>for</a:t>
            </a:r>
            <a:r>
              <a:rPr sz="3300" spc="-85" dirty="0">
                <a:latin typeface="Microsoft Sans Serif"/>
                <a:cs typeface="Microsoft Sans Serif"/>
              </a:rPr>
              <a:t> </a:t>
            </a:r>
            <a:r>
              <a:rPr sz="3300" spc="220" dirty="0">
                <a:latin typeface="Microsoft Sans Serif"/>
                <a:cs typeface="Microsoft Sans Serif"/>
              </a:rPr>
              <a:t>detection</a:t>
            </a:r>
            <a:r>
              <a:rPr sz="3300" spc="-80" dirty="0">
                <a:latin typeface="Microsoft Sans Serif"/>
                <a:cs typeface="Microsoft Sans Serif"/>
              </a:rPr>
              <a:t> </a:t>
            </a:r>
            <a:r>
              <a:rPr sz="3300" spc="275" dirty="0">
                <a:latin typeface="Microsoft Sans Serif"/>
                <a:cs typeface="Microsoft Sans Serif"/>
              </a:rPr>
              <a:t>of</a:t>
            </a:r>
            <a:r>
              <a:rPr sz="3300" spc="-80" dirty="0">
                <a:latin typeface="Microsoft Sans Serif"/>
                <a:cs typeface="Microsoft Sans Serif"/>
              </a:rPr>
              <a:t> </a:t>
            </a:r>
            <a:r>
              <a:rPr sz="3300" spc="229" dirty="0">
                <a:latin typeface="Microsoft Sans Serif"/>
                <a:cs typeface="Microsoft Sans Serif"/>
              </a:rPr>
              <a:t>covert</a:t>
            </a:r>
            <a:r>
              <a:rPr sz="3300" spc="-85" dirty="0">
                <a:latin typeface="Microsoft Sans Serif"/>
                <a:cs typeface="Microsoft Sans Serif"/>
              </a:rPr>
              <a:t> </a:t>
            </a:r>
            <a:r>
              <a:rPr sz="3300" spc="155" dirty="0">
                <a:latin typeface="Microsoft Sans Serif"/>
                <a:cs typeface="Microsoft Sans Serif"/>
              </a:rPr>
              <a:t>channel</a:t>
            </a:r>
            <a:endParaRPr sz="3300">
              <a:latin typeface="Microsoft Sans Serif"/>
              <a:cs typeface="Microsoft Sans Serif"/>
            </a:endParaRPr>
          </a:p>
          <a:p>
            <a:pPr marL="96520">
              <a:lnSpc>
                <a:spcPct val="100000"/>
              </a:lnSpc>
              <a:spcBef>
                <a:spcPts val="1905"/>
              </a:spcBef>
            </a:pPr>
            <a:r>
              <a:rPr sz="4600" spc="325" dirty="0">
                <a:latin typeface="Microsoft Sans Serif"/>
                <a:cs typeface="Microsoft Sans Serif"/>
              </a:rPr>
              <a:t>Introduction</a:t>
            </a:r>
            <a:endParaRPr sz="4600">
              <a:latin typeface="Microsoft Sans Serif"/>
              <a:cs typeface="Microsoft Sans Serif"/>
            </a:endParaRPr>
          </a:p>
        </p:txBody>
      </p:sp>
      <p:sp>
        <p:nvSpPr>
          <p:cNvPr id="7" name="object 7"/>
          <p:cNvSpPr txBox="1"/>
          <p:nvPr/>
        </p:nvSpPr>
        <p:spPr>
          <a:xfrm>
            <a:off x="263376" y="4781219"/>
            <a:ext cx="17761585" cy="4521200"/>
          </a:xfrm>
          <a:prstGeom prst="rect">
            <a:avLst/>
          </a:prstGeom>
        </p:spPr>
        <p:txBody>
          <a:bodyPr vert="horz" wrap="square" lIns="0" tIns="12700" rIns="0" bIns="0" rtlCol="0">
            <a:spAutoFit/>
          </a:bodyPr>
          <a:lstStyle/>
          <a:p>
            <a:pPr marL="12700" marR="5080" algn="ctr">
              <a:lnSpc>
                <a:spcPct val="115199"/>
              </a:lnSpc>
              <a:spcBef>
                <a:spcPts val="100"/>
              </a:spcBef>
            </a:pPr>
            <a:r>
              <a:rPr sz="3200" spc="175" dirty="0">
                <a:latin typeface="Microsoft Sans Serif"/>
                <a:cs typeface="Microsoft Sans Serif"/>
              </a:rPr>
              <a:t>Network </a:t>
            </a:r>
            <a:r>
              <a:rPr sz="3200" spc="220" dirty="0">
                <a:latin typeface="Microsoft Sans Serif"/>
                <a:cs typeface="Microsoft Sans Serif"/>
              </a:rPr>
              <a:t>covert </a:t>
            </a:r>
            <a:r>
              <a:rPr sz="3200" spc="125" dirty="0">
                <a:latin typeface="Microsoft Sans Serif"/>
                <a:cs typeface="Microsoft Sans Serif"/>
              </a:rPr>
              <a:t>channels </a:t>
            </a:r>
            <a:r>
              <a:rPr sz="3200" spc="120" dirty="0">
                <a:latin typeface="Microsoft Sans Serif"/>
                <a:cs typeface="Microsoft Sans Serif"/>
              </a:rPr>
              <a:t>can </a:t>
            </a:r>
            <a:r>
              <a:rPr sz="3200" spc="160" dirty="0">
                <a:latin typeface="Microsoft Sans Serif"/>
                <a:cs typeface="Microsoft Sans Serif"/>
              </a:rPr>
              <a:t>be </a:t>
            </a:r>
            <a:r>
              <a:rPr sz="3200" spc="175" dirty="0">
                <a:latin typeface="Microsoft Sans Serif"/>
                <a:cs typeface="Microsoft Sans Serif"/>
              </a:rPr>
              <a:t>created </a:t>
            </a:r>
            <a:r>
              <a:rPr sz="3200" spc="240" dirty="0">
                <a:latin typeface="Microsoft Sans Serif"/>
                <a:cs typeface="Microsoft Sans Serif"/>
              </a:rPr>
              <a:t>by </a:t>
            </a:r>
            <a:r>
              <a:rPr sz="3200" spc="210" dirty="0">
                <a:latin typeface="Microsoft Sans Serif"/>
                <a:cs typeface="Microsoft Sans Serif"/>
              </a:rPr>
              <a:t>directly </a:t>
            </a:r>
            <a:r>
              <a:rPr sz="3200" spc="145" dirty="0">
                <a:latin typeface="Microsoft Sans Serif"/>
                <a:cs typeface="Microsoft Sans Serif"/>
              </a:rPr>
              <a:t>hiding </a:t>
            </a:r>
            <a:r>
              <a:rPr sz="3200" spc="204" dirty="0">
                <a:latin typeface="Microsoft Sans Serif"/>
                <a:cs typeface="Microsoft Sans Serif"/>
              </a:rPr>
              <a:t>information </a:t>
            </a:r>
            <a:r>
              <a:rPr sz="3200" spc="160" dirty="0">
                <a:latin typeface="Microsoft Sans Serif"/>
                <a:cs typeface="Microsoft Sans Serif"/>
              </a:rPr>
              <a:t>in </a:t>
            </a:r>
            <a:r>
              <a:rPr sz="3200" spc="140" dirty="0">
                <a:latin typeface="Microsoft Sans Serif"/>
                <a:cs typeface="Microsoft Sans Serif"/>
              </a:rPr>
              <a:t>header </a:t>
            </a:r>
            <a:r>
              <a:rPr sz="3200" spc="130" dirty="0">
                <a:latin typeface="Microsoft Sans Serif"/>
                <a:cs typeface="Microsoft Sans Serif"/>
              </a:rPr>
              <a:t>fields, </a:t>
            </a:r>
            <a:r>
              <a:rPr sz="3200" spc="135" dirty="0">
                <a:latin typeface="Microsoft Sans Serif"/>
                <a:cs typeface="Microsoft Sans Serif"/>
              </a:rPr>
              <a:t> </a:t>
            </a:r>
            <a:r>
              <a:rPr sz="3200" spc="150" dirty="0">
                <a:latin typeface="Microsoft Sans Serif"/>
                <a:cs typeface="Microsoft Sans Serif"/>
              </a:rPr>
              <a:t>altering </a:t>
            </a:r>
            <a:r>
              <a:rPr sz="3200" spc="225" dirty="0">
                <a:latin typeface="Microsoft Sans Serif"/>
                <a:cs typeface="Microsoft Sans Serif"/>
              </a:rPr>
              <a:t>the </a:t>
            </a:r>
            <a:r>
              <a:rPr sz="3200" spc="210" dirty="0">
                <a:latin typeface="Microsoft Sans Serif"/>
                <a:cs typeface="Microsoft Sans Serif"/>
              </a:rPr>
              <a:t>structure </a:t>
            </a:r>
            <a:r>
              <a:rPr sz="3200" spc="265" dirty="0">
                <a:latin typeface="Microsoft Sans Serif"/>
                <a:cs typeface="Microsoft Sans Serif"/>
              </a:rPr>
              <a:t>of </a:t>
            </a:r>
            <a:r>
              <a:rPr sz="3200" spc="225" dirty="0">
                <a:latin typeface="Microsoft Sans Serif"/>
                <a:cs typeface="Microsoft Sans Serif"/>
              </a:rPr>
              <a:t>the </a:t>
            </a:r>
            <a:r>
              <a:rPr sz="3200" spc="120" dirty="0">
                <a:latin typeface="Microsoft Sans Serif"/>
                <a:cs typeface="Microsoft Sans Serif"/>
              </a:rPr>
              <a:t>packet, </a:t>
            </a:r>
            <a:r>
              <a:rPr sz="3200" spc="180" dirty="0">
                <a:latin typeface="Microsoft Sans Serif"/>
                <a:cs typeface="Microsoft Sans Serif"/>
              </a:rPr>
              <a:t>modulating </a:t>
            </a:r>
            <a:r>
              <a:rPr sz="3200" spc="225" dirty="0">
                <a:latin typeface="Microsoft Sans Serif"/>
                <a:cs typeface="Microsoft Sans Serif"/>
              </a:rPr>
              <a:t>the </a:t>
            </a:r>
            <a:r>
              <a:rPr sz="3200" spc="204" dirty="0">
                <a:latin typeface="Microsoft Sans Serif"/>
                <a:cs typeface="Microsoft Sans Serif"/>
              </a:rPr>
              <a:t>temporal </a:t>
            </a:r>
            <a:r>
              <a:rPr sz="3200" spc="195" dirty="0">
                <a:latin typeface="Microsoft Sans Serif"/>
                <a:cs typeface="Microsoft Sans Serif"/>
              </a:rPr>
              <a:t>evolution </a:t>
            </a:r>
            <a:r>
              <a:rPr sz="3200" spc="265" dirty="0">
                <a:latin typeface="Microsoft Sans Serif"/>
                <a:cs typeface="Microsoft Sans Serif"/>
              </a:rPr>
              <a:t>of </a:t>
            </a:r>
            <a:r>
              <a:rPr sz="3200" spc="225" dirty="0">
                <a:latin typeface="Microsoft Sans Serif"/>
                <a:cs typeface="Microsoft Sans Serif"/>
              </a:rPr>
              <a:t>the </a:t>
            </a:r>
            <a:r>
              <a:rPr sz="3200" spc="229" dirty="0">
                <a:latin typeface="Microsoft Sans Serif"/>
                <a:cs typeface="Microsoft Sans Serif"/>
              </a:rPr>
              <a:t>flow </a:t>
            </a:r>
            <a:r>
              <a:rPr sz="3200" spc="-25" dirty="0">
                <a:latin typeface="Microsoft Sans Serif"/>
                <a:cs typeface="Microsoft Sans Serif"/>
              </a:rPr>
              <a:t>(e.g., </a:t>
            </a:r>
            <a:r>
              <a:rPr sz="3200" spc="-20" dirty="0">
                <a:latin typeface="Microsoft Sans Serif"/>
                <a:cs typeface="Microsoft Sans Serif"/>
              </a:rPr>
              <a:t> </a:t>
            </a:r>
            <a:r>
              <a:rPr sz="3200" spc="225" dirty="0">
                <a:latin typeface="Microsoft Sans Serif"/>
                <a:cs typeface="Microsoft Sans Serif"/>
              </a:rPr>
              <a:t>throughput</a:t>
            </a:r>
            <a:r>
              <a:rPr sz="3200" spc="-65" dirty="0">
                <a:latin typeface="Microsoft Sans Serif"/>
                <a:cs typeface="Microsoft Sans Serif"/>
              </a:rPr>
              <a:t> </a:t>
            </a:r>
            <a:r>
              <a:rPr sz="3200" spc="225" dirty="0">
                <a:latin typeface="Microsoft Sans Serif"/>
                <a:cs typeface="Microsoft Sans Serif"/>
              </a:rPr>
              <a:t>or</a:t>
            </a:r>
            <a:r>
              <a:rPr sz="3200" spc="-60" dirty="0">
                <a:latin typeface="Microsoft Sans Serif"/>
                <a:cs typeface="Microsoft Sans Serif"/>
              </a:rPr>
              <a:t> </a:t>
            </a:r>
            <a:r>
              <a:rPr sz="3200" spc="190" dirty="0">
                <a:latin typeface="Microsoft Sans Serif"/>
                <a:cs typeface="Microsoft Sans Serif"/>
              </a:rPr>
              <a:t>jitter)</a:t>
            </a:r>
            <a:r>
              <a:rPr sz="3200" spc="-60" dirty="0">
                <a:latin typeface="Microsoft Sans Serif"/>
                <a:cs typeface="Microsoft Sans Serif"/>
              </a:rPr>
              <a:t> </a:t>
            </a:r>
            <a:r>
              <a:rPr sz="3200" spc="225" dirty="0">
                <a:latin typeface="Microsoft Sans Serif"/>
                <a:cs typeface="Microsoft Sans Serif"/>
              </a:rPr>
              <a:t>or</a:t>
            </a:r>
            <a:r>
              <a:rPr sz="3200" spc="-60" dirty="0">
                <a:latin typeface="Microsoft Sans Serif"/>
                <a:cs typeface="Microsoft Sans Serif"/>
              </a:rPr>
              <a:t> </a:t>
            </a:r>
            <a:r>
              <a:rPr sz="3200" spc="240" dirty="0">
                <a:latin typeface="Microsoft Sans Serif"/>
                <a:cs typeface="Microsoft Sans Serif"/>
              </a:rPr>
              <a:t>by</a:t>
            </a:r>
            <a:r>
              <a:rPr sz="3200" spc="-60" dirty="0">
                <a:latin typeface="Microsoft Sans Serif"/>
                <a:cs typeface="Microsoft Sans Serif"/>
              </a:rPr>
              <a:t> </a:t>
            </a:r>
            <a:r>
              <a:rPr sz="3200" spc="155" dirty="0">
                <a:latin typeface="Microsoft Sans Serif"/>
                <a:cs typeface="Microsoft Sans Serif"/>
              </a:rPr>
              <a:t>exploiting</a:t>
            </a:r>
            <a:r>
              <a:rPr sz="3200" spc="-65" dirty="0">
                <a:latin typeface="Microsoft Sans Serif"/>
                <a:cs typeface="Microsoft Sans Serif"/>
              </a:rPr>
              <a:t> </a:t>
            </a:r>
            <a:r>
              <a:rPr sz="3200" spc="165" dirty="0">
                <a:latin typeface="Microsoft Sans Serif"/>
                <a:cs typeface="Microsoft Sans Serif"/>
              </a:rPr>
              <a:t>complex</a:t>
            </a:r>
            <a:r>
              <a:rPr sz="3200" spc="-60" dirty="0">
                <a:latin typeface="Microsoft Sans Serif"/>
                <a:cs typeface="Microsoft Sans Serif"/>
              </a:rPr>
              <a:t> </a:t>
            </a:r>
            <a:r>
              <a:rPr sz="3200" spc="170" dirty="0">
                <a:latin typeface="Microsoft Sans Serif"/>
                <a:cs typeface="Microsoft Sans Serif"/>
              </a:rPr>
              <a:t>interplays</a:t>
            </a:r>
            <a:r>
              <a:rPr sz="3200" spc="-60" dirty="0">
                <a:latin typeface="Microsoft Sans Serif"/>
                <a:cs typeface="Microsoft Sans Serif"/>
              </a:rPr>
              <a:t> </a:t>
            </a:r>
            <a:r>
              <a:rPr sz="3200" spc="125" dirty="0">
                <a:latin typeface="Microsoft Sans Serif"/>
                <a:cs typeface="Microsoft Sans Serif"/>
              </a:rPr>
              <a:t>among</a:t>
            </a:r>
            <a:r>
              <a:rPr sz="3200" spc="-60" dirty="0">
                <a:latin typeface="Microsoft Sans Serif"/>
                <a:cs typeface="Microsoft Sans Serif"/>
              </a:rPr>
              <a:t> </a:t>
            </a:r>
            <a:r>
              <a:rPr sz="3200" spc="210" dirty="0">
                <a:latin typeface="Microsoft Sans Serif"/>
                <a:cs typeface="Microsoft Sans Serif"/>
              </a:rPr>
              <a:t>multiple</a:t>
            </a:r>
            <a:r>
              <a:rPr sz="3200" spc="-60" dirty="0">
                <a:latin typeface="Microsoft Sans Serif"/>
                <a:cs typeface="Microsoft Sans Serif"/>
              </a:rPr>
              <a:t> </a:t>
            </a:r>
            <a:r>
              <a:rPr sz="3200" spc="120" dirty="0">
                <a:latin typeface="Microsoft Sans Serif"/>
                <a:cs typeface="Microsoft Sans Serif"/>
              </a:rPr>
              <a:t>layers</a:t>
            </a:r>
            <a:r>
              <a:rPr sz="3200" spc="-65" dirty="0">
                <a:latin typeface="Microsoft Sans Serif"/>
                <a:cs typeface="Microsoft Sans Serif"/>
              </a:rPr>
              <a:t> </a:t>
            </a:r>
            <a:r>
              <a:rPr sz="3200" spc="265" dirty="0">
                <a:latin typeface="Microsoft Sans Serif"/>
                <a:cs typeface="Microsoft Sans Serif"/>
              </a:rPr>
              <a:t>of</a:t>
            </a:r>
            <a:r>
              <a:rPr sz="3200" spc="-60" dirty="0">
                <a:latin typeface="Microsoft Sans Serif"/>
                <a:cs typeface="Microsoft Sans Serif"/>
              </a:rPr>
              <a:t> </a:t>
            </a:r>
            <a:r>
              <a:rPr sz="3200" spc="225" dirty="0">
                <a:latin typeface="Microsoft Sans Serif"/>
                <a:cs typeface="Microsoft Sans Serif"/>
              </a:rPr>
              <a:t>the</a:t>
            </a:r>
            <a:r>
              <a:rPr sz="3200" spc="-60" dirty="0">
                <a:latin typeface="Microsoft Sans Serif"/>
                <a:cs typeface="Microsoft Sans Serif"/>
              </a:rPr>
              <a:t> </a:t>
            </a:r>
            <a:r>
              <a:rPr sz="3200" spc="114" dirty="0">
                <a:latin typeface="Microsoft Sans Serif"/>
                <a:cs typeface="Microsoft Sans Serif"/>
              </a:rPr>
              <a:t>stack</a:t>
            </a:r>
            <a:endParaRPr sz="3200">
              <a:latin typeface="Microsoft Sans Serif"/>
              <a:cs typeface="Microsoft Sans Serif"/>
            </a:endParaRPr>
          </a:p>
          <a:p>
            <a:pPr>
              <a:lnSpc>
                <a:spcPct val="100000"/>
              </a:lnSpc>
              <a:spcBef>
                <a:spcPts val="10"/>
              </a:spcBef>
            </a:pPr>
            <a:endParaRPr sz="3900">
              <a:latin typeface="Microsoft Sans Serif"/>
              <a:cs typeface="Microsoft Sans Serif"/>
            </a:endParaRPr>
          </a:p>
          <a:p>
            <a:pPr marL="41275" marR="33655" algn="ctr">
              <a:lnSpc>
                <a:spcPct val="115199"/>
              </a:lnSpc>
            </a:pPr>
            <a:r>
              <a:rPr sz="3200" spc="100" dirty="0">
                <a:latin typeface="Microsoft Sans Serif"/>
                <a:cs typeface="Microsoft Sans Serif"/>
              </a:rPr>
              <a:t>·Among </a:t>
            </a:r>
            <a:r>
              <a:rPr sz="3200" spc="225" dirty="0">
                <a:latin typeface="Microsoft Sans Serif"/>
                <a:cs typeface="Microsoft Sans Serif"/>
              </a:rPr>
              <a:t>the </a:t>
            </a:r>
            <a:r>
              <a:rPr sz="3200" spc="150" dirty="0">
                <a:latin typeface="Microsoft Sans Serif"/>
                <a:cs typeface="Microsoft Sans Serif"/>
              </a:rPr>
              <a:t>others, </a:t>
            </a:r>
            <a:r>
              <a:rPr sz="3200" spc="195" dirty="0">
                <a:latin typeface="Microsoft Sans Serif"/>
                <a:cs typeface="Microsoft Sans Serif"/>
              </a:rPr>
              <a:t>methods </a:t>
            </a:r>
            <a:r>
              <a:rPr sz="3200" spc="155" dirty="0">
                <a:latin typeface="Microsoft Sans Serif"/>
                <a:cs typeface="Microsoft Sans Serif"/>
              </a:rPr>
              <a:t>targeting </a:t>
            </a:r>
            <a:r>
              <a:rPr sz="3200" spc="225" dirty="0">
                <a:latin typeface="Microsoft Sans Serif"/>
                <a:cs typeface="Microsoft Sans Serif"/>
              </a:rPr>
              <a:t>the </a:t>
            </a:r>
            <a:r>
              <a:rPr sz="3200" spc="110" dirty="0">
                <a:latin typeface="Microsoft Sans Serif"/>
                <a:cs typeface="Microsoft Sans Serif"/>
              </a:rPr>
              <a:t>Flow Label </a:t>
            </a:r>
            <a:r>
              <a:rPr sz="3200" spc="200" dirty="0">
                <a:latin typeface="Microsoft Sans Serif"/>
                <a:cs typeface="Microsoft Sans Serif"/>
              </a:rPr>
              <a:t>proven </a:t>
            </a:r>
            <a:r>
              <a:rPr sz="3200" spc="305" dirty="0">
                <a:latin typeface="Microsoft Sans Serif"/>
                <a:cs typeface="Microsoft Sans Serif"/>
              </a:rPr>
              <a:t>to </a:t>
            </a:r>
            <a:r>
              <a:rPr sz="3200" spc="160" dirty="0">
                <a:latin typeface="Microsoft Sans Serif"/>
                <a:cs typeface="Microsoft Sans Serif"/>
              </a:rPr>
              <a:t>be </a:t>
            </a:r>
            <a:r>
              <a:rPr sz="3200" spc="150" dirty="0">
                <a:latin typeface="Microsoft Sans Serif"/>
                <a:cs typeface="Microsoft Sans Serif"/>
              </a:rPr>
              <a:t>suitable </a:t>
            </a:r>
            <a:r>
              <a:rPr sz="3200" spc="260" dirty="0">
                <a:latin typeface="Microsoft Sans Serif"/>
                <a:cs typeface="Microsoft Sans Serif"/>
              </a:rPr>
              <a:t>for </a:t>
            </a:r>
            <a:r>
              <a:rPr sz="3200" spc="150" dirty="0">
                <a:latin typeface="Microsoft Sans Serif"/>
                <a:cs typeface="Microsoft Sans Serif"/>
              </a:rPr>
              <a:t>creating </a:t>
            </a:r>
            <a:r>
              <a:rPr sz="3200" spc="155" dirty="0">
                <a:latin typeface="Microsoft Sans Serif"/>
                <a:cs typeface="Microsoft Sans Serif"/>
              </a:rPr>
              <a:t> </a:t>
            </a:r>
            <a:r>
              <a:rPr sz="3200" spc="120" dirty="0">
                <a:latin typeface="Microsoft Sans Serif"/>
                <a:cs typeface="Microsoft Sans Serif"/>
              </a:rPr>
              <a:t>capacious</a:t>
            </a:r>
            <a:r>
              <a:rPr sz="3200" spc="-65" dirty="0">
                <a:latin typeface="Microsoft Sans Serif"/>
                <a:cs typeface="Microsoft Sans Serif"/>
              </a:rPr>
              <a:t> </a:t>
            </a:r>
            <a:r>
              <a:rPr sz="3200" spc="155" dirty="0">
                <a:latin typeface="Microsoft Sans Serif"/>
                <a:cs typeface="Microsoft Sans Serif"/>
              </a:rPr>
              <a:t>and</a:t>
            </a:r>
            <a:r>
              <a:rPr sz="3200" spc="-65" dirty="0">
                <a:latin typeface="Microsoft Sans Serif"/>
                <a:cs typeface="Microsoft Sans Serif"/>
              </a:rPr>
              <a:t> </a:t>
            </a:r>
            <a:r>
              <a:rPr sz="3200" spc="215" dirty="0">
                <a:latin typeface="Microsoft Sans Serif"/>
                <a:cs typeface="Microsoft Sans Serif"/>
              </a:rPr>
              <a:t>robust</a:t>
            </a:r>
            <a:r>
              <a:rPr sz="3200" spc="-65" dirty="0">
                <a:latin typeface="Microsoft Sans Serif"/>
                <a:cs typeface="Microsoft Sans Serif"/>
              </a:rPr>
              <a:t> </a:t>
            </a:r>
            <a:r>
              <a:rPr sz="3200" spc="220" dirty="0">
                <a:latin typeface="Microsoft Sans Serif"/>
                <a:cs typeface="Microsoft Sans Serif"/>
              </a:rPr>
              <a:t>covert</a:t>
            </a:r>
            <a:r>
              <a:rPr sz="3200" spc="-65" dirty="0">
                <a:latin typeface="Microsoft Sans Serif"/>
                <a:cs typeface="Microsoft Sans Serif"/>
              </a:rPr>
              <a:t> </a:t>
            </a:r>
            <a:r>
              <a:rPr sz="3200" spc="105" dirty="0">
                <a:latin typeface="Microsoft Sans Serif"/>
                <a:cs typeface="Microsoft Sans Serif"/>
              </a:rPr>
              <a:t>channels.</a:t>
            </a:r>
            <a:r>
              <a:rPr sz="3200" spc="-65" dirty="0">
                <a:latin typeface="Microsoft Sans Serif"/>
                <a:cs typeface="Microsoft Sans Serif"/>
              </a:rPr>
              <a:t> </a:t>
            </a:r>
            <a:r>
              <a:rPr sz="3200" spc="190" dirty="0">
                <a:latin typeface="Microsoft Sans Serif"/>
                <a:cs typeface="Microsoft Sans Serif"/>
              </a:rPr>
              <a:t>Intended</a:t>
            </a:r>
            <a:r>
              <a:rPr sz="3200" spc="-65" dirty="0">
                <a:latin typeface="Microsoft Sans Serif"/>
                <a:cs typeface="Microsoft Sans Serif"/>
              </a:rPr>
              <a:t> </a:t>
            </a:r>
            <a:r>
              <a:rPr sz="3200" spc="305" dirty="0">
                <a:latin typeface="Microsoft Sans Serif"/>
                <a:cs typeface="Microsoft Sans Serif"/>
              </a:rPr>
              <a:t>to</a:t>
            </a:r>
            <a:r>
              <a:rPr sz="3200" spc="-65" dirty="0">
                <a:latin typeface="Microsoft Sans Serif"/>
                <a:cs typeface="Microsoft Sans Serif"/>
              </a:rPr>
              <a:t> </a:t>
            </a:r>
            <a:r>
              <a:rPr sz="3200" spc="180" dirty="0">
                <a:latin typeface="Microsoft Sans Serif"/>
                <a:cs typeface="Microsoft Sans Serif"/>
              </a:rPr>
              <a:t>help</a:t>
            </a:r>
            <a:r>
              <a:rPr sz="3200" spc="-60" dirty="0">
                <a:latin typeface="Microsoft Sans Serif"/>
                <a:cs typeface="Microsoft Sans Serif"/>
              </a:rPr>
              <a:t> </a:t>
            </a:r>
            <a:r>
              <a:rPr sz="3200" spc="225" dirty="0">
                <a:latin typeface="Microsoft Sans Serif"/>
                <a:cs typeface="Microsoft Sans Serif"/>
              </a:rPr>
              <a:t>the</a:t>
            </a:r>
            <a:r>
              <a:rPr sz="3200" spc="-65" dirty="0">
                <a:latin typeface="Microsoft Sans Serif"/>
                <a:cs typeface="Microsoft Sans Serif"/>
              </a:rPr>
              <a:t> </a:t>
            </a:r>
            <a:r>
              <a:rPr sz="3200" spc="185" dirty="0">
                <a:latin typeface="Microsoft Sans Serif"/>
                <a:cs typeface="Microsoft Sans Serif"/>
              </a:rPr>
              <a:t>network</a:t>
            </a:r>
            <a:r>
              <a:rPr sz="3200" spc="-65" dirty="0">
                <a:latin typeface="Microsoft Sans Serif"/>
                <a:cs typeface="Microsoft Sans Serif"/>
              </a:rPr>
              <a:t> </a:t>
            </a:r>
            <a:r>
              <a:rPr sz="3200" spc="160" dirty="0">
                <a:latin typeface="Microsoft Sans Serif"/>
                <a:cs typeface="Microsoft Sans Serif"/>
              </a:rPr>
              <a:t>in</a:t>
            </a:r>
            <a:r>
              <a:rPr sz="3200" spc="-65" dirty="0">
                <a:latin typeface="Microsoft Sans Serif"/>
                <a:cs typeface="Microsoft Sans Serif"/>
              </a:rPr>
              <a:t> </a:t>
            </a:r>
            <a:r>
              <a:rPr sz="3200" spc="190" dirty="0">
                <a:latin typeface="Microsoft Sans Serif"/>
                <a:cs typeface="Microsoft Sans Serif"/>
              </a:rPr>
              <a:t>routing</a:t>
            </a:r>
            <a:r>
              <a:rPr sz="3200" spc="-65" dirty="0">
                <a:latin typeface="Microsoft Sans Serif"/>
                <a:cs typeface="Microsoft Sans Serif"/>
              </a:rPr>
              <a:t> </a:t>
            </a:r>
            <a:r>
              <a:rPr sz="3200" spc="150" dirty="0">
                <a:latin typeface="Microsoft Sans Serif"/>
                <a:cs typeface="Microsoft Sans Serif"/>
              </a:rPr>
              <a:t>operations, </a:t>
            </a:r>
            <a:r>
              <a:rPr sz="3200" spc="-835" dirty="0">
                <a:latin typeface="Microsoft Sans Serif"/>
                <a:cs typeface="Microsoft Sans Serif"/>
              </a:rPr>
              <a:t> </a:t>
            </a:r>
            <a:r>
              <a:rPr sz="3200" spc="225" dirty="0">
                <a:latin typeface="Microsoft Sans Serif"/>
                <a:cs typeface="Microsoft Sans Serif"/>
              </a:rPr>
              <a:t>the </a:t>
            </a:r>
            <a:r>
              <a:rPr sz="3200" spc="110" dirty="0">
                <a:latin typeface="Microsoft Sans Serif"/>
                <a:cs typeface="Microsoft Sans Serif"/>
              </a:rPr>
              <a:t>Flow Label </a:t>
            </a:r>
            <a:r>
              <a:rPr sz="3200" spc="55" dirty="0">
                <a:latin typeface="Microsoft Sans Serif"/>
                <a:cs typeface="Microsoft Sans Serif"/>
              </a:rPr>
              <a:t>is </a:t>
            </a:r>
            <a:r>
              <a:rPr sz="3200" spc="160" dirty="0">
                <a:latin typeface="Microsoft Sans Serif"/>
                <a:cs typeface="Microsoft Sans Serif"/>
              </a:rPr>
              <a:t>seldom </a:t>
            </a:r>
            <a:r>
              <a:rPr sz="3200" spc="120" dirty="0">
                <a:latin typeface="Microsoft Sans Serif"/>
                <a:cs typeface="Microsoft Sans Serif"/>
              </a:rPr>
              <a:t>used </a:t>
            </a:r>
            <a:r>
              <a:rPr sz="3200" spc="160" dirty="0">
                <a:latin typeface="Microsoft Sans Serif"/>
                <a:cs typeface="Microsoft Sans Serif"/>
              </a:rPr>
              <a:t>in </a:t>
            </a:r>
            <a:r>
              <a:rPr sz="3200" spc="175" dirty="0">
                <a:latin typeface="Microsoft Sans Serif"/>
                <a:cs typeface="Microsoft Sans Serif"/>
              </a:rPr>
              <a:t>real-world </a:t>
            </a:r>
            <a:r>
              <a:rPr sz="3200" spc="190" dirty="0">
                <a:latin typeface="Microsoft Sans Serif"/>
                <a:cs typeface="Microsoft Sans Serif"/>
              </a:rPr>
              <a:t>deployments </a:t>
            </a:r>
            <a:r>
              <a:rPr sz="3200" spc="195" dirty="0">
                <a:latin typeface="Microsoft Sans Serif"/>
                <a:cs typeface="Microsoft Sans Serif"/>
              </a:rPr>
              <a:t>thus </a:t>
            </a:r>
            <a:r>
              <a:rPr sz="3200" spc="270" dirty="0">
                <a:latin typeface="Microsoft Sans Serif"/>
                <a:cs typeface="Microsoft Sans Serif"/>
              </a:rPr>
              <a:t>it </a:t>
            </a:r>
            <a:r>
              <a:rPr sz="3200" spc="120" dirty="0">
                <a:latin typeface="Microsoft Sans Serif"/>
                <a:cs typeface="Microsoft Sans Serif"/>
              </a:rPr>
              <a:t>can </a:t>
            </a:r>
            <a:r>
              <a:rPr sz="3200" spc="160" dirty="0">
                <a:latin typeface="Microsoft Sans Serif"/>
                <a:cs typeface="Microsoft Sans Serif"/>
              </a:rPr>
              <a:t>be </a:t>
            </a:r>
            <a:r>
              <a:rPr sz="3200" spc="180" dirty="0">
                <a:latin typeface="Microsoft Sans Serif"/>
                <a:cs typeface="Microsoft Sans Serif"/>
              </a:rPr>
              <a:t>manipulated </a:t>
            </a:r>
            <a:r>
              <a:rPr sz="3200" spc="260" dirty="0">
                <a:latin typeface="Microsoft Sans Serif"/>
                <a:cs typeface="Microsoft Sans Serif"/>
              </a:rPr>
              <a:t>for </a:t>
            </a:r>
            <a:r>
              <a:rPr sz="3200" spc="265" dirty="0">
                <a:latin typeface="Microsoft Sans Serif"/>
                <a:cs typeface="Microsoft Sans Serif"/>
              </a:rPr>
              <a:t> </a:t>
            </a:r>
            <a:r>
              <a:rPr sz="3200" spc="165" dirty="0">
                <a:latin typeface="Microsoft Sans Serif"/>
                <a:cs typeface="Microsoft Sans Serif"/>
              </a:rPr>
              <a:t>storing</a:t>
            </a:r>
            <a:r>
              <a:rPr sz="3200" spc="-75" dirty="0">
                <a:latin typeface="Microsoft Sans Serif"/>
                <a:cs typeface="Microsoft Sans Serif"/>
              </a:rPr>
              <a:t> </a:t>
            </a:r>
            <a:r>
              <a:rPr sz="3200" spc="155" dirty="0">
                <a:latin typeface="Microsoft Sans Serif"/>
                <a:cs typeface="Microsoft Sans Serif"/>
              </a:rPr>
              <a:t>secret</a:t>
            </a:r>
            <a:r>
              <a:rPr sz="3200" spc="-70" dirty="0">
                <a:latin typeface="Microsoft Sans Serif"/>
                <a:cs typeface="Microsoft Sans Serif"/>
              </a:rPr>
              <a:t> </a:t>
            </a:r>
            <a:r>
              <a:rPr sz="3200" spc="170" dirty="0">
                <a:latin typeface="Microsoft Sans Serif"/>
                <a:cs typeface="Microsoft Sans Serif"/>
              </a:rPr>
              <a:t>data</a:t>
            </a:r>
            <a:r>
              <a:rPr sz="3200" spc="-70" dirty="0">
                <a:latin typeface="Microsoft Sans Serif"/>
                <a:cs typeface="Microsoft Sans Serif"/>
              </a:rPr>
              <a:t> </a:t>
            </a:r>
            <a:r>
              <a:rPr sz="3200" spc="35" dirty="0">
                <a:latin typeface="Microsoft Sans Serif"/>
                <a:cs typeface="Microsoft Sans Serif"/>
              </a:rPr>
              <a:t>[7],</a:t>
            </a:r>
            <a:r>
              <a:rPr sz="3200" spc="-70" dirty="0">
                <a:latin typeface="Microsoft Sans Serif"/>
                <a:cs typeface="Microsoft Sans Serif"/>
              </a:rPr>
              <a:t> </a:t>
            </a:r>
            <a:r>
              <a:rPr sz="3200" spc="125" dirty="0">
                <a:latin typeface="Microsoft Sans Serif"/>
                <a:cs typeface="Microsoft Sans Serif"/>
              </a:rPr>
              <a:t>[8].</a:t>
            </a:r>
            <a:endParaRPr sz="3200">
              <a:latin typeface="Microsoft Sans Serif"/>
              <a:cs typeface="Microsoft Sans Serif"/>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9172575">
              <a:lnSpc>
                <a:spcPct val="100000"/>
              </a:lnSpc>
              <a:spcBef>
                <a:spcPts val="100"/>
              </a:spcBef>
              <a:tabLst>
                <a:tab pos="11378565" algn="l"/>
                <a:tab pos="12862560" algn="l"/>
              </a:tabLst>
            </a:pPr>
            <a:r>
              <a:rPr dirty="0"/>
              <a:t>Literature	Survey	-3</a:t>
            </a:r>
          </a:p>
        </p:txBody>
      </p:sp>
      <p:pic>
        <p:nvPicPr>
          <p:cNvPr id="3" name="object 3"/>
          <p:cNvPicPr/>
          <p:nvPr/>
        </p:nvPicPr>
        <p:blipFill>
          <a:blip r:embed="rId2" cstate="print"/>
          <a:stretch>
            <a:fillRect/>
          </a:stretch>
        </p:blipFill>
        <p:spPr>
          <a:xfrm>
            <a:off x="16914876" y="1"/>
            <a:ext cx="1373122" cy="1481767"/>
          </a:xfrm>
          <a:prstGeom prst="rect">
            <a:avLst/>
          </a:prstGeom>
        </p:spPr>
      </p:pic>
      <p:sp>
        <p:nvSpPr>
          <p:cNvPr id="4" name="object 4"/>
          <p:cNvSpPr txBox="1"/>
          <p:nvPr/>
        </p:nvSpPr>
        <p:spPr>
          <a:xfrm>
            <a:off x="436810" y="9548210"/>
            <a:ext cx="10276840" cy="360680"/>
          </a:xfrm>
          <a:prstGeom prst="rect">
            <a:avLst/>
          </a:prstGeom>
        </p:spPr>
        <p:txBody>
          <a:bodyPr vert="horz" wrap="square" lIns="0" tIns="12700" rIns="0" bIns="0" rtlCol="0">
            <a:spAutoFit/>
          </a:bodyPr>
          <a:lstStyle/>
          <a:p>
            <a:pPr marL="38100">
              <a:lnSpc>
                <a:spcPct val="100000"/>
              </a:lnSpc>
              <a:spcBef>
                <a:spcPts val="100"/>
              </a:spcBef>
            </a:pPr>
            <a:r>
              <a:rPr sz="2200" spc="105" dirty="0">
                <a:latin typeface="Microsoft Sans Serif"/>
                <a:cs typeface="Microsoft Sans Serif"/>
              </a:rPr>
              <a:t>and</a:t>
            </a:r>
            <a:r>
              <a:rPr sz="2200" spc="-40" dirty="0">
                <a:latin typeface="Microsoft Sans Serif"/>
                <a:cs typeface="Microsoft Sans Serif"/>
              </a:rPr>
              <a:t> </a:t>
            </a:r>
            <a:r>
              <a:rPr sz="2200" spc="-10" dirty="0">
                <a:latin typeface="Microsoft Sans Serif"/>
                <a:cs typeface="Microsoft Sans Serif"/>
              </a:rPr>
              <a:t>IDS),</a:t>
            </a:r>
            <a:r>
              <a:rPr sz="2200" spc="-35" dirty="0">
                <a:latin typeface="Microsoft Sans Serif"/>
                <a:cs typeface="Microsoft Sans Serif"/>
              </a:rPr>
              <a:t> </a:t>
            </a:r>
            <a:r>
              <a:rPr sz="2200" spc="120" dirty="0">
                <a:latin typeface="Microsoft Sans Serif"/>
                <a:cs typeface="Microsoft Sans Serif"/>
              </a:rPr>
              <a:t>which</a:t>
            </a:r>
            <a:r>
              <a:rPr sz="2200" spc="-35" dirty="0">
                <a:latin typeface="Microsoft Sans Serif"/>
                <a:cs typeface="Microsoft Sans Serif"/>
              </a:rPr>
              <a:t> </a:t>
            </a:r>
            <a:r>
              <a:rPr sz="2200" spc="70" dirty="0">
                <a:latin typeface="Microsoft Sans Serif"/>
                <a:cs typeface="Microsoft Sans Serif"/>
              </a:rPr>
              <a:t>are</a:t>
            </a:r>
            <a:r>
              <a:rPr sz="2200" spc="-40" dirty="0">
                <a:latin typeface="Microsoft Sans Serif"/>
                <a:cs typeface="Microsoft Sans Serif"/>
              </a:rPr>
              <a:t> </a:t>
            </a:r>
            <a:r>
              <a:rPr sz="2200" spc="90" dirty="0">
                <a:latin typeface="Microsoft Sans Serif"/>
                <a:cs typeface="Microsoft Sans Serif"/>
              </a:rPr>
              <a:t>insensitive</a:t>
            </a:r>
            <a:r>
              <a:rPr sz="2200" spc="-35" dirty="0">
                <a:latin typeface="Microsoft Sans Serif"/>
                <a:cs typeface="Microsoft Sans Serif"/>
              </a:rPr>
              <a:t> </a:t>
            </a:r>
            <a:r>
              <a:rPr sz="2200" spc="210" dirty="0">
                <a:latin typeface="Microsoft Sans Serif"/>
                <a:cs typeface="Microsoft Sans Serif"/>
              </a:rPr>
              <a:t>to</a:t>
            </a:r>
            <a:r>
              <a:rPr sz="2200" spc="-35" dirty="0">
                <a:latin typeface="Microsoft Sans Serif"/>
                <a:cs typeface="Microsoft Sans Serif"/>
              </a:rPr>
              <a:t> </a:t>
            </a:r>
            <a:r>
              <a:rPr sz="2200" spc="150" dirty="0">
                <a:latin typeface="Microsoft Sans Serif"/>
                <a:cs typeface="Microsoft Sans Serif"/>
              </a:rPr>
              <a:t>covert</a:t>
            </a:r>
            <a:r>
              <a:rPr sz="2200" spc="-35" dirty="0">
                <a:latin typeface="Microsoft Sans Serif"/>
                <a:cs typeface="Microsoft Sans Serif"/>
              </a:rPr>
              <a:t> </a:t>
            </a:r>
            <a:r>
              <a:rPr sz="2200" spc="85" dirty="0">
                <a:latin typeface="Microsoft Sans Serif"/>
                <a:cs typeface="Microsoft Sans Serif"/>
              </a:rPr>
              <a:t>channels</a:t>
            </a:r>
            <a:r>
              <a:rPr sz="2200" spc="-40" dirty="0">
                <a:latin typeface="Microsoft Sans Serif"/>
                <a:cs typeface="Microsoft Sans Serif"/>
              </a:rPr>
              <a:t> </a:t>
            </a:r>
            <a:r>
              <a:rPr sz="2200" spc="-465" dirty="0">
                <a:latin typeface="Microsoft Sans Serif"/>
                <a:cs typeface="Microsoft Sans Serif"/>
              </a:rPr>
              <a:t>targ</a:t>
            </a:r>
            <a:r>
              <a:rPr sz="2700" spc="-697" baseline="12345" dirty="0">
                <a:solidFill>
                  <a:srgbClr val="898989"/>
                </a:solidFill>
                <a:latin typeface="Lucida Sans Unicode"/>
                <a:cs typeface="Lucida Sans Unicode"/>
              </a:rPr>
              <a:t>na</a:t>
            </a:r>
            <a:r>
              <a:rPr sz="2200" spc="-465" dirty="0">
                <a:latin typeface="Microsoft Sans Serif"/>
                <a:cs typeface="Microsoft Sans Serif"/>
              </a:rPr>
              <a:t>e</a:t>
            </a:r>
            <a:r>
              <a:rPr sz="2700" spc="-697" baseline="12345" dirty="0">
                <a:solidFill>
                  <a:srgbClr val="898989"/>
                </a:solidFill>
                <a:latin typeface="Lucida Sans Unicode"/>
                <a:cs typeface="Lucida Sans Unicode"/>
              </a:rPr>
              <a:t>m</a:t>
            </a:r>
            <a:r>
              <a:rPr sz="2200" spc="-465" dirty="0">
                <a:latin typeface="Microsoft Sans Serif"/>
                <a:cs typeface="Microsoft Sans Serif"/>
              </a:rPr>
              <a:t>ti</a:t>
            </a:r>
            <a:r>
              <a:rPr sz="2700" spc="-697" baseline="12345" dirty="0">
                <a:solidFill>
                  <a:srgbClr val="898989"/>
                </a:solidFill>
                <a:latin typeface="Lucida Sans Unicode"/>
                <a:cs typeface="Lucida Sans Unicode"/>
              </a:rPr>
              <a:t>e</a:t>
            </a:r>
            <a:r>
              <a:rPr sz="2200" spc="-465" dirty="0">
                <a:latin typeface="Microsoft Sans Serif"/>
                <a:cs typeface="Microsoft Sans Serif"/>
              </a:rPr>
              <a:t>n</a:t>
            </a:r>
            <a:r>
              <a:rPr sz="2700" spc="-697" baseline="12345" dirty="0">
                <a:solidFill>
                  <a:srgbClr val="898989"/>
                </a:solidFill>
                <a:latin typeface="Lucida Sans Unicode"/>
                <a:cs typeface="Lucida Sans Unicode"/>
              </a:rPr>
              <a:t>1</a:t>
            </a:r>
            <a:r>
              <a:rPr sz="2200" spc="-465" dirty="0">
                <a:latin typeface="Microsoft Sans Serif"/>
                <a:cs typeface="Microsoft Sans Serif"/>
              </a:rPr>
              <a:t>g</a:t>
            </a:r>
            <a:r>
              <a:rPr sz="2700" spc="-697" baseline="12345" dirty="0">
                <a:solidFill>
                  <a:srgbClr val="898989"/>
                </a:solidFill>
                <a:latin typeface="Lucida Sans Unicode"/>
                <a:cs typeface="Lucida Sans Unicode"/>
              </a:rPr>
              <a:t>_n</a:t>
            </a:r>
            <a:r>
              <a:rPr sz="2200" spc="-465" dirty="0">
                <a:latin typeface="Microsoft Sans Serif"/>
                <a:cs typeface="Microsoft Sans Serif"/>
              </a:rPr>
              <a:t>I</a:t>
            </a:r>
            <a:r>
              <a:rPr sz="2700" spc="-697" baseline="12345" dirty="0">
                <a:solidFill>
                  <a:srgbClr val="898989"/>
                </a:solidFill>
                <a:latin typeface="Lucida Sans Unicode"/>
                <a:cs typeface="Lucida Sans Unicode"/>
              </a:rPr>
              <a:t>a</a:t>
            </a:r>
            <a:r>
              <a:rPr sz="2200" spc="-465" dirty="0">
                <a:latin typeface="Microsoft Sans Serif"/>
                <a:cs typeface="Microsoft Sans Serif"/>
              </a:rPr>
              <a:t>P</a:t>
            </a:r>
            <a:r>
              <a:rPr sz="2700" spc="-697" baseline="12345" dirty="0">
                <a:solidFill>
                  <a:srgbClr val="898989"/>
                </a:solidFill>
                <a:latin typeface="Lucida Sans Unicode"/>
                <a:cs typeface="Lucida Sans Unicode"/>
              </a:rPr>
              <a:t>m</a:t>
            </a:r>
            <a:r>
              <a:rPr sz="2200" spc="-465" dirty="0">
                <a:latin typeface="Microsoft Sans Serif"/>
                <a:cs typeface="Microsoft Sans Serif"/>
              </a:rPr>
              <a:t>v</a:t>
            </a:r>
            <a:r>
              <a:rPr sz="2700" spc="-697" baseline="12345" dirty="0">
                <a:solidFill>
                  <a:srgbClr val="898989"/>
                </a:solidFill>
                <a:latin typeface="Lucida Sans Unicode"/>
                <a:cs typeface="Lucida Sans Unicode"/>
              </a:rPr>
              <a:t>e</a:t>
            </a:r>
            <a:r>
              <a:rPr sz="2200" spc="-465" dirty="0">
                <a:latin typeface="Microsoft Sans Serif"/>
                <a:cs typeface="Microsoft Sans Serif"/>
              </a:rPr>
              <a:t>6</a:t>
            </a:r>
            <a:r>
              <a:rPr sz="2700" spc="-697" baseline="12345" dirty="0">
                <a:solidFill>
                  <a:srgbClr val="898989"/>
                </a:solidFill>
                <a:latin typeface="Lucida Sans Unicode"/>
                <a:cs typeface="Lucida Sans Unicode"/>
              </a:rPr>
              <a:t>2_</a:t>
            </a:r>
            <a:r>
              <a:rPr sz="2200" spc="-465" dirty="0">
                <a:latin typeface="Microsoft Sans Serif"/>
                <a:cs typeface="Microsoft Sans Serif"/>
              </a:rPr>
              <a:t>[</a:t>
            </a:r>
            <a:r>
              <a:rPr sz="2700" spc="-697" baseline="12345" dirty="0">
                <a:solidFill>
                  <a:srgbClr val="898989"/>
                </a:solidFill>
                <a:latin typeface="Lucida Sans Unicode"/>
                <a:cs typeface="Lucida Sans Unicode"/>
              </a:rPr>
              <a:t>n</a:t>
            </a:r>
            <a:r>
              <a:rPr sz="2200" spc="-465" dirty="0">
                <a:latin typeface="Microsoft Sans Serif"/>
                <a:cs typeface="Microsoft Sans Serif"/>
              </a:rPr>
              <a:t>8</a:t>
            </a:r>
            <a:r>
              <a:rPr sz="2700" spc="-697" baseline="12345" dirty="0">
                <a:solidFill>
                  <a:srgbClr val="898989"/>
                </a:solidFill>
                <a:latin typeface="Lucida Sans Unicode"/>
                <a:cs typeface="Lucida Sans Unicode"/>
              </a:rPr>
              <a:t>a</a:t>
            </a:r>
            <a:r>
              <a:rPr sz="2200" spc="-465" dirty="0">
                <a:latin typeface="Microsoft Sans Serif"/>
                <a:cs typeface="Microsoft Sans Serif"/>
              </a:rPr>
              <a:t>]</a:t>
            </a:r>
            <a:r>
              <a:rPr sz="2700" spc="-697" baseline="12345" dirty="0">
                <a:solidFill>
                  <a:srgbClr val="898989"/>
                </a:solidFill>
                <a:latin typeface="Lucida Sans Unicode"/>
                <a:cs typeface="Lucida Sans Unicode"/>
              </a:rPr>
              <a:t>m</a:t>
            </a:r>
            <a:r>
              <a:rPr sz="2200" spc="-465" dirty="0">
                <a:latin typeface="Microsoft Sans Serif"/>
                <a:cs typeface="Microsoft Sans Serif"/>
              </a:rPr>
              <a:t>.</a:t>
            </a:r>
            <a:r>
              <a:rPr sz="2200" spc="-420" dirty="0">
                <a:latin typeface="Microsoft Sans Serif"/>
                <a:cs typeface="Microsoft Sans Serif"/>
              </a:rPr>
              <a:t> </a:t>
            </a:r>
            <a:r>
              <a:rPr sz="2700" spc="-157" baseline="12345" dirty="0">
                <a:solidFill>
                  <a:srgbClr val="898989"/>
                </a:solidFill>
                <a:latin typeface="Lucida Sans Unicode"/>
                <a:cs typeface="Lucida Sans Unicode"/>
              </a:rPr>
              <a:t>e3_name4</a:t>
            </a:r>
            <a:endParaRPr sz="2700" baseline="12345">
              <a:latin typeface="Lucida Sans Unicode"/>
              <a:cs typeface="Lucida Sans Unicode"/>
            </a:endParaRPr>
          </a:p>
        </p:txBody>
      </p:sp>
      <p:sp>
        <p:nvSpPr>
          <p:cNvPr id="5" name="object 5"/>
          <p:cNvSpPr txBox="1"/>
          <p:nvPr/>
        </p:nvSpPr>
        <p:spPr>
          <a:xfrm>
            <a:off x="16795825" y="9548496"/>
            <a:ext cx="156210" cy="299720"/>
          </a:xfrm>
          <a:prstGeom prst="rect">
            <a:avLst/>
          </a:prstGeom>
        </p:spPr>
        <p:txBody>
          <a:bodyPr vert="horz" wrap="square" lIns="0" tIns="12700" rIns="0" bIns="0" rtlCol="0">
            <a:spAutoFit/>
          </a:bodyPr>
          <a:lstStyle/>
          <a:p>
            <a:pPr marL="12700">
              <a:lnSpc>
                <a:spcPct val="100000"/>
              </a:lnSpc>
              <a:spcBef>
                <a:spcPts val="100"/>
              </a:spcBef>
            </a:pPr>
            <a:r>
              <a:rPr sz="1800" spc="-110" dirty="0">
                <a:solidFill>
                  <a:srgbClr val="898989"/>
                </a:solidFill>
                <a:latin typeface="Lucida Sans Unicode"/>
                <a:cs typeface="Lucida Sans Unicode"/>
              </a:rPr>
              <a:t>8</a:t>
            </a:r>
            <a:endParaRPr sz="1800">
              <a:latin typeface="Lucida Sans Unicode"/>
              <a:cs typeface="Lucida Sans Unicode"/>
            </a:endParaRPr>
          </a:p>
        </p:txBody>
      </p:sp>
      <p:sp>
        <p:nvSpPr>
          <p:cNvPr id="6" name="object 6"/>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7" name="object 7"/>
          <p:cNvSpPr txBox="1"/>
          <p:nvPr/>
        </p:nvSpPr>
        <p:spPr>
          <a:xfrm>
            <a:off x="9618492" y="3933352"/>
            <a:ext cx="179705" cy="375920"/>
          </a:xfrm>
          <a:prstGeom prst="rect">
            <a:avLst/>
          </a:prstGeom>
        </p:spPr>
        <p:txBody>
          <a:bodyPr vert="horz" wrap="square" lIns="0" tIns="12700" rIns="0" bIns="0" rtlCol="0">
            <a:spAutoFit/>
          </a:bodyPr>
          <a:lstStyle/>
          <a:p>
            <a:pPr marL="12700">
              <a:lnSpc>
                <a:spcPct val="100000"/>
              </a:lnSpc>
              <a:spcBef>
                <a:spcPts val="100"/>
              </a:spcBef>
            </a:pPr>
            <a:r>
              <a:rPr sz="2300" spc="-40" dirty="0">
                <a:latin typeface="Microsoft Sans Serif"/>
                <a:cs typeface="Microsoft Sans Serif"/>
              </a:rPr>
              <a:t>·</a:t>
            </a:r>
            <a:r>
              <a:rPr sz="2300" spc="-35" dirty="0">
                <a:latin typeface="Microsoft Sans Serif"/>
                <a:cs typeface="Microsoft Sans Serif"/>
              </a:rPr>
              <a:t>.</a:t>
            </a:r>
            <a:endParaRPr sz="2300">
              <a:latin typeface="Microsoft Sans Serif"/>
              <a:cs typeface="Microsoft Sans Serif"/>
            </a:endParaRPr>
          </a:p>
        </p:txBody>
      </p:sp>
      <p:sp>
        <p:nvSpPr>
          <p:cNvPr id="8" name="object 8"/>
          <p:cNvSpPr txBox="1"/>
          <p:nvPr/>
        </p:nvSpPr>
        <p:spPr>
          <a:xfrm>
            <a:off x="427296" y="2486050"/>
            <a:ext cx="10521315" cy="1645285"/>
          </a:xfrm>
          <a:prstGeom prst="rect">
            <a:avLst/>
          </a:prstGeom>
        </p:spPr>
        <p:txBody>
          <a:bodyPr vert="horz" wrap="square" lIns="0" tIns="186055" rIns="0" bIns="0" rtlCol="0">
            <a:spAutoFit/>
          </a:bodyPr>
          <a:lstStyle/>
          <a:p>
            <a:pPr marL="12700">
              <a:lnSpc>
                <a:spcPct val="100000"/>
              </a:lnSpc>
              <a:spcBef>
                <a:spcPts val="1465"/>
              </a:spcBef>
              <a:tabLst>
                <a:tab pos="4197985" algn="l"/>
              </a:tabLst>
            </a:pPr>
            <a:r>
              <a:rPr sz="3300" spc="114" dirty="0">
                <a:latin typeface="Microsoft Sans Serif"/>
                <a:cs typeface="Microsoft Sans Serif"/>
              </a:rPr>
              <a:t>Code</a:t>
            </a:r>
            <a:r>
              <a:rPr sz="3300" spc="-50" dirty="0">
                <a:latin typeface="Microsoft Sans Serif"/>
                <a:cs typeface="Microsoft Sans Serif"/>
              </a:rPr>
              <a:t> </a:t>
            </a:r>
            <a:r>
              <a:rPr sz="3300" spc="175" dirty="0">
                <a:latin typeface="Microsoft Sans Serif"/>
                <a:cs typeface="Microsoft Sans Serif"/>
              </a:rPr>
              <a:t>augmentation	</a:t>
            </a:r>
            <a:r>
              <a:rPr sz="3300" spc="275" dirty="0">
                <a:latin typeface="Microsoft Sans Serif"/>
                <a:cs typeface="Microsoft Sans Serif"/>
              </a:rPr>
              <a:t>for</a:t>
            </a:r>
            <a:r>
              <a:rPr sz="3300" spc="-85" dirty="0">
                <a:latin typeface="Microsoft Sans Serif"/>
                <a:cs typeface="Microsoft Sans Serif"/>
              </a:rPr>
              <a:t> </a:t>
            </a:r>
            <a:r>
              <a:rPr sz="3300" spc="220" dirty="0">
                <a:latin typeface="Microsoft Sans Serif"/>
                <a:cs typeface="Microsoft Sans Serif"/>
              </a:rPr>
              <a:t>detection</a:t>
            </a:r>
            <a:r>
              <a:rPr sz="3300" spc="-80" dirty="0">
                <a:latin typeface="Microsoft Sans Serif"/>
                <a:cs typeface="Microsoft Sans Serif"/>
              </a:rPr>
              <a:t> </a:t>
            </a:r>
            <a:r>
              <a:rPr sz="3300" spc="275" dirty="0">
                <a:latin typeface="Microsoft Sans Serif"/>
                <a:cs typeface="Microsoft Sans Serif"/>
              </a:rPr>
              <a:t>of</a:t>
            </a:r>
            <a:r>
              <a:rPr sz="3300" spc="-80" dirty="0">
                <a:latin typeface="Microsoft Sans Serif"/>
                <a:cs typeface="Microsoft Sans Serif"/>
              </a:rPr>
              <a:t> </a:t>
            </a:r>
            <a:r>
              <a:rPr sz="3300" spc="229" dirty="0">
                <a:latin typeface="Microsoft Sans Serif"/>
                <a:cs typeface="Microsoft Sans Serif"/>
              </a:rPr>
              <a:t>covert</a:t>
            </a:r>
            <a:r>
              <a:rPr sz="3300" spc="-85" dirty="0">
                <a:latin typeface="Microsoft Sans Serif"/>
                <a:cs typeface="Microsoft Sans Serif"/>
              </a:rPr>
              <a:t> </a:t>
            </a:r>
            <a:r>
              <a:rPr sz="3300" spc="155" dirty="0">
                <a:latin typeface="Microsoft Sans Serif"/>
                <a:cs typeface="Microsoft Sans Serif"/>
              </a:rPr>
              <a:t>channel</a:t>
            </a:r>
            <a:endParaRPr sz="3300">
              <a:latin typeface="Microsoft Sans Serif"/>
              <a:cs typeface="Microsoft Sans Serif"/>
            </a:endParaRPr>
          </a:p>
          <a:p>
            <a:pPr marL="96520">
              <a:lnSpc>
                <a:spcPct val="100000"/>
              </a:lnSpc>
              <a:spcBef>
                <a:spcPts val="1905"/>
              </a:spcBef>
            </a:pPr>
            <a:r>
              <a:rPr sz="4600" spc="325" dirty="0">
                <a:latin typeface="Microsoft Sans Serif"/>
                <a:cs typeface="Microsoft Sans Serif"/>
              </a:rPr>
              <a:t>Introduction</a:t>
            </a:r>
            <a:endParaRPr sz="4600">
              <a:latin typeface="Microsoft Sans Serif"/>
              <a:cs typeface="Microsoft Sans Serif"/>
            </a:endParaRPr>
          </a:p>
        </p:txBody>
      </p:sp>
      <p:pic>
        <p:nvPicPr>
          <p:cNvPr id="9" name="object 9"/>
          <p:cNvPicPr/>
          <p:nvPr/>
        </p:nvPicPr>
        <p:blipFill>
          <a:blip r:embed="rId3" cstate="print"/>
          <a:stretch>
            <a:fillRect/>
          </a:stretch>
        </p:blipFill>
        <p:spPr>
          <a:xfrm>
            <a:off x="219074" y="5011103"/>
            <a:ext cx="95250" cy="95249"/>
          </a:xfrm>
          <a:prstGeom prst="rect">
            <a:avLst/>
          </a:prstGeom>
        </p:spPr>
      </p:pic>
      <p:sp>
        <p:nvSpPr>
          <p:cNvPr id="10" name="object 10"/>
          <p:cNvSpPr txBox="1"/>
          <p:nvPr/>
        </p:nvSpPr>
        <p:spPr>
          <a:xfrm>
            <a:off x="462210" y="4806627"/>
            <a:ext cx="17691100" cy="4711700"/>
          </a:xfrm>
          <a:prstGeom prst="rect">
            <a:avLst/>
          </a:prstGeom>
        </p:spPr>
        <p:txBody>
          <a:bodyPr vert="horz" wrap="square" lIns="0" tIns="12700" rIns="0" bIns="0" rtlCol="0">
            <a:spAutoFit/>
          </a:bodyPr>
          <a:lstStyle/>
          <a:p>
            <a:pPr marL="12700" marR="74295">
              <a:lnSpc>
                <a:spcPct val="116500"/>
              </a:lnSpc>
              <a:spcBef>
                <a:spcPts val="100"/>
              </a:spcBef>
            </a:pPr>
            <a:r>
              <a:rPr sz="2200" spc="114" dirty="0">
                <a:latin typeface="Microsoft Sans Serif"/>
                <a:cs typeface="Microsoft Sans Serif"/>
              </a:rPr>
              <a:t>·Unfortunately,</a:t>
            </a:r>
            <a:r>
              <a:rPr sz="2200" spc="-45" dirty="0">
                <a:latin typeface="Microsoft Sans Serif"/>
                <a:cs typeface="Microsoft Sans Serif"/>
              </a:rPr>
              <a:t> </a:t>
            </a:r>
            <a:r>
              <a:rPr sz="2200" spc="130" dirty="0">
                <a:latin typeface="Microsoft Sans Serif"/>
                <a:cs typeface="Microsoft Sans Serif"/>
              </a:rPr>
              <a:t>literature</a:t>
            </a:r>
            <a:r>
              <a:rPr sz="2200" spc="-40" dirty="0">
                <a:latin typeface="Microsoft Sans Serif"/>
                <a:cs typeface="Microsoft Sans Serif"/>
              </a:rPr>
              <a:t> </a:t>
            </a:r>
            <a:r>
              <a:rPr sz="2200" spc="114" dirty="0">
                <a:latin typeface="Microsoft Sans Serif"/>
                <a:cs typeface="Microsoft Sans Serif"/>
              </a:rPr>
              <a:t>mainly</a:t>
            </a:r>
            <a:r>
              <a:rPr sz="2200" spc="-45" dirty="0">
                <a:latin typeface="Microsoft Sans Serif"/>
                <a:cs typeface="Microsoft Sans Serif"/>
              </a:rPr>
              <a:t> </a:t>
            </a:r>
            <a:r>
              <a:rPr sz="2200" spc="114" dirty="0">
                <a:latin typeface="Microsoft Sans Serif"/>
                <a:cs typeface="Microsoft Sans Serif"/>
              </a:rPr>
              <a:t>focused</a:t>
            </a:r>
            <a:r>
              <a:rPr sz="2200" spc="-40" dirty="0">
                <a:latin typeface="Microsoft Sans Serif"/>
                <a:cs typeface="Microsoft Sans Serif"/>
              </a:rPr>
              <a:t> </a:t>
            </a:r>
            <a:r>
              <a:rPr sz="2200" spc="135" dirty="0">
                <a:latin typeface="Microsoft Sans Serif"/>
                <a:cs typeface="Microsoft Sans Serif"/>
              </a:rPr>
              <a:t>on</a:t>
            </a:r>
            <a:r>
              <a:rPr sz="2200" spc="-45" dirty="0">
                <a:latin typeface="Microsoft Sans Serif"/>
                <a:cs typeface="Microsoft Sans Serif"/>
              </a:rPr>
              <a:t> </a:t>
            </a:r>
            <a:r>
              <a:rPr sz="2200" spc="130" dirty="0">
                <a:latin typeface="Microsoft Sans Serif"/>
                <a:cs typeface="Microsoft Sans Serif"/>
              </a:rPr>
              <a:t>threats</a:t>
            </a:r>
            <a:r>
              <a:rPr sz="2200" spc="-40" dirty="0">
                <a:latin typeface="Microsoft Sans Serif"/>
                <a:cs typeface="Microsoft Sans Serif"/>
              </a:rPr>
              <a:t> </a:t>
            </a:r>
            <a:r>
              <a:rPr sz="2200" spc="105" dirty="0">
                <a:latin typeface="Microsoft Sans Serif"/>
                <a:cs typeface="Microsoft Sans Serif"/>
              </a:rPr>
              <a:t>exploiting</a:t>
            </a:r>
            <a:r>
              <a:rPr sz="2200" spc="-45" dirty="0">
                <a:latin typeface="Microsoft Sans Serif"/>
                <a:cs typeface="Microsoft Sans Serif"/>
              </a:rPr>
              <a:t> </a:t>
            </a:r>
            <a:r>
              <a:rPr sz="2200" spc="45" dirty="0">
                <a:latin typeface="Microsoft Sans Serif"/>
                <a:cs typeface="Microsoft Sans Serif"/>
              </a:rPr>
              <a:t>IPv4,</a:t>
            </a:r>
            <a:r>
              <a:rPr sz="2200" spc="-40" dirty="0">
                <a:latin typeface="Microsoft Sans Serif"/>
                <a:cs typeface="Microsoft Sans Serif"/>
              </a:rPr>
              <a:t> </a:t>
            </a:r>
            <a:r>
              <a:rPr sz="2200" spc="90" dirty="0">
                <a:latin typeface="Microsoft Sans Serif"/>
                <a:cs typeface="Microsoft Sans Serif"/>
              </a:rPr>
              <a:t>hence</a:t>
            </a:r>
            <a:r>
              <a:rPr sz="2200" spc="-45" dirty="0">
                <a:latin typeface="Microsoft Sans Serif"/>
                <a:cs typeface="Microsoft Sans Serif"/>
              </a:rPr>
              <a:t> </a:t>
            </a:r>
            <a:r>
              <a:rPr sz="2200" spc="75" dirty="0">
                <a:latin typeface="Microsoft Sans Serif"/>
                <a:cs typeface="Microsoft Sans Serif"/>
              </a:rPr>
              <a:t>leaving</a:t>
            </a:r>
            <a:r>
              <a:rPr sz="2200" spc="-40" dirty="0">
                <a:latin typeface="Microsoft Sans Serif"/>
                <a:cs typeface="Microsoft Sans Serif"/>
              </a:rPr>
              <a:t> </a:t>
            </a:r>
            <a:r>
              <a:rPr sz="2200" spc="150" dirty="0">
                <a:latin typeface="Microsoft Sans Serif"/>
                <a:cs typeface="Microsoft Sans Serif"/>
              </a:rPr>
              <a:t>the</a:t>
            </a:r>
            <a:r>
              <a:rPr sz="2200" spc="-40" dirty="0">
                <a:latin typeface="Microsoft Sans Serif"/>
                <a:cs typeface="Microsoft Sans Serif"/>
              </a:rPr>
              <a:t> </a:t>
            </a:r>
            <a:r>
              <a:rPr sz="2200" spc="85" dirty="0">
                <a:latin typeface="Microsoft Sans Serif"/>
                <a:cs typeface="Microsoft Sans Serif"/>
              </a:rPr>
              <a:t>IPv6</a:t>
            </a:r>
            <a:r>
              <a:rPr sz="2200" spc="-45" dirty="0">
                <a:latin typeface="Microsoft Sans Serif"/>
                <a:cs typeface="Microsoft Sans Serif"/>
              </a:rPr>
              <a:t> </a:t>
            </a:r>
            <a:r>
              <a:rPr sz="2200" spc="150" dirty="0">
                <a:latin typeface="Microsoft Sans Serif"/>
                <a:cs typeface="Microsoft Sans Serif"/>
              </a:rPr>
              <a:t>counterpart</a:t>
            </a:r>
            <a:r>
              <a:rPr sz="2200" spc="-40" dirty="0">
                <a:latin typeface="Microsoft Sans Serif"/>
                <a:cs typeface="Microsoft Sans Serif"/>
              </a:rPr>
              <a:t> </a:t>
            </a:r>
            <a:r>
              <a:rPr sz="2200" spc="90" dirty="0">
                <a:latin typeface="Microsoft Sans Serif"/>
                <a:cs typeface="Microsoft Sans Serif"/>
              </a:rPr>
              <a:t>largely</a:t>
            </a:r>
            <a:r>
              <a:rPr sz="2200" spc="-45" dirty="0">
                <a:latin typeface="Microsoft Sans Serif"/>
                <a:cs typeface="Microsoft Sans Serif"/>
              </a:rPr>
              <a:t> </a:t>
            </a:r>
            <a:r>
              <a:rPr sz="2200" spc="114" dirty="0">
                <a:latin typeface="Microsoft Sans Serif"/>
                <a:cs typeface="Microsoft Sans Serif"/>
              </a:rPr>
              <a:t>unexplored</a:t>
            </a:r>
            <a:r>
              <a:rPr sz="2200" spc="-40" dirty="0">
                <a:latin typeface="Microsoft Sans Serif"/>
                <a:cs typeface="Microsoft Sans Serif"/>
              </a:rPr>
              <a:t> </a:t>
            </a:r>
            <a:r>
              <a:rPr sz="2200" spc="105" dirty="0">
                <a:latin typeface="Microsoft Sans Serif"/>
                <a:cs typeface="Microsoft Sans Serif"/>
              </a:rPr>
              <a:t>[6],</a:t>
            </a:r>
            <a:r>
              <a:rPr sz="2200" spc="-45" dirty="0">
                <a:latin typeface="Microsoft Sans Serif"/>
                <a:cs typeface="Microsoft Sans Serif"/>
              </a:rPr>
              <a:t> </a:t>
            </a:r>
            <a:r>
              <a:rPr sz="2200" spc="265" dirty="0">
                <a:latin typeface="Microsoft Sans Serif"/>
                <a:cs typeface="Microsoft Sans Serif"/>
              </a:rPr>
              <a:t>[9]– </a:t>
            </a:r>
            <a:r>
              <a:rPr sz="2200" spc="-570" dirty="0">
                <a:latin typeface="Microsoft Sans Serif"/>
                <a:cs typeface="Microsoft Sans Serif"/>
              </a:rPr>
              <a:t> </a:t>
            </a:r>
            <a:r>
              <a:rPr sz="2200" spc="25" dirty="0">
                <a:latin typeface="Microsoft Sans Serif"/>
                <a:cs typeface="Microsoft Sans Serif"/>
              </a:rPr>
              <a:t>[11]. </a:t>
            </a:r>
            <a:r>
              <a:rPr sz="2200" spc="40" dirty="0">
                <a:latin typeface="Microsoft Sans Serif"/>
                <a:cs typeface="Microsoft Sans Serif"/>
              </a:rPr>
              <a:t>Besides, </a:t>
            </a:r>
            <a:r>
              <a:rPr sz="2200" spc="150" dirty="0">
                <a:latin typeface="Microsoft Sans Serif"/>
                <a:cs typeface="Microsoft Sans Serif"/>
              </a:rPr>
              <a:t>the </a:t>
            </a:r>
            <a:r>
              <a:rPr sz="2200" spc="114" dirty="0">
                <a:latin typeface="Microsoft Sans Serif"/>
                <a:cs typeface="Microsoft Sans Serif"/>
              </a:rPr>
              <a:t>inspection </a:t>
            </a:r>
            <a:r>
              <a:rPr sz="2200" spc="90" dirty="0">
                <a:latin typeface="Microsoft Sans Serif"/>
                <a:cs typeface="Microsoft Sans Serif"/>
              </a:rPr>
              <a:t>process </a:t>
            </a:r>
            <a:r>
              <a:rPr sz="2200" spc="40" dirty="0">
                <a:latin typeface="Microsoft Sans Serif"/>
                <a:cs typeface="Microsoft Sans Serif"/>
              </a:rPr>
              <a:t>is </a:t>
            </a:r>
            <a:r>
              <a:rPr sz="2200" spc="160" dirty="0">
                <a:latin typeface="Microsoft Sans Serif"/>
                <a:cs typeface="Microsoft Sans Serif"/>
              </a:rPr>
              <a:t>often </a:t>
            </a:r>
            <a:r>
              <a:rPr sz="2200" spc="150" dirty="0">
                <a:latin typeface="Microsoft Sans Serif"/>
                <a:cs typeface="Microsoft Sans Serif"/>
              </a:rPr>
              <a:t>tightly </a:t>
            </a:r>
            <a:r>
              <a:rPr sz="2200" spc="130" dirty="0">
                <a:latin typeface="Microsoft Sans Serif"/>
                <a:cs typeface="Microsoft Sans Serif"/>
              </a:rPr>
              <a:t>coupled </a:t>
            </a:r>
            <a:r>
              <a:rPr sz="2200" spc="160" dirty="0">
                <a:latin typeface="Microsoft Sans Serif"/>
                <a:cs typeface="Microsoft Sans Serif"/>
              </a:rPr>
              <a:t>with </a:t>
            </a:r>
            <a:r>
              <a:rPr sz="2200" spc="150" dirty="0">
                <a:latin typeface="Microsoft Sans Serif"/>
                <a:cs typeface="Microsoft Sans Serif"/>
              </a:rPr>
              <a:t>the </a:t>
            </a:r>
            <a:r>
              <a:rPr sz="2200" spc="80" dirty="0">
                <a:latin typeface="Microsoft Sans Serif"/>
                <a:cs typeface="Microsoft Sans Serif"/>
              </a:rPr>
              <a:t>used </a:t>
            </a:r>
            <a:r>
              <a:rPr sz="2200" spc="140" dirty="0">
                <a:latin typeface="Microsoft Sans Serif"/>
                <a:cs typeface="Microsoft Sans Serif"/>
              </a:rPr>
              <a:t>information </a:t>
            </a:r>
            <a:r>
              <a:rPr sz="2200" spc="100" dirty="0">
                <a:latin typeface="Microsoft Sans Serif"/>
                <a:cs typeface="Microsoft Sans Serif"/>
              </a:rPr>
              <a:t>hiding </a:t>
            </a:r>
            <a:r>
              <a:rPr sz="2200" spc="130" dirty="0">
                <a:latin typeface="Microsoft Sans Serif"/>
                <a:cs typeface="Microsoft Sans Serif"/>
              </a:rPr>
              <a:t>method: </a:t>
            </a:r>
            <a:r>
              <a:rPr sz="2200" spc="125" dirty="0">
                <a:latin typeface="Microsoft Sans Serif"/>
                <a:cs typeface="Microsoft Sans Serif"/>
              </a:rPr>
              <a:t>this </a:t>
            </a:r>
            <a:r>
              <a:rPr sz="2200" spc="40" dirty="0">
                <a:latin typeface="Microsoft Sans Serif"/>
                <a:cs typeface="Microsoft Sans Serif"/>
              </a:rPr>
              <a:t>makes </a:t>
            </a:r>
            <a:r>
              <a:rPr sz="2200" spc="150" dirty="0">
                <a:latin typeface="Microsoft Sans Serif"/>
                <a:cs typeface="Microsoft Sans Serif"/>
              </a:rPr>
              <a:t>the </a:t>
            </a:r>
            <a:r>
              <a:rPr sz="2200" spc="140" dirty="0">
                <a:latin typeface="Microsoft Sans Serif"/>
                <a:cs typeface="Microsoft Sans Serif"/>
              </a:rPr>
              <a:t>detection </a:t>
            </a:r>
            <a:r>
              <a:rPr sz="2200" spc="145" dirty="0">
                <a:latin typeface="Microsoft Sans Serif"/>
                <a:cs typeface="Microsoft Sans Serif"/>
              </a:rPr>
              <a:t> </a:t>
            </a:r>
            <a:r>
              <a:rPr sz="2200" spc="150" dirty="0">
                <a:latin typeface="Microsoft Sans Serif"/>
                <a:cs typeface="Microsoft Sans Serif"/>
              </a:rPr>
              <a:t>poorly </a:t>
            </a:r>
            <a:r>
              <a:rPr sz="2200" spc="65" dirty="0">
                <a:latin typeface="Microsoft Sans Serif"/>
                <a:cs typeface="Microsoft Sans Serif"/>
              </a:rPr>
              <a:t>generalizable </a:t>
            </a:r>
            <a:r>
              <a:rPr sz="2200" spc="105" dirty="0">
                <a:latin typeface="Microsoft Sans Serif"/>
                <a:cs typeface="Microsoft Sans Serif"/>
              </a:rPr>
              <a:t>and </a:t>
            </a:r>
            <a:r>
              <a:rPr sz="2200" spc="135" dirty="0">
                <a:latin typeface="Microsoft Sans Serif"/>
                <a:cs typeface="Microsoft Sans Serif"/>
              </a:rPr>
              <a:t>could </a:t>
            </a:r>
            <a:r>
              <a:rPr sz="2200" spc="90" dirty="0">
                <a:latin typeface="Microsoft Sans Serif"/>
                <a:cs typeface="Microsoft Sans Serif"/>
              </a:rPr>
              <a:t>lead </a:t>
            </a:r>
            <a:r>
              <a:rPr sz="2200" spc="210" dirty="0">
                <a:latin typeface="Microsoft Sans Serif"/>
                <a:cs typeface="Microsoft Sans Serif"/>
              </a:rPr>
              <a:t>to </a:t>
            </a:r>
            <a:r>
              <a:rPr sz="2200" spc="90" dirty="0">
                <a:latin typeface="Microsoft Sans Serif"/>
                <a:cs typeface="Microsoft Sans Serif"/>
              </a:rPr>
              <a:t>non-negligible </a:t>
            </a:r>
            <a:r>
              <a:rPr sz="2200" spc="135" dirty="0">
                <a:latin typeface="Microsoft Sans Serif"/>
                <a:cs typeface="Microsoft Sans Serif"/>
              </a:rPr>
              <a:t>computational </a:t>
            </a:r>
            <a:r>
              <a:rPr sz="2200" spc="114" dirty="0">
                <a:latin typeface="Microsoft Sans Serif"/>
                <a:cs typeface="Microsoft Sans Serif"/>
              </a:rPr>
              <a:t>burdens </a:t>
            </a:r>
            <a:r>
              <a:rPr sz="2200" spc="-15" dirty="0">
                <a:latin typeface="Microsoft Sans Serif"/>
                <a:cs typeface="Microsoft Sans Serif"/>
              </a:rPr>
              <a:t>(e.g., </a:t>
            </a:r>
            <a:r>
              <a:rPr sz="2200" spc="210" dirty="0">
                <a:latin typeface="Microsoft Sans Serif"/>
                <a:cs typeface="Microsoft Sans Serif"/>
              </a:rPr>
              <a:t>to </a:t>
            </a:r>
            <a:r>
              <a:rPr sz="2200" spc="80" dirty="0">
                <a:latin typeface="Microsoft Sans Serif"/>
                <a:cs typeface="Microsoft Sans Serif"/>
              </a:rPr>
              <a:t>check </a:t>
            </a:r>
            <a:r>
              <a:rPr sz="2200" spc="160" dirty="0">
                <a:latin typeface="Microsoft Sans Serif"/>
                <a:cs typeface="Microsoft Sans Serif"/>
              </a:rPr>
              <a:t>protocol </a:t>
            </a:r>
            <a:r>
              <a:rPr sz="2200" spc="110" dirty="0">
                <a:latin typeface="Microsoft Sans Serif"/>
                <a:cs typeface="Microsoft Sans Serif"/>
              </a:rPr>
              <a:t>fields </a:t>
            </a:r>
            <a:r>
              <a:rPr sz="2200" spc="75" dirty="0">
                <a:latin typeface="Microsoft Sans Serif"/>
                <a:cs typeface="Microsoft Sans Serif"/>
              </a:rPr>
              <a:t>via </a:t>
            </a:r>
            <a:r>
              <a:rPr sz="2200" spc="110" dirty="0">
                <a:latin typeface="Microsoft Sans Serif"/>
                <a:cs typeface="Microsoft Sans Serif"/>
              </a:rPr>
              <a:t>deep </a:t>
            </a:r>
            <a:r>
              <a:rPr sz="2200" spc="100" dirty="0">
                <a:latin typeface="Microsoft Sans Serif"/>
                <a:cs typeface="Microsoft Sans Serif"/>
              </a:rPr>
              <a:t>packet </a:t>
            </a:r>
            <a:r>
              <a:rPr sz="2200" spc="105" dirty="0">
                <a:latin typeface="Microsoft Sans Serif"/>
                <a:cs typeface="Microsoft Sans Serif"/>
              </a:rPr>
              <a:t> </a:t>
            </a:r>
            <a:r>
              <a:rPr sz="2200" spc="114" dirty="0">
                <a:latin typeface="Microsoft Sans Serif"/>
                <a:cs typeface="Microsoft Sans Serif"/>
              </a:rPr>
              <a:t>inspection</a:t>
            </a:r>
            <a:r>
              <a:rPr sz="2200" spc="-55" dirty="0">
                <a:latin typeface="Microsoft Sans Serif"/>
                <a:cs typeface="Microsoft Sans Serif"/>
              </a:rPr>
              <a:t> </a:t>
            </a:r>
            <a:r>
              <a:rPr sz="2200" spc="35" dirty="0">
                <a:latin typeface="Microsoft Sans Serif"/>
                <a:cs typeface="Microsoft Sans Serif"/>
              </a:rPr>
              <a:t>[12])</a:t>
            </a:r>
            <a:endParaRPr sz="2200">
              <a:latin typeface="Microsoft Sans Serif"/>
              <a:cs typeface="Microsoft Sans Serif"/>
            </a:endParaRPr>
          </a:p>
          <a:p>
            <a:pPr>
              <a:lnSpc>
                <a:spcPct val="100000"/>
              </a:lnSpc>
              <a:spcBef>
                <a:spcPts val="15"/>
              </a:spcBef>
            </a:pPr>
            <a:endParaRPr sz="2700">
              <a:latin typeface="Microsoft Sans Serif"/>
              <a:cs typeface="Microsoft Sans Serif"/>
            </a:endParaRPr>
          </a:p>
          <a:p>
            <a:pPr marL="12700" marR="394970">
              <a:lnSpc>
                <a:spcPct val="116500"/>
              </a:lnSpc>
            </a:pPr>
            <a:r>
              <a:rPr sz="2200" spc="75" dirty="0">
                <a:latin typeface="Microsoft Sans Serif"/>
                <a:cs typeface="Microsoft Sans Serif"/>
              </a:rPr>
              <a:t>·Specifically,</a:t>
            </a:r>
            <a:r>
              <a:rPr sz="2200" spc="-45" dirty="0">
                <a:latin typeface="Microsoft Sans Serif"/>
                <a:cs typeface="Microsoft Sans Serif"/>
              </a:rPr>
              <a:t> </a:t>
            </a:r>
            <a:r>
              <a:rPr sz="2200" spc="150" dirty="0">
                <a:latin typeface="Microsoft Sans Serif"/>
                <a:cs typeface="Microsoft Sans Serif"/>
              </a:rPr>
              <a:t>the</a:t>
            </a:r>
            <a:r>
              <a:rPr sz="2200" spc="-40" dirty="0">
                <a:latin typeface="Microsoft Sans Serif"/>
                <a:cs typeface="Microsoft Sans Serif"/>
              </a:rPr>
              <a:t> </a:t>
            </a:r>
            <a:r>
              <a:rPr sz="2200" spc="110" dirty="0">
                <a:latin typeface="Microsoft Sans Serif"/>
                <a:cs typeface="Microsoft Sans Serif"/>
              </a:rPr>
              <a:t>extended</a:t>
            </a:r>
            <a:r>
              <a:rPr sz="2200" spc="-45" dirty="0">
                <a:latin typeface="Microsoft Sans Serif"/>
                <a:cs typeface="Microsoft Sans Serif"/>
              </a:rPr>
              <a:t> </a:t>
            </a:r>
            <a:r>
              <a:rPr sz="2200" spc="75" dirty="0">
                <a:latin typeface="Microsoft Sans Serif"/>
                <a:cs typeface="Microsoft Sans Serif"/>
              </a:rPr>
              <a:t>Berkeley</a:t>
            </a:r>
            <a:r>
              <a:rPr sz="2200" spc="-40" dirty="0">
                <a:latin typeface="Microsoft Sans Serif"/>
                <a:cs typeface="Microsoft Sans Serif"/>
              </a:rPr>
              <a:t> </a:t>
            </a:r>
            <a:r>
              <a:rPr sz="2200" spc="65" dirty="0">
                <a:latin typeface="Microsoft Sans Serif"/>
                <a:cs typeface="Microsoft Sans Serif"/>
              </a:rPr>
              <a:t>Packet</a:t>
            </a:r>
            <a:r>
              <a:rPr sz="2200" spc="-40" dirty="0">
                <a:latin typeface="Microsoft Sans Serif"/>
                <a:cs typeface="Microsoft Sans Serif"/>
              </a:rPr>
              <a:t> </a:t>
            </a:r>
            <a:r>
              <a:rPr sz="2200" spc="100" dirty="0">
                <a:latin typeface="Microsoft Sans Serif"/>
                <a:cs typeface="Microsoft Sans Serif"/>
              </a:rPr>
              <a:t>Filter</a:t>
            </a:r>
            <a:r>
              <a:rPr sz="2200" spc="-45" dirty="0">
                <a:latin typeface="Microsoft Sans Serif"/>
                <a:cs typeface="Microsoft Sans Serif"/>
              </a:rPr>
              <a:t> </a:t>
            </a:r>
            <a:r>
              <a:rPr sz="2200" spc="-20" dirty="0">
                <a:latin typeface="Microsoft Sans Serif"/>
                <a:cs typeface="Microsoft Sans Serif"/>
              </a:rPr>
              <a:t>(eBPF)</a:t>
            </a:r>
            <a:r>
              <a:rPr sz="2200" spc="-40" dirty="0">
                <a:latin typeface="Microsoft Sans Serif"/>
                <a:cs typeface="Microsoft Sans Serif"/>
              </a:rPr>
              <a:t> </a:t>
            </a:r>
            <a:r>
              <a:rPr sz="2200" spc="80" dirty="0">
                <a:latin typeface="Microsoft Sans Serif"/>
                <a:cs typeface="Microsoft Sans Serif"/>
              </a:rPr>
              <a:t>appears</a:t>
            </a:r>
            <a:r>
              <a:rPr sz="2200" spc="-40" dirty="0">
                <a:latin typeface="Microsoft Sans Serif"/>
                <a:cs typeface="Microsoft Sans Serif"/>
              </a:rPr>
              <a:t> </a:t>
            </a:r>
            <a:r>
              <a:rPr sz="2200" spc="210" dirty="0">
                <a:latin typeface="Microsoft Sans Serif"/>
                <a:cs typeface="Microsoft Sans Serif"/>
              </a:rPr>
              <a:t>to</a:t>
            </a:r>
            <a:r>
              <a:rPr sz="2200" spc="-45" dirty="0">
                <a:latin typeface="Microsoft Sans Serif"/>
                <a:cs typeface="Microsoft Sans Serif"/>
              </a:rPr>
              <a:t> </a:t>
            </a:r>
            <a:r>
              <a:rPr sz="2200" spc="110" dirty="0">
                <a:latin typeface="Microsoft Sans Serif"/>
                <a:cs typeface="Microsoft Sans Serif"/>
              </a:rPr>
              <a:t>be</a:t>
            </a:r>
            <a:r>
              <a:rPr sz="2200" spc="-40" dirty="0">
                <a:latin typeface="Microsoft Sans Serif"/>
                <a:cs typeface="Microsoft Sans Serif"/>
              </a:rPr>
              <a:t> </a:t>
            </a:r>
            <a:r>
              <a:rPr sz="2200" spc="105" dirty="0">
                <a:latin typeface="Microsoft Sans Serif"/>
                <a:cs typeface="Microsoft Sans Serif"/>
              </a:rPr>
              <a:t>suitable</a:t>
            </a:r>
            <a:r>
              <a:rPr sz="2200" spc="-40" dirty="0">
                <a:latin typeface="Microsoft Sans Serif"/>
                <a:cs typeface="Microsoft Sans Serif"/>
              </a:rPr>
              <a:t> </a:t>
            </a:r>
            <a:r>
              <a:rPr sz="2200" spc="180" dirty="0">
                <a:latin typeface="Microsoft Sans Serif"/>
                <a:cs typeface="Microsoft Sans Serif"/>
              </a:rPr>
              <a:t>for</a:t>
            </a:r>
            <a:r>
              <a:rPr sz="2200" spc="-45" dirty="0">
                <a:latin typeface="Microsoft Sans Serif"/>
                <a:cs typeface="Microsoft Sans Serif"/>
              </a:rPr>
              <a:t> </a:t>
            </a:r>
            <a:r>
              <a:rPr sz="2200" spc="90" dirty="0">
                <a:latin typeface="Microsoft Sans Serif"/>
                <a:cs typeface="Microsoft Sans Serif"/>
              </a:rPr>
              <a:t>gathering</a:t>
            </a:r>
            <a:r>
              <a:rPr sz="2200" spc="-40" dirty="0">
                <a:latin typeface="Microsoft Sans Serif"/>
                <a:cs typeface="Microsoft Sans Serif"/>
              </a:rPr>
              <a:t> </a:t>
            </a:r>
            <a:r>
              <a:rPr sz="2200" spc="140" dirty="0">
                <a:latin typeface="Microsoft Sans Serif"/>
                <a:cs typeface="Microsoft Sans Serif"/>
              </a:rPr>
              <a:t>at</a:t>
            </a:r>
            <a:r>
              <a:rPr sz="2200" spc="-40" dirty="0">
                <a:latin typeface="Microsoft Sans Serif"/>
                <a:cs typeface="Microsoft Sans Serif"/>
              </a:rPr>
              <a:t> </a:t>
            </a:r>
            <a:r>
              <a:rPr sz="2200" spc="140" dirty="0">
                <a:latin typeface="Microsoft Sans Serif"/>
                <a:cs typeface="Microsoft Sans Serif"/>
              </a:rPr>
              <a:t>run-time</a:t>
            </a:r>
            <a:r>
              <a:rPr sz="2200" spc="-45" dirty="0">
                <a:latin typeface="Microsoft Sans Serif"/>
                <a:cs typeface="Microsoft Sans Serif"/>
              </a:rPr>
              <a:t> </a:t>
            </a:r>
            <a:r>
              <a:rPr sz="2200" spc="140" dirty="0">
                <a:latin typeface="Microsoft Sans Serif"/>
                <a:cs typeface="Microsoft Sans Serif"/>
              </a:rPr>
              <a:t>information</a:t>
            </a:r>
            <a:r>
              <a:rPr sz="2200" spc="-40" dirty="0">
                <a:latin typeface="Microsoft Sans Serif"/>
                <a:cs typeface="Microsoft Sans Serif"/>
              </a:rPr>
              <a:t> </a:t>
            </a:r>
            <a:r>
              <a:rPr sz="2200" spc="135" dirty="0">
                <a:latin typeface="Microsoft Sans Serif"/>
                <a:cs typeface="Microsoft Sans Serif"/>
              </a:rPr>
              <a:t>on</a:t>
            </a:r>
            <a:r>
              <a:rPr sz="2200" spc="-40" dirty="0">
                <a:latin typeface="Microsoft Sans Serif"/>
                <a:cs typeface="Microsoft Sans Serif"/>
              </a:rPr>
              <a:t> </a:t>
            </a:r>
            <a:r>
              <a:rPr sz="2200" spc="155" dirty="0">
                <a:latin typeface="Microsoft Sans Serif"/>
                <a:cs typeface="Microsoft Sans Serif"/>
              </a:rPr>
              <a:t>different </a:t>
            </a:r>
            <a:r>
              <a:rPr sz="2200" spc="-570" dirty="0">
                <a:latin typeface="Microsoft Sans Serif"/>
                <a:cs typeface="Microsoft Sans Serif"/>
              </a:rPr>
              <a:t> </a:t>
            </a:r>
            <a:r>
              <a:rPr sz="2200" spc="160" dirty="0">
                <a:latin typeface="Microsoft Sans Serif"/>
                <a:cs typeface="Microsoft Sans Serif"/>
              </a:rPr>
              <a:t>protocol</a:t>
            </a:r>
            <a:r>
              <a:rPr sz="2200" spc="-50" dirty="0">
                <a:latin typeface="Microsoft Sans Serif"/>
                <a:cs typeface="Microsoft Sans Serif"/>
              </a:rPr>
              <a:t> </a:t>
            </a:r>
            <a:r>
              <a:rPr sz="2200" spc="95" dirty="0">
                <a:latin typeface="Microsoft Sans Serif"/>
                <a:cs typeface="Microsoft Sans Serif"/>
              </a:rPr>
              <a:t>behaviors</a:t>
            </a:r>
            <a:r>
              <a:rPr sz="2200" spc="-50" dirty="0">
                <a:latin typeface="Microsoft Sans Serif"/>
                <a:cs typeface="Microsoft Sans Serif"/>
              </a:rPr>
              <a:t> </a:t>
            </a:r>
            <a:r>
              <a:rPr sz="2200" spc="210" dirty="0">
                <a:latin typeface="Microsoft Sans Serif"/>
                <a:cs typeface="Microsoft Sans Serif"/>
              </a:rPr>
              <a:t>to</a:t>
            </a:r>
            <a:r>
              <a:rPr sz="2200" spc="-50" dirty="0">
                <a:latin typeface="Microsoft Sans Serif"/>
                <a:cs typeface="Microsoft Sans Serif"/>
              </a:rPr>
              <a:t> </a:t>
            </a:r>
            <a:r>
              <a:rPr sz="2200" spc="85" dirty="0">
                <a:latin typeface="Microsoft Sans Serif"/>
                <a:cs typeface="Microsoft Sans Serif"/>
              </a:rPr>
              <a:t>enable</a:t>
            </a:r>
            <a:r>
              <a:rPr sz="2200" spc="-50" dirty="0">
                <a:latin typeface="Microsoft Sans Serif"/>
                <a:cs typeface="Microsoft Sans Serif"/>
              </a:rPr>
              <a:t> </a:t>
            </a:r>
            <a:r>
              <a:rPr sz="2200" spc="150" dirty="0">
                <a:latin typeface="Microsoft Sans Serif"/>
                <a:cs typeface="Microsoft Sans Serif"/>
              </a:rPr>
              <a:t>the</a:t>
            </a:r>
            <a:r>
              <a:rPr sz="2200" spc="-50" dirty="0">
                <a:latin typeface="Microsoft Sans Serif"/>
                <a:cs typeface="Microsoft Sans Serif"/>
              </a:rPr>
              <a:t> </a:t>
            </a:r>
            <a:r>
              <a:rPr sz="2200" spc="140" dirty="0">
                <a:latin typeface="Microsoft Sans Serif"/>
                <a:cs typeface="Microsoft Sans Serif"/>
              </a:rPr>
              <a:t>detection</a:t>
            </a:r>
            <a:r>
              <a:rPr sz="2200" spc="-45" dirty="0">
                <a:latin typeface="Microsoft Sans Serif"/>
                <a:cs typeface="Microsoft Sans Serif"/>
              </a:rPr>
              <a:t> </a:t>
            </a:r>
            <a:r>
              <a:rPr sz="2200" spc="180" dirty="0">
                <a:latin typeface="Microsoft Sans Serif"/>
                <a:cs typeface="Microsoft Sans Serif"/>
              </a:rPr>
              <a:t>of</a:t>
            </a:r>
            <a:r>
              <a:rPr sz="2200" spc="-50" dirty="0">
                <a:latin typeface="Microsoft Sans Serif"/>
                <a:cs typeface="Microsoft Sans Serif"/>
              </a:rPr>
              <a:t> </a:t>
            </a:r>
            <a:r>
              <a:rPr sz="2200" spc="150" dirty="0">
                <a:latin typeface="Microsoft Sans Serif"/>
                <a:cs typeface="Microsoft Sans Serif"/>
              </a:rPr>
              <a:t>covert</a:t>
            </a:r>
            <a:r>
              <a:rPr sz="2200" spc="-50" dirty="0">
                <a:latin typeface="Microsoft Sans Serif"/>
                <a:cs typeface="Microsoft Sans Serif"/>
              </a:rPr>
              <a:t> </a:t>
            </a:r>
            <a:r>
              <a:rPr sz="2200" spc="120" dirty="0">
                <a:latin typeface="Microsoft Sans Serif"/>
                <a:cs typeface="Microsoft Sans Serif"/>
              </a:rPr>
              <a:t>communications</a:t>
            </a:r>
            <a:r>
              <a:rPr sz="2200" spc="-50" dirty="0">
                <a:latin typeface="Microsoft Sans Serif"/>
                <a:cs typeface="Microsoft Sans Serif"/>
              </a:rPr>
              <a:t> </a:t>
            </a:r>
            <a:r>
              <a:rPr sz="2200" spc="55" dirty="0">
                <a:latin typeface="Microsoft Sans Serif"/>
                <a:cs typeface="Microsoft Sans Serif"/>
              </a:rPr>
              <a:t>[14],</a:t>
            </a:r>
            <a:r>
              <a:rPr sz="2200" spc="-50" dirty="0">
                <a:latin typeface="Microsoft Sans Serif"/>
                <a:cs typeface="Microsoft Sans Serif"/>
              </a:rPr>
              <a:t> </a:t>
            </a:r>
            <a:r>
              <a:rPr sz="2200" spc="50" dirty="0">
                <a:latin typeface="Microsoft Sans Serif"/>
                <a:cs typeface="Microsoft Sans Serif"/>
              </a:rPr>
              <a:t>[15].</a:t>
            </a:r>
            <a:endParaRPr sz="2200">
              <a:latin typeface="Microsoft Sans Serif"/>
              <a:cs typeface="Microsoft Sans Serif"/>
            </a:endParaRPr>
          </a:p>
          <a:p>
            <a:pPr>
              <a:lnSpc>
                <a:spcPct val="100000"/>
              </a:lnSpc>
              <a:spcBef>
                <a:spcPts val="20"/>
              </a:spcBef>
            </a:pPr>
            <a:endParaRPr sz="2700">
              <a:latin typeface="Microsoft Sans Serif"/>
              <a:cs typeface="Microsoft Sans Serif"/>
            </a:endParaRPr>
          </a:p>
          <a:p>
            <a:pPr marL="12700" marR="350520">
              <a:lnSpc>
                <a:spcPct val="116500"/>
              </a:lnSpc>
            </a:pPr>
            <a:r>
              <a:rPr sz="2200" spc="75" dirty="0">
                <a:latin typeface="Microsoft Sans Serif"/>
                <a:cs typeface="Microsoft Sans Serif"/>
              </a:rPr>
              <a:t>·Therefore,</a:t>
            </a:r>
            <a:r>
              <a:rPr sz="2200" spc="-50" dirty="0">
                <a:latin typeface="Microsoft Sans Serif"/>
                <a:cs typeface="Microsoft Sans Serif"/>
              </a:rPr>
              <a:t> </a:t>
            </a:r>
            <a:r>
              <a:rPr sz="2200" spc="110" dirty="0">
                <a:latin typeface="Microsoft Sans Serif"/>
                <a:cs typeface="Microsoft Sans Serif"/>
              </a:rPr>
              <a:t>in</a:t>
            </a:r>
            <a:r>
              <a:rPr sz="2200" spc="-45" dirty="0">
                <a:latin typeface="Microsoft Sans Serif"/>
                <a:cs typeface="Microsoft Sans Serif"/>
              </a:rPr>
              <a:t> </a:t>
            </a:r>
            <a:r>
              <a:rPr sz="2200" spc="125" dirty="0">
                <a:latin typeface="Microsoft Sans Serif"/>
                <a:cs typeface="Microsoft Sans Serif"/>
              </a:rPr>
              <a:t>this</a:t>
            </a:r>
            <a:r>
              <a:rPr sz="2200" spc="-45" dirty="0">
                <a:latin typeface="Microsoft Sans Serif"/>
                <a:cs typeface="Microsoft Sans Serif"/>
              </a:rPr>
              <a:t> </a:t>
            </a:r>
            <a:r>
              <a:rPr sz="2200" spc="114" dirty="0">
                <a:latin typeface="Microsoft Sans Serif"/>
                <a:cs typeface="Microsoft Sans Serif"/>
              </a:rPr>
              <a:t>paper</a:t>
            </a:r>
            <a:r>
              <a:rPr sz="2200" spc="-50" dirty="0">
                <a:latin typeface="Microsoft Sans Serif"/>
                <a:cs typeface="Microsoft Sans Serif"/>
              </a:rPr>
              <a:t> </a:t>
            </a:r>
            <a:r>
              <a:rPr sz="2200" spc="85" dirty="0">
                <a:latin typeface="Microsoft Sans Serif"/>
                <a:cs typeface="Microsoft Sans Serif"/>
              </a:rPr>
              <a:t>we</a:t>
            </a:r>
            <a:r>
              <a:rPr sz="2200" spc="-45" dirty="0">
                <a:latin typeface="Microsoft Sans Serif"/>
                <a:cs typeface="Microsoft Sans Serif"/>
              </a:rPr>
              <a:t> </a:t>
            </a:r>
            <a:r>
              <a:rPr sz="2200" spc="120" dirty="0">
                <a:latin typeface="Microsoft Sans Serif"/>
                <a:cs typeface="Microsoft Sans Serif"/>
              </a:rPr>
              <a:t>present</a:t>
            </a:r>
            <a:r>
              <a:rPr sz="2200" spc="-45" dirty="0">
                <a:latin typeface="Microsoft Sans Serif"/>
                <a:cs typeface="Microsoft Sans Serif"/>
              </a:rPr>
              <a:t> </a:t>
            </a:r>
            <a:r>
              <a:rPr sz="2200" dirty="0">
                <a:latin typeface="Microsoft Sans Serif"/>
                <a:cs typeface="Microsoft Sans Serif"/>
              </a:rPr>
              <a:t>a</a:t>
            </a:r>
            <a:r>
              <a:rPr sz="2200" spc="-50" dirty="0">
                <a:latin typeface="Microsoft Sans Serif"/>
                <a:cs typeface="Microsoft Sans Serif"/>
              </a:rPr>
              <a:t> </a:t>
            </a:r>
            <a:r>
              <a:rPr sz="2200" spc="160" dirty="0">
                <a:latin typeface="Microsoft Sans Serif"/>
                <a:cs typeface="Microsoft Sans Serif"/>
              </a:rPr>
              <a:t>method</a:t>
            </a:r>
            <a:r>
              <a:rPr sz="2200" spc="-45" dirty="0">
                <a:latin typeface="Microsoft Sans Serif"/>
                <a:cs typeface="Microsoft Sans Serif"/>
              </a:rPr>
              <a:t> </a:t>
            </a:r>
            <a:r>
              <a:rPr sz="2200" spc="175" dirty="0">
                <a:latin typeface="Microsoft Sans Serif"/>
                <a:cs typeface="Microsoft Sans Serif"/>
              </a:rPr>
              <a:t>that</a:t>
            </a:r>
            <a:r>
              <a:rPr sz="2200" spc="-45" dirty="0">
                <a:latin typeface="Microsoft Sans Serif"/>
                <a:cs typeface="Microsoft Sans Serif"/>
              </a:rPr>
              <a:t> </a:t>
            </a:r>
            <a:r>
              <a:rPr sz="2200" spc="30" dirty="0">
                <a:latin typeface="Microsoft Sans Serif"/>
                <a:cs typeface="Microsoft Sans Serif"/>
              </a:rPr>
              <a:t>uses</a:t>
            </a:r>
            <a:r>
              <a:rPr sz="2200" spc="-50" dirty="0">
                <a:latin typeface="Microsoft Sans Serif"/>
                <a:cs typeface="Microsoft Sans Serif"/>
              </a:rPr>
              <a:t> </a:t>
            </a:r>
            <a:r>
              <a:rPr sz="2200" spc="150" dirty="0">
                <a:latin typeface="Microsoft Sans Serif"/>
                <a:cs typeface="Microsoft Sans Serif"/>
              </a:rPr>
              <a:t>the</a:t>
            </a:r>
            <a:r>
              <a:rPr sz="2200" spc="-45" dirty="0">
                <a:latin typeface="Microsoft Sans Serif"/>
                <a:cs typeface="Microsoft Sans Serif"/>
              </a:rPr>
              <a:t> </a:t>
            </a:r>
            <a:r>
              <a:rPr sz="2200" spc="-20" dirty="0">
                <a:latin typeface="Microsoft Sans Serif"/>
                <a:cs typeface="Microsoft Sans Serif"/>
              </a:rPr>
              <a:t>eBPF</a:t>
            </a:r>
            <a:r>
              <a:rPr sz="2200" spc="-45" dirty="0">
                <a:latin typeface="Microsoft Sans Serif"/>
                <a:cs typeface="Microsoft Sans Serif"/>
              </a:rPr>
              <a:t> </a:t>
            </a:r>
            <a:r>
              <a:rPr sz="2200" spc="210" dirty="0">
                <a:latin typeface="Microsoft Sans Serif"/>
                <a:cs typeface="Microsoft Sans Serif"/>
              </a:rPr>
              <a:t>to</a:t>
            </a:r>
            <a:r>
              <a:rPr sz="2200" spc="-50" dirty="0">
                <a:latin typeface="Microsoft Sans Serif"/>
                <a:cs typeface="Microsoft Sans Serif"/>
              </a:rPr>
              <a:t> </a:t>
            </a:r>
            <a:r>
              <a:rPr sz="2200" spc="160" dirty="0">
                <a:latin typeface="Microsoft Sans Serif"/>
                <a:cs typeface="Microsoft Sans Serif"/>
              </a:rPr>
              <a:t>monitor</a:t>
            </a:r>
            <a:r>
              <a:rPr sz="2200" spc="-45" dirty="0">
                <a:latin typeface="Microsoft Sans Serif"/>
                <a:cs typeface="Microsoft Sans Serif"/>
              </a:rPr>
              <a:t> </a:t>
            </a:r>
            <a:r>
              <a:rPr sz="2200" spc="150" dirty="0">
                <a:latin typeface="Microsoft Sans Serif"/>
                <a:cs typeface="Microsoft Sans Serif"/>
              </a:rPr>
              <a:t>the</a:t>
            </a:r>
            <a:r>
              <a:rPr sz="2200" spc="-45" dirty="0">
                <a:latin typeface="Microsoft Sans Serif"/>
                <a:cs typeface="Microsoft Sans Serif"/>
              </a:rPr>
              <a:t> </a:t>
            </a:r>
            <a:r>
              <a:rPr sz="2200" spc="25" dirty="0">
                <a:latin typeface="Microsoft Sans Serif"/>
                <a:cs typeface="Microsoft Sans Serif"/>
              </a:rPr>
              <a:t>usage</a:t>
            </a:r>
            <a:r>
              <a:rPr sz="2200" spc="-50" dirty="0">
                <a:latin typeface="Microsoft Sans Serif"/>
                <a:cs typeface="Microsoft Sans Serif"/>
              </a:rPr>
              <a:t> </a:t>
            </a:r>
            <a:r>
              <a:rPr sz="2200" spc="180" dirty="0">
                <a:latin typeface="Microsoft Sans Serif"/>
                <a:cs typeface="Microsoft Sans Serif"/>
              </a:rPr>
              <a:t>of</a:t>
            </a:r>
            <a:r>
              <a:rPr sz="2200" spc="-45" dirty="0">
                <a:latin typeface="Microsoft Sans Serif"/>
                <a:cs typeface="Microsoft Sans Serif"/>
              </a:rPr>
              <a:t> </a:t>
            </a:r>
            <a:r>
              <a:rPr sz="2200" spc="150" dirty="0">
                <a:latin typeface="Microsoft Sans Serif"/>
                <a:cs typeface="Microsoft Sans Serif"/>
              </a:rPr>
              <a:t>the</a:t>
            </a:r>
            <a:r>
              <a:rPr sz="2200" spc="-45" dirty="0">
                <a:latin typeface="Microsoft Sans Serif"/>
                <a:cs typeface="Microsoft Sans Serif"/>
              </a:rPr>
              <a:t> </a:t>
            </a:r>
            <a:r>
              <a:rPr sz="2200" spc="85" dirty="0">
                <a:latin typeface="Microsoft Sans Serif"/>
                <a:cs typeface="Microsoft Sans Serif"/>
              </a:rPr>
              <a:t>IPv6</a:t>
            </a:r>
            <a:r>
              <a:rPr sz="2200" spc="-50" dirty="0">
                <a:latin typeface="Microsoft Sans Serif"/>
                <a:cs typeface="Microsoft Sans Serif"/>
              </a:rPr>
              <a:t> </a:t>
            </a:r>
            <a:r>
              <a:rPr sz="2200" spc="75" dirty="0">
                <a:latin typeface="Microsoft Sans Serif"/>
                <a:cs typeface="Microsoft Sans Serif"/>
              </a:rPr>
              <a:t>Flow</a:t>
            </a:r>
            <a:r>
              <a:rPr sz="2200" spc="-45" dirty="0">
                <a:latin typeface="Microsoft Sans Serif"/>
                <a:cs typeface="Microsoft Sans Serif"/>
              </a:rPr>
              <a:t> </a:t>
            </a:r>
            <a:r>
              <a:rPr sz="2200" spc="75" dirty="0">
                <a:latin typeface="Microsoft Sans Serif"/>
                <a:cs typeface="Microsoft Sans Serif"/>
              </a:rPr>
              <a:t>Label</a:t>
            </a:r>
            <a:r>
              <a:rPr sz="2200" spc="-45" dirty="0">
                <a:latin typeface="Microsoft Sans Serif"/>
                <a:cs typeface="Microsoft Sans Serif"/>
              </a:rPr>
              <a:t> </a:t>
            </a:r>
            <a:r>
              <a:rPr sz="2200" spc="110" dirty="0">
                <a:latin typeface="Microsoft Sans Serif"/>
                <a:cs typeface="Microsoft Sans Serif"/>
              </a:rPr>
              <a:t>in</a:t>
            </a:r>
            <a:r>
              <a:rPr sz="2200" spc="-50" dirty="0">
                <a:latin typeface="Microsoft Sans Serif"/>
                <a:cs typeface="Microsoft Sans Serif"/>
              </a:rPr>
              <a:t> </a:t>
            </a:r>
            <a:r>
              <a:rPr sz="2200" dirty="0">
                <a:latin typeface="Microsoft Sans Serif"/>
                <a:cs typeface="Microsoft Sans Serif"/>
              </a:rPr>
              <a:t>a</a:t>
            </a:r>
            <a:r>
              <a:rPr sz="2200" spc="-45" dirty="0">
                <a:latin typeface="Microsoft Sans Serif"/>
                <a:cs typeface="Microsoft Sans Serif"/>
              </a:rPr>
              <a:t> </a:t>
            </a:r>
            <a:r>
              <a:rPr sz="2200" spc="135" dirty="0">
                <a:latin typeface="Microsoft Sans Serif"/>
                <a:cs typeface="Microsoft Sans Serif"/>
              </a:rPr>
              <a:t>computational- </a:t>
            </a:r>
            <a:r>
              <a:rPr sz="2200" spc="-570" dirty="0">
                <a:latin typeface="Microsoft Sans Serif"/>
                <a:cs typeface="Microsoft Sans Serif"/>
              </a:rPr>
              <a:t> </a:t>
            </a:r>
            <a:r>
              <a:rPr sz="2200" spc="135" dirty="0">
                <a:latin typeface="Microsoft Sans Serif"/>
                <a:cs typeface="Microsoft Sans Serif"/>
              </a:rPr>
              <a:t>efficient</a:t>
            </a:r>
            <a:r>
              <a:rPr sz="2200" spc="-55" dirty="0">
                <a:latin typeface="Microsoft Sans Serif"/>
                <a:cs typeface="Microsoft Sans Serif"/>
              </a:rPr>
              <a:t> </a:t>
            </a:r>
            <a:r>
              <a:rPr sz="2200" spc="90" dirty="0">
                <a:latin typeface="Microsoft Sans Serif"/>
                <a:cs typeface="Microsoft Sans Serif"/>
              </a:rPr>
              <a:t>manner.</a:t>
            </a:r>
            <a:endParaRPr sz="2200">
              <a:latin typeface="Microsoft Sans Serif"/>
              <a:cs typeface="Microsoft Sans Serif"/>
            </a:endParaRPr>
          </a:p>
          <a:p>
            <a:pPr>
              <a:lnSpc>
                <a:spcPct val="100000"/>
              </a:lnSpc>
            </a:pPr>
            <a:endParaRPr sz="3100">
              <a:latin typeface="Microsoft Sans Serif"/>
              <a:cs typeface="Microsoft Sans Serif"/>
            </a:endParaRPr>
          </a:p>
          <a:p>
            <a:pPr marL="12700">
              <a:lnSpc>
                <a:spcPct val="100000"/>
              </a:lnSpc>
            </a:pPr>
            <a:r>
              <a:rPr sz="2200" spc="40" dirty="0">
                <a:latin typeface="Microsoft Sans Serif"/>
                <a:cs typeface="Microsoft Sans Serif"/>
              </a:rPr>
              <a:t>·Such</a:t>
            </a:r>
            <a:r>
              <a:rPr sz="2200" spc="-40" dirty="0">
                <a:latin typeface="Microsoft Sans Serif"/>
                <a:cs typeface="Microsoft Sans Serif"/>
              </a:rPr>
              <a:t> </a:t>
            </a:r>
            <a:r>
              <a:rPr sz="2200" spc="114" dirty="0">
                <a:latin typeface="Microsoft Sans Serif"/>
                <a:cs typeface="Microsoft Sans Serif"/>
              </a:rPr>
              <a:t>data</a:t>
            </a:r>
            <a:r>
              <a:rPr sz="2200" spc="-35" dirty="0">
                <a:latin typeface="Microsoft Sans Serif"/>
                <a:cs typeface="Microsoft Sans Serif"/>
              </a:rPr>
              <a:t> </a:t>
            </a:r>
            <a:r>
              <a:rPr sz="2200" spc="80" dirty="0">
                <a:latin typeface="Microsoft Sans Serif"/>
                <a:cs typeface="Microsoft Sans Serif"/>
              </a:rPr>
              <a:t>can</a:t>
            </a:r>
            <a:r>
              <a:rPr sz="2200" spc="-40" dirty="0">
                <a:latin typeface="Microsoft Sans Serif"/>
                <a:cs typeface="Microsoft Sans Serif"/>
              </a:rPr>
              <a:t> </a:t>
            </a:r>
            <a:r>
              <a:rPr sz="2200" spc="110" dirty="0">
                <a:latin typeface="Microsoft Sans Serif"/>
                <a:cs typeface="Microsoft Sans Serif"/>
              </a:rPr>
              <a:t>be</a:t>
            </a:r>
            <a:r>
              <a:rPr sz="2200" spc="-35" dirty="0">
                <a:latin typeface="Microsoft Sans Serif"/>
                <a:cs typeface="Microsoft Sans Serif"/>
              </a:rPr>
              <a:t> </a:t>
            </a:r>
            <a:r>
              <a:rPr sz="2200" spc="130" dirty="0">
                <a:latin typeface="Microsoft Sans Serif"/>
                <a:cs typeface="Microsoft Sans Serif"/>
              </a:rPr>
              <a:t>combined</a:t>
            </a:r>
            <a:r>
              <a:rPr sz="2200" spc="-40" dirty="0">
                <a:latin typeface="Microsoft Sans Serif"/>
                <a:cs typeface="Microsoft Sans Serif"/>
              </a:rPr>
              <a:t> </a:t>
            </a:r>
            <a:r>
              <a:rPr sz="2200" spc="160" dirty="0">
                <a:latin typeface="Microsoft Sans Serif"/>
                <a:cs typeface="Microsoft Sans Serif"/>
              </a:rPr>
              <a:t>with</a:t>
            </a:r>
            <a:r>
              <a:rPr sz="2200" spc="-35" dirty="0">
                <a:latin typeface="Microsoft Sans Serif"/>
                <a:cs typeface="Microsoft Sans Serif"/>
              </a:rPr>
              <a:t> </a:t>
            </a:r>
            <a:r>
              <a:rPr sz="2200" spc="140" dirty="0">
                <a:latin typeface="Microsoft Sans Serif"/>
                <a:cs typeface="Microsoft Sans Serif"/>
              </a:rPr>
              <a:t>information</a:t>
            </a:r>
            <a:r>
              <a:rPr sz="2200" spc="-40" dirty="0">
                <a:latin typeface="Microsoft Sans Serif"/>
                <a:cs typeface="Microsoft Sans Serif"/>
              </a:rPr>
              <a:t> </a:t>
            </a:r>
            <a:r>
              <a:rPr sz="2200" spc="140" dirty="0">
                <a:latin typeface="Microsoft Sans Serif"/>
                <a:cs typeface="Microsoft Sans Serif"/>
              </a:rPr>
              <a:t>provided</a:t>
            </a:r>
            <a:r>
              <a:rPr sz="2200" spc="-35" dirty="0">
                <a:latin typeface="Microsoft Sans Serif"/>
                <a:cs typeface="Microsoft Sans Serif"/>
              </a:rPr>
              <a:t> </a:t>
            </a:r>
            <a:r>
              <a:rPr sz="2200" spc="165" dirty="0">
                <a:latin typeface="Microsoft Sans Serif"/>
                <a:cs typeface="Microsoft Sans Serif"/>
              </a:rPr>
              <a:t>by</a:t>
            </a:r>
            <a:r>
              <a:rPr sz="2200" spc="-35" dirty="0">
                <a:latin typeface="Microsoft Sans Serif"/>
                <a:cs typeface="Microsoft Sans Serif"/>
              </a:rPr>
              <a:t> </a:t>
            </a:r>
            <a:r>
              <a:rPr sz="2200" spc="150" dirty="0">
                <a:latin typeface="Microsoft Sans Serif"/>
                <a:cs typeface="Microsoft Sans Serif"/>
              </a:rPr>
              <a:t>other</a:t>
            </a:r>
            <a:r>
              <a:rPr sz="2200" spc="-40" dirty="0">
                <a:latin typeface="Microsoft Sans Serif"/>
                <a:cs typeface="Microsoft Sans Serif"/>
              </a:rPr>
              <a:t> </a:t>
            </a:r>
            <a:r>
              <a:rPr sz="2200" spc="130" dirty="0">
                <a:latin typeface="Microsoft Sans Serif"/>
                <a:cs typeface="Microsoft Sans Serif"/>
              </a:rPr>
              <a:t>monitoring</a:t>
            </a:r>
            <a:r>
              <a:rPr sz="2200" spc="-35" dirty="0">
                <a:latin typeface="Microsoft Sans Serif"/>
                <a:cs typeface="Microsoft Sans Serif"/>
              </a:rPr>
              <a:t> </a:t>
            </a:r>
            <a:r>
              <a:rPr sz="2200" spc="155" dirty="0">
                <a:latin typeface="Microsoft Sans Serif"/>
                <a:cs typeface="Microsoft Sans Serif"/>
              </a:rPr>
              <a:t>or</a:t>
            </a:r>
            <a:r>
              <a:rPr sz="2200" spc="-40" dirty="0">
                <a:latin typeface="Microsoft Sans Serif"/>
                <a:cs typeface="Microsoft Sans Serif"/>
              </a:rPr>
              <a:t> </a:t>
            </a:r>
            <a:r>
              <a:rPr sz="2200" spc="114" dirty="0">
                <a:latin typeface="Microsoft Sans Serif"/>
                <a:cs typeface="Microsoft Sans Serif"/>
              </a:rPr>
              <a:t>security</a:t>
            </a:r>
            <a:r>
              <a:rPr sz="2200" spc="-35" dirty="0">
                <a:latin typeface="Microsoft Sans Serif"/>
                <a:cs typeface="Microsoft Sans Serif"/>
              </a:rPr>
              <a:t> </a:t>
            </a:r>
            <a:r>
              <a:rPr sz="2200" spc="135" dirty="0">
                <a:latin typeface="Microsoft Sans Serif"/>
                <a:cs typeface="Microsoft Sans Serif"/>
              </a:rPr>
              <a:t>tools</a:t>
            </a:r>
            <a:r>
              <a:rPr sz="2200" spc="-40" dirty="0">
                <a:latin typeface="Microsoft Sans Serif"/>
                <a:cs typeface="Microsoft Sans Serif"/>
              </a:rPr>
              <a:t> </a:t>
            </a:r>
            <a:r>
              <a:rPr sz="2200" spc="130" dirty="0">
                <a:latin typeface="Microsoft Sans Serif"/>
                <a:cs typeface="Microsoft Sans Serif"/>
              </a:rPr>
              <a:t>deployed</a:t>
            </a:r>
            <a:r>
              <a:rPr sz="2200" spc="-35" dirty="0">
                <a:latin typeface="Microsoft Sans Serif"/>
                <a:cs typeface="Microsoft Sans Serif"/>
              </a:rPr>
              <a:t> </a:t>
            </a:r>
            <a:r>
              <a:rPr sz="2200" spc="110" dirty="0">
                <a:latin typeface="Microsoft Sans Serif"/>
                <a:cs typeface="Microsoft Sans Serif"/>
              </a:rPr>
              <a:t>in</a:t>
            </a:r>
            <a:r>
              <a:rPr sz="2200" spc="-35" dirty="0">
                <a:latin typeface="Microsoft Sans Serif"/>
                <a:cs typeface="Microsoft Sans Serif"/>
              </a:rPr>
              <a:t> </a:t>
            </a:r>
            <a:r>
              <a:rPr sz="2200" spc="150" dirty="0">
                <a:latin typeface="Microsoft Sans Serif"/>
                <a:cs typeface="Microsoft Sans Serif"/>
              </a:rPr>
              <a:t>the</a:t>
            </a:r>
            <a:r>
              <a:rPr sz="2200" spc="-40" dirty="0">
                <a:latin typeface="Microsoft Sans Serif"/>
                <a:cs typeface="Microsoft Sans Serif"/>
              </a:rPr>
              <a:t> </a:t>
            </a:r>
            <a:r>
              <a:rPr sz="2200" spc="125" dirty="0">
                <a:latin typeface="Microsoft Sans Serif"/>
                <a:cs typeface="Microsoft Sans Serif"/>
              </a:rPr>
              <a:t>network</a:t>
            </a:r>
            <a:r>
              <a:rPr sz="2200" spc="-35" dirty="0">
                <a:latin typeface="Microsoft Sans Serif"/>
                <a:cs typeface="Microsoft Sans Serif"/>
              </a:rPr>
              <a:t> </a:t>
            </a:r>
            <a:r>
              <a:rPr sz="2200" spc="-15" dirty="0">
                <a:latin typeface="Microsoft Sans Serif"/>
                <a:cs typeface="Microsoft Sans Serif"/>
              </a:rPr>
              <a:t>(e.g.,</a:t>
            </a:r>
            <a:r>
              <a:rPr sz="2200" spc="-40" dirty="0">
                <a:latin typeface="Microsoft Sans Serif"/>
                <a:cs typeface="Microsoft Sans Serif"/>
              </a:rPr>
              <a:t> </a:t>
            </a:r>
            <a:r>
              <a:rPr sz="2200" spc="100" dirty="0">
                <a:latin typeface="Microsoft Sans Serif"/>
                <a:cs typeface="Microsoft Sans Serif"/>
              </a:rPr>
              <a:t>firewalls</a:t>
            </a:r>
            <a:endParaRPr sz="2200">
              <a:latin typeface="Microsoft Sans Serif"/>
              <a:cs typeface="Microsoft Sans Serif"/>
            </a:endParaRPr>
          </a:p>
        </p:txBody>
      </p:sp>
      <p:pic>
        <p:nvPicPr>
          <p:cNvPr id="11" name="object 11"/>
          <p:cNvPicPr/>
          <p:nvPr/>
        </p:nvPicPr>
        <p:blipFill>
          <a:blip r:embed="rId3" cstate="print"/>
          <a:stretch>
            <a:fillRect/>
          </a:stretch>
        </p:blipFill>
        <p:spPr>
          <a:xfrm>
            <a:off x="219074" y="6963728"/>
            <a:ext cx="95250" cy="95249"/>
          </a:xfrm>
          <a:prstGeom prst="rect">
            <a:avLst/>
          </a:prstGeom>
        </p:spPr>
      </p:pic>
      <p:pic>
        <p:nvPicPr>
          <p:cNvPr id="12" name="object 12"/>
          <p:cNvPicPr/>
          <p:nvPr/>
        </p:nvPicPr>
        <p:blipFill>
          <a:blip r:embed="rId3" cstate="print"/>
          <a:stretch>
            <a:fillRect/>
          </a:stretch>
        </p:blipFill>
        <p:spPr>
          <a:xfrm>
            <a:off x="219074" y="8135303"/>
            <a:ext cx="95250" cy="95249"/>
          </a:xfrm>
          <a:prstGeom prst="rect">
            <a:avLst/>
          </a:prstGeom>
        </p:spPr>
      </p:pic>
      <p:pic>
        <p:nvPicPr>
          <p:cNvPr id="13" name="object 13"/>
          <p:cNvPicPr/>
          <p:nvPr/>
        </p:nvPicPr>
        <p:blipFill>
          <a:blip r:embed="rId3" cstate="print"/>
          <a:stretch>
            <a:fillRect/>
          </a:stretch>
        </p:blipFill>
        <p:spPr>
          <a:xfrm>
            <a:off x="219074" y="9306878"/>
            <a:ext cx="95250" cy="952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29140" y="1718927"/>
            <a:ext cx="1518920" cy="574040"/>
          </a:xfrm>
          <a:prstGeom prst="rect">
            <a:avLst/>
          </a:prstGeom>
        </p:spPr>
        <p:txBody>
          <a:bodyPr vert="horz" wrap="square" lIns="0" tIns="12700" rIns="0" bIns="0" rtlCol="0">
            <a:spAutoFit/>
          </a:bodyPr>
          <a:lstStyle/>
          <a:p>
            <a:pPr marL="12700">
              <a:lnSpc>
                <a:spcPct val="100000"/>
              </a:lnSpc>
              <a:spcBef>
                <a:spcPts val="100"/>
              </a:spcBef>
            </a:pPr>
            <a:r>
              <a:rPr dirty="0"/>
              <a:t>Agenda</a:t>
            </a:r>
          </a:p>
        </p:txBody>
      </p:sp>
      <p:pic>
        <p:nvPicPr>
          <p:cNvPr id="3" name="object 3"/>
          <p:cNvPicPr/>
          <p:nvPr/>
        </p:nvPicPr>
        <p:blipFill>
          <a:blip r:embed="rId2" cstate="print"/>
          <a:stretch>
            <a:fillRect/>
          </a:stretch>
        </p:blipFill>
        <p:spPr>
          <a:xfrm>
            <a:off x="16914876" y="0"/>
            <a:ext cx="1373122" cy="1481767"/>
          </a:xfrm>
          <a:prstGeom prst="rect">
            <a:avLst/>
          </a:prstGeom>
        </p:spPr>
      </p:pic>
      <p:sp>
        <p:nvSpPr>
          <p:cNvPr id="4" name="object 4"/>
          <p:cNvSpPr txBox="1"/>
          <p:nvPr/>
        </p:nvSpPr>
        <p:spPr>
          <a:xfrm>
            <a:off x="2266514" y="131819"/>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5"/>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6" name="object 6"/>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pc="-110" dirty="0"/>
              <a:pPr marL="38100">
                <a:lnSpc>
                  <a:spcPct val="100000"/>
                </a:lnSpc>
                <a:spcBef>
                  <a:spcPts val="220"/>
                </a:spcBef>
              </a:pPr>
              <a:t>2</a:t>
            </a:fld>
            <a:endParaRPr spc="-110" dirty="0"/>
          </a:p>
        </p:txBody>
      </p:sp>
      <p:sp>
        <p:nvSpPr>
          <p:cNvPr id="8" name="TextBox 7">
            <a:extLst>
              <a:ext uri="{FF2B5EF4-FFF2-40B4-BE49-F238E27FC236}">
                <a16:creationId xmlns:a16="http://schemas.microsoft.com/office/drawing/2014/main" xmlns="" id="{AA5B68ED-6067-C8BC-8526-9018FCDE3B19}"/>
              </a:ext>
            </a:extLst>
          </p:cNvPr>
          <p:cNvSpPr txBox="1"/>
          <p:nvPr/>
        </p:nvSpPr>
        <p:spPr>
          <a:xfrm>
            <a:off x="1295400" y="3238500"/>
            <a:ext cx="15240000" cy="2413481"/>
          </a:xfrm>
          <a:prstGeom prst="rect">
            <a:avLst/>
          </a:prstGeom>
          <a:noFill/>
        </p:spPr>
        <p:txBody>
          <a:bodyPr wrap="square">
            <a:spAutoFit/>
          </a:bodyPr>
          <a:lstStyle/>
          <a:p>
            <a:pPr marL="12700" marR="5080">
              <a:spcBef>
                <a:spcPts val="100"/>
              </a:spcBef>
              <a:tabLst>
                <a:tab pos="1484630" algn="l"/>
                <a:tab pos="1876425" algn="l"/>
                <a:tab pos="2931795" algn="l"/>
                <a:tab pos="5225415" algn="l"/>
                <a:tab pos="5762625" algn="l"/>
                <a:tab pos="6521450" algn="l"/>
                <a:tab pos="7965440" algn="l"/>
                <a:tab pos="8777605" algn="l"/>
                <a:tab pos="9641205" algn="l"/>
                <a:tab pos="10241280" algn="l"/>
                <a:tab pos="11966575" algn="l"/>
                <a:tab pos="12503150" algn="l"/>
              </a:tabLst>
            </a:pPr>
            <a:r>
              <a:rPr lang="en-US" sz="3000" dirty="0">
                <a:solidFill>
                  <a:srgbClr val="0033CC"/>
                </a:solidFill>
                <a:latin typeface="Trebuchet MS"/>
              </a:rPr>
              <a:t>The objective of this literature review is to provide a base to anyone interested in developing mechanisms/tools to prevent covert channel communication. Based on the survey we aim to develop software the purpose of this which is to detect and prevent covert channels, which are methods used to communicate secretly over computer networks.</a:t>
            </a:r>
            <a:endParaRPr lang="en-IN" sz="3000" dirty="0">
              <a:solidFill>
                <a:srgbClr val="0033CC"/>
              </a:solidFill>
              <a:latin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9172575">
              <a:lnSpc>
                <a:spcPct val="100000"/>
              </a:lnSpc>
              <a:spcBef>
                <a:spcPts val="100"/>
              </a:spcBef>
              <a:tabLst>
                <a:tab pos="11378565" algn="l"/>
                <a:tab pos="12862560" algn="l"/>
              </a:tabLst>
            </a:pPr>
            <a:r>
              <a:rPr dirty="0"/>
              <a:t>Literature	Survey	-3</a:t>
            </a:r>
          </a:p>
        </p:txBody>
      </p:sp>
      <p:pic>
        <p:nvPicPr>
          <p:cNvPr id="3" name="object 3"/>
          <p:cNvPicPr/>
          <p:nvPr/>
        </p:nvPicPr>
        <p:blipFill>
          <a:blip r:embed="rId2" cstate="print"/>
          <a:stretch>
            <a:fillRect/>
          </a:stretch>
        </p:blipFill>
        <p:spPr>
          <a:xfrm>
            <a:off x="16914876" y="0"/>
            <a:ext cx="1373122" cy="1481768"/>
          </a:xfrm>
          <a:prstGeom prst="rect">
            <a:avLst/>
          </a:prstGeom>
        </p:spPr>
      </p:pic>
      <p:sp>
        <p:nvSpPr>
          <p:cNvPr id="4" name="object 4"/>
          <p:cNvSpPr txBox="1"/>
          <p:nvPr/>
        </p:nvSpPr>
        <p:spPr>
          <a:xfrm>
            <a:off x="7599677" y="9548491"/>
            <a:ext cx="9352280" cy="299720"/>
          </a:xfrm>
          <a:prstGeom prst="rect">
            <a:avLst/>
          </a:prstGeom>
        </p:spPr>
        <p:txBody>
          <a:bodyPr vert="horz" wrap="square" lIns="0" tIns="12700" rIns="0" bIns="0" rtlCol="0">
            <a:spAutoFit/>
          </a:bodyPr>
          <a:lstStyle/>
          <a:p>
            <a:pPr marL="12700">
              <a:lnSpc>
                <a:spcPct val="100000"/>
              </a:lnSpc>
              <a:spcBef>
                <a:spcPts val="100"/>
              </a:spcBef>
              <a:tabLst>
                <a:tab pos="9208770" algn="l"/>
              </a:tabLst>
            </a:pPr>
            <a:r>
              <a:rPr sz="1800" spc="-90" dirty="0">
                <a:solidFill>
                  <a:srgbClr val="898989"/>
                </a:solidFill>
                <a:latin typeface="Lucida Sans Unicode"/>
                <a:cs typeface="Lucida Sans Unicode"/>
              </a:rPr>
              <a:t>n</a:t>
            </a:r>
            <a:r>
              <a:rPr sz="1800" spc="-70" dirty="0">
                <a:solidFill>
                  <a:srgbClr val="898989"/>
                </a:solidFill>
                <a:latin typeface="Lucida Sans Unicode"/>
                <a:cs typeface="Lucida Sans Unicode"/>
              </a:rPr>
              <a:t>a</a:t>
            </a:r>
            <a:r>
              <a:rPr sz="1800" spc="-85" dirty="0">
                <a:solidFill>
                  <a:srgbClr val="898989"/>
                </a:solidFill>
                <a:latin typeface="Lucida Sans Unicode"/>
                <a:cs typeface="Lucida Sans Unicode"/>
              </a:rPr>
              <a:t>m</a:t>
            </a:r>
            <a:r>
              <a:rPr sz="1800" spc="-70" dirty="0">
                <a:solidFill>
                  <a:srgbClr val="898989"/>
                </a:solidFill>
                <a:latin typeface="Lucida Sans Unicode"/>
                <a:cs typeface="Lucida Sans Unicode"/>
              </a:rPr>
              <a:t>e</a:t>
            </a:r>
            <a:r>
              <a:rPr sz="1800" spc="-185" dirty="0">
                <a:solidFill>
                  <a:srgbClr val="898989"/>
                </a:solidFill>
                <a:latin typeface="Lucida Sans Unicode"/>
                <a:cs typeface="Lucida Sans Unicode"/>
              </a:rPr>
              <a:t>1</a:t>
            </a:r>
            <a:r>
              <a:rPr sz="1800" spc="-170" dirty="0">
                <a:solidFill>
                  <a:srgbClr val="898989"/>
                </a:solidFill>
                <a:latin typeface="Lucida Sans Unicode"/>
                <a:cs typeface="Lucida Sans Unicode"/>
              </a:rPr>
              <a:t>_</a:t>
            </a:r>
            <a:r>
              <a:rPr sz="1800" spc="-90" dirty="0">
                <a:solidFill>
                  <a:srgbClr val="898989"/>
                </a:solidFill>
                <a:latin typeface="Lucida Sans Unicode"/>
                <a:cs typeface="Lucida Sans Unicode"/>
              </a:rPr>
              <a:t>n</a:t>
            </a:r>
            <a:r>
              <a:rPr sz="1800" spc="-70" dirty="0">
                <a:solidFill>
                  <a:srgbClr val="898989"/>
                </a:solidFill>
                <a:latin typeface="Lucida Sans Unicode"/>
                <a:cs typeface="Lucida Sans Unicode"/>
              </a:rPr>
              <a:t>a</a:t>
            </a:r>
            <a:r>
              <a:rPr sz="1800" spc="-85" dirty="0">
                <a:solidFill>
                  <a:srgbClr val="898989"/>
                </a:solidFill>
                <a:latin typeface="Lucida Sans Unicode"/>
                <a:cs typeface="Lucida Sans Unicode"/>
              </a:rPr>
              <a:t>m</a:t>
            </a:r>
            <a:r>
              <a:rPr sz="1800" spc="-70" dirty="0">
                <a:solidFill>
                  <a:srgbClr val="898989"/>
                </a:solidFill>
                <a:latin typeface="Lucida Sans Unicode"/>
                <a:cs typeface="Lucida Sans Unicode"/>
              </a:rPr>
              <a:t>e</a:t>
            </a:r>
            <a:r>
              <a:rPr sz="1800" spc="-185" dirty="0">
                <a:solidFill>
                  <a:srgbClr val="898989"/>
                </a:solidFill>
                <a:latin typeface="Lucida Sans Unicode"/>
                <a:cs typeface="Lucida Sans Unicode"/>
              </a:rPr>
              <a:t>2</a:t>
            </a:r>
            <a:r>
              <a:rPr sz="1800" spc="-170" dirty="0">
                <a:solidFill>
                  <a:srgbClr val="898989"/>
                </a:solidFill>
                <a:latin typeface="Lucida Sans Unicode"/>
                <a:cs typeface="Lucida Sans Unicode"/>
              </a:rPr>
              <a:t>_</a:t>
            </a:r>
            <a:r>
              <a:rPr sz="1800" spc="-90" dirty="0">
                <a:solidFill>
                  <a:srgbClr val="898989"/>
                </a:solidFill>
                <a:latin typeface="Lucida Sans Unicode"/>
                <a:cs typeface="Lucida Sans Unicode"/>
              </a:rPr>
              <a:t>n</a:t>
            </a:r>
            <a:r>
              <a:rPr sz="1800" spc="-70" dirty="0">
                <a:solidFill>
                  <a:srgbClr val="898989"/>
                </a:solidFill>
                <a:latin typeface="Lucida Sans Unicode"/>
                <a:cs typeface="Lucida Sans Unicode"/>
              </a:rPr>
              <a:t>a</a:t>
            </a:r>
            <a:r>
              <a:rPr sz="1800" spc="-85" dirty="0">
                <a:solidFill>
                  <a:srgbClr val="898989"/>
                </a:solidFill>
                <a:latin typeface="Lucida Sans Unicode"/>
                <a:cs typeface="Lucida Sans Unicode"/>
              </a:rPr>
              <a:t>m</a:t>
            </a:r>
            <a:r>
              <a:rPr sz="1800" spc="-70" dirty="0">
                <a:solidFill>
                  <a:srgbClr val="898989"/>
                </a:solidFill>
                <a:latin typeface="Lucida Sans Unicode"/>
                <a:cs typeface="Lucida Sans Unicode"/>
              </a:rPr>
              <a:t>e</a:t>
            </a:r>
            <a:r>
              <a:rPr sz="1800" spc="-185" dirty="0">
                <a:solidFill>
                  <a:srgbClr val="898989"/>
                </a:solidFill>
                <a:latin typeface="Lucida Sans Unicode"/>
                <a:cs typeface="Lucida Sans Unicode"/>
              </a:rPr>
              <a:t>3</a:t>
            </a:r>
            <a:r>
              <a:rPr sz="1800" spc="-170" dirty="0">
                <a:solidFill>
                  <a:srgbClr val="898989"/>
                </a:solidFill>
                <a:latin typeface="Lucida Sans Unicode"/>
                <a:cs typeface="Lucida Sans Unicode"/>
              </a:rPr>
              <a:t>_</a:t>
            </a:r>
            <a:r>
              <a:rPr sz="1800" spc="-90" dirty="0">
                <a:solidFill>
                  <a:srgbClr val="898989"/>
                </a:solidFill>
                <a:latin typeface="Lucida Sans Unicode"/>
                <a:cs typeface="Lucida Sans Unicode"/>
              </a:rPr>
              <a:t>n</a:t>
            </a:r>
            <a:r>
              <a:rPr sz="1800" spc="-70" dirty="0">
                <a:solidFill>
                  <a:srgbClr val="898989"/>
                </a:solidFill>
                <a:latin typeface="Lucida Sans Unicode"/>
                <a:cs typeface="Lucida Sans Unicode"/>
              </a:rPr>
              <a:t>a</a:t>
            </a:r>
            <a:r>
              <a:rPr sz="1800" spc="-85" dirty="0">
                <a:solidFill>
                  <a:srgbClr val="898989"/>
                </a:solidFill>
                <a:latin typeface="Lucida Sans Unicode"/>
                <a:cs typeface="Lucida Sans Unicode"/>
              </a:rPr>
              <a:t>m</a:t>
            </a:r>
            <a:r>
              <a:rPr sz="1800" spc="-70" dirty="0">
                <a:solidFill>
                  <a:srgbClr val="898989"/>
                </a:solidFill>
                <a:latin typeface="Lucida Sans Unicode"/>
                <a:cs typeface="Lucida Sans Unicode"/>
              </a:rPr>
              <a:t>e</a:t>
            </a:r>
            <a:r>
              <a:rPr sz="1800" spc="-110" dirty="0">
                <a:solidFill>
                  <a:srgbClr val="898989"/>
                </a:solidFill>
                <a:latin typeface="Lucida Sans Unicode"/>
                <a:cs typeface="Lucida Sans Unicode"/>
              </a:rPr>
              <a:t>4</a:t>
            </a:r>
            <a:r>
              <a:rPr sz="1800" dirty="0">
                <a:solidFill>
                  <a:srgbClr val="898989"/>
                </a:solidFill>
                <a:latin typeface="Lucida Sans Unicode"/>
                <a:cs typeface="Lucida Sans Unicode"/>
              </a:rPr>
              <a:t>	</a:t>
            </a:r>
            <a:r>
              <a:rPr sz="1800" spc="-110" dirty="0">
                <a:solidFill>
                  <a:srgbClr val="898989"/>
                </a:solidFill>
                <a:latin typeface="Lucida Sans Unicode"/>
                <a:cs typeface="Lucida Sans Unicode"/>
              </a:rPr>
              <a:t>8</a:t>
            </a:r>
            <a:endParaRPr sz="1800">
              <a:latin typeface="Lucida Sans Unicode"/>
              <a:cs typeface="Lucida Sans Unicode"/>
            </a:endParaRPr>
          </a:p>
        </p:txBody>
      </p:sp>
      <p:sp>
        <p:nvSpPr>
          <p:cNvPr id="5" name="object 5"/>
          <p:cNvSpPr txBox="1"/>
          <p:nvPr/>
        </p:nvSpPr>
        <p:spPr>
          <a:xfrm>
            <a:off x="2266514" y="144753"/>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6" name="object 6"/>
          <p:cNvSpPr txBox="1"/>
          <p:nvPr/>
        </p:nvSpPr>
        <p:spPr>
          <a:xfrm>
            <a:off x="-46037" y="2442879"/>
            <a:ext cx="18353405" cy="7041515"/>
          </a:xfrm>
          <a:prstGeom prst="rect">
            <a:avLst/>
          </a:prstGeom>
        </p:spPr>
        <p:txBody>
          <a:bodyPr vert="horz" wrap="square" lIns="0" tIns="143510" rIns="0" bIns="0" rtlCol="0">
            <a:spAutoFit/>
          </a:bodyPr>
          <a:lstStyle/>
          <a:p>
            <a:pPr marL="274955">
              <a:lnSpc>
                <a:spcPct val="100000"/>
              </a:lnSpc>
              <a:spcBef>
                <a:spcPts val="1130"/>
              </a:spcBef>
              <a:tabLst>
                <a:tab pos="4460240" algn="l"/>
              </a:tabLst>
            </a:pPr>
            <a:r>
              <a:rPr sz="3300" spc="114" dirty="0">
                <a:latin typeface="Microsoft Sans Serif"/>
                <a:cs typeface="Microsoft Sans Serif"/>
              </a:rPr>
              <a:t>Code</a:t>
            </a:r>
            <a:r>
              <a:rPr sz="3300" spc="-50" dirty="0">
                <a:latin typeface="Microsoft Sans Serif"/>
                <a:cs typeface="Microsoft Sans Serif"/>
              </a:rPr>
              <a:t> </a:t>
            </a:r>
            <a:r>
              <a:rPr sz="3300" spc="175" dirty="0">
                <a:latin typeface="Microsoft Sans Serif"/>
                <a:cs typeface="Microsoft Sans Serif"/>
              </a:rPr>
              <a:t>augmentation	</a:t>
            </a:r>
            <a:r>
              <a:rPr sz="3300" spc="275" dirty="0">
                <a:latin typeface="Microsoft Sans Serif"/>
                <a:cs typeface="Microsoft Sans Serif"/>
              </a:rPr>
              <a:t>for</a:t>
            </a:r>
            <a:r>
              <a:rPr sz="3300" spc="-80" dirty="0">
                <a:latin typeface="Microsoft Sans Serif"/>
                <a:cs typeface="Microsoft Sans Serif"/>
              </a:rPr>
              <a:t> </a:t>
            </a:r>
            <a:r>
              <a:rPr sz="3300" spc="220" dirty="0">
                <a:latin typeface="Microsoft Sans Serif"/>
                <a:cs typeface="Microsoft Sans Serif"/>
              </a:rPr>
              <a:t>detection</a:t>
            </a:r>
            <a:r>
              <a:rPr sz="3300" spc="-80" dirty="0">
                <a:latin typeface="Microsoft Sans Serif"/>
                <a:cs typeface="Microsoft Sans Serif"/>
              </a:rPr>
              <a:t> </a:t>
            </a:r>
            <a:r>
              <a:rPr sz="3300" spc="275" dirty="0">
                <a:latin typeface="Microsoft Sans Serif"/>
                <a:cs typeface="Microsoft Sans Serif"/>
              </a:rPr>
              <a:t>of</a:t>
            </a:r>
            <a:r>
              <a:rPr sz="3300" spc="-80" dirty="0">
                <a:latin typeface="Microsoft Sans Serif"/>
                <a:cs typeface="Microsoft Sans Serif"/>
              </a:rPr>
              <a:t> </a:t>
            </a:r>
            <a:r>
              <a:rPr sz="3300" spc="229" dirty="0">
                <a:latin typeface="Microsoft Sans Serif"/>
                <a:cs typeface="Microsoft Sans Serif"/>
              </a:rPr>
              <a:t>covert</a:t>
            </a:r>
            <a:r>
              <a:rPr sz="3300" spc="-75" dirty="0">
                <a:latin typeface="Microsoft Sans Serif"/>
                <a:cs typeface="Microsoft Sans Serif"/>
              </a:rPr>
              <a:t> </a:t>
            </a:r>
            <a:r>
              <a:rPr sz="3300" spc="155" dirty="0">
                <a:latin typeface="Microsoft Sans Serif"/>
                <a:cs typeface="Microsoft Sans Serif"/>
              </a:rPr>
              <a:t>channel</a:t>
            </a:r>
            <a:endParaRPr sz="3300" dirty="0">
              <a:latin typeface="Microsoft Sans Serif"/>
              <a:cs typeface="Microsoft Sans Serif"/>
            </a:endParaRPr>
          </a:p>
          <a:p>
            <a:pPr marL="187960">
              <a:lnSpc>
                <a:spcPct val="100000"/>
              </a:lnSpc>
              <a:spcBef>
                <a:spcPts val="1125"/>
              </a:spcBef>
            </a:pPr>
            <a:r>
              <a:rPr sz="3600" b="1" spc="95" dirty="0">
                <a:latin typeface="Arial"/>
                <a:cs typeface="Arial"/>
              </a:rPr>
              <a:t>Contribution</a:t>
            </a:r>
            <a:r>
              <a:rPr sz="3600" b="1" spc="-160" dirty="0">
                <a:latin typeface="Arial"/>
                <a:cs typeface="Arial"/>
              </a:rPr>
              <a:t> </a:t>
            </a:r>
            <a:r>
              <a:rPr sz="3600" b="1" spc="125" dirty="0">
                <a:latin typeface="Arial"/>
                <a:cs typeface="Arial"/>
              </a:rPr>
              <a:t>of</a:t>
            </a:r>
            <a:r>
              <a:rPr sz="3600" b="1" spc="-155" dirty="0">
                <a:latin typeface="Arial"/>
                <a:cs typeface="Arial"/>
              </a:rPr>
              <a:t> </a:t>
            </a:r>
            <a:r>
              <a:rPr sz="3600" b="1" spc="50" dirty="0">
                <a:latin typeface="Arial"/>
                <a:cs typeface="Arial"/>
              </a:rPr>
              <a:t>this</a:t>
            </a:r>
            <a:r>
              <a:rPr sz="3600" b="1" spc="-160" dirty="0">
                <a:latin typeface="Arial"/>
                <a:cs typeface="Arial"/>
              </a:rPr>
              <a:t> </a:t>
            </a:r>
            <a:r>
              <a:rPr sz="3600" b="1" spc="35" dirty="0">
                <a:latin typeface="Arial"/>
                <a:cs typeface="Arial"/>
              </a:rPr>
              <a:t>work</a:t>
            </a:r>
            <a:r>
              <a:rPr sz="3600" b="1" spc="-160" dirty="0">
                <a:latin typeface="Arial"/>
                <a:cs typeface="Arial"/>
              </a:rPr>
              <a:t> </a:t>
            </a:r>
            <a:r>
              <a:rPr sz="3600" b="1" spc="-90" dirty="0">
                <a:latin typeface="Arial"/>
                <a:cs typeface="Arial"/>
              </a:rPr>
              <a:t>is</a:t>
            </a:r>
            <a:r>
              <a:rPr sz="3600" b="1" spc="-155" dirty="0">
                <a:latin typeface="Arial"/>
                <a:cs typeface="Arial"/>
              </a:rPr>
              <a:t> </a:t>
            </a:r>
            <a:r>
              <a:rPr sz="3600" b="1" spc="130" dirty="0">
                <a:latin typeface="Arial"/>
                <a:cs typeface="Arial"/>
              </a:rPr>
              <a:t>two</a:t>
            </a:r>
            <a:r>
              <a:rPr sz="3600" b="1" spc="-160" dirty="0">
                <a:latin typeface="Arial"/>
                <a:cs typeface="Arial"/>
              </a:rPr>
              <a:t> </a:t>
            </a:r>
            <a:r>
              <a:rPr sz="3600" b="1" spc="120" dirty="0">
                <a:latin typeface="Arial"/>
                <a:cs typeface="Arial"/>
              </a:rPr>
              <a:t>fold</a:t>
            </a:r>
            <a:endParaRPr sz="3600" dirty="0">
              <a:latin typeface="Arial"/>
              <a:cs typeface="Arial"/>
            </a:endParaRPr>
          </a:p>
          <a:p>
            <a:pPr marL="50800" marR="43180" algn="just">
              <a:lnSpc>
                <a:spcPct val="116399"/>
              </a:lnSpc>
              <a:spcBef>
                <a:spcPts val="409"/>
              </a:spcBef>
            </a:pPr>
            <a:r>
              <a:rPr sz="2900" spc="55" dirty="0">
                <a:latin typeface="Microsoft Sans Serif"/>
                <a:cs typeface="Microsoft Sans Serif"/>
              </a:rPr>
              <a:t>··First,</a:t>
            </a:r>
            <a:r>
              <a:rPr sz="2900" spc="-55" dirty="0">
                <a:latin typeface="Microsoft Sans Serif"/>
                <a:cs typeface="Microsoft Sans Serif"/>
              </a:rPr>
              <a:t> </a:t>
            </a:r>
            <a:r>
              <a:rPr sz="2900" spc="245" dirty="0">
                <a:latin typeface="Microsoft Sans Serif"/>
                <a:cs typeface="Microsoft Sans Serif"/>
              </a:rPr>
              <a:t>it</a:t>
            </a:r>
            <a:r>
              <a:rPr sz="2900" spc="-50" dirty="0">
                <a:latin typeface="Microsoft Sans Serif"/>
                <a:cs typeface="Microsoft Sans Serif"/>
              </a:rPr>
              <a:t> </a:t>
            </a:r>
            <a:r>
              <a:rPr sz="2900" spc="135" dirty="0">
                <a:latin typeface="Microsoft Sans Serif"/>
                <a:cs typeface="Microsoft Sans Serif"/>
              </a:rPr>
              <a:t>proposes</a:t>
            </a:r>
            <a:r>
              <a:rPr sz="2900" spc="-55" dirty="0">
                <a:latin typeface="Microsoft Sans Serif"/>
                <a:cs typeface="Microsoft Sans Serif"/>
              </a:rPr>
              <a:t> </a:t>
            </a:r>
            <a:r>
              <a:rPr sz="2900" dirty="0">
                <a:latin typeface="Microsoft Sans Serif"/>
                <a:cs typeface="Microsoft Sans Serif"/>
              </a:rPr>
              <a:t>a</a:t>
            </a:r>
            <a:r>
              <a:rPr sz="2900" spc="-50" dirty="0">
                <a:latin typeface="Microsoft Sans Serif"/>
                <a:cs typeface="Microsoft Sans Serif"/>
              </a:rPr>
              <a:t> </a:t>
            </a:r>
            <a:r>
              <a:rPr sz="2900" spc="155" dirty="0">
                <a:latin typeface="Microsoft Sans Serif"/>
                <a:cs typeface="Microsoft Sans Serif"/>
              </a:rPr>
              <a:t>lightweight</a:t>
            </a:r>
            <a:r>
              <a:rPr sz="2900" spc="-55" dirty="0">
                <a:latin typeface="Microsoft Sans Serif"/>
                <a:cs typeface="Microsoft Sans Serif"/>
              </a:rPr>
              <a:t> </a:t>
            </a:r>
            <a:r>
              <a:rPr sz="2900" spc="210" dirty="0">
                <a:latin typeface="Microsoft Sans Serif"/>
                <a:cs typeface="Microsoft Sans Serif"/>
              </a:rPr>
              <a:t>method</a:t>
            </a:r>
            <a:r>
              <a:rPr sz="2900" spc="-50" dirty="0">
                <a:latin typeface="Microsoft Sans Serif"/>
                <a:cs typeface="Microsoft Sans Serif"/>
              </a:rPr>
              <a:t> </a:t>
            </a:r>
            <a:r>
              <a:rPr sz="2900" spc="235" dirty="0">
                <a:latin typeface="Microsoft Sans Serif"/>
                <a:cs typeface="Microsoft Sans Serif"/>
              </a:rPr>
              <a:t>for</a:t>
            </a:r>
            <a:r>
              <a:rPr sz="2900" spc="-50" dirty="0">
                <a:latin typeface="Microsoft Sans Serif"/>
                <a:cs typeface="Microsoft Sans Serif"/>
              </a:rPr>
              <a:t> </a:t>
            </a:r>
            <a:r>
              <a:rPr sz="2900" spc="180" dirty="0">
                <a:latin typeface="Microsoft Sans Serif"/>
                <a:cs typeface="Microsoft Sans Serif"/>
              </a:rPr>
              <a:t>spotting</a:t>
            </a:r>
            <a:r>
              <a:rPr sz="2900" spc="-55" dirty="0">
                <a:latin typeface="Microsoft Sans Serif"/>
                <a:cs typeface="Microsoft Sans Serif"/>
              </a:rPr>
              <a:t> </a:t>
            </a:r>
            <a:r>
              <a:rPr sz="2900" spc="-290" dirty="0">
                <a:latin typeface="Microsoft Sans Serif"/>
                <a:cs typeface="Microsoft Sans Serif"/>
              </a:rPr>
              <a:t>th</a:t>
            </a:r>
            <a:r>
              <a:rPr sz="3450" spc="-434" baseline="7246" dirty="0">
                <a:latin typeface="Microsoft Sans Serif"/>
                <a:cs typeface="Microsoft Sans Serif"/>
              </a:rPr>
              <a:t>·</a:t>
            </a:r>
            <a:r>
              <a:rPr sz="2900" spc="-290" dirty="0">
                <a:latin typeface="Microsoft Sans Serif"/>
                <a:cs typeface="Microsoft Sans Serif"/>
              </a:rPr>
              <a:t>e</a:t>
            </a:r>
            <a:r>
              <a:rPr sz="3450" spc="-434" baseline="7246" dirty="0">
                <a:latin typeface="Microsoft Sans Serif"/>
                <a:cs typeface="Microsoft Sans Serif"/>
              </a:rPr>
              <a:t>.</a:t>
            </a:r>
            <a:r>
              <a:rPr sz="3450" spc="-112" baseline="7246" dirty="0">
                <a:latin typeface="Microsoft Sans Serif"/>
                <a:cs typeface="Microsoft Sans Serif"/>
              </a:rPr>
              <a:t> </a:t>
            </a:r>
            <a:r>
              <a:rPr sz="2900" spc="114" dirty="0">
                <a:latin typeface="Microsoft Sans Serif"/>
                <a:cs typeface="Microsoft Sans Serif"/>
              </a:rPr>
              <a:t>presence</a:t>
            </a:r>
            <a:r>
              <a:rPr sz="2900" spc="-50" dirty="0">
                <a:latin typeface="Microsoft Sans Serif"/>
                <a:cs typeface="Microsoft Sans Serif"/>
              </a:rPr>
              <a:t> </a:t>
            </a:r>
            <a:r>
              <a:rPr sz="2900" spc="240" dirty="0">
                <a:latin typeface="Microsoft Sans Serif"/>
                <a:cs typeface="Microsoft Sans Serif"/>
              </a:rPr>
              <a:t>of</a:t>
            </a:r>
            <a:r>
              <a:rPr sz="2900" spc="-55" dirty="0">
                <a:latin typeface="Microsoft Sans Serif"/>
                <a:cs typeface="Microsoft Sans Serif"/>
              </a:rPr>
              <a:t> </a:t>
            </a:r>
            <a:r>
              <a:rPr sz="2900" dirty="0">
                <a:latin typeface="Microsoft Sans Serif"/>
                <a:cs typeface="Microsoft Sans Serif"/>
              </a:rPr>
              <a:t>a</a:t>
            </a:r>
            <a:r>
              <a:rPr sz="2900" spc="-50" dirty="0">
                <a:latin typeface="Microsoft Sans Serif"/>
                <a:cs typeface="Microsoft Sans Serif"/>
              </a:rPr>
              <a:t> </a:t>
            </a:r>
            <a:r>
              <a:rPr sz="2900" spc="195" dirty="0">
                <a:latin typeface="Microsoft Sans Serif"/>
                <a:cs typeface="Microsoft Sans Serif"/>
              </a:rPr>
              <a:t>covert</a:t>
            </a:r>
            <a:r>
              <a:rPr sz="2900" spc="-50" dirty="0">
                <a:latin typeface="Microsoft Sans Serif"/>
                <a:cs typeface="Microsoft Sans Serif"/>
              </a:rPr>
              <a:t> </a:t>
            </a:r>
            <a:r>
              <a:rPr sz="2900" spc="170" dirty="0">
                <a:latin typeface="Microsoft Sans Serif"/>
                <a:cs typeface="Microsoft Sans Serif"/>
              </a:rPr>
              <a:t>communication</a:t>
            </a:r>
            <a:r>
              <a:rPr sz="2900" spc="-55" dirty="0">
                <a:latin typeface="Microsoft Sans Serif"/>
                <a:cs typeface="Microsoft Sans Serif"/>
              </a:rPr>
              <a:t> </a:t>
            </a:r>
            <a:r>
              <a:rPr sz="2900" spc="165" dirty="0">
                <a:latin typeface="Microsoft Sans Serif"/>
                <a:cs typeface="Microsoft Sans Serif"/>
              </a:rPr>
              <a:t>hidden</a:t>
            </a:r>
            <a:r>
              <a:rPr sz="2900" spc="-50" dirty="0">
                <a:latin typeface="Microsoft Sans Serif"/>
                <a:cs typeface="Microsoft Sans Serif"/>
              </a:rPr>
              <a:t> </a:t>
            </a:r>
            <a:r>
              <a:rPr sz="2900" spc="145" dirty="0">
                <a:latin typeface="Microsoft Sans Serif"/>
                <a:cs typeface="Microsoft Sans Serif"/>
              </a:rPr>
              <a:t>in </a:t>
            </a:r>
            <a:r>
              <a:rPr sz="2900" spc="-760" dirty="0">
                <a:latin typeface="Microsoft Sans Serif"/>
                <a:cs typeface="Microsoft Sans Serif"/>
              </a:rPr>
              <a:t> </a:t>
            </a:r>
            <a:r>
              <a:rPr sz="2900" spc="200" dirty="0">
                <a:latin typeface="Microsoft Sans Serif"/>
                <a:cs typeface="Microsoft Sans Serif"/>
              </a:rPr>
              <a:t>the</a:t>
            </a:r>
            <a:r>
              <a:rPr sz="2900" spc="-55" dirty="0">
                <a:latin typeface="Microsoft Sans Serif"/>
                <a:cs typeface="Microsoft Sans Serif"/>
              </a:rPr>
              <a:t> </a:t>
            </a:r>
            <a:r>
              <a:rPr sz="2900" spc="100" dirty="0">
                <a:latin typeface="Microsoft Sans Serif"/>
                <a:cs typeface="Microsoft Sans Serif"/>
              </a:rPr>
              <a:t>Flow</a:t>
            </a:r>
            <a:r>
              <a:rPr sz="2900" spc="-50" dirty="0">
                <a:latin typeface="Microsoft Sans Serif"/>
                <a:cs typeface="Microsoft Sans Serif"/>
              </a:rPr>
              <a:t> </a:t>
            </a:r>
            <a:r>
              <a:rPr sz="2900" spc="100" dirty="0">
                <a:latin typeface="Microsoft Sans Serif"/>
                <a:cs typeface="Microsoft Sans Serif"/>
              </a:rPr>
              <a:t>Label</a:t>
            </a:r>
            <a:r>
              <a:rPr sz="2900" spc="-50" dirty="0">
                <a:latin typeface="Microsoft Sans Serif"/>
                <a:cs typeface="Microsoft Sans Serif"/>
              </a:rPr>
              <a:t> </a:t>
            </a:r>
            <a:r>
              <a:rPr sz="2900" spc="140" dirty="0">
                <a:latin typeface="Microsoft Sans Serif"/>
                <a:cs typeface="Microsoft Sans Serif"/>
              </a:rPr>
              <a:t>field,</a:t>
            </a:r>
            <a:r>
              <a:rPr sz="2900" spc="-50" dirty="0">
                <a:latin typeface="Microsoft Sans Serif"/>
                <a:cs typeface="Microsoft Sans Serif"/>
              </a:rPr>
              <a:t> </a:t>
            </a:r>
            <a:r>
              <a:rPr sz="2900" spc="85" dirty="0">
                <a:latin typeface="Microsoft Sans Serif"/>
                <a:cs typeface="Microsoft Sans Serif"/>
              </a:rPr>
              <a:t>also</a:t>
            </a:r>
            <a:r>
              <a:rPr sz="2900" spc="-50" dirty="0">
                <a:latin typeface="Microsoft Sans Serif"/>
                <a:cs typeface="Microsoft Sans Serif"/>
              </a:rPr>
              <a:t> </a:t>
            </a:r>
            <a:r>
              <a:rPr sz="2900" spc="220" dirty="0">
                <a:latin typeface="Microsoft Sans Serif"/>
                <a:cs typeface="Microsoft Sans Serif"/>
              </a:rPr>
              <a:t>by</a:t>
            </a:r>
            <a:r>
              <a:rPr sz="2900" spc="-50" dirty="0">
                <a:latin typeface="Microsoft Sans Serif"/>
                <a:cs typeface="Microsoft Sans Serif"/>
              </a:rPr>
              <a:t> </a:t>
            </a:r>
            <a:r>
              <a:rPr sz="2900" spc="105" dirty="0">
                <a:latin typeface="Microsoft Sans Serif"/>
                <a:cs typeface="Microsoft Sans Serif"/>
              </a:rPr>
              <a:t>taking</a:t>
            </a:r>
            <a:r>
              <a:rPr sz="2900" spc="-50" dirty="0">
                <a:latin typeface="Microsoft Sans Serif"/>
                <a:cs typeface="Microsoft Sans Serif"/>
              </a:rPr>
              <a:t> </a:t>
            </a:r>
            <a:r>
              <a:rPr sz="2900" spc="210" dirty="0">
                <a:latin typeface="Microsoft Sans Serif"/>
                <a:cs typeface="Microsoft Sans Serif"/>
              </a:rPr>
              <a:t>into</a:t>
            </a:r>
            <a:r>
              <a:rPr sz="2900" spc="-55" dirty="0">
                <a:latin typeface="Microsoft Sans Serif"/>
                <a:cs typeface="Microsoft Sans Serif"/>
              </a:rPr>
              <a:t> </a:t>
            </a:r>
            <a:r>
              <a:rPr sz="2900" spc="170" dirty="0">
                <a:latin typeface="Microsoft Sans Serif"/>
                <a:cs typeface="Microsoft Sans Serif"/>
              </a:rPr>
              <a:t>account</a:t>
            </a:r>
            <a:r>
              <a:rPr sz="2900" spc="-50" dirty="0">
                <a:latin typeface="Microsoft Sans Serif"/>
                <a:cs typeface="Microsoft Sans Serif"/>
              </a:rPr>
              <a:t> </a:t>
            </a:r>
            <a:r>
              <a:rPr sz="2900" spc="125" dirty="0">
                <a:latin typeface="Microsoft Sans Serif"/>
                <a:cs typeface="Microsoft Sans Serif"/>
              </a:rPr>
              <a:t>measurements</a:t>
            </a:r>
            <a:r>
              <a:rPr sz="2900" spc="-50" dirty="0">
                <a:latin typeface="Microsoft Sans Serif"/>
                <a:cs typeface="Microsoft Sans Serif"/>
              </a:rPr>
              <a:t> </a:t>
            </a:r>
            <a:r>
              <a:rPr sz="2900" spc="185" dirty="0">
                <a:latin typeface="Microsoft Sans Serif"/>
                <a:cs typeface="Microsoft Sans Serif"/>
              </a:rPr>
              <a:t>provided</a:t>
            </a:r>
            <a:r>
              <a:rPr sz="2900" spc="-50" dirty="0">
                <a:latin typeface="Microsoft Sans Serif"/>
                <a:cs typeface="Microsoft Sans Serif"/>
              </a:rPr>
              <a:t> </a:t>
            </a:r>
            <a:r>
              <a:rPr sz="2900" spc="220" dirty="0">
                <a:latin typeface="Microsoft Sans Serif"/>
                <a:cs typeface="Microsoft Sans Serif"/>
              </a:rPr>
              <a:t>by</a:t>
            </a:r>
            <a:r>
              <a:rPr sz="2900" spc="-50" dirty="0">
                <a:latin typeface="Microsoft Sans Serif"/>
                <a:cs typeface="Microsoft Sans Serif"/>
              </a:rPr>
              <a:t> </a:t>
            </a:r>
            <a:r>
              <a:rPr sz="2900" spc="200" dirty="0">
                <a:latin typeface="Microsoft Sans Serif"/>
                <a:cs typeface="Microsoft Sans Serif"/>
              </a:rPr>
              <a:t>other</a:t>
            </a:r>
            <a:r>
              <a:rPr sz="2900" spc="-50" dirty="0">
                <a:latin typeface="Microsoft Sans Serif"/>
                <a:cs typeface="Microsoft Sans Serif"/>
              </a:rPr>
              <a:t> </a:t>
            </a:r>
            <a:r>
              <a:rPr sz="2900" spc="170" dirty="0">
                <a:latin typeface="Microsoft Sans Serif"/>
                <a:cs typeface="Microsoft Sans Serif"/>
              </a:rPr>
              <a:t>network</a:t>
            </a:r>
            <a:r>
              <a:rPr sz="2900" spc="-50" dirty="0">
                <a:latin typeface="Microsoft Sans Serif"/>
                <a:cs typeface="Microsoft Sans Serif"/>
              </a:rPr>
              <a:t> </a:t>
            </a:r>
            <a:r>
              <a:rPr sz="2900" spc="155" dirty="0">
                <a:latin typeface="Microsoft Sans Serif"/>
                <a:cs typeface="Microsoft Sans Serif"/>
              </a:rPr>
              <a:t>security</a:t>
            </a:r>
            <a:r>
              <a:rPr sz="2900" spc="-50" dirty="0">
                <a:latin typeface="Microsoft Sans Serif"/>
                <a:cs typeface="Microsoft Sans Serif"/>
              </a:rPr>
              <a:t> </a:t>
            </a:r>
            <a:r>
              <a:rPr sz="2900" spc="140" dirty="0">
                <a:latin typeface="Microsoft Sans Serif"/>
                <a:cs typeface="Microsoft Sans Serif"/>
              </a:rPr>
              <a:t>and </a:t>
            </a:r>
            <a:r>
              <a:rPr sz="2900" spc="-760" dirty="0">
                <a:latin typeface="Microsoft Sans Serif"/>
                <a:cs typeface="Microsoft Sans Serif"/>
              </a:rPr>
              <a:t> </a:t>
            </a:r>
            <a:r>
              <a:rPr sz="2900" spc="175" dirty="0">
                <a:latin typeface="Microsoft Sans Serif"/>
                <a:cs typeface="Microsoft Sans Serif"/>
              </a:rPr>
              <a:t>monitoring</a:t>
            </a:r>
            <a:r>
              <a:rPr sz="2900" spc="-65" dirty="0">
                <a:latin typeface="Microsoft Sans Serif"/>
                <a:cs typeface="Microsoft Sans Serif"/>
              </a:rPr>
              <a:t> </a:t>
            </a:r>
            <a:r>
              <a:rPr sz="2900" spc="140" dirty="0">
                <a:latin typeface="Microsoft Sans Serif"/>
                <a:cs typeface="Microsoft Sans Serif"/>
              </a:rPr>
              <a:t>tools.</a:t>
            </a:r>
            <a:endParaRPr sz="2900" dirty="0">
              <a:latin typeface="Microsoft Sans Serif"/>
              <a:cs typeface="Microsoft Sans Serif"/>
            </a:endParaRPr>
          </a:p>
          <a:p>
            <a:pPr>
              <a:lnSpc>
                <a:spcPct val="100000"/>
              </a:lnSpc>
              <a:spcBef>
                <a:spcPts val="15"/>
              </a:spcBef>
            </a:pPr>
            <a:endParaRPr sz="4000" dirty="0">
              <a:latin typeface="Microsoft Sans Serif"/>
              <a:cs typeface="Microsoft Sans Serif"/>
            </a:endParaRPr>
          </a:p>
          <a:p>
            <a:pPr marL="137795" algn="just">
              <a:lnSpc>
                <a:spcPct val="100000"/>
              </a:lnSpc>
            </a:pPr>
            <a:r>
              <a:rPr sz="3400" b="1" spc="75" dirty="0">
                <a:latin typeface="Arial"/>
                <a:cs typeface="Arial"/>
              </a:rPr>
              <a:t>Attack</a:t>
            </a:r>
            <a:r>
              <a:rPr sz="3400" b="1" spc="625" dirty="0">
                <a:latin typeface="Arial"/>
                <a:cs typeface="Arial"/>
              </a:rPr>
              <a:t> </a:t>
            </a:r>
            <a:r>
              <a:rPr sz="3400" b="1" spc="100" dirty="0">
                <a:latin typeface="Arial"/>
                <a:cs typeface="Arial"/>
              </a:rPr>
              <a:t>model</a:t>
            </a:r>
            <a:r>
              <a:rPr sz="3400" b="1" spc="-160" dirty="0">
                <a:latin typeface="Arial"/>
                <a:cs typeface="Arial"/>
              </a:rPr>
              <a:t> </a:t>
            </a:r>
            <a:r>
              <a:rPr sz="3400" b="1" spc="70" dirty="0">
                <a:latin typeface="Arial"/>
                <a:cs typeface="Arial"/>
              </a:rPr>
              <a:t>and</a:t>
            </a:r>
            <a:r>
              <a:rPr sz="3400" b="1" spc="-160" dirty="0">
                <a:latin typeface="Arial"/>
                <a:cs typeface="Arial"/>
              </a:rPr>
              <a:t> </a:t>
            </a:r>
            <a:r>
              <a:rPr sz="3400" b="1" spc="20" dirty="0">
                <a:latin typeface="Arial"/>
                <a:cs typeface="Arial"/>
              </a:rPr>
              <a:t>scenario</a:t>
            </a:r>
            <a:endParaRPr sz="3400" dirty="0">
              <a:latin typeface="Arial"/>
              <a:cs typeface="Arial"/>
            </a:endParaRPr>
          </a:p>
          <a:p>
            <a:pPr marL="137795" marR="166370">
              <a:lnSpc>
                <a:spcPct val="115799"/>
              </a:lnSpc>
            </a:pPr>
            <a:r>
              <a:rPr sz="3400" spc="120" dirty="0">
                <a:latin typeface="Microsoft Sans Serif"/>
                <a:cs typeface="Microsoft Sans Serif"/>
              </a:rPr>
              <a:t>·Concerning </a:t>
            </a:r>
            <a:r>
              <a:rPr sz="3400" spc="235" dirty="0">
                <a:latin typeface="Microsoft Sans Serif"/>
                <a:cs typeface="Microsoft Sans Serif"/>
              </a:rPr>
              <a:t>the </a:t>
            </a:r>
            <a:r>
              <a:rPr sz="3400" spc="170" dirty="0">
                <a:latin typeface="Microsoft Sans Serif"/>
                <a:cs typeface="Microsoft Sans Serif"/>
              </a:rPr>
              <a:t>reference </a:t>
            </a:r>
            <a:r>
              <a:rPr sz="3400" spc="110" dirty="0">
                <a:latin typeface="Microsoft Sans Serif"/>
                <a:cs typeface="Microsoft Sans Serif"/>
              </a:rPr>
              <a:t>scenario, </a:t>
            </a:r>
            <a:r>
              <a:rPr sz="3400" spc="135" dirty="0">
                <a:latin typeface="Microsoft Sans Serif"/>
                <a:cs typeface="Microsoft Sans Serif"/>
              </a:rPr>
              <a:t>we </a:t>
            </a:r>
            <a:r>
              <a:rPr sz="3400" spc="80" dirty="0">
                <a:latin typeface="Microsoft Sans Serif"/>
                <a:cs typeface="Microsoft Sans Serif"/>
              </a:rPr>
              <a:t>assume </a:t>
            </a:r>
            <a:r>
              <a:rPr sz="3400" spc="275" dirty="0">
                <a:latin typeface="Microsoft Sans Serif"/>
                <a:cs typeface="Microsoft Sans Serif"/>
              </a:rPr>
              <a:t>that </a:t>
            </a:r>
            <a:r>
              <a:rPr sz="3400" dirty="0">
                <a:latin typeface="Microsoft Sans Serif"/>
                <a:cs typeface="Microsoft Sans Serif"/>
              </a:rPr>
              <a:t>a </a:t>
            </a:r>
            <a:r>
              <a:rPr sz="3400" spc="140" dirty="0">
                <a:latin typeface="Microsoft Sans Serif"/>
                <a:cs typeface="Microsoft Sans Serif"/>
              </a:rPr>
              <a:t>warden, </a:t>
            </a:r>
            <a:r>
              <a:rPr sz="3400" spc="5" dirty="0">
                <a:latin typeface="Microsoft Sans Serif"/>
                <a:cs typeface="Microsoft Sans Serif"/>
              </a:rPr>
              <a:t>i.e., </a:t>
            </a:r>
            <a:r>
              <a:rPr sz="3400" dirty="0">
                <a:latin typeface="Microsoft Sans Serif"/>
                <a:cs typeface="Microsoft Sans Serif"/>
              </a:rPr>
              <a:t>a </a:t>
            </a:r>
            <a:r>
              <a:rPr sz="3400" spc="190" dirty="0">
                <a:latin typeface="Microsoft Sans Serif"/>
                <a:cs typeface="Microsoft Sans Serif"/>
              </a:rPr>
              <a:t>node </a:t>
            </a:r>
            <a:r>
              <a:rPr sz="3400" spc="140" dirty="0">
                <a:latin typeface="Microsoft Sans Serif"/>
                <a:cs typeface="Microsoft Sans Serif"/>
              </a:rPr>
              <a:t>able </a:t>
            </a:r>
            <a:r>
              <a:rPr sz="3400" spc="325" dirty="0">
                <a:latin typeface="Microsoft Sans Serif"/>
                <a:cs typeface="Microsoft Sans Serif"/>
              </a:rPr>
              <a:t>to </a:t>
            </a:r>
            <a:r>
              <a:rPr sz="3400" spc="330" dirty="0">
                <a:latin typeface="Microsoft Sans Serif"/>
                <a:cs typeface="Microsoft Sans Serif"/>
              </a:rPr>
              <a:t> </a:t>
            </a:r>
            <a:r>
              <a:rPr sz="3400" spc="185" dirty="0">
                <a:latin typeface="Microsoft Sans Serif"/>
                <a:cs typeface="Microsoft Sans Serif"/>
              </a:rPr>
              <a:t>inspect</a:t>
            </a:r>
            <a:r>
              <a:rPr sz="3400" spc="-65" dirty="0">
                <a:latin typeface="Microsoft Sans Serif"/>
                <a:cs typeface="Microsoft Sans Serif"/>
              </a:rPr>
              <a:t> </a:t>
            </a:r>
            <a:r>
              <a:rPr sz="3400" spc="235" dirty="0">
                <a:latin typeface="Microsoft Sans Serif"/>
                <a:cs typeface="Microsoft Sans Serif"/>
              </a:rPr>
              <a:t>the</a:t>
            </a:r>
            <a:r>
              <a:rPr sz="3400" spc="-60" dirty="0">
                <a:latin typeface="Microsoft Sans Serif"/>
                <a:cs typeface="Microsoft Sans Serif"/>
              </a:rPr>
              <a:t> </a:t>
            </a:r>
            <a:r>
              <a:rPr sz="3400" spc="250" dirty="0">
                <a:latin typeface="Microsoft Sans Serif"/>
                <a:cs typeface="Microsoft Sans Serif"/>
              </a:rPr>
              <a:t>traffic</a:t>
            </a:r>
            <a:r>
              <a:rPr sz="3400" spc="-65" dirty="0">
                <a:latin typeface="Microsoft Sans Serif"/>
                <a:cs typeface="Microsoft Sans Serif"/>
              </a:rPr>
              <a:t> </a:t>
            </a:r>
            <a:r>
              <a:rPr sz="3400" spc="170" dirty="0">
                <a:latin typeface="Microsoft Sans Serif"/>
                <a:cs typeface="Microsoft Sans Serif"/>
              </a:rPr>
              <a:t>containing</a:t>
            </a:r>
            <a:r>
              <a:rPr sz="3400" spc="-60" dirty="0">
                <a:latin typeface="Microsoft Sans Serif"/>
                <a:cs typeface="Microsoft Sans Serif"/>
              </a:rPr>
              <a:t> </a:t>
            </a:r>
            <a:r>
              <a:rPr sz="3400" spc="235" dirty="0">
                <a:latin typeface="Microsoft Sans Serif"/>
                <a:cs typeface="Microsoft Sans Serif"/>
              </a:rPr>
              <a:t>the</a:t>
            </a:r>
            <a:r>
              <a:rPr sz="3400" spc="-65" dirty="0">
                <a:latin typeface="Microsoft Sans Serif"/>
                <a:cs typeface="Microsoft Sans Serif"/>
              </a:rPr>
              <a:t> </a:t>
            </a:r>
            <a:r>
              <a:rPr sz="3400" spc="229" dirty="0">
                <a:latin typeface="Microsoft Sans Serif"/>
                <a:cs typeface="Microsoft Sans Serif"/>
              </a:rPr>
              <a:t>covert</a:t>
            </a:r>
            <a:r>
              <a:rPr sz="3400" spc="-60" dirty="0">
                <a:latin typeface="Microsoft Sans Serif"/>
                <a:cs typeface="Microsoft Sans Serif"/>
              </a:rPr>
              <a:t> </a:t>
            </a:r>
            <a:r>
              <a:rPr sz="3400" spc="130" dirty="0">
                <a:latin typeface="Microsoft Sans Serif"/>
                <a:cs typeface="Microsoft Sans Serif"/>
              </a:rPr>
              <a:t>channel,</a:t>
            </a:r>
            <a:r>
              <a:rPr sz="3400" spc="-65" dirty="0">
                <a:latin typeface="Microsoft Sans Serif"/>
                <a:cs typeface="Microsoft Sans Serif"/>
              </a:rPr>
              <a:t> </a:t>
            </a:r>
            <a:r>
              <a:rPr sz="3400" spc="60" dirty="0">
                <a:latin typeface="Microsoft Sans Serif"/>
                <a:cs typeface="Microsoft Sans Serif"/>
              </a:rPr>
              <a:t>is</a:t>
            </a:r>
            <a:r>
              <a:rPr sz="3400" spc="-60" dirty="0">
                <a:latin typeface="Microsoft Sans Serif"/>
                <a:cs typeface="Microsoft Sans Serif"/>
              </a:rPr>
              <a:t> </a:t>
            </a:r>
            <a:r>
              <a:rPr sz="3400" spc="185" dirty="0">
                <a:latin typeface="Microsoft Sans Serif"/>
                <a:cs typeface="Microsoft Sans Serif"/>
              </a:rPr>
              <a:t>present</a:t>
            </a:r>
            <a:r>
              <a:rPr sz="3400" spc="-65" dirty="0">
                <a:latin typeface="Microsoft Sans Serif"/>
                <a:cs typeface="Microsoft Sans Serif"/>
              </a:rPr>
              <a:t> </a:t>
            </a:r>
            <a:r>
              <a:rPr sz="3400" spc="150" dirty="0">
                <a:latin typeface="Microsoft Sans Serif"/>
                <a:cs typeface="Microsoft Sans Serif"/>
              </a:rPr>
              <a:t>somewhere</a:t>
            </a:r>
            <a:r>
              <a:rPr sz="3400" spc="-60" dirty="0">
                <a:latin typeface="Microsoft Sans Serif"/>
                <a:cs typeface="Microsoft Sans Serif"/>
              </a:rPr>
              <a:t> </a:t>
            </a:r>
            <a:r>
              <a:rPr sz="3400" spc="175" dirty="0">
                <a:latin typeface="Microsoft Sans Serif"/>
                <a:cs typeface="Microsoft Sans Serif"/>
              </a:rPr>
              <a:t>in</a:t>
            </a:r>
            <a:r>
              <a:rPr sz="3400" spc="-60" dirty="0">
                <a:latin typeface="Microsoft Sans Serif"/>
                <a:cs typeface="Microsoft Sans Serif"/>
              </a:rPr>
              <a:t> </a:t>
            </a:r>
            <a:r>
              <a:rPr sz="3400" spc="235" dirty="0">
                <a:latin typeface="Microsoft Sans Serif"/>
                <a:cs typeface="Microsoft Sans Serif"/>
              </a:rPr>
              <a:t>the</a:t>
            </a:r>
            <a:r>
              <a:rPr sz="3400" spc="-65" dirty="0">
                <a:latin typeface="Microsoft Sans Serif"/>
                <a:cs typeface="Microsoft Sans Serif"/>
              </a:rPr>
              <a:t> </a:t>
            </a:r>
            <a:r>
              <a:rPr sz="3400" spc="165" dirty="0">
                <a:latin typeface="Microsoft Sans Serif"/>
                <a:cs typeface="Microsoft Sans Serif"/>
              </a:rPr>
              <a:t>network. </a:t>
            </a:r>
            <a:r>
              <a:rPr sz="3400" spc="-885" dirty="0">
                <a:latin typeface="Microsoft Sans Serif"/>
                <a:cs typeface="Microsoft Sans Serif"/>
              </a:rPr>
              <a:t> </a:t>
            </a:r>
            <a:r>
              <a:rPr sz="3400" spc="110" dirty="0">
                <a:latin typeface="Microsoft Sans Serif"/>
                <a:cs typeface="Microsoft Sans Serif"/>
              </a:rPr>
              <a:t>For </a:t>
            </a:r>
            <a:r>
              <a:rPr sz="3400" spc="235" dirty="0">
                <a:latin typeface="Microsoft Sans Serif"/>
                <a:cs typeface="Microsoft Sans Serif"/>
              </a:rPr>
              <a:t>the </a:t>
            </a:r>
            <a:r>
              <a:rPr sz="3400" spc="10" dirty="0">
                <a:latin typeface="Microsoft Sans Serif"/>
                <a:cs typeface="Microsoft Sans Serif"/>
              </a:rPr>
              <a:t>sake </a:t>
            </a:r>
            <a:r>
              <a:rPr sz="3400" spc="280" dirty="0">
                <a:latin typeface="Microsoft Sans Serif"/>
                <a:cs typeface="Microsoft Sans Serif"/>
              </a:rPr>
              <a:t>of </a:t>
            </a:r>
            <a:r>
              <a:rPr sz="3400" spc="180" dirty="0">
                <a:latin typeface="Microsoft Sans Serif"/>
                <a:cs typeface="Microsoft Sans Serif"/>
              </a:rPr>
              <a:t>simplicity, </a:t>
            </a:r>
            <a:r>
              <a:rPr sz="3400" spc="225" dirty="0">
                <a:latin typeface="Microsoft Sans Serif"/>
                <a:cs typeface="Microsoft Sans Serif"/>
              </a:rPr>
              <a:t>portraits </a:t>
            </a:r>
            <a:r>
              <a:rPr sz="3400" dirty="0">
                <a:latin typeface="Microsoft Sans Serif"/>
                <a:cs typeface="Microsoft Sans Serif"/>
              </a:rPr>
              <a:t>a </a:t>
            </a:r>
            <a:r>
              <a:rPr sz="3400" spc="170" dirty="0">
                <a:latin typeface="Microsoft Sans Serif"/>
                <a:cs typeface="Microsoft Sans Serif"/>
              </a:rPr>
              <a:t>warden </a:t>
            </a:r>
            <a:r>
              <a:rPr sz="3400" spc="204" dirty="0">
                <a:latin typeface="Microsoft Sans Serif"/>
                <a:cs typeface="Microsoft Sans Serif"/>
              </a:rPr>
              <a:t>deployed </a:t>
            </a:r>
            <a:r>
              <a:rPr sz="3400" spc="220" dirty="0">
                <a:latin typeface="Microsoft Sans Serif"/>
                <a:cs typeface="Microsoft Sans Serif"/>
              </a:rPr>
              <a:t>at </a:t>
            </a:r>
            <a:r>
              <a:rPr sz="3400" spc="235" dirty="0">
                <a:latin typeface="Microsoft Sans Serif"/>
                <a:cs typeface="Microsoft Sans Serif"/>
              </a:rPr>
              <a:t>the </a:t>
            </a:r>
            <a:r>
              <a:rPr sz="3400" spc="185" dirty="0">
                <a:latin typeface="Microsoft Sans Serif"/>
                <a:cs typeface="Microsoft Sans Serif"/>
              </a:rPr>
              <a:t>end </a:t>
            </a:r>
            <a:r>
              <a:rPr sz="3400" spc="280" dirty="0">
                <a:latin typeface="Microsoft Sans Serif"/>
                <a:cs typeface="Microsoft Sans Serif"/>
              </a:rPr>
              <a:t>of </a:t>
            </a:r>
            <a:r>
              <a:rPr sz="3400" spc="235" dirty="0">
                <a:latin typeface="Microsoft Sans Serif"/>
                <a:cs typeface="Microsoft Sans Serif"/>
              </a:rPr>
              <a:t>the </a:t>
            </a:r>
            <a:r>
              <a:rPr sz="3400" spc="229" dirty="0">
                <a:latin typeface="Microsoft Sans Serif"/>
                <a:cs typeface="Microsoft Sans Serif"/>
              </a:rPr>
              <a:t>covert </a:t>
            </a:r>
            <a:r>
              <a:rPr sz="3400" spc="235" dirty="0">
                <a:latin typeface="Microsoft Sans Serif"/>
                <a:cs typeface="Microsoft Sans Serif"/>
              </a:rPr>
              <a:t> </a:t>
            </a:r>
            <a:r>
              <a:rPr sz="3400" spc="130" dirty="0">
                <a:latin typeface="Microsoft Sans Serif"/>
                <a:cs typeface="Microsoft Sans Serif"/>
              </a:rPr>
              <a:t>channel. </a:t>
            </a:r>
            <a:r>
              <a:rPr sz="3400" spc="135" dirty="0">
                <a:latin typeface="Microsoft Sans Serif"/>
                <a:cs typeface="Microsoft Sans Serif"/>
              </a:rPr>
              <a:t>Typically, </a:t>
            </a:r>
            <a:r>
              <a:rPr sz="3400" spc="235" dirty="0">
                <a:latin typeface="Microsoft Sans Serif"/>
                <a:cs typeface="Microsoft Sans Serif"/>
              </a:rPr>
              <a:t>the </a:t>
            </a:r>
            <a:r>
              <a:rPr sz="3400" spc="190" dirty="0">
                <a:latin typeface="Microsoft Sans Serif"/>
                <a:cs typeface="Microsoft Sans Serif"/>
              </a:rPr>
              <a:t>placement </a:t>
            </a:r>
            <a:r>
              <a:rPr sz="3400" spc="280" dirty="0">
                <a:latin typeface="Microsoft Sans Serif"/>
                <a:cs typeface="Microsoft Sans Serif"/>
              </a:rPr>
              <a:t>of </a:t>
            </a:r>
            <a:r>
              <a:rPr sz="3400" spc="235" dirty="0">
                <a:latin typeface="Microsoft Sans Serif"/>
                <a:cs typeface="Microsoft Sans Serif"/>
              </a:rPr>
              <a:t>the </a:t>
            </a:r>
            <a:r>
              <a:rPr sz="3400" spc="170" dirty="0">
                <a:latin typeface="Microsoft Sans Serif"/>
                <a:cs typeface="Microsoft Sans Serif"/>
              </a:rPr>
              <a:t>warden </a:t>
            </a:r>
            <a:r>
              <a:rPr sz="3400" spc="130" dirty="0">
                <a:latin typeface="Microsoft Sans Serif"/>
                <a:cs typeface="Microsoft Sans Serif"/>
              </a:rPr>
              <a:t>can </a:t>
            </a:r>
            <a:r>
              <a:rPr sz="3400" spc="175" dirty="0">
                <a:latin typeface="Microsoft Sans Serif"/>
                <a:cs typeface="Microsoft Sans Serif"/>
              </a:rPr>
              <a:t>be </a:t>
            </a:r>
            <a:r>
              <a:rPr sz="3400" spc="185" dirty="0">
                <a:latin typeface="Microsoft Sans Serif"/>
                <a:cs typeface="Microsoft Sans Serif"/>
              </a:rPr>
              <a:t>arbitrary, </a:t>
            </a:r>
            <a:r>
              <a:rPr sz="3400" spc="170" dirty="0">
                <a:latin typeface="Microsoft Sans Serif"/>
                <a:cs typeface="Microsoft Sans Serif"/>
              </a:rPr>
              <a:t>except when </a:t>
            </a:r>
            <a:r>
              <a:rPr sz="3400" spc="235" dirty="0">
                <a:latin typeface="Microsoft Sans Serif"/>
                <a:cs typeface="Microsoft Sans Serif"/>
              </a:rPr>
              <a:t>the </a:t>
            </a:r>
            <a:r>
              <a:rPr sz="3400" spc="240" dirty="0">
                <a:latin typeface="Microsoft Sans Serif"/>
                <a:cs typeface="Microsoft Sans Serif"/>
              </a:rPr>
              <a:t> </a:t>
            </a:r>
            <a:r>
              <a:rPr sz="3400" spc="175" dirty="0">
                <a:latin typeface="Microsoft Sans Serif"/>
                <a:cs typeface="Microsoft Sans Serif"/>
              </a:rPr>
              <a:t>attacker</a:t>
            </a:r>
            <a:r>
              <a:rPr sz="3400" spc="-75" dirty="0">
                <a:latin typeface="Microsoft Sans Serif"/>
                <a:cs typeface="Microsoft Sans Serif"/>
              </a:rPr>
              <a:t> </a:t>
            </a:r>
            <a:r>
              <a:rPr sz="3400" spc="55" dirty="0">
                <a:latin typeface="Microsoft Sans Serif"/>
                <a:cs typeface="Microsoft Sans Serif"/>
              </a:rPr>
              <a:t>uses</a:t>
            </a:r>
            <a:r>
              <a:rPr sz="3400" spc="-70" dirty="0">
                <a:latin typeface="Microsoft Sans Serif"/>
                <a:cs typeface="Microsoft Sans Serif"/>
              </a:rPr>
              <a:t> </a:t>
            </a:r>
            <a:r>
              <a:rPr sz="3400" spc="130" dirty="0">
                <a:latin typeface="Microsoft Sans Serif"/>
                <a:cs typeface="Microsoft Sans Serif"/>
              </a:rPr>
              <a:t>some</a:t>
            </a:r>
            <a:r>
              <a:rPr sz="3400" spc="-70" dirty="0">
                <a:latin typeface="Microsoft Sans Serif"/>
                <a:cs typeface="Microsoft Sans Serif"/>
              </a:rPr>
              <a:t> </a:t>
            </a:r>
            <a:r>
              <a:rPr sz="3400" spc="280" dirty="0">
                <a:latin typeface="Microsoft Sans Serif"/>
                <a:cs typeface="Microsoft Sans Serif"/>
              </a:rPr>
              <a:t>form</a:t>
            </a:r>
            <a:r>
              <a:rPr sz="3400" spc="-75" dirty="0">
                <a:latin typeface="Microsoft Sans Serif"/>
                <a:cs typeface="Microsoft Sans Serif"/>
              </a:rPr>
              <a:t> </a:t>
            </a:r>
            <a:r>
              <a:rPr sz="3400" spc="280" dirty="0">
                <a:latin typeface="Microsoft Sans Serif"/>
                <a:cs typeface="Microsoft Sans Serif"/>
              </a:rPr>
              <a:t>of</a:t>
            </a:r>
            <a:r>
              <a:rPr sz="3400" spc="-70" dirty="0">
                <a:latin typeface="Microsoft Sans Serif"/>
                <a:cs typeface="Microsoft Sans Serif"/>
              </a:rPr>
              <a:t> </a:t>
            </a:r>
            <a:r>
              <a:rPr sz="3400" spc="190" dirty="0">
                <a:latin typeface="Microsoft Sans Serif"/>
                <a:cs typeface="Microsoft Sans Serif"/>
              </a:rPr>
              <a:t>reversibility</a:t>
            </a:r>
            <a:r>
              <a:rPr sz="3400" spc="-70" dirty="0">
                <a:latin typeface="Microsoft Sans Serif"/>
                <a:cs typeface="Microsoft Sans Serif"/>
              </a:rPr>
              <a:t> </a:t>
            </a:r>
            <a:r>
              <a:rPr sz="3400" spc="280" dirty="0">
                <a:latin typeface="Microsoft Sans Serif"/>
                <a:cs typeface="Microsoft Sans Serif"/>
              </a:rPr>
              <a:t>for</a:t>
            </a:r>
            <a:r>
              <a:rPr sz="3400" spc="-75" dirty="0">
                <a:latin typeface="Microsoft Sans Serif"/>
                <a:cs typeface="Microsoft Sans Serif"/>
              </a:rPr>
              <a:t> </a:t>
            </a:r>
            <a:r>
              <a:rPr sz="3400" spc="175" dirty="0">
                <a:latin typeface="Microsoft Sans Serif"/>
                <a:cs typeface="Microsoft Sans Serif"/>
              </a:rPr>
              <a:t>restoring</a:t>
            </a:r>
            <a:r>
              <a:rPr sz="3400" spc="-70" dirty="0">
                <a:latin typeface="Microsoft Sans Serif"/>
                <a:cs typeface="Microsoft Sans Serif"/>
              </a:rPr>
              <a:t> </a:t>
            </a:r>
            <a:r>
              <a:rPr sz="3400" spc="140" dirty="0">
                <a:latin typeface="Microsoft Sans Serif"/>
                <a:cs typeface="Microsoft Sans Serif"/>
              </a:rPr>
              <a:t>datagrams</a:t>
            </a:r>
            <a:r>
              <a:rPr sz="3400" spc="-70" dirty="0">
                <a:latin typeface="Microsoft Sans Serif"/>
                <a:cs typeface="Microsoft Sans Serif"/>
              </a:rPr>
              <a:t> </a:t>
            </a:r>
            <a:r>
              <a:rPr sz="3400" spc="325" dirty="0">
                <a:latin typeface="Microsoft Sans Serif"/>
                <a:cs typeface="Microsoft Sans Serif"/>
              </a:rPr>
              <a:t>to</a:t>
            </a:r>
            <a:r>
              <a:rPr sz="3400" spc="-70" dirty="0">
                <a:latin typeface="Microsoft Sans Serif"/>
                <a:cs typeface="Microsoft Sans Serif"/>
              </a:rPr>
              <a:t> </a:t>
            </a:r>
            <a:r>
              <a:rPr sz="3400" spc="225" dirty="0">
                <a:latin typeface="Microsoft Sans Serif"/>
                <a:cs typeface="Microsoft Sans Serif"/>
              </a:rPr>
              <a:t>their</a:t>
            </a:r>
            <a:r>
              <a:rPr sz="3400" spc="-75" dirty="0">
                <a:latin typeface="Microsoft Sans Serif"/>
                <a:cs typeface="Microsoft Sans Serif"/>
              </a:rPr>
              <a:t> </a:t>
            </a:r>
            <a:r>
              <a:rPr sz="3400" spc="145" dirty="0">
                <a:latin typeface="Microsoft Sans Serif"/>
                <a:cs typeface="Microsoft Sans Serif"/>
              </a:rPr>
              <a:t>original</a:t>
            </a:r>
            <a:r>
              <a:rPr sz="3400" spc="-70" dirty="0">
                <a:latin typeface="Microsoft Sans Serif"/>
                <a:cs typeface="Microsoft Sans Serif"/>
              </a:rPr>
              <a:t> </a:t>
            </a:r>
            <a:r>
              <a:rPr sz="3400" spc="280" dirty="0">
                <a:latin typeface="Microsoft Sans Serif"/>
                <a:cs typeface="Microsoft Sans Serif"/>
              </a:rPr>
              <a:t>form</a:t>
            </a:r>
            <a:endParaRPr sz="3400" dirty="0">
              <a:latin typeface="Microsoft Sans Serif"/>
              <a:cs typeface="Microsoft Sans Serif"/>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9172575">
              <a:lnSpc>
                <a:spcPct val="100000"/>
              </a:lnSpc>
              <a:spcBef>
                <a:spcPts val="100"/>
              </a:spcBef>
              <a:tabLst>
                <a:tab pos="11378565" algn="l"/>
                <a:tab pos="12862560" algn="l"/>
              </a:tabLst>
            </a:pPr>
            <a:r>
              <a:rPr dirty="0"/>
              <a:t>Literature	Survey	-3</a:t>
            </a:r>
          </a:p>
        </p:txBody>
      </p:sp>
      <p:pic>
        <p:nvPicPr>
          <p:cNvPr id="3" name="object 3"/>
          <p:cNvPicPr/>
          <p:nvPr/>
        </p:nvPicPr>
        <p:blipFill>
          <a:blip r:embed="rId2" cstate="print"/>
          <a:stretch>
            <a:fillRect/>
          </a:stretch>
        </p:blipFill>
        <p:spPr>
          <a:xfrm>
            <a:off x="16914876" y="3"/>
            <a:ext cx="1373122" cy="1481765"/>
          </a:xfrm>
          <a:prstGeom prst="rect">
            <a:avLst/>
          </a:prstGeom>
        </p:spPr>
      </p:pic>
      <p:sp>
        <p:nvSpPr>
          <p:cNvPr id="4" name="object 4"/>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5"/>
          <p:cNvSpPr txBox="1"/>
          <p:nvPr/>
        </p:nvSpPr>
        <p:spPr>
          <a:xfrm>
            <a:off x="9618492" y="3933352"/>
            <a:ext cx="179705" cy="375920"/>
          </a:xfrm>
          <a:prstGeom prst="rect">
            <a:avLst/>
          </a:prstGeom>
        </p:spPr>
        <p:txBody>
          <a:bodyPr vert="horz" wrap="square" lIns="0" tIns="12700" rIns="0" bIns="0" rtlCol="0">
            <a:spAutoFit/>
          </a:bodyPr>
          <a:lstStyle/>
          <a:p>
            <a:pPr marL="12700">
              <a:lnSpc>
                <a:spcPct val="100000"/>
              </a:lnSpc>
              <a:spcBef>
                <a:spcPts val="100"/>
              </a:spcBef>
            </a:pPr>
            <a:r>
              <a:rPr sz="2300" spc="-40" dirty="0">
                <a:latin typeface="Microsoft Sans Serif"/>
                <a:cs typeface="Microsoft Sans Serif"/>
              </a:rPr>
              <a:t>·</a:t>
            </a:r>
            <a:r>
              <a:rPr sz="2300" spc="-35" dirty="0">
                <a:latin typeface="Microsoft Sans Serif"/>
                <a:cs typeface="Microsoft Sans Serif"/>
              </a:rPr>
              <a:t>.</a:t>
            </a:r>
            <a:endParaRPr sz="2300">
              <a:latin typeface="Microsoft Sans Serif"/>
              <a:cs typeface="Microsoft Sans Serif"/>
            </a:endParaRPr>
          </a:p>
        </p:txBody>
      </p:sp>
      <p:sp>
        <p:nvSpPr>
          <p:cNvPr id="6" name="object 6"/>
          <p:cNvSpPr txBox="1"/>
          <p:nvPr/>
        </p:nvSpPr>
        <p:spPr>
          <a:xfrm>
            <a:off x="648198" y="2528236"/>
            <a:ext cx="16778605" cy="1625600"/>
          </a:xfrm>
          <a:prstGeom prst="rect">
            <a:avLst/>
          </a:prstGeom>
        </p:spPr>
        <p:txBody>
          <a:bodyPr vert="horz" wrap="square" lIns="0" tIns="88900" rIns="0" bIns="0" rtlCol="0">
            <a:spAutoFit/>
          </a:bodyPr>
          <a:lstStyle/>
          <a:p>
            <a:pPr marL="12700">
              <a:lnSpc>
                <a:spcPct val="100000"/>
              </a:lnSpc>
              <a:spcBef>
                <a:spcPts val="700"/>
              </a:spcBef>
            </a:pPr>
            <a:r>
              <a:rPr sz="3000" b="1" spc="45" dirty="0">
                <a:latin typeface="Arial"/>
                <a:cs typeface="Arial"/>
              </a:rPr>
              <a:t>Packet</a:t>
            </a:r>
            <a:r>
              <a:rPr sz="3000" b="1" spc="-145" dirty="0">
                <a:latin typeface="Arial"/>
                <a:cs typeface="Arial"/>
              </a:rPr>
              <a:t> </a:t>
            </a:r>
            <a:r>
              <a:rPr sz="3000" b="1" spc="30" dirty="0">
                <a:latin typeface="Arial"/>
                <a:cs typeface="Arial"/>
              </a:rPr>
              <a:t>organisation</a:t>
            </a:r>
            <a:r>
              <a:rPr sz="3000" b="1" spc="-145" dirty="0">
                <a:latin typeface="Arial"/>
                <a:cs typeface="Arial"/>
              </a:rPr>
              <a:t> </a:t>
            </a:r>
            <a:r>
              <a:rPr sz="3000" b="1" spc="65" dirty="0">
                <a:latin typeface="Arial"/>
                <a:cs typeface="Arial"/>
              </a:rPr>
              <a:t>and</a:t>
            </a:r>
            <a:r>
              <a:rPr sz="3000" b="1" spc="-140" dirty="0">
                <a:latin typeface="Arial"/>
                <a:cs typeface="Arial"/>
              </a:rPr>
              <a:t> </a:t>
            </a:r>
            <a:r>
              <a:rPr sz="3000" b="1" spc="40" dirty="0">
                <a:latin typeface="Arial"/>
                <a:cs typeface="Arial"/>
              </a:rPr>
              <a:t>Inspection:</a:t>
            </a:r>
            <a:endParaRPr sz="3000">
              <a:latin typeface="Arial"/>
              <a:cs typeface="Arial"/>
            </a:endParaRPr>
          </a:p>
          <a:p>
            <a:pPr marL="12700" marR="5080">
              <a:lnSpc>
                <a:spcPts val="4200"/>
              </a:lnSpc>
              <a:spcBef>
                <a:spcPts val="100"/>
              </a:spcBef>
            </a:pPr>
            <a:r>
              <a:rPr sz="3000" spc="15" dirty="0">
                <a:latin typeface="Microsoft Sans Serif"/>
                <a:cs typeface="Microsoft Sans Serif"/>
              </a:rPr>
              <a:t>·To</a:t>
            </a:r>
            <a:r>
              <a:rPr sz="3000" spc="-65" dirty="0">
                <a:latin typeface="Microsoft Sans Serif"/>
                <a:cs typeface="Microsoft Sans Serif"/>
              </a:rPr>
              <a:t> </a:t>
            </a:r>
            <a:r>
              <a:rPr sz="3000" spc="175" dirty="0">
                <a:latin typeface="Microsoft Sans Serif"/>
                <a:cs typeface="Microsoft Sans Serif"/>
              </a:rPr>
              <a:t>this</a:t>
            </a:r>
            <a:r>
              <a:rPr sz="3000" spc="-60" dirty="0">
                <a:latin typeface="Microsoft Sans Serif"/>
                <a:cs typeface="Microsoft Sans Serif"/>
              </a:rPr>
              <a:t> </a:t>
            </a:r>
            <a:r>
              <a:rPr sz="3000" spc="80" dirty="0">
                <a:latin typeface="Microsoft Sans Serif"/>
                <a:cs typeface="Microsoft Sans Serif"/>
              </a:rPr>
              <a:t>aim,</a:t>
            </a:r>
            <a:r>
              <a:rPr sz="3000" spc="-60" dirty="0">
                <a:latin typeface="Microsoft Sans Serif"/>
                <a:cs typeface="Microsoft Sans Serif"/>
              </a:rPr>
              <a:t> </a:t>
            </a:r>
            <a:r>
              <a:rPr sz="3000" spc="120" dirty="0">
                <a:latin typeface="Microsoft Sans Serif"/>
                <a:cs typeface="Microsoft Sans Serif"/>
              </a:rPr>
              <a:t>we</a:t>
            </a:r>
            <a:r>
              <a:rPr sz="3000" spc="-65" dirty="0">
                <a:latin typeface="Microsoft Sans Serif"/>
                <a:cs typeface="Microsoft Sans Serif"/>
              </a:rPr>
              <a:t> </a:t>
            </a:r>
            <a:r>
              <a:rPr sz="3000" spc="145" dirty="0">
                <a:latin typeface="Microsoft Sans Serif"/>
                <a:cs typeface="Microsoft Sans Serif"/>
              </a:rPr>
              <a:t>set</a:t>
            </a:r>
            <a:r>
              <a:rPr sz="3000" spc="-60" dirty="0">
                <a:latin typeface="Microsoft Sans Serif"/>
                <a:cs typeface="Microsoft Sans Serif"/>
              </a:rPr>
              <a:t> </a:t>
            </a:r>
            <a:r>
              <a:rPr sz="3000" dirty="0">
                <a:latin typeface="Microsoft Sans Serif"/>
                <a:cs typeface="Microsoft Sans Serif"/>
              </a:rPr>
              <a:t>a</a:t>
            </a:r>
            <a:r>
              <a:rPr sz="3000" spc="-60" dirty="0">
                <a:latin typeface="Microsoft Sans Serif"/>
                <a:cs typeface="Microsoft Sans Serif"/>
              </a:rPr>
              <a:t> </a:t>
            </a:r>
            <a:r>
              <a:rPr sz="3000" spc="140" dirty="0">
                <a:latin typeface="Microsoft Sans Serif"/>
                <a:cs typeface="Microsoft Sans Serif"/>
              </a:rPr>
              <a:t>hook</a:t>
            </a:r>
            <a:r>
              <a:rPr sz="3000" spc="-60" dirty="0">
                <a:latin typeface="Microsoft Sans Serif"/>
                <a:cs typeface="Microsoft Sans Serif"/>
              </a:rPr>
              <a:t> </a:t>
            </a:r>
            <a:r>
              <a:rPr sz="3000" spc="229" dirty="0">
                <a:latin typeface="Microsoft Sans Serif"/>
                <a:cs typeface="Microsoft Sans Serif"/>
              </a:rPr>
              <a:t>point</a:t>
            </a:r>
            <a:r>
              <a:rPr sz="3000" spc="-65" dirty="0">
                <a:latin typeface="Microsoft Sans Serif"/>
                <a:cs typeface="Microsoft Sans Serif"/>
              </a:rPr>
              <a:t> </a:t>
            </a:r>
            <a:r>
              <a:rPr sz="3000" spc="150" dirty="0">
                <a:latin typeface="Microsoft Sans Serif"/>
                <a:cs typeface="Microsoft Sans Serif"/>
              </a:rPr>
              <a:t>in</a:t>
            </a:r>
            <a:r>
              <a:rPr sz="3000" spc="-60" dirty="0">
                <a:latin typeface="Microsoft Sans Serif"/>
                <a:cs typeface="Microsoft Sans Serif"/>
              </a:rPr>
              <a:t> </a:t>
            </a:r>
            <a:r>
              <a:rPr sz="3000" spc="210" dirty="0">
                <a:latin typeface="Microsoft Sans Serif"/>
                <a:cs typeface="Microsoft Sans Serif"/>
              </a:rPr>
              <a:t>the</a:t>
            </a:r>
            <a:r>
              <a:rPr sz="3000" spc="-60" dirty="0">
                <a:latin typeface="Microsoft Sans Serif"/>
                <a:cs typeface="Microsoft Sans Serif"/>
              </a:rPr>
              <a:t> </a:t>
            </a:r>
            <a:r>
              <a:rPr sz="3000" spc="280" dirty="0">
                <a:latin typeface="Microsoft Sans Serif"/>
                <a:cs typeface="Microsoft Sans Serif"/>
              </a:rPr>
              <a:t>tc</a:t>
            </a:r>
            <a:r>
              <a:rPr sz="3000" spc="-65" dirty="0">
                <a:latin typeface="Microsoft Sans Serif"/>
                <a:cs typeface="Microsoft Sans Serif"/>
              </a:rPr>
              <a:t> </a:t>
            </a:r>
            <a:r>
              <a:rPr sz="3000" spc="140" dirty="0">
                <a:latin typeface="Microsoft Sans Serif"/>
                <a:cs typeface="Microsoft Sans Serif"/>
              </a:rPr>
              <a:t>queue</a:t>
            </a:r>
            <a:r>
              <a:rPr sz="3000" spc="-60" dirty="0">
                <a:latin typeface="Microsoft Sans Serif"/>
                <a:cs typeface="Microsoft Sans Serif"/>
              </a:rPr>
              <a:t> </a:t>
            </a:r>
            <a:r>
              <a:rPr sz="3000" spc="120" dirty="0">
                <a:latin typeface="Microsoft Sans Serif"/>
                <a:cs typeface="Microsoft Sans Serif"/>
              </a:rPr>
              <a:t>management,</a:t>
            </a:r>
            <a:r>
              <a:rPr sz="3000" spc="-60" dirty="0">
                <a:latin typeface="Microsoft Sans Serif"/>
                <a:cs typeface="Microsoft Sans Serif"/>
              </a:rPr>
              <a:t> </a:t>
            </a:r>
            <a:r>
              <a:rPr sz="3000" spc="170" dirty="0">
                <a:latin typeface="Microsoft Sans Serif"/>
                <a:cs typeface="Microsoft Sans Serif"/>
              </a:rPr>
              <a:t>which</a:t>
            </a:r>
            <a:r>
              <a:rPr sz="3000" spc="-60" dirty="0">
                <a:latin typeface="Microsoft Sans Serif"/>
                <a:cs typeface="Microsoft Sans Serif"/>
              </a:rPr>
              <a:t> </a:t>
            </a:r>
            <a:r>
              <a:rPr sz="3000" spc="105" dirty="0">
                <a:latin typeface="Microsoft Sans Serif"/>
                <a:cs typeface="Microsoft Sans Serif"/>
              </a:rPr>
              <a:t>enables</a:t>
            </a:r>
            <a:r>
              <a:rPr sz="3000" spc="-65" dirty="0">
                <a:latin typeface="Microsoft Sans Serif"/>
                <a:cs typeface="Microsoft Sans Serif"/>
              </a:rPr>
              <a:t> </a:t>
            </a:r>
            <a:r>
              <a:rPr sz="3000" spc="290" dirty="0">
                <a:latin typeface="Microsoft Sans Serif"/>
                <a:cs typeface="Microsoft Sans Serif"/>
              </a:rPr>
              <a:t>to</a:t>
            </a:r>
            <a:r>
              <a:rPr sz="3000" spc="-60" dirty="0">
                <a:latin typeface="Microsoft Sans Serif"/>
                <a:cs typeface="Microsoft Sans Serif"/>
              </a:rPr>
              <a:t> </a:t>
            </a:r>
            <a:r>
              <a:rPr sz="3000" spc="200" dirty="0">
                <a:latin typeface="Microsoft Sans Serif"/>
                <a:cs typeface="Microsoft Sans Serif"/>
              </a:rPr>
              <a:t>run</a:t>
            </a:r>
            <a:r>
              <a:rPr sz="3000" spc="-60" dirty="0">
                <a:latin typeface="Microsoft Sans Serif"/>
                <a:cs typeface="Microsoft Sans Serif"/>
              </a:rPr>
              <a:t> </a:t>
            </a:r>
            <a:r>
              <a:rPr sz="3000" spc="95" dirty="0">
                <a:latin typeface="Microsoft Sans Serif"/>
                <a:cs typeface="Microsoft Sans Serif"/>
              </a:rPr>
              <a:t>an</a:t>
            </a:r>
            <a:r>
              <a:rPr sz="3000" spc="-65" dirty="0">
                <a:latin typeface="Microsoft Sans Serif"/>
                <a:cs typeface="Microsoft Sans Serif"/>
              </a:rPr>
              <a:t> </a:t>
            </a:r>
            <a:r>
              <a:rPr sz="3000" spc="-20" dirty="0">
                <a:latin typeface="Microsoft Sans Serif"/>
                <a:cs typeface="Microsoft Sans Serif"/>
              </a:rPr>
              <a:t>eBPF </a:t>
            </a:r>
            <a:r>
              <a:rPr sz="3000" spc="-780" dirty="0">
                <a:latin typeface="Microsoft Sans Serif"/>
                <a:cs typeface="Microsoft Sans Serif"/>
              </a:rPr>
              <a:t> </a:t>
            </a:r>
            <a:r>
              <a:rPr sz="3000" spc="165" dirty="0">
                <a:latin typeface="Microsoft Sans Serif"/>
                <a:cs typeface="Microsoft Sans Serif"/>
              </a:rPr>
              <a:t>program</a:t>
            </a:r>
            <a:r>
              <a:rPr sz="3000" spc="-65" dirty="0">
                <a:latin typeface="Microsoft Sans Serif"/>
                <a:cs typeface="Microsoft Sans Serif"/>
              </a:rPr>
              <a:t> </a:t>
            </a:r>
            <a:r>
              <a:rPr sz="3000" spc="250" dirty="0">
                <a:latin typeface="Microsoft Sans Serif"/>
                <a:cs typeface="Microsoft Sans Serif"/>
              </a:rPr>
              <a:t>for</a:t>
            </a:r>
            <a:r>
              <a:rPr sz="3000" spc="-65" dirty="0">
                <a:latin typeface="Microsoft Sans Serif"/>
                <a:cs typeface="Microsoft Sans Serif"/>
              </a:rPr>
              <a:t> </a:t>
            </a:r>
            <a:r>
              <a:rPr sz="3000" spc="100" dirty="0">
                <a:latin typeface="Microsoft Sans Serif"/>
                <a:cs typeface="Microsoft Sans Serif"/>
              </a:rPr>
              <a:t>each</a:t>
            </a:r>
            <a:r>
              <a:rPr sz="3000" spc="-65" dirty="0">
                <a:latin typeface="Microsoft Sans Serif"/>
                <a:cs typeface="Microsoft Sans Serif"/>
              </a:rPr>
              <a:t> </a:t>
            </a:r>
            <a:r>
              <a:rPr sz="3000" spc="120" dirty="0">
                <a:latin typeface="Microsoft Sans Serif"/>
                <a:cs typeface="Microsoft Sans Serif"/>
              </a:rPr>
              <a:t>IPv6</a:t>
            </a:r>
            <a:r>
              <a:rPr sz="3000" spc="-65" dirty="0">
                <a:latin typeface="Microsoft Sans Serif"/>
                <a:cs typeface="Microsoft Sans Serif"/>
              </a:rPr>
              <a:t> </a:t>
            </a:r>
            <a:r>
              <a:rPr sz="3000" spc="145" dirty="0">
                <a:latin typeface="Microsoft Sans Serif"/>
                <a:cs typeface="Microsoft Sans Serif"/>
              </a:rPr>
              <a:t>packet</a:t>
            </a:r>
            <a:r>
              <a:rPr sz="3000" spc="-65" dirty="0">
                <a:latin typeface="Microsoft Sans Serif"/>
                <a:cs typeface="Microsoft Sans Serif"/>
              </a:rPr>
              <a:t> </a:t>
            </a:r>
            <a:r>
              <a:rPr sz="3000" spc="290" dirty="0">
                <a:latin typeface="Microsoft Sans Serif"/>
                <a:cs typeface="Microsoft Sans Serif"/>
              </a:rPr>
              <a:t>to</a:t>
            </a:r>
            <a:r>
              <a:rPr sz="3000" spc="-65" dirty="0">
                <a:latin typeface="Microsoft Sans Serif"/>
                <a:cs typeface="Microsoft Sans Serif"/>
              </a:rPr>
              <a:t> </a:t>
            </a:r>
            <a:r>
              <a:rPr sz="3000" spc="155" dirty="0">
                <a:latin typeface="Microsoft Sans Serif"/>
                <a:cs typeface="Microsoft Sans Serif"/>
              </a:rPr>
              <a:t>be</a:t>
            </a:r>
            <a:r>
              <a:rPr sz="3000" spc="-65" dirty="0">
                <a:latin typeface="Microsoft Sans Serif"/>
                <a:cs typeface="Microsoft Sans Serif"/>
              </a:rPr>
              <a:t> </a:t>
            </a:r>
            <a:r>
              <a:rPr sz="3000" spc="114" dirty="0">
                <a:latin typeface="Microsoft Sans Serif"/>
                <a:cs typeface="Microsoft Sans Serif"/>
              </a:rPr>
              <a:t>processed.</a:t>
            </a:r>
            <a:endParaRPr sz="3000">
              <a:latin typeface="Microsoft Sans Serif"/>
              <a:cs typeface="Microsoft Sans Serif"/>
            </a:endParaRPr>
          </a:p>
        </p:txBody>
      </p:sp>
      <p:sp>
        <p:nvSpPr>
          <p:cNvPr id="7" name="object 7"/>
          <p:cNvSpPr txBox="1"/>
          <p:nvPr/>
        </p:nvSpPr>
        <p:spPr>
          <a:xfrm>
            <a:off x="648198" y="4128436"/>
            <a:ext cx="17640300" cy="1625600"/>
          </a:xfrm>
          <a:prstGeom prst="rect">
            <a:avLst/>
          </a:prstGeom>
        </p:spPr>
        <p:txBody>
          <a:bodyPr vert="horz" wrap="square" lIns="0" tIns="12065" rIns="0" bIns="0" rtlCol="0">
            <a:spAutoFit/>
          </a:bodyPr>
          <a:lstStyle/>
          <a:p>
            <a:pPr marL="12700" marR="5080">
              <a:lnSpc>
                <a:spcPct val="116700"/>
              </a:lnSpc>
              <a:spcBef>
                <a:spcPts val="95"/>
              </a:spcBef>
            </a:pPr>
            <a:r>
              <a:rPr sz="3000" spc="15" dirty="0">
                <a:latin typeface="Microsoft Sans Serif"/>
                <a:cs typeface="Microsoft Sans Serif"/>
              </a:rPr>
              <a:t>·To </a:t>
            </a:r>
            <a:r>
              <a:rPr sz="3000" spc="190" dirty="0">
                <a:latin typeface="Microsoft Sans Serif"/>
                <a:cs typeface="Microsoft Sans Serif"/>
              </a:rPr>
              <a:t>provide </a:t>
            </a:r>
            <a:r>
              <a:rPr sz="3000" spc="145" dirty="0">
                <a:latin typeface="Microsoft Sans Serif"/>
                <a:cs typeface="Microsoft Sans Serif"/>
              </a:rPr>
              <a:t>scalability </a:t>
            </a:r>
            <a:r>
              <a:rPr sz="3000" spc="180" dirty="0">
                <a:latin typeface="Microsoft Sans Serif"/>
                <a:cs typeface="Microsoft Sans Serif"/>
              </a:rPr>
              <a:t>properties </a:t>
            </a:r>
            <a:r>
              <a:rPr sz="3000" spc="150" dirty="0">
                <a:latin typeface="Microsoft Sans Serif"/>
                <a:cs typeface="Microsoft Sans Serif"/>
              </a:rPr>
              <a:t>and </a:t>
            </a:r>
            <a:r>
              <a:rPr sz="3000" spc="200" dirty="0">
                <a:latin typeface="Microsoft Sans Serif"/>
                <a:cs typeface="Microsoft Sans Serif"/>
              </a:rPr>
              <a:t>prevent </a:t>
            </a:r>
            <a:r>
              <a:rPr sz="3000" spc="180" dirty="0">
                <a:latin typeface="Microsoft Sans Serif"/>
                <a:cs typeface="Microsoft Sans Serif"/>
              </a:rPr>
              <a:t>performance </a:t>
            </a:r>
            <a:r>
              <a:rPr sz="3000" spc="155" dirty="0">
                <a:latin typeface="Microsoft Sans Serif"/>
                <a:cs typeface="Microsoft Sans Serif"/>
              </a:rPr>
              <a:t>degradation </a:t>
            </a:r>
            <a:r>
              <a:rPr sz="3000" spc="150" dirty="0">
                <a:latin typeface="Microsoft Sans Serif"/>
                <a:cs typeface="Microsoft Sans Serif"/>
              </a:rPr>
              <a:t>in </a:t>
            </a:r>
            <a:r>
              <a:rPr sz="3000" spc="125" dirty="0">
                <a:latin typeface="Microsoft Sans Serif"/>
                <a:cs typeface="Microsoft Sans Serif"/>
              </a:rPr>
              <a:t>presence </a:t>
            </a:r>
            <a:r>
              <a:rPr sz="3000" spc="250" dirty="0">
                <a:latin typeface="Microsoft Sans Serif"/>
                <a:cs typeface="Microsoft Sans Serif"/>
              </a:rPr>
              <a:t>of </a:t>
            </a:r>
            <a:r>
              <a:rPr sz="3000" spc="95" dirty="0">
                <a:latin typeface="Microsoft Sans Serif"/>
                <a:cs typeface="Microsoft Sans Serif"/>
              </a:rPr>
              <a:t>large </a:t>
            </a:r>
            <a:r>
              <a:rPr sz="3000" spc="100" dirty="0">
                <a:latin typeface="Microsoft Sans Serif"/>
                <a:cs typeface="Microsoft Sans Serif"/>
              </a:rPr>
              <a:t> </a:t>
            </a:r>
            <a:r>
              <a:rPr sz="3000" spc="150" dirty="0">
                <a:latin typeface="Microsoft Sans Serif"/>
                <a:cs typeface="Microsoft Sans Serif"/>
              </a:rPr>
              <a:t>volumes</a:t>
            </a:r>
            <a:r>
              <a:rPr sz="3000" spc="-60" dirty="0">
                <a:latin typeface="Microsoft Sans Serif"/>
                <a:cs typeface="Microsoft Sans Serif"/>
              </a:rPr>
              <a:t> </a:t>
            </a:r>
            <a:r>
              <a:rPr sz="3000" spc="250" dirty="0">
                <a:latin typeface="Microsoft Sans Serif"/>
                <a:cs typeface="Microsoft Sans Serif"/>
              </a:rPr>
              <a:t>of</a:t>
            </a:r>
            <a:r>
              <a:rPr sz="3000" spc="-60" dirty="0">
                <a:latin typeface="Microsoft Sans Serif"/>
                <a:cs typeface="Microsoft Sans Serif"/>
              </a:rPr>
              <a:t> </a:t>
            </a:r>
            <a:r>
              <a:rPr sz="3000" spc="190" dirty="0">
                <a:latin typeface="Microsoft Sans Serif"/>
                <a:cs typeface="Microsoft Sans Serif"/>
              </a:rPr>
              <a:t>traffic,</a:t>
            </a:r>
            <a:r>
              <a:rPr sz="3000" spc="-60" dirty="0">
                <a:latin typeface="Microsoft Sans Serif"/>
                <a:cs typeface="Microsoft Sans Serif"/>
              </a:rPr>
              <a:t> </a:t>
            </a:r>
            <a:r>
              <a:rPr sz="3000" spc="210" dirty="0">
                <a:latin typeface="Microsoft Sans Serif"/>
                <a:cs typeface="Microsoft Sans Serif"/>
              </a:rPr>
              <a:t>the</a:t>
            </a:r>
            <a:r>
              <a:rPr sz="3000" spc="-60" dirty="0">
                <a:latin typeface="Microsoft Sans Serif"/>
                <a:cs typeface="Microsoft Sans Serif"/>
              </a:rPr>
              <a:t> </a:t>
            </a:r>
            <a:r>
              <a:rPr sz="3000" spc="220" dirty="0">
                <a:latin typeface="Microsoft Sans Serif"/>
                <a:cs typeface="Microsoft Sans Serif"/>
              </a:rPr>
              <a:t>20-bit</a:t>
            </a:r>
            <a:r>
              <a:rPr sz="3000" spc="-60" dirty="0">
                <a:latin typeface="Microsoft Sans Serif"/>
                <a:cs typeface="Microsoft Sans Serif"/>
              </a:rPr>
              <a:t> </a:t>
            </a:r>
            <a:r>
              <a:rPr sz="3000" spc="95" dirty="0">
                <a:latin typeface="Microsoft Sans Serif"/>
                <a:cs typeface="Microsoft Sans Serif"/>
              </a:rPr>
              <a:t>space</a:t>
            </a:r>
            <a:r>
              <a:rPr sz="3000" spc="-60" dirty="0">
                <a:latin typeface="Microsoft Sans Serif"/>
                <a:cs typeface="Microsoft Sans Serif"/>
              </a:rPr>
              <a:t> </a:t>
            </a:r>
            <a:r>
              <a:rPr sz="3000" spc="250" dirty="0">
                <a:latin typeface="Microsoft Sans Serif"/>
                <a:cs typeface="Microsoft Sans Serif"/>
              </a:rPr>
              <a:t>of</a:t>
            </a:r>
            <a:r>
              <a:rPr sz="3000" spc="-60" dirty="0">
                <a:latin typeface="Microsoft Sans Serif"/>
                <a:cs typeface="Microsoft Sans Serif"/>
              </a:rPr>
              <a:t> </a:t>
            </a:r>
            <a:r>
              <a:rPr sz="3000" spc="130" dirty="0">
                <a:latin typeface="Microsoft Sans Serif"/>
                <a:cs typeface="Microsoft Sans Serif"/>
              </a:rPr>
              <a:t>possible</a:t>
            </a:r>
            <a:r>
              <a:rPr sz="3000" spc="-55" dirty="0">
                <a:latin typeface="Microsoft Sans Serif"/>
                <a:cs typeface="Microsoft Sans Serif"/>
              </a:rPr>
              <a:t> </a:t>
            </a:r>
            <a:r>
              <a:rPr sz="3000" spc="100" dirty="0">
                <a:latin typeface="Microsoft Sans Serif"/>
                <a:cs typeface="Microsoft Sans Serif"/>
              </a:rPr>
              <a:t>values</a:t>
            </a:r>
            <a:r>
              <a:rPr sz="3000" spc="-60" dirty="0">
                <a:latin typeface="Microsoft Sans Serif"/>
                <a:cs typeface="Microsoft Sans Serif"/>
              </a:rPr>
              <a:t> </a:t>
            </a:r>
            <a:r>
              <a:rPr sz="3000" spc="55" dirty="0">
                <a:latin typeface="Microsoft Sans Serif"/>
                <a:cs typeface="Microsoft Sans Serif"/>
              </a:rPr>
              <a:t>is</a:t>
            </a:r>
            <a:r>
              <a:rPr sz="3000" spc="-60" dirty="0">
                <a:latin typeface="Microsoft Sans Serif"/>
                <a:cs typeface="Microsoft Sans Serif"/>
              </a:rPr>
              <a:t> </a:t>
            </a:r>
            <a:r>
              <a:rPr sz="3000" spc="180" dirty="0">
                <a:latin typeface="Microsoft Sans Serif"/>
                <a:cs typeface="Microsoft Sans Serif"/>
              </a:rPr>
              <a:t>mapped</a:t>
            </a:r>
            <a:r>
              <a:rPr sz="3000" spc="-60" dirty="0">
                <a:latin typeface="Microsoft Sans Serif"/>
                <a:cs typeface="Microsoft Sans Serif"/>
              </a:rPr>
              <a:t> </a:t>
            </a:r>
            <a:r>
              <a:rPr sz="3000" spc="220" dirty="0">
                <a:latin typeface="Microsoft Sans Serif"/>
                <a:cs typeface="Microsoft Sans Serif"/>
              </a:rPr>
              <a:t>into</a:t>
            </a:r>
            <a:r>
              <a:rPr sz="3000" spc="-60" dirty="0">
                <a:latin typeface="Microsoft Sans Serif"/>
                <a:cs typeface="Microsoft Sans Serif"/>
              </a:rPr>
              <a:t> </a:t>
            </a:r>
            <a:r>
              <a:rPr sz="3000" dirty="0">
                <a:latin typeface="Microsoft Sans Serif"/>
                <a:cs typeface="Microsoft Sans Serif"/>
              </a:rPr>
              <a:t>a</a:t>
            </a:r>
            <a:r>
              <a:rPr sz="3000" spc="-60" dirty="0">
                <a:latin typeface="Microsoft Sans Serif"/>
                <a:cs typeface="Microsoft Sans Serif"/>
              </a:rPr>
              <a:t> </a:t>
            </a:r>
            <a:r>
              <a:rPr sz="3000" spc="140" dirty="0">
                <a:latin typeface="Microsoft Sans Serif"/>
                <a:cs typeface="Microsoft Sans Serif"/>
              </a:rPr>
              <a:t>bin-based</a:t>
            </a:r>
            <a:r>
              <a:rPr sz="3000" spc="-60" dirty="0">
                <a:latin typeface="Microsoft Sans Serif"/>
                <a:cs typeface="Microsoft Sans Serif"/>
              </a:rPr>
              <a:t> </a:t>
            </a:r>
            <a:r>
              <a:rPr sz="3000" spc="165" dirty="0">
                <a:latin typeface="Microsoft Sans Serif"/>
                <a:cs typeface="Microsoft Sans Serif"/>
              </a:rPr>
              <a:t>data</a:t>
            </a:r>
            <a:r>
              <a:rPr sz="3000" spc="-60" dirty="0">
                <a:latin typeface="Microsoft Sans Serif"/>
                <a:cs typeface="Microsoft Sans Serif"/>
              </a:rPr>
              <a:t> </a:t>
            </a:r>
            <a:r>
              <a:rPr sz="3000" spc="200" dirty="0">
                <a:latin typeface="Microsoft Sans Serif"/>
                <a:cs typeface="Microsoft Sans Serif"/>
              </a:rPr>
              <a:t>structure </a:t>
            </a:r>
            <a:r>
              <a:rPr sz="3000" spc="-780" dirty="0">
                <a:latin typeface="Microsoft Sans Serif"/>
                <a:cs typeface="Microsoft Sans Serif"/>
              </a:rPr>
              <a:t> </a:t>
            </a:r>
            <a:r>
              <a:rPr sz="3000" spc="170" dirty="0">
                <a:latin typeface="Microsoft Sans Serif"/>
                <a:cs typeface="Microsoft Sans Serif"/>
              </a:rPr>
              <a:t>composed</a:t>
            </a:r>
            <a:r>
              <a:rPr sz="3000" spc="-70" dirty="0">
                <a:latin typeface="Microsoft Sans Serif"/>
                <a:cs typeface="Microsoft Sans Serif"/>
              </a:rPr>
              <a:t> </a:t>
            </a:r>
            <a:r>
              <a:rPr sz="3000" spc="250" dirty="0">
                <a:latin typeface="Microsoft Sans Serif"/>
                <a:cs typeface="Microsoft Sans Serif"/>
              </a:rPr>
              <a:t>of</a:t>
            </a:r>
            <a:r>
              <a:rPr sz="3000" spc="-65" dirty="0">
                <a:latin typeface="Microsoft Sans Serif"/>
                <a:cs typeface="Microsoft Sans Serif"/>
              </a:rPr>
              <a:t> </a:t>
            </a:r>
            <a:r>
              <a:rPr sz="3000" spc="60" dirty="0">
                <a:latin typeface="Microsoft Sans Serif"/>
                <a:cs typeface="Microsoft Sans Serif"/>
              </a:rPr>
              <a:t>B</a:t>
            </a:r>
            <a:r>
              <a:rPr sz="3000" spc="-65" dirty="0">
                <a:latin typeface="Microsoft Sans Serif"/>
                <a:cs typeface="Microsoft Sans Serif"/>
              </a:rPr>
              <a:t> </a:t>
            </a:r>
            <a:r>
              <a:rPr sz="3000" spc="140" dirty="0">
                <a:latin typeface="Microsoft Sans Serif"/>
                <a:cs typeface="Microsoft Sans Serif"/>
              </a:rPr>
              <a:t>equally-capable</a:t>
            </a:r>
            <a:r>
              <a:rPr sz="3000" spc="-65" dirty="0">
                <a:latin typeface="Microsoft Sans Serif"/>
                <a:cs typeface="Microsoft Sans Serif"/>
              </a:rPr>
              <a:t> </a:t>
            </a:r>
            <a:r>
              <a:rPr sz="3000" spc="100" dirty="0">
                <a:latin typeface="Microsoft Sans Serif"/>
                <a:cs typeface="Microsoft Sans Serif"/>
              </a:rPr>
              <a:t>bins.</a:t>
            </a:r>
            <a:endParaRPr sz="3000">
              <a:latin typeface="Microsoft Sans Serif"/>
              <a:cs typeface="Microsoft Sans Serif"/>
            </a:endParaRPr>
          </a:p>
        </p:txBody>
      </p:sp>
      <p:sp>
        <p:nvSpPr>
          <p:cNvPr id="8" name="object 8"/>
          <p:cNvSpPr txBox="1"/>
          <p:nvPr/>
        </p:nvSpPr>
        <p:spPr>
          <a:xfrm>
            <a:off x="610098" y="5728636"/>
            <a:ext cx="17760950" cy="4292600"/>
          </a:xfrm>
          <a:prstGeom prst="rect">
            <a:avLst/>
          </a:prstGeom>
        </p:spPr>
        <p:txBody>
          <a:bodyPr vert="horz" wrap="square" lIns="0" tIns="12065" rIns="0" bIns="0" rtlCol="0">
            <a:spAutoFit/>
          </a:bodyPr>
          <a:lstStyle/>
          <a:p>
            <a:pPr marL="50800" marR="24130">
              <a:lnSpc>
                <a:spcPct val="116700"/>
              </a:lnSpc>
              <a:spcBef>
                <a:spcPts val="95"/>
              </a:spcBef>
            </a:pPr>
            <a:r>
              <a:rPr sz="3000" spc="25" dirty="0">
                <a:latin typeface="Microsoft Sans Serif"/>
                <a:cs typeface="Microsoft Sans Serif"/>
              </a:rPr>
              <a:t>·The</a:t>
            </a:r>
            <a:r>
              <a:rPr sz="3000" spc="-60" dirty="0">
                <a:latin typeface="Microsoft Sans Serif"/>
                <a:cs typeface="Microsoft Sans Serif"/>
              </a:rPr>
              <a:t> </a:t>
            </a:r>
            <a:r>
              <a:rPr sz="3000" spc="150" dirty="0">
                <a:latin typeface="Microsoft Sans Serif"/>
                <a:cs typeface="Microsoft Sans Serif"/>
              </a:rPr>
              <a:t>mapping</a:t>
            </a:r>
            <a:r>
              <a:rPr sz="3000" spc="-60" dirty="0">
                <a:latin typeface="Microsoft Sans Serif"/>
                <a:cs typeface="Microsoft Sans Serif"/>
              </a:rPr>
              <a:t> </a:t>
            </a:r>
            <a:r>
              <a:rPr sz="3000" spc="55" dirty="0">
                <a:latin typeface="Microsoft Sans Serif"/>
                <a:cs typeface="Microsoft Sans Serif"/>
              </a:rPr>
              <a:t>is</a:t>
            </a:r>
            <a:r>
              <a:rPr sz="3000" spc="-60" dirty="0">
                <a:latin typeface="Microsoft Sans Serif"/>
                <a:cs typeface="Microsoft Sans Serif"/>
              </a:rPr>
              <a:t> </a:t>
            </a:r>
            <a:r>
              <a:rPr sz="3000" spc="110" dirty="0">
                <a:latin typeface="Microsoft Sans Serif"/>
                <a:cs typeface="Microsoft Sans Serif"/>
              </a:rPr>
              <a:t>based</a:t>
            </a:r>
            <a:r>
              <a:rPr sz="3000" spc="-60" dirty="0">
                <a:latin typeface="Microsoft Sans Serif"/>
                <a:cs typeface="Microsoft Sans Serif"/>
              </a:rPr>
              <a:t> </a:t>
            </a:r>
            <a:r>
              <a:rPr sz="3000" spc="185" dirty="0">
                <a:latin typeface="Microsoft Sans Serif"/>
                <a:cs typeface="Microsoft Sans Serif"/>
              </a:rPr>
              <a:t>on</a:t>
            </a:r>
            <a:r>
              <a:rPr sz="3000" spc="-60" dirty="0">
                <a:latin typeface="Microsoft Sans Serif"/>
                <a:cs typeface="Microsoft Sans Serif"/>
              </a:rPr>
              <a:t> </a:t>
            </a:r>
            <a:r>
              <a:rPr sz="3000" spc="210" dirty="0">
                <a:latin typeface="Microsoft Sans Serif"/>
                <a:cs typeface="Microsoft Sans Serif"/>
              </a:rPr>
              <a:t>the</a:t>
            </a:r>
            <a:r>
              <a:rPr sz="3000" spc="-60" dirty="0">
                <a:latin typeface="Microsoft Sans Serif"/>
                <a:cs typeface="Microsoft Sans Serif"/>
              </a:rPr>
              <a:t> </a:t>
            </a:r>
            <a:r>
              <a:rPr sz="3000" spc="215" dirty="0">
                <a:latin typeface="Microsoft Sans Serif"/>
                <a:cs typeface="Microsoft Sans Serif"/>
              </a:rPr>
              <a:t>first</a:t>
            </a:r>
            <a:r>
              <a:rPr sz="3000" spc="-60" dirty="0">
                <a:latin typeface="Microsoft Sans Serif"/>
                <a:cs typeface="Microsoft Sans Serif"/>
              </a:rPr>
              <a:t> </a:t>
            </a:r>
            <a:r>
              <a:rPr sz="3000" spc="85" dirty="0">
                <a:latin typeface="Microsoft Sans Serif"/>
                <a:cs typeface="Microsoft Sans Serif"/>
              </a:rPr>
              <a:t>log2</a:t>
            </a:r>
            <a:r>
              <a:rPr sz="3000" spc="-60" dirty="0">
                <a:latin typeface="Microsoft Sans Serif"/>
                <a:cs typeface="Microsoft Sans Serif"/>
              </a:rPr>
              <a:t> </a:t>
            </a:r>
            <a:r>
              <a:rPr sz="3000" spc="60" dirty="0">
                <a:latin typeface="Microsoft Sans Serif"/>
                <a:cs typeface="Microsoft Sans Serif"/>
              </a:rPr>
              <a:t>B</a:t>
            </a:r>
            <a:r>
              <a:rPr sz="3000" spc="-60" dirty="0">
                <a:latin typeface="Microsoft Sans Serif"/>
                <a:cs typeface="Microsoft Sans Serif"/>
              </a:rPr>
              <a:t> </a:t>
            </a:r>
            <a:r>
              <a:rPr sz="3000" spc="190" dirty="0">
                <a:latin typeface="Microsoft Sans Serif"/>
                <a:cs typeface="Microsoft Sans Serif"/>
              </a:rPr>
              <a:t>bits</a:t>
            </a:r>
            <a:r>
              <a:rPr sz="3000" spc="-60" dirty="0">
                <a:latin typeface="Microsoft Sans Serif"/>
                <a:cs typeface="Microsoft Sans Serif"/>
              </a:rPr>
              <a:t> </a:t>
            </a:r>
            <a:r>
              <a:rPr sz="3000" spc="250" dirty="0">
                <a:latin typeface="Microsoft Sans Serif"/>
                <a:cs typeface="Microsoft Sans Serif"/>
              </a:rPr>
              <a:t>of</a:t>
            </a:r>
            <a:r>
              <a:rPr sz="3000" spc="-60" dirty="0">
                <a:latin typeface="Microsoft Sans Serif"/>
                <a:cs typeface="Microsoft Sans Serif"/>
              </a:rPr>
              <a:t> </a:t>
            </a:r>
            <a:r>
              <a:rPr sz="3000" spc="210" dirty="0">
                <a:latin typeface="Microsoft Sans Serif"/>
                <a:cs typeface="Microsoft Sans Serif"/>
              </a:rPr>
              <a:t>the</a:t>
            </a:r>
            <a:r>
              <a:rPr sz="3000" spc="-60" dirty="0">
                <a:latin typeface="Microsoft Sans Serif"/>
                <a:cs typeface="Microsoft Sans Serif"/>
              </a:rPr>
              <a:t> </a:t>
            </a:r>
            <a:r>
              <a:rPr sz="3000" spc="105" dirty="0">
                <a:latin typeface="Microsoft Sans Serif"/>
                <a:cs typeface="Microsoft Sans Serif"/>
              </a:rPr>
              <a:t>Flow</a:t>
            </a:r>
            <a:r>
              <a:rPr sz="3000" spc="-55" dirty="0">
                <a:latin typeface="Microsoft Sans Serif"/>
                <a:cs typeface="Microsoft Sans Serif"/>
              </a:rPr>
              <a:t> </a:t>
            </a:r>
            <a:r>
              <a:rPr sz="3000" spc="80" dirty="0">
                <a:latin typeface="Microsoft Sans Serif"/>
                <a:cs typeface="Microsoft Sans Serif"/>
              </a:rPr>
              <a:t>Label,</a:t>
            </a:r>
            <a:r>
              <a:rPr sz="3000" spc="-60" dirty="0">
                <a:latin typeface="Microsoft Sans Serif"/>
                <a:cs typeface="Microsoft Sans Serif"/>
              </a:rPr>
              <a:t> </a:t>
            </a:r>
            <a:r>
              <a:rPr sz="3000" spc="170" dirty="0">
                <a:latin typeface="Microsoft Sans Serif"/>
                <a:cs typeface="Microsoft Sans Serif"/>
              </a:rPr>
              <a:t>which</a:t>
            </a:r>
            <a:r>
              <a:rPr sz="3000" spc="-60" dirty="0">
                <a:latin typeface="Microsoft Sans Serif"/>
                <a:cs typeface="Microsoft Sans Serif"/>
              </a:rPr>
              <a:t> </a:t>
            </a:r>
            <a:r>
              <a:rPr sz="3000" spc="100" dirty="0">
                <a:latin typeface="Microsoft Sans Serif"/>
                <a:cs typeface="Microsoft Sans Serif"/>
              </a:rPr>
              <a:t>are</a:t>
            </a:r>
            <a:r>
              <a:rPr sz="3000" spc="-60" dirty="0">
                <a:latin typeface="Microsoft Sans Serif"/>
                <a:cs typeface="Microsoft Sans Serif"/>
              </a:rPr>
              <a:t> </a:t>
            </a:r>
            <a:r>
              <a:rPr sz="3000" spc="114" dirty="0">
                <a:latin typeface="Microsoft Sans Serif"/>
                <a:cs typeface="Microsoft Sans Serif"/>
              </a:rPr>
              <a:t>used</a:t>
            </a:r>
            <a:r>
              <a:rPr sz="3000" spc="-60" dirty="0">
                <a:latin typeface="Microsoft Sans Serif"/>
                <a:cs typeface="Microsoft Sans Serif"/>
              </a:rPr>
              <a:t> </a:t>
            </a:r>
            <a:r>
              <a:rPr sz="3000" spc="290" dirty="0">
                <a:latin typeface="Microsoft Sans Serif"/>
                <a:cs typeface="Microsoft Sans Serif"/>
              </a:rPr>
              <a:t>to</a:t>
            </a:r>
            <a:r>
              <a:rPr sz="3000" spc="-60" dirty="0">
                <a:latin typeface="Microsoft Sans Serif"/>
                <a:cs typeface="Microsoft Sans Serif"/>
              </a:rPr>
              <a:t> </a:t>
            </a:r>
            <a:r>
              <a:rPr sz="3000" spc="125" dirty="0">
                <a:latin typeface="Microsoft Sans Serif"/>
                <a:cs typeface="Microsoft Sans Serif"/>
              </a:rPr>
              <a:t>index</a:t>
            </a:r>
            <a:r>
              <a:rPr sz="3000" spc="-60" dirty="0">
                <a:latin typeface="Microsoft Sans Serif"/>
                <a:cs typeface="Microsoft Sans Serif"/>
              </a:rPr>
              <a:t> </a:t>
            </a:r>
            <a:r>
              <a:rPr sz="3000" spc="210" dirty="0">
                <a:latin typeface="Microsoft Sans Serif"/>
                <a:cs typeface="Microsoft Sans Serif"/>
              </a:rPr>
              <a:t>the</a:t>
            </a:r>
            <a:r>
              <a:rPr sz="3000" spc="-60" dirty="0">
                <a:latin typeface="Microsoft Sans Serif"/>
                <a:cs typeface="Microsoft Sans Serif"/>
              </a:rPr>
              <a:t> </a:t>
            </a:r>
            <a:r>
              <a:rPr sz="3000" spc="140" dirty="0">
                <a:latin typeface="Microsoft Sans Serif"/>
                <a:cs typeface="Microsoft Sans Serif"/>
              </a:rPr>
              <a:t>array </a:t>
            </a:r>
            <a:r>
              <a:rPr sz="3000" spc="-780" dirty="0">
                <a:latin typeface="Microsoft Sans Serif"/>
                <a:cs typeface="Microsoft Sans Serif"/>
              </a:rPr>
              <a:t> </a:t>
            </a:r>
            <a:r>
              <a:rPr sz="3000" spc="250" dirty="0">
                <a:latin typeface="Microsoft Sans Serif"/>
                <a:cs typeface="Microsoft Sans Serif"/>
              </a:rPr>
              <a:t>of</a:t>
            </a:r>
            <a:r>
              <a:rPr sz="3000" spc="-70" dirty="0">
                <a:latin typeface="Microsoft Sans Serif"/>
                <a:cs typeface="Microsoft Sans Serif"/>
              </a:rPr>
              <a:t> </a:t>
            </a:r>
            <a:r>
              <a:rPr sz="3000" spc="100" dirty="0">
                <a:latin typeface="Microsoft Sans Serif"/>
                <a:cs typeface="Microsoft Sans Serif"/>
              </a:rPr>
              <a:t>bins.</a:t>
            </a:r>
            <a:endParaRPr sz="3000">
              <a:latin typeface="Microsoft Sans Serif"/>
              <a:cs typeface="Microsoft Sans Serif"/>
            </a:endParaRPr>
          </a:p>
          <a:p>
            <a:pPr marL="50800">
              <a:lnSpc>
                <a:spcPct val="100000"/>
              </a:lnSpc>
              <a:spcBef>
                <a:spcPts val="600"/>
              </a:spcBef>
            </a:pPr>
            <a:r>
              <a:rPr sz="3000" spc="125" dirty="0">
                <a:latin typeface="Microsoft Sans Serif"/>
                <a:cs typeface="Microsoft Sans Serif"/>
              </a:rPr>
              <a:t>·With</a:t>
            </a:r>
            <a:r>
              <a:rPr sz="3000" spc="-65" dirty="0">
                <a:latin typeface="Microsoft Sans Serif"/>
                <a:cs typeface="Microsoft Sans Serif"/>
              </a:rPr>
              <a:t> </a:t>
            </a:r>
            <a:r>
              <a:rPr sz="3000" spc="-170" dirty="0">
                <a:latin typeface="Microsoft Sans Serif"/>
                <a:cs typeface="Microsoft Sans Serif"/>
              </a:rPr>
              <a:t>S</a:t>
            </a:r>
            <a:r>
              <a:rPr sz="3000" spc="-60" dirty="0">
                <a:latin typeface="Microsoft Sans Serif"/>
                <a:cs typeface="Microsoft Sans Serif"/>
              </a:rPr>
              <a:t> </a:t>
            </a:r>
            <a:r>
              <a:rPr sz="3000" spc="120" dirty="0">
                <a:latin typeface="Microsoft Sans Serif"/>
                <a:cs typeface="Microsoft Sans Serif"/>
              </a:rPr>
              <a:t>we</a:t>
            </a:r>
            <a:r>
              <a:rPr sz="3000" spc="-65" dirty="0">
                <a:latin typeface="Microsoft Sans Serif"/>
                <a:cs typeface="Microsoft Sans Serif"/>
              </a:rPr>
              <a:t> </a:t>
            </a:r>
            <a:r>
              <a:rPr sz="3000" spc="190" dirty="0">
                <a:latin typeface="Microsoft Sans Serif"/>
                <a:cs typeface="Microsoft Sans Serif"/>
              </a:rPr>
              <a:t>denote</a:t>
            </a:r>
            <a:r>
              <a:rPr sz="3000" spc="-60" dirty="0">
                <a:latin typeface="Microsoft Sans Serif"/>
                <a:cs typeface="Microsoft Sans Serif"/>
              </a:rPr>
              <a:t> </a:t>
            </a:r>
            <a:r>
              <a:rPr sz="3000" spc="210" dirty="0">
                <a:latin typeface="Microsoft Sans Serif"/>
                <a:cs typeface="Microsoft Sans Serif"/>
              </a:rPr>
              <a:t>the</a:t>
            </a:r>
            <a:r>
              <a:rPr sz="3000" spc="-65" dirty="0">
                <a:latin typeface="Microsoft Sans Serif"/>
                <a:cs typeface="Microsoft Sans Serif"/>
              </a:rPr>
              <a:t> </a:t>
            </a:r>
            <a:r>
              <a:rPr sz="3000" spc="15" dirty="0">
                <a:latin typeface="Microsoft Sans Serif"/>
                <a:cs typeface="Microsoft Sans Serif"/>
              </a:rPr>
              <a:t>size</a:t>
            </a:r>
            <a:r>
              <a:rPr sz="3000" spc="-60" dirty="0">
                <a:latin typeface="Microsoft Sans Serif"/>
                <a:cs typeface="Microsoft Sans Serif"/>
              </a:rPr>
              <a:t> </a:t>
            </a:r>
            <a:r>
              <a:rPr sz="3000" spc="150" dirty="0">
                <a:latin typeface="Microsoft Sans Serif"/>
                <a:cs typeface="Microsoft Sans Serif"/>
              </a:rPr>
              <a:t>in</a:t>
            </a:r>
            <a:r>
              <a:rPr sz="3000" spc="-60" dirty="0">
                <a:latin typeface="Microsoft Sans Serif"/>
                <a:cs typeface="Microsoft Sans Serif"/>
              </a:rPr>
              <a:t> </a:t>
            </a:r>
            <a:r>
              <a:rPr sz="3000" spc="190" dirty="0">
                <a:latin typeface="Microsoft Sans Serif"/>
                <a:cs typeface="Microsoft Sans Serif"/>
              </a:rPr>
              <a:t>bits</a:t>
            </a:r>
            <a:r>
              <a:rPr sz="3000" spc="-65" dirty="0">
                <a:latin typeface="Microsoft Sans Serif"/>
                <a:cs typeface="Microsoft Sans Serif"/>
              </a:rPr>
              <a:t> </a:t>
            </a:r>
            <a:r>
              <a:rPr sz="3000" spc="250" dirty="0">
                <a:latin typeface="Microsoft Sans Serif"/>
                <a:cs typeface="Microsoft Sans Serif"/>
              </a:rPr>
              <a:t>of</a:t>
            </a:r>
            <a:r>
              <a:rPr sz="3000" spc="-60" dirty="0">
                <a:latin typeface="Microsoft Sans Serif"/>
                <a:cs typeface="Microsoft Sans Serif"/>
              </a:rPr>
              <a:t> </a:t>
            </a:r>
            <a:r>
              <a:rPr sz="3000" spc="100" dirty="0">
                <a:latin typeface="Microsoft Sans Serif"/>
                <a:cs typeface="Microsoft Sans Serif"/>
              </a:rPr>
              <a:t>each</a:t>
            </a:r>
            <a:r>
              <a:rPr sz="3000" spc="-65" dirty="0">
                <a:latin typeface="Microsoft Sans Serif"/>
                <a:cs typeface="Microsoft Sans Serif"/>
              </a:rPr>
              <a:t> </a:t>
            </a:r>
            <a:r>
              <a:rPr sz="3000" spc="130" dirty="0">
                <a:latin typeface="Microsoft Sans Serif"/>
                <a:cs typeface="Microsoft Sans Serif"/>
              </a:rPr>
              <a:t>bin:</a:t>
            </a:r>
            <a:r>
              <a:rPr sz="3000" spc="-60" dirty="0">
                <a:latin typeface="Microsoft Sans Serif"/>
                <a:cs typeface="Microsoft Sans Serif"/>
              </a:rPr>
              <a:t> </a:t>
            </a:r>
            <a:r>
              <a:rPr sz="3000" spc="150" dirty="0">
                <a:latin typeface="Microsoft Sans Serif"/>
                <a:cs typeface="Microsoft Sans Serif"/>
              </a:rPr>
              <a:t>in</a:t>
            </a:r>
            <a:r>
              <a:rPr sz="3000" spc="-65" dirty="0">
                <a:latin typeface="Microsoft Sans Serif"/>
                <a:cs typeface="Microsoft Sans Serif"/>
              </a:rPr>
              <a:t> </a:t>
            </a:r>
            <a:r>
              <a:rPr sz="3000" spc="200" dirty="0">
                <a:latin typeface="Microsoft Sans Serif"/>
                <a:cs typeface="Microsoft Sans Serif"/>
              </a:rPr>
              <a:t>our</a:t>
            </a:r>
            <a:r>
              <a:rPr sz="3000" spc="-60" dirty="0">
                <a:latin typeface="Microsoft Sans Serif"/>
                <a:cs typeface="Microsoft Sans Serif"/>
              </a:rPr>
              <a:t> </a:t>
            </a:r>
            <a:r>
              <a:rPr sz="3000" spc="35" dirty="0">
                <a:latin typeface="Microsoft Sans Serif"/>
                <a:cs typeface="Microsoft Sans Serif"/>
              </a:rPr>
              <a:t>case,</a:t>
            </a:r>
            <a:r>
              <a:rPr sz="3000" spc="-60" dirty="0">
                <a:latin typeface="Microsoft Sans Serif"/>
                <a:cs typeface="Microsoft Sans Serif"/>
              </a:rPr>
              <a:t> </a:t>
            </a:r>
            <a:r>
              <a:rPr sz="3000" spc="-170" dirty="0">
                <a:latin typeface="Microsoft Sans Serif"/>
                <a:cs typeface="Microsoft Sans Serif"/>
              </a:rPr>
              <a:t>S</a:t>
            </a:r>
            <a:r>
              <a:rPr sz="3000" spc="-65" dirty="0">
                <a:latin typeface="Microsoft Sans Serif"/>
                <a:cs typeface="Microsoft Sans Serif"/>
              </a:rPr>
              <a:t> </a:t>
            </a:r>
            <a:r>
              <a:rPr sz="3000" spc="-114" dirty="0">
                <a:latin typeface="Microsoft Sans Serif"/>
                <a:cs typeface="Microsoft Sans Serif"/>
              </a:rPr>
              <a:t>=</a:t>
            </a:r>
            <a:r>
              <a:rPr sz="3000" spc="-60" dirty="0">
                <a:latin typeface="Microsoft Sans Serif"/>
                <a:cs typeface="Microsoft Sans Serif"/>
              </a:rPr>
              <a:t> </a:t>
            </a:r>
            <a:r>
              <a:rPr sz="3000" spc="-25" dirty="0">
                <a:latin typeface="Microsoft Sans Serif"/>
                <a:cs typeface="Microsoft Sans Serif"/>
              </a:rPr>
              <a:t>2</a:t>
            </a:r>
            <a:r>
              <a:rPr sz="3000" spc="-65" dirty="0">
                <a:latin typeface="Microsoft Sans Serif"/>
                <a:cs typeface="Microsoft Sans Serif"/>
              </a:rPr>
              <a:t> </a:t>
            </a:r>
            <a:r>
              <a:rPr sz="3000" spc="200" dirty="0">
                <a:latin typeface="Microsoft Sans Serif"/>
                <a:cs typeface="Microsoft Sans Serif"/>
              </a:rPr>
              <a:t>20/B</a:t>
            </a:r>
            <a:r>
              <a:rPr sz="3000" spc="-60" dirty="0">
                <a:latin typeface="Microsoft Sans Serif"/>
                <a:cs typeface="Microsoft Sans Serif"/>
              </a:rPr>
              <a:t> </a:t>
            </a:r>
            <a:r>
              <a:rPr sz="3000" spc="140" dirty="0">
                <a:latin typeface="Microsoft Sans Serif"/>
                <a:cs typeface="Microsoft Sans Serif"/>
              </a:rPr>
              <a:t>bits.</a:t>
            </a:r>
            <a:r>
              <a:rPr sz="3000" spc="-60" dirty="0">
                <a:latin typeface="Microsoft Sans Serif"/>
                <a:cs typeface="Microsoft Sans Serif"/>
              </a:rPr>
              <a:t> </a:t>
            </a:r>
            <a:r>
              <a:rPr sz="3000" spc="85" dirty="0">
                <a:latin typeface="Microsoft Sans Serif"/>
                <a:cs typeface="Microsoft Sans Serif"/>
              </a:rPr>
              <a:t>Such</a:t>
            </a:r>
            <a:r>
              <a:rPr sz="3000" spc="-65" dirty="0">
                <a:latin typeface="Microsoft Sans Serif"/>
                <a:cs typeface="Microsoft Sans Serif"/>
              </a:rPr>
              <a:t> </a:t>
            </a:r>
            <a:r>
              <a:rPr sz="3000" dirty="0">
                <a:latin typeface="Microsoft Sans Serif"/>
                <a:cs typeface="Microsoft Sans Serif"/>
              </a:rPr>
              <a:t>a</a:t>
            </a:r>
            <a:r>
              <a:rPr sz="3000" spc="-60" dirty="0">
                <a:latin typeface="Microsoft Sans Serif"/>
                <a:cs typeface="Microsoft Sans Serif"/>
              </a:rPr>
              <a:t> </a:t>
            </a:r>
            <a:r>
              <a:rPr sz="3000" spc="135" dirty="0">
                <a:latin typeface="Microsoft Sans Serif"/>
                <a:cs typeface="Microsoft Sans Serif"/>
              </a:rPr>
              <a:t>mechanism</a:t>
            </a:r>
            <a:endParaRPr sz="3000">
              <a:latin typeface="Microsoft Sans Serif"/>
              <a:cs typeface="Microsoft Sans Serif"/>
            </a:endParaRPr>
          </a:p>
          <a:p>
            <a:pPr marL="50800" marR="59055">
              <a:lnSpc>
                <a:spcPts val="4200"/>
              </a:lnSpc>
              <a:spcBef>
                <a:spcPts val="240"/>
              </a:spcBef>
            </a:pPr>
            <a:r>
              <a:rPr sz="3000" spc="190" dirty="0">
                <a:latin typeface="Microsoft Sans Serif"/>
                <a:cs typeface="Microsoft Sans Serif"/>
              </a:rPr>
              <a:t>demonstrated</a:t>
            </a:r>
            <a:r>
              <a:rPr sz="3000" spc="-60" dirty="0">
                <a:latin typeface="Microsoft Sans Serif"/>
                <a:cs typeface="Microsoft Sans Serif"/>
              </a:rPr>
              <a:t> </a:t>
            </a:r>
            <a:r>
              <a:rPr sz="3000" spc="290" dirty="0">
                <a:latin typeface="Microsoft Sans Serif"/>
                <a:cs typeface="Microsoft Sans Serif"/>
              </a:rPr>
              <a:t>to</a:t>
            </a:r>
            <a:r>
              <a:rPr sz="3000" spc="-60" dirty="0">
                <a:latin typeface="Microsoft Sans Serif"/>
                <a:cs typeface="Microsoft Sans Serif"/>
              </a:rPr>
              <a:t> </a:t>
            </a:r>
            <a:r>
              <a:rPr sz="3000" spc="155" dirty="0">
                <a:latin typeface="Microsoft Sans Serif"/>
                <a:cs typeface="Microsoft Sans Serif"/>
              </a:rPr>
              <a:t>be</a:t>
            </a:r>
            <a:r>
              <a:rPr sz="3000" spc="-55" dirty="0">
                <a:latin typeface="Microsoft Sans Serif"/>
                <a:cs typeface="Microsoft Sans Serif"/>
              </a:rPr>
              <a:t> </a:t>
            </a:r>
            <a:r>
              <a:rPr sz="3000" spc="165" dirty="0">
                <a:latin typeface="Microsoft Sans Serif"/>
                <a:cs typeface="Microsoft Sans Serif"/>
              </a:rPr>
              <a:t>lightweight</a:t>
            </a:r>
            <a:r>
              <a:rPr sz="3000" spc="-60" dirty="0">
                <a:latin typeface="Microsoft Sans Serif"/>
                <a:cs typeface="Microsoft Sans Serif"/>
              </a:rPr>
              <a:t> </a:t>
            </a:r>
            <a:r>
              <a:rPr sz="3000" spc="-5" dirty="0">
                <a:latin typeface="Microsoft Sans Serif"/>
                <a:cs typeface="Microsoft Sans Serif"/>
              </a:rPr>
              <a:t>as</a:t>
            </a:r>
            <a:r>
              <a:rPr sz="3000" spc="-60" dirty="0">
                <a:latin typeface="Microsoft Sans Serif"/>
                <a:cs typeface="Microsoft Sans Serif"/>
              </a:rPr>
              <a:t> </a:t>
            </a:r>
            <a:r>
              <a:rPr sz="3000" spc="210" dirty="0">
                <a:latin typeface="Microsoft Sans Serif"/>
                <a:cs typeface="Microsoft Sans Serif"/>
              </a:rPr>
              <a:t>the</a:t>
            </a:r>
            <a:r>
              <a:rPr sz="3000" spc="-55" dirty="0">
                <a:latin typeface="Microsoft Sans Serif"/>
                <a:cs typeface="Microsoft Sans Serif"/>
              </a:rPr>
              <a:t> </a:t>
            </a:r>
            <a:r>
              <a:rPr sz="3000" spc="220" dirty="0">
                <a:latin typeface="Microsoft Sans Serif"/>
                <a:cs typeface="Microsoft Sans Serif"/>
              </a:rPr>
              <a:t>traffic</a:t>
            </a:r>
            <a:r>
              <a:rPr sz="3000" spc="-60" dirty="0">
                <a:latin typeface="Microsoft Sans Serif"/>
                <a:cs typeface="Microsoft Sans Serif"/>
              </a:rPr>
              <a:t> </a:t>
            </a:r>
            <a:r>
              <a:rPr sz="3000" spc="135" dirty="0">
                <a:latin typeface="Microsoft Sans Serif"/>
                <a:cs typeface="Microsoft Sans Serif"/>
              </a:rPr>
              <a:t>processed</a:t>
            </a:r>
            <a:r>
              <a:rPr sz="3000" spc="-60" dirty="0">
                <a:latin typeface="Microsoft Sans Serif"/>
                <a:cs typeface="Microsoft Sans Serif"/>
              </a:rPr>
              <a:t> </a:t>
            </a:r>
            <a:r>
              <a:rPr sz="3000" spc="229" dirty="0">
                <a:latin typeface="Microsoft Sans Serif"/>
                <a:cs typeface="Microsoft Sans Serif"/>
              </a:rPr>
              <a:t>by</a:t>
            </a:r>
            <a:r>
              <a:rPr sz="3000" spc="-55" dirty="0">
                <a:latin typeface="Microsoft Sans Serif"/>
                <a:cs typeface="Microsoft Sans Serif"/>
              </a:rPr>
              <a:t> </a:t>
            </a:r>
            <a:r>
              <a:rPr sz="3000" spc="200" dirty="0">
                <a:latin typeface="Microsoft Sans Serif"/>
                <a:cs typeface="Microsoft Sans Serif"/>
              </a:rPr>
              <a:t>our</a:t>
            </a:r>
            <a:r>
              <a:rPr sz="3000" spc="-60" dirty="0">
                <a:latin typeface="Microsoft Sans Serif"/>
                <a:cs typeface="Microsoft Sans Serif"/>
              </a:rPr>
              <a:t> </a:t>
            </a:r>
            <a:r>
              <a:rPr sz="3000" spc="165" dirty="0">
                <a:latin typeface="Microsoft Sans Serif"/>
                <a:cs typeface="Microsoft Sans Serif"/>
              </a:rPr>
              <a:t>framework</a:t>
            </a:r>
            <a:r>
              <a:rPr sz="3000" spc="-60" dirty="0">
                <a:latin typeface="Microsoft Sans Serif"/>
                <a:cs typeface="Microsoft Sans Serif"/>
              </a:rPr>
              <a:t> </a:t>
            </a:r>
            <a:r>
              <a:rPr sz="3000" spc="105" dirty="0">
                <a:latin typeface="Microsoft Sans Serif"/>
                <a:cs typeface="Microsoft Sans Serif"/>
              </a:rPr>
              <a:t>experiences</a:t>
            </a:r>
            <a:r>
              <a:rPr sz="3000" spc="-55" dirty="0">
                <a:latin typeface="Microsoft Sans Serif"/>
                <a:cs typeface="Microsoft Sans Serif"/>
              </a:rPr>
              <a:t> </a:t>
            </a:r>
            <a:r>
              <a:rPr sz="3000" spc="190" dirty="0">
                <a:latin typeface="Microsoft Sans Serif"/>
                <a:cs typeface="Microsoft Sans Serif"/>
              </a:rPr>
              <a:t>only</a:t>
            </a:r>
            <a:r>
              <a:rPr sz="3000" spc="-60" dirty="0">
                <a:latin typeface="Microsoft Sans Serif"/>
                <a:cs typeface="Microsoft Sans Serif"/>
              </a:rPr>
              <a:t> </a:t>
            </a:r>
            <a:r>
              <a:rPr sz="3000" spc="125" dirty="0">
                <a:latin typeface="Microsoft Sans Serif"/>
                <a:cs typeface="Microsoft Sans Serif"/>
              </a:rPr>
              <a:t>dela </a:t>
            </a:r>
            <a:r>
              <a:rPr sz="3000" spc="-785" dirty="0">
                <a:latin typeface="Microsoft Sans Serif"/>
                <a:cs typeface="Microsoft Sans Serif"/>
              </a:rPr>
              <a:t> </a:t>
            </a:r>
            <a:r>
              <a:rPr sz="3000" spc="250" dirty="0">
                <a:latin typeface="Microsoft Sans Serif"/>
                <a:cs typeface="Microsoft Sans Serif"/>
              </a:rPr>
              <a:t>of</a:t>
            </a:r>
            <a:r>
              <a:rPr sz="3000" spc="-70" dirty="0">
                <a:latin typeface="Microsoft Sans Serif"/>
                <a:cs typeface="Microsoft Sans Serif"/>
              </a:rPr>
              <a:t> </a:t>
            </a:r>
            <a:r>
              <a:rPr sz="3000" spc="165" dirty="0">
                <a:latin typeface="Lucida Sans Unicode"/>
                <a:cs typeface="Lucida Sans Unicode"/>
              </a:rPr>
              <a:t>∼</a:t>
            </a:r>
            <a:r>
              <a:rPr sz="3000" spc="165" dirty="0">
                <a:latin typeface="Microsoft Sans Serif"/>
                <a:cs typeface="Microsoft Sans Serif"/>
              </a:rPr>
              <a:t>10</a:t>
            </a:r>
            <a:r>
              <a:rPr sz="3000" spc="-65" dirty="0">
                <a:latin typeface="Microsoft Sans Serif"/>
                <a:cs typeface="Microsoft Sans Serif"/>
              </a:rPr>
              <a:t> </a:t>
            </a:r>
            <a:r>
              <a:rPr sz="3000" spc="90" dirty="0">
                <a:latin typeface="Microsoft Sans Serif"/>
                <a:cs typeface="Microsoft Sans Serif"/>
              </a:rPr>
              <a:t>ns</a:t>
            </a:r>
            <a:r>
              <a:rPr sz="3000" spc="-65" dirty="0">
                <a:latin typeface="Microsoft Sans Serif"/>
                <a:cs typeface="Microsoft Sans Serif"/>
              </a:rPr>
              <a:t> </a:t>
            </a:r>
            <a:r>
              <a:rPr sz="3000" spc="185" dirty="0">
                <a:latin typeface="Microsoft Sans Serif"/>
                <a:cs typeface="Microsoft Sans Serif"/>
              </a:rPr>
              <a:t>per</a:t>
            </a:r>
            <a:r>
              <a:rPr sz="3000" spc="-65" dirty="0">
                <a:latin typeface="Microsoft Sans Serif"/>
                <a:cs typeface="Microsoft Sans Serif"/>
              </a:rPr>
              <a:t> </a:t>
            </a:r>
            <a:r>
              <a:rPr sz="3000" spc="114" dirty="0">
                <a:latin typeface="Microsoft Sans Serif"/>
                <a:cs typeface="Microsoft Sans Serif"/>
              </a:rPr>
              <a:t>packet.</a:t>
            </a:r>
            <a:endParaRPr sz="3000">
              <a:latin typeface="Microsoft Sans Serif"/>
              <a:cs typeface="Microsoft Sans Serif"/>
            </a:endParaRPr>
          </a:p>
          <a:p>
            <a:pPr marL="50800" marR="43180">
              <a:lnSpc>
                <a:spcPts val="4200"/>
              </a:lnSpc>
            </a:pPr>
            <a:r>
              <a:rPr sz="3000" spc="25" dirty="0">
                <a:latin typeface="Microsoft Sans Serif"/>
                <a:cs typeface="Microsoft Sans Serif"/>
              </a:rPr>
              <a:t>·The </a:t>
            </a:r>
            <a:r>
              <a:rPr sz="3000" spc="75" dirty="0">
                <a:latin typeface="Microsoft Sans Serif"/>
                <a:cs typeface="Microsoft Sans Serif"/>
              </a:rPr>
              <a:t>same </a:t>
            </a:r>
            <a:r>
              <a:rPr sz="3000" spc="225" dirty="0">
                <a:latin typeface="Microsoft Sans Serif"/>
                <a:cs typeface="Microsoft Sans Serif"/>
              </a:rPr>
              <a:t>utility </a:t>
            </a:r>
            <a:r>
              <a:rPr sz="3000" spc="180" dirty="0">
                <a:latin typeface="Microsoft Sans Serif"/>
                <a:cs typeface="Microsoft Sans Serif"/>
              </a:rPr>
              <a:t>computes </a:t>
            </a:r>
            <a:r>
              <a:rPr sz="3000" spc="210" dirty="0">
                <a:latin typeface="Microsoft Sans Serif"/>
                <a:cs typeface="Microsoft Sans Serif"/>
              </a:rPr>
              <a:t>the </a:t>
            </a:r>
            <a:r>
              <a:rPr sz="3000" spc="195" dirty="0">
                <a:latin typeface="Microsoft Sans Serif"/>
                <a:cs typeface="Microsoft Sans Serif"/>
              </a:rPr>
              <a:t>number </a:t>
            </a:r>
            <a:r>
              <a:rPr sz="3000" spc="114" dirty="0">
                <a:latin typeface="Microsoft Sans Serif"/>
                <a:cs typeface="Microsoft Sans Serif"/>
              </a:rPr>
              <a:t>N </a:t>
            </a:r>
            <a:r>
              <a:rPr sz="3000" spc="250" dirty="0">
                <a:latin typeface="Microsoft Sans Serif"/>
                <a:cs typeface="Microsoft Sans Serif"/>
              </a:rPr>
              <a:t>of </a:t>
            </a:r>
            <a:r>
              <a:rPr sz="3000" spc="204" dirty="0">
                <a:latin typeface="Microsoft Sans Serif"/>
                <a:cs typeface="Microsoft Sans Serif"/>
              </a:rPr>
              <a:t>non-empty </a:t>
            </a:r>
            <a:r>
              <a:rPr sz="3000" spc="100" dirty="0">
                <a:latin typeface="Microsoft Sans Serif"/>
                <a:cs typeface="Microsoft Sans Serif"/>
              </a:rPr>
              <a:t>bins, </a:t>
            </a:r>
            <a:r>
              <a:rPr sz="3000" spc="5" dirty="0">
                <a:latin typeface="Microsoft Sans Serif"/>
                <a:cs typeface="Microsoft Sans Serif"/>
              </a:rPr>
              <a:t>i.e., </a:t>
            </a:r>
            <a:r>
              <a:rPr sz="3000" spc="270" dirty="0">
                <a:latin typeface="Microsoft Sans Serif"/>
                <a:cs typeface="Microsoft Sans Serif"/>
              </a:rPr>
              <a:t>“dirty” </a:t>
            </a:r>
            <a:r>
              <a:rPr sz="3000" spc="140" dirty="0">
                <a:latin typeface="Microsoft Sans Serif"/>
                <a:cs typeface="Microsoft Sans Serif"/>
              </a:rPr>
              <a:t>bins </a:t>
            </a:r>
            <a:r>
              <a:rPr sz="3000" spc="245" dirty="0">
                <a:latin typeface="Microsoft Sans Serif"/>
                <a:cs typeface="Microsoft Sans Serif"/>
              </a:rPr>
              <a:t>that </a:t>
            </a:r>
            <a:r>
              <a:rPr sz="3000" spc="114" dirty="0">
                <a:latin typeface="Microsoft Sans Serif"/>
                <a:cs typeface="Microsoft Sans Serif"/>
              </a:rPr>
              <a:t>have </a:t>
            </a:r>
            <a:r>
              <a:rPr sz="3000" spc="135" dirty="0">
                <a:latin typeface="Microsoft Sans Serif"/>
                <a:cs typeface="Microsoft Sans Serif"/>
              </a:rPr>
              <a:t>been </a:t>
            </a:r>
            <a:r>
              <a:rPr sz="3000" spc="140" dirty="0">
                <a:latin typeface="Microsoft Sans Serif"/>
                <a:cs typeface="Microsoft Sans Serif"/>
              </a:rPr>
              <a:t> </a:t>
            </a:r>
            <a:r>
              <a:rPr sz="3000" spc="110" dirty="0">
                <a:latin typeface="Microsoft Sans Serif"/>
                <a:cs typeface="Microsoft Sans Serif"/>
              </a:rPr>
              <a:t>flagged</a:t>
            </a:r>
            <a:r>
              <a:rPr sz="3000" spc="-60" dirty="0">
                <a:latin typeface="Microsoft Sans Serif"/>
                <a:cs typeface="Microsoft Sans Serif"/>
              </a:rPr>
              <a:t> </a:t>
            </a:r>
            <a:r>
              <a:rPr sz="3000" spc="229" dirty="0">
                <a:latin typeface="Microsoft Sans Serif"/>
                <a:cs typeface="Microsoft Sans Serif"/>
              </a:rPr>
              <a:t>by</a:t>
            </a:r>
            <a:r>
              <a:rPr sz="3000" spc="-60" dirty="0">
                <a:latin typeface="Microsoft Sans Serif"/>
                <a:cs typeface="Microsoft Sans Serif"/>
              </a:rPr>
              <a:t> </a:t>
            </a:r>
            <a:r>
              <a:rPr sz="3000" spc="210" dirty="0">
                <a:latin typeface="Microsoft Sans Serif"/>
                <a:cs typeface="Microsoft Sans Serif"/>
              </a:rPr>
              <a:t>the</a:t>
            </a:r>
            <a:r>
              <a:rPr sz="3000" spc="-55" dirty="0">
                <a:latin typeface="Microsoft Sans Serif"/>
                <a:cs typeface="Microsoft Sans Serif"/>
              </a:rPr>
              <a:t> </a:t>
            </a:r>
            <a:r>
              <a:rPr sz="3000" spc="165" dirty="0">
                <a:latin typeface="Microsoft Sans Serif"/>
                <a:cs typeface="Microsoft Sans Serif"/>
              </a:rPr>
              <a:t>inspection</a:t>
            </a:r>
            <a:r>
              <a:rPr sz="3000" spc="-60" dirty="0">
                <a:latin typeface="Microsoft Sans Serif"/>
                <a:cs typeface="Microsoft Sans Serif"/>
              </a:rPr>
              <a:t> </a:t>
            </a:r>
            <a:r>
              <a:rPr sz="3000" spc="120" dirty="0">
                <a:latin typeface="Microsoft Sans Serif"/>
                <a:cs typeface="Microsoft Sans Serif"/>
              </a:rPr>
              <a:t>code.</a:t>
            </a:r>
            <a:r>
              <a:rPr sz="3000" spc="-55" dirty="0">
                <a:latin typeface="Microsoft Sans Serif"/>
                <a:cs typeface="Microsoft Sans Serif"/>
              </a:rPr>
              <a:t> </a:t>
            </a:r>
            <a:r>
              <a:rPr sz="3000" dirty="0">
                <a:latin typeface="Microsoft Sans Serif"/>
                <a:cs typeface="Microsoft Sans Serif"/>
              </a:rPr>
              <a:t>As</a:t>
            </a:r>
            <a:r>
              <a:rPr sz="3000" spc="-60" dirty="0">
                <a:latin typeface="Microsoft Sans Serif"/>
                <a:cs typeface="Microsoft Sans Serif"/>
              </a:rPr>
              <a:t> </a:t>
            </a:r>
            <a:r>
              <a:rPr sz="3000" spc="254" dirty="0">
                <a:latin typeface="Microsoft Sans Serif"/>
                <a:cs typeface="Microsoft Sans Serif"/>
              </a:rPr>
              <a:t>it</a:t>
            </a:r>
            <a:r>
              <a:rPr sz="3000" spc="-60" dirty="0">
                <a:latin typeface="Microsoft Sans Serif"/>
                <a:cs typeface="Microsoft Sans Serif"/>
              </a:rPr>
              <a:t> </a:t>
            </a:r>
            <a:r>
              <a:rPr sz="3000" spc="170" dirty="0">
                <a:latin typeface="Microsoft Sans Serif"/>
                <a:cs typeface="Microsoft Sans Serif"/>
              </a:rPr>
              <a:t>will</a:t>
            </a:r>
            <a:r>
              <a:rPr sz="3000" spc="-55" dirty="0">
                <a:latin typeface="Microsoft Sans Serif"/>
                <a:cs typeface="Microsoft Sans Serif"/>
              </a:rPr>
              <a:t> </a:t>
            </a:r>
            <a:r>
              <a:rPr sz="3000" spc="155" dirty="0">
                <a:latin typeface="Microsoft Sans Serif"/>
                <a:cs typeface="Microsoft Sans Serif"/>
              </a:rPr>
              <a:t>be</a:t>
            </a:r>
            <a:r>
              <a:rPr sz="3000" spc="-60" dirty="0">
                <a:latin typeface="Microsoft Sans Serif"/>
                <a:cs typeface="Microsoft Sans Serif"/>
              </a:rPr>
              <a:t> </a:t>
            </a:r>
            <a:r>
              <a:rPr sz="3000" spc="110" dirty="0">
                <a:latin typeface="Microsoft Sans Serif"/>
                <a:cs typeface="Microsoft Sans Serif"/>
              </a:rPr>
              <a:t>discussed</a:t>
            </a:r>
            <a:r>
              <a:rPr sz="3000" spc="-55" dirty="0">
                <a:latin typeface="Microsoft Sans Serif"/>
                <a:cs typeface="Microsoft Sans Serif"/>
              </a:rPr>
              <a:t> </a:t>
            </a:r>
            <a:r>
              <a:rPr sz="3000" spc="150" dirty="0">
                <a:latin typeface="Microsoft Sans Serif"/>
                <a:cs typeface="Microsoft Sans Serif"/>
              </a:rPr>
              <a:t>in</a:t>
            </a:r>
            <a:r>
              <a:rPr sz="3000" spc="-60" dirty="0">
                <a:latin typeface="Microsoft Sans Serif"/>
                <a:cs typeface="Microsoft Sans Serif"/>
              </a:rPr>
              <a:t> </a:t>
            </a:r>
            <a:r>
              <a:rPr sz="3000" spc="135" dirty="0">
                <a:latin typeface="Microsoft Sans Serif"/>
                <a:cs typeface="Microsoft Sans Serif"/>
              </a:rPr>
              <a:t>Section</a:t>
            </a:r>
            <a:r>
              <a:rPr sz="3000" spc="-55" dirty="0">
                <a:latin typeface="Microsoft Sans Serif"/>
                <a:cs typeface="Microsoft Sans Serif"/>
              </a:rPr>
              <a:t> </a:t>
            </a:r>
            <a:r>
              <a:rPr sz="3000" spc="5" dirty="0">
                <a:latin typeface="Microsoft Sans Serif"/>
                <a:cs typeface="Microsoft Sans Serif"/>
              </a:rPr>
              <a:t>IV,</a:t>
            </a:r>
            <a:r>
              <a:rPr sz="3000" spc="-60" dirty="0">
                <a:latin typeface="Microsoft Sans Serif"/>
                <a:cs typeface="Microsoft Sans Serif"/>
              </a:rPr>
              <a:t> </a:t>
            </a:r>
            <a:r>
              <a:rPr sz="3000" spc="114" dirty="0">
                <a:latin typeface="Microsoft Sans Serif"/>
                <a:cs typeface="Microsoft Sans Serif"/>
              </a:rPr>
              <a:t>N</a:t>
            </a:r>
            <a:r>
              <a:rPr sz="3000" spc="-60" dirty="0">
                <a:latin typeface="Microsoft Sans Serif"/>
                <a:cs typeface="Microsoft Sans Serif"/>
              </a:rPr>
              <a:t> </a:t>
            </a:r>
            <a:r>
              <a:rPr sz="3000" spc="165" dirty="0">
                <a:latin typeface="Microsoft Sans Serif"/>
                <a:cs typeface="Microsoft Sans Serif"/>
              </a:rPr>
              <a:t>provides</a:t>
            </a:r>
            <a:r>
              <a:rPr sz="3000" spc="-55" dirty="0">
                <a:latin typeface="Microsoft Sans Serif"/>
                <a:cs typeface="Microsoft Sans Serif"/>
              </a:rPr>
              <a:t> </a:t>
            </a:r>
            <a:r>
              <a:rPr sz="3000" spc="95" dirty="0">
                <a:latin typeface="Microsoft Sans Serif"/>
                <a:cs typeface="Microsoft Sans Serif"/>
              </a:rPr>
              <a:t>an</a:t>
            </a:r>
            <a:r>
              <a:rPr sz="3000" spc="-60" dirty="0">
                <a:latin typeface="Microsoft Sans Serif"/>
                <a:cs typeface="Microsoft Sans Serif"/>
              </a:rPr>
              <a:t> </a:t>
            </a:r>
            <a:r>
              <a:rPr sz="3000" spc="155" dirty="0">
                <a:latin typeface="Microsoft Sans Serif"/>
                <a:cs typeface="Microsoft Sans Serif"/>
              </a:rPr>
              <a:t>estimate</a:t>
            </a:r>
            <a:r>
              <a:rPr sz="3000" spc="-55" dirty="0">
                <a:latin typeface="Microsoft Sans Serif"/>
                <a:cs typeface="Microsoft Sans Serif"/>
              </a:rPr>
              <a:t> </a:t>
            </a:r>
            <a:r>
              <a:rPr sz="3000" spc="250" dirty="0">
                <a:latin typeface="Microsoft Sans Serif"/>
                <a:cs typeface="Microsoft Sans Serif"/>
              </a:rPr>
              <a:t>of</a:t>
            </a:r>
            <a:r>
              <a:rPr sz="3000" spc="-60" dirty="0">
                <a:latin typeface="Microsoft Sans Serif"/>
                <a:cs typeface="Microsoft Sans Serif"/>
              </a:rPr>
              <a:t> </a:t>
            </a:r>
            <a:r>
              <a:rPr sz="3000" spc="290" dirty="0">
                <a:latin typeface="Microsoft Sans Serif"/>
                <a:cs typeface="Microsoft Sans Serif"/>
              </a:rPr>
              <a:t>th </a:t>
            </a:r>
            <a:r>
              <a:rPr sz="3000" spc="-780" dirty="0">
                <a:latin typeface="Microsoft Sans Serif"/>
                <a:cs typeface="Microsoft Sans Serif"/>
              </a:rPr>
              <a:t> </a:t>
            </a:r>
            <a:r>
              <a:rPr sz="3000" spc="210" dirty="0">
                <a:latin typeface="Microsoft Sans Serif"/>
                <a:cs typeface="Microsoft Sans Serif"/>
              </a:rPr>
              <a:t>current</a:t>
            </a:r>
            <a:r>
              <a:rPr sz="3000" spc="-45" dirty="0">
                <a:latin typeface="Microsoft Sans Serif"/>
                <a:cs typeface="Microsoft Sans Serif"/>
              </a:rPr>
              <a:t> </a:t>
            </a:r>
            <a:r>
              <a:rPr sz="3000" spc="195" dirty="0">
                <a:latin typeface="Microsoft Sans Serif"/>
                <a:cs typeface="Microsoft Sans Serif"/>
              </a:rPr>
              <a:t>number</a:t>
            </a:r>
            <a:r>
              <a:rPr sz="3000" spc="-45" dirty="0">
                <a:latin typeface="Microsoft Sans Serif"/>
                <a:cs typeface="Microsoft Sans Serif"/>
              </a:rPr>
              <a:t> </a:t>
            </a:r>
            <a:r>
              <a:rPr sz="3000" spc="250" dirty="0">
                <a:latin typeface="Microsoft Sans Serif"/>
                <a:cs typeface="Microsoft Sans Serif"/>
              </a:rPr>
              <a:t>of</a:t>
            </a:r>
            <a:r>
              <a:rPr sz="3000" spc="-45" dirty="0">
                <a:latin typeface="Microsoft Sans Serif"/>
                <a:cs typeface="Microsoft Sans Serif"/>
              </a:rPr>
              <a:t> </a:t>
            </a:r>
            <a:r>
              <a:rPr sz="3000" spc="135" dirty="0">
                <a:latin typeface="Microsoft Sans Serif"/>
                <a:cs typeface="Microsoft Sans Serif"/>
              </a:rPr>
              <a:t>flows.</a:t>
            </a:r>
            <a:r>
              <a:rPr sz="3000" spc="-45" dirty="0">
                <a:latin typeface="Microsoft Sans Serif"/>
                <a:cs typeface="Microsoft Sans Serif"/>
              </a:rPr>
              <a:t> </a:t>
            </a:r>
            <a:r>
              <a:rPr sz="3000" spc="50" dirty="0">
                <a:latin typeface="Microsoft Sans Serif"/>
                <a:cs typeface="Microsoft Sans Serif"/>
              </a:rPr>
              <a:t>This</a:t>
            </a:r>
            <a:r>
              <a:rPr sz="3000" spc="-45" dirty="0">
                <a:latin typeface="Microsoft Sans Serif"/>
                <a:cs typeface="Microsoft Sans Serif"/>
              </a:rPr>
              <a:t> </a:t>
            </a:r>
            <a:r>
              <a:rPr sz="3000" spc="55" dirty="0">
                <a:latin typeface="Microsoft Sans Serif"/>
                <a:cs typeface="Microsoft Sans Serif"/>
              </a:rPr>
              <a:t>is</a:t>
            </a:r>
            <a:r>
              <a:rPr sz="3000" spc="-40" dirty="0">
                <a:latin typeface="Microsoft Sans Serif"/>
                <a:cs typeface="Microsoft Sans Serif"/>
              </a:rPr>
              <a:t> </a:t>
            </a:r>
            <a:r>
              <a:rPr sz="3000" spc="190" dirty="0">
                <a:latin typeface="Microsoft Sans Serif"/>
                <a:cs typeface="Microsoft Sans Serif"/>
              </a:rPr>
              <a:t>only</a:t>
            </a:r>
            <a:r>
              <a:rPr sz="3000" spc="-45" dirty="0">
                <a:latin typeface="Microsoft Sans Serif"/>
                <a:cs typeface="Microsoft Sans Serif"/>
              </a:rPr>
              <a:t> </a:t>
            </a:r>
            <a:r>
              <a:rPr sz="3000" spc="-605" dirty="0">
                <a:latin typeface="Microsoft Sans Serif"/>
                <a:cs typeface="Microsoft Sans Serif"/>
              </a:rPr>
              <a:t>a</a:t>
            </a:r>
            <a:r>
              <a:rPr sz="2700" spc="-907" baseline="33950" dirty="0">
                <a:solidFill>
                  <a:srgbClr val="898989"/>
                </a:solidFill>
                <a:latin typeface="Lucida Sans Unicode"/>
                <a:cs typeface="Lucida Sans Unicode"/>
              </a:rPr>
              <a:t>n</a:t>
            </a:r>
            <a:r>
              <a:rPr sz="3000" spc="-605" dirty="0">
                <a:latin typeface="Microsoft Sans Serif"/>
                <a:cs typeface="Microsoft Sans Serif"/>
              </a:rPr>
              <a:t>n</a:t>
            </a:r>
            <a:r>
              <a:rPr sz="2700" spc="-907" baseline="33950" dirty="0">
                <a:solidFill>
                  <a:srgbClr val="898989"/>
                </a:solidFill>
                <a:latin typeface="Lucida Sans Unicode"/>
                <a:cs typeface="Lucida Sans Unicode"/>
              </a:rPr>
              <a:t>am</a:t>
            </a:r>
            <a:r>
              <a:rPr sz="3000" spc="-605" dirty="0">
                <a:latin typeface="Microsoft Sans Serif"/>
                <a:cs typeface="Microsoft Sans Serif"/>
              </a:rPr>
              <a:t>a</a:t>
            </a:r>
            <a:r>
              <a:rPr sz="2700" spc="-907" baseline="33950" dirty="0">
                <a:solidFill>
                  <a:srgbClr val="898989"/>
                </a:solidFill>
                <a:latin typeface="Lucida Sans Unicode"/>
                <a:cs typeface="Lucida Sans Unicode"/>
              </a:rPr>
              <a:t>e1</a:t>
            </a:r>
            <a:r>
              <a:rPr sz="3000" spc="-605" dirty="0">
                <a:latin typeface="Microsoft Sans Serif"/>
                <a:cs typeface="Microsoft Sans Serif"/>
              </a:rPr>
              <a:t>p</a:t>
            </a:r>
            <a:r>
              <a:rPr sz="2700" spc="-907" baseline="33950" dirty="0">
                <a:solidFill>
                  <a:srgbClr val="898989"/>
                </a:solidFill>
                <a:latin typeface="Lucida Sans Unicode"/>
                <a:cs typeface="Lucida Sans Unicode"/>
              </a:rPr>
              <a:t>_n</a:t>
            </a:r>
            <a:r>
              <a:rPr sz="3000" spc="-605" dirty="0">
                <a:latin typeface="Microsoft Sans Serif"/>
                <a:cs typeface="Microsoft Sans Serif"/>
              </a:rPr>
              <a:t>p</a:t>
            </a:r>
            <a:r>
              <a:rPr sz="2700" spc="-907" baseline="33950" dirty="0">
                <a:solidFill>
                  <a:srgbClr val="898989"/>
                </a:solidFill>
                <a:latin typeface="Lucida Sans Unicode"/>
                <a:cs typeface="Lucida Sans Unicode"/>
              </a:rPr>
              <a:t>am</a:t>
            </a:r>
            <a:r>
              <a:rPr sz="3000" spc="-605" dirty="0">
                <a:latin typeface="Microsoft Sans Serif"/>
                <a:cs typeface="Microsoft Sans Serif"/>
              </a:rPr>
              <a:t>ro</a:t>
            </a:r>
            <a:r>
              <a:rPr sz="2700" spc="-907" baseline="33950" dirty="0">
                <a:solidFill>
                  <a:srgbClr val="898989"/>
                </a:solidFill>
                <a:latin typeface="Lucida Sans Unicode"/>
                <a:cs typeface="Lucida Sans Unicode"/>
              </a:rPr>
              <a:t>e2</a:t>
            </a:r>
            <a:r>
              <a:rPr sz="3000" spc="-605" dirty="0">
                <a:latin typeface="Microsoft Sans Serif"/>
                <a:cs typeface="Microsoft Sans Serif"/>
              </a:rPr>
              <a:t>x</a:t>
            </a:r>
            <a:r>
              <a:rPr sz="2700" spc="-907" baseline="33950" dirty="0">
                <a:solidFill>
                  <a:srgbClr val="898989"/>
                </a:solidFill>
                <a:latin typeface="Lucida Sans Unicode"/>
                <a:cs typeface="Lucida Sans Unicode"/>
              </a:rPr>
              <a:t>_n</a:t>
            </a:r>
            <a:r>
              <a:rPr sz="3000" spc="-605" dirty="0">
                <a:latin typeface="Microsoft Sans Serif"/>
                <a:cs typeface="Microsoft Sans Serif"/>
              </a:rPr>
              <a:t>i</a:t>
            </a:r>
            <a:r>
              <a:rPr sz="2700" spc="-907" baseline="33950" dirty="0">
                <a:solidFill>
                  <a:srgbClr val="898989"/>
                </a:solidFill>
                <a:latin typeface="Lucida Sans Unicode"/>
                <a:cs typeface="Lucida Sans Unicode"/>
              </a:rPr>
              <a:t>a</a:t>
            </a:r>
            <a:r>
              <a:rPr sz="3000" spc="-605" dirty="0">
                <a:latin typeface="Microsoft Sans Serif"/>
                <a:cs typeface="Microsoft Sans Serif"/>
              </a:rPr>
              <a:t>m</a:t>
            </a:r>
            <a:r>
              <a:rPr sz="2700" spc="-907" baseline="33950" dirty="0">
                <a:solidFill>
                  <a:srgbClr val="898989"/>
                </a:solidFill>
                <a:latin typeface="Lucida Sans Unicode"/>
                <a:cs typeface="Lucida Sans Unicode"/>
              </a:rPr>
              <a:t>me</a:t>
            </a:r>
            <a:r>
              <a:rPr sz="3000" spc="-605" dirty="0">
                <a:latin typeface="Microsoft Sans Serif"/>
                <a:cs typeface="Microsoft Sans Serif"/>
              </a:rPr>
              <a:t>a</a:t>
            </a:r>
            <a:r>
              <a:rPr sz="2700" spc="-907" baseline="33950" dirty="0">
                <a:solidFill>
                  <a:srgbClr val="898989"/>
                </a:solidFill>
                <a:latin typeface="Lucida Sans Unicode"/>
                <a:cs typeface="Lucida Sans Unicode"/>
              </a:rPr>
              <a:t>3_</a:t>
            </a:r>
            <a:r>
              <a:rPr sz="3000" spc="-605" dirty="0">
                <a:latin typeface="Microsoft Sans Serif"/>
                <a:cs typeface="Microsoft Sans Serif"/>
              </a:rPr>
              <a:t>t</a:t>
            </a:r>
            <a:r>
              <a:rPr sz="2700" spc="-907" baseline="33950" dirty="0">
                <a:solidFill>
                  <a:srgbClr val="898989"/>
                </a:solidFill>
                <a:latin typeface="Lucida Sans Unicode"/>
                <a:cs typeface="Lucida Sans Unicode"/>
              </a:rPr>
              <a:t>n</a:t>
            </a:r>
            <a:r>
              <a:rPr sz="3000" spc="-605" dirty="0">
                <a:latin typeface="Microsoft Sans Serif"/>
                <a:cs typeface="Microsoft Sans Serif"/>
              </a:rPr>
              <a:t>i</a:t>
            </a:r>
            <a:r>
              <a:rPr sz="2700" spc="-907" baseline="33950" dirty="0">
                <a:solidFill>
                  <a:srgbClr val="898989"/>
                </a:solidFill>
                <a:latin typeface="Lucida Sans Unicode"/>
                <a:cs typeface="Lucida Sans Unicode"/>
              </a:rPr>
              <a:t>a</a:t>
            </a:r>
            <a:r>
              <a:rPr sz="3000" spc="-605" dirty="0">
                <a:latin typeface="Microsoft Sans Serif"/>
                <a:cs typeface="Microsoft Sans Serif"/>
              </a:rPr>
              <a:t>o</a:t>
            </a:r>
            <a:r>
              <a:rPr sz="2700" spc="-907" baseline="33950" dirty="0">
                <a:solidFill>
                  <a:srgbClr val="898989"/>
                </a:solidFill>
                <a:latin typeface="Lucida Sans Unicode"/>
                <a:cs typeface="Lucida Sans Unicode"/>
              </a:rPr>
              <a:t>m</a:t>
            </a:r>
            <a:r>
              <a:rPr sz="3000" spc="-605" dirty="0">
                <a:latin typeface="Microsoft Sans Serif"/>
                <a:cs typeface="Microsoft Sans Serif"/>
              </a:rPr>
              <a:t>n</a:t>
            </a:r>
            <a:r>
              <a:rPr sz="2700" spc="-907" baseline="33950" dirty="0">
                <a:solidFill>
                  <a:srgbClr val="898989"/>
                </a:solidFill>
                <a:latin typeface="Lucida Sans Unicode"/>
                <a:cs typeface="Lucida Sans Unicode"/>
              </a:rPr>
              <a:t>e4</a:t>
            </a:r>
            <a:r>
              <a:rPr sz="3000" spc="-605" dirty="0">
                <a:latin typeface="Microsoft Sans Serif"/>
                <a:cs typeface="Microsoft Sans Serif"/>
              </a:rPr>
              <a:t>,</a:t>
            </a:r>
            <a:r>
              <a:rPr sz="3000" spc="-425" dirty="0">
                <a:latin typeface="Microsoft Sans Serif"/>
                <a:cs typeface="Microsoft Sans Serif"/>
              </a:rPr>
              <a:t> </a:t>
            </a:r>
            <a:r>
              <a:rPr sz="3000" spc="95" dirty="0">
                <a:latin typeface="Microsoft Sans Serif"/>
                <a:cs typeface="Microsoft Sans Serif"/>
              </a:rPr>
              <a:t>because</a:t>
            </a:r>
            <a:r>
              <a:rPr sz="3000" spc="-45" dirty="0">
                <a:latin typeface="Microsoft Sans Serif"/>
                <a:cs typeface="Microsoft Sans Serif"/>
              </a:rPr>
              <a:t> </a:t>
            </a:r>
            <a:r>
              <a:rPr sz="3000" spc="215" dirty="0">
                <a:latin typeface="Microsoft Sans Serif"/>
                <a:cs typeface="Microsoft Sans Serif"/>
              </a:rPr>
              <a:t>different</a:t>
            </a:r>
            <a:r>
              <a:rPr sz="3000" spc="-45" dirty="0">
                <a:latin typeface="Microsoft Sans Serif"/>
                <a:cs typeface="Microsoft Sans Serif"/>
              </a:rPr>
              <a:t> </a:t>
            </a:r>
            <a:r>
              <a:rPr sz="3000" spc="105" dirty="0">
                <a:latin typeface="Microsoft Sans Serif"/>
                <a:cs typeface="Microsoft Sans Serif"/>
              </a:rPr>
              <a:t>Flow</a:t>
            </a:r>
            <a:r>
              <a:rPr sz="3000" spc="-45" dirty="0">
                <a:latin typeface="Microsoft Sans Serif"/>
                <a:cs typeface="Microsoft Sans Serif"/>
              </a:rPr>
              <a:t> </a:t>
            </a:r>
            <a:r>
              <a:rPr sz="3000" spc="105" dirty="0">
                <a:latin typeface="Microsoft Sans Serif"/>
                <a:cs typeface="Microsoft Sans Serif"/>
              </a:rPr>
              <a:t>Label</a:t>
            </a:r>
            <a:r>
              <a:rPr sz="3000" spc="-45" dirty="0">
                <a:latin typeface="Microsoft Sans Serif"/>
                <a:cs typeface="Microsoft Sans Serif"/>
              </a:rPr>
              <a:t> </a:t>
            </a:r>
            <a:r>
              <a:rPr sz="3000" spc="-245" dirty="0">
                <a:latin typeface="Microsoft Sans Serif"/>
                <a:cs typeface="Microsoft Sans Serif"/>
              </a:rPr>
              <a:t>valu</a:t>
            </a:r>
            <a:r>
              <a:rPr sz="2700" spc="-367" baseline="33950" dirty="0">
                <a:solidFill>
                  <a:srgbClr val="898989"/>
                </a:solidFill>
                <a:latin typeface="Lucida Sans Unicode"/>
                <a:cs typeface="Lucida Sans Unicode"/>
              </a:rPr>
              <a:t>8</a:t>
            </a:r>
            <a:r>
              <a:rPr sz="2700" spc="-345" baseline="33950" dirty="0">
                <a:solidFill>
                  <a:srgbClr val="898989"/>
                </a:solidFill>
                <a:latin typeface="Lucida Sans Unicode"/>
                <a:cs typeface="Lucida Sans Unicode"/>
              </a:rPr>
              <a:t> </a:t>
            </a:r>
            <a:r>
              <a:rPr sz="3000" spc="20" dirty="0">
                <a:latin typeface="Microsoft Sans Serif"/>
                <a:cs typeface="Microsoft Sans Serif"/>
              </a:rPr>
              <a:t>es</a:t>
            </a:r>
            <a:r>
              <a:rPr sz="3000" spc="-40" dirty="0">
                <a:latin typeface="Microsoft Sans Serif"/>
                <a:cs typeface="Microsoft Sans Serif"/>
              </a:rPr>
              <a:t> </a:t>
            </a:r>
            <a:r>
              <a:rPr sz="3000" spc="105" dirty="0">
                <a:latin typeface="Microsoft Sans Serif"/>
                <a:cs typeface="Microsoft Sans Serif"/>
              </a:rPr>
              <a:t>shar</a:t>
            </a:r>
            <a:endParaRPr sz="3000">
              <a:latin typeface="Microsoft Sans Serif"/>
              <a:cs typeface="Microsoft Sans Serif"/>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9172575">
              <a:lnSpc>
                <a:spcPct val="100000"/>
              </a:lnSpc>
              <a:spcBef>
                <a:spcPts val="100"/>
              </a:spcBef>
              <a:tabLst>
                <a:tab pos="11378565" algn="l"/>
                <a:tab pos="12862560" algn="l"/>
              </a:tabLst>
            </a:pPr>
            <a:r>
              <a:rPr dirty="0"/>
              <a:t>Literature	Survey	-3</a:t>
            </a:r>
          </a:p>
        </p:txBody>
      </p:sp>
      <p:pic>
        <p:nvPicPr>
          <p:cNvPr id="3" name="object 3"/>
          <p:cNvPicPr/>
          <p:nvPr/>
        </p:nvPicPr>
        <p:blipFill>
          <a:blip r:embed="rId2" cstate="print"/>
          <a:stretch>
            <a:fillRect/>
          </a:stretch>
        </p:blipFill>
        <p:spPr>
          <a:xfrm>
            <a:off x="16914876" y="0"/>
            <a:ext cx="1373122" cy="1481767"/>
          </a:xfrm>
          <a:prstGeom prst="rect">
            <a:avLst/>
          </a:prstGeom>
        </p:spPr>
      </p:pic>
      <p:sp>
        <p:nvSpPr>
          <p:cNvPr id="4" name="object 4"/>
          <p:cNvSpPr txBox="1"/>
          <p:nvPr/>
        </p:nvSpPr>
        <p:spPr>
          <a:xfrm>
            <a:off x="2266514" y="144756"/>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pic>
        <p:nvPicPr>
          <p:cNvPr id="5" name="object 5"/>
          <p:cNvPicPr/>
          <p:nvPr/>
        </p:nvPicPr>
        <p:blipFill>
          <a:blip r:embed="rId3" cstate="print"/>
          <a:stretch>
            <a:fillRect/>
          </a:stretch>
        </p:blipFill>
        <p:spPr>
          <a:xfrm>
            <a:off x="377777" y="4117319"/>
            <a:ext cx="123825" cy="123824"/>
          </a:xfrm>
          <a:prstGeom prst="rect">
            <a:avLst/>
          </a:prstGeom>
        </p:spPr>
      </p:pic>
      <p:pic>
        <p:nvPicPr>
          <p:cNvPr id="6" name="object 6"/>
          <p:cNvPicPr/>
          <p:nvPr/>
        </p:nvPicPr>
        <p:blipFill>
          <a:blip r:embed="rId3" cstate="print"/>
          <a:stretch>
            <a:fillRect/>
          </a:stretch>
        </p:blipFill>
        <p:spPr>
          <a:xfrm>
            <a:off x="377777" y="5546069"/>
            <a:ext cx="123825" cy="123824"/>
          </a:xfrm>
          <a:prstGeom prst="rect">
            <a:avLst/>
          </a:prstGeom>
        </p:spPr>
      </p:pic>
      <p:pic>
        <p:nvPicPr>
          <p:cNvPr id="7" name="object 7"/>
          <p:cNvPicPr/>
          <p:nvPr/>
        </p:nvPicPr>
        <p:blipFill>
          <a:blip r:embed="rId4" cstate="print"/>
          <a:stretch>
            <a:fillRect/>
          </a:stretch>
        </p:blipFill>
        <p:spPr>
          <a:xfrm>
            <a:off x="377777" y="6498569"/>
            <a:ext cx="123825" cy="123824"/>
          </a:xfrm>
          <a:prstGeom prst="rect">
            <a:avLst/>
          </a:prstGeom>
        </p:spPr>
      </p:pic>
      <p:pic>
        <p:nvPicPr>
          <p:cNvPr id="8" name="object 8"/>
          <p:cNvPicPr/>
          <p:nvPr/>
        </p:nvPicPr>
        <p:blipFill>
          <a:blip r:embed="rId3" cstate="print"/>
          <a:stretch>
            <a:fillRect/>
          </a:stretch>
        </p:blipFill>
        <p:spPr>
          <a:xfrm>
            <a:off x="377777" y="7927319"/>
            <a:ext cx="123825" cy="123824"/>
          </a:xfrm>
          <a:prstGeom prst="rect">
            <a:avLst/>
          </a:prstGeom>
        </p:spPr>
      </p:pic>
      <p:pic>
        <p:nvPicPr>
          <p:cNvPr id="9" name="object 9"/>
          <p:cNvPicPr/>
          <p:nvPr/>
        </p:nvPicPr>
        <p:blipFill>
          <a:blip r:embed="rId5" cstate="print"/>
          <a:stretch>
            <a:fillRect/>
          </a:stretch>
        </p:blipFill>
        <p:spPr>
          <a:xfrm>
            <a:off x="377777" y="8403569"/>
            <a:ext cx="123825" cy="123824"/>
          </a:xfrm>
          <a:prstGeom prst="rect">
            <a:avLst/>
          </a:prstGeom>
        </p:spPr>
      </p:pic>
      <p:pic>
        <p:nvPicPr>
          <p:cNvPr id="10" name="object 10"/>
          <p:cNvPicPr/>
          <p:nvPr/>
        </p:nvPicPr>
        <p:blipFill>
          <a:blip r:embed="rId5" cstate="print"/>
          <a:stretch>
            <a:fillRect/>
          </a:stretch>
        </p:blipFill>
        <p:spPr>
          <a:xfrm>
            <a:off x="377777" y="9832319"/>
            <a:ext cx="123825" cy="123824"/>
          </a:xfrm>
          <a:prstGeom prst="rect">
            <a:avLst/>
          </a:prstGeom>
        </p:spPr>
      </p:pic>
      <p:sp>
        <p:nvSpPr>
          <p:cNvPr id="11" name="object 11"/>
          <p:cNvSpPr txBox="1"/>
          <p:nvPr/>
        </p:nvSpPr>
        <p:spPr>
          <a:xfrm>
            <a:off x="63453" y="2853701"/>
            <a:ext cx="18119725" cy="6994525"/>
          </a:xfrm>
          <a:prstGeom prst="rect">
            <a:avLst/>
          </a:prstGeom>
        </p:spPr>
        <p:txBody>
          <a:bodyPr vert="horz" wrap="square" lIns="0" tIns="12700" rIns="0" bIns="0" rtlCol="0">
            <a:spAutoFit/>
          </a:bodyPr>
          <a:lstStyle/>
          <a:p>
            <a:pPr marL="38100">
              <a:lnSpc>
                <a:spcPct val="100000"/>
              </a:lnSpc>
              <a:spcBef>
                <a:spcPts val="100"/>
              </a:spcBef>
            </a:pPr>
            <a:r>
              <a:rPr sz="3100" b="1" spc="-215" dirty="0">
                <a:latin typeface="Verdana"/>
                <a:cs typeface="Verdana"/>
              </a:rPr>
              <a:t>D</a:t>
            </a:r>
            <a:r>
              <a:rPr sz="3100" b="1" spc="-220" dirty="0">
                <a:latin typeface="Verdana"/>
                <a:cs typeface="Verdana"/>
              </a:rPr>
              <a:t>E</a:t>
            </a:r>
            <a:r>
              <a:rPr sz="3100" b="1" spc="-285" dirty="0">
                <a:latin typeface="Verdana"/>
                <a:cs typeface="Verdana"/>
              </a:rPr>
              <a:t>T</a:t>
            </a:r>
            <a:r>
              <a:rPr sz="3100" b="1" spc="-220" dirty="0">
                <a:latin typeface="Verdana"/>
                <a:cs typeface="Verdana"/>
              </a:rPr>
              <a:t>E</a:t>
            </a:r>
            <a:r>
              <a:rPr sz="3100" b="1" spc="-80" dirty="0">
                <a:latin typeface="Verdana"/>
                <a:cs typeface="Verdana"/>
              </a:rPr>
              <a:t>C</a:t>
            </a:r>
            <a:r>
              <a:rPr sz="3100" b="1" spc="-285" dirty="0">
                <a:latin typeface="Verdana"/>
                <a:cs typeface="Verdana"/>
              </a:rPr>
              <a:t>T</a:t>
            </a:r>
            <a:r>
              <a:rPr sz="3100" b="1" spc="-680" dirty="0">
                <a:latin typeface="Verdana"/>
                <a:cs typeface="Verdana"/>
              </a:rPr>
              <a:t>I</a:t>
            </a:r>
            <a:r>
              <a:rPr sz="3100" b="1" spc="-229" dirty="0">
                <a:latin typeface="Verdana"/>
                <a:cs typeface="Verdana"/>
              </a:rPr>
              <a:t>O</a:t>
            </a:r>
            <a:r>
              <a:rPr sz="3100" b="1" spc="-200" dirty="0">
                <a:latin typeface="Verdana"/>
                <a:cs typeface="Verdana"/>
              </a:rPr>
              <a:t>N</a:t>
            </a:r>
            <a:r>
              <a:rPr sz="3100" b="1" spc="-330" dirty="0">
                <a:latin typeface="Verdana"/>
                <a:cs typeface="Verdana"/>
              </a:rPr>
              <a:t> </a:t>
            </a:r>
            <a:r>
              <a:rPr sz="3100" b="1" spc="-90" dirty="0">
                <a:latin typeface="Verdana"/>
                <a:cs typeface="Verdana"/>
              </a:rPr>
              <a:t>M</a:t>
            </a:r>
            <a:r>
              <a:rPr sz="3100" b="1" spc="-220" dirty="0">
                <a:latin typeface="Verdana"/>
                <a:cs typeface="Verdana"/>
              </a:rPr>
              <a:t>E</a:t>
            </a:r>
            <a:r>
              <a:rPr sz="3100" b="1" spc="-285" dirty="0">
                <a:latin typeface="Verdana"/>
                <a:cs typeface="Verdana"/>
              </a:rPr>
              <a:t>T</a:t>
            </a:r>
            <a:r>
              <a:rPr sz="3100" b="1" spc="-160" dirty="0">
                <a:latin typeface="Verdana"/>
                <a:cs typeface="Verdana"/>
              </a:rPr>
              <a:t>H</a:t>
            </a:r>
            <a:r>
              <a:rPr sz="3100" b="1" spc="-229" dirty="0">
                <a:latin typeface="Verdana"/>
                <a:cs typeface="Verdana"/>
              </a:rPr>
              <a:t>O</a:t>
            </a:r>
            <a:r>
              <a:rPr sz="3100" b="1" spc="-215" dirty="0">
                <a:latin typeface="Verdana"/>
                <a:cs typeface="Verdana"/>
              </a:rPr>
              <a:t>D</a:t>
            </a:r>
            <a:r>
              <a:rPr sz="3100" b="1" spc="-229" dirty="0">
                <a:latin typeface="Verdana"/>
                <a:cs typeface="Verdana"/>
              </a:rPr>
              <a:t>O</a:t>
            </a:r>
            <a:r>
              <a:rPr sz="3100" b="1" spc="-215" dirty="0">
                <a:latin typeface="Verdana"/>
                <a:cs typeface="Verdana"/>
              </a:rPr>
              <a:t>D</a:t>
            </a:r>
            <a:r>
              <a:rPr sz="3100" b="1" spc="-190" dirty="0">
                <a:latin typeface="Verdana"/>
                <a:cs typeface="Verdana"/>
              </a:rPr>
              <a:t>L</a:t>
            </a:r>
            <a:r>
              <a:rPr sz="3100" b="1" spc="-229" dirty="0">
                <a:latin typeface="Verdana"/>
                <a:cs typeface="Verdana"/>
              </a:rPr>
              <a:t>O</a:t>
            </a:r>
            <a:r>
              <a:rPr sz="3100" b="1" spc="-215" dirty="0">
                <a:latin typeface="Verdana"/>
                <a:cs typeface="Verdana"/>
              </a:rPr>
              <a:t>G</a:t>
            </a:r>
            <a:r>
              <a:rPr sz="3100" b="1" spc="-305" dirty="0">
                <a:latin typeface="Verdana"/>
                <a:cs typeface="Verdana"/>
              </a:rPr>
              <a:t>Y</a:t>
            </a:r>
            <a:r>
              <a:rPr sz="3100" b="1" spc="-395" dirty="0">
                <a:latin typeface="Verdana"/>
                <a:cs typeface="Verdana"/>
              </a:rPr>
              <a:t>:</a:t>
            </a:r>
            <a:endParaRPr sz="3100">
              <a:latin typeface="Verdana"/>
              <a:cs typeface="Verdana"/>
            </a:endParaRPr>
          </a:p>
          <a:p>
            <a:pPr>
              <a:lnSpc>
                <a:spcPct val="100000"/>
              </a:lnSpc>
              <a:spcBef>
                <a:spcPts val="30"/>
              </a:spcBef>
            </a:pPr>
            <a:endParaRPr sz="3550">
              <a:latin typeface="Verdana"/>
              <a:cs typeface="Verdana"/>
            </a:endParaRPr>
          </a:p>
          <a:p>
            <a:pPr marL="620395" marR="309245">
              <a:lnSpc>
                <a:spcPct val="115700"/>
              </a:lnSpc>
            </a:pPr>
            <a:r>
              <a:rPr sz="2700" spc="-95" dirty="0">
                <a:latin typeface="Verdana"/>
                <a:cs typeface="Verdana"/>
              </a:rPr>
              <a:t>·Our </a:t>
            </a:r>
            <a:r>
              <a:rPr sz="2700" spc="10" dirty="0">
                <a:latin typeface="Verdana"/>
                <a:cs typeface="Verdana"/>
              </a:rPr>
              <a:t>detection </a:t>
            </a:r>
            <a:r>
              <a:rPr sz="2700" spc="-25" dirty="0">
                <a:latin typeface="Verdana"/>
                <a:cs typeface="Verdana"/>
              </a:rPr>
              <a:t>methodology </a:t>
            </a:r>
            <a:r>
              <a:rPr sz="2700" spc="-45" dirty="0">
                <a:latin typeface="Verdana"/>
                <a:cs typeface="Verdana"/>
              </a:rPr>
              <a:t>is </a:t>
            </a:r>
            <a:r>
              <a:rPr sz="2700" spc="-30" dirty="0">
                <a:latin typeface="Verdana"/>
                <a:cs typeface="Verdana"/>
              </a:rPr>
              <a:t>based </a:t>
            </a:r>
            <a:r>
              <a:rPr sz="2700" spc="-5" dirty="0">
                <a:latin typeface="Verdana"/>
                <a:cs typeface="Verdana"/>
              </a:rPr>
              <a:t>on </a:t>
            </a:r>
            <a:r>
              <a:rPr sz="2700" spc="-20" dirty="0">
                <a:latin typeface="Verdana"/>
                <a:cs typeface="Verdana"/>
              </a:rPr>
              <a:t>the </a:t>
            </a:r>
            <a:r>
              <a:rPr sz="2700" spc="-25" dirty="0">
                <a:latin typeface="Verdana"/>
                <a:cs typeface="Verdana"/>
              </a:rPr>
              <a:t>coarse </a:t>
            </a:r>
            <a:r>
              <a:rPr sz="2700" spc="-235" dirty="0">
                <a:latin typeface="Verdana"/>
                <a:cs typeface="Verdana"/>
              </a:rPr>
              <a:t>gra</a:t>
            </a:r>
            <a:r>
              <a:rPr sz="3450" spc="-352" baseline="10869" dirty="0">
                <a:latin typeface="Verdana"/>
                <a:cs typeface="Verdana"/>
              </a:rPr>
              <a:t>·.</a:t>
            </a:r>
            <a:r>
              <a:rPr sz="2700" spc="-235" dirty="0">
                <a:latin typeface="Verdana"/>
                <a:cs typeface="Verdana"/>
              </a:rPr>
              <a:t>ined </a:t>
            </a:r>
            <a:r>
              <a:rPr sz="2700" spc="-35" dirty="0">
                <a:latin typeface="Verdana"/>
                <a:cs typeface="Verdana"/>
              </a:rPr>
              <a:t>estimation </a:t>
            </a:r>
            <a:r>
              <a:rPr sz="2700" spc="35" dirty="0">
                <a:latin typeface="Verdana"/>
                <a:cs typeface="Verdana"/>
              </a:rPr>
              <a:t>N </a:t>
            </a:r>
            <a:r>
              <a:rPr sz="2700" spc="55" dirty="0">
                <a:latin typeface="Verdana"/>
                <a:cs typeface="Verdana"/>
              </a:rPr>
              <a:t>of </a:t>
            </a:r>
            <a:r>
              <a:rPr sz="2700" spc="-20" dirty="0">
                <a:latin typeface="Verdana"/>
                <a:cs typeface="Verdana"/>
              </a:rPr>
              <a:t>the </a:t>
            </a:r>
            <a:r>
              <a:rPr sz="2700" spc="-50" dirty="0">
                <a:latin typeface="Verdana"/>
                <a:cs typeface="Verdana"/>
              </a:rPr>
              <a:t>number </a:t>
            </a:r>
            <a:r>
              <a:rPr sz="2700" spc="55" dirty="0">
                <a:latin typeface="Verdana"/>
                <a:cs typeface="Verdana"/>
              </a:rPr>
              <a:t>of </a:t>
            </a:r>
            <a:r>
              <a:rPr sz="2700" spc="-45" dirty="0">
                <a:latin typeface="Verdana"/>
                <a:cs typeface="Verdana"/>
              </a:rPr>
              <a:t>flows, </a:t>
            </a:r>
            <a:r>
              <a:rPr sz="2700" spc="-40" dirty="0">
                <a:latin typeface="Verdana"/>
                <a:cs typeface="Verdana"/>
              </a:rPr>
              <a:t> </a:t>
            </a:r>
            <a:r>
              <a:rPr sz="2700" dirty="0">
                <a:latin typeface="Verdana"/>
                <a:cs typeface="Verdana"/>
              </a:rPr>
              <a:t>computed</a:t>
            </a:r>
            <a:r>
              <a:rPr sz="2700" spc="-285" dirty="0">
                <a:latin typeface="Verdana"/>
                <a:cs typeface="Verdana"/>
              </a:rPr>
              <a:t> </a:t>
            </a:r>
            <a:r>
              <a:rPr sz="2700" spc="-15" dirty="0">
                <a:latin typeface="Verdana"/>
                <a:cs typeface="Verdana"/>
              </a:rPr>
              <a:t>from</a:t>
            </a:r>
            <a:r>
              <a:rPr sz="2700" spc="-280" dirty="0">
                <a:latin typeface="Verdana"/>
                <a:cs typeface="Verdana"/>
              </a:rPr>
              <a:t> </a:t>
            </a:r>
            <a:r>
              <a:rPr sz="2700" spc="-20" dirty="0">
                <a:latin typeface="Verdana"/>
                <a:cs typeface="Verdana"/>
              </a:rPr>
              <a:t>the</a:t>
            </a:r>
            <a:r>
              <a:rPr sz="2700" spc="-280" dirty="0">
                <a:latin typeface="Verdana"/>
                <a:cs typeface="Verdana"/>
              </a:rPr>
              <a:t> </a:t>
            </a:r>
            <a:r>
              <a:rPr sz="2700" spc="-15" dirty="0">
                <a:latin typeface="Verdana"/>
                <a:cs typeface="Verdana"/>
              </a:rPr>
              <a:t>statistics</a:t>
            </a:r>
            <a:r>
              <a:rPr sz="2700" spc="-280" dirty="0">
                <a:latin typeface="Verdana"/>
                <a:cs typeface="Verdana"/>
              </a:rPr>
              <a:t> </a:t>
            </a:r>
            <a:r>
              <a:rPr sz="2700" spc="-50" dirty="0">
                <a:latin typeface="Verdana"/>
                <a:cs typeface="Verdana"/>
              </a:rPr>
              <a:t>gathered</a:t>
            </a:r>
            <a:r>
              <a:rPr sz="2700" spc="-280" dirty="0">
                <a:latin typeface="Verdana"/>
                <a:cs typeface="Verdana"/>
              </a:rPr>
              <a:t> </a:t>
            </a:r>
            <a:r>
              <a:rPr sz="2700" spc="-30" dirty="0">
                <a:latin typeface="Verdana"/>
                <a:cs typeface="Verdana"/>
              </a:rPr>
              <a:t>in</a:t>
            </a:r>
            <a:r>
              <a:rPr sz="2700" spc="-285" dirty="0">
                <a:latin typeface="Verdana"/>
                <a:cs typeface="Verdana"/>
              </a:rPr>
              <a:t> </a:t>
            </a:r>
            <a:r>
              <a:rPr sz="2700" spc="-20" dirty="0">
                <a:latin typeface="Verdana"/>
                <a:cs typeface="Verdana"/>
              </a:rPr>
              <a:t>the</a:t>
            </a:r>
            <a:r>
              <a:rPr sz="2700" spc="-280" dirty="0">
                <a:latin typeface="Verdana"/>
                <a:cs typeface="Verdana"/>
              </a:rPr>
              <a:t> </a:t>
            </a:r>
            <a:r>
              <a:rPr sz="2700" spc="-40" dirty="0">
                <a:latin typeface="Verdana"/>
                <a:cs typeface="Verdana"/>
              </a:rPr>
              <a:t>bin-based</a:t>
            </a:r>
            <a:r>
              <a:rPr sz="2700" spc="-280" dirty="0">
                <a:latin typeface="Verdana"/>
                <a:cs typeface="Verdana"/>
              </a:rPr>
              <a:t> </a:t>
            </a:r>
            <a:r>
              <a:rPr sz="2700" spc="-35" dirty="0">
                <a:latin typeface="Verdana"/>
                <a:cs typeface="Verdana"/>
              </a:rPr>
              <a:t>data</a:t>
            </a:r>
            <a:r>
              <a:rPr sz="2700" spc="-280" dirty="0">
                <a:latin typeface="Verdana"/>
                <a:cs typeface="Verdana"/>
              </a:rPr>
              <a:t> </a:t>
            </a:r>
            <a:r>
              <a:rPr sz="2700" spc="-40" dirty="0">
                <a:latin typeface="Verdana"/>
                <a:cs typeface="Verdana"/>
              </a:rPr>
              <a:t>structure.</a:t>
            </a:r>
            <a:r>
              <a:rPr sz="2700" spc="-280" dirty="0">
                <a:latin typeface="Verdana"/>
                <a:cs typeface="Verdana"/>
              </a:rPr>
              <a:t> </a:t>
            </a:r>
            <a:r>
              <a:rPr sz="2700" spc="-30" dirty="0">
                <a:latin typeface="Verdana"/>
                <a:cs typeface="Verdana"/>
              </a:rPr>
              <a:t>To</a:t>
            </a:r>
            <a:r>
              <a:rPr sz="2700" spc="-285" dirty="0">
                <a:latin typeface="Verdana"/>
                <a:cs typeface="Verdana"/>
              </a:rPr>
              <a:t> </a:t>
            </a:r>
            <a:r>
              <a:rPr sz="2700" spc="-25" dirty="0">
                <a:latin typeface="Verdana"/>
                <a:cs typeface="Verdana"/>
              </a:rPr>
              <a:t>avoid</a:t>
            </a:r>
            <a:r>
              <a:rPr sz="2700" spc="-280" dirty="0">
                <a:latin typeface="Verdana"/>
                <a:cs typeface="Verdana"/>
              </a:rPr>
              <a:t> </a:t>
            </a:r>
            <a:r>
              <a:rPr sz="2700" spc="-40" dirty="0">
                <a:latin typeface="Verdana"/>
                <a:cs typeface="Verdana"/>
              </a:rPr>
              <a:t>burdening</a:t>
            </a:r>
            <a:r>
              <a:rPr sz="2700" spc="-280" dirty="0">
                <a:latin typeface="Verdana"/>
                <a:cs typeface="Verdana"/>
              </a:rPr>
              <a:t> </a:t>
            </a:r>
            <a:r>
              <a:rPr sz="2700" spc="-20" dirty="0">
                <a:latin typeface="Verdana"/>
                <a:cs typeface="Verdana"/>
              </a:rPr>
              <a:t>the</a:t>
            </a:r>
            <a:r>
              <a:rPr sz="2700" spc="-280" dirty="0">
                <a:latin typeface="Verdana"/>
                <a:cs typeface="Verdana"/>
              </a:rPr>
              <a:t> </a:t>
            </a:r>
            <a:r>
              <a:rPr sz="2700" spc="-40" dirty="0">
                <a:latin typeface="Verdana"/>
                <a:cs typeface="Verdana"/>
              </a:rPr>
              <a:t>notation, </a:t>
            </a:r>
            <a:r>
              <a:rPr sz="2700" spc="-935" dirty="0">
                <a:latin typeface="Verdana"/>
                <a:cs typeface="Verdana"/>
              </a:rPr>
              <a:t> </a:t>
            </a:r>
            <a:r>
              <a:rPr sz="2700" spc="-75" dirty="0">
                <a:latin typeface="Verdana"/>
                <a:cs typeface="Verdana"/>
              </a:rPr>
              <a:t>we</a:t>
            </a:r>
            <a:r>
              <a:rPr sz="2700" spc="-290" dirty="0">
                <a:latin typeface="Verdana"/>
                <a:cs typeface="Verdana"/>
              </a:rPr>
              <a:t> </a:t>
            </a:r>
            <a:r>
              <a:rPr sz="2700" spc="-5" dirty="0">
                <a:latin typeface="Verdana"/>
                <a:cs typeface="Verdana"/>
              </a:rPr>
              <a:t>will</a:t>
            </a:r>
            <a:r>
              <a:rPr sz="2700" spc="-290" dirty="0">
                <a:latin typeface="Verdana"/>
                <a:cs typeface="Verdana"/>
              </a:rPr>
              <a:t> </a:t>
            </a:r>
            <a:r>
              <a:rPr sz="2700" spc="25" dirty="0">
                <a:latin typeface="Verdana"/>
                <a:cs typeface="Verdana"/>
              </a:rPr>
              <a:t>drop</a:t>
            </a:r>
            <a:r>
              <a:rPr sz="2700" spc="-290" dirty="0">
                <a:latin typeface="Verdana"/>
                <a:cs typeface="Verdana"/>
              </a:rPr>
              <a:t> </a:t>
            </a:r>
            <a:r>
              <a:rPr sz="2700" spc="-75" dirty="0">
                <a:latin typeface="Verdana"/>
                <a:cs typeface="Verdana"/>
              </a:rPr>
              <a:t>any</a:t>
            </a:r>
            <a:r>
              <a:rPr sz="2700" spc="-290" dirty="0">
                <a:latin typeface="Verdana"/>
                <a:cs typeface="Verdana"/>
              </a:rPr>
              <a:t> </a:t>
            </a:r>
            <a:r>
              <a:rPr sz="2700" spc="-5" dirty="0">
                <a:latin typeface="Verdana"/>
                <a:cs typeface="Verdana"/>
              </a:rPr>
              <a:t>dependence</a:t>
            </a:r>
            <a:r>
              <a:rPr sz="2700" spc="-290" dirty="0">
                <a:latin typeface="Verdana"/>
                <a:cs typeface="Verdana"/>
              </a:rPr>
              <a:t> </a:t>
            </a:r>
            <a:r>
              <a:rPr sz="2700" spc="-5" dirty="0">
                <a:latin typeface="Verdana"/>
                <a:cs typeface="Verdana"/>
              </a:rPr>
              <a:t>on</a:t>
            </a:r>
            <a:r>
              <a:rPr sz="2700" spc="-290" dirty="0">
                <a:latin typeface="Verdana"/>
                <a:cs typeface="Verdana"/>
              </a:rPr>
              <a:t> </a:t>
            </a:r>
            <a:r>
              <a:rPr sz="2700" spc="-50" dirty="0">
                <a:latin typeface="Verdana"/>
                <a:cs typeface="Verdana"/>
              </a:rPr>
              <a:t>time</a:t>
            </a:r>
            <a:r>
              <a:rPr sz="2700" spc="-290" dirty="0">
                <a:latin typeface="Verdana"/>
                <a:cs typeface="Verdana"/>
              </a:rPr>
              <a:t> </a:t>
            </a:r>
            <a:r>
              <a:rPr sz="2700" spc="-114" dirty="0">
                <a:latin typeface="Verdana"/>
                <a:cs typeface="Verdana"/>
              </a:rPr>
              <a:t>t,</a:t>
            </a:r>
            <a:r>
              <a:rPr sz="2700" spc="-290" dirty="0">
                <a:latin typeface="Verdana"/>
                <a:cs typeface="Verdana"/>
              </a:rPr>
              <a:t> </a:t>
            </a:r>
            <a:r>
              <a:rPr sz="2700" spc="-30" dirty="0">
                <a:latin typeface="Verdana"/>
                <a:cs typeface="Verdana"/>
              </a:rPr>
              <a:t>except</a:t>
            </a:r>
            <a:r>
              <a:rPr sz="2700" spc="-290" dirty="0">
                <a:latin typeface="Verdana"/>
                <a:cs typeface="Verdana"/>
              </a:rPr>
              <a:t> </a:t>
            </a:r>
            <a:r>
              <a:rPr sz="2700" spc="-55" dirty="0">
                <a:latin typeface="Verdana"/>
                <a:cs typeface="Verdana"/>
              </a:rPr>
              <a:t>when</a:t>
            </a:r>
            <a:r>
              <a:rPr sz="2700" spc="-290" dirty="0">
                <a:latin typeface="Verdana"/>
                <a:cs typeface="Verdana"/>
              </a:rPr>
              <a:t> </a:t>
            </a:r>
            <a:r>
              <a:rPr sz="2700" spc="10" dirty="0">
                <a:latin typeface="Verdana"/>
                <a:cs typeface="Verdana"/>
              </a:rPr>
              <a:t>doubts</a:t>
            </a:r>
            <a:r>
              <a:rPr sz="2700" spc="-290" dirty="0">
                <a:latin typeface="Verdana"/>
                <a:cs typeface="Verdana"/>
              </a:rPr>
              <a:t> </a:t>
            </a:r>
            <a:r>
              <a:rPr sz="2700" spc="-95" dirty="0">
                <a:latin typeface="Verdana"/>
                <a:cs typeface="Verdana"/>
              </a:rPr>
              <a:t>arise.</a:t>
            </a:r>
            <a:endParaRPr sz="2700">
              <a:latin typeface="Verdana"/>
              <a:cs typeface="Verdana"/>
            </a:endParaRPr>
          </a:p>
          <a:p>
            <a:pPr marL="620395" marR="437515">
              <a:lnSpc>
                <a:spcPct val="115700"/>
              </a:lnSpc>
            </a:pPr>
            <a:r>
              <a:rPr sz="2700" spc="-85" dirty="0">
                <a:latin typeface="Verdana"/>
                <a:cs typeface="Verdana"/>
              </a:rPr>
              <a:t>·Since</a:t>
            </a:r>
            <a:r>
              <a:rPr sz="2700" spc="-290" dirty="0">
                <a:latin typeface="Verdana"/>
                <a:cs typeface="Verdana"/>
              </a:rPr>
              <a:t> </a:t>
            </a:r>
            <a:r>
              <a:rPr sz="2700" spc="-30" dirty="0">
                <a:latin typeface="Verdana"/>
                <a:cs typeface="Verdana"/>
              </a:rPr>
              <a:t>each</a:t>
            </a:r>
            <a:r>
              <a:rPr sz="2700" spc="-285" dirty="0">
                <a:latin typeface="Verdana"/>
                <a:cs typeface="Verdana"/>
              </a:rPr>
              <a:t> </a:t>
            </a:r>
            <a:r>
              <a:rPr sz="2700" spc="-60" dirty="0">
                <a:latin typeface="Verdana"/>
                <a:cs typeface="Verdana"/>
              </a:rPr>
              <a:t>IPv6</a:t>
            </a:r>
            <a:r>
              <a:rPr sz="2700" spc="-290" dirty="0">
                <a:latin typeface="Verdana"/>
                <a:cs typeface="Verdana"/>
              </a:rPr>
              <a:t> </a:t>
            </a:r>
            <a:r>
              <a:rPr sz="2700" spc="-20" dirty="0">
                <a:latin typeface="Verdana"/>
                <a:cs typeface="Verdana"/>
              </a:rPr>
              <a:t>conversation</a:t>
            </a:r>
            <a:r>
              <a:rPr sz="2700" spc="-285" dirty="0">
                <a:latin typeface="Verdana"/>
                <a:cs typeface="Verdana"/>
              </a:rPr>
              <a:t> </a:t>
            </a:r>
            <a:r>
              <a:rPr sz="2700" spc="-45" dirty="0">
                <a:latin typeface="Verdana"/>
                <a:cs typeface="Verdana"/>
              </a:rPr>
              <a:t>is</a:t>
            </a:r>
            <a:r>
              <a:rPr sz="2700" spc="-285" dirty="0">
                <a:latin typeface="Verdana"/>
                <a:cs typeface="Verdana"/>
              </a:rPr>
              <a:t> </a:t>
            </a:r>
            <a:r>
              <a:rPr sz="2700" dirty="0">
                <a:latin typeface="Verdana"/>
                <a:cs typeface="Verdana"/>
              </a:rPr>
              <a:t>identified</a:t>
            </a:r>
            <a:r>
              <a:rPr sz="2700" spc="-290" dirty="0">
                <a:latin typeface="Verdana"/>
                <a:cs typeface="Verdana"/>
              </a:rPr>
              <a:t> </a:t>
            </a:r>
            <a:r>
              <a:rPr sz="2700" spc="-65" dirty="0">
                <a:latin typeface="Verdana"/>
                <a:cs typeface="Verdana"/>
              </a:rPr>
              <a:t>via</a:t>
            </a:r>
            <a:r>
              <a:rPr sz="2700" spc="-285" dirty="0">
                <a:latin typeface="Verdana"/>
                <a:cs typeface="Verdana"/>
              </a:rPr>
              <a:t> </a:t>
            </a:r>
            <a:r>
              <a:rPr sz="2700" spc="-120" dirty="0">
                <a:latin typeface="Verdana"/>
                <a:cs typeface="Verdana"/>
              </a:rPr>
              <a:t>a</a:t>
            </a:r>
            <a:r>
              <a:rPr sz="2700" spc="-285" dirty="0">
                <a:latin typeface="Verdana"/>
                <a:cs typeface="Verdana"/>
              </a:rPr>
              <a:t> </a:t>
            </a:r>
            <a:r>
              <a:rPr sz="2700" spc="-75" dirty="0">
                <a:latin typeface="Verdana"/>
                <a:cs typeface="Verdana"/>
              </a:rPr>
              <a:t>fixed,</a:t>
            </a:r>
            <a:r>
              <a:rPr sz="2700" spc="-290" dirty="0">
                <a:latin typeface="Verdana"/>
                <a:cs typeface="Verdana"/>
              </a:rPr>
              <a:t> </a:t>
            </a:r>
            <a:r>
              <a:rPr sz="2700" spc="-30" dirty="0">
                <a:latin typeface="Verdana"/>
                <a:cs typeface="Verdana"/>
              </a:rPr>
              <a:t>unique</a:t>
            </a:r>
            <a:r>
              <a:rPr sz="2700" spc="-285" dirty="0">
                <a:latin typeface="Verdana"/>
                <a:cs typeface="Verdana"/>
              </a:rPr>
              <a:t> </a:t>
            </a:r>
            <a:r>
              <a:rPr sz="2700" spc="-10" dirty="0">
                <a:latin typeface="Verdana"/>
                <a:cs typeface="Verdana"/>
              </a:rPr>
              <a:t>Flow</a:t>
            </a:r>
            <a:r>
              <a:rPr sz="2700" spc="-285" dirty="0">
                <a:latin typeface="Verdana"/>
                <a:cs typeface="Verdana"/>
              </a:rPr>
              <a:t> </a:t>
            </a:r>
            <a:r>
              <a:rPr sz="2700" spc="-10" dirty="0">
                <a:latin typeface="Verdana"/>
                <a:cs typeface="Verdana"/>
              </a:rPr>
              <a:t>Label</a:t>
            </a:r>
            <a:r>
              <a:rPr sz="2700" spc="-290" dirty="0">
                <a:latin typeface="Verdana"/>
                <a:cs typeface="Verdana"/>
              </a:rPr>
              <a:t> </a:t>
            </a:r>
            <a:r>
              <a:rPr sz="2700" spc="-50" dirty="0">
                <a:latin typeface="Verdana"/>
                <a:cs typeface="Verdana"/>
              </a:rPr>
              <a:t>value</a:t>
            </a:r>
            <a:r>
              <a:rPr sz="2700" spc="-285" dirty="0">
                <a:latin typeface="Verdana"/>
                <a:cs typeface="Verdana"/>
              </a:rPr>
              <a:t> </a:t>
            </a:r>
            <a:r>
              <a:rPr sz="2700" spc="-50" dirty="0">
                <a:latin typeface="Verdana"/>
                <a:cs typeface="Verdana"/>
              </a:rPr>
              <a:t>generated</a:t>
            </a:r>
            <a:r>
              <a:rPr sz="2700" spc="-285" dirty="0">
                <a:latin typeface="Verdana"/>
                <a:cs typeface="Verdana"/>
              </a:rPr>
              <a:t> </a:t>
            </a:r>
            <a:r>
              <a:rPr sz="2700" spc="-15" dirty="0">
                <a:latin typeface="Verdana"/>
                <a:cs typeface="Verdana"/>
              </a:rPr>
              <a:t>according</a:t>
            </a:r>
            <a:r>
              <a:rPr sz="2700" spc="-290" dirty="0">
                <a:latin typeface="Verdana"/>
                <a:cs typeface="Verdana"/>
              </a:rPr>
              <a:t> </a:t>
            </a:r>
            <a:r>
              <a:rPr sz="2700" spc="35" dirty="0">
                <a:latin typeface="Verdana"/>
                <a:cs typeface="Verdana"/>
              </a:rPr>
              <a:t>to</a:t>
            </a:r>
            <a:r>
              <a:rPr sz="2700" spc="-285" dirty="0">
                <a:latin typeface="Verdana"/>
                <a:cs typeface="Verdana"/>
              </a:rPr>
              <a:t> </a:t>
            </a:r>
            <a:r>
              <a:rPr sz="2700" spc="-120" dirty="0">
                <a:latin typeface="Verdana"/>
                <a:cs typeface="Verdana"/>
              </a:rPr>
              <a:t>a </a:t>
            </a:r>
            <a:r>
              <a:rPr sz="2700" spc="-935" dirty="0">
                <a:latin typeface="Verdana"/>
                <a:cs typeface="Verdana"/>
              </a:rPr>
              <a:t> </a:t>
            </a:r>
            <a:r>
              <a:rPr sz="2700" spc="-25" dirty="0">
                <a:latin typeface="Verdana"/>
                <a:cs typeface="Verdana"/>
              </a:rPr>
              <a:t>uniform</a:t>
            </a:r>
            <a:r>
              <a:rPr sz="2700" spc="-290" dirty="0">
                <a:latin typeface="Verdana"/>
                <a:cs typeface="Verdana"/>
              </a:rPr>
              <a:t> </a:t>
            </a:r>
            <a:r>
              <a:rPr sz="2700" spc="-5" dirty="0">
                <a:latin typeface="Verdana"/>
                <a:cs typeface="Verdana"/>
              </a:rPr>
              <a:t>distribution</a:t>
            </a:r>
            <a:r>
              <a:rPr sz="2700" spc="-290" dirty="0">
                <a:latin typeface="Verdana"/>
                <a:cs typeface="Verdana"/>
              </a:rPr>
              <a:t> </a:t>
            </a:r>
            <a:r>
              <a:rPr sz="2700" spc="-229" dirty="0">
                <a:latin typeface="Verdana"/>
                <a:cs typeface="Verdana"/>
              </a:rPr>
              <a:t>[19],</a:t>
            </a:r>
            <a:r>
              <a:rPr sz="2700" spc="-290" dirty="0">
                <a:latin typeface="Verdana"/>
                <a:cs typeface="Verdana"/>
              </a:rPr>
              <a:t> </a:t>
            </a:r>
            <a:r>
              <a:rPr sz="2700" spc="35" dirty="0">
                <a:latin typeface="Verdana"/>
                <a:cs typeface="Verdana"/>
              </a:rPr>
              <a:t>N</a:t>
            </a:r>
            <a:r>
              <a:rPr sz="2700" spc="-285" dirty="0">
                <a:latin typeface="Verdana"/>
                <a:cs typeface="Verdana"/>
              </a:rPr>
              <a:t> </a:t>
            </a:r>
            <a:r>
              <a:rPr sz="2700" spc="-20" dirty="0">
                <a:latin typeface="Verdana"/>
                <a:cs typeface="Verdana"/>
              </a:rPr>
              <a:t>can</a:t>
            </a:r>
            <a:r>
              <a:rPr sz="2700" spc="-290" dirty="0">
                <a:latin typeface="Verdana"/>
                <a:cs typeface="Verdana"/>
              </a:rPr>
              <a:t> </a:t>
            </a:r>
            <a:r>
              <a:rPr sz="2700" spc="-5" dirty="0">
                <a:latin typeface="Verdana"/>
                <a:cs typeface="Verdana"/>
              </a:rPr>
              <a:t>provide</a:t>
            </a:r>
            <a:r>
              <a:rPr sz="2700" spc="-290" dirty="0">
                <a:latin typeface="Verdana"/>
                <a:cs typeface="Verdana"/>
              </a:rPr>
              <a:t> </a:t>
            </a:r>
            <a:r>
              <a:rPr sz="2700" spc="-120" dirty="0">
                <a:latin typeface="Verdana"/>
                <a:cs typeface="Verdana"/>
              </a:rPr>
              <a:t>a</a:t>
            </a:r>
            <a:r>
              <a:rPr sz="2700" spc="-285" dirty="0">
                <a:latin typeface="Verdana"/>
                <a:cs typeface="Verdana"/>
              </a:rPr>
              <a:t> </a:t>
            </a:r>
            <a:r>
              <a:rPr sz="2700" spc="-25" dirty="0">
                <a:latin typeface="Verdana"/>
                <a:cs typeface="Verdana"/>
              </a:rPr>
              <a:t>coarse</a:t>
            </a:r>
            <a:r>
              <a:rPr sz="2700" spc="-290" dirty="0">
                <a:latin typeface="Verdana"/>
                <a:cs typeface="Verdana"/>
              </a:rPr>
              <a:t> </a:t>
            </a:r>
            <a:r>
              <a:rPr sz="2700" spc="-50" dirty="0">
                <a:latin typeface="Verdana"/>
                <a:cs typeface="Verdana"/>
              </a:rPr>
              <a:t>estimate</a:t>
            </a:r>
            <a:r>
              <a:rPr sz="2700" spc="-290" dirty="0">
                <a:latin typeface="Verdana"/>
                <a:cs typeface="Verdana"/>
              </a:rPr>
              <a:t> </a:t>
            </a:r>
            <a:r>
              <a:rPr sz="2700" spc="55" dirty="0">
                <a:latin typeface="Verdana"/>
                <a:cs typeface="Verdana"/>
              </a:rPr>
              <a:t>of</a:t>
            </a:r>
            <a:r>
              <a:rPr sz="2700" spc="-290" dirty="0">
                <a:latin typeface="Verdana"/>
                <a:cs typeface="Verdana"/>
              </a:rPr>
              <a:t> </a:t>
            </a:r>
            <a:r>
              <a:rPr sz="2700" spc="-20" dirty="0">
                <a:latin typeface="Verdana"/>
                <a:cs typeface="Verdana"/>
              </a:rPr>
              <a:t>the</a:t>
            </a:r>
            <a:r>
              <a:rPr sz="2700" spc="-285" dirty="0">
                <a:latin typeface="Verdana"/>
                <a:cs typeface="Verdana"/>
              </a:rPr>
              <a:t> </a:t>
            </a:r>
            <a:r>
              <a:rPr sz="2700" spc="-50" dirty="0">
                <a:latin typeface="Verdana"/>
                <a:cs typeface="Verdana"/>
              </a:rPr>
              <a:t>number</a:t>
            </a:r>
            <a:r>
              <a:rPr sz="2700" spc="-290" dirty="0">
                <a:latin typeface="Verdana"/>
                <a:cs typeface="Verdana"/>
              </a:rPr>
              <a:t> </a:t>
            </a:r>
            <a:r>
              <a:rPr sz="2700" spc="55" dirty="0">
                <a:latin typeface="Verdana"/>
                <a:cs typeface="Verdana"/>
              </a:rPr>
              <a:t>of</a:t>
            </a:r>
            <a:r>
              <a:rPr sz="2700" spc="-290" dirty="0">
                <a:latin typeface="Verdana"/>
                <a:cs typeface="Verdana"/>
              </a:rPr>
              <a:t> </a:t>
            </a:r>
            <a:r>
              <a:rPr sz="2700" spc="-45" dirty="0">
                <a:latin typeface="Verdana"/>
                <a:cs typeface="Verdana"/>
              </a:rPr>
              <a:t>flows.</a:t>
            </a:r>
            <a:endParaRPr sz="2700">
              <a:latin typeface="Verdana"/>
              <a:cs typeface="Verdana"/>
            </a:endParaRPr>
          </a:p>
          <a:p>
            <a:pPr marL="620395" marR="279400" algn="just">
              <a:lnSpc>
                <a:spcPct val="115700"/>
              </a:lnSpc>
              <a:spcBef>
                <a:spcPts val="5"/>
              </a:spcBef>
            </a:pPr>
            <a:r>
              <a:rPr sz="2700" spc="-275" dirty="0">
                <a:latin typeface="Verdana"/>
                <a:cs typeface="Verdana"/>
              </a:rPr>
              <a:t>·.</a:t>
            </a:r>
            <a:r>
              <a:rPr sz="2700" spc="-285" dirty="0">
                <a:latin typeface="Verdana"/>
                <a:cs typeface="Verdana"/>
              </a:rPr>
              <a:t> </a:t>
            </a:r>
            <a:r>
              <a:rPr sz="2700" spc="-50" dirty="0">
                <a:latin typeface="Verdana"/>
                <a:cs typeface="Verdana"/>
              </a:rPr>
              <a:t>As</a:t>
            </a:r>
            <a:r>
              <a:rPr sz="2700" spc="-280" dirty="0">
                <a:latin typeface="Verdana"/>
                <a:cs typeface="Verdana"/>
              </a:rPr>
              <a:t> </a:t>
            </a:r>
            <a:r>
              <a:rPr sz="2700" spc="-120" dirty="0">
                <a:latin typeface="Verdana"/>
                <a:cs typeface="Verdana"/>
              </a:rPr>
              <a:t>a</a:t>
            </a:r>
            <a:r>
              <a:rPr sz="2700" spc="-285" dirty="0">
                <a:latin typeface="Verdana"/>
                <a:cs typeface="Verdana"/>
              </a:rPr>
              <a:t> </a:t>
            </a:r>
            <a:r>
              <a:rPr sz="2700" spc="-10" dirty="0">
                <a:latin typeface="Verdana"/>
                <a:cs typeface="Verdana"/>
              </a:rPr>
              <a:t>consequence</a:t>
            </a:r>
            <a:r>
              <a:rPr sz="2700" spc="-280" dirty="0">
                <a:latin typeface="Verdana"/>
                <a:cs typeface="Verdana"/>
              </a:rPr>
              <a:t> </a:t>
            </a:r>
            <a:r>
              <a:rPr sz="2700" spc="55" dirty="0">
                <a:latin typeface="Verdana"/>
                <a:cs typeface="Verdana"/>
              </a:rPr>
              <a:t>of</a:t>
            </a:r>
            <a:r>
              <a:rPr sz="2700" spc="-280" dirty="0">
                <a:latin typeface="Verdana"/>
                <a:cs typeface="Verdana"/>
              </a:rPr>
              <a:t> </a:t>
            </a:r>
            <a:r>
              <a:rPr sz="2700" spc="-20" dirty="0">
                <a:latin typeface="Verdana"/>
                <a:cs typeface="Verdana"/>
              </a:rPr>
              <a:t>this</a:t>
            </a:r>
            <a:r>
              <a:rPr sz="2700" spc="-285" dirty="0">
                <a:latin typeface="Verdana"/>
                <a:cs typeface="Verdana"/>
              </a:rPr>
              <a:t> </a:t>
            </a:r>
            <a:r>
              <a:rPr sz="2700" spc="-55" dirty="0">
                <a:latin typeface="Verdana"/>
                <a:cs typeface="Verdana"/>
              </a:rPr>
              <a:t>“grouping”</a:t>
            </a:r>
            <a:r>
              <a:rPr sz="2700" spc="-280" dirty="0">
                <a:latin typeface="Verdana"/>
                <a:cs typeface="Verdana"/>
              </a:rPr>
              <a:t> </a:t>
            </a:r>
            <a:r>
              <a:rPr sz="2700" spc="-80" dirty="0">
                <a:latin typeface="Verdana"/>
                <a:cs typeface="Verdana"/>
              </a:rPr>
              <a:t>scheme,</a:t>
            </a:r>
            <a:r>
              <a:rPr sz="2700" spc="-285" dirty="0">
                <a:latin typeface="Verdana"/>
                <a:cs typeface="Verdana"/>
              </a:rPr>
              <a:t> </a:t>
            </a:r>
            <a:r>
              <a:rPr sz="2700" spc="-20" dirty="0">
                <a:latin typeface="Verdana"/>
                <a:cs typeface="Verdana"/>
              </a:rPr>
              <a:t>the</a:t>
            </a:r>
            <a:r>
              <a:rPr sz="2700" spc="-280" dirty="0">
                <a:latin typeface="Verdana"/>
                <a:cs typeface="Verdana"/>
              </a:rPr>
              <a:t> </a:t>
            </a:r>
            <a:r>
              <a:rPr sz="2700" spc="-55" dirty="0">
                <a:latin typeface="Verdana"/>
                <a:cs typeface="Verdana"/>
              </a:rPr>
              <a:t>meaningful</a:t>
            </a:r>
            <a:r>
              <a:rPr sz="2700" spc="-280" dirty="0">
                <a:latin typeface="Verdana"/>
                <a:cs typeface="Verdana"/>
              </a:rPr>
              <a:t> </a:t>
            </a:r>
            <a:r>
              <a:rPr sz="2700" spc="-55" dirty="0">
                <a:latin typeface="Verdana"/>
                <a:cs typeface="Verdana"/>
              </a:rPr>
              <a:t>values</a:t>
            </a:r>
            <a:r>
              <a:rPr sz="2700" spc="-285" dirty="0">
                <a:latin typeface="Verdana"/>
                <a:cs typeface="Verdana"/>
              </a:rPr>
              <a:t> </a:t>
            </a:r>
            <a:r>
              <a:rPr sz="2700" spc="55" dirty="0">
                <a:latin typeface="Verdana"/>
                <a:cs typeface="Verdana"/>
              </a:rPr>
              <a:t>of</a:t>
            </a:r>
            <a:r>
              <a:rPr sz="2700" spc="-280" dirty="0">
                <a:latin typeface="Verdana"/>
                <a:cs typeface="Verdana"/>
              </a:rPr>
              <a:t> </a:t>
            </a:r>
            <a:r>
              <a:rPr sz="2700" spc="35" dirty="0">
                <a:latin typeface="Verdana"/>
                <a:cs typeface="Verdana"/>
              </a:rPr>
              <a:t>N</a:t>
            </a:r>
            <a:r>
              <a:rPr sz="2700" spc="-280" dirty="0">
                <a:latin typeface="Verdana"/>
                <a:cs typeface="Verdana"/>
              </a:rPr>
              <a:t> </a:t>
            </a:r>
            <a:r>
              <a:rPr sz="2700" spc="-70" dirty="0">
                <a:latin typeface="Verdana"/>
                <a:cs typeface="Verdana"/>
              </a:rPr>
              <a:t>are</a:t>
            </a:r>
            <a:r>
              <a:rPr sz="2700" spc="-285" dirty="0">
                <a:latin typeface="Verdana"/>
                <a:cs typeface="Verdana"/>
              </a:rPr>
              <a:t> </a:t>
            </a:r>
            <a:r>
              <a:rPr sz="2700" spc="-20" dirty="0">
                <a:latin typeface="Verdana"/>
                <a:cs typeface="Verdana"/>
              </a:rPr>
              <a:t>those</a:t>
            </a:r>
            <a:r>
              <a:rPr sz="2700" spc="-280" dirty="0">
                <a:latin typeface="Verdana"/>
                <a:cs typeface="Verdana"/>
              </a:rPr>
              <a:t> </a:t>
            </a:r>
            <a:r>
              <a:rPr sz="2700" spc="-40" dirty="0">
                <a:latin typeface="Verdana"/>
                <a:cs typeface="Verdana"/>
              </a:rPr>
              <a:t>available</a:t>
            </a:r>
            <a:r>
              <a:rPr sz="2700" spc="-285" dirty="0">
                <a:latin typeface="Verdana"/>
                <a:cs typeface="Verdana"/>
              </a:rPr>
              <a:t> </a:t>
            </a:r>
            <a:r>
              <a:rPr sz="2700" spc="-40" dirty="0">
                <a:latin typeface="Verdana"/>
                <a:cs typeface="Verdana"/>
              </a:rPr>
              <a:t>at</a:t>
            </a:r>
            <a:r>
              <a:rPr sz="2700" spc="-280" dirty="0">
                <a:latin typeface="Verdana"/>
                <a:cs typeface="Verdana"/>
              </a:rPr>
              <a:t> </a:t>
            </a:r>
            <a:r>
              <a:rPr sz="2700" spc="-20" dirty="0">
                <a:latin typeface="Verdana"/>
                <a:cs typeface="Verdana"/>
              </a:rPr>
              <a:t>the</a:t>
            </a:r>
            <a:r>
              <a:rPr sz="2700" spc="-280" dirty="0">
                <a:latin typeface="Verdana"/>
                <a:cs typeface="Verdana"/>
              </a:rPr>
              <a:t> </a:t>
            </a:r>
            <a:r>
              <a:rPr sz="2700" spc="-15" dirty="0">
                <a:latin typeface="Verdana"/>
                <a:cs typeface="Verdana"/>
              </a:rPr>
              <a:t>end </a:t>
            </a:r>
            <a:r>
              <a:rPr sz="2700" spc="-940" dirty="0">
                <a:latin typeface="Verdana"/>
                <a:cs typeface="Verdana"/>
              </a:rPr>
              <a:t> </a:t>
            </a:r>
            <a:r>
              <a:rPr sz="2700" spc="55" dirty="0">
                <a:latin typeface="Verdana"/>
                <a:cs typeface="Verdana"/>
              </a:rPr>
              <a:t>of</a:t>
            </a:r>
            <a:r>
              <a:rPr sz="2700" spc="-285" dirty="0">
                <a:latin typeface="Verdana"/>
                <a:cs typeface="Verdana"/>
              </a:rPr>
              <a:t> </a:t>
            </a:r>
            <a:r>
              <a:rPr sz="2700" spc="-30" dirty="0">
                <a:latin typeface="Verdana"/>
                <a:cs typeface="Verdana"/>
              </a:rPr>
              <a:t>each</a:t>
            </a:r>
            <a:r>
              <a:rPr sz="2700" spc="-285" dirty="0">
                <a:latin typeface="Verdana"/>
                <a:cs typeface="Verdana"/>
              </a:rPr>
              <a:t> </a:t>
            </a:r>
            <a:r>
              <a:rPr sz="2700" spc="-60" dirty="0">
                <a:latin typeface="Verdana"/>
                <a:cs typeface="Verdana"/>
              </a:rPr>
              <a:t>window,</a:t>
            </a:r>
            <a:r>
              <a:rPr sz="2700" spc="-285" dirty="0">
                <a:latin typeface="Verdana"/>
                <a:cs typeface="Verdana"/>
              </a:rPr>
              <a:t> </a:t>
            </a:r>
            <a:r>
              <a:rPr sz="2700" spc="-180" dirty="0">
                <a:latin typeface="Verdana"/>
                <a:cs typeface="Verdana"/>
              </a:rPr>
              <a:t>i.e.,</a:t>
            </a:r>
            <a:r>
              <a:rPr sz="2700" spc="-280" dirty="0">
                <a:latin typeface="Verdana"/>
                <a:cs typeface="Verdana"/>
              </a:rPr>
              <a:t> </a:t>
            </a:r>
            <a:r>
              <a:rPr sz="2700" spc="-75" dirty="0">
                <a:latin typeface="Verdana"/>
                <a:cs typeface="Verdana"/>
              </a:rPr>
              <a:t>just</a:t>
            </a:r>
            <a:r>
              <a:rPr sz="2700" spc="-285" dirty="0">
                <a:latin typeface="Verdana"/>
                <a:cs typeface="Verdana"/>
              </a:rPr>
              <a:t> </a:t>
            </a:r>
            <a:r>
              <a:rPr sz="2700" dirty="0">
                <a:latin typeface="Verdana"/>
                <a:cs typeface="Verdana"/>
              </a:rPr>
              <a:t>before</a:t>
            </a:r>
            <a:r>
              <a:rPr sz="2700" spc="-285" dirty="0">
                <a:latin typeface="Verdana"/>
                <a:cs typeface="Verdana"/>
              </a:rPr>
              <a:t> </a:t>
            </a:r>
            <a:r>
              <a:rPr sz="2700" spc="-55" dirty="0">
                <a:latin typeface="Verdana"/>
                <a:cs typeface="Verdana"/>
              </a:rPr>
              <a:t>values</a:t>
            </a:r>
            <a:r>
              <a:rPr sz="2700" spc="-280" dirty="0">
                <a:latin typeface="Verdana"/>
                <a:cs typeface="Verdana"/>
              </a:rPr>
              <a:t> </a:t>
            </a:r>
            <a:r>
              <a:rPr sz="2700" spc="-70" dirty="0">
                <a:latin typeface="Verdana"/>
                <a:cs typeface="Verdana"/>
              </a:rPr>
              <a:t>are</a:t>
            </a:r>
            <a:r>
              <a:rPr sz="2700" spc="-285" dirty="0">
                <a:latin typeface="Verdana"/>
                <a:cs typeface="Verdana"/>
              </a:rPr>
              <a:t> </a:t>
            </a:r>
            <a:r>
              <a:rPr sz="2700" spc="-75" dirty="0">
                <a:latin typeface="Verdana"/>
                <a:cs typeface="Verdana"/>
              </a:rPr>
              <a:t>reset.</a:t>
            </a:r>
            <a:r>
              <a:rPr sz="2700" spc="-285" dirty="0">
                <a:latin typeface="Verdana"/>
                <a:cs typeface="Verdana"/>
              </a:rPr>
              <a:t> </a:t>
            </a:r>
            <a:r>
              <a:rPr sz="2700" spc="-180" dirty="0">
                <a:latin typeface="Verdana"/>
                <a:cs typeface="Verdana"/>
              </a:rPr>
              <a:t>In</a:t>
            </a:r>
            <a:r>
              <a:rPr sz="2700" spc="-280" dirty="0">
                <a:latin typeface="Verdana"/>
                <a:cs typeface="Verdana"/>
              </a:rPr>
              <a:t> </a:t>
            </a:r>
            <a:r>
              <a:rPr sz="2700" spc="-90" dirty="0">
                <a:latin typeface="Verdana"/>
                <a:cs typeface="Verdana"/>
              </a:rPr>
              <a:t>general,</a:t>
            </a:r>
            <a:r>
              <a:rPr sz="2700" spc="-285" dirty="0">
                <a:latin typeface="Verdana"/>
                <a:cs typeface="Verdana"/>
              </a:rPr>
              <a:t> </a:t>
            </a:r>
            <a:r>
              <a:rPr sz="2700" spc="-10" dirty="0">
                <a:latin typeface="Verdana"/>
                <a:cs typeface="Verdana"/>
              </a:rPr>
              <a:t>other</a:t>
            </a:r>
            <a:r>
              <a:rPr sz="2700" spc="-285" dirty="0">
                <a:latin typeface="Verdana"/>
                <a:cs typeface="Verdana"/>
              </a:rPr>
              <a:t> </a:t>
            </a:r>
            <a:r>
              <a:rPr sz="2700" spc="-55" dirty="0">
                <a:latin typeface="Verdana"/>
                <a:cs typeface="Verdana"/>
              </a:rPr>
              <a:t>values</a:t>
            </a:r>
            <a:r>
              <a:rPr sz="2700" spc="-285" dirty="0">
                <a:latin typeface="Verdana"/>
                <a:cs typeface="Verdana"/>
              </a:rPr>
              <a:t> </a:t>
            </a:r>
            <a:r>
              <a:rPr sz="2700" spc="30" dirty="0">
                <a:latin typeface="Verdana"/>
                <a:cs typeface="Verdana"/>
              </a:rPr>
              <a:t>could</a:t>
            </a:r>
            <a:r>
              <a:rPr sz="2700" spc="-280" dirty="0">
                <a:latin typeface="Verdana"/>
                <a:cs typeface="Verdana"/>
              </a:rPr>
              <a:t> </a:t>
            </a:r>
            <a:r>
              <a:rPr sz="2700" spc="-5" dirty="0">
                <a:latin typeface="Verdana"/>
                <a:cs typeface="Verdana"/>
              </a:rPr>
              <a:t>be</a:t>
            </a:r>
            <a:r>
              <a:rPr sz="2700" spc="-285" dirty="0">
                <a:latin typeface="Verdana"/>
                <a:cs typeface="Verdana"/>
              </a:rPr>
              <a:t> </a:t>
            </a:r>
            <a:r>
              <a:rPr sz="2700" spc="-5" dirty="0">
                <a:latin typeface="Verdana"/>
                <a:cs typeface="Verdana"/>
              </a:rPr>
              <a:t>discarded</a:t>
            </a:r>
            <a:r>
              <a:rPr sz="2700" spc="-285" dirty="0">
                <a:latin typeface="Verdana"/>
                <a:cs typeface="Verdana"/>
              </a:rPr>
              <a:t> </a:t>
            </a:r>
            <a:r>
              <a:rPr sz="2700" dirty="0">
                <a:latin typeface="Verdana"/>
                <a:cs typeface="Verdana"/>
              </a:rPr>
              <a:t>or</a:t>
            </a:r>
            <a:r>
              <a:rPr sz="2700" spc="-280" dirty="0">
                <a:latin typeface="Verdana"/>
                <a:cs typeface="Verdana"/>
              </a:rPr>
              <a:t> </a:t>
            </a:r>
            <a:r>
              <a:rPr sz="2700" spc="-5" dirty="0">
                <a:latin typeface="Verdana"/>
                <a:cs typeface="Verdana"/>
              </a:rPr>
              <a:t>stored</a:t>
            </a:r>
            <a:r>
              <a:rPr sz="2700" spc="-285" dirty="0">
                <a:latin typeface="Verdana"/>
                <a:cs typeface="Verdana"/>
              </a:rPr>
              <a:t> </a:t>
            </a:r>
            <a:r>
              <a:rPr sz="2700" spc="35" dirty="0">
                <a:latin typeface="Verdana"/>
                <a:cs typeface="Verdana"/>
              </a:rPr>
              <a:t>to </a:t>
            </a:r>
            <a:r>
              <a:rPr sz="2700" spc="-935" dirty="0">
                <a:latin typeface="Verdana"/>
                <a:cs typeface="Verdana"/>
              </a:rPr>
              <a:t> </a:t>
            </a:r>
            <a:r>
              <a:rPr sz="2700" spc="-10" dirty="0">
                <a:latin typeface="Verdana"/>
                <a:cs typeface="Verdana"/>
              </a:rPr>
              <a:t>compute</a:t>
            </a:r>
            <a:r>
              <a:rPr sz="2700" spc="-290" dirty="0">
                <a:latin typeface="Verdana"/>
                <a:cs typeface="Verdana"/>
              </a:rPr>
              <a:t> </a:t>
            </a:r>
            <a:r>
              <a:rPr sz="2700" spc="-25" dirty="0">
                <a:latin typeface="Verdana"/>
                <a:cs typeface="Verdana"/>
              </a:rPr>
              <a:t>suitable</a:t>
            </a:r>
            <a:r>
              <a:rPr sz="2700" spc="-290" dirty="0">
                <a:latin typeface="Verdana"/>
                <a:cs typeface="Verdana"/>
              </a:rPr>
              <a:t> </a:t>
            </a:r>
            <a:r>
              <a:rPr sz="2700" spc="-25" dirty="0">
                <a:latin typeface="Verdana"/>
                <a:cs typeface="Verdana"/>
              </a:rPr>
              <a:t>models</a:t>
            </a:r>
            <a:r>
              <a:rPr sz="2700" spc="-285" dirty="0">
                <a:latin typeface="Verdana"/>
                <a:cs typeface="Verdana"/>
              </a:rPr>
              <a:t> </a:t>
            </a:r>
            <a:r>
              <a:rPr sz="2700" dirty="0">
                <a:latin typeface="Verdana"/>
                <a:cs typeface="Verdana"/>
              </a:rPr>
              <a:t>or</a:t>
            </a:r>
            <a:r>
              <a:rPr sz="2700" spc="-290" dirty="0">
                <a:latin typeface="Verdana"/>
                <a:cs typeface="Verdana"/>
              </a:rPr>
              <a:t> </a:t>
            </a:r>
            <a:r>
              <a:rPr sz="2700" spc="-35" dirty="0">
                <a:latin typeface="Verdana"/>
                <a:cs typeface="Verdana"/>
              </a:rPr>
              <a:t>datasets</a:t>
            </a:r>
            <a:r>
              <a:rPr sz="2700" spc="-290" dirty="0">
                <a:latin typeface="Verdana"/>
                <a:cs typeface="Verdana"/>
              </a:rPr>
              <a:t> </a:t>
            </a:r>
            <a:r>
              <a:rPr sz="2700" spc="35" dirty="0">
                <a:latin typeface="Verdana"/>
                <a:cs typeface="Verdana"/>
              </a:rPr>
              <a:t>to</a:t>
            </a:r>
            <a:r>
              <a:rPr sz="2700" spc="-285" dirty="0">
                <a:latin typeface="Verdana"/>
                <a:cs typeface="Verdana"/>
              </a:rPr>
              <a:t> </a:t>
            </a:r>
            <a:r>
              <a:rPr sz="2700" spc="-5" dirty="0">
                <a:latin typeface="Verdana"/>
                <a:cs typeface="Verdana"/>
              </a:rPr>
              <a:t>be</a:t>
            </a:r>
            <a:r>
              <a:rPr sz="2700" spc="-290" dirty="0">
                <a:latin typeface="Verdana"/>
                <a:cs typeface="Verdana"/>
              </a:rPr>
              <a:t> </a:t>
            </a:r>
            <a:r>
              <a:rPr sz="2700" spc="-5" dirty="0">
                <a:latin typeface="Verdana"/>
                <a:cs typeface="Verdana"/>
              </a:rPr>
              <a:t>processed</a:t>
            </a:r>
            <a:r>
              <a:rPr sz="2700" spc="-290" dirty="0">
                <a:latin typeface="Verdana"/>
                <a:cs typeface="Verdana"/>
              </a:rPr>
              <a:t> </a:t>
            </a:r>
            <a:r>
              <a:rPr sz="2700" spc="-30" dirty="0">
                <a:latin typeface="Verdana"/>
                <a:cs typeface="Verdana"/>
              </a:rPr>
              <a:t>with</a:t>
            </a:r>
            <a:r>
              <a:rPr sz="2700" spc="-285" dirty="0">
                <a:latin typeface="Verdana"/>
                <a:cs typeface="Verdana"/>
              </a:rPr>
              <a:t> </a:t>
            </a:r>
            <a:r>
              <a:rPr sz="2700" spc="-60" dirty="0">
                <a:latin typeface="Verdana"/>
                <a:cs typeface="Verdana"/>
              </a:rPr>
              <a:t>machine-learning-based</a:t>
            </a:r>
            <a:r>
              <a:rPr sz="2700" spc="-290" dirty="0">
                <a:latin typeface="Verdana"/>
                <a:cs typeface="Verdana"/>
              </a:rPr>
              <a:t> </a:t>
            </a:r>
            <a:r>
              <a:rPr sz="2700" spc="-85" dirty="0">
                <a:latin typeface="Verdana"/>
                <a:cs typeface="Verdana"/>
              </a:rPr>
              <a:t>frameworks.</a:t>
            </a:r>
            <a:endParaRPr sz="2700">
              <a:latin typeface="Verdana"/>
              <a:cs typeface="Verdana"/>
            </a:endParaRPr>
          </a:p>
          <a:p>
            <a:pPr>
              <a:lnSpc>
                <a:spcPct val="100000"/>
              </a:lnSpc>
              <a:spcBef>
                <a:spcPts val="40"/>
              </a:spcBef>
            </a:pPr>
            <a:endParaRPr sz="3050">
              <a:latin typeface="Verdana"/>
              <a:cs typeface="Verdana"/>
            </a:endParaRPr>
          </a:p>
          <a:p>
            <a:pPr marL="620395" marR="17780">
              <a:lnSpc>
                <a:spcPct val="115700"/>
              </a:lnSpc>
            </a:pPr>
            <a:r>
              <a:rPr sz="2700" spc="-114" dirty="0">
                <a:latin typeface="Verdana"/>
                <a:cs typeface="Verdana"/>
              </a:rPr>
              <a:t>·The</a:t>
            </a:r>
            <a:r>
              <a:rPr sz="2700" spc="-285" dirty="0">
                <a:latin typeface="Verdana"/>
                <a:cs typeface="Verdana"/>
              </a:rPr>
              <a:t> </a:t>
            </a:r>
            <a:r>
              <a:rPr sz="2700" spc="-20" dirty="0">
                <a:latin typeface="Verdana"/>
                <a:cs typeface="Verdana"/>
              </a:rPr>
              <a:t>presence</a:t>
            </a:r>
            <a:r>
              <a:rPr sz="2700" spc="-285" dirty="0">
                <a:latin typeface="Verdana"/>
                <a:cs typeface="Verdana"/>
              </a:rPr>
              <a:t> </a:t>
            </a:r>
            <a:r>
              <a:rPr sz="2700" spc="55" dirty="0">
                <a:latin typeface="Verdana"/>
                <a:cs typeface="Verdana"/>
              </a:rPr>
              <a:t>of</a:t>
            </a:r>
            <a:r>
              <a:rPr sz="2700" spc="-285" dirty="0">
                <a:latin typeface="Verdana"/>
                <a:cs typeface="Verdana"/>
              </a:rPr>
              <a:t> </a:t>
            </a:r>
            <a:r>
              <a:rPr sz="2700" spc="-80" dirty="0">
                <a:latin typeface="Verdana"/>
                <a:cs typeface="Verdana"/>
              </a:rPr>
              <a:t>an</a:t>
            </a:r>
            <a:r>
              <a:rPr sz="2700" spc="-280" dirty="0">
                <a:latin typeface="Verdana"/>
                <a:cs typeface="Verdana"/>
              </a:rPr>
              <a:t> </a:t>
            </a:r>
            <a:r>
              <a:rPr sz="2700" spc="-50" dirty="0">
                <a:latin typeface="Verdana"/>
                <a:cs typeface="Verdana"/>
              </a:rPr>
              <a:t>anomalous</a:t>
            </a:r>
            <a:r>
              <a:rPr sz="2700" spc="-285" dirty="0">
                <a:latin typeface="Verdana"/>
                <a:cs typeface="Verdana"/>
              </a:rPr>
              <a:t> </a:t>
            </a:r>
            <a:r>
              <a:rPr sz="2700" spc="-30" dirty="0">
                <a:latin typeface="Verdana"/>
                <a:cs typeface="Verdana"/>
              </a:rPr>
              <a:t>behavior</a:t>
            </a:r>
            <a:r>
              <a:rPr sz="2700" spc="-285" dirty="0">
                <a:latin typeface="Verdana"/>
                <a:cs typeface="Verdana"/>
              </a:rPr>
              <a:t> </a:t>
            </a:r>
            <a:r>
              <a:rPr sz="2700" spc="-30" dirty="0">
                <a:latin typeface="Verdana"/>
                <a:cs typeface="Verdana"/>
              </a:rPr>
              <a:t>in</a:t>
            </a:r>
            <a:r>
              <a:rPr sz="2700" spc="-280" dirty="0">
                <a:latin typeface="Verdana"/>
                <a:cs typeface="Verdana"/>
              </a:rPr>
              <a:t> </a:t>
            </a:r>
            <a:r>
              <a:rPr sz="2700" spc="-20" dirty="0">
                <a:latin typeface="Verdana"/>
                <a:cs typeface="Verdana"/>
              </a:rPr>
              <a:t>the</a:t>
            </a:r>
            <a:r>
              <a:rPr sz="2700" spc="-285" dirty="0">
                <a:latin typeface="Verdana"/>
                <a:cs typeface="Verdana"/>
              </a:rPr>
              <a:t> </a:t>
            </a:r>
            <a:r>
              <a:rPr sz="2700" spc="-100" dirty="0">
                <a:latin typeface="Verdana"/>
                <a:cs typeface="Verdana"/>
              </a:rPr>
              <a:t>usage</a:t>
            </a:r>
            <a:r>
              <a:rPr sz="2700" spc="-285" dirty="0">
                <a:latin typeface="Verdana"/>
                <a:cs typeface="Verdana"/>
              </a:rPr>
              <a:t> </a:t>
            </a:r>
            <a:r>
              <a:rPr sz="2700" spc="55" dirty="0">
                <a:latin typeface="Verdana"/>
                <a:cs typeface="Verdana"/>
              </a:rPr>
              <a:t>of</a:t>
            </a:r>
            <a:r>
              <a:rPr sz="2700" spc="-280" dirty="0">
                <a:latin typeface="Verdana"/>
                <a:cs typeface="Verdana"/>
              </a:rPr>
              <a:t> </a:t>
            </a:r>
            <a:r>
              <a:rPr sz="2700" spc="-20" dirty="0">
                <a:latin typeface="Verdana"/>
                <a:cs typeface="Verdana"/>
              </a:rPr>
              <a:t>the</a:t>
            </a:r>
            <a:r>
              <a:rPr sz="2700" spc="-285" dirty="0">
                <a:latin typeface="Verdana"/>
                <a:cs typeface="Verdana"/>
              </a:rPr>
              <a:t> </a:t>
            </a:r>
            <a:r>
              <a:rPr sz="2700" spc="-10" dirty="0">
                <a:latin typeface="Verdana"/>
                <a:cs typeface="Verdana"/>
              </a:rPr>
              <a:t>Flow</a:t>
            </a:r>
            <a:r>
              <a:rPr sz="2700" spc="-285" dirty="0">
                <a:latin typeface="Verdana"/>
                <a:cs typeface="Verdana"/>
              </a:rPr>
              <a:t> </a:t>
            </a:r>
            <a:r>
              <a:rPr sz="2700" spc="-10" dirty="0">
                <a:latin typeface="Verdana"/>
                <a:cs typeface="Verdana"/>
              </a:rPr>
              <a:t>Label</a:t>
            </a:r>
            <a:r>
              <a:rPr sz="2700" spc="-280" dirty="0">
                <a:latin typeface="Verdana"/>
                <a:cs typeface="Verdana"/>
              </a:rPr>
              <a:t> </a:t>
            </a:r>
            <a:r>
              <a:rPr sz="2700" spc="-20" dirty="0">
                <a:latin typeface="Verdana"/>
                <a:cs typeface="Verdana"/>
              </a:rPr>
              <a:t>can</a:t>
            </a:r>
            <a:r>
              <a:rPr sz="2700" spc="-285" dirty="0">
                <a:latin typeface="Verdana"/>
                <a:cs typeface="Verdana"/>
              </a:rPr>
              <a:t> </a:t>
            </a:r>
            <a:r>
              <a:rPr sz="2700" spc="-5" dirty="0">
                <a:latin typeface="Verdana"/>
                <a:cs typeface="Verdana"/>
              </a:rPr>
              <a:t>be</a:t>
            </a:r>
            <a:r>
              <a:rPr sz="2700" spc="-285" dirty="0">
                <a:latin typeface="Verdana"/>
                <a:cs typeface="Verdana"/>
              </a:rPr>
              <a:t> </a:t>
            </a:r>
            <a:r>
              <a:rPr sz="2700" spc="-25" dirty="0">
                <a:latin typeface="Verdana"/>
                <a:cs typeface="Verdana"/>
              </a:rPr>
              <a:t>then</a:t>
            </a:r>
            <a:r>
              <a:rPr sz="2700" spc="-280" dirty="0">
                <a:latin typeface="Verdana"/>
                <a:cs typeface="Verdana"/>
              </a:rPr>
              <a:t> </a:t>
            </a:r>
            <a:r>
              <a:rPr sz="2700" spc="10" dirty="0">
                <a:latin typeface="Verdana"/>
                <a:cs typeface="Verdana"/>
              </a:rPr>
              <a:t>detected</a:t>
            </a:r>
            <a:r>
              <a:rPr sz="2700" spc="-285" dirty="0">
                <a:latin typeface="Verdana"/>
                <a:cs typeface="Verdana"/>
              </a:rPr>
              <a:t> </a:t>
            </a:r>
            <a:r>
              <a:rPr sz="2700" spc="-10" dirty="0">
                <a:latin typeface="Verdana"/>
                <a:cs typeface="Verdana"/>
              </a:rPr>
              <a:t>by</a:t>
            </a:r>
            <a:r>
              <a:rPr sz="2700" spc="-285" dirty="0">
                <a:latin typeface="Verdana"/>
                <a:cs typeface="Verdana"/>
              </a:rPr>
              <a:t> </a:t>
            </a:r>
            <a:r>
              <a:rPr sz="2700" spc="-45" dirty="0">
                <a:latin typeface="Verdana"/>
                <a:cs typeface="Verdana"/>
              </a:rPr>
              <a:t>observing </a:t>
            </a:r>
            <a:r>
              <a:rPr sz="2700" spc="-930" dirty="0">
                <a:latin typeface="Verdana"/>
                <a:cs typeface="Verdana"/>
              </a:rPr>
              <a:t> </a:t>
            </a:r>
            <a:r>
              <a:rPr sz="2700" spc="-25" dirty="0">
                <a:latin typeface="Verdana"/>
                <a:cs typeface="Verdana"/>
              </a:rPr>
              <a:t>deviations</a:t>
            </a:r>
            <a:r>
              <a:rPr sz="2700" spc="-290" dirty="0">
                <a:latin typeface="Verdana"/>
                <a:cs typeface="Verdana"/>
              </a:rPr>
              <a:t> </a:t>
            </a:r>
            <a:r>
              <a:rPr sz="2700" spc="55" dirty="0">
                <a:latin typeface="Verdana"/>
                <a:cs typeface="Verdana"/>
              </a:rPr>
              <a:t>of</a:t>
            </a:r>
            <a:r>
              <a:rPr sz="2700" spc="-285" dirty="0">
                <a:latin typeface="Verdana"/>
                <a:cs typeface="Verdana"/>
              </a:rPr>
              <a:t> </a:t>
            </a:r>
            <a:r>
              <a:rPr sz="2700" spc="35" dirty="0">
                <a:latin typeface="Verdana"/>
                <a:cs typeface="Verdana"/>
              </a:rPr>
              <a:t>N</a:t>
            </a:r>
            <a:r>
              <a:rPr sz="2700" spc="-285" dirty="0">
                <a:latin typeface="Verdana"/>
                <a:cs typeface="Verdana"/>
              </a:rPr>
              <a:t> </a:t>
            </a:r>
            <a:r>
              <a:rPr sz="2700" spc="-15" dirty="0">
                <a:latin typeface="Verdana"/>
                <a:cs typeface="Verdana"/>
              </a:rPr>
              <a:t>from</a:t>
            </a:r>
            <a:r>
              <a:rPr sz="2700" spc="-285" dirty="0">
                <a:latin typeface="Verdana"/>
                <a:cs typeface="Verdana"/>
              </a:rPr>
              <a:t> </a:t>
            </a:r>
            <a:r>
              <a:rPr sz="2700" spc="-80" dirty="0">
                <a:latin typeface="Verdana"/>
                <a:cs typeface="Verdana"/>
              </a:rPr>
              <a:t>an</a:t>
            </a:r>
            <a:r>
              <a:rPr sz="2700" spc="-285" dirty="0">
                <a:latin typeface="Verdana"/>
                <a:cs typeface="Verdana"/>
              </a:rPr>
              <a:t> </a:t>
            </a:r>
            <a:r>
              <a:rPr sz="2700" spc="-25" dirty="0">
                <a:latin typeface="Verdana"/>
                <a:cs typeface="Verdana"/>
              </a:rPr>
              <a:t>expected</a:t>
            </a:r>
            <a:r>
              <a:rPr sz="2700" spc="-285" dirty="0">
                <a:latin typeface="Verdana"/>
                <a:cs typeface="Verdana"/>
              </a:rPr>
              <a:t> </a:t>
            </a:r>
            <a:r>
              <a:rPr sz="2700" spc="-85" dirty="0">
                <a:latin typeface="Verdana"/>
                <a:cs typeface="Verdana"/>
              </a:rPr>
              <a:t>value,</a:t>
            </a:r>
            <a:r>
              <a:rPr sz="2700" spc="-285" dirty="0">
                <a:latin typeface="Verdana"/>
                <a:cs typeface="Verdana"/>
              </a:rPr>
              <a:t> </a:t>
            </a:r>
            <a:r>
              <a:rPr sz="2700" spc="25" dirty="0">
                <a:latin typeface="Verdana"/>
                <a:cs typeface="Verdana"/>
              </a:rPr>
              <a:t>for</a:t>
            </a:r>
            <a:r>
              <a:rPr sz="2700" spc="-285" dirty="0">
                <a:latin typeface="Verdana"/>
                <a:cs typeface="Verdana"/>
              </a:rPr>
              <a:t> </a:t>
            </a:r>
            <a:r>
              <a:rPr sz="2700" spc="-25" dirty="0">
                <a:latin typeface="Verdana"/>
                <a:cs typeface="Verdana"/>
              </a:rPr>
              <a:t>instance</a:t>
            </a:r>
            <a:r>
              <a:rPr sz="2700" spc="-285" dirty="0">
                <a:latin typeface="Verdana"/>
                <a:cs typeface="Verdana"/>
              </a:rPr>
              <a:t> </a:t>
            </a:r>
            <a:r>
              <a:rPr sz="2700" spc="-10" dirty="0">
                <a:latin typeface="Verdana"/>
                <a:cs typeface="Verdana"/>
              </a:rPr>
              <a:t>by</a:t>
            </a:r>
            <a:r>
              <a:rPr sz="2700" spc="-290" dirty="0">
                <a:latin typeface="Verdana"/>
                <a:cs typeface="Verdana"/>
              </a:rPr>
              <a:t> </a:t>
            </a:r>
            <a:r>
              <a:rPr sz="2700" spc="-35" dirty="0">
                <a:latin typeface="Verdana"/>
                <a:cs typeface="Verdana"/>
              </a:rPr>
              <a:t>feeding</a:t>
            </a:r>
            <a:r>
              <a:rPr sz="2700" spc="-285" dirty="0">
                <a:latin typeface="Verdana"/>
                <a:cs typeface="Verdana"/>
              </a:rPr>
              <a:t> </a:t>
            </a:r>
            <a:r>
              <a:rPr sz="2700" spc="-120" dirty="0">
                <a:latin typeface="Verdana"/>
                <a:cs typeface="Verdana"/>
              </a:rPr>
              <a:t>a</a:t>
            </a:r>
            <a:r>
              <a:rPr sz="2700" spc="-285" dirty="0">
                <a:latin typeface="Verdana"/>
                <a:cs typeface="Verdana"/>
              </a:rPr>
              <a:t> </a:t>
            </a:r>
            <a:r>
              <a:rPr sz="2700" spc="-15" dirty="0">
                <a:latin typeface="Verdana"/>
                <a:cs typeface="Verdana"/>
              </a:rPr>
              <a:t>model</a:t>
            </a:r>
            <a:r>
              <a:rPr sz="2700" spc="-285" dirty="0">
                <a:latin typeface="Verdana"/>
                <a:cs typeface="Verdana"/>
              </a:rPr>
              <a:t> </a:t>
            </a:r>
            <a:r>
              <a:rPr sz="2700" spc="-30" dirty="0">
                <a:latin typeface="Verdana"/>
                <a:cs typeface="Verdana"/>
              </a:rPr>
              <a:t>based</a:t>
            </a:r>
            <a:r>
              <a:rPr sz="2700" spc="-285" dirty="0">
                <a:latin typeface="Verdana"/>
                <a:cs typeface="Verdana"/>
              </a:rPr>
              <a:t> </a:t>
            </a:r>
            <a:r>
              <a:rPr sz="2700" spc="-5" dirty="0">
                <a:latin typeface="Verdana"/>
                <a:cs typeface="Verdana"/>
              </a:rPr>
              <a:t>on</a:t>
            </a:r>
            <a:r>
              <a:rPr sz="2700" spc="-285" dirty="0">
                <a:latin typeface="Verdana"/>
                <a:cs typeface="Verdana"/>
              </a:rPr>
              <a:t> </a:t>
            </a:r>
            <a:r>
              <a:rPr sz="2700" spc="-25" dirty="0">
                <a:latin typeface="Verdana"/>
                <a:cs typeface="Verdana"/>
              </a:rPr>
              <a:t>past</a:t>
            </a:r>
            <a:r>
              <a:rPr sz="2700" spc="-285" dirty="0">
                <a:latin typeface="Verdana"/>
                <a:cs typeface="Verdana"/>
              </a:rPr>
              <a:t> </a:t>
            </a:r>
            <a:r>
              <a:rPr sz="2700" spc="-45" dirty="0">
                <a:latin typeface="Verdana"/>
                <a:cs typeface="Verdana"/>
              </a:rPr>
              <a:t>observations,</a:t>
            </a:r>
            <a:r>
              <a:rPr sz="2700" spc="-285" dirty="0">
                <a:latin typeface="Verdana"/>
                <a:cs typeface="Verdana"/>
              </a:rPr>
              <a:t> </a:t>
            </a:r>
            <a:r>
              <a:rPr sz="2700" dirty="0">
                <a:latin typeface="Verdana"/>
                <a:cs typeface="Verdana"/>
              </a:rPr>
              <a:t>or</a:t>
            </a:r>
            <a:endParaRPr sz="2700">
              <a:latin typeface="Verdana"/>
              <a:cs typeface="Verdana"/>
            </a:endParaRPr>
          </a:p>
          <a:p>
            <a:pPr marL="620395" algn="just">
              <a:lnSpc>
                <a:spcPts val="3065"/>
              </a:lnSpc>
              <a:spcBef>
                <a:spcPts val="509"/>
              </a:spcBef>
            </a:pPr>
            <a:r>
              <a:rPr sz="2700" spc="-10" dirty="0">
                <a:latin typeface="Verdana"/>
                <a:cs typeface="Verdana"/>
              </a:rPr>
              <a:t>by</a:t>
            </a:r>
            <a:r>
              <a:rPr sz="2700" spc="-285" dirty="0">
                <a:latin typeface="Verdana"/>
                <a:cs typeface="Verdana"/>
              </a:rPr>
              <a:t> </a:t>
            </a:r>
            <a:r>
              <a:rPr sz="2700" spc="-25" dirty="0">
                <a:latin typeface="Verdana"/>
                <a:cs typeface="Verdana"/>
              </a:rPr>
              <a:t>comparison</a:t>
            </a:r>
            <a:r>
              <a:rPr sz="2700" spc="-280" dirty="0">
                <a:latin typeface="Verdana"/>
                <a:cs typeface="Verdana"/>
              </a:rPr>
              <a:t> </a:t>
            </a:r>
            <a:r>
              <a:rPr sz="2700" spc="-30" dirty="0">
                <a:latin typeface="Verdana"/>
                <a:cs typeface="Verdana"/>
              </a:rPr>
              <a:t>with</a:t>
            </a:r>
            <a:r>
              <a:rPr sz="2700" spc="-285" dirty="0">
                <a:latin typeface="Verdana"/>
                <a:cs typeface="Verdana"/>
              </a:rPr>
              <a:t> </a:t>
            </a:r>
            <a:r>
              <a:rPr sz="2700" spc="-55" dirty="0">
                <a:latin typeface="Verdana"/>
                <a:cs typeface="Verdana"/>
              </a:rPr>
              <a:t>network</a:t>
            </a:r>
            <a:r>
              <a:rPr sz="2700" spc="-280" dirty="0">
                <a:latin typeface="Verdana"/>
                <a:cs typeface="Verdana"/>
              </a:rPr>
              <a:t> </a:t>
            </a:r>
            <a:r>
              <a:rPr sz="2700" spc="-30" dirty="0">
                <a:latin typeface="Verdana"/>
                <a:cs typeface="Verdana"/>
              </a:rPr>
              <a:t>analytics</a:t>
            </a:r>
            <a:r>
              <a:rPr sz="2700" spc="-285" dirty="0">
                <a:latin typeface="Verdana"/>
                <a:cs typeface="Verdana"/>
              </a:rPr>
              <a:t> </a:t>
            </a:r>
            <a:r>
              <a:rPr sz="2700" spc="-10" dirty="0">
                <a:latin typeface="Verdana"/>
                <a:cs typeface="Verdana"/>
              </a:rPr>
              <a:t>reports</a:t>
            </a:r>
            <a:r>
              <a:rPr sz="2700" spc="-280" dirty="0">
                <a:latin typeface="Verdana"/>
                <a:cs typeface="Verdana"/>
              </a:rPr>
              <a:t> </a:t>
            </a:r>
            <a:r>
              <a:rPr sz="2700" dirty="0">
                <a:latin typeface="Verdana"/>
                <a:cs typeface="Verdana"/>
              </a:rPr>
              <a:t>provided</a:t>
            </a:r>
            <a:r>
              <a:rPr sz="2700" spc="-280" dirty="0">
                <a:latin typeface="Verdana"/>
                <a:cs typeface="Verdana"/>
              </a:rPr>
              <a:t> </a:t>
            </a:r>
            <a:r>
              <a:rPr sz="2700" spc="-10" dirty="0">
                <a:latin typeface="Verdana"/>
                <a:cs typeface="Verdana"/>
              </a:rPr>
              <a:t>by</a:t>
            </a:r>
            <a:r>
              <a:rPr sz="2700" spc="-285" dirty="0">
                <a:latin typeface="Verdana"/>
                <a:cs typeface="Verdana"/>
              </a:rPr>
              <a:t> </a:t>
            </a:r>
            <a:r>
              <a:rPr sz="2700" spc="-120" dirty="0">
                <a:latin typeface="Verdana"/>
                <a:cs typeface="Verdana"/>
              </a:rPr>
              <a:t>a</a:t>
            </a:r>
            <a:r>
              <a:rPr sz="2700" spc="-280" dirty="0">
                <a:latin typeface="Verdana"/>
                <a:cs typeface="Verdana"/>
              </a:rPr>
              <a:t> </a:t>
            </a:r>
            <a:r>
              <a:rPr sz="2700" spc="-30" dirty="0">
                <a:latin typeface="Verdana"/>
                <a:cs typeface="Verdana"/>
              </a:rPr>
              <a:t>complementary</a:t>
            </a:r>
            <a:r>
              <a:rPr sz="2700" spc="-285" dirty="0">
                <a:latin typeface="Verdana"/>
                <a:cs typeface="Verdana"/>
              </a:rPr>
              <a:t> </a:t>
            </a:r>
            <a:r>
              <a:rPr sz="2700" spc="35" dirty="0">
                <a:latin typeface="Verdana"/>
                <a:cs typeface="Verdana"/>
              </a:rPr>
              <a:t>tool</a:t>
            </a:r>
            <a:endParaRPr sz="2700">
              <a:latin typeface="Verdana"/>
              <a:cs typeface="Verdana"/>
            </a:endParaRPr>
          </a:p>
          <a:p>
            <a:pPr marL="7548880">
              <a:lnSpc>
                <a:spcPts val="1985"/>
              </a:lnSpc>
              <a:tabLst>
                <a:tab pos="16744950" algn="l"/>
              </a:tabLst>
            </a:pPr>
            <a:r>
              <a:rPr sz="1800" spc="-105" dirty="0">
                <a:solidFill>
                  <a:srgbClr val="898989"/>
                </a:solidFill>
                <a:latin typeface="Lucida Sans Unicode"/>
                <a:cs typeface="Lucida Sans Unicode"/>
              </a:rPr>
              <a:t>name1_name2_name3_name4	</a:t>
            </a:r>
            <a:r>
              <a:rPr sz="1800" spc="-110" dirty="0">
                <a:solidFill>
                  <a:srgbClr val="898989"/>
                </a:solidFill>
                <a:latin typeface="Lucida Sans Unicode"/>
                <a:cs typeface="Lucida Sans Unicode"/>
              </a:rPr>
              <a:t>8</a:t>
            </a:r>
            <a:endParaRPr sz="1800">
              <a:latin typeface="Lucida Sans Unicode"/>
              <a:cs typeface="Lucida Sans Unicod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9172575">
              <a:lnSpc>
                <a:spcPct val="100000"/>
              </a:lnSpc>
              <a:spcBef>
                <a:spcPts val="100"/>
              </a:spcBef>
              <a:tabLst>
                <a:tab pos="11378565" algn="l"/>
                <a:tab pos="12862560" algn="l"/>
              </a:tabLst>
            </a:pPr>
            <a:r>
              <a:rPr dirty="0"/>
              <a:t>Literature	Survey	-3</a:t>
            </a:r>
          </a:p>
        </p:txBody>
      </p:sp>
      <p:pic>
        <p:nvPicPr>
          <p:cNvPr id="3" name="object 3"/>
          <p:cNvPicPr/>
          <p:nvPr/>
        </p:nvPicPr>
        <p:blipFill>
          <a:blip r:embed="rId2" cstate="print"/>
          <a:stretch>
            <a:fillRect/>
          </a:stretch>
        </p:blipFill>
        <p:spPr>
          <a:xfrm>
            <a:off x="16914876" y="0"/>
            <a:ext cx="1373122" cy="1481767"/>
          </a:xfrm>
          <a:prstGeom prst="rect">
            <a:avLst/>
          </a:prstGeom>
        </p:spPr>
      </p:pic>
      <p:sp>
        <p:nvSpPr>
          <p:cNvPr id="4" name="object 4"/>
          <p:cNvSpPr txBox="1"/>
          <p:nvPr/>
        </p:nvSpPr>
        <p:spPr>
          <a:xfrm>
            <a:off x="16795825" y="9548495"/>
            <a:ext cx="156210" cy="299720"/>
          </a:xfrm>
          <a:prstGeom prst="rect">
            <a:avLst/>
          </a:prstGeom>
        </p:spPr>
        <p:txBody>
          <a:bodyPr vert="horz" wrap="square" lIns="0" tIns="12700" rIns="0" bIns="0" rtlCol="0">
            <a:spAutoFit/>
          </a:bodyPr>
          <a:lstStyle/>
          <a:p>
            <a:pPr marL="12700">
              <a:lnSpc>
                <a:spcPct val="100000"/>
              </a:lnSpc>
              <a:spcBef>
                <a:spcPts val="100"/>
              </a:spcBef>
            </a:pPr>
            <a:r>
              <a:rPr sz="1800" spc="-110" dirty="0">
                <a:solidFill>
                  <a:srgbClr val="898989"/>
                </a:solidFill>
                <a:latin typeface="Lucida Sans Unicode"/>
                <a:cs typeface="Lucida Sans Unicode"/>
              </a:rPr>
              <a:t>8</a:t>
            </a:r>
            <a:endParaRPr sz="1800">
              <a:latin typeface="Lucida Sans Unicode"/>
              <a:cs typeface="Lucida Sans Unicode"/>
            </a:endParaRPr>
          </a:p>
        </p:txBody>
      </p:sp>
      <p:sp>
        <p:nvSpPr>
          <p:cNvPr id="5" name="object 5"/>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pic>
        <p:nvPicPr>
          <p:cNvPr id="6" name="object 6"/>
          <p:cNvPicPr/>
          <p:nvPr/>
        </p:nvPicPr>
        <p:blipFill>
          <a:blip r:embed="rId3" cstate="print"/>
          <a:stretch>
            <a:fillRect/>
          </a:stretch>
        </p:blipFill>
        <p:spPr>
          <a:xfrm>
            <a:off x="481966" y="3283882"/>
            <a:ext cx="123825" cy="123824"/>
          </a:xfrm>
          <a:prstGeom prst="rect">
            <a:avLst/>
          </a:prstGeom>
        </p:spPr>
      </p:pic>
      <p:pic>
        <p:nvPicPr>
          <p:cNvPr id="7" name="object 7"/>
          <p:cNvPicPr/>
          <p:nvPr/>
        </p:nvPicPr>
        <p:blipFill>
          <a:blip r:embed="rId3" cstate="print"/>
          <a:stretch>
            <a:fillRect/>
          </a:stretch>
        </p:blipFill>
        <p:spPr>
          <a:xfrm>
            <a:off x="481966" y="4236382"/>
            <a:ext cx="123825" cy="123824"/>
          </a:xfrm>
          <a:prstGeom prst="rect">
            <a:avLst/>
          </a:prstGeom>
        </p:spPr>
      </p:pic>
      <p:pic>
        <p:nvPicPr>
          <p:cNvPr id="8" name="object 8"/>
          <p:cNvPicPr/>
          <p:nvPr/>
        </p:nvPicPr>
        <p:blipFill>
          <a:blip r:embed="rId4" cstate="print"/>
          <a:stretch>
            <a:fillRect/>
          </a:stretch>
        </p:blipFill>
        <p:spPr>
          <a:xfrm>
            <a:off x="481966" y="5665132"/>
            <a:ext cx="123825" cy="123824"/>
          </a:xfrm>
          <a:prstGeom prst="rect">
            <a:avLst/>
          </a:prstGeom>
        </p:spPr>
      </p:pic>
      <p:pic>
        <p:nvPicPr>
          <p:cNvPr id="9" name="object 9"/>
          <p:cNvPicPr/>
          <p:nvPr/>
        </p:nvPicPr>
        <p:blipFill>
          <a:blip r:embed="rId5" cstate="print"/>
          <a:stretch>
            <a:fillRect/>
          </a:stretch>
        </p:blipFill>
        <p:spPr>
          <a:xfrm>
            <a:off x="481966" y="6617632"/>
            <a:ext cx="123825" cy="123824"/>
          </a:xfrm>
          <a:prstGeom prst="rect">
            <a:avLst/>
          </a:prstGeom>
        </p:spPr>
      </p:pic>
      <p:pic>
        <p:nvPicPr>
          <p:cNvPr id="10" name="object 10"/>
          <p:cNvPicPr/>
          <p:nvPr/>
        </p:nvPicPr>
        <p:blipFill>
          <a:blip r:embed="rId6" cstate="print"/>
          <a:stretch>
            <a:fillRect/>
          </a:stretch>
        </p:blipFill>
        <p:spPr>
          <a:xfrm>
            <a:off x="481966" y="8046383"/>
            <a:ext cx="123825" cy="123824"/>
          </a:xfrm>
          <a:prstGeom prst="rect">
            <a:avLst/>
          </a:prstGeom>
        </p:spPr>
      </p:pic>
      <p:pic>
        <p:nvPicPr>
          <p:cNvPr id="11" name="object 11"/>
          <p:cNvPicPr/>
          <p:nvPr/>
        </p:nvPicPr>
        <p:blipFill>
          <a:blip r:embed="rId4" cstate="print"/>
          <a:stretch>
            <a:fillRect/>
          </a:stretch>
        </p:blipFill>
        <p:spPr>
          <a:xfrm>
            <a:off x="481966" y="8998882"/>
            <a:ext cx="123825" cy="123824"/>
          </a:xfrm>
          <a:prstGeom prst="rect">
            <a:avLst/>
          </a:prstGeom>
        </p:spPr>
      </p:pic>
      <p:sp>
        <p:nvSpPr>
          <p:cNvPr id="12" name="object 12"/>
          <p:cNvSpPr txBox="1"/>
          <p:nvPr/>
        </p:nvSpPr>
        <p:spPr>
          <a:xfrm>
            <a:off x="750452" y="9235737"/>
            <a:ext cx="15659100" cy="977900"/>
          </a:xfrm>
          <a:prstGeom prst="rect">
            <a:avLst/>
          </a:prstGeom>
        </p:spPr>
        <p:txBody>
          <a:bodyPr vert="horz" wrap="square" lIns="0" tIns="12700" rIns="0" bIns="0" rtlCol="0">
            <a:spAutoFit/>
          </a:bodyPr>
          <a:lstStyle/>
          <a:p>
            <a:pPr marL="38100" marR="30480">
              <a:lnSpc>
                <a:spcPct val="115700"/>
              </a:lnSpc>
              <a:spcBef>
                <a:spcPts val="100"/>
              </a:spcBef>
            </a:pPr>
            <a:r>
              <a:rPr sz="2700" spc="55" dirty="0">
                <a:latin typeface="Verdana"/>
                <a:cs typeface="Verdana"/>
              </a:rPr>
              <a:t>of</a:t>
            </a:r>
            <a:r>
              <a:rPr sz="2700" spc="-275" dirty="0">
                <a:latin typeface="Verdana"/>
                <a:cs typeface="Verdana"/>
              </a:rPr>
              <a:t> </a:t>
            </a:r>
            <a:r>
              <a:rPr sz="2700" spc="-20" dirty="0">
                <a:latin typeface="Verdana"/>
                <a:cs typeface="Verdana"/>
              </a:rPr>
              <a:t>bins</a:t>
            </a:r>
            <a:r>
              <a:rPr sz="2700" spc="-275" dirty="0">
                <a:latin typeface="Verdana"/>
                <a:cs typeface="Verdana"/>
              </a:rPr>
              <a:t> </a:t>
            </a:r>
            <a:r>
              <a:rPr sz="2700" spc="-210" dirty="0">
                <a:latin typeface="Verdana"/>
                <a:cs typeface="Verdana"/>
              </a:rPr>
              <a:t>(i.e.,</a:t>
            </a:r>
            <a:r>
              <a:rPr sz="2700" spc="-270" dirty="0">
                <a:latin typeface="Verdana"/>
                <a:cs typeface="Verdana"/>
              </a:rPr>
              <a:t> </a:t>
            </a:r>
            <a:r>
              <a:rPr sz="2700" dirty="0">
                <a:latin typeface="Verdana"/>
                <a:cs typeface="Verdana"/>
              </a:rPr>
              <a:t>B</a:t>
            </a:r>
            <a:r>
              <a:rPr sz="2700" spc="-275" dirty="0">
                <a:latin typeface="Verdana"/>
                <a:cs typeface="Verdana"/>
              </a:rPr>
              <a:t> </a:t>
            </a:r>
            <a:r>
              <a:rPr sz="2700" spc="-35" dirty="0">
                <a:latin typeface="Verdana"/>
                <a:cs typeface="Verdana"/>
              </a:rPr>
              <a:t>and</a:t>
            </a:r>
            <a:r>
              <a:rPr sz="2700" spc="-270" dirty="0">
                <a:latin typeface="Verdana"/>
                <a:cs typeface="Verdana"/>
              </a:rPr>
              <a:t> </a:t>
            </a:r>
            <a:r>
              <a:rPr sz="2700" spc="-275" dirty="0">
                <a:latin typeface="Verdana"/>
                <a:cs typeface="Verdana"/>
              </a:rPr>
              <a:t>S) </a:t>
            </a:r>
            <a:r>
              <a:rPr sz="2700" spc="-35" dirty="0">
                <a:latin typeface="Verdana"/>
                <a:cs typeface="Verdana"/>
              </a:rPr>
              <a:t>and</a:t>
            </a:r>
            <a:r>
              <a:rPr sz="2700" spc="-270" dirty="0">
                <a:latin typeface="Verdana"/>
                <a:cs typeface="Verdana"/>
              </a:rPr>
              <a:t> </a:t>
            </a:r>
            <a:r>
              <a:rPr sz="2700" spc="-25" dirty="0">
                <a:latin typeface="Verdana"/>
                <a:cs typeface="Verdana"/>
              </a:rPr>
              <a:t>avoid</a:t>
            </a:r>
            <a:r>
              <a:rPr sz="2700" spc="-275" dirty="0">
                <a:latin typeface="Verdana"/>
                <a:cs typeface="Verdana"/>
              </a:rPr>
              <a:t> </a:t>
            </a:r>
            <a:r>
              <a:rPr sz="2700" spc="-525" dirty="0">
                <a:latin typeface="Verdana"/>
                <a:cs typeface="Verdana"/>
              </a:rPr>
              <a:t>under-/ove</a:t>
            </a:r>
            <a:r>
              <a:rPr sz="2700" spc="-787" baseline="-32407" dirty="0">
                <a:solidFill>
                  <a:srgbClr val="898989"/>
                </a:solidFill>
                <a:latin typeface="Lucida Sans Unicode"/>
                <a:cs typeface="Lucida Sans Unicode"/>
              </a:rPr>
              <a:t>n</a:t>
            </a:r>
            <a:r>
              <a:rPr sz="2700" spc="-525" dirty="0">
                <a:latin typeface="Verdana"/>
                <a:cs typeface="Verdana"/>
              </a:rPr>
              <a:t>r</a:t>
            </a:r>
            <a:r>
              <a:rPr sz="2700" spc="-787" baseline="-32407" dirty="0">
                <a:solidFill>
                  <a:srgbClr val="898989"/>
                </a:solidFill>
                <a:latin typeface="Lucida Sans Unicode"/>
                <a:cs typeface="Lucida Sans Unicode"/>
              </a:rPr>
              <a:t>am</a:t>
            </a:r>
            <a:r>
              <a:rPr sz="2700" spc="-525" dirty="0">
                <a:latin typeface="Verdana"/>
                <a:cs typeface="Verdana"/>
              </a:rPr>
              <a:t>e</a:t>
            </a:r>
            <a:r>
              <a:rPr sz="2700" spc="-787" baseline="-32407" dirty="0">
                <a:solidFill>
                  <a:srgbClr val="898989"/>
                </a:solidFill>
                <a:latin typeface="Lucida Sans Unicode"/>
                <a:cs typeface="Lucida Sans Unicode"/>
              </a:rPr>
              <a:t>e</a:t>
            </a:r>
            <a:r>
              <a:rPr sz="2700" spc="-525" dirty="0">
                <a:latin typeface="Verdana"/>
                <a:cs typeface="Verdana"/>
              </a:rPr>
              <a:t>s</a:t>
            </a:r>
            <a:r>
              <a:rPr sz="2700" spc="-787" baseline="-32407" dirty="0">
                <a:solidFill>
                  <a:srgbClr val="898989"/>
                </a:solidFill>
                <a:latin typeface="Lucida Sans Unicode"/>
                <a:cs typeface="Lucida Sans Unicode"/>
              </a:rPr>
              <a:t>1</a:t>
            </a:r>
            <a:r>
              <a:rPr sz="2700" spc="-525" dirty="0">
                <a:latin typeface="Verdana"/>
                <a:cs typeface="Verdana"/>
              </a:rPr>
              <a:t>t</a:t>
            </a:r>
            <a:r>
              <a:rPr sz="2700" spc="-787" baseline="-32407" dirty="0">
                <a:solidFill>
                  <a:srgbClr val="898989"/>
                </a:solidFill>
                <a:latin typeface="Lucida Sans Unicode"/>
                <a:cs typeface="Lucida Sans Unicode"/>
              </a:rPr>
              <a:t>_</a:t>
            </a:r>
            <a:r>
              <a:rPr sz="2700" spc="-525" dirty="0">
                <a:latin typeface="Verdana"/>
                <a:cs typeface="Verdana"/>
              </a:rPr>
              <a:t>i</a:t>
            </a:r>
            <a:r>
              <a:rPr sz="2700" spc="-787" baseline="-32407" dirty="0">
                <a:solidFill>
                  <a:srgbClr val="898989"/>
                </a:solidFill>
                <a:latin typeface="Lucida Sans Unicode"/>
                <a:cs typeface="Lucida Sans Unicode"/>
              </a:rPr>
              <a:t>n</a:t>
            </a:r>
            <a:r>
              <a:rPr sz="2700" spc="-525" dirty="0">
                <a:latin typeface="Verdana"/>
                <a:cs typeface="Verdana"/>
              </a:rPr>
              <a:t>m</a:t>
            </a:r>
            <a:r>
              <a:rPr sz="2700" spc="-787" baseline="-32407" dirty="0">
                <a:solidFill>
                  <a:srgbClr val="898989"/>
                </a:solidFill>
                <a:latin typeface="Lucida Sans Unicode"/>
                <a:cs typeface="Lucida Sans Unicode"/>
              </a:rPr>
              <a:t>am</a:t>
            </a:r>
            <a:r>
              <a:rPr sz="2700" spc="-525" dirty="0">
                <a:latin typeface="Verdana"/>
                <a:cs typeface="Verdana"/>
              </a:rPr>
              <a:t>a</a:t>
            </a:r>
            <a:r>
              <a:rPr sz="2700" spc="-787" baseline="-32407" dirty="0">
                <a:solidFill>
                  <a:srgbClr val="898989"/>
                </a:solidFill>
                <a:latin typeface="Lucida Sans Unicode"/>
                <a:cs typeface="Lucida Sans Unicode"/>
              </a:rPr>
              <a:t>e2</a:t>
            </a:r>
            <a:r>
              <a:rPr sz="2700" spc="-525" dirty="0">
                <a:latin typeface="Verdana"/>
                <a:cs typeface="Verdana"/>
              </a:rPr>
              <a:t>t</a:t>
            </a:r>
            <a:r>
              <a:rPr sz="2700" spc="-787" baseline="-32407" dirty="0">
                <a:solidFill>
                  <a:srgbClr val="898989"/>
                </a:solidFill>
                <a:latin typeface="Lucida Sans Unicode"/>
                <a:cs typeface="Lucida Sans Unicode"/>
              </a:rPr>
              <a:t>_</a:t>
            </a:r>
            <a:r>
              <a:rPr sz="2700" spc="-525" dirty="0">
                <a:latin typeface="Verdana"/>
                <a:cs typeface="Verdana"/>
              </a:rPr>
              <a:t>i</a:t>
            </a:r>
            <a:r>
              <a:rPr sz="2700" spc="-787" baseline="-32407" dirty="0">
                <a:solidFill>
                  <a:srgbClr val="898989"/>
                </a:solidFill>
                <a:latin typeface="Lucida Sans Unicode"/>
                <a:cs typeface="Lucida Sans Unicode"/>
              </a:rPr>
              <a:t>n</a:t>
            </a:r>
            <a:r>
              <a:rPr sz="2700" spc="-525" dirty="0">
                <a:latin typeface="Verdana"/>
                <a:cs typeface="Verdana"/>
              </a:rPr>
              <a:t>o</a:t>
            </a:r>
            <a:r>
              <a:rPr sz="2700" spc="-787" baseline="-32407" dirty="0">
                <a:solidFill>
                  <a:srgbClr val="898989"/>
                </a:solidFill>
                <a:latin typeface="Lucida Sans Unicode"/>
                <a:cs typeface="Lucida Sans Unicode"/>
              </a:rPr>
              <a:t>a</a:t>
            </a:r>
            <a:r>
              <a:rPr sz="2700" spc="-525" dirty="0">
                <a:latin typeface="Verdana"/>
                <a:cs typeface="Verdana"/>
              </a:rPr>
              <a:t>n</a:t>
            </a:r>
            <a:r>
              <a:rPr sz="2700" spc="-787" baseline="-32407" dirty="0">
                <a:solidFill>
                  <a:srgbClr val="898989"/>
                </a:solidFill>
                <a:latin typeface="Lucida Sans Unicode"/>
                <a:cs typeface="Lucida Sans Unicode"/>
              </a:rPr>
              <a:t>me</a:t>
            </a:r>
            <a:r>
              <a:rPr sz="2700" spc="-525" dirty="0">
                <a:latin typeface="Verdana"/>
                <a:cs typeface="Verdana"/>
              </a:rPr>
              <a:t>s</a:t>
            </a:r>
            <a:r>
              <a:rPr sz="2700" spc="-787" baseline="-32407" dirty="0">
                <a:solidFill>
                  <a:srgbClr val="898989"/>
                </a:solidFill>
                <a:latin typeface="Lucida Sans Unicode"/>
                <a:cs typeface="Lucida Sans Unicode"/>
              </a:rPr>
              <a:t>3</a:t>
            </a:r>
            <a:r>
              <a:rPr sz="2700" spc="-525" dirty="0">
                <a:latin typeface="Verdana"/>
                <a:cs typeface="Verdana"/>
              </a:rPr>
              <a:t>.</a:t>
            </a:r>
            <a:r>
              <a:rPr sz="2700" spc="-787" baseline="-32407" dirty="0">
                <a:solidFill>
                  <a:srgbClr val="898989"/>
                </a:solidFill>
                <a:latin typeface="Lucida Sans Unicode"/>
                <a:cs typeface="Lucida Sans Unicode"/>
              </a:rPr>
              <a:t>_n</a:t>
            </a:r>
            <a:r>
              <a:rPr sz="2700" spc="-525" dirty="0">
                <a:latin typeface="Verdana"/>
                <a:cs typeface="Verdana"/>
              </a:rPr>
              <a:t>S</a:t>
            </a:r>
            <a:r>
              <a:rPr sz="2700" spc="-787" baseline="-32407" dirty="0">
                <a:solidFill>
                  <a:srgbClr val="898989"/>
                </a:solidFill>
                <a:latin typeface="Lucida Sans Unicode"/>
                <a:cs typeface="Lucida Sans Unicode"/>
              </a:rPr>
              <a:t>a</a:t>
            </a:r>
            <a:r>
              <a:rPr sz="2700" spc="-525" dirty="0">
                <a:latin typeface="Verdana"/>
                <a:cs typeface="Verdana"/>
              </a:rPr>
              <a:t>i</a:t>
            </a:r>
            <a:r>
              <a:rPr sz="2700" spc="-787" baseline="-32407" dirty="0">
                <a:solidFill>
                  <a:srgbClr val="898989"/>
                </a:solidFill>
                <a:latin typeface="Lucida Sans Unicode"/>
                <a:cs typeface="Lucida Sans Unicode"/>
              </a:rPr>
              <a:t>m</a:t>
            </a:r>
            <a:r>
              <a:rPr sz="2700" spc="-525" dirty="0">
                <a:latin typeface="Verdana"/>
                <a:cs typeface="Verdana"/>
              </a:rPr>
              <a:t>m</a:t>
            </a:r>
            <a:r>
              <a:rPr sz="2700" spc="-787" baseline="-32407" dirty="0">
                <a:solidFill>
                  <a:srgbClr val="898989"/>
                </a:solidFill>
                <a:latin typeface="Lucida Sans Unicode"/>
                <a:cs typeface="Lucida Sans Unicode"/>
              </a:rPr>
              <a:t>e4</a:t>
            </a:r>
            <a:r>
              <a:rPr sz="2700" spc="-525" dirty="0">
                <a:latin typeface="Verdana"/>
                <a:cs typeface="Verdana"/>
              </a:rPr>
              <a:t>ilar</a:t>
            </a:r>
            <a:r>
              <a:rPr sz="2700" spc="-270" dirty="0">
                <a:latin typeface="Verdana"/>
                <a:cs typeface="Verdana"/>
              </a:rPr>
              <a:t> </a:t>
            </a:r>
            <a:r>
              <a:rPr sz="2700" spc="-15" dirty="0">
                <a:latin typeface="Verdana"/>
                <a:cs typeface="Verdana"/>
              </a:rPr>
              <a:t>considerations</a:t>
            </a:r>
            <a:r>
              <a:rPr sz="2700" spc="-275" dirty="0">
                <a:latin typeface="Verdana"/>
                <a:cs typeface="Verdana"/>
              </a:rPr>
              <a:t> </a:t>
            </a:r>
            <a:r>
              <a:rPr sz="2700" spc="-70" dirty="0">
                <a:latin typeface="Verdana"/>
                <a:cs typeface="Verdana"/>
              </a:rPr>
              <a:t>are</a:t>
            </a:r>
            <a:r>
              <a:rPr sz="2700" spc="-270" dirty="0">
                <a:latin typeface="Verdana"/>
                <a:cs typeface="Verdana"/>
              </a:rPr>
              <a:t> </a:t>
            </a:r>
            <a:r>
              <a:rPr sz="2700" spc="-20" dirty="0">
                <a:latin typeface="Verdana"/>
                <a:cs typeface="Verdana"/>
              </a:rPr>
              <a:t>valid</a:t>
            </a:r>
            <a:r>
              <a:rPr sz="2700" spc="-275" dirty="0">
                <a:latin typeface="Verdana"/>
                <a:cs typeface="Verdana"/>
              </a:rPr>
              <a:t> </a:t>
            </a:r>
            <a:r>
              <a:rPr sz="2700" spc="25" dirty="0">
                <a:latin typeface="Verdana"/>
                <a:cs typeface="Verdana"/>
              </a:rPr>
              <a:t>for</a:t>
            </a:r>
            <a:r>
              <a:rPr sz="2700" spc="-270" dirty="0">
                <a:latin typeface="Verdana"/>
                <a:cs typeface="Verdana"/>
              </a:rPr>
              <a:t> </a:t>
            </a:r>
            <a:r>
              <a:rPr sz="2700" spc="-20" dirty="0">
                <a:latin typeface="Verdana"/>
                <a:cs typeface="Verdana"/>
              </a:rPr>
              <a:t>the </a:t>
            </a:r>
            <a:r>
              <a:rPr sz="2700" spc="-935" dirty="0">
                <a:latin typeface="Verdana"/>
                <a:cs typeface="Verdana"/>
              </a:rPr>
              <a:t> </a:t>
            </a:r>
            <a:r>
              <a:rPr sz="2700" spc="-55" dirty="0">
                <a:latin typeface="Verdana"/>
                <a:cs typeface="Verdana"/>
              </a:rPr>
              <a:t>parameters</a:t>
            </a:r>
            <a:r>
              <a:rPr sz="2700" spc="-295" dirty="0">
                <a:latin typeface="Verdana"/>
                <a:cs typeface="Verdana"/>
              </a:rPr>
              <a:t> </a:t>
            </a:r>
            <a:r>
              <a:rPr sz="2700" spc="-275" dirty="0">
                <a:latin typeface="Lucida Sans Unicode"/>
                <a:cs typeface="Lucida Sans Unicode"/>
              </a:rPr>
              <a:t>α</a:t>
            </a:r>
            <a:r>
              <a:rPr sz="2700" spc="-195" dirty="0">
                <a:latin typeface="Lucida Sans Unicode"/>
                <a:cs typeface="Lucida Sans Unicode"/>
              </a:rPr>
              <a:t> </a:t>
            </a:r>
            <a:r>
              <a:rPr sz="2700" spc="-35" dirty="0">
                <a:latin typeface="Verdana"/>
                <a:cs typeface="Verdana"/>
              </a:rPr>
              <a:t>and</a:t>
            </a:r>
            <a:r>
              <a:rPr sz="2700" spc="-290" dirty="0">
                <a:latin typeface="Verdana"/>
                <a:cs typeface="Verdana"/>
              </a:rPr>
              <a:t> </a:t>
            </a:r>
            <a:r>
              <a:rPr sz="2700" spc="-275" dirty="0">
                <a:latin typeface="Lucida Sans Unicode"/>
                <a:cs typeface="Lucida Sans Unicode"/>
              </a:rPr>
              <a:t>ξ</a:t>
            </a:r>
            <a:r>
              <a:rPr sz="2700" spc="-275" dirty="0">
                <a:latin typeface="Verdana"/>
                <a:cs typeface="Verdana"/>
              </a:rPr>
              <a:t>.</a:t>
            </a:r>
            <a:endParaRPr sz="2700">
              <a:latin typeface="Verdana"/>
              <a:cs typeface="Verdana"/>
            </a:endParaRPr>
          </a:p>
        </p:txBody>
      </p:sp>
      <p:sp>
        <p:nvSpPr>
          <p:cNvPr id="13" name="object 13"/>
          <p:cNvSpPr txBox="1"/>
          <p:nvPr/>
        </p:nvSpPr>
        <p:spPr>
          <a:xfrm>
            <a:off x="167641" y="2523803"/>
            <a:ext cx="18096230" cy="6737350"/>
          </a:xfrm>
          <a:prstGeom prst="rect">
            <a:avLst/>
          </a:prstGeom>
        </p:spPr>
        <p:txBody>
          <a:bodyPr vert="horz" wrap="square" lIns="0" tIns="86995" rIns="0" bIns="0" rtlCol="0">
            <a:spAutoFit/>
          </a:bodyPr>
          <a:lstStyle/>
          <a:p>
            <a:pPr marL="38100">
              <a:lnSpc>
                <a:spcPct val="100000"/>
              </a:lnSpc>
              <a:spcBef>
                <a:spcPts val="685"/>
              </a:spcBef>
            </a:pPr>
            <a:r>
              <a:rPr sz="2900" spc="-300" dirty="0">
                <a:latin typeface="Verdana"/>
                <a:cs typeface="Verdana"/>
              </a:rPr>
              <a:t>·</a:t>
            </a:r>
            <a:r>
              <a:rPr sz="2900" b="1" spc="-200" dirty="0">
                <a:latin typeface="Verdana"/>
                <a:cs typeface="Verdana"/>
              </a:rPr>
              <a:t>D</a:t>
            </a:r>
            <a:r>
              <a:rPr sz="2900" b="1" spc="-160" dirty="0">
                <a:latin typeface="Verdana"/>
                <a:cs typeface="Verdana"/>
              </a:rPr>
              <a:t>i</a:t>
            </a:r>
            <a:r>
              <a:rPr sz="2900" b="1" spc="-290" dirty="0">
                <a:latin typeface="Verdana"/>
                <a:cs typeface="Verdana"/>
              </a:rPr>
              <a:t>s</a:t>
            </a:r>
            <a:r>
              <a:rPr sz="2900" b="1" spc="-105" dirty="0">
                <a:latin typeface="Verdana"/>
                <a:cs typeface="Verdana"/>
              </a:rPr>
              <a:t>c</a:t>
            </a:r>
            <a:r>
              <a:rPr sz="2900" b="1" spc="-265" dirty="0">
                <a:latin typeface="Verdana"/>
                <a:cs typeface="Verdana"/>
              </a:rPr>
              <a:t>u</a:t>
            </a:r>
            <a:r>
              <a:rPr sz="2900" b="1" spc="-290" dirty="0">
                <a:latin typeface="Verdana"/>
                <a:cs typeface="Verdana"/>
              </a:rPr>
              <a:t>ss</a:t>
            </a:r>
            <a:r>
              <a:rPr sz="2900" b="1" spc="-160" dirty="0">
                <a:latin typeface="Verdana"/>
                <a:cs typeface="Verdana"/>
              </a:rPr>
              <a:t>i</a:t>
            </a:r>
            <a:r>
              <a:rPr sz="2900" b="1" spc="-185" dirty="0">
                <a:latin typeface="Verdana"/>
                <a:cs typeface="Verdana"/>
              </a:rPr>
              <a:t>o</a:t>
            </a:r>
            <a:r>
              <a:rPr sz="2900" b="1" spc="-245" dirty="0">
                <a:latin typeface="Verdana"/>
                <a:cs typeface="Verdana"/>
              </a:rPr>
              <a:t>n</a:t>
            </a:r>
            <a:r>
              <a:rPr sz="2900" b="1" spc="-285" dirty="0">
                <a:latin typeface="Verdana"/>
                <a:cs typeface="Verdana"/>
              </a:rPr>
              <a:t>s</a:t>
            </a:r>
            <a:r>
              <a:rPr sz="2900" b="1" spc="-310" dirty="0">
                <a:latin typeface="Verdana"/>
                <a:cs typeface="Verdana"/>
              </a:rPr>
              <a:t> </a:t>
            </a:r>
            <a:r>
              <a:rPr sz="2900" b="1" spc="-300" dirty="0">
                <a:latin typeface="Verdana"/>
                <a:cs typeface="Verdana"/>
              </a:rPr>
              <a:t>a</a:t>
            </a:r>
            <a:r>
              <a:rPr sz="2900" b="1" spc="-245" dirty="0">
                <a:latin typeface="Verdana"/>
                <a:cs typeface="Verdana"/>
              </a:rPr>
              <a:t>n</a:t>
            </a:r>
            <a:r>
              <a:rPr sz="2900" b="1" spc="-160" dirty="0">
                <a:latin typeface="Verdana"/>
                <a:cs typeface="Verdana"/>
              </a:rPr>
              <a:t>d</a:t>
            </a:r>
            <a:r>
              <a:rPr sz="2900" b="1" spc="-310" dirty="0">
                <a:latin typeface="Verdana"/>
                <a:cs typeface="Verdana"/>
              </a:rPr>
              <a:t> </a:t>
            </a:r>
            <a:r>
              <a:rPr sz="2900" b="1" spc="-180" dirty="0">
                <a:latin typeface="Verdana"/>
                <a:cs typeface="Verdana"/>
              </a:rPr>
              <a:t>L</a:t>
            </a:r>
            <a:r>
              <a:rPr sz="2900" b="1" spc="-160" dirty="0">
                <a:latin typeface="Verdana"/>
                <a:cs typeface="Verdana"/>
              </a:rPr>
              <a:t>i</a:t>
            </a:r>
            <a:r>
              <a:rPr sz="2900" b="1" spc="-375" dirty="0">
                <a:latin typeface="Verdana"/>
                <a:cs typeface="Verdana"/>
              </a:rPr>
              <a:t>m</a:t>
            </a:r>
            <a:r>
              <a:rPr sz="2900" b="1" spc="-160" dirty="0">
                <a:latin typeface="Verdana"/>
                <a:cs typeface="Verdana"/>
              </a:rPr>
              <a:t>i</a:t>
            </a:r>
            <a:r>
              <a:rPr sz="2900" b="1" spc="-114" dirty="0">
                <a:latin typeface="Verdana"/>
                <a:cs typeface="Verdana"/>
              </a:rPr>
              <a:t>t</a:t>
            </a:r>
            <a:r>
              <a:rPr sz="2900" b="1" spc="-285" dirty="0">
                <a:latin typeface="Verdana"/>
                <a:cs typeface="Verdana"/>
              </a:rPr>
              <a:t>s</a:t>
            </a:r>
            <a:endParaRPr sz="2900">
              <a:latin typeface="Verdana"/>
              <a:cs typeface="Verdana"/>
            </a:endParaRPr>
          </a:p>
          <a:p>
            <a:pPr marL="620395" marR="174625">
              <a:lnSpc>
                <a:spcPct val="115700"/>
              </a:lnSpc>
              <a:spcBef>
                <a:spcPts val="35"/>
              </a:spcBef>
            </a:pPr>
            <a:r>
              <a:rPr sz="2700" spc="-125" dirty="0">
                <a:latin typeface="Verdana"/>
                <a:cs typeface="Verdana"/>
              </a:rPr>
              <a:t>·As</a:t>
            </a:r>
            <a:r>
              <a:rPr sz="2700" spc="-285" dirty="0">
                <a:latin typeface="Verdana"/>
                <a:cs typeface="Verdana"/>
              </a:rPr>
              <a:t> </a:t>
            </a:r>
            <a:r>
              <a:rPr sz="2700" spc="-80" dirty="0">
                <a:latin typeface="Verdana"/>
                <a:cs typeface="Verdana"/>
              </a:rPr>
              <a:t>shown,</a:t>
            </a:r>
            <a:r>
              <a:rPr sz="2700" spc="-285" dirty="0">
                <a:latin typeface="Verdana"/>
                <a:cs typeface="Verdana"/>
              </a:rPr>
              <a:t> </a:t>
            </a:r>
            <a:r>
              <a:rPr sz="2700" spc="25" dirty="0">
                <a:latin typeface="Verdana"/>
                <a:cs typeface="Verdana"/>
              </a:rPr>
              <a:t>code</a:t>
            </a:r>
            <a:r>
              <a:rPr sz="2700" spc="-285" dirty="0">
                <a:latin typeface="Verdana"/>
                <a:cs typeface="Verdana"/>
              </a:rPr>
              <a:t> </a:t>
            </a:r>
            <a:r>
              <a:rPr sz="2700" spc="-55" dirty="0">
                <a:latin typeface="Verdana"/>
                <a:cs typeface="Verdana"/>
              </a:rPr>
              <a:t>augmentation</a:t>
            </a:r>
            <a:r>
              <a:rPr sz="2700" spc="-280" dirty="0">
                <a:latin typeface="Verdana"/>
                <a:cs typeface="Verdana"/>
              </a:rPr>
              <a:t> </a:t>
            </a:r>
            <a:r>
              <a:rPr sz="2700" spc="-45" dirty="0">
                <a:latin typeface="Verdana"/>
                <a:cs typeface="Verdana"/>
              </a:rPr>
              <a:t>is</a:t>
            </a:r>
            <a:r>
              <a:rPr sz="2700" spc="-285" dirty="0">
                <a:latin typeface="Verdana"/>
                <a:cs typeface="Verdana"/>
              </a:rPr>
              <a:t> </a:t>
            </a:r>
            <a:r>
              <a:rPr sz="2700" spc="-25" dirty="0">
                <a:latin typeface="Verdana"/>
                <a:cs typeface="Verdana"/>
              </a:rPr>
              <a:t>suitable</a:t>
            </a:r>
            <a:r>
              <a:rPr sz="2700" spc="-285" dirty="0">
                <a:latin typeface="Verdana"/>
                <a:cs typeface="Verdana"/>
              </a:rPr>
              <a:t> </a:t>
            </a:r>
            <a:r>
              <a:rPr sz="2700" spc="25" dirty="0">
                <a:latin typeface="Verdana"/>
                <a:cs typeface="Verdana"/>
              </a:rPr>
              <a:t>for</a:t>
            </a:r>
            <a:r>
              <a:rPr sz="2700" spc="-280" dirty="0">
                <a:latin typeface="Verdana"/>
                <a:cs typeface="Verdana"/>
              </a:rPr>
              <a:t> </a:t>
            </a:r>
            <a:r>
              <a:rPr sz="2700" spc="-25" dirty="0">
                <a:latin typeface="Verdana"/>
                <a:cs typeface="Verdana"/>
              </a:rPr>
              <a:t>developing</a:t>
            </a:r>
            <a:r>
              <a:rPr sz="2700" spc="-285" dirty="0">
                <a:latin typeface="Verdana"/>
                <a:cs typeface="Verdana"/>
              </a:rPr>
              <a:t> </a:t>
            </a:r>
            <a:r>
              <a:rPr sz="2700" spc="-35" dirty="0">
                <a:latin typeface="Verdana"/>
                <a:cs typeface="Verdana"/>
              </a:rPr>
              <a:t>simple</a:t>
            </a:r>
            <a:r>
              <a:rPr sz="2700" spc="-285" dirty="0">
                <a:latin typeface="Verdana"/>
                <a:cs typeface="Verdana"/>
              </a:rPr>
              <a:t> </a:t>
            </a:r>
            <a:r>
              <a:rPr sz="2700" dirty="0">
                <a:latin typeface="Verdana"/>
                <a:cs typeface="Verdana"/>
              </a:rPr>
              <a:t>filters</a:t>
            </a:r>
            <a:r>
              <a:rPr sz="2700" spc="-280" dirty="0">
                <a:latin typeface="Verdana"/>
                <a:cs typeface="Verdana"/>
              </a:rPr>
              <a:t> </a:t>
            </a:r>
            <a:r>
              <a:rPr sz="2700" spc="-20" dirty="0">
                <a:latin typeface="Verdana"/>
                <a:cs typeface="Verdana"/>
              </a:rPr>
              <a:t>able</a:t>
            </a:r>
            <a:r>
              <a:rPr sz="2700" spc="-285" dirty="0">
                <a:latin typeface="Verdana"/>
                <a:cs typeface="Verdana"/>
              </a:rPr>
              <a:t> </a:t>
            </a:r>
            <a:r>
              <a:rPr sz="2700" spc="35" dirty="0">
                <a:latin typeface="Verdana"/>
                <a:cs typeface="Verdana"/>
              </a:rPr>
              <a:t>to</a:t>
            </a:r>
            <a:r>
              <a:rPr sz="2700" spc="-285" dirty="0">
                <a:latin typeface="Verdana"/>
                <a:cs typeface="Verdana"/>
              </a:rPr>
              <a:t> </a:t>
            </a:r>
            <a:r>
              <a:rPr sz="2700" dirty="0">
                <a:latin typeface="Verdana"/>
                <a:cs typeface="Verdana"/>
              </a:rPr>
              <a:t>inspect</a:t>
            </a:r>
            <a:r>
              <a:rPr sz="2700" spc="-285" dirty="0">
                <a:latin typeface="Verdana"/>
                <a:cs typeface="Verdana"/>
              </a:rPr>
              <a:t> </a:t>
            </a:r>
            <a:r>
              <a:rPr sz="2700" spc="-55" dirty="0">
                <a:latin typeface="Verdana"/>
                <a:cs typeface="Verdana"/>
              </a:rPr>
              <a:t>network</a:t>
            </a:r>
            <a:r>
              <a:rPr sz="2700" spc="-280" dirty="0">
                <a:latin typeface="Verdana"/>
                <a:cs typeface="Verdana"/>
              </a:rPr>
              <a:t> </a:t>
            </a:r>
            <a:r>
              <a:rPr sz="2700" spc="20" dirty="0">
                <a:latin typeface="Verdana"/>
                <a:cs typeface="Verdana"/>
              </a:rPr>
              <a:t>traffic</a:t>
            </a:r>
            <a:r>
              <a:rPr sz="2700" spc="-285" dirty="0">
                <a:latin typeface="Verdana"/>
                <a:cs typeface="Verdana"/>
              </a:rPr>
              <a:t> </a:t>
            </a:r>
            <a:r>
              <a:rPr sz="2700" spc="-35" dirty="0">
                <a:latin typeface="Verdana"/>
                <a:cs typeface="Verdana"/>
              </a:rPr>
              <a:t>and </a:t>
            </a:r>
            <a:r>
              <a:rPr sz="2700" spc="-935" dirty="0">
                <a:latin typeface="Verdana"/>
                <a:cs typeface="Verdana"/>
              </a:rPr>
              <a:t> </a:t>
            </a:r>
            <a:r>
              <a:rPr sz="2700" spc="15" dirty="0">
                <a:latin typeface="Verdana"/>
                <a:cs typeface="Verdana"/>
              </a:rPr>
              <a:t>detect</a:t>
            </a:r>
            <a:r>
              <a:rPr sz="2700" spc="-295" dirty="0">
                <a:latin typeface="Verdana"/>
                <a:cs typeface="Verdana"/>
              </a:rPr>
              <a:t> </a:t>
            </a:r>
            <a:r>
              <a:rPr sz="2700" dirty="0">
                <a:latin typeface="Verdana"/>
                <a:cs typeface="Verdana"/>
              </a:rPr>
              <a:t>covert</a:t>
            </a:r>
            <a:r>
              <a:rPr sz="2700" spc="-290" dirty="0">
                <a:latin typeface="Verdana"/>
                <a:cs typeface="Verdana"/>
              </a:rPr>
              <a:t> </a:t>
            </a:r>
            <a:r>
              <a:rPr sz="2700" spc="-55" dirty="0">
                <a:latin typeface="Verdana"/>
                <a:cs typeface="Verdana"/>
              </a:rPr>
              <a:t>channels.</a:t>
            </a:r>
            <a:endParaRPr sz="2700">
              <a:latin typeface="Verdana"/>
              <a:cs typeface="Verdana"/>
            </a:endParaRPr>
          </a:p>
          <a:p>
            <a:pPr marL="620395" marR="30480">
              <a:lnSpc>
                <a:spcPct val="115700"/>
              </a:lnSpc>
            </a:pPr>
            <a:r>
              <a:rPr sz="2700" spc="-215" dirty="0">
                <a:latin typeface="Verdana"/>
                <a:cs typeface="Verdana"/>
              </a:rPr>
              <a:t>·In</a:t>
            </a:r>
            <a:r>
              <a:rPr sz="2700" spc="-285" dirty="0">
                <a:latin typeface="Verdana"/>
                <a:cs typeface="Verdana"/>
              </a:rPr>
              <a:t> </a:t>
            </a:r>
            <a:r>
              <a:rPr sz="2700" spc="-90" dirty="0">
                <a:latin typeface="Verdana"/>
                <a:cs typeface="Verdana"/>
              </a:rPr>
              <a:t>general,</a:t>
            </a:r>
            <a:r>
              <a:rPr sz="2700" spc="-285" dirty="0">
                <a:latin typeface="Verdana"/>
                <a:cs typeface="Verdana"/>
              </a:rPr>
              <a:t> </a:t>
            </a:r>
            <a:r>
              <a:rPr sz="2700" spc="-45" dirty="0">
                <a:latin typeface="Verdana"/>
                <a:cs typeface="Verdana"/>
              </a:rPr>
              <a:t>adding</a:t>
            </a:r>
            <a:r>
              <a:rPr sz="2700" spc="-280" dirty="0">
                <a:latin typeface="Verdana"/>
                <a:cs typeface="Verdana"/>
              </a:rPr>
              <a:t> </a:t>
            </a:r>
            <a:r>
              <a:rPr sz="2700" spc="-120" dirty="0">
                <a:latin typeface="Verdana"/>
                <a:cs typeface="Verdana"/>
              </a:rPr>
              <a:t>a</a:t>
            </a:r>
            <a:r>
              <a:rPr sz="2700" spc="-285" dirty="0">
                <a:latin typeface="Verdana"/>
                <a:cs typeface="Verdana"/>
              </a:rPr>
              <a:t> </a:t>
            </a:r>
            <a:r>
              <a:rPr sz="2700" spc="10" dirty="0">
                <a:latin typeface="Verdana"/>
                <a:cs typeface="Verdana"/>
              </a:rPr>
              <a:t>filter</a:t>
            </a:r>
            <a:r>
              <a:rPr sz="2700" spc="-285" dirty="0">
                <a:latin typeface="Verdana"/>
                <a:cs typeface="Verdana"/>
              </a:rPr>
              <a:t> </a:t>
            </a:r>
            <a:r>
              <a:rPr sz="2700" spc="-35" dirty="0">
                <a:latin typeface="Verdana"/>
                <a:cs typeface="Verdana"/>
              </a:rPr>
              <a:t>requires</a:t>
            </a:r>
            <a:r>
              <a:rPr sz="2700" spc="-280" dirty="0">
                <a:latin typeface="Verdana"/>
                <a:cs typeface="Verdana"/>
              </a:rPr>
              <a:t> </a:t>
            </a:r>
            <a:r>
              <a:rPr sz="2700" spc="35" dirty="0">
                <a:latin typeface="Verdana"/>
                <a:cs typeface="Verdana"/>
              </a:rPr>
              <a:t>to</a:t>
            </a:r>
            <a:r>
              <a:rPr sz="2700" spc="-285" dirty="0">
                <a:latin typeface="Verdana"/>
                <a:cs typeface="Verdana"/>
              </a:rPr>
              <a:t> </a:t>
            </a:r>
            <a:r>
              <a:rPr sz="2700" spc="-35" dirty="0">
                <a:latin typeface="Verdana"/>
                <a:cs typeface="Verdana"/>
              </a:rPr>
              <a:t>write</a:t>
            </a:r>
            <a:r>
              <a:rPr sz="2700" spc="-285" dirty="0">
                <a:latin typeface="Verdana"/>
                <a:cs typeface="Verdana"/>
              </a:rPr>
              <a:t> </a:t>
            </a:r>
            <a:r>
              <a:rPr sz="2700" spc="-50" dirty="0">
                <a:latin typeface="Verdana"/>
                <a:cs typeface="Verdana"/>
              </a:rPr>
              <a:t>small</a:t>
            </a:r>
            <a:r>
              <a:rPr sz="2700" spc="-280" dirty="0">
                <a:latin typeface="Verdana"/>
                <a:cs typeface="Verdana"/>
              </a:rPr>
              <a:t> </a:t>
            </a:r>
            <a:r>
              <a:rPr sz="2700" spc="-265" dirty="0">
                <a:latin typeface="Verdana"/>
                <a:cs typeface="Verdana"/>
              </a:rPr>
              <a:t>porti</a:t>
            </a:r>
            <a:r>
              <a:rPr sz="3450" spc="-397" baseline="33816" dirty="0">
                <a:latin typeface="Verdana"/>
                <a:cs typeface="Verdana"/>
              </a:rPr>
              <a:t>·</a:t>
            </a:r>
            <a:r>
              <a:rPr sz="2700" spc="-265" dirty="0">
                <a:latin typeface="Verdana"/>
                <a:cs typeface="Verdana"/>
              </a:rPr>
              <a:t>o</a:t>
            </a:r>
            <a:r>
              <a:rPr sz="3450" spc="-397" baseline="33816" dirty="0">
                <a:latin typeface="Verdana"/>
                <a:cs typeface="Verdana"/>
              </a:rPr>
              <a:t>.</a:t>
            </a:r>
            <a:r>
              <a:rPr sz="3450" spc="-390" baseline="33816" dirty="0">
                <a:latin typeface="Verdana"/>
                <a:cs typeface="Verdana"/>
              </a:rPr>
              <a:t> </a:t>
            </a:r>
            <a:r>
              <a:rPr sz="2700" spc="-50" dirty="0">
                <a:latin typeface="Verdana"/>
                <a:cs typeface="Verdana"/>
              </a:rPr>
              <a:t>ns</a:t>
            </a:r>
            <a:r>
              <a:rPr sz="2700" spc="-285" dirty="0">
                <a:latin typeface="Verdana"/>
                <a:cs typeface="Verdana"/>
              </a:rPr>
              <a:t> </a:t>
            </a:r>
            <a:r>
              <a:rPr sz="2700" spc="55" dirty="0">
                <a:latin typeface="Verdana"/>
                <a:cs typeface="Verdana"/>
              </a:rPr>
              <a:t>of</a:t>
            </a:r>
            <a:r>
              <a:rPr sz="2700" spc="-280" dirty="0">
                <a:latin typeface="Verdana"/>
                <a:cs typeface="Verdana"/>
              </a:rPr>
              <a:t> </a:t>
            </a:r>
            <a:r>
              <a:rPr sz="2700" spc="25" dirty="0">
                <a:latin typeface="Verdana"/>
                <a:cs typeface="Verdana"/>
              </a:rPr>
              <a:t>code</a:t>
            </a:r>
            <a:r>
              <a:rPr sz="2700" spc="-285" dirty="0">
                <a:latin typeface="Verdana"/>
                <a:cs typeface="Verdana"/>
              </a:rPr>
              <a:t> </a:t>
            </a:r>
            <a:r>
              <a:rPr sz="2700" spc="-35" dirty="0">
                <a:latin typeface="Verdana"/>
                <a:cs typeface="Verdana"/>
              </a:rPr>
              <a:t>and</a:t>
            </a:r>
            <a:r>
              <a:rPr sz="2700" spc="-285" dirty="0">
                <a:latin typeface="Verdana"/>
                <a:cs typeface="Verdana"/>
              </a:rPr>
              <a:t> </a:t>
            </a:r>
            <a:r>
              <a:rPr sz="2700" spc="-15" dirty="0">
                <a:latin typeface="Verdana"/>
                <a:cs typeface="Verdana"/>
              </a:rPr>
              <a:t>multiple</a:t>
            </a:r>
            <a:r>
              <a:rPr sz="2700" spc="-280" dirty="0">
                <a:latin typeface="Verdana"/>
                <a:cs typeface="Verdana"/>
              </a:rPr>
              <a:t> </a:t>
            </a:r>
            <a:r>
              <a:rPr sz="2700" dirty="0">
                <a:latin typeface="Verdana"/>
                <a:cs typeface="Verdana"/>
              </a:rPr>
              <a:t>filters</a:t>
            </a:r>
            <a:r>
              <a:rPr sz="2700" spc="-285" dirty="0">
                <a:latin typeface="Verdana"/>
                <a:cs typeface="Verdana"/>
              </a:rPr>
              <a:t> </a:t>
            </a:r>
            <a:r>
              <a:rPr sz="2700" spc="-20" dirty="0">
                <a:latin typeface="Verdana"/>
                <a:cs typeface="Verdana"/>
              </a:rPr>
              <a:t>can</a:t>
            </a:r>
            <a:r>
              <a:rPr sz="2700" spc="-280" dirty="0">
                <a:latin typeface="Verdana"/>
                <a:cs typeface="Verdana"/>
              </a:rPr>
              <a:t> </a:t>
            </a:r>
            <a:r>
              <a:rPr sz="2700" spc="-5" dirty="0">
                <a:latin typeface="Verdana"/>
                <a:cs typeface="Verdana"/>
              </a:rPr>
              <a:t>be</a:t>
            </a:r>
            <a:r>
              <a:rPr sz="2700" spc="-285" dirty="0">
                <a:latin typeface="Verdana"/>
                <a:cs typeface="Verdana"/>
              </a:rPr>
              <a:t> </a:t>
            </a:r>
            <a:r>
              <a:rPr sz="2700" spc="5" dirty="0">
                <a:latin typeface="Verdana"/>
                <a:cs typeface="Verdana"/>
              </a:rPr>
              <a:t>deployed</a:t>
            </a:r>
            <a:r>
              <a:rPr sz="2700" spc="-285" dirty="0">
                <a:latin typeface="Verdana"/>
                <a:cs typeface="Verdana"/>
              </a:rPr>
              <a:t> </a:t>
            </a:r>
            <a:r>
              <a:rPr sz="2700" spc="35" dirty="0">
                <a:latin typeface="Verdana"/>
                <a:cs typeface="Verdana"/>
              </a:rPr>
              <a:t>to </a:t>
            </a:r>
            <a:r>
              <a:rPr sz="2700" spc="40" dirty="0">
                <a:latin typeface="Verdana"/>
                <a:cs typeface="Verdana"/>
              </a:rPr>
              <a:t> </a:t>
            </a:r>
            <a:r>
              <a:rPr sz="2700" dirty="0">
                <a:latin typeface="Verdana"/>
                <a:cs typeface="Verdana"/>
              </a:rPr>
              <a:t>concurrently</a:t>
            </a:r>
            <a:r>
              <a:rPr sz="2700" spc="-285" dirty="0">
                <a:latin typeface="Verdana"/>
                <a:cs typeface="Verdana"/>
              </a:rPr>
              <a:t> </a:t>
            </a:r>
            <a:r>
              <a:rPr sz="2700" spc="-65" dirty="0">
                <a:latin typeface="Verdana"/>
                <a:cs typeface="Verdana"/>
              </a:rPr>
              <a:t>gather</a:t>
            </a:r>
            <a:r>
              <a:rPr sz="2700" spc="-285" dirty="0">
                <a:latin typeface="Verdana"/>
                <a:cs typeface="Verdana"/>
              </a:rPr>
              <a:t> </a:t>
            </a:r>
            <a:r>
              <a:rPr sz="2700" spc="-35" dirty="0">
                <a:latin typeface="Verdana"/>
                <a:cs typeface="Verdana"/>
              </a:rPr>
              <a:t>data</a:t>
            </a:r>
            <a:r>
              <a:rPr sz="2700" spc="-285" dirty="0">
                <a:latin typeface="Verdana"/>
                <a:cs typeface="Verdana"/>
              </a:rPr>
              <a:t> </a:t>
            </a:r>
            <a:r>
              <a:rPr sz="2700" spc="-15" dirty="0">
                <a:latin typeface="Verdana"/>
                <a:cs typeface="Verdana"/>
              </a:rPr>
              <a:t>from</a:t>
            </a:r>
            <a:r>
              <a:rPr sz="2700" spc="-285" dirty="0">
                <a:latin typeface="Verdana"/>
                <a:cs typeface="Verdana"/>
              </a:rPr>
              <a:t> </a:t>
            </a:r>
            <a:r>
              <a:rPr sz="2700" spc="5" dirty="0">
                <a:latin typeface="Verdana"/>
                <a:cs typeface="Verdana"/>
              </a:rPr>
              <a:t>different</a:t>
            </a:r>
            <a:r>
              <a:rPr sz="2700" spc="-280" dirty="0">
                <a:latin typeface="Verdana"/>
                <a:cs typeface="Verdana"/>
              </a:rPr>
              <a:t> </a:t>
            </a:r>
            <a:r>
              <a:rPr sz="2700" dirty="0">
                <a:latin typeface="Verdana"/>
                <a:cs typeface="Verdana"/>
              </a:rPr>
              <a:t>portions</a:t>
            </a:r>
            <a:r>
              <a:rPr sz="2700" spc="-285" dirty="0">
                <a:latin typeface="Verdana"/>
                <a:cs typeface="Verdana"/>
              </a:rPr>
              <a:t> </a:t>
            </a:r>
            <a:r>
              <a:rPr sz="2700" spc="55" dirty="0">
                <a:latin typeface="Verdana"/>
                <a:cs typeface="Verdana"/>
              </a:rPr>
              <a:t>of</a:t>
            </a:r>
            <a:r>
              <a:rPr sz="2700" spc="-285" dirty="0">
                <a:latin typeface="Verdana"/>
                <a:cs typeface="Verdana"/>
              </a:rPr>
              <a:t> </a:t>
            </a:r>
            <a:r>
              <a:rPr sz="2700" spc="-20" dirty="0">
                <a:latin typeface="Verdana"/>
                <a:cs typeface="Verdana"/>
              </a:rPr>
              <a:t>the</a:t>
            </a:r>
            <a:r>
              <a:rPr sz="2700" spc="-285" dirty="0">
                <a:latin typeface="Verdana"/>
                <a:cs typeface="Verdana"/>
              </a:rPr>
              <a:t> </a:t>
            </a:r>
            <a:r>
              <a:rPr sz="2700" spc="-20" dirty="0">
                <a:latin typeface="Verdana"/>
                <a:cs typeface="Verdana"/>
              </a:rPr>
              <a:t>traffic,</a:t>
            </a:r>
            <a:r>
              <a:rPr sz="2700" spc="-285" dirty="0">
                <a:latin typeface="Verdana"/>
                <a:cs typeface="Verdana"/>
              </a:rPr>
              <a:t> </a:t>
            </a:r>
            <a:r>
              <a:rPr sz="2700" spc="-20" dirty="0">
                <a:latin typeface="Verdana"/>
                <a:cs typeface="Verdana"/>
              </a:rPr>
              <a:t>which</a:t>
            </a:r>
            <a:r>
              <a:rPr sz="2700" spc="-280" dirty="0">
                <a:latin typeface="Verdana"/>
                <a:cs typeface="Verdana"/>
              </a:rPr>
              <a:t> </a:t>
            </a:r>
            <a:r>
              <a:rPr sz="2700" spc="-45" dirty="0">
                <a:latin typeface="Verdana"/>
                <a:cs typeface="Verdana"/>
              </a:rPr>
              <a:t>is</a:t>
            </a:r>
            <a:r>
              <a:rPr sz="2700" spc="-285" dirty="0">
                <a:latin typeface="Verdana"/>
                <a:cs typeface="Verdana"/>
              </a:rPr>
              <a:t> </a:t>
            </a:r>
            <a:r>
              <a:rPr sz="2700" spc="-20" dirty="0">
                <a:latin typeface="Verdana"/>
                <a:cs typeface="Verdana"/>
              </a:rPr>
              <a:t>vital</a:t>
            </a:r>
            <a:r>
              <a:rPr sz="2700" spc="-285" dirty="0">
                <a:latin typeface="Verdana"/>
                <a:cs typeface="Verdana"/>
              </a:rPr>
              <a:t> </a:t>
            </a:r>
            <a:r>
              <a:rPr sz="2700" spc="-55" dirty="0">
                <a:latin typeface="Verdana"/>
                <a:cs typeface="Verdana"/>
              </a:rPr>
              <a:t>when</a:t>
            </a:r>
            <a:r>
              <a:rPr sz="2700" spc="-285" dirty="0">
                <a:latin typeface="Verdana"/>
                <a:cs typeface="Verdana"/>
              </a:rPr>
              <a:t> </a:t>
            </a:r>
            <a:r>
              <a:rPr sz="2700" spc="-20" dirty="0">
                <a:latin typeface="Verdana"/>
                <a:cs typeface="Verdana"/>
              </a:rPr>
              <a:t>the</a:t>
            </a:r>
            <a:r>
              <a:rPr sz="2700" spc="-285" dirty="0">
                <a:latin typeface="Verdana"/>
                <a:cs typeface="Verdana"/>
              </a:rPr>
              <a:t> </a:t>
            </a:r>
            <a:r>
              <a:rPr sz="2700" spc="-55" dirty="0">
                <a:latin typeface="Verdana"/>
                <a:cs typeface="Verdana"/>
              </a:rPr>
              <a:t>target</a:t>
            </a:r>
            <a:r>
              <a:rPr sz="2700" spc="-280" dirty="0">
                <a:latin typeface="Verdana"/>
                <a:cs typeface="Verdana"/>
              </a:rPr>
              <a:t> </a:t>
            </a:r>
            <a:r>
              <a:rPr sz="2700" spc="55" dirty="0">
                <a:latin typeface="Verdana"/>
                <a:cs typeface="Verdana"/>
              </a:rPr>
              <a:t>of</a:t>
            </a:r>
            <a:r>
              <a:rPr sz="2700" spc="-285" dirty="0">
                <a:latin typeface="Verdana"/>
                <a:cs typeface="Verdana"/>
              </a:rPr>
              <a:t> </a:t>
            </a:r>
            <a:r>
              <a:rPr sz="2700" spc="-20" dirty="0">
                <a:latin typeface="Verdana"/>
                <a:cs typeface="Verdana"/>
              </a:rPr>
              <a:t>the</a:t>
            </a:r>
            <a:r>
              <a:rPr sz="2700" spc="-285" dirty="0">
                <a:latin typeface="Verdana"/>
                <a:cs typeface="Verdana"/>
              </a:rPr>
              <a:t> </a:t>
            </a:r>
            <a:r>
              <a:rPr sz="2700" dirty="0">
                <a:latin typeface="Verdana"/>
                <a:cs typeface="Verdana"/>
              </a:rPr>
              <a:t>covert </a:t>
            </a:r>
            <a:r>
              <a:rPr sz="2700" spc="-935" dirty="0">
                <a:latin typeface="Verdana"/>
                <a:cs typeface="Verdana"/>
              </a:rPr>
              <a:t> </a:t>
            </a:r>
            <a:r>
              <a:rPr sz="2700" spc="-25" dirty="0">
                <a:latin typeface="Verdana"/>
                <a:cs typeface="Verdana"/>
              </a:rPr>
              <a:t>communication</a:t>
            </a:r>
            <a:r>
              <a:rPr sz="2700" spc="-295" dirty="0">
                <a:latin typeface="Verdana"/>
                <a:cs typeface="Verdana"/>
              </a:rPr>
              <a:t> </a:t>
            </a:r>
            <a:r>
              <a:rPr sz="2700" spc="-45" dirty="0">
                <a:latin typeface="Verdana"/>
                <a:cs typeface="Verdana"/>
              </a:rPr>
              <a:t>is</a:t>
            </a:r>
            <a:r>
              <a:rPr sz="2700" spc="-290" dirty="0">
                <a:latin typeface="Verdana"/>
                <a:cs typeface="Verdana"/>
              </a:rPr>
              <a:t> </a:t>
            </a:r>
            <a:r>
              <a:rPr sz="2700" spc="-95" dirty="0">
                <a:latin typeface="Verdana"/>
                <a:cs typeface="Verdana"/>
              </a:rPr>
              <a:t>unknown.</a:t>
            </a:r>
            <a:endParaRPr sz="2700">
              <a:latin typeface="Verdana"/>
              <a:cs typeface="Verdana"/>
            </a:endParaRPr>
          </a:p>
          <a:p>
            <a:pPr marL="620395" marR="56515">
              <a:lnSpc>
                <a:spcPct val="115700"/>
              </a:lnSpc>
            </a:pPr>
            <a:r>
              <a:rPr sz="2700" spc="-100" dirty="0">
                <a:latin typeface="Verdana"/>
                <a:cs typeface="Verdana"/>
              </a:rPr>
              <a:t>·This</a:t>
            </a:r>
            <a:r>
              <a:rPr sz="2700" spc="-290" dirty="0">
                <a:latin typeface="Verdana"/>
                <a:cs typeface="Verdana"/>
              </a:rPr>
              <a:t> </a:t>
            </a:r>
            <a:r>
              <a:rPr sz="2700" spc="-65" dirty="0">
                <a:latin typeface="Verdana"/>
                <a:cs typeface="Verdana"/>
              </a:rPr>
              <a:t>paradigm</a:t>
            </a:r>
            <a:r>
              <a:rPr sz="2700" spc="-285" dirty="0">
                <a:latin typeface="Verdana"/>
                <a:cs typeface="Verdana"/>
              </a:rPr>
              <a:t> </a:t>
            </a:r>
            <a:r>
              <a:rPr sz="2700" spc="-20" dirty="0">
                <a:latin typeface="Verdana"/>
                <a:cs typeface="Verdana"/>
              </a:rPr>
              <a:t>can</a:t>
            </a:r>
            <a:r>
              <a:rPr sz="2700" spc="-285" dirty="0">
                <a:latin typeface="Verdana"/>
                <a:cs typeface="Verdana"/>
              </a:rPr>
              <a:t> </a:t>
            </a:r>
            <a:r>
              <a:rPr sz="2700" spc="-25" dirty="0">
                <a:latin typeface="Verdana"/>
                <a:cs typeface="Verdana"/>
              </a:rPr>
              <a:t>also</a:t>
            </a:r>
            <a:r>
              <a:rPr sz="2700" spc="-285" dirty="0">
                <a:latin typeface="Verdana"/>
                <a:cs typeface="Verdana"/>
              </a:rPr>
              <a:t> </a:t>
            </a:r>
            <a:r>
              <a:rPr sz="2700" dirty="0">
                <a:latin typeface="Verdana"/>
                <a:cs typeface="Verdana"/>
              </a:rPr>
              <a:t>help</a:t>
            </a:r>
            <a:r>
              <a:rPr sz="2700" spc="-285" dirty="0">
                <a:latin typeface="Verdana"/>
                <a:cs typeface="Verdana"/>
              </a:rPr>
              <a:t> </a:t>
            </a:r>
            <a:r>
              <a:rPr sz="2700" spc="35" dirty="0">
                <a:latin typeface="Verdana"/>
                <a:cs typeface="Verdana"/>
              </a:rPr>
              <a:t>to</a:t>
            </a:r>
            <a:r>
              <a:rPr sz="2700" spc="-285" dirty="0">
                <a:latin typeface="Verdana"/>
                <a:cs typeface="Verdana"/>
              </a:rPr>
              <a:t> </a:t>
            </a:r>
            <a:r>
              <a:rPr sz="2700" spc="-20" dirty="0">
                <a:latin typeface="Verdana"/>
                <a:cs typeface="Verdana"/>
              </a:rPr>
              <a:t>“enrich”</a:t>
            </a:r>
            <a:r>
              <a:rPr sz="2700" spc="-285" dirty="0">
                <a:latin typeface="Verdana"/>
                <a:cs typeface="Verdana"/>
              </a:rPr>
              <a:t> </a:t>
            </a:r>
            <a:r>
              <a:rPr sz="2700" spc="-20" dirty="0">
                <a:latin typeface="Verdana"/>
                <a:cs typeface="Verdana"/>
              </a:rPr>
              <a:t>information</a:t>
            </a:r>
            <a:r>
              <a:rPr sz="2700" spc="-285" dirty="0">
                <a:latin typeface="Verdana"/>
                <a:cs typeface="Verdana"/>
              </a:rPr>
              <a:t> </a:t>
            </a:r>
            <a:r>
              <a:rPr sz="2700" dirty="0">
                <a:latin typeface="Verdana"/>
                <a:cs typeface="Verdana"/>
              </a:rPr>
              <a:t>provided</a:t>
            </a:r>
            <a:r>
              <a:rPr sz="2700" spc="-285" dirty="0">
                <a:latin typeface="Verdana"/>
                <a:cs typeface="Verdana"/>
              </a:rPr>
              <a:t> </a:t>
            </a:r>
            <a:r>
              <a:rPr sz="2700" spc="-10" dirty="0">
                <a:latin typeface="Verdana"/>
                <a:cs typeface="Verdana"/>
              </a:rPr>
              <a:t>by</a:t>
            </a:r>
            <a:r>
              <a:rPr sz="2700" spc="-285" dirty="0">
                <a:latin typeface="Verdana"/>
                <a:cs typeface="Verdana"/>
              </a:rPr>
              <a:t> </a:t>
            </a:r>
            <a:r>
              <a:rPr sz="2700" spc="-80" dirty="0">
                <a:latin typeface="Verdana"/>
                <a:cs typeface="Verdana"/>
              </a:rPr>
              <a:t>an</a:t>
            </a:r>
            <a:r>
              <a:rPr sz="2700" spc="-285" dirty="0">
                <a:latin typeface="Verdana"/>
                <a:cs typeface="Verdana"/>
              </a:rPr>
              <a:t> </a:t>
            </a:r>
            <a:r>
              <a:rPr sz="2700" spc="-204" dirty="0">
                <a:latin typeface="Verdana"/>
                <a:cs typeface="Verdana"/>
              </a:rPr>
              <a:t>IDS,</a:t>
            </a:r>
            <a:r>
              <a:rPr sz="2700" spc="-285" dirty="0">
                <a:latin typeface="Verdana"/>
                <a:cs typeface="Verdana"/>
              </a:rPr>
              <a:t> </a:t>
            </a:r>
            <a:r>
              <a:rPr sz="2700" spc="-25" dirty="0">
                <a:latin typeface="Verdana"/>
                <a:cs typeface="Verdana"/>
              </a:rPr>
              <a:t>firewalls</a:t>
            </a:r>
            <a:r>
              <a:rPr sz="2700" spc="-285" dirty="0">
                <a:latin typeface="Verdana"/>
                <a:cs typeface="Verdana"/>
              </a:rPr>
              <a:t> </a:t>
            </a:r>
            <a:r>
              <a:rPr sz="2700" spc="-35" dirty="0">
                <a:latin typeface="Verdana"/>
                <a:cs typeface="Verdana"/>
              </a:rPr>
              <a:t>and</a:t>
            </a:r>
            <a:r>
              <a:rPr sz="2700" spc="-285" dirty="0">
                <a:latin typeface="Verdana"/>
                <a:cs typeface="Verdana"/>
              </a:rPr>
              <a:t> </a:t>
            </a:r>
            <a:r>
              <a:rPr sz="2700" spc="-55" dirty="0">
                <a:latin typeface="Verdana"/>
                <a:cs typeface="Verdana"/>
              </a:rPr>
              <a:t>network</a:t>
            </a:r>
            <a:r>
              <a:rPr sz="2700" spc="-285" dirty="0">
                <a:latin typeface="Verdana"/>
                <a:cs typeface="Verdana"/>
              </a:rPr>
              <a:t> </a:t>
            </a:r>
            <a:r>
              <a:rPr sz="2700" spc="-40" dirty="0">
                <a:latin typeface="Verdana"/>
                <a:cs typeface="Verdana"/>
              </a:rPr>
              <a:t>monitoring </a:t>
            </a:r>
            <a:r>
              <a:rPr sz="2700" spc="-935" dirty="0">
                <a:latin typeface="Verdana"/>
                <a:cs typeface="Verdana"/>
              </a:rPr>
              <a:t> </a:t>
            </a:r>
            <a:r>
              <a:rPr sz="2700" spc="15" dirty="0">
                <a:latin typeface="Verdana"/>
                <a:cs typeface="Verdana"/>
              </a:rPr>
              <a:t>tools</a:t>
            </a:r>
            <a:r>
              <a:rPr sz="2700" spc="-290" dirty="0">
                <a:latin typeface="Verdana"/>
                <a:cs typeface="Verdana"/>
              </a:rPr>
              <a:t> </a:t>
            </a:r>
            <a:r>
              <a:rPr sz="2700" spc="-35" dirty="0">
                <a:latin typeface="Verdana"/>
                <a:cs typeface="Verdana"/>
              </a:rPr>
              <a:t>insensitive</a:t>
            </a:r>
            <a:r>
              <a:rPr sz="2700" spc="-290" dirty="0">
                <a:latin typeface="Verdana"/>
                <a:cs typeface="Verdana"/>
              </a:rPr>
              <a:t> </a:t>
            </a:r>
            <a:r>
              <a:rPr sz="2700" spc="35" dirty="0">
                <a:latin typeface="Verdana"/>
                <a:cs typeface="Verdana"/>
              </a:rPr>
              <a:t>to</a:t>
            </a:r>
            <a:r>
              <a:rPr sz="2700" spc="-290" dirty="0">
                <a:latin typeface="Verdana"/>
                <a:cs typeface="Verdana"/>
              </a:rPr>
              <a:t> </a:t>
            </a:r>
            <a:r>
              <a:rPr sz="2700" spc="-35" dirty="0">
                <a:latin typeface="Verdana"/>
                <a:cs typeface="Verdana"/>
              </a:rPr>
              <a:t>information-hiding-capable</a:t>
            </a:r>
            <a:r>
              <a:rPr sz="2700" spc="-290" dirty="0">
                <a:latin typeface="Verdana"/>
                <a:cs typeface="Verdana"/>
              </a:rPr>
              <a:t> </a:t>
            </a:r>
            <a:r>
              <a:rPr sz="2700" spc="-55" dirty="0">
                <a:latin typeface="Verdana"/>
                <a:cs typeface="Verdana"/>
              </a:rPr>
              <a:t>attacks</a:t>
            </a:r>
            <a:r>
              <a:rPr sz="2700" spc="-285" dirty="0">
                <a:latin typeface="Verdana"/>
                <a:cs typeface="Verdana"/>
              </a:rPr>
              <a:t> </a:t>
            </a:r>
            <a:r>
              <a:rPr sz="2700" dirty="0">
                <a:latin typeface="Verdana"/>
                <a:cs typeface="Verdana"/>
              </a:rPr>
              <a:t>or</a:t>
            </a:r>
            <a:r>
              <a:rPr sz="2700" spc="-290" dirty="0">
                <a:latin typeface="Verdana"/>
                <a:cs typeface="Verdana"/>
              </a:rPr>
              <a:t> </a:t>
            </a:r>
            <a:r>
              <a:rPr sz="2700" spc="10" dirty="0">
                <a:latin typeface="Verdana"/>
                <a:cs typeface="Verdana"/>
              </a:rPr>
              <a:t>not</a:t>
            </a:r>
            <a:r>
              <a:rPr sz="2700" spc="-290" dirty="0">
                <a:latin typeface="Verdana"/>
                <a:cs typeface="Verdana"/>
              </a:rPr>
              <a:t> </a:t>
            </a:r>
            <a:r>
              <a:rPr sz="2700" spc="-45" dirty="0">
                <a:latin typeface="Verdana"/>
                <a:cs typeface="Verdana"/>
              </a:rPr>
              <a:t>ready</a:t>
            </a:r>
            <a:r>
              <a:rPr sz="2700" spc="-290" dirty="0">
                <a:latin typeface="Verdana"/>
                <a:cs typeface="Verdana"/>
              </a:rPr>
              <a:t> </a:t>
            </a:r>
            <a:r>
              <a:rPr sz="2700" spc="35" dirty="0">
                <a:latin typeface="Verdana"/>
                <a:cs typeface="Verdana"/>
              </a:rPr>
              <a:t>to</a:t>
            </a:r>
            <a:r>
              <a:rPr sz="2700" spc="-290" dirty="0">
                <a:latin typeface="Verdana"/>
                <a:cs typeface="Verdana"/>
              </a:rPr>
              <a:t> </a:t>
            </a:r>
            <a:r>
              <a:rPr sz="2700" spc="10" dirty="0">
                <a:latin typeface="Verdana"/>
                <a:cs typeface="Verdana"/>
              </a:rPr>
              <a:t>fully</a:t>
            </a:r>
            <a:r>
              <a:rPr sz="2700" spc="-285" dirty="0">
                <a:latin typeface="Verdana"/>
                <a:cs typeface="Verdana"/>
              </a:rPr>
              <a:t> </a:t>
            </a:r>
            <a:r>
              <a:rPr sz="2700" spc="-25" dirty="0">
                <a:latin typeface="Verdana"/>
                <a:cs typeface="Verdana"/>
              </a:rPr>
              <a:t>handle</a:t>
            </a:r>
            <a:r>
              <a:rPr sz="2700" spc="-290" dirty="0">
                <a:latin typeface="Verdana"/>
                <a:cs typeface="Verdana"/>
              </a:rPr>
              <a:t> </a:t>
            </a:r>
            <a:r>
              <a:rPr sz="2700" spc="-60" dirty="0">
                <a:latin typeface="Verdana"/>
                <a:cs typeface="Verdana"/>
              </a:rPr>
              <a:t>IPv6</a:t>
            </a:r>
            <a:r>
              <a:rPr sz="2700" spc="-290" dirty="0">
                <a:latin typeface="Verdana"/>
                <a:cs typeface="Verdana"/>
              </a:rPr>
              <a:t> </a:t>
            </a:r>
            <a:r>
              <a:rPr sz="2700" spc="-50" dirty="0">
                <a:latin typeface="Verdana"/>
                <a:cs typeface="Verdana"/>
              </a:rPr>
              <a:t>security.</a:t>
            </a:r>
            <a:endParaRPr sz="2700">
              <a:latin typeface="Verdana"/>
              <a:cs typeface="Verdana"/>
            </a:endParaRPr>
          </a:p>
          <a:p>
            <a:pPr marL="620395" marR="863600">
              <a:lnSpc>
                <a:spcPct val="115700"/>
              </a:lnSpc>
              <a:spcBef>
                <a:spcPts val="5"/>
              </a:spcBef>
            </a:pPr>
            <a:r>
              <a:rPr sz="2700" spc="-45" dirty="0">
                <a:latin typeface="Verdana"/>
                <a:cs typeface="Verdana"/>
              </a:rPr>
              <a:t>·Unfortunately,</a:t>
            </a:r>
            <a:r>
              <a:rPr sz="2700" spc="-285" dirty="0">
                <a:latin typeface="Verdana"/>
                <a:cs typeface="Verdana"/>
              </a:rPr>
              <a:t> </a:t>
            </a:r>
            <a:r>
              <a:rPr sz="2700" spc="-30" dirty="0">
                <a:latin typeface="Verdana"/>
                <a:cs typeface="Verdana"/>
              </a:rPr>
              <a:t>there</a:t>
            </a:r>
            <a:r>
              <a:rPr sz="2700" spc="-285" dirty="0">
                <a:latin typeface="Verdana"/>
                <a:cs typeface="Verdana"/>
              </a:rPr>
              <a:t> </a:t>
            </a:r>
            <a:r>
              <a:rPr sz="2700" spc="-45" dirty="0">
                <a:latin typeface="Verdana"/>
                <a:cs typeface="Verdana"/>
              </a:rPr>
              <a:t>is</a:t>
            </a:r>
            <a:r>
              <a:rPr sz="2700" spc="-280" dirty="0">
                <a:latin typeface="Verdana"/>
                <a:cs typeface="Verdana"/>
              </a:rPr>
              <a:t> </a:t>
            </a:r>
            <a:r>
              <a:rPr sz="2700" spc="10" dirty="0">
                <a:latin typeface="Verdana"/>
                <a:cs typeface="Verdana"/>
              </a:rPr>
              <a:t>not</a:t>
            </a:r>
            <a:r>
              <a:rPr sz="2700" spc="-285" dirty="0">
                <a:latin typeface="Verdana"/>
                <a:cs typeface="Verdana"/>
              </a:rPr>
              <a:t> </a:t>
            </a:r>
            <a:r>
              <a:rPr sz="2700" spc="-120" dirty="0">
                <a:latin typeface="Verdana"/>
                <a:cs typeface="Verdana"/>
              </a:rPr>
              <a:t>a</a:t>
            </a:r>
            <a:r>
              <a:rPr sz="2700" spc="-280" dirty="0">
                <a:latin typeface="Verdana"/>
                <a:cs typeface="Verdana"/>
              </a:rPr>
              <a:t> </a:t>
            </a:r>
            <a:r>
              <a:rPr sz="2700" spc="-25" dirty="0">
                <a:latin typeface="Verdana"/>
                <a:cs typeface="Verdana"/>
              </a:rPr>
              <a:t>onefits-all</a:t>
            </a:r>
            <a:r>
              <a:rPr sz="2700" spc="-285" dirty="0">
                <a:latin typeface="Verdana"/>
                <a:cs typeface="Verdana"/>
              </a:rPr>
              <a:t> </a:t>
            </a:r>
            <a:r>
              <a:rPr sz="2700" spc="-5" dirty="0">
                <a:latin typeface="Verdana"/>
                <a:cs typeface="Verdana"/>
              </a:rPr>
              <a:t>solution</a:t>
            </a:r>
            <a:r>
              <a:rPr sz="2700" spc="-285" dirty="0">
                <a:latin typeface="Verdana"/>
                <a:cs typeface="Verdana"/>
              </a:rPr>
              <a:t> </a:t>
            </a:r>
            <a:r>
              <a:rPr sz="2700" spc="-35" dirty="0">
                <a:latin typeface="Verdana"/>
                <a:cs typeface="Verdana"/>
              </a:rPr>
              <a:t>and</a:t>
            </a:r>
            <a:r>
              <a:rPr sz="2700" spc="-280" dirty="0">
                <a:latin typeface="Verdana"/>
                <a:cs typeface="Verdana"/>
              </a:rPr>
              <a:t> </a:t>
            </a:r>
            <a:r>
              <a:rPr sz="2700" spc="-30" dirty="0">
                <a:latin typeface="Verdana"/>
                <a:cs typeface="Verdana"/>
              </a:rPr>
              <a:t>each</a:t>
            </a:r>
            <a:r>
              <a:rPr sz="2700" spc="-285" dirty="0">
                <a:latin typeface="Verdana"/>
                <a:cs typeface="Verdana"/>
              </a:rPr>
              <a:t> </a:t>
            </a:r>
            <a:r>
              <a:rPr sz="2700" spc="-5" dirty="0">
                <a:latin typeface="Verdana"/>
                <a:cs typeface="Verdana"/>
              </a:rPr>
              <a:t>filter-detection</a:t>
            </a:r>
            <a:r>
              <a:rPr sz="2700" spc="-280" dirty="0">
                <a:latin typeface="Verdana"/>
                <a:cs typeface="Verdana"/>
              </a:rPr>
              <a:t> </a:t>
            </a:r>
            <a:r>
              <a:rPr sz="2700" spc="-30" dirty="0">
                <a:latin typeface="Verdana"/>
                <a:cs typeface="Verdana"/>
              </a:rPr>
              <a:t>pair</a:t>
            </a:r>
            <a:r>
              <a:rPr sz="2700" spc="-285" dirty="0">
                <a:latin typeface="Verdana"/>
                <a:cs typeface="Verdana"/>
              </a:rPr>
              <a:t> </a:t>
            </a:r>
            <a:r>
              <a:rPr sz="2700" spc="-35" dirty="0">
                <a:latin typeface="Verdana"/>
                <a:cs typeface="Verdana"/>
              </a:rPr>
              <a:t>requires</a:t>
            </a:r>
            <a:r>
              <a:rPr sz="2700" spc="-285" dirty="0">
                <a:latin typeface="Verdana"/>
                <a:cs typeface="Verdana"/>
              </a:rPr>
              <a:t> </a:t>
            </a:r>
            <a:r>
              <a:rPr sz="2700" spc="-85" dirty="0">
                <a:latin typeface="Verdana"/>
                <a:cs typeface="Verdana"/>
              </a:rPr>
              <a:t>tuning.</a:t>
            </a:r>
            <a:r>
              <a:rPr sz="2700" spc="-280" dirty="0">
                <a:latin typeface="Verdana"/>
                <a:cs typeface="Verdana"/>
              </a:rPr>
              <a:t> </a:t>
            </a:r>
            <a:r>
              <a:rPr sz="2700" spc="-10" dirty="0">
                <a:latin typeface="Verdana"/>
                <a:cs typeface="Verdana"/>
              </a:rPr>
              <a:t>For </a:t>
            </a:r>
            <a:r>
              <a:rPr sz="2700" spc="-5" dirty="0">
                <a:latin typeface="Verdana"/>
                <a:cs typeface="Verdana"/>
              </a:rPr>
              <a:t> </a:t>
            </a:r>
            <a:r>
              <a:rPr sz="2700" spc="-55" dirty="0">
                <a:latin typeface="Verdana"/>
                <a:cs typeface="Verdana"/>
              </a:rPr>
              <a:t>instance,</a:t>
            </a:r>
            <a:r>
              <a:rPr sz="2700" spc="-280" dirty="0">
                <a:latin typeface="Verdana"/>
                <a:cs typeface="Verdana"/>
              </a:rPr>
              <a:t> </a:t>
            </a:r>
            <a:r>
              <a:rPr sz="2700" spc="-20" dirty="0">
                <a:latin typeface="Verdana"/>
                <a:cs typeface="Verdana"/>
              </a:rPr>
              <a:t>the</a:t>
            </a:r>
            <a:r>
              <a:rPr sz="2700" spc="-280" dirty="0">
                <a:latin typeface="Verdana"/>
                <a:cs typeface="Verdana"/>
              </a:rPr>
              <a:t> </a:t>
            </a:r>
            <a:r>
              <a:rPr sz="2700" spc="-10" dirty="0">
                <a:latin typeface="Verdana"/>
                <a:cs typeface="Verdana"/>
              </a:rPr>
              <a:t>Flow</a:t>
            </a:r>
            <a:r>
              <a:rPr sz="2700" spc="-275" dirty="0">
                <a:latin typeface="Verdana"/>
                <a:cs typeface="Verdana"/>
              </a:rPr>
              <a:t> </a:t>
            </a:r>
            <a:r>
              <a:rPr sz="2700" spc="-10" dirty="0">
                <a:latin typeface="Verdana"/>
                <a:cs typeface="Verdana"/>
              </a:rPr>
              <a:t>Label</a:t>
            </a:r>
            <a:r>
              <a:rPr sz="2700" spc="-280" dirty="0">
                <a:latin typeface="Verdana"/>
                <a:cs typeface="Verdana"/>
              </a:rPr>
              <a:t> </a:t>
            </a:r>
            <a:r>
              <a:rPr sz="2700" spc="-40" dirty="0">
                <a:latin typeface="Verdana"/>
                <a:cs typeface="Verdana"/>
              </a:rPr>
              <a:t>case</a:t>
            </a:r>
            <a:r>
              <a:rPr sz="2700" spc="-280" dirty="0">
                <a:latin typeface="Verdana"/>
                <a:cs typeface="Verdana"/>
              </a:rPr>
              <a:t> </a:t>
            </a:r>
            <a:r>
              <a:rPr sz="2700" spc="-35" dirty="0">
                <a:latin typeface="Verdana"/>
                <a:cs typeface="Verdana"/>
              </a:rPr>
              <a:t>requires</a:t>
            </a:r>
            <a:r>
              <a:rPr sz="2700" spc="-275" dirty="0">
                <a:latin typeface="Verdana"/>
                <a:cs typeface="Verdana"/>
              </a:rPr>
              <a:t> </a:t>
            </a:r>
            <a:r>
              <a:rPr sz="2700" spc="35" dirty="0">
                <a:latin typeface="Verdana"/>
                <a:cs typeface="Verdana"/>
              </a:rPr>
              <a:t>to</a:t>
            </a:r>
            <a:r>
              <a:rPr sz="2700" spc="-280" dirty="0">
                <a:latin typeface="Verdana"/>
                <a:cs typeface="Verdana"/>
              </a:rPr>
              <a:t> </a:t>
            </a:r>
            <a:r>
              <a:rPr sz="2700" spc="-30" dirty="0">
                <a:latin typeface="Verdana"/>
                <a:cs typeface="Verdana"/>
              </a:rPr>
              <a:t>tune</a:t>
            </a:r>
            <a:r>
              <a:rPr sz="2700" spc="-280" dirty="0">
                <a:latin typeface="Verdana"/>
                <a:cs typeface="Verdana"/>
              </a:rPr>
              <a:t> </a:t>
            </a:r>
            <a:r>
              <a:rPr sz="2700" spc="-20" dirty="0">
                <a:latin typeface="Verdana"/>
                <a:cs typeface="Verdana"/>
              </a:rPr>
              <a:t>the</a:t>
            </a:r>
            <a:r>
              <a:rPr sz="2700" spc="-275" dirty="0">
                <a:latin typeface="Verdana"/>
                <a:cs typeface="Verdana"/>
              </a:rPr>
              <a:t> </a:t>
            </a:r>
            <a:r>
              <a:rPr sz="2700" spc="-40" dirty="0">
                <a:latin typeface="Verdana"/>
                <a:cs typeface="Verdana"/>
              </a:rPr>
              <a:t>bin-based</a:t>
            </a:r>
            <a:r>
              <a:rPr sz="2700" spc="-280" dirty="0">
                <a:latin typeface="Verdana"/>
                <a:cs typeface="Verdana"/>
              </a:rPr>
              <a:t> </a:t>
            </a:r>
            <a:r>
              <a:rPr sz="2700" spc="-15" dirty="0">
                <a:latin typeface="Verdana"/>
                <a:cs typeface="Verdana"/>
              </a:rPr>
              <a:t>structure</a:t>
            </a:r>
            <a:r>
              <a:rPr sz="2700" spc="-280" dirty="0">
                <a:latin typeface="Verdana"/>
                <a:cs typeface="Verdana"/>
              </a:rPr>
              <a:t> </a:t>
            </a:r>
            <a:r>
              <a:rPr sz="2700" spc="25" dirty="0">
                <a:latin typeface="Verdana"/>
                <a:cs typeface="Verdana"/>
              </a:rPr>
              <a:t>for</a:t>
            </a:r>
            <a:r>
              <a:rPr sz="2700" spc="-275" dirty="0">
                <a:latin typeface="Verdana"/>
                <a:cs typeface="Verdana"/>
              </a:rPr>
              <a:t> </a:t>
            </a:r>
            <a:r>
              <a:rPr sz="2700" spc="-80" dirty="0">
                <a:latin typeface="Verdana"/>
                <a:cs typeface="Verdana"/>
              </a:rPr>
              <a:t>having</a:t>
            </a:r>
            <a:r>
              <a:rPr sz="2700" spc="-280" dirty="0">
                <a:latin typeface="Verdana"/>
                <a:cs typeface="Verdana"/>
              </a:rPr>
              <a:t> </a:t>
            </a:r>
            <a:r>
              <a:rPr sz="2700" spc="-120" dirty="0">
                <a:latin typeface="Verdana"/>
                <a:cs typeface="Verdana"/>
              </a:rPr>
              <a:t>a</a:t>
            </a:r>
            <a:r>
              <a:rPr sz="2700" spc="-280" dirty="0">
                <a:latin typeface="Verdana"/>
                <a:cs typeface="Verdana"/>
              </a:rPr>
              <a:t> </a:t>
            </a:r>
            <a:r>
              <a:rPr sz="2700" spc="-25" dirty="0">
                <a:latin typeface="Verdana"/>
                <a:cs typeface="Verdana"/>
              </a:rPr>
              <a:t>suitable</a:t>
            </a:r>
            <a:r>
              <a:rPr sz="2700" spc="-275" dirty="0">
                <a:latin typeface="Verdana"/>
                <a:cs typeface="Verdana"/>
              </a:rPr>
              <a:t> </a:t>
            </a:r>
            <a:r>
              <a:rPr sz="2700" spc="-55" dirty="0">
                <a:latin typeface="Verdana"/>
                <a:cs typeface="Verdana"/>
              </a:rPr>
              <a:t>matching </a:t>
            </a:r>
            <a:r>
              <a:rPr sz="2700" spc="-935" dirty="0">
                <a:latin typeface="Verdana"/>
                <a:cs typeface="Verdana"/>
              </a:rPr>
              <a:t> </a:t>
            </a:r>
            <a:r>
              <a:rPr sz="2700" spc="-30" dirty="0">
                <a:latin typeface="Verdana"/>
                <a:cs typeface="Verdana"/>
              </a:rPr>
              <a:t>between</a:t>
            </a:r>
            <a:r>
              <a:rPr sz="2700" spc="-290" dirty="0">
                <a:latin typeface="Verdana"/>
                <a:cs typeface="Verdana"/>
              </a:rPr>
              <a:t> </a:t>
            </a:r>
            <a:r>
              <a:rPr sz="2700" spc="-20" dirty="0">
                <a:latin typeface="Verdana"/>
                <a:cs typeface="Verdana"/>
              </a:rPr>
              <a:t>the</a:t>
            </a:r>
            <a:r>
              <a:rPr sz="2700" spc="-290" dirty="0">
                <a:latin typeface="Verdana"/>
                <a:cs typeface="Verdana"/>
              </a:rPr>
              <a:t> </a:t>
            </a:r>
            <a:r>
              <a:rPr sz="2700" spc="-20" dirty="0">
                <a:latin typeface="Verdana"/>
                <a:cs typeface="Verdana"/>
              </a:rPr>
              <a:t>observed</a:t>
            </a:r>
            <a:r>
              <a:rPr sz="2700" spc="-290" dirty="0">
                <a:latin typeface="Verdana"/>
                <a:cs typeface="Verdana"/>
              </a:rPr>
              <a:t> </a:t>
            </a:r>
            <a:r>
              <a:rPr sz="2700" spc="20" dirty="0">
                <a:latin typeface="Verdana"/>
                <a:cs typeface="Verdana"/>
              </a:rPr>
              <a:t>traffic</a:t>
            </a:r>
            <a:r>
              <a:rPr sz="2700" spc="-290" dirty="0">
                <a:latin typeface="Verdana"/>
                <a:cs typeface="Verdana"/>
              </a:rPr>
              <a:t> </a:t>
            </a:r>
            <a:r>
              <a:rPr sz="2700" spc="-35" dirty="0">
                <a:latin typeface="Verdana"/>
                <a:cs typeface="Verdana"/>
              </a:rPr>
              <a:t>and</a:t>
            </a:r>
            <a:r>
              <a:rPr sz="2700" spc="-290" dirty="0">
                <a:latin typeface="Verdana"/>
                <a:cs typeface="Verdana"/>
              </a:rPr>
              <a:t> </a:t>
            </a:r>
            <a:r>
              <a:rPr sz="2700" spc="-20" dirty="0">
                <a:latin typeface="Verdana"/>
                <a:cs typeface="Verdana"/>
              </a:rPr>
              <a:t>the</a:t>
            </a:r>
            <a:r>
              <a:rPr sz="2700" spc="-290" dirty="0">
                <a:latin typeface="Verdana"/>
                <a:cs typeface="Verdana"/>
              </a:rPr>
              <a:t> </a:t>
            </a:r>
            <a:r>
              <a:rPr sz="2700" spc="10" dirty="0">
                <a:latin typeface="Verdana"/>
                <a:cs typeface="Verdana"/>
              </a:rPr>
              <a:t>detection</a:t>
            </a:r>
            <a:r>
              <a:rPr sz="2700" spc="-290" dirty="0">
                <a:latin typeface="Verdana"/>
                <a:cs typeface="Verdana"/>
              </a:rPr>
              <a:t> </a:t>
            </a:r>
            <a:r>
              <a:rPr sz="2700" spc="-80" dirty="0">
                <a:latin typeface="Verdana"/>
                <a:cs typeface="Verdana"/>
              </a:rPr>
              <a:t>strategy.</a:t>
            </a:r>
            <a:endParaRPr sz="2700">
              <a:latin typeface="Verdana"/>
              <a:cs typeface="Verdana"/>
            </a:endParaRPr>
          </a:p>
          <a:p>
            <a:pPr marL="620395" marR="42545">
              <a:lnSpc>
                <a:spcPct val="115700"/>
              </a:lnSpc>
            </a:pPr>
            <a:r>
              <a:rPr sz="2700" spc="-75" dirty="0">
                <a:latin typeface="Verdana"/>
                <a:cs typeface="Verdana"/>
              </a:rPr>
              <a:t>·Therefore,</a:t>
            </a:r>
            <a:r>
              <a:rPr sz="2700" spc="-285" dirty="0">
                <a:latin typeface="Verdana"/>
                <a:cs typeface="Verdana"/>
              </a:rPr>
              <a:t> </a:t>
            </a:r>
            <a:r>
              <a:rPr sz="2700" spc="-20" dirty="0">
                <a:latin typeface="Verdana"/>
                <a:cs typeface="Verdana"/>
              </a:rPr>
              <a:t>the</a:t>
            </a:r>
            <a:r>
              <a:rPr sz="2700" spc="-285" dirty="0">
                <a:latin typeface="Verdana"/>
                <a:cs typeface="Verdana"/>
              </a:rPr>
              <a:t> </a:t>
            </a:r>
            <a:r>
              <a:rPr sz="2700" spc="5" dirty="0">
                <a:latin typeface="Verdana"/>
                <a:cs typeface="Verdana"/>
              </a:rPr>
              <a:t>proposed</a:t>
            </a:r>
            <a:r>
              <a:rPr sz="2700" spc="-280" dirty="0">
                <a:latin typeface="Verdana"/>
                <a:cs typeface="Verdana"/>
              </a:rPr>
              <a:t> </a:t>
            </a:r>
            <a:r>
              <a:rPr sz="2700" spc="-60" dirty="0">
                <a:latin typeface="Verdana"/>
                <a:cs typeface="Verdana"/>
              </a:rPr>
              <a:t>mechanism</a:t>
            </a:r>
            <a:r>
              <a:rPr sz="2700" spc="-285" dirty="0">
                <a:latin typeface="Verdana"/>
                <a:cs typeface="Verdana"/>
              </a:rPr>
              <a:t> </a:t>
            </a:r>
            <a:r>
              <a:rPr sz="2700" spc="-5" dirty="0">
                <a:latin typeface="Verdana"/>
                <a:cs typeface="Verdana"/>
              </a:rPr>
              <a:t>should</a:t>
            </a:r>
            <a:r>
              <a:rPr sz="2700" spc="-285" dirty="0">
                <a:latin typeface="Verdana"/>
                <a:cs typeface="Verdana"/>
              </a:rPr>
              <a:t> </a:t>
            </a:r>
            <a:r>
              <a:rPr sz="2700" spc="-5" dirty="0">
                <a:latin typeface="Verdana"/>
                <a:cs typeface="Verdana"/>
              </a:rPr>
              <a:t>be</a:t>
            </a:r>
            <a:r>
              <a:rPr sz="2700" spc="-280" dirty="0">
                <a:latin typeface="Verdana"/>
                <a:cs typeface="Verdana"/>
              </a:rPr>
              <a:t> </a:t>
            </a:r>
            <a:r>
              <a:rPr sz="2700" dirty="0">
                <a:latin typeface="Verdana"/>
                <a:cs typeface="Verdana"/>
              </a:rPr>
              <a:t>properly</a:t>
            </a:r>
            <a:r>
              <a:rPr sz="2700" spc="-285" dirty="0">
                <a:latin typeface="Verdana"/>
                <a:cs typeface="Verdana"/>
              </a:rPr>
              <a:t> </a:t>
            </a:r>
            <a:r>
              <a:rPr sz="2700" spc="-50" dirty="0">
                <a:latin typeface="Verdana"/>
                <a:cs typeface="Verdana"/>
              </a:rPr>
              <a:t>engineered</a:t>
            </a:r>
            <a:r>
              <a:rPr sz="2700" spc="-285" dirty="0">
                <a:latin typeface="Verdana"/>
                <a:cs typeface="Verdana"/>
              </a:rPr>
              <a:t> </a:t>
            </a:r>
            <a:r>
              <a:rPr sz="2700" spc="-15" dirty="0">
                <a:latin typeface="Verdana"/>
                <a:cs typeface="Verdana"/>
              </a:rPr>
              <a:t>according</a:t>
            </a:r>
            <a:r>
              <a:rPr sz="2700" spc="-280" dirty="0">
                <a:latin typeface="Verdana"/>
                <a:cs typeface="Verdana"/>
              </a:rPr>
              <a:t> </a:t>
            </a:r>
            <a:r>
              <a:rPr sz="2700" spc="35" dirty="0">
                <a:latin typeface="Verdana"/>
                <a:cs typeface="Verdana"/>
              </a:rPr>
              <a:t>to</a:t>
            </a:r>
            <a:r>
              <a:rPr sz="2700" spc="-285" dirty="0">
                <a:latin typeface="Verdana"/>
                <a:cs typeface="Verdana"/>
              </a:rPr>
              <a:t> </a:t>
            </a:r>
            <a:r>
              <a:rPr sz="2700" spc="-20" dirty="0">
                <a:latin typeface="Verdana"/>
                <a:cs typeface="Verdana"/>
              </a:rPr>
              <a:t>the</a:t>
            </a:r>
            <a:r>
              <a:rPr sz="2700" spc="-285" dirty="0">
                <a:latin typeface="Verdana"/>
                <a:cs typeface="Verdana"/>
              </a:rPr>
              <a:t> </a:t>
            </a:r>
            <a:r>
              <a:rPr sz="2700" spc="-25" dirty="0">
                <a:latin typeface="Verdana"/>
                <a:cs typeface="Verdana"/>
              </a:rPr>
              <a:t>scenario</a:t>
            </a:r>
            <a:r>
              <a:rPr sz="2700" spc="-280" dirty="0">
                <a:latin typeface="Verdana"/>
                <a:cs typeface="Verdana"/>
              </a:rPr>
              <a:t> </a:t>
            </a:r>
            <a:r>
              <a:rPr sz="2700" spc="-20" dirty="0">
                <a:latin typeface="Verdana"/>
                <a:cs typeface="Verdana"/>
              </a:rPr>
              <a:t>that</a:t>
            </a:r>
            <a:r>
              <a:rPr sz="2700" spc="-285" dirty="0">
                <a:latin typeface="Verdana"/>
                <a:cs typeface="Verdana"/>
              </a:rPr>
              <a:t> </a:t>
            </a:r>
            <a:r>
              <a:rPr sz="2700" spc="-75" dirty="0">
                <a:latin typeface="Verdana"/>
                <a:cs typeface="Verdana"/>
              </a:rPr>
              <a:t>has</a:t>
            </a:r>
            <a:r>
              <a:rPr sz="2700" spc="-285" dirty="0">
                <a:latin typeface="Verdana"/>
                <a:cs typeface="Verdana"/>
              </a:rPr>
              <a:t> </a:t>
            </a:r>
            <a:r>
              <a:rPr sz="2700" spc="35" dirty="0">
                <a:latin typeface="Verdana"/>
                <a:cs typeface="Verdana"/>
              </a:rPr>
              <a:t>to </a:t>
            </a:r>
            <a:r>
              <a:rPr sz="2700" spc="-930" dirty="0">
                <a:latin typeface="Verdana"/>
                <a:cs typeface="Verdana"/>
              </a:rPr>
              <a:t> </a:t>
            </a:r>
            <a:r>
              <a:rPr sz="2700" spc="-5" dirty="0">
                <a:latin typeface="Verdana"/>
                <a:cs typeface="Verdana"/>
              </a:rPr>
              <a:t>be</a:t>
            </a:r>
            <a:r>
              <a:rPr sz="2700" spc="-295" dirty="0">
                <a:latin typeface="Verdana"/>
                <a:cs typeface="Verdana"/>
              </a:rPr>
              <a:t> </a:t>
            </a:r>
            <a:r>
              <a:rPr sz="2700" spc="-10" dirty="0">
                <a:latin typeface="Verdana"/>
                <a:cs typeface="Verdana"/>
              </a:rPr>
              <a:t>protected.</a:t>
            </a:r>
            <a:endParaRPr sz="2700">
              <a:latin typeface="Verdana"/>
              <a:cs typeface="Verdana"/>
            </a:endParaRPr>
          </a:p>
          <a:p>
            <a:pPr marL="620395">
              <a:lnSpc>
                <a:spcPct val="100000"/>
              </a:lnSpc>
              <a:spcBef>
                <a:spcPts val="509"/>
              </a:spcBef>
            </a:pPr>
            <a:r>
              <a:rPr sz="2700" spc="-125" dirty="0">
                <a:latin typeface="Verdana"/>
                <a:cs typeface="Verdana"/>
              </a:rPr>
              <a:t>·As</a:t>
            </a:r>
            <a:r>
              <a:rPr sz="2700" spc="-290" dirty="0">
                <a:latin typeface="Verdana"/>
                <a:cs typeface="Verdana"/>
              </a:rPr>
              <a:t> </a:t>
            </a:r>
            <a:r>
              <a:rPr sz="2700" spc="-80" dirty="0">
                <a:latin typeface="Verdana"/>
                <a:cs typeface="Verdana"/>
              </a:rPr>
              <a:t>an</a:t>
            </a:r>
            <a:r>
              <a:rPr sz="2700" spc="-285" dirty="0">
                <a:latin typeface="Verdana"/>
                <a:cs typeface="Verdana"/>
              </a:rPr>
              <a:t> </a:t>
            </a:r>
            <a:r>
              <a:rPr sz="2700" spc="-100" dirty="0">
                <a:latin typeface="Verdana"/>
                <a:cs typeface="Verdana"/>
              </a:rPr>
              <a:t>example,</a:t>
            </a:r>
            <a:r>
              <a:rPr sz="2700" spc="-285" dirty="0">
                <a:latin typeface="Verdana"/>
                <a:cs typeface="Verdana"/>
              </a:rPr>
              <a:t> </a:t>
            </a:r>
            <a:r>
              <a:rPr sz="2700" spc="-20" dirty="0">
                <a:latin typeface="Verdana"/>
                <a:cs typeface="Verdana"/>
              </a:rPr>
              <a:t>the</a:t>
            </a:r>
            <a:r>
              <a:rPr sz="2700" spc="-285" dirty="0">
                <a:latin typeface="Verdana"/>
                <a:cs typeface="Verdana"/>
              </a:rPr>
              <a:t> </a:t>
            </a:r>
            <a:r>
              <a:rPr sz="2700" spc="-90" dirty="0">
                <a:latin typeface="Verdana"/>
                <a:cs typeface="Verdana"/>
              </a:rPr>
              <a:t>average</a:t>
            </a:r>
            <a:r>
              <a:rPr sz="2700" spc="-285" dirty="0">
                <a:latin typeface="Verdana"/>
                <a:cs typeface="Verdana"/>
              </a:rPr>
              <a:t> </a:t>
            </a:r>
            <a:r>
              <a:rPr sz="2700" spc="20" dirty="0">
                <a:latin typeface="Verdana"/>
                <a:cs typeface="Verdana"/>
              </a:rPr>
              <a:t>traffic</a:t>
            </a:r>
            <a:r>
              <a:rPr sz="2700" spc="-285" dirty="0">
                <a:latin typeface="Verdana"/>
                <a:cs typeface="Verdana"/>
              </a:rPr>
              <a:t> </a:t>
            </a:r>
            <a:r>
              <a:rPr sz="2700" spc="-40" dirty="0">
                <a:latin typeface="Verdana"/>
                <a:cs typeface="Verdana"/>
              </a:rPr>
              <a:t>volume</a:t>
            </a:r>
            <a:r>
              <a:rPr sz="2700" spc="-285" dirty="0">
                <a:latin typeface="Verdana"/>
                <a:cs typeface="Verdana"/>
              </a:rPr>
              <a:t> </a:t>
            </a:r>
            <a:r>
              <a:rPr sz="2700" spc="-35" dirty="0">
                <a:latin typeface="Verdana"/>
                <a:cs typeface="Verdana"/>
              </a:rPr>
              <a:t>and</a:t>
            </a:r>
            <a:r>
              <a:rPr sz="2700" spc="-285" dirty="0">
                <a:latin typeface="Verdana"/>
                <a:cs typeface="Verdana"/>
              </a:rPr>
              <a:t> </a:t>
            </a:r>
            <a:r>
              <a:rPr sz="2700" spc="-50" dirty="0">
                <a:latin typeface="Verdana"/>
                <a:cs typeface="Verdana"/>
              </a:rPr>
              <a:t>number</a:t>
            </a:r>
            <a:r>
              <a:rPr sz="2700" spc="-285" dirty="0">
                <a:latin typeface="Verdana"/>
                <a:cs typeface="Verdana"/>
              </a:rPr>
              <a:t> </a:t>
            </a:r>
            <a:r>
              <a:rPr sz="2700" spc="55" dirty="0">
                <a:latin typeface="Verdana"/>
                <a:cs typeface="Verdana"/>
              </a:rPr>
              <a:t>of</a:t>
            </a:r>
            <a:r>
              <a:rPr sz="2700" spc="-285" dirty="0">
                <a:latin typeface="Verdana"/>
                <a:cs typeface="Verdana"/>
              </a:rPr>
              <a:t> </a:t>
            </a:r>
            <a:r>
              <a:rPr sz="2700" spc="-20" dirty="0">
                <a:latin typeface="Verdana"/>
                <a:cs typeface="Verdana"/>
              </a:rPr>
              <a:t>hosts</a:t>
            </a:r>
            <a:r>
              <a:rPr sz="2700" spc="-285" dirty="0">
                <a:latin typeface="Verdana"/>
                <a:cs typeface="Verdana"/>
              </a:rPr>
              <a:t> </a:t>
            </a:r>
            <a:r>
              <a:rPr sz="2700" spc="-5" dirty="0">
                <a:latin typeface="Verdana"/>
                <a:cs typeface="Verdana"/>
              </a:rPr>
              <a:t>should</a:t>
            </a:r>
            <a:r>
              <a:rPr sz="2700" spc="-285" dirty="0">
                <a:latin typeface="Verdana"/>
                <a:cs typeface="Verdana"/>
              </a:rPr>
              <a:t> </a:t>
            </a:r>
            <a:r>
              <a:rPr sz="2700" spc="-5" dirty="0">
                <a:latin typeface="Verdana"/>
                <a:cs typeface="Verdana"/>
              </a:rPr>
              <a:t>be</a:t>
            </a:r>
            <a:r>
              <a:rPr sz="2700" spc="-285" dirty="0">
                <a:latin typeface="Verdana"/>
                <a:cs typeface="Verdana"/>
              </a:rPr>
              <a:t> </a:t>
            </a:r>
            <a:r>
              <a:rPr sz="2700" spc="-75" dirty="0">
                <a:latin typeface="Verdana"/>
                <a:cs typeface="Verdana"/>
              </a:rPr>
              <a:t>known</a:t>
            </a:r>
            <a:r>
              <a:rPr sz="2700" spc="-290" dirty="0">
                <a:latin typeface="Verdana"/>
                <a:cs typeface="Verdana"/>
              </a:rPr>
              <a:t> </a:t>
            </a:r>
            <a:r>
              <a:rPr sz="2700" spc="35" dirty="0">
                <a:latin typeface="Verdana"/>
                <a:cs typeface="Verdana"/>
              </a:rPr>
              <a:t>to</a:t>
            </a:r>
            <a:r>
              <a:rPr sz="2700" spc="-285" dirty="0">
                <a:latin typeface="Verdana"/>
                <a:cs typeface="Verdana"/>
              </a:rPr>
              <a:t> </a:t>
            </a:r>
            <a:r>
              <a:rPr sz="2700" dirty="0">
                <a:latin typeface="Verdana"/>
                <a:cs typeface="Verdana"/>
              </a:rPr>
              <a:t>select</a:t>
            </a:r>
            <a:r>
              <a:rPr sz="2700" spc="-285" dirty="0">
                <a:latin typeface="Verdana"/>
                <a:cs typeface="Verdana"/>
              </a:rPr>
              <a:t> </a:t>
            </a:r>
            <a:r>
              <a:rPr sz="2700" spc="-20" dirty="0">
                <a:latin typeface="Verdana"/>
                <a:cs typeface="Verdana"/>
              </a:rPr>
              <a:t>the</a:t>
            </a:r>
            <a:r>
              <a:rPr sz="2700" spc="-285" dirty="0">
                <a:latin typeface="Verdana"/>
                <a:cs typeface="Verdana"/>
              </a:rPr>
              <a:t> </a:t>
            </a:r>
            <a:r>
              <a:rPr sz="2700" spc="-55" dirty="0">
                <a:latin typeface="Verdana"/>
                <a:cs typeface="Verdana"/>
              </a:rPr>
              <a:t>granularity</a:t>
            </a:r>
            <a:endParaRPr sz="2700">
              <a:latin typeface="Verdana"/>
              <a:cs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4257" y="1718925"/>
            <a:ext cx="14591665" cy="1133644"/>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sz="3600" dirty="0">
                <a:solidFill>
                  <a:srgbClr val="FF0000"/>
                </a:solidFill>
                <a:latin typeface="Trebuchet MS"/>
                <a:cs typeface="Trebuchet MS"/>
              </a:rPr>
              <a:t>Literature	Survey	-</a:t>
            </a:r>
            <a:r>
              <a:rPr lang="en-US" sz="3600" dirty="0">
                <a:solidFill>
                  <a:srgbClr val="FF0000"/>
                </a:solidFill>
                <a:latin typeface="Trebuchet MS"/>
                <a:cs typeface="Trebuchet MS"/>
              </a:rPr>
              <a:t>4</a:t>
            </a:r>
          </a:p>
          <a:p>
            <a:pPr marR="5080" algn="r">
              <a:lnSpc>
                <a:spcPct val="100000"/>
              </a:lnSpc>
              <a:spcBef>
                <a:spcPts val="100"/>
              </a:spcBef>
              <a:tabLst>
                <a:tab pos="2205990" algn="l"/>
                <a:tab pos="3689985" algn="l"/>
              </a:tabLst>
            </a:pPr>
            <a:endParaRPr sz="3600" dirty="0">
              <a:latin typeface="Trebuchet MS"/>
              <a:cs typeface="Trebuchet MS"/>
            </a:endParaRPr>
          </a:p>
        </p:txBody>
      </p:sp>
      <p:pic>
        <p:nvPicPr>
          <p:cNvPr id="3" name="object 3"/>
          <p:cNvPicPr/>
          <p:nvPr/>
        </p:nvPicPr>
        <p:blipFill>
          <a:blip r:embed="rId2" cstate="print"/>
          <a:stretch>
            <a:fillRect/>
          </a:stretch>
        </p:blipFill>
        <p:spPr>
          <a:xfrm>
            <a:off x="16914876" y="1"/>
            <a:ext cx="1373122" cy="1481767"/>
          </a:xfrm>
          <a:prstGeom prst="rect">
            <a:avLst/>
          </a:prstGeom>
        </p:spPr>
      </p:pic>
      <p:sp>
        <p:nvSpPr>
          <p:cNvPr id="4" name="object 4"/>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6" name="object 6"/>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5" name="object 5"/>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
        <p:nvSpPr>
          <p:cNvPr id="9" name="TextBox 8">
            <a:extLst>
              <a:ext uri="{FF2B5EF4-FFF2-40B4-BE49-F238E27FC236}">
                <a16:creationId xmlns:a16="http://schemas.microsoft.com/office/drawing/2014/main" xmlns="" id="{29CFE5C8-BDFA-72B5-426A-D284BF01AF6A}"/>
              </a:ext>
            </a:extLst>
          </p:cNvPr>
          <p:cNvSpPr txBox="1"/>
          <p:nvPr/>
        </p:nvSpPr>
        <p:spPr>
          <a:xfrm>
            <a:off x="0" y="2497215"/>
            <a:ext cx="18288000" cy="916854"/>
          </a:xfrm>
          <a:prstGeom prst="rect">
            <a:avLst/>
          </a:prstGeom>
          <a:noFill/>
        </p:spPr>
        <p:txBody>
          <a:bodyPr wrap="square">
            <a:spAutoFit/>
          </a:bodyPr>
          <a:lstStyle/>
          <a:p>
            <a:pPr marL="457200" algn="ctr">
              <a:lnSpc>
                <a:spcPct val="115000"/>
              </a:lnSpc>
              <a:spcAft>
                <a:spcPts val="10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Title: Decision Tree Rule Induction for Detecting Covert Timing Channels in TCP/IP Traffic by Félix Iglesias, Valentin Bernhardt, Robert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Annessi</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Tanja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Zseby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xmlns="" id="{D15C7E98-611B-A678-DDD1-AB9F15FE25BA}"/>
              </a:ext>
            </a:extLst>
          </p:cNvPr>
          <p:cNvSpPr txBox="1"/>
          <p:nvPr/>
        </p:nvSpPr>
        <p:spPr>
          <a:xfrm>
            <a:off x="533400" y="3392959"/>
            <a:ext cx="9178118" cy="461665"/>
          </a:xfrm>
          <a:prstGeom prst="rect">
            <a:avLst/>
          </a:prstGeom>
          <a:noFill/>
        </p:spPr>
        <p:txBody>
          <a:bodyPr wrap="square">
            <a:spAutoFit/>
          </a:bodyPr>
          <a:lstStyle/>
          <a:p>
            <a:r>
              <a:rPr lang="en-US" sz="2400" b="1" dirty="0"/>
              <a:t>Important points:</a:t>
            </a:r>
            <a:endParaRPr lang="en-IN" sz="2400" b="1" dirty="0"/>
          </a:p>
        </p:txBody>
      </p:sp>
      <p:sp>
        <p:nvSpPr>
          <p:cNvPr id="13" name="TextBox 12">
            <a:extLst>
              <a:ext uri="{FF2B5EF4-FFF2-40B4-BE49-F238E27FC236}">
                <a16:creationId xmlns:a16="http://schemas.microsoft.com/office/drawing/2014/main" xmlns="" id="{0FDC5AE2-CD1F-1683-ED20-6935F435B970}"/>
              </a:ext>
            </a:extLst>
          </p:cNvPr>
          <p:cNvSpPr txBox="1"/>
          <p:nvPr/>
        </p:nvSpPr>
        <p:spPr>
          <a:xfrm>
            <a:off x="528850" y="3868016"/>
            <a:ext cx="17073349" cy="4739439"/>
          </a:xfrm>
          <a:prstGeom prst="rect">
            <a:avLst/>
          </a:prstGeom>
          <a:noFill/>
        </p:spPr>
        <p:txBody>
          <a:bodyPr wrap="square">
            <a:spAutoFit/>
          </a:bodyPr>
          <a:lstStyle/>
          <a:p>
            <a:pPr marL="342900" lvl="0" indent="-342900">
              <a:lnSpc>
                <a:spcPct val="115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A set of statistical methods called DAT (Descriptive Analytics of Traffic) has been previously proposed as a general approach for detecting covert channels. In this paper, </a:t>
            </a:r>
            <a:r>
              <a:rPr lang="en-US" sz="2400" dirty="0">
                <a:latin typeface="Calibri" panose="020F0502020204030204" pitchFamily="34" charset="0"/>
                <a:ea typeface="Calibri" panose="020F0502020204030204" pitchFamily="34" charset="0"/>
                <a:cs typeface="Times New Roman" panose="02020603050405020304" pitchFamily="18" charset="0"/>
              </a:rPr>
              <a:t>the authors</a:t>
            </a:r>
            <a:r>
              <a:rPr lang="en-US" sz="2400" dirty="0">
                <a:effectLst/>
                <a:latin typeface="Calibri" panose="020F0502020204030204" pitchFamily="34" charset="0"/>
                <a:ea typeface="Calibri" panose="020F0502020204030204" pitchFamily="34" charset="0"/>
                <a:cs typeface="Times New Roman" panose="02020603050405020304" pitchFamily="18" charset="0"/>
              </a:rPr>
              <a:t> implement and evaluate DAT detectors for the specific case of covert timing channels. Additionally, the paper proposes machine learning models to induce classification rules and enable the fine parameterization of the DAT detector.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In this work, the focus is on timing channels.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Main goals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Calibri" panose="020F050202020403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To deeply evaluate DAT detectors for the specific case of covert timing channels. To this end, a testbed for generating and testing covert channels has been created.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Calibri" panose="020F050202020403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To establish a methodology for tuning DAT detector parameters and rules based on Decision Trees learners.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Calibri" panose="020F050202020403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To generalize a set of constituent rules for DAT detectors in the scope of covert timing channels, thus enabling the incorporation of DAT detectors in future IDS.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4257" y="1718925"/>
            <a:ext cx="14591665" cy="1133644"/>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sz="3600" dirty="0">
                <a:solidFill>
                  <a:srgbClr val="FF0000"/>
                </a:solidFill>
                <a:latin typeface="Trebuchet MS"/>
                <a:cs typeface="Trebuchet MS"/>
              </a:rPr>
              <a:t>Literature	Survey	-</a:t>
            </a:r>
            <a:r>
              <a:rPr lang="en-US" sz="3600" dirty="0">
                <a:solidFill>
                  <a:srgbClr val="FF0000"/>
                </a:solidFill>
                <a:latin typeface="Trebuchet MS"/>
                <a:cs typeface="Trebuchet MS"/>
              </a:rPr>
              <a:t>4</a:t>
            </a:r>
          </a:p>
          <a:p>
            <a:pPr marR="5080" algn="r">
              <a:lnSpc>
                <a:spcPct val="100000"/>
              </a:lnSpc>
              <a:spcBef>
                <a:spcPts val="100"/>
              </a:spcBef>
              <a:tabLst>
                <a:tab pos="2205990" algn="l"/>
                <a:tab pos="3689985" algn="l"/>
              </a:tabLst>
            </a:pPr>
            <a:endParaRPr sz="3600" dirty="0">
              <a:latin typeface="Trebuchet MS"/>
              <a:cs typeface="Trebuchet MS"/>
            </a:endParaRPr>
          </a:p>
        </p:txBody>
      </p:sp>
      <p:pic>
        <p:nvPicPr>
          <p:cNvPr id="3" name="object 3"/>
          <p:cNvPicPr/>
          <p:nvPr/>
        </p:nvPicPr>
        <p:blipFill>
          <a:blip r:embed="rId2" cstate="print"/>
          <a:stretch>
            <a:fillRect/>
          </a:stretch>
        </p:blipFill>
        <p:spPr>
          <a:xfrm>
            <a:off x="16914876" y="1"/>
            <a:ext cx="1373122" cy="1481767"/>
          </a:xfrm>
          <a:prstGeom prst="rect">
            <a:avLst/>
          </a:prstGeom>
        </p:spPr>
      </p:pic>
      <p:sp>
        <p:nvSpPr>
          <p:cNvPr id="4" name="object 4"/>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6" name="object 6"/>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5" name="object 5"/>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
        <p:nvSpPr>
          <p:cNvPr id="11" name="TextBox 10">
            <a:extLst>
              <a:ext uri="{FF2B5EF4-FFF2-40B4-BE49-F238E27FC236}">
                <a16:creationId xmlns:a16="http://schemas.microsoft.com/office/drawing/2014/main" xmlns="" id="{D15C7E98-611B-A678-DDD1-AB9F15FE25BA}"/>
              </a:ext>
            </a:extLst>
          </p:cNvPr>
          <p:cNvSpPr txBox="1"/>
          <p:nvPr/>
        </p:nvSpPr>
        <p:spPr>
          <a:xfrm>
            <a:off x="304800" y="2477611"/>
            <a:ext cx="9178118" cy="461665"/>
          </a:xfrm>
          <a:prstGeom prst="rect">
            <a:avLst/>
          </a:prstGeom>
          <a:noFill/>
        </p:spPr>
        <p:txBody>
          <a:bodyPr wrap="square">
            <a:spAutoFit/>
          </a:bodyPr>
          <a:lstStyle/>
          <a:p>
            <a:r>
              <a:rPr lang="en-US" sz="2400" b="1" dirty="0"/>
              <a:t>Important points:</a:t>
            </a:r>
            <a:endParaRPr lang="en-IN" sz="2400" b="1" dirty="0"/>
          </a:p>
        </p:txBody>
      </p:sp>
      <p:sp>
        <p:nvSpPr>
          <p:cNvPr id="13" name="TextBox 12">
            <a:extLst>
              <a:ext uri="{FF2B5EF4-FFF2-40B4-BE49-F238E27FC236}">
                <a16:creationId xmlns:a16="http://schemas.microsoft.com/office/drawing/2014/main" xmlns="" id="{0FDC5AE2-CD1F-1683-ED20-6935F435B970}"/>
              </a:ext>
            </a:extLst>
          </p:cNvPr>
          <p:cNvSpPr txBox="1"/>
          <p:nvPr/>
        </p:nvSpPr>
        <p:spPr>
          <a:xfrm>
            <a:off x="607322" y="2917098"/>
            <a:ext cx="17073349" cy="5588902"/>
          </a:xfrm>
          <a:prstGeom prst="rect">
            <a:avLst/>
          </a:prstGeom>
          <a:noFill/>
        </p:spPr>
        <p:txBody>
          <a:bodyPr wrap="square">
            <a:spAutoFit/>
          </a:bodyPr>
          <a:lstStyle/>
          <a:p>
            <a:pPr marL="342900" lvl="0" indent="-342900">
              <a:lnSpc>
                <a:spcPct val="115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A DAT detector consists of three well-differentiated phases pre-processing (P), feature extraction and transformation (T), and flow labeling and covert channel detection (D).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first phase takes raw traffic captures as inputs (e.g., PCAP files). Traffic captures are parsed, and packet vectors are formed with meaningful, homogeneous information for the subsequent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In the second step, packet vectors are transformed into flows. At the same time, pre-defined calculations and estimations are conducted on the flows. Finally, new two-level structured OD-flow vectors (origin-destination flow vectors) are created.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A complete implementation of DAT detectors is expected to analyze traffic according to four different blocks or steps: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alibri" panose="020F050202020403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A Packet Compliance Checker, which, according to a set of fixed policies, detects traffic that is corrupted or does not comply with standard practices.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alibri" panose="020F050202020403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Intra-field Analysis block, which checks TCP/IP header fields separately by examining the corresponding OD-flow vector values.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alibri" panose="020F050202020403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 The Inter-field Analysis block, which considers combinations of OD-flow vector values in different TCP/IP header fields.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alibri" panose="020F050202020403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 A ML-based Detector (machine-learning-based), which compares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ODflows</a:t>
            </a:r>
            <a:r>
              <a:rPr lang="en-US" sz="2400" dirty="0">
                <a:effectLst/>
                <a:latin typeface="Calibri" panose="020F0502020204030204" pitchFamily="34" charset="0"/>
                <a:ea typeface="Calibri" panose="020F0502020204030204" pitchFamily="34" charset="0"/>
                <a:cs typeface="Times New Roman" panose="02020603050405020304" pitchFamily="18" charset="0"/>
              </a:rPr>
              <a:t> by using a library that contains representative patterns (footprints) of OD flows with covert channels. Such patterns are linked to known, published techniques.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55240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4257" y="1718925"/>
            <a:ext cx="14591665" cy="1133644"/>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sz="3600" dirty="0">
                <a:solidFill>
                  <a:srgbClr val="FF0000"/>
                </a:solidFill>
                <a:latin typeface="Trebuchet MS"/>
                <a:cs typeface="Trebuchet MS"/>
              </a:rPr>
              <a:t>Literature	Survey	-</a:t>
            </a:r>
            <a:r>
              <a:rPr lang="en-US" sz="3600" dirty="0">
                <a:solidFill>
                  <a:srgbClr val="FF0000"/>
                </a:solidFill>
                <a:latin typeface="Trebuchet MS"/>
                <a:cs typeface="Trebuchet MS"/>
              </a:rPr>
              <a:t>4</a:t>
            </a:r>
          </a:p>
          <a:p>
            <a:pPr marR="5080" algn="r">
              <a:lnSpc>
                <a:spcPct val="100000"/>
              </a:lnSpc>
              <a:spcBef>
                <a:spcPts val="100"/>
              </a:spcBef>
              <a:tabLst>
                <a:tab pos="2205990" algn="l"/>
                <a:tab pos="3689985" algn="l"/>
              </a:tabLst>
            </a:pPr>
            <a:endParaRPr sz="3600" dirty="0">
              <a:latin typeface="Trebuchet MS"/>
              <a:cs typeface="Trebuchet MS"/>
            </a:endParaRPr>
          </a:p>
        </p:txBody>
      </p:sp>
      <p:pic>
        <p:nvPicPr>
          <p:cNvPr id="3" name="object 3"/>
          <p:cNvPicPr/>
          <p:nvPr/>
        </p:nvPicPr>
        <p:blipFill>
          <a:blip r:embed="rId2" cstate="print"/>
          <a:stretch>
            <a:fillRect/>
          </a:stretch>
        </p:blipFill>
        <p:spPr>
          <a:xfrm>
            <a:off x="16914876" y="1"/>
            <a:ext cx="1373122" cy="1481767"/>
          </a:xfrm>
          <a:prstGeom prst="rect">
            <a:avLst/>
          </a:prstGeom>
        </p:spPr>
      </p:pic>
      <p:sp>
        <p:nvSpPr>
          <p:cNvPr id="4" name="object 4"/>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6" name="object 6"/>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5" name="object 5"/>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
        <p:nvSpPr>
          <p:cNvPr id="11" name="TextBox 10">
            <a:extLst>
              <a:ext uri="{FF2B5EF4-FFF2-40B4-BE49-F238E27FC236}">
                <a16:creationId xmlns:a16="http://schemas.microsoft.com/office/drawing/2014/main" xmlns="" id="{D15C7E98-611B-A678-DDD1-AB9F15FE25BA}"/>
              </a:ext>
            </a:extLst>
          </p:cNvPr>
          <p:cNvSpPr txBox="1"/>
          <p:nvPr/>
        </p:nvSpPr>
        <p:spPr>
          <a:xfrm>
            <a:off x="304800" y="2477611"/>
            <a:ext cx="9178118" cy="461665"/>
          </a:xfrm>
          <a:prstGeom prst="rect">
            <a:avLst/>
          </a:prstGeom>
          <a:noFill/>
        </p:spPr>
        <p:txBody>
          <a:bodyPr wrap="square">
            <a:spAutoFit/>
          </a:bodyPr>
          <a:lstStyle/>
          <a:p>
            <a:r>
              <a:rPr lang="en-US" sz="2400" b="1" dirty="0"/>
              <a:t>Important points:</a:t>
            </a:r>
            <a:endParaRPr lang="en-IN" sz="2400" b="1" dirty="0"/>
          </a:p>
        </p:txBody>
      </p:sp>
      <p:sp>
        <p:nvSpPr>
          <p:cNvPr id="13" name="TextBox 12">
            <a:extLst>
              <a:ext uri="{FF2B5EF4-FFF2-40B4-BE49-F238E27FC236}">
                <a16:creationId xmlns:a16="http://schemas.microsoft.com/office/drawing/2014/main" xmlns="" id="{0FDC5AE2-CD1F-1683-ED20-6935F435B970}"/>
              </a:ext>
            </a:extLst>
          </p:cNvPr>
          <p:cNvSpPr txBox="1"/>
          <p:nvPr/>
        </p:nvSpPr>
        <p:spPr>
          <a:xfrm>
            <a:off x="607322" y="2917098"/>
            <a:ext cx="17073349" cy="4018216"/>
          </a:xfrm>
          <a:prstGeom prst="rect">
            <a:avLst/>
          </a:prstGeom>
          <a:noFill/>
        </p:spPr>
        <p:txBody>
          <a:bodyPr wrap="square">
            <a:spAutoFit/>
          </a:bodyPr>
          <a:lstStyle/>
          <a:p>
            <a:pPr lvl="0">
              <a:lnSpc>
                <a:spcPct val="115000"/>
              </a:lnSpc>
            </a:pPr>
            <a:r>
              <a:rPr lang="en-US" sz="2400" dirty="0">
                <a:effectLst/>
                <a:latin typeface="Calibri" panose="020F0502020204030204" pitchFamily="34" charset="0"/>
                <a:ea typeface="Calibri" panose="020F0502020204030204" pitchFamily="34" charset="0"/>
                <a:cs typeface="Times New Roman" panose="02020603050405020304" pitchFamily="18" charset="0"/>
              </a:rPr>
              <a:t>5. Eight covert timing channels have been implemented for the conducted experiments based on packet inter-arrival times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iats</a:t>
            </a:r>
            <a:r>
              <a:rPr lang="en-US" sz="2400" dirty="0">
                <a:effectLst/>
                <a:latin typeface="Calibri" panose="020F0502020204030204" pitchFamily="34" charset="0"/>
                <a:ea typeface="Calibri" panose="020F0502020204030204" pitchFamily="34"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r>
              <a:rPr lang="en-US" sz="2400" dirty="0">
                <a:effectLst/>
                <a:latin typeface="Calibri" panose="020F0502020204030204" pitchFamily="34" charset="0"/>
                <a:ea typeface="Calibri" panose="020F0502020204030204" pitchFamily="34" charset="0"/>
                <a:cs typeface="Times New Roman" panose="02020603050405020304" pitchFamily="18" charset="0"/>
              </a:rPr>
              <a:t>6. Experiments were conducted, the objective of which was to create and refine DAT rules for the detection of covert timing channels. For this purpose, training and testing processes were performed with known—i.e., labeled—datasets. The training process consisted of three main phases: (1) dataset generation, (2) model obtaining, and (3) rule generalization.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r>
              <a:rPr lang="en-US" sz="2400" dirty="0">
                <a:effectLst/>
                <a:latin typeface="Calibri" panose="020F0502020204030204" pitchFamily="34" charset="0"/>
                <a:ea typeface="Calibri" panose="020F0502020204030204" pitchFamily="34" charset="0"/>
                <a:cs typeface="Times New Roman" panose="02020603050405020304" pitchFamily="18" charset="0"/>
              </a:rPr>
              <a:t>7. The generalized model gave the following performance metrics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400" dirty="0">
                <a:effectLst/>
                <a:latin typeface="Calibri" panose="020F0502020204030204" pitchFamily="34" charset="0"/>
                <a:ea typeface="Calibri" panose="020F0502020204030204" pitchFamily="34" charset="0"/>
                <a:cs typeface="Times New Roman" panose="02020603050405020304" pitchFamily="18" charset="0"/>
              </a:rPr>
              <a:t>-Accuracy 99.18%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400" dirty="0">
                <a:effectLst/>
                <a:latin typeface="Calibri" panose="020F0502020204030204" pitchFamily="34" charset="0"/>
                <a:ea typeface="Calibri" panose="020F0502020204030204" pitchFamily="34" charset="0"/>
                <a:cs typeface="Times New Roman" panose="02020603050405020304" pitchFamily="18" charset="0"/>
              </a:rPr>
              <a:t>- Precision 90.95%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Recall 95.95%</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427704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4257" y="1718925"/>
            <a:ext cx="14591665" cy="1133644"/>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sz="3600" dirty="0">
                <a:solidFill>
                  <a:srgbClr val="FF0000"/>
                </a:solidFill>
                <a:latin typeface="Trebuchet MS"/>
                <a:cs typeface="Trebuchet MS"/>
              </a:rPr>
              <a:t>Literature	Survey	-</a:t>
            </a:r>
            <a:r>
              <a:rPr lang="en-US" sz="3600" dirty="0">
                <a:solidFill>
                  <a:srgbClr val="FF0000"/>
                </a:solidFill>
                <a:latin typeface="Trebuchet MS"/>
                <a:cs typeface="Trebuchet MS"/>
              </a:rPr>
              <a:t>5</a:t>
            </a:r>
          </a:p>
          <a:p>
            <a:pPr marR="5080" algn="r">
              <a:lnSpc>
                <a:spcPct val="100000"/>
              </a:lnSpc>
              <a:spcBef>
                <a:spcPts val="100"/>
              </a:spcBef>
              <a:tabLst>
                <a:tab pos="2205990" algn="l"/>
                <a:tab pos="3689985" algn="l"/>
              </a:tabLst>
            </a:pPr>
            <a:endParaRPr sz="3600" dirty="0">
              <a:latin typeface="Trebuchet MS"/>
              <a:cs typeface="Trebuchet MS"/>
            </a:endParaRPr>
          </a:p>
        </p:txBody>
      </p:sp>
      <p:pic>
        <p:nvPicPr>
          <p:cNvPr id="3" name="object 3"/>
          <p:cNvPicPr/>
          <p:nvPr/>
        </p:nvPicPr>
        <p:blipFill>
          <a:blip r:embed="rId2" cstate="print"/>
          <a:stretch>
            <a:fillRect/>
          </a:stretch>
        </p:blipFill>
        <p:spPr>
          <a:xfrm>
            <a:off x="16914876" y="1"/>
            <a:ext cx="1373122" cy="1481767"/>
          </a:xfrm>
          <a:prstGeom prst="rect">
            <a:avLst/>
          </a:prstGeom>
        </p:spPr>
      </p:pic>
      <p:sp>
        <p:nvSpPr>
          <p:cNvPr id="4" name="object 4"/>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6" name="object 6"/>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5" name="object 5"/>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
        <p:nvSpPr>
          <p:cNvPr id="9" name="TextBox 8">
            <a:extLst>
              <a:ext uri="{FF2B5EF4-FFF2-40B4-BE49-F238E27FC236}">
                <a16:creationId xmlns:a16="http://schemas.microsoft.com/office/drawing/2014/main" xmlns="" id="{29CFE5C8-BDFA-72B5-426A-D284BF01AF6A}"/>
              </a:ext>
            </a:extLst>
          </p:cNvPr>
          <p:cNvSpPr txBox="1"/>
          <p:nvPr/>
        </p:nvSpPr>
        <p:spPr>
          <a:xfrm>
            <a:off x="0" y="2497215"/>
            <a:ext cx="18288000" cy="1045094"/>
          </a:xfrm>
          <a:prstGeom prst="rect">
            <a:avLst/>
          </a:prstGeom>
          <a:noFill/>
        </p:spPr>
        <p:txBody>
          <a:bodyPr wrap="square">
            <a:spAutoFit/>
          </a:bodyPr>
          <a:lstStyle/>
          <a:p>
            <a:pPr marL="457200" algn="ctr">
              <a:lnSpc>
                <a:spcPct val="115000"/>
              </a:lnSpc>
              <a:spcAft>
                <a:spcPts val="10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Title: Network Protocol Covert Channels: Countermeasures Techniques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15000"/>
              </a:lnSpc>
              <a:spcAft>
                <a:spcPts val="10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by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Muawia</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A.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Elsadig</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and Yahia A.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Fadlalla</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xmlns="" id="{D15C7E98-611B-A678-DDD1-AB9F15FE25BA}"/>
              </a:ext>
            </a:extLst>
          </p:cNvPr>
          <p:cNvSpPr txBox="1"/>
          <p:nvPr/>
        </p:nvSpPr>
        <p:spPr>
          <a:xfrm>
            <a:off x="533400" y="3392959"/>
            <a:ext cx="9178118" cy="461665"/>
          </a:xfrm>
          <a:prstGeom prst="rect">
            <a:avLst/>
          </a:prstGeom>
          <a:noFill/>
        </p:spPr>
        <p:txBody>
          <a:bodyPr wrap="square">
            <a:spAutoFit/>
          </a:bodyPr>
          <a:lstStyle/>
          <a:p>
            <a:r>
              <a:rPr lang="en-US" sz="2400" b="1" dirty="0"/>
              <a:t>Important points:</a:t>
            </a:r>
            <a:endParaRPr lang="en-IN" sz="2400" b="1" dirty="0"/>
          </a:p>
        </p:txBody>
      </p:sp>
      <p:sp>
        <p:nvSpPr>
          <p:cNvPr id="13" name="TextBox 12">
            <a:extLst>
              <a:ext uri="{FF2B5EF4-FFF2-40B4-BE49-F238E27FC236}">
                <a16:creationId xmlns:a16="http://schemas.microsoft.com/office/drawing/2014/main" xmlns="" id="{0FDC5AE2-CD1F-1683-ED20-6935F435B970}"/>
              </a:ext>
            </a:extLst>
          </p:cNvPr>
          <p:cNvSpPr txBox="1"/>
          <p:nvPr/>
        </p:nvSpPr>
        <p:spPr>
          <a:xfrm>
            <a:off x="528850" y="3868016"/>
            <a:ext cx="17073349" cy="5164171"/>
          </a:xfrm>
          <a:prstGeom prst="rect">
            <a:avLst/>
          </a:prstGeom>
          <a:noFill/>
        </p:spPr>
        <p:txBody>
          <a:bodyPr wrap="square">
            <a:spAutoFit/>
          </a:bodyPr>
          <a:lstStyle/>
          <a:p>
            <a:pPr marL="342900" lvl="0" indent="-342900">
              <a:lnSpc>
                <a:spcPct val="115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This paper sheds light on network covert channel countermeasures and the most recent detection and prevention methods of such channels. The achievements and limitations of these countermeasures are discussed. The paper further introduces the concept of network covert channel triangle (DSM – Development, Switching, and Micro-protocol); three elements that have the most direct positive impact in a network covert channel environment.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Covert channels in network protocols look similar to steganography techniques. Both use a carrier to send a covert message, but the nature of the carrier is different. In the case of steganography techniques, information is hidden in a carrier such as an image, video, text, sound, etc., which is known as an “unstructured carrier”. In a network covert channel, a network protocol is used as a carrier, which is known as a “structured carrier”.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paper also tells about Numerous formal methods that were developed to identify covert channels during the design phase or in already deployed systems. These methods can be classified into the flowing categories: Non-interference analysis, </a:t>
            </a:r>
            <a:r>
              <a:rPr lang="en-US" sz="2400" dirty="0">
                <a:effectLst/>
                <a:latin typeface="Calibri" panose="020F0502020204030204" pitchFamily="34" charset="0"/>
                <a:ea typeface="Calibri" panose="020F0502020204030204" pitchFamily="34" charset="0"/>
                <a:cs typeface="Calibri" panose="020F0502020204030204" pitchFamily="34" charset="0"/>
              </a:rPr>
              <a:t>I</a:t>
            </a:r>
            <a:r>
              <a:rPr lang="en-US" sz="2400" dirty="0">
                <a:effectLst/>
                <a:latin typeface="Calibri" panose="020F0502020204030204" pitchFamily="34" charset="0"/>
                <a:ea typeface="Calibri" panose="020F0502020204030204" pitchFamily="34" charset="0"/>
                <a:cs typeface="Times New Roman" panose="02020603050405020304" pitchFamily="18" charset="0"/>
              </a:rPr>
              <a:t>nformation flow analysis, Covert Flow Tree (CFT) method, and Shared Resource Matrix (SRM) method.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779311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4257" y="1718925"/>
            <a:ext cx="14591665" cy="1133644"/>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sz="3600" dirty="0">
                <a:solidFill>
                  <a:srgbClr val="FF0000"/>
                </a:solidFill>
                <a:latin typeface="Trebuchet MS"/>
                <a:cs typeface="Trebuchet MS"/>
              </a:rPr>
              <a:t>Literature	Survey	-</a:t>
            </a:r>
            <a:r>
              <a:rPr lang="en-US" sz="3600" dirty="0">
                <a:solidFill>
                  <a:srgbClr val="FF0000"/>
                </a:solidFill>
                <a:latin typeface="Trebuchet MS"/>
                <a:cs typeface="Trebuchet MS"/>
              </a:rPr>
              <a:t>5</a:t>
            </a:r>
          </a:p>
          <a:p>
            <a:pPr marR="5080" algn="r">
              <a:lnSpc>
                <a:spcPct val="100000"/>
              </a:lnSpc>
              <a:spcBef>
                <a:spcPts val="100"/>
              </a:spcBef>
              <a:tabLst>
                <a:tab pos="2205990" algn="l"/>
                <a:tab pos="3689985" algn="l"/>
              </a:tabLst>
            </a:pPr>
            <a:endParaRPr sz="3600" dirty="0">
              <a:latin typeface="Trebuchet MS"/>
              <a:cs typeface="Trebuchet MS"/>
            </a:endParaRPr>
          </a:p>
        </p:txBody>
      </p:sp>
      <p:pic>
        <p:nvPicPr>
          <p:cNvPr id="3" name="object 3"/>
          <p:cNvPicPr/>
          <p:nvPr/>
        </p:nvPicPr>
        <p:blipFill>
          <a:blip r:embed="rId2" cstate="print"/>
          <a:stretch>
            <a:fillRect/>
          </a:stretch>
        </p:blipFill>
        <p:spPr>
          <a:xfrm>
            <a:off x="16914876" y="1"/>
            <a:ext cx="1373122" cy="1481767"/>
          </a:xfrm>
          <a:prstGeom prst="rect">
            <a:avLst/>
          </a:prstGeom>
        </p:spPr>
      </p:pic>
      <p:sp>
        <p:nvSpPr>
          <p:cNvPr id="4" name="object 4"/>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6" name="object 6"/>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5" name="object 5"/>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
        <p:nvSpPr>
          <p:cNvPr id="9" name="TextBox 8">
            <a:extLst>
              <a:ext uri="{FF2B5EF4-FFF2-40B4-BE49-F238E27FC236}">
                <a16:creationId xmlns:a16="http://schemas.microsoft.com/office/drawing/2014/main" xmlns="" id="{29CFE5C8-BDFA-72B5-426A-D284BF01AF6A}"/>
              </a:ext>
            </a:extLst>
          </p:cNvPr>
          <p:cNvSpPr txBox="1"/>
          <p:nvPr/>
        </p:nvSpPr>
        <p:spPr>
          <a:xfrm>
            <a:off x="0" y="2497215"/>
            <a:ext cx="18288000" cy="1045094"/>
          </a:xfrm>
          <a:prstGeom prst="rect">
            <a:avLst/>
          </a:prstGeom>
          <a:noFill/>
        </p:spPr>
        <p:txBody>
          <a:bodyPr wrap="square">
            <a:spAutoFit/>
          </a:bodyPr>
          <a:lstStyle/>
          <a:p>
            <a:pPr marL="457200" algn="ctr">
              <a:lnSpc>
                <a:spcPct val="115000"/>
              </a:lnSpc>
              <a:spcAft>
                <a:spcPts val="10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Title: Network Protocol Covert Channels: Countermeasures Techniques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15000"/>
              </a:lnSpc>
              <a:spcAft>
                <a:spcPts val="10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by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Muawia</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A.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Elsadig</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and Yahia A.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Fadlalla</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xmlns="" id="{D15C7E98-611B-A678-DDD1-AB9F15FE25BA}"/>
              </a:ext>
            </a:extLst>
          </p:cNvPr>
          <p:cNvSpPr txBox="1"/>
          <p:nvPr/>
        </p:nvSpPr>
        <p:spPr>
          <a:xfrm>
            <a:off x="533400" y="3392959"/>
            <a:ext cx="9178118" cy="461665"/>
          </a:xfrm>
          <a:prstGeom prst="rect">
            <a:avLst/>
          </a:prstGeom>
          <a:noFill/>
        </p:spPr>
        <p:txBody>
          <a:bodyPr wrap="square">
            <a:spAutoFit/>
          </a:bodyPr>
          <a:lstStyle/>
          <a:p>
            <a:r>
              <a:rPr lang="en-US" sz="2400" b="1" dirty="0"/>
              <a:t>Important points:</a:t>
            </a:r>
            <a:endParaRPr lang="en-IN" sz="2400" b="1" dirty="0"/>
          </a:p>
        </p:txBody>
      </p:sp>
      <p:sp>
        <p:nvSpPr>
          <p:cNvPr id="13" name="TextBox 12">
            <a:extLst>
              <a:ext uri="{FF2B5EF4-FFF2-40B4-BE49-F238E27FC236}">
                <a16:creationId xmlns:a16="http://schemas.microsoft.com/office/drawing/2014/main" xmlns="" id="{0FDC5AE2-CD1F-1683-ED20-6935F435B970}"/>
              </a:ext>
            </a:extLst>
          </p:cNvPr>
          <p:cNvSpPr txBox="1"/>
          <p:nvPr/>
        </p:nvSpPr>
        <p:spPr>
          <a:xfrm>
            <a:off x="528850" y="3868016"/>
            <a:ext cx="17073349" cy="2319289"/>
          </a:xfrm>
          <a:prstGeom prst="rect">
            <a:avLst/>
          </a:prstGeom>
          <a:noFill/>
        </p:spPr>
        <p:txBody>
          <a:bodyPr wrap="square">
            <a:spAutoFit/>
          </a:bodyPr>
          <a:lstStyle/>
          <a:p>
            <a:pPr lvl="0">
              <a:lnSpc>
                <a:spcPct val="115000"/>
              </a:lnSpc>
            </a:pPr>
            <a:r>
              <a:rPr lang="en-US" sz="2400" dirty="0">
                <a:effectLst/>
                <a:latin typeface="Calibri" panose="020F0502020204030204" pitchFamily="34" charset="0"/>
                <a:ea typeface="Calibri" panose="020F0502020204030204" pitchFamily="34" charset="0"/>
                <a:cs typeface="Times New Roman" panose="02020603050405020304" pitchFamily="18" charset="0"/>
              </a:rPr>
              <a:t>4. The authors of this paper have done an intensive survey of available literature on countermeasures of network covert channels.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5. The authors conclude that various detection methods seem to fail in case of slightly deviated but unnoticed traffic channels. Therefore, the challenge is to introduce detection techniques that are sensitive to any level of variation. The authors suggest that using the machine learning approaches will fairly enhance the capabilities of covert channel detection techniques.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028275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4257" y="1718925"/>
            <a:ext cx="14591665" cy="1133644"/>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sz="3600" dirty="0">
                <a:solidFill>
                  <a:srgbClr val="FF0000"/>
                </a:solidFill>
                <a:latin typeface="Trebuchet MS"/>
                <a:cs typeface="Trebuchet MS"/>
              </a:rPr>
              <a:t>Literature	Survey	-</a:t>
            </a:r>
            <a:r>
              <a:rPr lang="en-US" sz="3600" dirty="0">
                <a:solidFill>
                  <a:srgbClr val="FF0000"/>
                </a:solidFill>
                <a:latin typeface="Trebuchet MS"/>
                <a:cs typeface="Trebuchet MS"/>
              </a:rPr>
              <a:t>6</a:t>
            </a:r>
          </a:p>
          <a:p>
            <a:pPr marR="5080" algn="r">
              <a:lnSpc>
                <a:spcPct val="100000"/>
              </a:lnSpc>
              <a:spcBef>
                <a:spcPts val="100"/>
              </a:spcBef>
              <a:tabLst>
                <a:tab pos="2205990" algn="l"/>
                <a:tab pos="3689985" algn="l"/>
              </a:tabLst>
            </a:pPr>
            <a:endParaRPr sz="3600" dirty="0">
              <a:latin typeface="Trebuchet MS"/>
              <a:cs typeface="Trebuchet MS"/>
            </a:endParaRPr>
          </a:p>
        </p:txBody>
      </p:sp>
      <p:pic>
        <p:nvPicPr>
          <p:cNvPr id="3" name="object 3"/>
          <p:cNvPicPr/>
          <p:nvPr/>
        </p:nvPicPr>
        <p:blipFill>
          <a:blip r:embed="rId2" cstate="print"/>
          <a:stretch>
            <a:fillRect/>
          </a:stretch>
        </p:blipFill>
        <p:spPr>
          <a:xfrm>
            <a:off x="16914876" y="1"/>
            <a:ext cx="1373122" cy="1481767"/>
          </a:xfrm>
          <a:prstGeom prst="rect">
            <a:avLst/>
          </a:prstGeom>
        </p:spPr>
      </p:pic>
      <p:sp>
        <p:nvSpPr>
          <p:cNvPr id="4" name="object 4"/>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6" name="object 6"/>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5" name="object 5"/>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
        <p:nvSpPr>
          <p:cNvPr id="9" name="TextBox 8">
            <a:extLst>
              <a:ext uri="{FF2B5EF4-FFF2-40B4-BE49-F238E27FC236}">
                <a16:creationId xmlns:a16="http://schemas.microsoft.com/office/drawing/2014/main" xmlns="" id="{29CFE5C8-BDFA-72B5-426A-D284BF01AF6A}"/>
              </a:ext>
            </a:extLst>
          </p:cNvPr>
          <p:cNvSpPr txBox="1"/>
          <p:nvPr/>
        </p:nvSpPr>
        <p:spPr>
          <a:xfrm>
            <a:off x="0" y="2497215"/>
            <a:ext cx="18288000" cy="1045094"/>
          </a:xfrm>
          <a:prstGeom prst="rect">
            <a:avLst/>
          </a:prstGeom>
          <a:noFill/>
        </p:spPr>
        <p:txBody>
          <a:bodyPr wrap="square">
            <a:spAutoFit/>
          </a:bodyPr>
          <a:lstStyle/>
          <a:p>
            <a:pPr marL="457200" algn="ctr">
              <a:lnSpc>
                <a:spcPct val="115000"/>
              </a:lnSpc>
              <a:spcAft>
                <a:spcPts val="10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Trends and Challenges in Network Covert</a:t>
            </a:r>
          </a:p>
          <a:p>
            <a:pPr marL="457200" algn="ctr">
              <a:lnSpc>
                <a:spcPct val="115000"/>
              </a:lnSpc>
              <a:spcAft>
                <a:spcPts val="10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Channels Countermeasure by </a:t>
            </a:r>
            <a:r>
              <a:rPr lang="en-IN" sz="2400" b="1" dirty="0" err="1"/>
              <a:t>Caviglione</a:t>
            </a:r>
            <a:r>
              <a:rPr lang="en-IN" sz="2400" b="1" dirty="0"/>
              <a:t>, L.</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xmlns="" id="{D15C7E98-611B-A678-DDD1-AB9F15FE25BA}"/>
              </a:ext>
            </a:extLst>
          </p:cNvPr>
          <p:cNvSpPr txBox="1"/>
          <p:nvPr/>
        </p:nvSpPr>
        <p:spPr>
          <a:xfrm>
            <a:off x="533400" y="3392959"/>
            <a:ext cx="9178118" cy="461665"/>
          </a:xfrm>
          <a:prstGeom prst="rect">
            <a:avLst/>
          </a:prstGeom>
          <a:noFill/>
        </p:spPr>
        <p:txBody>
          <a:bodyPr wrap="square">
            <a:spAutoFit/>
          </a:bodyPr>
          <a:lstStyle/>
          <a:p>
            <a:r>
              <a:rPr lang="en-US" sz="2400" b="1" dirty="0"/>
              <a:t>Important points:</a:t>
            </a:r>
            <a:endParaRPr lang="en-IN" sz="2400" b="1" dirty="0"/>
          </a:p>
        </p:txBody>
      </p:sp>
      <p:sp>
        <p:nvSpPr>
          <p:cNvPr id="10" name="TextBox 9">
            <a:extLst>
              <a:ext uri="{FF2B5EF4-FFF2-40B4-BE49-F238E27FC236}">
                <a16:creationId xmlns:a16="http://schemas.microsoft.com/office/drawing/2014/main" xmlns="" id="{3DB6C7B9-025E-14AB-9743-C50781D014B5}"/>
              </a:ext>
            </a:extLst>
          </p:cNvPr>
          <p:cNvSpPr txBox="1"/>
          <p:nvPr/>
        </p:nvSpPr>
        <p:spPr>
          <a:xfrm>
            <a:off x="762000" y="3906126"/>
            <a:ext cx="16611600" cy="4827668"/>
          </a:xfrm>
          <a:prstGeom prst="rect">
            <a:avLst/>
          </a:prstGeom>
          <a:noFill/>
        </p:spPr>
        <p:txBody>
          <a:bodyPr wrap="square">
            <a:spAutoFit/>
          </a:bodyPr>
          <a:lstStyle/>
          <a:p>
            <a:pPr marL="457200" indent="-457200">
              <a:lnSpc>
                <a:spcPct val="115000"/>
              </a:lnSpc>
              <a:spcAft>
                <a:spcPts val="1000"/>
              </a:spcAft>
              <a:buAutoNum type="arabicPeriod"/>
            </a:pPr>
            <a:r>
              <a:rPr lang="en-US" sz="2400" dirty="0">
                <a:latin typeface="Calibri" panose="020F0502020204030204" pitchFamily="34" charset="0"/>
                <a:cs typeface="Times New Roman" panose="02020603050405020304" pitchFamily="18" charset="0"/>
              </a:rPr>
              <a:t>This paper investigates trends and challenges in the development of countermeasures against the most popular network covert channels.</a:t>
            </a:r>
          </a:p>
          <a:p>
            <a:pPr marL="457200" indent="-457200">
              <a:lnSpc>
                <a:spcPct val="115000"/>
              </a:lnSpc>
              <a:spcAft>
                <a:spcPts val="1000"/>
              </a:spcAft>
              <a:buAutoNum type="arabicPeriod"/>
            </a:pPr>
            <a:r>
              <a:rPr lang="en-US" sz="2400" dirty="0">
                <a:latin typeface="Calibri" panose="020F0502020204030204" pitchFamily="34" charset="0"/>
                <a:cs typeface="Times New Roman" panose="02020603050405020304" pitchFamily="18" charset="0"/>
              </a:rPr>
              <a:t>The authors have reviewed the relevant literature by considering approaches that can be effectively deployed to detect general injection mechanisms or threats observed in the wild. </a:t>
            </a:r>
          </a:p>
          <a:p>
            <a:pPr marL="457200" indent="-457200">
              <a:lnSpc>
                <a:spcPct val="115000"/>
              </a:lnSpc>
              <a:spcAft>
                <a:spcPts val="1000"/>
              </a:spcAft>
              <a:buAutoNum type="arabicPeriod"/>
            </a:pPr>
            <a:r>
              <a:rPr lang="en-US" sz="2400" dirty="0">
                <a:latin typeface="Calibri" panose="020F0502020204030204" pitchFamily="34" charset="0"/>
                <a:cs typeface="Times New Roman" panose="02020603050405020304" pitchFamily="18" charset="0"/>
              </a:rPr>
              <a:t>Emphasis has been put on enlightening trajectories that should be considered when engineering mitigation techniques or planning the research to face the increasing wave of information-hiding-capable malware. </a:t>
            </a:r>
          </a:p>
          <a:p>
            <a:pPr marL="457200" indent="-457200">
              <a:lnSpc>
                <a:spcPct val="115000"/>
              </a:lnSpc>
              <a:spcAft>
                <a:spcPts val="1000"/>
              </a:spcAft>
              <a:buAutoNum type="arabicPeriod"/>
            </a:pPr>
            <a:r>
              <a:rPr lang="en-US" sz="2400" dirty="0">
                <a:latin typeface="Calibri" panose="020F0502020204030204" pitchFamily="34" charset="0"/>
                <a:cs typeface="Times New Roman" panose="02020603050405020304" pitchFamily="18" charset="0"/>
              </a:rPr>
              <a:t>Results indicate that many works are extremely specialized and an effective strategy for taming security risks caused by network covert channels may benefit from high-level and general approaches. </a:t>
            </a:r>
          </a:p>
          <a:p>
            <a:pPr marL="457200" indent="-457200">
              <a:lnSpc>
                <a:spcPct val="115000"/>
              </a:lnSpc>
              <a:spcAft>
                <a:spcPts val="1000"/>
              </a:spcAft>
              <a:buAutoNum type="arabicPeriod"/>
            </a:pPr>
            <a:r>
              <a:rPr lang="en-US" sz="2400" dirty="0">
                <a:latin typeface="Calibri" panose="020F0502020204030204" pitchFamily="34" charset="0"/>
                <a:cs typeface="Times New Roman" panose="02020603050405020304" pitchFamily="18" charset="0"/>
              </a:rPr>
              <a:t>Moreover, mechanisms to prevent the exploitation of ambiguities should be already considered in the early design phases of both protocols and services.</a:t>
            </a:r>
            <a:endParaRPr lang="en-IN" sz="2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63775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906047" y="1718928"/>
            <a:ext cx="174180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0000"/>
                </a:solidFill>
                <a:latin typeface="Trebuchet MS"/>
                <a:cs typeface="Trebuchet MS"/>
              </a:rPr>
              <a:t>Abstract</a:t>
            </a:r>
            <a:endParaRPr sz="3600">
              <a:latin typeface="Trebuchet MS"/>
              <a:cs typeface="Trebuchet MS"/>
            </a:endParaRPr>
          </a:p>
        </p:txBody>
      </p:sp>
      <p:pic>
        <p:nvPicPr>
          <p:cNvPr id="4" name="object 4"/>
          <p:cNvPicPr/>
          <p:nvPr/>
        </p:nvPicPr>
        <p:blipFill>
          <a:blip r:embed="rId2" cstate="print"/>
          <a:stretch>
            <a:fillRect/>
          </a:stretch>
        </p:blipFill>
        <p:spPr>
          <a:xfrm>
            <a:off x="16914876" y="1"/>
            <a:ext cx="1373122" cy="1481767"/>
          </a:xfrm>
          <a:prstGeom prst="rect">
            <a:avLst/>
          </a:prstGeom>
        </p:spPr>
      </p:pic>
      <p:sp>
        <p:nvSpPr>
          <p:cNvPr id="5" name="object 5"/>
          <p:cNvSpPr txBox="1"/>
          <p:nvPr/>
        </p:nvSpPr>
        <p:spPr>
          <a:xfrm>
            <a:off x="2266514" y="131818"/>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6" name="object 6"/>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pc="-110" dirty="0"/>
              <a:pPr marL="38100">
                <a:lnSpc>
                  <a:spcPct val="100000"/>
                </a:lnSpc>
                <a:spcBef>
                  <a:spcPts val="220"/>
                </a:spcBef>
              </a:pPr>
              <a:t>3</a:t>
            </a:fld>
            <a:endParaRPr spc="-110" dirty="0"/>
          </a:p>
        </p:txBody>
      </p:sp>
      <p:sp>
        <p:nvSpPr>
          <p:cNvPr id="8" name="TextBox 7">
            <a:extLst>
              <a:ext uri="{FF2B5EF4-FFF2-40B4-BE49-F238E27FC236}">
                <a16:creationId xmlns:a16="http://schemas.microsoft.com/office/drawing/2014/main" xmlns="" id="{EA4384C6-1139-CE3B-8A43-AF2F921870C3}"/>
              </a:ext>
            </a:extLst>
          </p:cNvPr>
          <p:cNvSpPr txBox="1"/>
          <p:nvPr/>
        </p:nvSpPr>
        <p:spPr>
          <a:xfrm>
            <a:off x="1219200" y="2628900"/>
            <a:ext cx="15240000" cy="3323987"/>
          </a:xfrm>
          <a:prstGeom prst="rect">
            <a:avLst/>
          </a:prstGeom>
          <a:noFill/>
        </p:spPr>
        <p:txBody>
          <a:bodyPr wrap="square">
            <a:spAutoFit/>
          </a:bodyPr>
          <a:lstStyle/>
          <a:p>
            <a:pPr marL="12700" marR="5080">
              <a:spcBef>
                <a:spcPts val="100"/>
              </a:spcBef>
              <a:tabLst>
                <a:tab pos="1484630" algn="l"/>
                <a:tab pos="1876425" algn="l"/>
                <a:tab pos="2931795" algn="l"/>
                <a:tab pos="5225415" algn="l"/>
                <a:tab pos="5762625" algn="l"/>
                <a:tab pos="6521450" algn="l"/>
                <a:tab pos="7965440" algn="l"/>
                <a:tab pos="8777605" algn="l"/>
                <a:tab pos="9641205" algn="l"/>
                <a:tab pos="10241280" algn="l"/>
                <a:tab pos="11966575" algn="l"/>
                <a:tab pos="12503150" algn="l"/>
              </a:tabLst>
            </a:pPr>
            <a:r>
              <a:rPr lang="en-IN" sz="3000" dirty="0">
                <a:solidFill>
                  <a:srgbClr val="0033CC"/>
                </a:solidFill>
                <a:latin typeface="Trebuchet MS"/>
              </a:rPr>
              <a:t>Unidentified covert channels in a network can seriously compromise security, especially in high-security environments where sensitive information needs to be shielded from unauthorized access. The common techniques used to counter covert channels are monitoring, filtering, and encryption but the effectiveness of these </a:t>
            </a:r>
            <a:r>
              <a:rPr lang="en-IN" sz="3000" dirty="0" err="1">
                <a:solidFill>
                  <a:srgbClr val="0033CC"/>
                </a:solidFill>
                <a:latin typeface="Trebuchet MS"/>
              </a:rPr>
              <a:t>defense</a:t>
            </a:r>
            <a:r>
              <a:rPr lang="en-IN" sz="3000" dirty="0">
                <a:solidFill>
                  <a:srgbClr val="0033CC"/>
                </a:solidFill>
                <a:latin typeface="Trebuchet MS"/>
              </a:rPr>
              <a:t> mechanisms depends on the network's ability to identify and anticipate the covert channels used by the attacker. We have surveyed various covert channel classes and their detection schemes available across the literature.</a:t>
            </a:r>
          </a:p>
        </p:txBody>
      </p:sp>
      <p:sp>
        <p:nvSpPr>
          <p:cNvPr id="10" name="TextBox 9">
            <a:extLst>
              <a:ext uri="{FF2B5EF4-FFF2-40B4-BE49-F238E27FC236}">
                <a16:creationId xmlns:a16="http://schemas.microsoft.com/office/drawing/2014/main" xmlns="" id="{30FBB056-35D2-AAE7-1F62-B7CB4651033A}"/>
              </a:ext>
            </a:extLst>
          </p:cNvPr>
          <p:cNvSpPr txBox="1"/>
          <p:nvPr/>
        </p:nvSpPr>
        <p:spPr>
          <a:xfrm>
            <a:off x="1225625" y="5965966"/>
            <a:ext cx="15544800" cy="4247317"/>
          </a:xfrm>
          <a:prstGeom prst="rect">
            <a:avLst/>
          </a:prstGeom>
          <a:noFill/>
        </p:spPr>
        <p:txBody>
          <a:bodyPr wrap="square">
            <a:spAutoFit/>
          </a:bodyPr>
          <a:lstStyle/>
          <a:p>
            <a:r>
              <a:rPr lang="en-US" sz="3000" dirty="0">
                <a:solidFill>
                  <a:srgbClr val="0033CC"/>
                </a:solidFill>
                <a:latin typeface="Trebuchet MS"/>
              </a:rPr>
              <a:t>The "Covert Channel Detection and Prevention" software will provide a means for detecting and preventing covert channels in computer networks. While a wide variety of covert channels exist, the focus of this project will be on detecting timing channels. The software will be designed to work with various types of network protocols and will be compatible with a wide range of hardware configurations. In addition to detecting covert timing channels, the software will be tested in a virtual environment using multiple virtual machines (VMs) and data transmission through covert timing channels. The software will also be designed to disrupt covert timing channels after they have been detected.</a:t>
            </a:r>
            <a:endParaRPr lang="en-IN" sz="3000" dirty="0">
              <a:solidFill>
                <a:srgbClr val="0033CC"/>
              </a:solidFill>
              <a:latin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4257" y="1718925"/>
            <a:ext cx="14591665" cy="1133644"/>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sz="3600" dirty="0">
                <a:solidFill>
                  <a:srgbClr val="FF0000"/>
                </a:solidFill>
                <a:latin typeface="Trebuchet MS"/>
                <a:cs typeface="Trebuchet MS"/>
              </a:rPr>
              <a:t>Literature	Survey	-</a:t>
            </a:r>
            <a:r>
              <a:rPr lang="en-US" sz="3600" dirty="0">
                <a:solidFill>
                  <a:srgbClr val="FF0000"/>
                </a:solidFill>
                <a:latin typeface="Trebuchet MS"/>
                <a:cs typeface="Trebuchet MS"/>
              </a:rPr>
              <a:t>6</a:t>
            </a:r>
          </a:p>
          <a:p>
            <a:pPr marR="5080" algn="r">
              <a:lnSpc>
                <a:spcPct val="100000"/>
              </a:lnSpc>
              <a:spcBef>
                <a:spcPts val="100"/>
              </a:spcBef>
              <a:tabLst>
                <a:tab pos="2205990" algn="l"/>
                <a:tab pos="3689985" algn="l"/>
              </a:tabLst>
            </a:pPr>
            <a:endParaRPr sz="3600" dirty="0">
              <a:latin typeface="Trebuchet MS"/>
              <a:cs typeface="Trebuchet MS"/>
            </a:endParaRPr>
          </a:p>
        </p:txBody>
      </p:sp>
      <p:pic>
        <p:nvPicPr>
          <p:cNvPr id="3" name="object 3"/>
          <p:cNvPicPr/>
          <p:nvPr/>
        </p:nvPicPr>
        <p:blipFill>
          <a:blip r:embed="rId2" cstate="print"/>
          <a:stretch>
            <a:fillRect/>
          </a:stretch>
        </p:blipFill>
        <p:spPr>
          <a:xfrm>
            <a:off x="16914876" y="1"/>
            <a:ext cx="1373122" cy="1481767"/>
          </a:xfrm>
          <a:prstGeom prst="rect">
            <a:avLst/>
          </a:prstGeom>
        </p:spPr>
      </p:pic>
      <p:sp>
        <p:nvSpPr>
          <p:cNvPr id="4" name="object 4"/>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6" name="object 6"/>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5" name="object 5"/>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
        <p:nvSpPr>
          <p:cNvPr id="9" name="TextBox 8">
            <a:extLst>
              <a:ext uri="{FF2B5EF4-FFF2-40B4-BE49-F238E27FC236}">
                <a16:creationId xmlns:a16="http://schemas.microsoft.com/office/drawing/2014/main" xmlns="" id="{29CFE5C8-BDFA-72B5-426A-D284BF01AF6A}"/>
              </a:ext>
            </a:extLst>
          </p:cNvPr>
          <p:cNvSpPr txBox="1"/>
          <p:nvPr/>
        </p:nvSpPr>
        <p:spPr>
          <a:xfrm>
            <a:off x="0" y="2497215"/>
            <a:ext cx="18288000" cy="1045094"/>
          </a:xfrm>
          <a:prstGeom prst="rect">
            <a:avLst/>
          </a:prstGeom>
          <a:noFill/>
        </p:spPr>
        <p:txBody>
          <a:bodyPr wrap="square">
            <a:spAutoFit/>
          </a:bodyPr>
          <a:lstStyle/>
          <a:p>
            <a:pPr marL="457200" algn="ctr">
              <a:lnSpc>
                <a:spcPct val="115000"/>
              </a:lnSpc>
              <a:spcAft>
                <a:spcPts val="10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Trends and Challenges in Network Covert</a:t>
            </a:r>
          </a:p>
          <a:p>
            <a:pPr marL="457200" algn="ctr">
              <a:lnSpc>
                <a:spcPct val="115000"/>
              </a:lnSpc>
              <a:spcAft>
                <a:spcPts val="10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Channels Countermeasure by </a:t>
            </a:r>
            <a:r>
              <a:rPr lang="en-IN" sz="2400" b="1" dirty="0" err="1"/>
              <a:t>Caviglione</a:t>
            </a:r>
            <a:r>
              <a:rPr lang="en-IN" sz="2400" b="1" dirty="0"/>
              <a:t>, L.</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xmlns="" id="{D15C7E98-611B-A678-DDD1-AB9F15FE25BA}"/>
              </a:ext>
            </a:extLst>
          </p:cNvPr>
          <p:cNvSpPr txBox="1"/>
          <p:nvPr/>
        </p:nvSpPr>
        <p:spPr>
          <a:xfrm>
            <a:off x="533400" y="3392959"/>
            <a:ext cx="9178118" cy="461665"/>
          </a:xfrm>
          <a:prstGeom prst="rect">
            <a:avLst/>
          </a:prstGeom>
          <a:noFill/>
        </p:spPr>
        <p:txBody>
          <a:bodyPr wrap="square">
            <a:spAutoFit/>
          </a:bodyPr>
          <a:lstStyle/>
          <a:p>
            <a:r>
              <a:rPr lang="en-US" sz="2400" b="1" dirty="0"/>
              <a:t>Important points:</a:t>
            </a:r>
            <a:endParaRPr lang="en-IN" sz="2400" b="1" dirty="0"/>
          </a:p>
        </p:txBody>
      </p:sp>
      <p:sp>
        <p:nvSpPr>
          <p:cNvPr id="10" name="TextBox 9">
            <a:extLst>
              <a:ext uri="{FF2B5EF4-FFF2-40B4-BE49-F238E27FC236}">
                <a16:creationId xmlns:a16="http://schemas.microsoft.com/office/drawing/2014/main" xmlns="" id="{3DB6C7B9-025E-14AB-9743-C50781D014B5}"/>
              </a:ext>
            </a:extLst>
          </p:cNvPr>
          <p:cNvSpPr txBox="1"/>
          <p:nvPr/>
        </p:nvSpPr>
        <p:spPr>
          <a:xfrm>
            <a:off x="762000" y="3906126"/>
            <a:ext cx="16611600" cy="4827668"/>
          </a:xfrm>
          <a:prstGeom prst="rect">
            <a:avLst/>
          </a:prstGeom>
          <a:noFill/>
        </p:spPr>
        <p:txBody>
          <a:bodyPr wrap="square">
            <a:spAutoFit/>
          </a:bodyPr>
          <a:lstStyle/>
          <a:p>
            <a:pPr marL="457200" indent="-457200">
              <a:lnSpc>
                <a:spcPct val="115000"/>
              </a:lnSpc>
              <a:spcAft>
                <a:spcPts val="1000"/>
              </a:spcAft>
              <a:buAutoNum type="arabicPeriod"/>
            </a:pPr>
            <a:r>
              <a:rPr lang="en-US" sz="2400" dirty="0">
                <a:latin typeface="Calibri" panose="020F0502020204030204" pitchFamily="34" charset="0"/>
                <a:cs typeface="Times New Roman" panose="02020603050405020304" pitchFamily="18" charset="0"/>
              </a:rPr>
              <a:t>This paper investigates trends and challenges in the development of countermeasures against the most popular network covert channels.</a:t>
            </a:r>
          </a:p>
          <a:p>
            <a:pPr marL="457200" indent="-457200">
              <a:lnSpc>
                <a:spcPct val="115000"/>
              </a:lnSpc>
              <a:spcAft>
                <a:spcPts val="1000"/>
              </a:spcAft>
              <a:buAutoNum type="arabicPeriod"/>
            </a:pPr>
            <a:r>
              <a:rPr lang="en-US" sz="2400" dirty="0">
                <a:latin typeface="Calibri" panose="020F0502020204030204" pitchFamily="34" charset="0"/>
                <a:cs typeface="Times New Roman" panose="02020603050405020304" pitchFamily="18" charset="0"/>
              </a:rPr>
              <a:t>The authors have reviewed the relevant literature by considering approaches that can be effectively deployed to detect general injection mechanisms or threats observed in the wild. </a:t>
            </a:r>
          </a:p>
          <a:p>
            <a:pPr marL="457200" indent="-457200">
              <a:lnSpc>
                <a:spcPct val="115000"/>
              </a:lnSpc>
              <a:spcAft>
                <a:spcPts val="1000"/>
              </a:spcAft>
              <a:buAutoNum type="arabicPeriod"/>
            </a:pPr>
            <a:r>
              <a:rPr lang="en-US" sz="2400" dirty="0">
                <a:latin typeface="Calibri" panose="020F0502020204030204" pitchFamily="34" charset="0"/>
                <a:cs typeface="Times New Roman" panose="02020603050405020304" pitchFamily="18" charset="0"/>
              </a:rPr>
              <a:t>Emphasis has been put on enlightening trajectories that should be considered when engineering mitigation techniques or planning the research to face the increasing wave of information-hiding-capable malware. </a:t>
            </a:r>
          </a:p>
          <a:p>
            <a:pPr marL="457200" indent="-457200">
              <a:lnSpc>
                <a:spcPct val="115000"/>
              </a:lnSpc>
              <a:spcAft>
                <a:spcPts val="1000"/>
              </a:spcAft>
              <a:buAutoNum type="arabicPeriod"/>
            </a:pPr>
            <a:r>
              <a:rPr lang="en-US" sz="2400" dirty="0">
                <a:latin typeface="Calibri" panose="020F0502020204030204" pitchFamily="34" charset="0"/>
                <a:cs typeface="Times New Roman" panose="02020603050405020304" pitchFamily="18" charset="0"/>
              </a:rPr>
              <a:t>Results indicate that many works are extremely specialized and an effective strategy for taming security risks caused by network covert channels may benefit from high-level and general approaches. </a:t>
            </a:r>
          </a:p>
          <a:p>
            <a:pPr marL="457200" indent="-457200">
              <a:lnSpc>
                <a:spcPct val="115000"/>
              </a:lnSpc>
              <a:spcAft>
                <a:spcPts val="1000"/>
              </a:spcAft>
              <a:buAutoNum type="arabicPeriod"/>
            </a:pPr>
            <a:r>
              <a:rPr lang="en-US" sz="2400" dirty="0">
                <a:latin typeface="Calibri" panose="020F0502020204030204" pitchFamily="34" charset="0"/>
                <a:cs typeface="Times New Roman" panose="02020603050405020304" pitchFamily="18" charset="0"/>
              </a:rPr>
              <a:t>Moreover, mechanisms to prevent the exploitation of ambiguities should be already considered in the early design phases of both protocols and services.</a:t>
            </a:r>
            <a:endParaRPr lang="en-IN" sz="2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038398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4257" y="1718925"/>
            <a:ext cx="14591665" cy="1133644"/>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sz="3600" dirty="0">
                <a:solidFill>
                  <a:srgbClr val="FF0000"/>
                </a:solidFill>
                <a:latin typeface="Trebuchet MS"/>
                <a:cs typeface="Trebuchet MS"/>
              </a:rPr>
              <a:t>Literature	Survey	-</a:t>
            </a:r>
            <a:r>
              <a:rPr lang="en-US" sz="3600" dirty="0">
                <a:solidFill>
                  <a:srgbClr val="FF0000"/>
                </a:solidFill>
                <a:latin typeface="Trebuchet MS"/>
                <a:cs typeface="Trebuchet MS"/>
              </a:rPr>
              <a:t>6</a:t>
            </a:r>
          </a:p>
          <a:p>
            <a:pPr marR="5080" algn="r">
              <a:lnSpc>
                <a:spcPct val="100000"/>
              </a:lnSpc>
              <a:spcBef>
                <a:spcPts val="100"/>
              </a:spcBef>
              <a:tabLst>
                <a:tab pos="2205990" algn="l"/>
                <a:tab pos="3689985" algn="l"/>
              </a:tabLst>
            </a:pPr>
            <a:endParaRPr sz="3600" dirty="0">
              <a:latin typeface="Trebuchet MS"/>
              <a:cs typeface="Trebuchet MS"/>
            </a:endParaRPr>
          </a:p>
        </p:txBody>
      </p:sp>
      <p:pic>
        <p:nvPicPr>
          <p:cNvPr id="3" name="object 3"/>
          <p:cNvPicPr/>
          <p:nvPr/>
        </p:nvPicPr>
        <p:blipFill>
          <a:blip r:embed="rId2" cstate="print"/>
          <a:stretch>
            <a:fillRect/>
          </a:stretch>
        </p:blipFill>
        <p:spPr>
          <a:xfrm>
            <a:off x="16914876" y="1"/>
            <a:ext cx="1373122" cy="1481767"/>
          </a:xfrm>
          <a:prstGeom prst="rect">
            <a:avLst/>
          </a:prstGeom>
        </p:spPr>
      </p:pic>
      <p:sp>
        <p:nvSpPr>
          <p:cNvPr id="4" name="object 4"/>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6" name="object 6"/>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5" name="object 5"/>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
        <p:nvSpPr>
          <p:cNvPr id="9" name="TextBox 8">
            <a:extLst>
              <a:ext uri="{FF2B5EF4-FFF2-40B4-BE49-F238E27FC236}">
                <a16:creationId xmlns:a16="http://schemas.microsoft.com/office/drawing/2014/main" xmlns="" id="{29CFE5C8-BDFA-72B5-426A-D284BF01AF6A}"/>
              </a:ext>
            </a:extLst>
          </p:cNvPr>
          <p:cNvSpPr txBox="1"/>
          <p:nvPr/>
        </p:nvSpPr>
        <p:spPr>
          <a:xfrm>
            <a:off x="0" y="2497215"/>
            <a:ext cx="18288000" cy="1045094"/>
          </a:xfrm>
          <a:prstGeom prst="rect">
            <a:avLst/>
          </a:prstGeom>
          <a:noFill/>
        </p:spPr>
        <p:txBody>
          <a:bodyPr wrap="square">
            <a:spAutoFit/>
          </a:bodyPr>
          <a:lstStyle/>
          <a:p>
            <a:pPr marL="457200" algn="ctr">
              <a:lnSpc>
                <a:spcPct val="115000"/>
              </a:lnSpc>
              <a:spcAft>
                <a:spcPts val="10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Trends and Challenges in Network Covert</a:t>
            </a:r>
          </a:p>
          <a:p>
            <a:pPr marL="457200" algn="ctr">
              <a:lnSpc>
                <a:spcPct val="115000"/>
              </a:lnSpc>
              <a:spcAft>
                <a:spcPts val="10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Channels Countermeasure by </a:t>
            </a:r>
            <a:r>
              <a:rPr lang="en-IN" sz="2400" b="1" dirty="0" err="1"/>
              <a:t>Caviglione</a:t>
            </a:r>
            <a:r>
              <a:rPr lang="en-IN" sz="2400" b="1" dirty="0"/>
              <a:t>, L.</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xmlns="" id="{D15C7E98-611B-A678-DDD1-AB9F15FE25BA}"/>
              </a:ext>
            </a:extLst>
          </p:cNvPr>
          <p:cNvSpPr txBox="1"/>
          <p:nvPr/>
        </p:nvSpPr>
        <p:spPr>
          <a:xfrm>
            <a:off x="533400" y="3392959"/>
            <a:ext cx="9178118" cy="461665"/>
          </a:xfrm>
          <a:prstGeom prst="rect">
            <a:avLst/>
          </a:prstGeom>
          <a:noFill/>
        </p:spPr>
        <p:txBody>
          <a:bodyPr wrap="square">
            <a:spAutoFit/>
          </a:bodyPr>
          <a:lstStyle/>
          <a:p>
            <a:r>
              <a:rPr lang="en-US" sz="2400" b="1" dirty="0"/>
              <a:t>Important points:</a:t>
            </a:r>
            <a:endParaRPr lang="en-IN" sz="2400" b="1" dirty="0"/>
          </a:p>
        </p:txBody>
      </p:sp>
      <p:sp>
        <p:nvSpPr>
          <p:cNvPr id="10" name="TextBox 9">
            <a:extLst>
              <a:ext uri="{FF2B5EF4-FFF2-40B4-BE49-F238E27FC236}">
                <a16:creationId xmlns:a16="http://schemas.microsoft.com/office/drawing/2014/main" xmlns="" id="{3DB6C7B9-025E-14AB-9743-C50781D014B5}"/>
              </a:ext>
            </a:extLst>
          </p:cNvPr>
          <p:cNvSpPr txBox="1"/>
          <p:nvPr/>
        </p:nvSpPr>
        <p:spPr>
          <a:xfrm>
            <a:off x="762000" y="3906126"/>
            <a:ext cx="16611600" cy="4955908"/>
          </a:xfrm>
          <a:prstGeom prst="rect">
            <a:avLst/>
          </a:prstGeom>
          <a:noFill/>
        </p:spPr>
        <p:txBody>
          <a:bodyPr wrap="square">
            <a:spAutoFit/>
          </a:bodyPr>
          <a:lstStyle/>
          <a:p>
            <a:pPr>
              <a:lnSpc>
                <a:spcPct val="115000"/>
              </a:lnSpc>
              <a:spcAft>
                <a:spcPts val="1000"/>
              </a:spcAft>
            </a:pPr>
            <a:r>
              <a:rPr lang="en-US" sz="2400" dirty="0"/>
              <a:t>6. The main contributions of the paper are:</a:t>
            </a:r>
          </a:p>
          <a:p>
            <a:pPr>
              <a:lnSpc>
                <a:spcPct val="115000"/>
              </a:lnSpc>
              <a:spcAft>
                <a:spcPts val="1000"/>
              </a:spcAft>
            </a:pPr>
            <a:r>
              <a:rPr lang="en-US" sz="2400" dirty="0"/>
              <a:t>	</a:t>
            </a:r>
            <a:r>
              <a:rPr lang="en-US" sz="2400" dirty="0" err="1"/>
              <a:t>i</a:t>
            </a:r>
            <a:r>
              <a:rPr lang="en-US" sz="2400" dirty="0"/>
              <a:t>.  a review of the most recent approaches for counteracting network covert channels; </a:t>
            </a:r>
          </a:p>
          <a:p>
            <a:pPr>
              <a:lnSpc>
                <a:spcPct val="115000"/>
              </a:lnSpc>
              <a:spcAft>
                <a:spcPts val="1000"/>
              </a:spcAft>
            </a:pPr>
            <a:r>
              <a:rPr lang="en-US" sz="2400" dirty="0"/>
              <a:t>	ii.  the identification of the major research challenges and the most promising development trends; </a:t>
            </a:r>
          </a:p>
          <a:p>
            <a:pPr>
              <a:lnSpc>
                <a:spcPct val="115000"/>
              </a:lnSpc>
              <a:spcAft>
                <a:spcPts val="1000"/>
              </a:spcAft>
            </a:pPr>
            <a:r>
              <a:rPr lang="en-US" sz="2400" dirty="0"/>
              <a:t>	iii. the discussion of advancements needed for elaborating a more coherent and unified framework for taming network covert channels and </a:t>
            </a:r>
            <a:r>
              <a:rPr lang="en-US" sz="2400" dirty="0" err="1"/>
              <a:t>stegomalware</a:t>
            </a:r>
            <a:r>
              <a:rPr lang="en-US" sz="2400" dirty="0"/>
              <a:t>.</a:t>
            </a:r>
          </a:p>
          <a:p>
            <a:pPr>
              <a:lnSpc>
                <a:spcPct val="115000"/>
              </a:lnSpc>
              <a:spcAft>
                <a:spcPts val="1000"/>
              </a:spcAft>
            </a:pPr>
            <a:r>
              <a:rPr lang="en-US" sz="2400" dirty="0">
                <a:latin typeface="Calibri" panose="020F0502020204030204" pitchFamily="34" charset="0"/>
                <a:cs typeface="Times New Roman" panose="02020603050405020304" pitchFamily="18" charset="0"/>
              </a:rPr>
              <a:t>7. Timing channels appear to be more easier to limit or prevent, at least those manipulating inter packet statistics. In this case, buffering and adding random delays can be</a:t>
            </a:r>
          </a:p>
          <a:p>
            <a:pPr>
              <a:lnSpc>
                <a:spcPct val="115000"/>
              </a:lnSpc>
              <a:spcAft>
                <a:spcPts val="1000"/>
              </a:spcAft>
            </a:pPr>
            <a:r>
              <a:rPr lang="en-US" sz="2400" dirty="0">
                <a:latin typeface="Calibri" panose="020F0502020204030204" pitchFamily="34" charset="0"/>
                <a:cs typeface="Times New Roman" panose="02020603050405020304" pitchFamily="18" charset="0"/>
              </a:rPr>
              <a:t>sufficient. The drawback of this class of countermeasures is rooted in the indiscriminate penalization of all traffic flows. When in the presence of traffic with real-time constraints, buffering can not be too aggressive, thus leaving the attacker with chances of creating a channel. </a:t>
            </a:r>
          </a:p>
        </p:txBody>
      </p:sp>
    </p:spTree>
    <p:extLst>
      <p:ext uri="{BB962C8B-B14F-4D97-AF65-F5344CB8AC3E}">
        <p14:creationId xmlns:p14="http://schemas.microsoft.com/office/powerpoint/2010/main" xmlns="" val="359958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4257" y="1718925"/>
            <a:ext cx="14591665" cy="1133644"/>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sz="3600" dirty="0">
                <a:solidFill>
                  <a:srgbClr val="FF0000"/>
                </a:solidFill>
                <a:latin typeface="Trebuchet MS"/>
                <a:cs typeface="Trebuchet MS"/>
              </a:rPr>
              <a:t>Literature	Survey	-</a:t>
            </a:r>
            <a:r>
              <a:rPr lang="en-US" sz="3600" dirty="0">
                <a:solidFill>
                  <a:srgbClr val="FF0000"/>
                </a:solidFill>
                <a:latin typeface="Trebuchet MS"/>
                <a:cs typeface="Trebuchet MS"/>
              </a:rPr>
              <a:t>6</a:t>
            </a:r>
          </a:p>
          <a:p>
            <a:pPr marR="5080" algn="r">
              <a:lnSpc>
                <a:spcPct val="100000"/>
              </a:lnSpc>
              <a:spcBef>
                <a:spcPts val="100"/>
              </a:spcBef>
              <a:tabLst>
                <a:tab pos="2205990" algn="l"/>
                <a:tab pos="3689985" algn="l"/>
              </a:tabLst>
            </a:pPr>
            <a:endParaRPr sz="3600" dirty="0">
              <a:latin typeface="Trebuchet MS"/>
              <a:cs typeface="Trebuchet MS"/>
            </a:endParaRPr>
          </a:p>
        </p:txBody>
      </p:sp>
      <p:pic>
        <p:nvPicPr>
          <p:cNvPr id="3" name="object 3"/>
          <p:cNvPicPr/>
          <p:nvPr/>
        </p:nvPicPr>
        <p:blipFill>
          <a:blip r:embed="rId2" cstate="print"/>
          <a:stretch>
            <a:fillRect/>
          </a:stretch>
        </p:blipFill>
        <p:spPr>
          <a:xfrm>
            <a:off x="16914876" y="1"/>
            <a:ext cx="1373122" cy="1481767"/>
          </a:xfrm>
          <a:prstGeom prst="rect">
            <a:avLst/>
          </a:prstGeom>
        </p:spPr>
      </p:pic>
      <p:sp>
        <p:nvSpPr>
          <p:cNvPr id="4" name="object 4"/>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6" name="object 6"/>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5" name="object 5"/>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
        <p:nvSpPr>
          <p:cNvPr id="9" name="TextBox 8">
            <a:extLst>
              <a:ext uri="{FF2B5EF4-FFF2-40B4-BE49-F238E27FC236}">
                <a16:creationId xmlns:a16="http://schemas.microsoft.com/office/drawing/2014/main" xmlns="" id="{29CFE5C8-BDFA-72B5-426A-D284BF01AF6A}"/>
              </a:ext>
            </a:extLst>
          </p:cNvPr>
          <p:cNvSpPr txBox="1"/>
          <p:nvPr/>
        </p:nvSpPr>
        <p:spPr>
          <a:xfrm>
            <a:off x="0" y="2497215"/>
            <a:ext cx="18288000" cy="1045094"/>
          </a:xfrm>
          <a:prstGeom prst="rect">
            <a:avLst/>
          </a:prstGeom>
          <a:noFill/>
        </p:spPr>
        <p:txBody>
          <a:bodyPr wrap="square">
            <a:spAutoFit/>
          </a:bodyPr>
          <a:lstStyle/>
          <a:p>
            <a:pPr marL="457200" algn="ctr">
              <a:lnSpc>
                <a:spcPct val="115000"/>
              </a:lnSpc>
              <a:spcAft>
                <a:spcPts val="10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Trends and Challenges in Network Covert</a:t>
            </a:r>
          </a:p>
          <a:p>
            <a:pPr marL="457200" algn="ctr">
              <a:lnSpc>
                <a:spcPct val="115000"/>
              </a:lnSpc>
              <a:spcAft>
                <a:spcPts val="10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Channels Countermeasure by </a:t>
            </a:r>
            <a:r>
              <a:rPr lang="en-IN" sz="2400" b="1" dirty="0" err="1"/>
              <a:t>Caviglione</a:t>
            </a:r>
            <a:r>
              <a:rPr lang="en-IN" sz="2400" b="1" dirty="0"/>
              <a:t>, L.</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xmlns="" id="{D15C7E98-611B-A678-DDD1-AB9F15FE25BA}"/>
              </a:ext>
            </a:extLst>
          </p:cNvPr>
          <p:cNvSpPr txBox="1"/>
          <p:nvPr/>
        </p:nvSpPr>
        <p:spPr>
          <a:xfrm>
            <a:off x="533400" y="3392959"/>
            <a:ext cx="9178118" cy="461665"/>
          </a:xfrm>
          <a:prstGeom prst="rect">
            <a:avLst/>
          </a:prstGeom>
          <a:noFill/>
        </p:spPr>
        <p:txBody>
          <a:bodyPr wrap="square">
            <a:spAutoFit/>
          </a:bodyPr>
          <a:lstStyle/>
          <a:p>
            <a:r>
              <a:rPr lang="en-US" sz="2400" b="1" dirty="0"/>
              <a:t>Important points:</a:t>
            </a:r>
            <a:endParaRPr lang="en-IN" sz="2400" b="1" dirty="0"/>
          </a:p>
        </p:txBody>
      </p:sp>
      <p:sp>
        <p:nvSpPr>
          <p:cNvPr id="10" name="TextBox 9">
            <a:extLst>
              <a:ext uri="{FF2B5EF4-FFF2-40B4-BE49-F238E27FC236}">
                <a16:creationId xmlns:a16="http://schemas.microsoft.com/office/drawing/2014/main" xmlns="" id="{3DB6C7B9-025E-14AB-9743-C50781D014B5}"/>
              </a:ext>
            </a:extLst>
          </p:cNvPr>
          <p:cNvSpPr txBox="1"/>
          <p:nvPr/>
        </p:nvSpPr>
        <p:spPr>
          <a:xfrm>
            <a:off x="762000" y="3906126"/>
            <a:ext cx="16611600" cy="1469826"/>
          </a:xfrm>
          <a:prstGeom prst="rect">
            <a:avLst/>
          </a:prstGeom>
          <a:noFill/>
        </p:spPr>
        <p:txBody>
          <a:bodyPr wrap="square">
            <a:spAutoFit/>
          </a:bodyPr>
          <a:lstStyle/>
          <a:p>
            <a:pPr>
              <a:lnSpc>
                <a:spcPct val="115000"/>
              </a:lnSpc>
              <a:spcAft>
                <a:spcPts val="1000"/>
              </a:spcAft>
            </a:pPr>
            <a:r>
              <a:rPr lang="en-US" sz="2400" dirty="0">
                <a:latin typeface="Calibri" panose="020F0502020204030204" pitchFamily="34" charset="0"/>
                <a:cs typeface="Times New Roman" panose="02020603050405020304" pitchFamily="18" charset="0"/>
              </a:rPr>
              <a:t>8. The goal is to reduce its steganographic bandwidth in order to render the channel unsuitable for the attack. </a:t>
            </a:r>
          </a:p>
          <a:p>
            <a:pPr>
              <a:lnSpc>
                <a:spcPct val="115000"/>
              </a:lnSpc>
              <a:spcAft>
                <a:spcPts val="1000"/>
              </a:spcAft>
            </a:pPr>
            <a:r>
              <a:rPr lang="en-US" sz="2400" dirty="0">
                <a:latin typeface="Calibri" panose="020F0502020204030204" pitchFamily="34" charset="0"/>
                <a:cs typeface="Times New Roman" panose="02020603050405020304" pitchFamily="18" charset="0"/>
              </a:rPr>
              <a:t>9. The authors recommend the use of entropy-based schemes to make the detection more robust to prevent the attacker from limiting his/her rate to evade the detection and addressing in more detailed timing channels mimicking realistic patterns</a:t>
            </a:r>
            <a:endParaRPr lang="en-IN" sz="2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663864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FDB5E2DD-5CB7-351C-A02E-89BB354927C9}"/>
              </a:ext>
            </a:extLst>
          </p:cNvPr>
          <p:cNvSpPr txBox="1"/>
          <p:nvPr/>
        </p:nvSpPr>
        <p:spPr>
          <a:xfrm>
            <a:off x="1219200" y="1481768"/>
            <a:ext cx="14591665" cy="11703204"/>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sz="3600" dirty="0">
                <a:solidFill>
                  <a:srgbClr val="FF0000"/>
                </a:solidFill>
                <a:latin typeface="Trebuchet MS"/>
                <a:cs typeface="Trebuchet MS"/>
              </a:rPr>
              <a:t>Literature	Survey	-</a:t>
            </a:r>
            <a:r>
              <a:rPr lang="en-IN" sz="3600" dirty="0">
                <a:solidFill>
                  <a:srgbClr val="FF0000"/>
                </a:solidFill>
                <a:latin typeface="Trebuchet MS"/>
                <a:cs typeface="Trebuchet MS"/>
              </a:rPr>
              <a:t>7</a:t>
            </a:r>
            <a:endParaRPr sz="3600" dirty="0">
              <a:latin typeface="Trebuchet MS"/>
              <a:cs typeface="Trebuchet MS"/>
            </a:endParaRPr>
          </a:p>
          <a:p>
            <a:pPr>
              <a:lnSpc>
                <a:spcPct val="100000"/>
              </a:lnSpc>
              <a:spcBef>
                <a:spcPts val="3095"/>
              </a:spcBef>
            </a:pPr>
            <a:r>
              <a:rPr lang="en-US" sz="4500" dirty="0"/>
              <a:t>DAT detectors: uncovering TCP/IP covert channels by descriptive analytics</a:t>
            </a:r>
          </a:p>
          <a:p>
            <a:pPr>
              <a:lnSpc>
                <a:spcPct val="100000"/>
              </a:lnSpc>
              <a:spcBef>
                <a:spcPts val="3095"/>
              </a:spcBef>
            </a:pPr>
            <a:r>
              <a:rPr lang="en-US" sz="3000" u="sng" dirty="0">
                <a:latin typeface="Verdana"/>
                <a:cs typeface="Verdana"/>
              </a:rPr>
              <a:t>Introduction</a:t>
            </a:r>
          </a:p>
          <a:p>
            <a:pPr marL="457200" indent="-457200">
              <a:lnSpc>
                <a:spcPct val="100000"/>
              </a:lnSpc>
              <a:spcBef>
                <a:spcPts val="3095"/>
              </a:spcBef>
              <a:buFont typeface="Arial" panose="020B0604020202020204" pitchFamily="34" charset="0"/>
              <a:buChar char="•"/>
            </a:pPr>
            <a:r>
              <a:rPr lang="en-US" sz="3000" dirty="0">
                <a:cs typeface="Verdana"/>
              </a:rPr>
              <a:t>This paper proposes </a:t>
            </a:r>
            <a:r>
              <a:rPr lang="en-US" sz="3000" dirty="0"/>
              <a:t>detectors based on descriptive analytics of traffic (DAT) to facilitate revealing network and transport layer covert channels originated from a wide spectrum of published data-hiding techniques.</a:t>
            </a:r>
          </a:p>
          <a:p>
            <a:pPr marL="457200" indent="-457200">
              <a:lnSpc>
                <a:spcPct val="100000"/>
              </a:lnSpc>
              <a:spcBef>
                <a:spcPts val="3095"/>
              </a:spcBef>
              <a:buFont typeface="Arial" panose="020B0604020202020204" pitchFamily="34" charset="0"/>
              <a:buChar char="•"/>
            </a:pPr>
            <a:r>
              <a:rPr lang="en-US" sz="3000" dirty="0"/>
              <a:t>The core of the detection is performed by the combined application of autocorrelation calculations and multimodality measures built upon kernel density estimations and Pareto charts. </a:t>
            </a:r>
          </a:p>
          <a:p>
            <a:pPr marL="457200" indent="-457200">
              <a:lnSpc>
                <a:spcPct val="100000"/>
              </a:lnSpc>
              <a:spcBef>
                <a:spcPts val="3095"/>
              </a:spcBef>
              <a:buFont typeface="Arial" panose="020B0604020202020204" pitchFamily="34" charset="0"/>
              <a:buChar char="•"/>
            </a:pPr>
            <a:r>
              <a:rPr lang="en-US" sz="3000" dirty="0"/>
              <a:t>The presented paper focuses specifically on TCP/IP traffic and provides suitable classifications of TCP/IP fields and related covert channel techniques from the perspective of the statistical detection.</a:t>
            </a:r>
            <a:endParaRPr lang="en-US" sz="3000" dirty="0">
              <a:cs typeface="Verdana"/>
            </a:endParaRPr>
          </a:p>
          <a:p>
            <a:pPr>
              <a:lnSpc>
                <a:spcPct val="100000"/>
              </a:lnSpc>
              <a:spcBef>
                <a:spcPts val="3095"/>
              </a:spcBef>
            </a:pPr>
            <a:endParaRPr lang="en-US" sz="3000" dirty="0">
              <a:latin typeface="Verdana"/>
              <a:cs typeface="Verdana"/>
            </a:endParaRPr>
          </a:p>
          <a:p>
            <a:pPr>
              <a:lnSpc>
                <a:spcPct val="100000"/>
              </a:lnSpc>
              <a:spcBef>
                <a:spcPts val="3095"/>
              </a:spcBef>
            </a:pPr>
            <a:endParaRPr lang="en-US" sz="4000" dirty="0">
              <a:latin typeface="Verdana"/>
              <a:cs typeface="Verdana"/>
            </a:endParaRPr>
          </a:p>
          <a:p>
            <a:pPr>
              <a:lnSpc>
                <a:spcPct val="100000"/>
              </a:lnSpc>
              <a:spcBef>
                <a:spcPts val="3095"/>
              </a:spcBef>
            </a:pPr>
            <a:endParaRPr sz="3900" dirty="0">
              <a:latin typeface="Verdana"/>
              <a:cs typeface="Verdana"/>
            </a:endParaRPr>
          </a:p>
        </p:txBody>
      </p:sp>
      <p:pic>
        <p:nvPicPr>
          <p:cNvPr id="3" name="object 3">
            <a:extLst>
              <a:ext uri="{FF2B5EF4-FFF2-40B4-BE49-F238E27FC236}">
                <a16:creationId xmlns:a16="http://schemas.microsoft.com/office/drawing/2014/main" xmlns="" id="{3F995B30-F151-6F18-F132-5D80FF6CB708}"/>
              </a:ext>
            </a:extLst>
          </p:cNvPr>
          <p:cNvPicPr/>
          <p:nvPr/>
        </p:nvPicPr>
        <p:blipFill>
          <a:blip r:embed="rId2" cstate="print"/>
          <a:stretch>
            <a:fillRect/>
          </a:stretch>
        </p:blipFill>
        <p:spPr>
          <a:xfrm>
            <a:off x="16914876" y="1"/>
            <a:ext cx="1373122" cy="1481767"/>
          </a:xfrm>
          <a:prstGeom prst="rect">
            <a:avLst/>
          </a:prstGeom>
        </p:spPr>
      </p:pic>
      <p:sp>
        <p:nvSpPr>
          <p:cNvPr id="4" name="object 4">
            <a:extLst>
              <a:ext uri="{FF2B5EF4-FFF2-40B4-BE49-F238E27FC236}">
                <a16:creationId xmlns:a16="http://schemas.microsoft.com/office/drawing/2014/main" xmlns="" id="{8AC40402-4309-FF4F-E4A5-910A48D49DFC}"/>
              </a:ext>
            </a:extLst>
          </p:cNvPr>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6">
            <a:extLst>
              <a:ext uri="{FF2B5EF4-FFF2-40B4-BE49-F238E27FC236}">
                <a16:creationId xmlns:a16="http://schemas.microsoft.com/office/drawing/2014/main" xmlns="" id="{46D5AB73-2DC3-5FC5-2EC1-EF403A38AC05}"/>
              </a:ext>
            </a:extLst>
          </p:cNvPr>
          <p:cNvSpPr txBox="1">
            <a:spLocks noGrp="1"/>
          </p:cNvSpPr>
          <p:nvPr>
            <p:ph type="ftr" sz="quarter" idx="5"/>
          </p:nvPr>
        </p:nvSpPr>
        <p:spPr>
          <a:xfrm>
            <a:off x="7599677" y="9532756"/>
            <a:ext cx="3088640" cy="305212"/>
          </a:xfrm>
          <a:prstGeom prst="rect">
            <a:avLst/>
          </a:prstGeom>
        </p:spPr>
        <p:txBody>
          <a:bodyPr vert="horz" wrap="square" lIns="0" tIns="27940" rIns="0" bIns="0" rtlCol="0">
            <a:spAutoFit/>
          </a:bodyPr>
          <a:lstStyle/>
          <a:p>
            <a:pPr marL="12700">
              <a:lnSpc>
                <a:spcPct val="100000"/>
              </a:lnSpc>
              <a:spcBef>
                <a:spcPts val="220"/>
              </a:spcBef>
            </a:pPr>
            <a:r>
              <a:rPr lang="en-IN" spc="-105" dirty="0"/>
              <a:t> </a:t>
            </a:r>
            <a:endParaRPr spc="-105" dirty="0"/>
          </a:p>
        </p:txBody>
      </p:sp>
      <p:sp>
        <p:nvSpPr>
          <p:cNvPr id="6" name="object 7">
            <a:extLst>
              <a:ext uri="{FF2B5EF4-FFF2-40B4-BE49-F238E27FC236}">
                <a16:creationId xmlns:a16="http://schemas.microsoft.com/office/drawing/2014/main" xmlns="" id="{E0C24E52-8A52-51E9-A862-BE1A589EF209}"/>
              </a:ext>
            </a:extLst>
          </p:cNvPr>
          <p:cNvSpPr txBox="1">
            <a:spLocks noGrp="1"/>
          </p:cNvSpPr>
          <p:nvPr>
            <p:ph type="sldNum" sz="quarter" idx="7"/>
          </p:nvPr>
        </p:nvSpPr>
        <p:spPr>
          <a:xfrm>
            <a:off x="16770425" y="9532757"/>
            <a:ext cx="207009" cy="337184"/>
          </a:xfrm>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7" name="object 5">
            <a:extLst>
              <a:ext uri="{FF2B5EF4-FFF2-40B4-BE49-F238E27FC236}">
                <a16:creationId xmlns:a16="http://schemas.microsoft.com/office/drawing/2014/main" xmlns="" id="{CFD81A08-E5D6-9FE0-A968-A78B0CC028CC}"/>
              </a:ext>
            </a:extLst>
          </p:cNvPr>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Tree>
    <p:extLst>
      <p:ext uri="{BB962C8B-B14F-4D97-AF65-F5344CB8AC3E}">
        <p14:creationId xmlns:p14="http://schemas.microsoft.com/office/powerpoint/2010/main" xmlns="" val="3701102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FDB5E2DD-5CB7-351C-A02E-89BB354927C9}"/>
              </a:ext>
            </a:extLst>
          </p:cNvPr>
          <p:cNvSpPr txBox="1"/>
          <p:nvPr/>
        </p:nvSpPr>
        <p:spPr>
          <a:xfrm>
            <a:off x="1219200" y="1481768"/>
            <a:ext cx="14591665" cy="10136108"/>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sz="3600" dirty="0">
                <a:solidFill>
                  <a:srgbClr val="FF0000"/>
                </a:solidFill>
                <a:latin typeface="Trebuchet MS"/>
                <a:cs typeface="Trebuchet MS"/>
              </a:rPr>
              <a:t>Literature	Survey	-</a:t>
            </a:r>
            <a:r>
              <a:rPr lang="en-IN" sz="3600" dirty="0">
                <a:solidFill>
                  <a:srgbClr val="FF0000"/>
                </a:solidFill>
                <a:latin typeface="Trebuchet MS"/>
                <a:cs typeface="Trebuchet MS"/>
              </a:rPr>
              <a:t>7</a:t>
            </a:r>
            <a:endParaRPr sz="3600" dirty="0">
              <a:latin typeface="Trebuchet MS"/>
              <a:cs typeface="Trebuchet MS"/>
            </a:endParaRPr>
          </a:p>
          <a:p>
            <a:pPr>
              <a:lnSpc>
                <a:spcPct val="100000"/>
              </a:lnSpc>
              <a:spcBef>
                <a:spcPts val="3095"/>
              </a:spcBef>
            </a:pPr>
            <a:r>
              <a:rPr lang="en-US" sz="4500" dirty="0"/>
              <a:t>DAT detectors: uncovering TCP/IP covert channels by descriptive analytics</a:t>
            </a:r>
          </a:p>
          <a:p>
            <a:pPr marL="457200" indent="-457200">
              <a:lnSpc>
                <a:spcPct val="100000"/>
              </a:lnSpc>
              <a:spcBef>
                <a:spcPts val="3095"/>
              </a:spcBef>
              <a:buFont typeface="Arial" panose="020B0604020202020204" pitchFamily="34" charset="0"/>
              <a:buChar char="•"/>
            </a:pPr>
            <a:r>
              <a:rPr lang="en-US" sz="3000" dirty="0"/>
              <a:t>This work introduces descriptive analytics of traffic (DAT) detectors: a set of methods for detecting covert channels in TCP/IP traffic in a passive warden scenario which does not require modification of traffic.</a:t>
            </a:r>
          </a:p>
          <a:p>
            <a:pPr marL="457200" indent="-457200">
              <a:lnSpc>
                <a:spcPct val="100000"/>
              </a:lnSpc>
              <a:spcBef>
                <a:spcPts val="3095"/>
              </a:spcBef>
              <a:buFont typeface="Arial" panose="020B0604020202020204" pitchFamily="34" charset="0"/>
              <a:buChar char="•"/>
            </a:pPr>
            <a:r>
              <a:rPr lang="en-US" sz="3000" dirty="0"/>
              <a:t>Due to the lightweight requirements, DAT detectors might be unable to unmask very complex covert channels. Nevertheless, they are designed to mark flows that are susceptible to contain covert channels even if they do not find evidences to trigger a suspicion.</a:t>
            </a:r>
          </a:p>
          <a:p>
            <a:pPr marL="457200" indent="-457200">
              <a:lnSpc>
                <a:spcPct val="100000"/>
              </a:lnSpc>
              <a:spcBef>
                <a:spcPts val="3095"/>
              </a:spcBef>
              <a:buFont typeface="Arial" panose="020B0604020202020204" pitchFamily="34" charset="0"/>
              <a:buChar char="•"/>
            </a:pPr>
            <a:r>
              <a:rPr lang="en-US" sz="3200" dirty="0"/>
              <a:t>Focuses on the detection of covert communication (both, plaintext and encrypted)</a:t>
            </a:r>
          </a:p>
          <a:p>
            <a:pPr>
              <a:lnSpc>
                <a:spcPct val="100000"/>
              </a:lnSpc>
              <a:spcBef>
                <a:spcPts val="3095"/>
              </a:spcBef>
            </a:pPr>
            <a:endParaRPr lang="en-US" sz="3000" dirty="0">
              <a:latin typeface="Verdana"/>
              <a:cs typeface="Verdana"/>
            </a:endParaRPr>
          </a:p>
          <a:p>
            <a:pPr>
              <a:lnSpc>
                <a:spcPct val="100000"/>
              </a:lnSpc>
              <a:spcBef>
                <a:spcPts val="3095"/>
              </a:spcBef>
            </a:pPr>
            <a:endParaRPr lang="en-US" sz="4000" dirty="0">
              <a:latin typeface="Verdana"/>
              <a:cs typeface="Verdana"/>
            </a:endParaRPr>
          </a:p>
          <a:p>
            <a:pPr>
              <a:lnSpc>
                <a:spcPct val="100000"/>
              </a:lnSpc>
              <a:spcBef>
                <a:spcPts val="3095"/>
              </a:spcBef>
            </a:pPr>
            <a:endParaRPr sz="3900" dirty="0">
              <a:latin typeface="Verdana"/>
              <a:cs typeface="Verdana"/>
            </a:endParaRPr>
          </a:p>
        </p:txBody>
      </p:sp>
      <p:pic>
        <p:nvPicPr>
          <p:cNvPr id="3" name="object 3">
            <a:extLst>
              <a:ext uri="{FF2B5EF4-FFF2-40B4-BE49-F238E27FC236}">
                <a16:creationId xmlns:a16="http://schemas.microsoft.com/office/drawing/2014/main" xmlns="" id="{3F995B30-F151-6F18-F132-5D80FF6CB708}"/>
              </a:ext>
            </a:extLst>
          </p:cNvPr>
          <p:cNvPicPr/>
          <p:nvPr/>
        </p:nvPicPr>
        <p:blipFill>
          <a:blip r:embed="rId2" cstate="print"/>
          <a:stretch>
            <a:fillRect/>
          </a:stretch>
        </p:blipFill>
        <p:spPr>
          <a:xfrm>
            <a:off x="16914876" y="1"/>
            <a:ext cx="1373122" cy="1481767"/>
          </a:xfrm>
          <a:prstGeom prst="rect">
            <a:avLst/>
          </a:prstGeom>
        </p:spPr>
      </p:pic>
      <p:sp>
        <p:nvSpPr>
          <p:cNvPr id="4" name="object 4">
            <a:extLst>
              <a:ext uri="{FF2B5EF4-FFF2-40B4-BE49-F238E27FC236}">
                <a16:creationId xmlns:a16="http://schemas.microsoft.com/office/drawing/2014/main" xmlns="" id="{8AC40402-4309-FF4F-E4A5-910A48D49DFC}"/>
              </a:ext>
            </a:extLst>
          </p:cNvPr>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6">
            <a:extLst>
              <a:ext uri="{FF2B5EF4-FFF2-40B4-BE49-F238E27FC236}">
                <a16:creationId xmlns:a16="http://schemas.microsoft.com/office/drawing/2014/main" xmlns="" id="{46D5AB73-2DC3-5FC5-2EC1-EF403A38AC05}"/>
              </a:ext>
            </a:extLst>
          </p:cNvPr>
          <p:cNvSpPr txBox="1">
            <a:spLocks noGrp="1"/>
          </p:cNvSpPr>
          <p:nvPr>
            <p:ph type="ftr" sz="quarter" idx="5"/>
          </p:nvPr>
        </p:nvSpPr>
        <p:spPr>
          <a:xfrm>
            <a:off x="7599677" y="9532756"/>
            <a:ext cx="3088640" cy="305212"/>
          </a:xfrm>
          <a:prstGeom prst="rect">
            <a:avLst/>
          </a:prstGeom>
        </p:spPr>
        <p:txBody>
          <a:bodyPr vert="horz" wrap="square" lIns="0" tIns="27940" rIns="0" bIns="0" rtlCol="0">
            <a:spAutoFit/>
          </a:bodyPr>
          <a:lstStyle/>
          <a:p>
            <a:pPr marL="12700">
              <a:lnSpc>
                <a:spcPct val="100000"/>
              </a:lnSpc>
              <a:spcBef>
                <a:spcPts val="220"/>
              </a:spcBef>
            </a:pPr>
            <a:r>
              <a:rPr lang="en-IN" spc="-105" dirty="0"/>
              <a:t> </a:t>
            </a:r>
            <a:endParaRPr spc="-105" dirty="0"/>
          </a:p>
        </p:txBody>
      </p:sp>
      <p:sp>
        <p:nvSpPr>
          <p:cNvPr id="6" name="object 7">
            <a:extLst>
              <a:ext uri="{FF2B5EF4-FFF2-40B4-BE49-F238E27FC236}">
                <a16:creationId xmlns:a16="http://schemas.microsoft.com/office/drawing/2014/main" xmlns="" id="{E0C24E52-8A52-51E9-A862-BE1A589EF209}"/>
              </a:ext>
            </a:extLst>
          </p:cNvPr>
          <p:cNvSpPr txBox="1">
            <a:spLocks noGrp="1"/>
          </p:cNvSpPr>
          <p:nvPr>
            <p:ph type="sldNum" sz="quarter" idx="7"/>
          </p:nvPr>
        </p:nvSpPr>
        <p:spPr>
          <a:xfrm>
            <a:off x="16770425" y="9532757"/>
            <a:ext cx="207009" cy="337184"/>
          </a:xfrm>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7" name="object 5">
            <a:extLst>
              <a:ext uri="{FF2B5EF4-FFF2-40B4-BE49-F238E27FC236}">
                <a16:creationId xmlns:a16="http://schemas.microsoft.com/office/drawing/2014/main" xmlns="" id="{CFD81A08-E5D6-9FE0-A968-A78B0CC028CC}"/>
              </a:ext>
            </a:extLst>
          </p:cNvPr>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Tree>
    <p:extLst>
      <p:ext uri="{BB962C8B-B14F-4D97-AF65-F5344CB8AC3E}">
        <p14:creationId xmlns:p14="http://schemas.microsoft.com/office/powerpoint/2010/main" xmlns="" val="3166788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FDB5E2DD-5CB7-351C-A02E-89BB354927C9}"/>
              </a:ext>
            </a:extLst>
          </p:cNvPr>
          <p:cNvSpPr txBox="1"/>
          <p:nvPr/>
        </p:nvSpPr>
        <p:spPr>
          <a:xfrm>
            <a:off x="1219200" y="1481768"/>
            <a:ext cx="14591665" cy="12883014"/>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lang="en-US" sz="4400" dirty="0">
                <a:solidFill>
                  <a:srgbClr val="FF0000"/>
                </a:solidFill>
                <a:latin typeface="Trebuchet MS"/>
                <a:cs typeface="Trebuchet MS"/>
              </a:rPr>
              <a:t>Literature Survey	-7</a:t>
            </a:r>
            <a:endParaRPr lang="en-US" sz="4400" dirty="0">
              <a:latin typeface="Trebuchet MS"/>
              <a:cs typeface="Trebuchet MS"/>
            </a:endParaRPr>
          </a:p>
          <a:p>
            <a:pPr>
              <a:lnSpc>
                <a:spcPct val="100000"/>
              </a:lnSpc>
              <a:spcBef>
                <a:spcPts val="3095"/>
              </a:spcBef>
            </a:pPr>
            <a:r>
              <a:rPr lang="en-US" sz="3000" dirty="0"/>
              <a:t>DAT detectors: uncovering TCP/IP covert channels by descriptive analytics</a:t>
            </a:r>
          </a:p>
          <a:p>
            <a:pPr>
              <a:lnSpc>
                <a:spcPct val="100000"/>
              </a:lnSpc>
              <a:spcBef>
                <a:spcPts val="3095"/>
              </a:spcBef>
            </a:pPr>
            <a:r>
              <a:rPr lang="en-US" sz="3000" u="sng" dirty="0">
                <a:latin typeface="Verdana" panose="020B0604030504040204" pitchFamily="34" charset="0"/>
                <a:ea typeface="Verdana" panose="020B0604030504040204" pitchFamily="34" charset="0"/>
              </a:rPr>
              <a:t>Detection schemes and methodologies</a:t>
            </a:r>
          </a:p>
          <a:p>
            <a:pPr>
              <a:lnSpc>
                <a:spcPct val="100000"/>
              </a:lnSpc>
              <a:spcBef>
                <a:spcPts val="3095"/>
              </a:spcBef>
            </a:pPr>
            <a:r>
              <a:rPr lang="en-US" sz="3600" dirty="0"/>
              <a:t>1) </a:t>
            </a:r>
            <a:r>
              <a:rPr lang="en-US" sz="2800" dirty="0"/>
              <a:t>Existing detection methodologies in a passive warden scenario can be grouped in different     classes:</a:t>
            </a:r>
            <a:endParaRPr lang="en-US" sz="2800" u="sng" dirty="0">
              <a:ea typeface="Verdana" panose="020B0604030504040204" pitchFamily="34" charset="0"/>
            </a:endParaRPr>
          </a:p>
          <a:p>
            <a:pPr marL="514350" indent="-514350">
              <a:lnSpc>
                <a:spcPct val="100000"/>
              </a:lnSpc>
              <a:spcBef>
                <a:spcPts val="1500"/>
              </a:spcBef>
              <a:buFont typeface="Arial" panose="020B0604020202020204" pitchFamily="34" charset="0"/>
              <a:buChar char="•"/>
            </a:pPr>
            <a:r>
              <a:rPr lang="en-US" sz="2800" dirty="0">
                <a:ea typeface="Verdana" panose="020B0604030504040204" pitchFamily="34" charset="0"/>
              </a:rPr>
              <a:t>Traffic Irregularities -</a:t>
            </a:r>
            <a:r>
              <a:rPr lang="en-US" sz="2800" dirty="0"/>
              <a:t>caused by covert channels in a packet compliance checking phase</a:t>
            </a:r>
            <a:endParaRPr lang="en-US" sz="2800" dirty="0">
              <a:ea typeface="Verdana" panose="020B0604030504040204" pitchFamily="34" charset="0"/>
            </a:endParaRPr>
          </a:p>
          <a:p>
            <a:pPr marL="514350" indent="-514350">
              <a:lnSpc>
                <a:spcPct val="100000"/>
              </a:lnSpc>
              <a:spcBef>
                <a:spcPts val="1500"/>
              </a:spcBef>
              <a:buFont typeface="Arial" panose="020B0604020202020204" pitchFamily="34" charset="0"/>
              <a:buChar char="•"/>
            </a:pPr>
            <a:r>
              <a:rPr lang="en-US" sz="2800" dirty="0">
                <a:ea typeface="Verdana" panose="020B0604030504040204" pitchFamily="34" charset="0"/>
              </a:rPr>
              <a:t>Statistical Analysis – alter </a:t>
            </a:r>
            <a:r>
              <a:rPr lang="en-US" sz="2800" dirty="0"/>
              <a:t>the distributions of network traffic connections.</a:t>
            </a:r>
            <a:endParaRPr lang="en-US" sz="2800" dirty="0">
              <a:ea typeface="Verdana" panose="020B0604030504040204" pitchFamily="34" charset="0"/>
            </a:endParaRPr>
          </a:p>
          <a:p>
            <a:pPr marL="514350" indent="-514350">
              <a:lnSpc>
                <a:spcPct val="100000"/>
              </a:lnSpc>
              <a:spcBef>
                <a:spcPts val="1500"/>
              </a:spcBef>
              <a:buFont typeface="Arial" panose="020B0604020202020204" pitchFamily="34" charset="0"/>
              <a:buChar char="•"/>
            </a:pPr>
            <a:r>
              <a:rPr lang="en-US" sz="2800" dirty="0">
                <a:ea typeface="Verdana" panose="020B0604030504040204" pitchFamily="34" charset="0"/>
              </a:rPr>
              <a:t>Machine Learning – usage of inter-field analysis</a:t>
            </a:r>
          </a:p>
          <a:p>
            <a:pPr>
              <a:lnSpc>
                <a:spcPct val="100000"/>
              </a:lnSpc>
              <a:spcBef>
                <a:spcPts val="2000"/>
              </a:spcBef>
            </a:pPr>
            <a:r>
              <a:rPr lang="en-US" sz="2800" dirty="0">
                <a:ea typeface="Verdana" panose="020B0604030504040204" pitchFamily="34" charset="0"/>
              </a:rPr>
              <a:t>2) </a:t>
            </a:r>
            <a:r>
              <a:rPr lang="en-US" sz="2800" dirty="0"/>
              <a:t>Value to symbol correspondence - one or multiple field values can correspond to the same symbol of a covert message</a:t>
            </a:r>
          </a:p>
          <a:p>
            <a:pPr>
              <a:lnSpc>
                <a:spcPct val="100000"/>
              </a:lnSpc>
              <a:spcBef>
                <a:spcPts val="2000"/>
              </a:spcBef>
            </a:pPr>
            <a:r>
              <a:rPr lang="en-US" sz="2800" dirty="0"/>
              <a:t>3) Value ranges as symbols – Covert channels represented by a range of field values</a:t>
            </a:r>
          </a:p>
          <a:p>
            <a:pPr>
              <a:lnSpc>
                <a:spcPct val="100000"/>
              </a:lnSpc>
              <a:spcBef>
                <a:spcPts val="2000"/>
              </a:spcBef>
            </a:pPr>
            <a:r>
              <a:rPr lang="en-US" sz="2800" dirty="0"/>
              <a:t>4) Container fields - a covert channel is hidden in container fields when the amount of covert information sent per packet is greater than 1 byte</a:t>
            </a:r>
          </a:p>
          <a:p>
            <a:pPr>
              <a:lnSpc>
                <a:spcPct val="100000"/>
              </a:lnSpc>
              <a:spcBef>
                <a:spcPts val="3095"/>
              </a:spcBef>
            </a:pPr>
            <a:endParaRPr lang="en-US" sz="4000" dirty="0">
              <a:ea typeface="Verdana" panose="020B0604030504040204" pitchFamily="34" charset="0"/>
            </a:endParaRPr>
          </a:p>
          <a:p>
            <a:pPr>
              <a:lnSpc>
                <a:spcPct val="100000"/>
              </a:lnSpc>
              <a:spcBef>
                <a:spcPts val="3095"/>
              </a:spcBef>
            </a:pPr>
            <a:endParaRPr lang="en-US" sz="4000" dirty="0">
              <a:latin typeface="Verdana"/>
              <a:cs typeface="Verdana"/>
            </a:endParaRPr>
          </a:p>
          <a:p>
            <a:pPr>
              <a:lnSpc>
                <a:spcPct val="100000"/>
              </a:lnSpc>
              <a:spcBef>
                <a:spcPts val="3095"/>
              </a:spcBef>
            </a:pPr>
            <a:endParaRPr lang="en-US" sz="4800" dirty="0">
              <a:latin typeface="Verdana"/>
              <a:cs typeface="Verdana"/>
            </a:endParaRPr>
          </a:p>
          <a:p>
            <a:pPr>
              <a:lnSpc>
                <a:spcPct val="100000"/>
              </a:lnSpc>
              <a:spcBef>
                <a:spcPts val="3095"/>
              </a:spcBef>
            </a:pPr>
            <a:endParaRPr lang="en-US" sz="4800" dirty="0">
              <a:latin typeface="Verdana"/>
              <a:cs typeface="Verdana"/>
            </a:endParaRPr>
          </a:p>
        </p:txBody>
      </p:sp>
      <p:pic>
        <p:nvPicPr>
          <p:cNvPr id="3" name="object 3">
            <a:extLst>
              <a:ext uri="{FF2B5EF4-FFF2-40B4-BE49-F238E27FC236}">
                <a16:creationId xmlns:a16="http://schemas.microsoft.com/office/drawing/2014/main" xmlns="" id="{3F995B30-F151-6F18-F132-5D80FF6CB708}"/>
              </a:ext>
            </a:extLst>
          </p:cNvPr>
          <p:cNvPicPr/>
          <p:nvPr/>
        </p:nvPicPr>
        <p:blipFill>
          <a:blip r:embed="rId2" cstate="print"/>
          <a:stretch>
            <a:fillRect/>
          </a:stretch>
        </p:blipFill>
        <p:spPr>
          <a:xfrm>
            <a:off x="16914876" y="1"/>
            <a:ext cx="1373122" cy="1481767"/>
          </a:xfrm>
          <a:prstGeom prst="rect">
            <a:avLst/>
          </a:prstGeom>
        </p:spPr>
      </p:pic>
      <p:sp>
        <p:nvSpPr>
          <p:cNvPr id="4" name="object 4">
            <a:extLst>
              <a:ext uri="{FF2B5EF4-FFF2-40B4-BE49-F238E27FC236}">
                <a16:creationId xmlns:a16="http://schemas.microsoft.com/office/drawing/2014/main" xmlns="" id="{8AC40402-4309-FF4F-E4A5-910A48D49DFC}"/>
              </a:ext>
            </a:extLst>
          </p:cNvPr>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6">
            <a:extLst>
              <a:ext uri="{FF2B5EF4-FFF2-40B4-BE49-F238E27FC236}">
                <a16:creationId xmlns:a16="http://schemas.microsoft.com/office/drawing/2014/main" xmlns="" id="{46D5AB73-2DC3-5FC5-2EC1-EF403A38AC05}"/>
              </a:ext>
            </a:extLst>
          </p:cNvPr>
          <p:cNvSpPr txBox="1">
            <a:spLocks noGrp="1"/>
          </p:cNvSpPr>
          <p:nvPr>
            <p:ph type="ftr" sz="quarter" idx="5"/>
          </p:nvPr>
        </p:nvSpPr>
        <p:spPr>
          <a:xfrm>
            <a:off x="7599677" y="9532756"/>
            <a:ext cx="3088640" cy="305212"/>
          </a:xfrm>
          <a:prstGeom prst="rect">
            <a:avLst/>
          </a:prstGeom>
        </p:spPr>
        <p:txBody>
          <a:bodyPr vert="horz" wrap="square" lIns="0" tIns="27940" rIns="0" bIns="0" rtlCol="0">
            <a:spAutoFit/>
          </a:bodyPr>
          <a:lstStyle/>
          <a:p>
            <a:pPr marL="12700">
              <a:lnSpc>
                <a:spcPct val="100000"/>
              </a:lnSpc>
              <a:spcBef>
                <a:spcPts val="220"/>
              </a:spcBef>
            </a:pPr>
            <a:r>
              <a:rPr lang="en-IN" spc="-105" dirty="0"/>
              <a:t> </a:t>
            </a:r>
            <a:endParaRPr spc="-105" dirty="0"/>
          </a:p>
        </p:txBody>
      </p:sp>
      <p:sp>
        <p:nvSpPr>
          <p:cNvPr id="6" name="object 7">
            <a:extLst>
              <a:ext uri="{FF2B5EF4-FFF2-40B4-BE49-F238E27FC236}">
                <a16:creationId xmlns:a16="http://schemas.microsoft.com/office/drawing/2014/main" xmlns="" id="{E0C24E52-8A52-51E9-A862-BE1A589EF209}"/>
              </a:ext>
            </a:extLst>
          </p:cNvPr>
          <p:cNvSpPr txBox="1">
            <a:spLocks noGrp="1"/>
          </p:cNvSpPr>
          <p:nvPr>
            <p:ph type="sldNum" sz="quarter" idx="7"/>
          </p:nvPr>
        </p:nvSpPr>
        <p:spPr>
          <a:xfrm>
            <a:off x="16770425" y="9532757"/>
            <a:ext cx="207009" cy="337184"/>
          </a:xfrm>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7" name="object 5">
            <a:extLst>
              <a:ext uri="{FF2B5EF4-FFF2-40B4-BE49-F238E27FC236}">
                <a16:creationId xmlns:a16="http://schemas.microsoft.com/office/drawing/2014/main" xmlns="" id="{CFD81A08-E5D6-9FE0-A968-A78B0CC028CC}"/>
              </a:ext>
            </a:extLst>
          </p:cNvPr>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Tree>
    <p:extLst>
      <p:ext uri="{BB962C8B-B14F-4D97-AF65-F5344CB8AC3E}">
        <p14:creationId xmlns:p14="http://schemas.microsoft.com/office/powerpoint/2010/main" xmlns="" val="4007715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FDB5E2DD-5CB7-351C-A02E-89BB354927C9}"/>
              </a:ext>
            </a:extLst>
          </p:cNvPr>
          <p:cNvSpPr txBox="1"/>
          <p:nvPr/>
        </p:nvSpPr>
        <p:spPr>
          <a:xfrm>
            <a:off x="1219200" y="1481768"/>
            <a:ext cx="14591665" cy="9964266"/>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lang="en-US" sz="4800" dirty="0">
                <a:solidFill>
                  <a:srgbClr val="FF0000"/>
                </a:solidFill>
                <a:latin typeface="Trebuchet MS"/>
                <a:cs typeface="Trebuchet MS"/>
              </a:rPr>
              <a:t>Literature Survey-7</a:t>
            </a:r>
            <a:endParaRPr lang="en-US" sz="4800" dirty="0">
              <a:latin typeface="Trebuchet MS"/>
              <a:cs typeface="Trebuchet MS"/>
            </a:endParaRPr>
          </a:p>
          <a:p>
            <a:pPr>
              <a:lnSpc>
                <a:spcPct val="100000"/>
              </a:lnSpc>
              <a:spcBef>
                <a:spcPts val="3095"/>
              </a:spcBef>
            </a:pPr>
            <a:r>
              <a:rPr lang="en-US" sz="3600" dirty="0"/>
              <a:t>DAT detectors: uncovering TCP/IP covert channels by descriptive analytics</a:t>
            </a:r>
          </a:p>
          <a:p>
            <a:pPr>
              <a:lnSpc>
                <a:spcPct val="100000"/>
              </a:lnSpc>
              <a:spcBef>
                <a:spcPts val="3095"/>
              </a:spcBef>
            </a:pPr>
            <a:r>
              <a:rPr lang="en-US" sz="2800" u="sng" dirty="0">
                <a:latin typeface="Verdana" panose="020B0604030504040204" pitchFamily="34" charset="0"/>
                <a:ea typeface="Verdana" panose="020B0604030504040204" pitchFamily="34" charset="0"/>
              </a:rPr>
              <a:t>Analysis methodologies</a:t>
            </a:r>
            <a:endParaRPr lang="en-US" sz="3000" u="sng" dirty="0">
              <a:latin typeface="Verdana" panose="020B0604030504040204" pitchFamily="34" charset="0"/>
              <a:ea typeface="Verdana" panose="020B0604030504040204" pitchFamily="34" charset="0"/>
            </a:endParaRPr>
          </a:p>
          <a:p>
            <a:pPr marL="457200" indent="-457200">
              <a:lnSpc>
                <a:spcPct val="100000"/>
              </a:lnSpc>
              <a:spcBef>
                <a:spcPts val="3095"/>
              </a:spcBef>
              <a:buFont typeface="Arial" panose="020B0604020202020204" pitchFamily="34" charset="0"/>
              <a:buChar char="•"/>
            </a:pPr>
            <a:r>
              <a:rPr lang="en-US" sz="3000" dirty="0">
                <a:ea typeface="Verdana" panose="020B0604030504040204" pitchFamily="34" charset="0"/>
              </a:rPr>
              <a:t>Multimodality distributions - </a:t>
            </a:r>
            <a:r>
              <a:rPr lang="en-US" sz="3000" dirty="0"/>
              <a:t>the number of significant peaks displayed by the probability density function of a random variable using kernel density estimates with normal density as a kernel function.</a:t>
            </a:r>
          </a:p>
          <a:p>
            <a:pPr marL="457200" indent="-457200">
              <a:lnSpc>
                <a:spcPct val="100000"/>
              </a:lnSpc>
              <a:spcBef>
                <a:spcPts val="3095"/>
              </a:spcBef>
              <a:buFont typeface="Arial" panose="020B0604020202020204" pitchFamily="34" charset="0"/>
              <a:buChar char="•"/>
            </a:pPr>
            <a:r>
              <a:rPr lang="en-US" sz="3000" dirty="0">
                <a:ea typeface="Verdana" panose="020B0604030504040204" pitchFamily="34" charset="0"/>
              </a:rPr>
              <a:t>Multimodality Symbols - </a:t>
            </a:r>
            <a:r>
              <a:rPr lang="en-US" sz="3000" dirty="0"/>
              <a:t>The objective is to find the number of symbols that occur most often. Perform Pareto Analysis of the field under test.</a:t>
            </a:r>
          </a:p>
          <a:p>
            <a:pPr marL="457200" indent="-457200">
              <a:lnSpc>
                <a:spcPct val="100000"/>
              </a:lnSpc>
              <a:spcBef>
                <a:spcPts val="3095"/>
              </a:spcBef>
              <a:buFont typeface="Arial" panose="020B0604020202020204" pitchFamily="34" charset="0"/>
              <a:buChar char="•"/>
            </a:pPr>
            <a:r>
              <a:rPr lang="en-US" sz="3000" dirty="0"/>
              <a:t>Sum of autocorrelation coefficients </a:t>
            </a:r>
            <a:endParaRPr lang="en-US" sz="3000" dirty="0">
              <a:ea typeface="Verdana" panose="020B0604030504040204" pitchFamily="34" charset="0"/>
            </a:endParaRPr>
          </a:p>
          <a:p>
            <a:pPr>
              <a:lnSpc>
                <a:spcPct val="100000"/>
              </a:lnSpc>
              <a:spcBef>
                <a:spcPts val="3095"/>
              </a:spcBef>
            </a:pPr>
            <a:endParaRPr lang="en-US" sz="4400" dirty="0">
              <a:latin typeface="Verdana"/>
              <a:cs typeface="Verdana"/>
            </a:endParaRPr>
          </a:p>
          <a:p>
            <a:pPr>
              <a:lnSpc>
                <a:spcPct val="100000"/>
              </a:lnSpc>
              <a:spcBef>
                <a:spcPts val="3095"/>
              </a:spcBef>
            </a:pPr>
            <a:endParaRPr lang="en-US" sz="5400" dirty="0">
              <a:latin typeface="Verdana"/>
              <a:cs typeface="Verdana"/>
            </a:endParaRPr>
          </a:p>
          <a:p>
            <a:pPr>
              <a:lnSpc>
                <a:spcPct val="100000"/>
              </a:lnSpc>
              <a:spcBef>
                <a:spcPts val="3095"/>
              </a:spcBef>
            </a:pPr>
            <a:endParaRPr lang="en-US" sz="5400" dirty="0">
              <a:latin typeface="Verdana"/>
              <a:cs typeface="Verdana"/>
            </a:endParaRPr>
          </a:p>
        </p:txBody>
      </p:sp>
      <p:pic>
        <p:nvPicPr>
          <p:cNvPr id="3" name="object 3">
            <a:extLst>
              <a:ext uri="{FF2B5EF4-FFF2-40B4-BE49-F238E27FC236}">
                <a16:creationId xmlns:a16="http://schemas.microsoft.com/office/drawing/2014/main" xmlns="" id="{3F995B30-F151-6F18-F132-5D80FF6CB708}"/>
              </a:ext>
            </a:extLst>
          </p:cNvPr>
          <p:cNvPicPr/>
          <p:nvPr/>
        </p:nvPicPr>
        <p:blipFill>
          <a:blip r:embed="rId2" cstate="print"/>
          <a:stretch>
            <a:fillRect/>
          </a:stretch>
        </p:blipFill>
        <p:spPr>
          <a:xfrm>
            <a:off x="16914876" y="1"/>
            <a:ext cx="1373122" cy="1481767"/>
          </a:xfrm>
          <a:prstGeom prst="rect">
            <a:avLst/>
          </a:prstGeom>
        </p:spPr>
      </p:pic>
      <p:sp>
        <p:nvSpPr>
          <p:cNvPr id="4" name="object 4">
            <a:extLst>
              <a:ext uri="{FF2B5EF4-FFF2-40B4-BE49-F238E27FC236}">
                <a16:creationId xmlns:a16="http://schemas.microsoft.com/office/drawing/2014/main" xmlns="" id="{8AC40402-4309-FF4F-E4A5-910A48D49DFC}"/>
              </a:ext>
            </a:extLst>
          </p:cNvPr>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6">
            <a:extLst>
              <a:ext uri="{FF2B5EF4-FFF2-40B4-BE49-F238E27FC236}">
                <a16:creationId xmlns:a16="http://schemas.microsoft.com/office/drawing/2014/main" xmlns="" id="{46D5AB73-2DC3-5FC5-2EC1-EF403A38AC05}"/>
              </a:ext>
            </a:extLst>
          </p:cNvPr>
          <p:cNvSpPr txBox="1">
            <a:spLocks noGrp="1"/>
          </p:cNvSpPr>
          <p:nvPr>
            <p:ph type="ftr" sz="quarter" idx="5"/>
          </p:nvPr>
        </p:nvSpPr>
        <p:spPr>
          <a:xfrm>
            <a:off x="7599677" y="9532756"/>
            <a:ext cx="3088640" cy="305212"/>
          </a:xfrm>
          <a:prstGeom prst="rect">
            <a:avLst/>
          </a:prstGeom>
        </p:spPr>
        <p:txBody>
          <a:bodyPr vert="horz" wrap="square" lIns="0" tIns="27940" rIns="0" bIns="0" rtlCol="0">
            <a:spAutoFit/>
          </a:bodyPr>
          <a:lstStyle/>
          <a:p>
            <a:pPr marL="12700">
              <a:lnSpc>
                <a:spcPct val="100000"/>
              </a:lnSpc>
              <a:spcBef>
                <a:spcPts val="220"/>
              </a:spcBef>
            </a:pPr>
            <a:r>
              <a:rPr lang="en-IN" spc="-105" dirty="0"/>
              <a:t> </a:t>
            </a:r>
            <a:endParaRPr spc="-105" dirty="0"/>
          </a:p>
        </p:txBody>
      </p:sp>
      <p:sp>
        <p:nvSpPr>
          <p:cNvPr id="6" name="object 7">
            <a:extLst>
              <a:ext uri="{FF2B5EF4-FFF2-40B4-BE49-F238E27FC236}">
                <a16:creationId xmlns:a16="http://schemas.microsoft.com/office/drawing/2014/main" xmlns="" id="{E0C24E52-8A52-51E9-A862-BE1A589EF209}"/>
              </a:ext>
            </a:extLst>
          </p:cNvPr>
          <p:cNvSpPr txBox="1">
            <a:spLocks noGrp="1"/>
          </p:cNvSpPr>
          <p:nvPr>
            <p:ph type="sldNum" sz="quarter" idx="7"/>
          </p:nvPr>
        </p:nvSpPr>
        <p:spPr>
          <a:xfrm>
            <a:off x="16770425" y="9532757"/>
            <a:ext cx="207009" cy="337184"/>
          </a:xfrm>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7" name="object 5">
            <a:extLst>
              <a:ext uri="{FF2B5EF4-FFF2-40B4-BE49-F238E27FC236}">
                <a16:creationId xmlns:a16="http://schemas.microsoft.com/office/drawing/2014/main" xmlns="" id="{CFD81A08-E5D6-9FE0-A968-A78B0CC028CC}"/>
              </a:ext>
            </a:extLst>
          </p:cNvPr>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Tree>
    <p:extLst>
      <p:ext uri="{BB962C8B-B14F-4D97-AF65-F5344CB8AC3E}">
        <p14:creationId xmlns:p14="http://schemas.microsoft.com/office/powerpoint/2010/main" xmlns="" val="2585996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FDB5E2DD-5CB7-351C-A02E-89BB354927C9}"/>
              </a:ext>
            </a:extLst>
          </p:cNvPr>
          <p:cNvSpPr txBox="1"/>
          <p:nvPr/>
        </p:nvSpPr>
        <p:spPr>
          <a:xfrm>
            <a:off x="1524000" y="1562100"/>
            <a:ext cx="14591665" cy="9271769"/>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lang="en-US" sz="2800" dirty="0">
                <a:solidFill>
                  <a:srgbClr val="FF0000"/>
                </a:solidFill>
                <a:latin typeface="Trebuchet MS"/>
                <a:cs typeface="Trebuchet MS"/>
              </a:rPr>
              <a:t>Literature Survey-7</a:t>
            </a:r>
            <a:endParaRPr lang="en-US" sz="2800" dirty="0">
              <a:latin typeface="Trebuchet MS"/>
              <a:cs typeface="Trebuchet MS"/>
            </a:endParaRPr>
          </a:p>
          <a:p>
            <a:pPr>
              <a:lnSpc>
                <a:spcPct val="100000"/>
              </a:lnSpc>
              <a:spcBef>
                <a:spcPts val="3095"/>
              </a:spcBef>
            </a:pPr>
            <a:r>
              <a:rPr lang="en-US" sz="4000" dirty="0"/>
              <a:t>DAT detectors: uncovering TCP/IP covert channels by descriptive analytics</a:t>
            </a:r>
          </a:p>
          <a:p>
            <a:pPr>
              <a:lnSpc>
                <a:spcPct val="100000"/>
              </a:lnSpc>
              <a:spcBef>
                <a:spcPts val="2000"/>
              </a:spcBef>
            </a:pPr>
            <a:r>
              <a:rPr lang="en-US" sz="2400" u="sng" dirty="0">
                <a:latin typeface="Verdana" panose="020B0604030504040204" pitchFamily="34" charset="0"/>
                <a:ea typeface="Verdana" panose="020B0604030504040204" pitchFamily="34" charset="0"/>
              </a:rPr>
              <a:t>Challenges</a:t>
            </a:r>
          </a:p>
          <a:p>
            <a:pPr marL="457200" indent="-457200">
              <a:lnSpc>
                <a:spcPct val="100000"/>
              </a:lnSpc>
              <a:spcBef>
                <a:spcPts val="2000"/>
              </a:spcBef>
              <a:buFont typeface="Arial" panose="020B0604020202020204" pitchFamily="34" charset="0"/>
              <a:buChar char="•"/>
            </a:pPr>
            <a:r>
              <a:rPr lang="en-US" sz="2400" dirty="0"/>
              <a:t>Noisy channels - When covert traffic coexists with normal traffic in the same flow, the detection of the covert channel becomes more difficult.</a:t>
            </a:r>
          </a:p>
          <a:p>
            <a:pPr marL="457200" indent="-457200">
              <a:lnSpc>
                <a:spcPct val="100000"/>
              </a:lnSpc>
              <a:spcBef>
                <a:spcPts val="2000"/>
              </a:spcBef>
              <a:buFont typeface="Arial" panose="020B0604020202020204" pitchFamily="34" charset="0"/>
              <a:buChar char="•"/>
            </a:pPr>
            <a:r>
              <a:rPr lang="en-US" sz="2400" dirty="0"/>
              <a:t>Covert channels in address fields and bouncing covert channels.</a:t>
            </a:r>
          </a:p>
          <a:p>
            <a:pPr marL="457200" indent="-457200">
              <a:lnSpc>
                <a:spcPct val="100000"/>
              </a:lnSpc>
              <a:spcBef>
                <a:spcPts val="2000"/>
              </a:spcBef>
              <a:buFont typeface="Arial" panose="020B0604020202020204" pitchFamily="34" charset="0"/>
              <a:buChar char="•"/>
            </a:pPr>
            <a:r>
              <a:rPr lang="en-US" sz="2400" dirty="0"/>
              <a:t>Covert channels with encrypted messages. </a:t>
            </a:r>
          </a:p>
          <a:p>
            <a:pPr marL="457200" indent="-457200">
              <a:lnSpc>
                <a:spcPct val="100000"/>
              </a:lnSpc>
              <a:spcBef>
                <a:spcPts val="2000"/>
              </a:spcBef>
              <a:buFont typeface="Arial" panose="020B0604020202020204" pitchFamily="34" charset="0"/>
              <a:buChar char="•"/>
            </a:pPr>
            <a:r>
              <a:rPr lang="en-US" sz="2400" dirty="0"/>
              <a:t>Covert channels modeled according to field distribution properties.</a:t>
            </a:r>
          </a:p>
          <a:p>
            <a:pPr>
              <a:lnSpc>
                <a:spcPct val="100000"/>
              </a:lnSpc>
              <a:spcBef>
                <a:spcPts val="2000"/>
              </a:spcBef>
            </a:pPr>
            <a:r>
              <a:rPr lang="en-US" sz="2400" u="sng" dirty="0">
                <a:latin typeface="Verdana"/>
                <a:cs typeface="Verdana"/>
              </a:rPr>
              <a:t>Results and Conclusions</a:t>
            </a:r>
          </a:p>
          <a:p>
            <a:pPr marL="571500" indent="-571500">
              <a:lnSpc>
                <a:spcPct val="100000"/>
              </a:lnSpc>
              <a:spcBef>
                <a:spcPts val="2000"/>
              </a:spcBef>
              <a:buFont typeface="Arial" panose="020B0604020202020204" pitchFamily="34" charset="0"/>
              <a:buChar char="•"/>
            </a:pPr>
            <a:r>
              <a:rPr lang="en-US" sz="2400" dirty="0"/>
              <a:t>DAT detector outcomes are just estimations  </a:t>
            </a:r>
          </a:p>
          <a:p>
            <a:pPr marL="571500" indent="-571500">
              <a:lnSpc>
                <a:spcPct val="100000"/>
              </a:lnSpc>
              <a:spcBef>
                <a:spcPts val="2000"/>
              </a:spcBef>
              <a:buFont typeface="Arial" panose="020B0604020202020204" pitchFamily="34" charset="0"/>
              <a:buChar char="•"/>
            </a:pPr>
            <a:r>
              <a:rPr lang="en-US" sz="2400" dirty="0"/>
              <a:t>no proof exists that the normal traffic dataset is 100% free of covert channel</a:t>
            </a:r>
          </a:p>
          <a:p>
            <a:pPr marL="571500" indent="-571500">
              <a:lnSpc>
                <a:spcPct val="100000"/>
              </a:lnSpc>
              <a:spcBef>
                <a:spcPts val="2000"/>
              </a:spcBef>
              <a:buFont typeface="Arial" panose="020B0604020202020204" pitchFamily="34" charset="0"/>
              <a:buChar char="•"/>
            </a:pPr>
            <a:r>
              <a:rPr lang="en-US" sz="2400" dirty="0"/>
              <a:t>DAT detectors are grounded by descriptive analytics, they exhibit a high flexibility and allow the easy incorporation of new traffic features for future detection methodologies</a:t>
            </a:r>
            <a:endParaRPr lang="en-US" sz="2400" dirty="0">
              <a:latin typeface="Verdana"/>
              <a:cs typeface="Verdana"/>
            </a:endParaRPr>
          </a:p>
          <a:p>
            <a:pPr>
              <a:lnSpc>
                <a:spcPct val="100000"/>
              </a:lnSpc>
              <a:spcBef>
                <a:spcPts val="3095"/>
              </a:spcBef>
            </a:pPr>
            <a:endParaRPr lang="en-US" sz="2800" dirty="0">
              <a:latin typeface="Verdana"/>
              <a:cs typeface="Verdana"/>
            </a:endParaRPr>
          </a:p>
        </p:txBody>
      </p:sp>
      <p:pic>
        <p:nvPicPr>
          <p:cNvPr id="3" name="object 3">
            <a:extLst>
              <a:ext uri="{FF2B5EF4-FFF2-40B4-BE49-F238E27FC236}">
                <a16:creationId xmlns:a16="http://schemas.microsoft.com/office/drawing/2014/main" xmlns="" id="{3F995B30-F151-6F18-F132-5D80FF6CB708}"/>
              </a:ext>
            </a:extLst>
          </p:cNvPr>
          <p:cNvPicPr/>
          <p:nvPr/>
        </p:nvPicPr>
        <p:blipFill>
          <a:blip r:embed="rId2" cstate="print"/>
          <a:stretch>
            <a:fillRect/>
          </a:stretch>
        </p:blipFill>
        <p:spPr>
          <a:xfrm>
            <a:off x="16914876" y="1"/>
            <a:ext cx="1373122" cy="1481767"/>
          </a:xfrm>
          <a:prstGeom prst="rect">
            <a:avLst/>
          </a:prstGeom>
        </p:spPr>
      </p:pic>
      <p:sp>
        <p:nvSpPr>
          <p:cNvPr id="5" name="object 6">
            <a:extLst>
              <a:ext uri="{FF2B5EF4-FFF2-40B4-BE49-F238E27FC236}">
                <a16:creationId xmlns:a16="http://schemas.microsoft.com/office/drawing/2014/main" xmlns="" id="{46D5AB73-2DC3-5FC5-2EC1-EF403A38AC05}"/>
              </a:ext>
            </a:extLst>
          </p:cNvPr>
          <p:cNvSpPr txBox="1">
            <a:spLocks noGrp="1"/>
          </p:cNvSpPr>
          <p:nvPr>
            <p:ph type="ftr" sz="quarter" idx="5"/>
          </p:nvPr>
        </p:nvSpPr>
        <p:spPr>
          <a:xfrm>
            <a:off x="7599677" y="9532756"/>
            <a:ext cx="3088640" cy="305212"/>
          </a:xfrm>
          <a:prstGeom prst="rect">
            <a:avLst/>
          </a:prstGeom>
        </p:spPr>
        <p:txBody>
          <a:bodyPr vert="horz" wrap="square" lIns="0" tIns="27940" rIns="0" bIns="0" rtlCol="0">
            <a:spAutoFit/>
          </a:bodyPr>
          <a:lstStyle/>
          <a:p>
            <a:pPr marL="12700">
              <a:lnSpc>
                <a:spcPct val="100000"/>
              </a:lnSpc>
              <a:spcBef>
                <a:spcPts val="220"/>
              </a:spcBef>
            </a:pPr>
            <a:r>
              <a:rPr lang="en-IN" spc="-105" dirty="0"/>
              <a:t> </a:t>
            </a:r>
            <a:endParaRPr spc="-105" dirty="0"/>
          </a:p>
        </p:txBody>
      </p:sp>
      <p:sp>
        <p:nvSpPr>
          <p:cNvPr id="6" name="object 7">
            <a:extLst>
              <a:ext uri="{FF2B5EF4-FFF2-40B4-BE49-F238E27FC236}">
                <a16:creationId xmlns:a16="http://schemas.microsoft.com/office/drawing/2014/main" xmlns="" id="{E0C24E52-8A52-51E9-A862-BE1A589EF209}"/>
              </a:ext>
            </a:extLst>
          </p:cNvPr>
          <p:cNvSpPr txBox="1">
            <a:spLocks noGrp="1"/>
          </p:cNvSpPr>
          <p:nvPr>
            <p:ph type="sldNum" sz="quarter" idx="7"/>
          </p:nvPr>
        </p:nvSpPr>
        <p:spPr>
          <a:xfrm>
            <a:off x="16770425" y="9532757"/>
            <a:ext cx="207009" cy="337184"/>
          </a:xfrm>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7" name="object 5">
            <a:extLst>
              <a:ext uri="{FF2B5EF4-FFF2-40B4-BE49-F238E27FC236}">
                <a16:creationId xmlns:a16="http://schemas.microsoft.com/office/drawing/2014/main" xmlns="" id="{CFD81A08-E5D6-9FE0-A968-A78B0CC028CC}"/>
              </a:ext>
            </a:extLst>
          </p:cNvPr>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Tree>
    <p:extLst>
      <p:ext uri="{BB962C8B-B14F-4D97-AF65-F5344CB8AC3E}">
        <p14:creationId xmlns:p14="http://schemas.microsoft.com/office/powerpoint/2010/main" xmlns="" val="2765530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FDB5E2DD-5CB7-351C-A02E-89BB354927C9}"/>
              </a:ext>
            </a:extLst>
          </p:cNvPr>
          <p:cNvSpPr txBox="1"/>
          <p:nvPr/>
        </p:nvSpPr>
        <p:spPr>
          <a:xfrm>
            <a:off x="1219200" y="1481768"/>
            <a:ext cx="14591665" cy="9628277"/>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lang="en-US" sz="3200" dirty="0">
                <a:solidFill>
                  <a:srgbClr val="FF0000"/>
                </a:solidFill>
                <a:latin typeface="Trebuchet MS"/>
                <a:cs typeface="Trebuchet MS"/>
              </a:rPr>
              <a:t>Literature Survey-8</a:t>
            </a:r>
            <a:endParaRPr lang="en-US" sz="3200" dirty="0">
              <a:latin typeface="Trebuchet MS"/>
              <a:cs typeface="Trebuchet MS"/>
            </a:endParaRPr>
          </a:p>
          <a:p>
            <a:pPr>
              <a:lnSpc>
                <a:spcPct val="100000"/>
              </a:lnSpc>
              <a:spcBef>
                <a:spcPts val="3095"/>
              </a:spcBef>
            </a:pPr>
            <a:r>
              <a:rPr lang="en-US" sz="4400" dirty="0"/>
              <a:t>Code Layering for the Detection of Network Covert Channels in Agentless Systems</a:t>
            </a:r>
          </a:p>
          <a:p>
            <a:pPr>
              <a:lnSpc>
                <a:spcPct val="100000"/>
              </a:lnSpc>
              <a:spcBef>
                <a:spcPts val="3095"/>
              </a:spcBef>
            </a:pPr>
            <a:r>
              <a:rPr lang="en-US" sz="2800" u="sng" dirty="0">
                <a:latin typeface="Verdana"/>
                <a:cs typeface="Verdana"/>
              </a:rPr>
              <a:t>Introduction</a:t>
            </a:r>
          </a:p>
          <a:p>
            <a:pPr>
              <a:lnSpc>
                <a:spcPct val="100000"/>
              </a:lnSpc>
              <a:spcBef>
                <a:spcPts val="3095"/>
              </a:spcBef>
            </a:pPr>
            <a:r>
              <a:rPr lang="en-US" sz="2800" dirty="0"/>
              <a:t>The growing interest in agentless and serverless environments for the implementation of virtual/container network functions makes monitoring and inspection of network services challenging tasks.</a:t>
            </a:r>
          </a:p>
          <a:p>
            <a:pPr>
              <a:lnSpc>
                <a:spcPct val="100000"/>
              </a:lnSpc>
              <a:spcBef>
                <a:spcPts val="3095"/>
              </a:spcBef>
            </a:pPr>
            <a:r>
              <a:rPr lang="en-US" sz="2800" dirty="0"/>
              <a:t>This work investigates a framework leveraging the extended Berkeley Packet Filter to create ad-hoc security layers in virtualized architectures without the need of embedding additional agents</a:t>
            </a:r>
          </a:p>
          <a:p>
            <a:pPr>
              <a:lnSpc>
                <a:spcPct val="100000"/>
              </a:lnSpc>
              <a:spcBef>
                <a:spcPts val="3095"/>
              </a:spcBef>
            </a:pPr>
            <a:r>
              <a:rPr lang="en-US" sz="2800" dirty="0">
                <a:cs typeface="Verdana"/>
              </a:rPr>
              <a:t>This </a:t>
            </a:r>
            <a:r>
              <a:rPr lang="en-US" sz="2800" dirty="0"/>
              <a:t>framework allows to run a rich set of </a:t>
            </a:r>
            <a:r>
              <a:rPr lang="en-US" sz="2800" dirty="0" err="1"/>
              <a:t>eBPF</a:t>
            </a:r>
            <a:r>
              <a:rPr lang="en-US" sz="2800" dirty="0"/>
              <a:t> programs for gathering condensed statistics on header fields and timings that can be further processed and combined with additional data to spot the presence of covert channels</a:t>
            </a:r>
            <a:endParaRPr lang="en-US" sz="2800" dirty="0">
              <a:cs typeface="Verdana"/>
            </a:endParaRPr>
          </a:p>
          <a:p>
            <a:pPr>
              <a:lnSpc>
                <a:spcPct val="100000"/>
              </a:lnSpc>
              <a:spcBef>
                <a:spcPts val="3095"/>
              </a:spcBef>
            </a:pPr>
            <a:endParaRPr lang="en-US" sz="3600" dirty="0">
              <a:latin typeface="Verdana"/>
              <a:cs typeface="Verdana"/>
            </a:endParaRPr>
          </a:p>
          <a:p>
            <a:pPr>
              <a:lnSpc>
                <a:spcPct val="100000"/>
              </a:lnSpc>
              <a:spcBef>
                <a:spcPts val="3095"/>
              </a:spcBef>
            </a:pPr>
            <a:endParaRPr lang="en-US" sz="3600" dirty="0">
              <a:latin typeface="Verdana"/>
              <a:cs typeface="Verdana"/>
            </a:endParaRPr>
          </a:p>
        </p:txBody>
      </p:sp>
      <p:pic>
        <p:nvPicPr>
          <p:cNvPr id="3" name="object 3">
            <a:extLst>
              <a:ext uri="{FF2B5EF4-FFF2-40B4-BE49-F238E27FC236}">
                <a16:creationId xmlns:a16="http://schemas.microsoft.com/office/drawing/2014/main" xmlns="" id="{3F995B30-F151-6F18-F132-5D80FF6CB708}"/>
              </a:ext>
            </a:extLst>
          </p:cNvPr>
          <p:cNvPicPr/>
          <p:nvPr/>
        </p:nvPicPr>
        <p:blipFill>
          <a:blip r:embed="rId2" cstate="print"/>
          <a:stretch>
            <a:fillRect/>
          </a:stretch>
        </p:blipFill>
        <p:spPr>
          <a:xfrm>
            <a:off x="16914876" y="1"/>
            <a:ext cx="1373122" cy="1481767"/>
          </a:xfrm>
          <a:prstGeom prst="rect">
            <a:avLst/>
          </a:prstGeom>
        </p:spPr>
      </p:pic>
      <p:sp>
        <p:nvSpPr>
          <p:cNvPr id="4" name="object 4">
            <a:extLst>
              <a:ext uri="{FF2B5EF4-FFF2-40B4-BE49-F238E27FC236}">
                <a16:creationId xmlns:a16="http://schemas.microsoft.com/office/drawing/2014/main" xmlns="" id="{8AC40402-4309-FF4F-E4A5-910A48D49DFC}"/>
              </a:ext>
            </a:extLst>
          </p:cNvPr>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6">
            <a:extLst>
              <a:ext uri="{FF2B5EF4-FFF2-40B4-BE49-F238E27FC236}">
                <a16:creationId xmlns:a16="http://schemas.microsoft.com/office/drawing/2014/main" xmlns="" id="{46D5AB73-2DC3-5FC5-2EC1-EF403A38AC05}"/>
              </a:ext>
            </a:extLst>
          </p:cNvPr>
          <p:cNvSpPr txBox="1">
            <a:spLocks noGrp="1"/>
          </p:cNvSpPr>
          <p:nvPr>
            <p:ph type="ftr" sz="quarter" idx="5"/>
          </p:nvPr>
        </p:nvSpPr>
        <p:spPr>
          <a:xfrm>
            <a:off x="7599677" y="9532756"/>
            <a:ext cx="3088640" cy="305212"/>
          </a:xfrm>
          <a:prstGeom prst="rect">
            <a:avLst/>
          </a:prstGeom>
        </p:spPr>
        <p:txBody>
          <a:bodyPr vert="horz" wrap="square" lIns="0" tIns="27940" rIns="0" bIns="0" rtlCol="0">
            <a:spAutoFit/>
          </a:bodyPr>
          <a:lstStyle/>
          <a:p>
            <a:pPr marL="12700">
              <a:lnSpc>
                <a:spcPct val="100000"/>
              </a:lnSpc>
              <a:spcBef>
                <a:spcPts val="220"/>
              </a:spcBef>
            </a:pPr>
            <a:r>
              <a:rPr lang="en-IN" spc="-105" dirty="0"/>
              <a:t> </a:t>
            </a:r>
            <a:endParaRPr spc="-105" dirty="0"/>
          </a:p>
        </p:txBody>
      </p:sp>
      <p:sp>
        <p:nvSpPr>
          <p:cNvPr id="6" name="object 7">
            <a:extLst>
              <a:ext uri="{FF2B5EF4-FFF2-40B4-BE49-F238E27FC236}">
                <a16:creationId xmlns:a16="http://schemas.microsoft.com/office/drawing/2014/main" xmlns="" id="{E0C24E52-8A52-51E9-A862-BE1A589EF209}"/>
              </a:ext>
            </a:extLst>
          </p:cNvPr>
          <p:cNvSpPr txBox="1">
            <a:spLocks noGrp="1"/>
          </p:cNvSpPr>
          <p:nvPr>
            <p:ph type="sldNum" sz="quarter" idx="7"/>
          </p:nvPr>
        </p:nvSpPr>
        <p:spPr>
          <a:xfrm>
            <a:off x="16770425" y="9532757"/>
            <a:ext cx="207009" cy="337184"/>
          </a:xfrm>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7" name="object 5">
            <a:extLst>
              <a:ext uri="{FF2B5EF4-FFF2-40B4-BE49-F238E27FC236}">
                <a16:creationId xmlns:a16="http://schemas.microsoft.com/office/drawing/2014/main" xmlns="" id="{CFD81A08-E5D6-9FE0-A968-A78B0CC028CC}"/>
              </a:ext>
            </a:extLst>
          </p:cNvPr>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Tree>
    <p:extLst>
      <p:ext uri="{BB962C8B-B14F-4D97-AF65-F5344CB8AC3E}">
        <p14:creationId xmlns:p14="http://schemas.microsoft.com/office/powerpoint/2010/main" xmlns="" val="1055975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FDB5E2DD-5CB7-351C-A02E-89BB354927C9}"/>
              </a:ext>
            </a:extLst>
          </p:cNvPr>
          <p:cNvSpPr txBox="1"/>
          <p:nvPr/>
        </p:nvSpPr>
        <p:spPr>
          <a:xfrm>
            <a:off x="1219200" y="1481768"/>
            <a:ext cx="14591665" cy="10731143"/>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lang="en-US" sz="4000" dirty="0">
                <a:solidFill>
                  <a:srgbClr val="FF0000"/>
                </a:solidFill>
                <a:latin typeface="Trebuchet MS"/>
                <a:cs typeface="Trebuchet MS"/>
              </a:rPr>
              <a:t>Literature Survey-8</a:t>
            </a:r>
            <a:endParaRPr lang="en-US" sz="4000" dirty="0">
              <a:latin typeface="Trebuchet MS"/>
              <a:cs typeface="Trebuchet MS"/>
            </a:endParaRPr>
          </a:p>
          <a:p>
            <a:pPr>
              <a:lnSpc>
                <a:spcPct val="100000"/>
              </a:lnSpc>
              <a:spcBef>
                <a:spcPts val="3095"/>
              </a:spcBef>
            </a:pPr>
            <a:r>
              <a:rPr lang="en-US" sz="4800" dirty="0"/>
              <a:t>Code Layering for the Detection of Network Covert Channels in Agentless Systems</a:t>
            </a:r>
          </a:p>
          <a:p>
            <a:pPr>
              <a:lnSpc>
                <a:spcPct val="100000"/>
              </a:lnSpc>
              <a:spcBef>
                <a:spcPts val="3095"/>
              </a:spcBef>
            </a:pPr>
            <a:r>
              <a:rPr lang="en-US" sz="2400" u="sng" dirty="0">
                <a:latin typeface="Verdana"/>
                <a:cs typeface="Verdana"/>
              </a:rPr>
              <a:t>Architecture</a:t>
            </a:r>
          </a:p>
          <a:p>
            <a:pPr marL="457200" indent="-457200">
              <a:lnSpc>
                <a:spcPct val="100000"/>
              </a:lnSpc>
              <a:spcBef>
                <a:spcPts val="3095"/>
              </a:spcBef>
              <a:buFont typeface="Arial" panose="020B0604020202020204" pitchFamily="34" charset="0"/>
              <a:buChar char="•"/>
            </a:pPr>
            <a:r>
              <a:rPr lang="en-US" sz="2400" dirty="0"/>
              <a:t>Code layering is a technique that stratifies the software into a number of functional layers, which can be modified in an independent manner. This allows to perform changes without having to re-build and re-deploy the whole software infrastructure.</a:t>
            </a:r>
          </a:p>
          <a:p>
            <a:pPr marL="457200" indent="-457200">
              <a:lnSpc>
                <a:spcPct val="100000"/>
              </a:lnSpc>
              <a:spcBef>
                <a:spcPts val="3095"/>
              </a:spcBef>
              <a:buFont typeface="Arial" panose="020B0604020202020204" pitchFamily="34" charset="0"/>
              <a:buChar char="•"/>
            </a:pPr>
            <a:r>
              <a:rPr lang="en-US" sz="2400" dirty="0"/>
              <a:t>There are 3 layers:</a:t>
            </a:r>
          </a:p>
          <a:p>
            <a:pPr>
              <a:lnSpc>
                <a:spcPct val="100000"/>
              </a:lnSpc>
              <a:spcBef>
                <a:spcPts val="3095"/>
              </a:spcBef>
            </a:pPr>
            <a:r>
              <a:rPr lang="en-US" sz="2400" dirty="0"/>
              <a:t>      1) Inspection Layer – implements simple monitoring and inspection</a:t>
            </a:r>
          </a:p>
          <a:p>
            <a:pPr>
              <a:lnSpc>
                <a:spcPct val="100000"/>
              </a:lnSpc>
              <a:spcBef>
                <a:spcPts val="3095"/>
              </a:spcBef>
            </a:pPr>
            <a:r>
              <a:rPr lang="en-US" sz="2400" dirty="0"/>
              <a:t>      2) Management Layer - user space and represents a sort of middleware entity responsible for loading/unloading </a:t>
            </a:r>
            <a:r>
              <a:rPr lang="en-US" sz="2400" dirty="0" err="1"/>
              <a:t>eBPF</a:t>
            </a:r>
            <a:r>
              <a:rPr lang="en-US" sz="2400" dirty="0"/>
              <a:t> programs and collecting their data.</a:t>
            </a:r>
          </a:p>
          <a:p>
            <a:pPr>
              <a:lnSpc>
                <a:spcPct val="100000"/>
              </a:lnSpc>
              <a:spcBef>
                <a:spcPts val="3095"/>
              </a:spcBef>
            </a:pPr>
            <a:r>
              <a:rPr lang="en-US" sz="2400" dirty="0"/>
              <a:t>       3) Detection Layer - entails specific algorithms running in user space to reveal and mitigate various threats and attacks</a:t>
            </a:r>
          </a:p>
          <a:p>
            <a:pPr>
              <a:lnSpc>
                <a:spcPct val="100000"/>
              </a:lnSpc>
              <a:spcBef>
                <a:spcPts val="3095"/>
              </a:spcBef>
            </a:pPr>
            <a:endParaRPr lang="en-US" sz="4400" dirty="0">
              <a:latin typeface="Verdana"/>
              <a:cs typeface="Verdana"/>
            </a:endParaRPr>
          </a:p>
          <a:p>
            <a:pPr>
              <a:lnSpc>
                <a:spcPct val="100000"/>
              </a:lnSpc>
              <a:spcBef>
                <a:spcPts val="3095"/>
              </a:spcBef>
            </a:pPr>
            <a:endParaRPr lang="en-US" sz="4400" dirty="0">
              <a:latin typeface="Verdana"/>
              <a:cs typeface="Verdana"/>
            </a:endParaRPr>
          </a:p>
        </p:txBody>
      </p:sp>
      <p:pic>
        <p:nvPicPr>
          <p:cNvPr id="3" name="object 3">
            <a:extLst>
              <a:ext uri="{FF2B5EF4-FFF2-40B4-BE49-F238E27FC236}">
                <a16:creationId xmlns:a16="http://schemas.microsoft.com/office/drawing/2014/main" xmlns="" id="{3F995B30-F151-6F18-F132-5D80FF6CB708}"/>
              </a:ext>
            </a:extLst>
          </p:cNvPr>
          <p:cNvPicPr/>
          <p:nvPr/>
        </p:nvPicPr>
        <p:blipFill>
          <a:blip r:embed="rId2" cstate="print"/>
          <a:stretch>
            <a:fillRect/>
          </a:stretch>
        </p:blipFill>
        <p:spPr>
          <a:xfrm>
            <a:off x="16914876" y="1"/>
            <a:ext cx="1373122" cy="1481767"/>
          </a:xfrm>
          <a:prstGeom prst="rect">
            <a:avLst/>
          </a:prstGeom>
        </p:spPr>
      </p:pic>
      <p:sp>
        <p:nvSpPr>
          <p:cNvPr id="4" name="object 4">
            <a:extLst>
              <a:ext uri="{FF2B5EF4-FFF2-40B4-BE49-F238E27FC236}">
                <a16:creationId xmlns:a16="http://schemas.microsoft.com/office/drawing/2014/main" xmlns="" id="{8AC40402-4309-FF4F-E4A5-910A48D49DFC}"/>
              </a:ext>
            </a:extLst>
          </p:cNvPr>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6">
            <a:extLst>
              <a:ext uri="{FF2B5EF4-FFF2-40B4-BE49-F238E27FC236}">
                <a16:creationId xmlns:a16="http://schemas.microsoft.com/office/drawing/2014/main" xmlns="" id="{46D5AB73-2DC3-5FC5-2EC1-EF403A38AC05}"/>
              </a:ext>
            </a:extLst>
          </p:cNvPr>
          <p:cNvSpPr txBox="1">
            <a:spLocks noGrp="1"/>
          </p:cNvSpPr>
          <p:nvPr>
            <p:ph type="ftr" sz="quarter" idx="5"/>
          </p:nvPr>
        </p:nvSpPr>
        <p:spPr>
          <a:xfrm>
            <a:off x="7599677" y="9532756"/>
            <a:ext cx="3088640" cy="305212"/>
          </a:xfrm>
          <a:prstGeom prst="rect">
            <a:avLst/>
          </a:prstGeom>
        </p:spPr>
        <p:txBody>
          <a:bodyPr vert="horz" wrap="square" lIns="0" tIns="27940" rIns="0" bIns="0" rtlCol="0">
            <a:spAutoFit/>
          </a:bodyPr>
          <a:lstStyle/>
          <a:p>
            <a:pPr marL="12700">
              <a:lnSpc>
                <a:spcPct val="100000"/>
              </a:lnSpc>
              <a:spcBef>
                <a:spcPts val="220"/>
              </a:spcBef>
            </a:pPr>
            <a:r>
              <a:rPr lang="en-IN" spc="-105" dirty="0"/>
              <a:t> </a:t>
            </a:r>
            <a:endParaRPr spc="-105" dirty="0"/>
          </a:p>
        </p:txBody>
      </p:sp>
      <p:sp>
        <p:nvSpPr>
          <p:cNvPr id="6" name="object 7">
            <a:extLst>
              <a:ext uri="{FF2B5EF4-FFF2-40B4-BE49-F238E27FC236}">
                <a16:creationId xmlns:a16="http://schemas.microsoft.com/office/drawing/2014/main" xmlns="" id="{E0C24E52-8A52-51E9-A862-BE1A589EF209}"/>
              </a:ext>
            </a:extLst>
          </p:cNvPr>
          <p:cNvSpPr txBox="1">
            <a:spLocks noGrp="1"/>
          </p:cNvSpPr>
          <p:nvPr>
            <p:ph type="sldNum" sz="quarter" idx="7"/>
          </p:nvPr>
        </p:nvSpPr>
        <p:spPr>
          <a:xfrm>
            <a:off x="16770425" y="9532757"/>
            <a:ext cx="207009" cy="337184"/>
          </a:xfrm>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7" name="object 5">
            <a:extLst>
              <a:ext uri="{FF2B5EF4-FFF2-40B4-BE49-F238E27FC236}">
                <a16:creationId xmlns:a16="http://schemas.microsoft.com/office/drawing/2014/main" xmlns="" id="{CFD81A08-E5D6-9FE0-A968-A78B0CC028CC}"/>
              </a:ext>
            </a:extLst>
          </p:cNvPr>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Tree>
    <p:extLst>
      <p:ext uri="{BB962C8B-B14F-4D97-AF65-F5344CB8AC3E}">
        <p14:creationId xmlns:p14="http://schemas.microsoft.com/office/powerpoint/2010/main" xmlns="" val="43593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53346" y="1718926"/>
            <a:ext cx="5770245" cy="574040"/>
          </a:xfrm>
          <a:prstGeom prst="rect">
            <a:avLst/>
          </a:prstGeom>
        </p:spPr>
        <p:txBody>
          <a:bodyPr vert="horz" wrap="square" lIns="0" tIns="12700" rIns="0" bIns="0" rtlCol="0">
            <a:spAutoFit/>
          </a:bodyPr>
          <a:lstStyle/>
          <a:p>
            <a:pPr marL="12700">
              <a:lnSpc>
                <a:spcPct val="100000"/>
              </a:lnSpc>
              <a:spcBef>
                <a:spcPts val="100"/>
              </a:spcBef>
              <a:tabLst>
                <a:tab pos="2505075" algn="l"/>
                <a:tab pos="3614420" algn="l"/>
                <a:tab pos="5211445" algn="l"/>
                <a:tab pos="5516880" algn="l"/>
              </a:tabLst>
            </a:pPr>
            <a:r>
              <a:rPr dirty="0"/>
              <a:t>Suggestions	from	Review	-	1</a:t>
            </a:r>
          </a:p>
        </p:txBody>
      </p:sp>
      <p:pic>
        <p:nvPicPr>
          <p:cNvPr id="3" name="object 3"/>
          <p:cNvPicPr/>
          <p:nvPr/>
        </p:nvPicPr>
        <p:blipFill>
          <a:blip r:embed="rId2" cstate="print"/>
          <a:stretch>
            <a:fillRect/>
          </a:stretch>
        </p:blipFill>
        <p:spPr>
          <a:xfrm>
            <a:off x="3758564" y="2884169"/>
            <a:ext cx="142874" cy="142874"/>
          </a:xfrm>
          <a:prstGeom prst="rect">
            <a:avLst/>
          </a:prstGeom>
        </p:spPr>
      </p:pic>
      <p:sp>
        <p:nvSpPr>
          <p:cNvPr id="4" name="object 4"/>
          <p:cNvSpPr txBox="1"/>
          <p:nvPr/>
        </p:nvSpPr>
        <p:spPr>
          <a:xfrm>
            <a:off x="4102010" y="2633344"/>
            <a:ext cx="10786745" cy="3266920"/>
          </a:xfrm>
          <a:prstGeom prst="rect">
            <a:avLst/>
          </a:prstGeom>
        </p:spPr>
        <p:txBody>
          <a:bodyPr vert="horz" wrap="square" lIns="0" tIns="34925" rIns="0" bIns="0" rtlCol="0">
            <a:spAutoFit/>
          </a:bodyPr>
          <a:lstStyle/>
          <a:p>
            <a:pPr marL="12700" marR="6985">
              <a:lnSpc>
                <a:spcPts val="4280"/>
              </a:lnSpc>
              <a:spcBef>
                <a:spcPts val="275"/>
              </a:spcBef>
              <a:tabLst>
                <a:tab pos="1278890" algn="l"/>
                <a:tab pos="1776095" algn="l"/>
                <a:tab pos="2684145" algn="l"/>
                <a:tab pos="5231765" algn="l"/>
                <a:tab pos="6203950" algn="l"/>
                <a:tab pos="8072120" algn="l"/>
                <a:tab pos="9382125" algn="l"/>
                <a:tab pos="10090150" algn="l"/>
              </a:tabLst>
            </a:pPr>
            <a:r>
              <a:rPr lang="en-US" sz="3600" dirty="0">
                <a:solidFill>
                  <a:srgbClr val="0000FF"/>
                </a:solidFill>
                <a:latin typeface="Trebuchet MS"/>
                <a:cs typeface="Trebuchet MS"/>
              </a:rPr>
              <a:t>We were suggested to look for tools to generate our own dataset as finding public datasets is challenging.</a:t>
            </a:r>
            <a:endParaRPr lang="en-US" sz="3600" dirty="0">
              <a:latin typeface="Trebuchet MS"/>
              <a:cs typeface="Trebuchet MS"/>
            </a:endParaRPr>
          </a:p>
          <a:p>
            <a:pPr marL="12700">
              <a:lnSpc>
                <a:spcPts val="4110"/>
              </a:lnSpc>
              <a:tabLst>
                <a:tab pos="1910714" algn="l"/>
                <a:tab pos="2860040" algn="l"/>
                <a:tab pos="5159375" algn="l"/>
                <a:tab pos="5922645" algn="l"/>
                <a:tab pos="6871334" algn="l"/>
                <a:tab pos="8194040" algn="l"/>
                <a:tab pos="10092690" algn="l"/>
              </a:tabLst>
            </a:pPr>
            <a:r>
              <a:rPr lang="en-US" sz="3600" dirty="0">
                <a:solidFill>
                  <a:srgbClr val="0000FF"/>
                </a:solidFill>
                <a:latin typeface="Trebuchet MS"/>
                <a:cs typeface="Trebuchet MS"/>
              </a:rPr>
              <a:t>After this survey, we were not only able to find tools but also, we were able to identify sources of some publicly available datasets.</a:t>
            </a:r>
            <a:endParaRPr lang="en-US" sz="3600" dirty="0">
              <a:latin typeface="Trebuchet MS"/>
              <a:cs typeface="Trebuchet MS"/>
            </a:endParaRPr>
          </a:p>
        </p:txBody>
      </p:sp>
      <p:pic>
        <p:nvPicPr>
          <p:cNvPr id="5" name="object 5"/>
          <p:cNvPicPr/>
          <p:nvPr/>
        </p:nvPicPr>
        <p:blipFill>
          <a:blip r:embed="rId2" cstate="print"/>
          <a:stretch>
            <a:fillRect/>
          </a:stretch>
        </p:blipFill>
        <p:spPr>
          <a:xfrm>
            <a:off x="3758564" y="4533900"/>
            <a:ext cx="142874" cy="142874"/>
          </a:xfrm>
          <a:prstGeom prst="rect">
            <a:avLst/>
          </a:prstGeom>
        </p:spPr>
      </p:pic>
      <p:pic>
        <p:nvPicPr>
          <p:cNvPr id="6" name="object 6"/>
          <p:cNvPicPr/>
          <p:nvPr/>
        </p:nvPicPr>
        <p:blipFill>
          <a:blip r:embed="rId3" cstate="print"/>
          <a:stretch>
            <a:fillRect/>
          </a:stretch>
        </p:blipFill>
        <p:spPr>
          <a:xfrm>
            <a:off x="16914876" y="0"/>
            <a:ext cx="1373122" cy="1481768"/>
          </a:xfrm>
          <a:prstGeom prst="rect">
            <a:avLst/>
          </a:prstGeom>
        </p:spPr>
      </p:pic>
      <p:sp>
        <p:nvSpPr>
          <p:cNvPr id="7" name="object 7"/>
          <p:cNvSpPr txBox="1"/>
          <p:nvPr/>
        </p:nvSpPr>
        <p:spPr>
          <a:xfrm>
            <a:off x="2266514" y="144753"/>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8" name="object 8"/>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9" name="object 9"/>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pc="-110" dirty="0"/>
              <a:pPr marL="38100">
                <a:lnSpc>
                  <a:spcPct val="100000"/>
                </a:lnSpc>
                <a:spcBef>
                  <a:spcPts val="220"/>
                </a:spcBef>
              </a:pPr>
              <a:t>4</a:t>
            </a:fld>
            <a:endParaRPr spc="-11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FDB5E2DD-5CB7-351C-A02E-89BB354927C9}"/>
              </a:ext>
            </a:extLst>
          </p:cNvPr>
          <p:cNvSpPr txBox="1"/>
          <p:nvPr/>
        </p:nvSpPr>
        <p:spPr>
          <a:xfrm>
            <a:off x="1219200" y="1481768"/>
            <a:ext cx="14591665" cy="8828058"/>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lang="en-US" sz="4400" dirty="0">
                <a:solidFill>
                  <a:srgbClr val="FF0000"/>
                </a:solidFill>
                <a:latin typeface="Trebuchet MS"/>
                <a:cs typeface="Trebuchet MS"/>
              </a:rPr>
              <a:t>Literature Survey	-8</a:t>
            </a:r>
            <a:endParaRPr lang="en-US" sz="4400" dirty="0">
              <a:latin typeface="Trebuchet MS"/>
              <a:cs typeface="Trebuchet MS"/>
            </a:endParaRPr>
          </a:p>
          <a:p>
            <a:pPr>
              <a:lnSpc>
                <a:spcPct val="100000"/>
              </a:lnSpc>
              <a:spcBef>
                <a:spcPts val="3095"/>
              </a:spcBef>
            </a:pPr>
            <a:r>
              <a:rPr lang="en-US" sz="6000" dirty="0"/>
              <a:t>Code Layering for the Detection of Network Covert Channels in Agentless Systems</a:t>
            </a:r>
          </a:p>
          <a:p>
            <a:pPr>
              <a:lnSpc>
                <a:spcPct val="100000"/>
              </a:lnSpc>
              <a:spcBef>
                <a:spcPts val="3095"/>
              </a:spcBef>
            </a:pPr>
            <a:r>
              <a:rPr lang="en-US" sz="2800" u="sng" dirty="0">
                <a:latin typeface="Verdana"/>
                <a:cs typeface="Verdana"/>
              </a:rPr>
              <a:t>Detection of Storage Channels</a:t>
            </a:r>
          </a:p>
          <a:p>
            <a:pPr marL="457200" indent="-457200">
              <a:lnSpc>
                <a:spcPct val="100000"/>
              </a:lnSpc>
              <a:spcBef>
                <a:spcPts val="3095"/>
              </a:spcBef>
              <a:buFont typeface="Arial" panose="020B0604020202020204" pitchFamily="34" charset="0"/>
              <a:buChar char="•"/>
            </a:pPr>
            <a:r>
              <a:rPr lang="en-US" sz="2800" dirty="0"/>
              <a:t>Detection of Channels Targeting the Flow Label</a:t>
            </a:r>
            <a:endParaRPr lang="en-US" sz="2800" u="sng" dirty="0">
              <a:latin typeface="Verdana"/>
            </a:endParaRPr>
          </a:p>
          <a:p>
            <a:pPr marL="457200" indent="-457200">
              <a:lnSpc>
                <a:spcPct val="100000"/>
              </a:lnSpc>
              <a:spcBef>
                <a:spcPts val="3095"/>
              </a:spcBef>
              <a:buFont typeface="Arial" panose="020B0604020202020204" pitchFamily="34" charset="0"/>
              <a:buChar char="•"/>
            </a:pPr>
            <a:r>
              <a:rPr lang="en-US" sz="2800" dirty="0"/>
              <a:t>Sensitivity Analysis</a:t>
            </a:r>
          </a:p>
          <a:p>
            <a:pPr>
              <a:lnSpc>
                <a:spcPct val="100000"/>
              </a:lnSpc>
              <a:spcBef>
                <a:spcPts val="3095"/>
              </a:spcBef>
            </a:pPr>
            <a:r>
              <a:rPr lang="en-US" sz="2800" dirty="0" err="1"/>
              <a:t>eBPF</a:t>
            </a:r>
            <a:r>
              <a:rPr lang="en-US" sz="2800" dirty="0"/>
              <a:t>-based implementation for monitoring the traffic exchanged between virtual machines without the need of specific hardware appliances.</a:t>
            </a:r>
          </a:p>
          <a:p>
            <a:pPr>
              <a:lnSpc>
                <a:spcPct val="100000"/>
              </a:lnSpc>
              <a:spcBef>
                <a:spcPts val="3095"/>
              </a:spcBef>
            </a:pPr>
            <a:endParaRPr lang="en-US" sz="4000" u="sng" dirty="0">
              <a:latin typeface="Verdana"/>
              <a:cs typeface="Verdana"/>
            </a:endParaRPr>
          </a:p>
          <a:p>
            <a:pPr>
              <a:lnSpc>
                <a:spcPct val="100000"/>
              </a:lnSpc>
              <a:spcBef>
                <a:spcPts val="3095"/>
              </a:spcBef>
            </a:pPr>
            <a:endParaRPr lang="en-US" sz="4800" dirty="0">
              <a:latin typeface="Verdana"/>
              <a:cs typeface="Verdana"/>
            </a:endParaRPr>
          </a:p>
        </p:txBody>
      </p:sp>
      <p:pic>
        <p:nvPicPr>
          <p:cNvPr id="3" name="object 3">
            <a:extLst>
              <a:ext uri="{FF2B5EF4-FFF2-40B4-BE49-F238E27FC236}">
                <a16:creationId xmlns:a16="http://schemas.microsoft.com/office/drawing/2014/main" xmlns="" id="{3F995B30-F151-6F18-F132-5D80FF6CB708}"/>
              </a:ext>
            </a:extLst>
          </p:cNvPr>
          <p:cNvPicPr/>
          <p:nvPr/>
        </p:nvPicPr>
        <p:blipFill>
          <a:blip r:embed="rId2" cstate="print"/>
          <a:stretch>
            <a:fillRect/>
          </a:stretch>
        </p:blipFill>
        <p:spPr>
          <a:xfrm>
            <a:off x="16914876" y="1"/>
            <a:ext cx="1373122" cy="1481767"/>
          </a:xfrm>
          <a:prstGeom prst="rect">
            <a:avLst/>
          </a:prstGeom>
        </p:spPr>
      </p:pic>
      <p:sp>
        <p:nvSpPr>
          <p:cNvPr id="4" name="object 4">
            <a:extLst>
              <a:ext uri="{FF2B5EF4-FFF2-40B4-BE49-F238E27FC236}">
                <a16:creationId xmlns:a16="http://schemas.microsoft.com/office/drawing/2014/main" xmlns="" id="{8AC40402-4309-FF4F-E4A5-910A48D49DFC}"/>
              </a:ext>
            </a:extLst>
          </p:cNvPr>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6">
            <a:extLst>
              <a:ext uri="{FF2B5EF4-FFF2-40B4-BE49-F238E27FC236}">
                <a16:creationId xmlns:a16="http://schemas.microsoft.com/office/drawing/2014/main" xmlns="" id="{46D5AB73-2DC3-5FC5-2EC1-EF403A38AC05}"/>
              </a:ext>
            </a:extLst>
          </p:cNvPr>
          <p:cNvSpPr txBox="1">
            <a:spLocks noGrp="1"/>
          </p:cNvSpPr>
          <p:nvPr>
            <p:ph type="ftr" sz="quarter" idx="5"/>
          </p:nvPr>
        </p:nvSpPr>
        <p:spPr>
          <a:xfrm>
            <a:off x="7599677" y="9532756"/>
            <a:ext cx="3088640" cy="305212"/>
          </a:xfrm>
          <a:prstGeom prst="rect">
            <a:avLst/>
          </a:prstGeom>
        </p:spPr>
        <p:txBody>
          <a:bodyPr vert="horz" wrap="square" lIns="0" tIns="27940" rIns="0" bIns="0" rtlCol="0">
            <a:spAutoFit/>
          </a:bodyPr>
          <a:lstStyle/>
          <a:p>
            <a:pPr marL="12700">
              <a:lnSpc>
                <a:spcPct val="100000"/>
              </a:lnSpc>
              <a:spcBef>
                <a:spcPts val="220"/>
              </a:spcBef>
            </a:pPr>
            <a:r>
              <a:rPr lang="en-IN" spc="-105" dirty="0"/>
              <a:t> </a:t>
            </a:r>
            <a:endParaRPr spc="-105" dirty="0"/>
          </a:p>
        </p:txBody>
      </p:sp>
      <p:sp>
        <p:nvSpPr>
          <p:cNvPr id="6" name="object 7">
            <a:extLst>
              <a:ext uri="{FF2B5EF4-FFF2-40B4-BE49-F238E27FC236}">
                <a16:creationId xmlns:a16="http://schemas.microsoft.com/office/drawing/2014/main" xmlns="" id="{E0C24E52-8A52-51E9-A862-BE1A589EF209}"/>
              </a:ext>
            </a:extLst>
          </p:cNvPr>
          <p:cNvSpPr txBox="1">
            <a:spLocks noGrp="1"/>
          </p:cNvSpPr>
          <p:nvPr>
            <p:ph type="sldNum" sz="quarter" idx="7"/>
          </p:nvPr>
        </p:nvSpPr>
        <p:spPr>
          <a:xfrm>
            <a:off x="16770425" y="9532757"/>
            <a:ext cx="207009" cy="337184"/>
          </a:xfrm>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7" name="object 5">
            <a:extLst>
              <a:ext uri="{FF2B5EF4-FFF2-40B4-BE49-F238E27FC236}">
                <a16:creationId xmlns:a16="http://schemas.microsoft.com/office/drawing/2014/main" xmlns="" id="{CFD81A08-E5D6-9FE0-A968-A78B0CC028CC}"/>
              </a:ext>
            </a:extLst>
          </p:cNvPr>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Tree>
    <p:extLst>
      <p:ext uri="{BB962C8B-B14F-4D97-AF65-F5344CB8AC3E}">
        <p14:creationId xmlns:p14="http://schemas.microsoft.com/office/powerpoint/2010/main" xmlns="" val="1994705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FDB5E2DD-5CB7-351C-A02E-89BB354927C9}"/>
              </a:ext>
            </a:extLst>
          </p:cNvPr>
          <p:cNvSpPr txBox="1"/>
          <p:nvPr/>
        </p:nvSpPr>
        <p:spPr>
          <a:xfrm>
            <a:off x="1219200" y="1481768"/>
            <a:ext cx="14591665" cy="9338454"/>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lang="en-US" sz="4400" dirty="0">
                <a:solidFill>
                  <a:srgbClr val="FF0000"/>
                </a:solidFill>
                <a:latin typeface="Trebuchet MS"/>
                <a:cs typeface="Trebuchet MS"/>
              </a:rPr>
              <a:t>Literature Survey	</a:t>
            </a:r>
            <a:r>
              <a:rPr lang="en-US" sz="4400" dirty="0" smtClean="0">
                <a:solidFill>
                  <a:srgbClr val="FF0000"/>
                </a:solidFill>
                <a:latin typeface="Trebuchet MS"/>
                <a:cs typeface="Trebuchet MS"/>
              </a:rPr>
              <a:t>-9</a:t>
            </a:r>
            <a:endParaRPr lang="en-US" sz="4400" dirty="0">
              <a:latin typeface="Trebuchet MS"/>
              <a:cs typeface="Trebuchet MS"/>
            </a:endParaRPr>
          </a:p>
          <a:p>
            <a:pPr>
              <a:lnSpc>
                <a:spcPct val="100000"/>
              </a:lnSpc>
              <a:spcBef>
                <a:spcPts val="3095"/>
              </a:spcBef>
            </a:pPr>
            <a:r>
              <a:rPr lang="en-US" sz="3200" dirty="0" smtClean="0">
                <a:latin typeface="Verdana"/>
                <a:cs typeface="Verdana"/>
              </a:rPr>
              <a:t>bccstego: A Framework for Investigating Network Covert </a:t>
            </a:r>
            <a:r>
              <a:rPr lang="en-US" sz="3200" dirty="0" smtClean="0">
                <a:latin typeface="Verdana"/>
                <a:cs typeface="Verdana"/>
              </a:rPr>
              <a:t>Channels</a:t>
            </a:r>
          </a:p>
          <a:p>
            <a:pPr marL="342900" indent="-342900">
              <a:lnSpc>
                <a:spcPct val="100000"/>
              </a:lnSpc>
              <a:spcBef>
                <a:spcPts val="3095"/>
              </a:spcBef>
              <a:buFont typeface="+mj-lt"/>
              <a:buAutoNum type="arabicPeriod"/>
            </a:pPr>
            <a:r>
              <a:rPr lang="en-US" dirty="0" smtClean="0">
                <a:latin typeface="Verdana"/>
                <a:cs typeface="Verdana"/>
              </a:rPr>
              <a:t>Malware </a:t>
            </a:r>
            <a:r>
              <a:rPr lang="en-US" dirty="0" smtClean="0">
                <a:latin typeface="Verdana"/>
                <a:cs typeface="Verdana"/>
              </a:rPr>
              <a:t>exfiltrating data is a concern that the framework aims to address</a:t>
            </a:r>
            <a:r>
              <a:rPr lang="en-US" dirty="0" smtClean="0">
                <a:latin typeface="Verdana"/>
                <a:cs typeface="Verdana"/>
              </a:rPr>
              <a:t>.</a:t>
            </a:r>
          </a:p>
          <a:p>
            <a:pPr marL="342900" indent="-342900">
              <a:lnSpc>
                <a:spcPct val="100000"/>
              </a:lnSpc>
              <a:spcBef>
                <a:spcPts val="3095"/>
              </a:spcBef>
              <a:buFont typeface="+mj-lt"/>
              <a:buAutoNum type="arabicPeriod"/>
            </a:pPr>
            <a:r>
              <a:rPr lang="en-US" dirty="0" smtClean="0">
                <a:latin typeface="Verdana"/>
                <a:cs typeface="Verdana"/>
              </a:rPr>
              <a:t>The </a:t>
            </a:r>
            <a:r>
              <a:rPr lang="en-US" dirty="0" smtClean="0">
                <a:latin typeface="Verdana"/>
                <a:cs typeface="Verdana"/>
              </a:rPr>
              <a:t>paper notes that despite IPv6 being a common target for attackers, there is not much focus on IPv6 covert channels. </a:t>
            </a:r>
            <a:endParaRPr lang="en-US" dirty="0" smtClean="0">
              <a:latin typeface="Verdana"/>
              <a:cs typeface="Verdana"/>
            </a:endParaRPr>
          </a:p>
          <a:p>
            <a:pPr marL="342900" indent="-342900">
              <a:lnSpc>
                <a:spcPct val="100000"/>
              </a:lnSpc>
              <a:spcBef>
                <a:spcPts val="3095"/>
              </a:spcBef>
              <a:buFont typeface="+mj-lt"/>
              <a:buAutoNum type="arabicPeriod"/>
            </a:pPr>
            <a:r>
              <a:rPr lang="en-US" dirty="0" smtClean="0">
                <a:latin typeface="Verdana"/>
                <a:cs typeface="Verdana"/>
              </a:rPr>
              <a:t>The </a:t>
            </a:r>
            <a:r>
              <a:rPr lang="en-US" dirty="0" smtClean="0">
                <a:latin typeface="Verdana"/>
                <a:cs typeface="Verdana"/>
              </a:rPr>
              <a:t>framework addresses this issue</a:t>
            </a:r>
            <a:r>
              <a:rPr lang="en-US" dirty="0" smtClean="0">
                <a:latin typeface="Verdana"/>
                <a:cs typeface="Verdana"/>
              </a:rPr>
              <a:t>.</a:t>
            </a:r>
          </a:p>
          <a:p>
            <a:pPr marL="342900" indent="-342900">
              <a:lnSpc>
                <a:spcPct val="100000"/>
              </a:lnSpc>
              <a:spcBef>
                <a:spcPts val="3095"/>
              </a:spcBef>
              <a:buFont typeface="+mj-lt"/>
              <a:buAutoNum type="arabicPeriod"/>
            </a:pPr>
            <a:r>
              <a:rPr lang="en-US" dirty="0" smtClean="0">
                <a:latin typeface="Verdana"/>
                <a:cs typeface="Verdana"/>
              </a:rPr>
              <a:t>The </a:t>
            </a:r>
            <a:r>
              <a:rPr lang="en-US" dirty="0" smtClean="0">
                <a:latin typeface="Verdana"/>
                <a:cs typeface="Verdana"/>
              </a:rPr>
              <a:t>framework has high throughput but may pose scalability issues due to deep packet inspection</a:t>
            </a:r>
            <a:r>
              <a:rPr lang="en-US" dirty="0" smtClean="0">
                <a:latin typeface="Verdana"/>
                <a:cs typeface="Verdana"/>
              </a:rPr>
              <a:t>.</a:t>
            </a:r>
          </a:p>
          <a:p>
            <a:pPr marL="342900" indent="-342900">
              <a:lnSpc>
                <a:spcPct val="100000"/>
              </a:lnSpc>
              <a:spcBef>
                <a:spcPts val="3095"/>
              </a:spcBef>
              <a:buFont typeface="+mj-lt"/>
              <a:buAutoNum type="arabicPeriod"/>
            </a:pPr>
            <a:r>
              <a:rPr lang="en-US" dirty="0" smtClean="0">
                <a:latin typeface="Verdana"/>
                <a:cs typeface="Verdana"/>
              </a:rPr>
              <a:t> </a:t>
            </a:r>
            <a:r>
              <a:rPr lang="en-US" dirty="0" smtClean="0">
                <a:latin typeface="Verdana"/>
                <a:cs typeface="Verdana"/>
              </a:rPr>
              <a:t>It only measures general statistics, neglecting state to reduce memory overhead</a:t>
            </a:r>
            <a:r>
              <a:rPr lang="en-US" dirty="0" smtClean="0">
                <a:latin typeface="Verdana"/>
                <a:cs typeface="Verdana"/>
              </a:rPr>
              <a:t>.</a:t>
            </a:r>
          </a:p>
          <a:p>
            <a:pPr marL="342900" indent="-342900">
              <a:lnSpc>
                <a:spcPct val="100000"/>
              </a:lnSpc>
              <a:spcBef>
                <a:spcPts val="3095"/>
              </a:spcBef>
              <a:buFont typeface="+mj-lt"/>
              <a:buAutoNum type="arabicPeriod"/>
            </a:pPr>
            <a:r>
              <a:rPr lang="en-US" dirty="0" smtClean="0">
                <a:latin typeface="Verdana"/>
                <a:cs typeface="Verdana"/>
              </a:rPr>
              <a:t>The </a:t>
            </a:r>
            <a:r>
              <a:rPr lang="en-US" dirty="0" smtClean="0">
                <a:latin typeface="Verdana"/>
                <a:cs typeface="Verdana"/>
              </a:rPr>
              <a:t>framework uses Berkeley Packet Filter (BPF) and can be extended to different protocols. </a:t>
            </a:r>
            <a:endParaRPr lang="en-US" dirty="0" smtClean="0">
              <a:latin typeface="Verdana"/>
              <a:cs typeface="Verdana"/>
            </a:endParaRPr>
          </a:p>
          <a:p>
            <a:pPr marL="342900" indent="-342900">
              <a:lnSpc>
                <a:spcPct val="100000"/>
              </a:lnSpc>
              <a:spcBef>
                <a:spcPts val="3095"/>
              </a:spcBef>
              <a:buFont typeface="+mj-lt"/>
              <a:buAutoNum type="arabicPeriod"/>
            </a:pPr>
            <a:r>
              <a:rPr lang="en-US" dirty="0" smtClean="0">
                <a:latin typeface="Verdana"/>
                <a:cs typeface="Verdana"/>
              </a:rPr>
              <a:t>It </a:t>
            </a:r>
            <a:r>
              <a:rPr lang="en-US" dirty="0" smtClean="0">
                <a:latin typeface="Verdana"/>
                <a:cs typeface="Verdana"/>
              </a:rPr>
              <a:t>is implemented in Python and focuses on specific protocols and techniques</a:t>
            </a:r>
            <a:r>
              <a:rPr lang="en-US" dirty="0" smtClean="0">
                <a:latin typeface="Verdana"/>
                <a:cs typeface="Verdana"/>
              </a:rPr>
              <a:t>.</a:t>
            </a:r>
          </a:p>
          <a:p>
            <a:pPr marL="342900" indent="-342900">
              <a:lnSpc>
                <a:spcPct val="100000"/>
              </a:lnSpc>
              <a:spcBef>
                <a:spcPts val="3095"/>
              </a:spcBef>
              <a:buFont typeface="+mj-lt"/>
              <a:buAutoNum type="arabicPeriod"/>
            </a:pPr>
            <a:r>
              <a:rPr lang="en-US" dirty="0" smtClean="0">
                <a:latin typeface="Verdana"/>
                <a:cs typeface="Verdana"/>
              </a:rPr>
              <a:t>Bccstego </a:t>
            </a:r>
            <a:r>
              <a:rPr lang="en-US" dirty="0" smtClean="0">
                <a:latin typeface="Verdana"/>
                <a:cs typeface="Verdana"/>
              </a:rPr>
              <a:t>detects behavioral changes in binary numbers for different channels, which indicate an attack</a:t>
            </a:r>
            <a:r>
              <a:rPr lang="en-US" dirty="0" smtClean="0">
                <a:latin typeface="Verdana"/>
                <a:cs typeface="Verdana"/>
              </a:rPr>
              <a:t>.</a:t>
            </a:r>
          </a:p>
          <a:p>
            <a:pPr marL="342900" indent="-342900">
              <a:lnSpc>
                <a:spcPct val="100000"/>
              </a:lnSpc>
              <a:spcBef>
                <a:spcPts val="3095"/>
              </a:spcBef>
              <a:buFont typeface="+mj-lt"/>
              <a:buAutoNum type="arabicPeriod"/>
            </a:pPr>
            <a:r>
              <a:rPr lang="en-US" dirty="0" smtClean="0">
                <a:latin typeface="Verdana"/>
                <a:cs typeface="Verdana"/>
              </a:rPr>
              <a:t>Sudden </a:t>
            </a:r>
            <a:r>
              <a:rPr lang="en-US" dirty="0" smtClean="0">
                <a:latin typeface="Verdana"/>
                <a:cs typeface="Verdana"/>
              </a:rPr>
              <a:t>increases in the number of bins are an indication of an attack</a:t>
            </a:r>
            <a:r>
              <a:rPr lang="en-US" dirty="0" smtClean="0">
                <a:latin typeface="Verdana"/>
                <a:cs typeface="Verdana"/>
              </a:rPr>
              <a:t>.</a:t>
            </a:r>
          </a:p>
          <a:p>
            <a:pPr marL="342900" indent="-342900">
              <a:lnSpc>
                <a:spcPct val="100000"/>
              </a:lnSpc>
              <a:spcBef>
                <a:spcPts val="3095"/>
              </a:spcBef>
              <a:buFont typeface="+mj-lt"/>
              <a:buAutoNum type="arabicPeriod"/>
            </a:pPr>
            <a:r>
              <a:rPr lang="en-US" dirty="0" smtClean="0">
                <a:latin typeface="Verdana"/>
                <a:cs typeface="Verdana"/>
              </a:rPr>
              <a:t>The </a:t>
            </a:r>
            <a:r>
              <a:rPr lang="en-US" dirty="0" smtClean="0">
                <a:latin typeface="Verdana"/>
                <a:cs typeface="Verdana"/>
              </a:rPr>
              <a:t>paper suggests that integrating bccstego with other frameworks may improve its performance.</a:t>
            </a:r>
            <a:endParaRPr lang="en-US" sz="1400" dirty="0" smtClean="0">
              <a:latin typeface="Verdana"/>
              <a:cs typeface="Verdana"/>
            </a:endParaRPr>
          </a:p>
          <a:p>
            <a:pPr>
              <a:lnSpc>
                <a:spcPct val="100000"/>
              </a:lnSpc>
              <a:spcBef>
                <a:spcPts val="3095"/>
              </a:spcBef>
            </a:pPr>
            <a:endParaRPr lang="en-US" sz="4000" dirty="0">
              <a:latin typeface="Verdana"/>
              <a:cs typeface="Verdana"/>
            </a:endParaRPr>
          </a:p>
        </p:txBody>
      </p:sp>
      <p:pic>
        <p:nvPicPr>
          <p:cNvPr id="3" name="object 3">
            <a:extLst>
              <a:ext uri="{FF2B5EF4-FFF2-40B4-BE49-F238E27FC236}">
                <a16:creationId xmlns:a16="http://schemas.microsoft.com/office/drawing/2014/main" xmlns="" id="{3F995B30-F151-6F18-F132-5D80FF6CB708}"/>
              </a:ext>
            </a:extLst>
          </p:cNvPr>
          <p:cNvPicPr/>
          <p:nvPr/>
        </p:nvPicPr>
        <p:blipFill>
          <a:blip r:embed="rId2" cstate="print"/>
          <a:stretch>
            <a:fillRect/>
          </a:stretch>
        </p:blipFill>
        <p:spPr>
          <a:xfrm>
            <a:off x="16914876" y="1"/>
            <a:ext cx="1373122" cy="1481767"/>
          </a:xfrm>
          <a:prstGeom prst="rect">
            <a:avLst/>
          </a:prstGeom>
        </p:spPr>
      </p:pic>
      <p:sp>
        <p:nvSpPr>
          <p:cNvPr id="4" name="object 4">
            <a:extLst>
              <a:ext uri="{FF2B5EF4-FFF2-40B4-BE49-F238E27FC236}">
                <a16:creationId xmlns:a16="http://schemas.microsoft.com/office/drawing/2014/main" xmlns="" id="{8AC40402-4309-FF4F-E4A5-910A48D49DFC}"/>
              </a:ext>
            </a:extLst>
          </p:cNvPr>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6">
            <a:extLst>
              <a:ext uri="{FF2B5EF4-FFF2-40B4-BE49-F238E27FC236}">
                <a16:creationId xmlns:a16="http://schemas.microsoft.com/office/drawing/2014/main" xmlns="" id="{46D5AB73-2DC3-5FC5-2EC1-EF403A38AC05}"/>
              </a:ext>
            </a:extLst>
          </p:cNvPr>
          <p:cNvSpPr txBox="1">
            <a:spLocks noGrp="1"/>
          </p:cNvSpPr>
          <p:nvPr>
            <p:ph type="ftr" sz="quarter" idx="5"/>
          </p:nvPr>
        </p:nvSpPr>
        <p:spPr>
          <a:xfrm>
            <a:off x="7599677" y="9532756"/>
            <a:ext cx="3088640" cy="305212"/>
          </a:xfrm>
          <a:prstGeom prst="rect">
            <a:avLst/>
          </a:prstGeom>
        </p:spPr>
        <p:txBody>
          <a:bodyPr vert="horz" wrap="square" lIns="0" tIns="27940" rIns="0" bIns="0" rtlCol="0">
            <a:spAutoFit/>
          </a:bodyPr>
          <a:lstStyle/>
          <a:p>
            <a:pPr marL="12700">
              <a:lnSpc>
                <a:spcPct val="100000"/>
              </a:lnSpc>
              <a:spcBef>
                <a:spcPts val="220"/>
              </a:spcBef>
            </a:pPr>
            <a:r>
              <a:rPr lang="en-IN" spc="-105" dirty="0"/>
              <a:t> </a:t>
            </a:r>
            <a:endParaRPr spc="-105" dirty="0"/>
          </a:p>
        </p:txBody>
      </p:sp>
      <p:sp>
        <p:nvSpPr>
          <p:cNvPr id="6" name="object 7">
            <a:extLst>
              <a:ext uri="{FF2B5EF4-FFF2-40B4-BE49-F238E27FC236}">
                <a16:creationId xmlns:a16="http://schemas.microsoft.com/office/drawing/2014/main" xmlns="" id="{E0C24E52-8A52-51E9-A862-BE1A589EF209}"/>
              </a:ext>
            </a:extLst>
          </p:cNvPr>
          <p:cNvSpPr txBox="1">
            <a:spLocks noGrp="1"/>
          </p:cNvSpPr>
          <p:nvPr>
            <p:ph type="sldNum" sz="quarter" idx="7"/>
          </p:nvPr>
        </p:nvSpPr>
        <p:spPr>
          <a:xfrm>
            <a:off x="16770425" y="9532757"/>
            <a:ext cx="207009" cy="337184"/>
          </a:xfrm>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7" name="object 5">
            <a:extLst>
              <a:ext uri="{FF2B5EF4-FFF2-40B4-BE49-F238E27FC236}">
                <a16:creationId xmlns:a16="http://schemas.microsoft.com/office/drawing/2014/main" xmlns="" id="{CFD81A08-E5D6-9FE0-A968-A78B0CC028CC}"/>
              </a:ext>
            </a:extLst>
          </p:cNvPr>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Tree>
    <p:extLst>
      <p:ext uri="{BB962C8B-B14F-4D97-AF65-F5344CB8AC3E}">
        <p14:creationId xmlns:p14="http://schemas.microsoft.com/office/powerpoint/2010/main" xmlns="" val="19947053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FDB5E2DD-5CB7-351C-A02E-89BB354927C9}"/>
              </a:ext>
            </a:extLst>
          </p:cNvPr>
          <p:cNvSpPr txBox="1"/>
          <p:nvPr/>
        </p:nvSpPr>
        <p:spPr>
          <a:xfrm>
            <a:off x="1219200" y="1481768"/>
            <a:ext cx="14591665" cy="8643392"/>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lang="en-US" sz="4400" dirty="0">
                <a:solidFill>
                  <a:srgbClr val="FF0000"/>
                </a:solidFill>
                <a:latin typeface="Trebuchet MS"/>
                <a:cs typeface="Trebuchet MS"/>
              </a:rPr>
              <a:t>Literature Survey	</a:t>
            </a:r>
            <a:r>
              <a:rPr lang="en-US" sz="4400" dirty="0" smtClean="0">
                <a:solidFill>
                  <a:srgbClr val="FF0000"/>
                </a:solidFill>
                <a:latin typeface="Trebuchet MS"/>
                <a:cs typeface="Trebuchet MS"/>
              </a:rPr>
              <a:t>-10</a:t>
            </a:r>
            <a:endParaRPr lang="en-US" sz="4400" dirty="0">
              <a:latin typeface="Trebuchet MS"/>
              <a:cs typeface="Trebuchet MS"/>
            </a:endParaRPr>
          </a:p>
          <a:p>
            <a:pPr>
              <a:lnSpc>
                <a:spcPct val="100000"/>
              </a:lnSpc>
              <a:spcBef>
                <a:spcPts val="3095"/>
              </a:spcBef>
            </a:pPr>
            <a:r>
              <a:rPr lang="en-US" sz="4800" dirty="0" smtClean="0"/>
              <a:t>CCgen: Injecting Covert Channels into Network </a:t>
            </a:r>
            <a:r>
              <a:rPr lang="en-US" sz="4800" dirty="0" smtClean="0"/>
              <a:t>Traffic</a:t>
            </a:r>
          </a:p>
          <a:p>
            <a:pPr marL="457200" indent="-457200">
              <a:lnSpc>
                <a:spcPct val="100000"/>
              </a:lnSpc>
              <a:spcBef>
                <a:spcPts val="3095"/>
              </a:spcBef>
              <a:buFont typeface="+mj-lt"/>
              <a:buAutoNum type="arabicPeriod"/>
            </a:pPr>
            <a:r>
              <a:rPr lang="en-US" sz="2400" dirty="0" smtClean="0">
                <a:latin typeface="Verdana"/>
                <a:cs typeface="Verdana"/>
              </a:rPr>
              <a:t>CCgen is an open-source tool implemented in Python and Scapy that is used to inject covert channels into network traffic</a:t>
            </a:r>
            <a:r>
              <a:rPr lang="en-US" sz="2400" dirty="0" smtClean="0">
                <a:latin typeface="Verdana"/>
                <a:cs typeface="Verdana"/>
              </a:rPr>
              <a:t>.</a:t>
            </a:r>
          </a:p>
          <a:p>
            <a:pPr marL="457200" indent="-457200">
              <a:lnSpc>
                <a:spcPct val="100000"/>
              </a:lnSpc>
              <a:spcBef>
                <a:spcPts val="3095"/>
              </a:spcBef>
              <a:buFont typeface="+mj-lt"/>
              <a:buAutoNum type="arabicPeriod"/>
            </a:pPr>
            <a:r>
              <a:rPr lang="en-US" sz="2400" dirty="0" smtClean="0">
                <a:latin typeface="Verdana"/>
                <a:cs typeface="Verdana"/>
              </a:rPr>
              <a:t>Covert </a:t>
            </a:r>
            <a:r>
              <a:rPr lang="en-US" sz="2400" dirty="0" smtClean="0">
                <a:latin typeface="Verdana"/>
                <a:cs typeface="Verdana"/>
              </a:rPr>
              <a:t>channels are commonly used for criminal activities, but there are other applications of covert channels like digital watermarking, traceback, etc</a:t>
            </a:r>
            <a:r>
              <a:rPr lang="en-US" sz="2400" dirty="0" smtClean="0">
                <a:latin typeface="Verdana"/>
                <a:cs typeface="Verdana"/>
              </a:rPr>
              <a:t>.</a:t>
            </a:r>
          </a:p>
          <a:p>
            <a:pPr marL="457200" indent="-457200">
              <a:lnSpc>
                <a:spcPct val="100000"/>
              </a:lnSpc>
              <a:spcBef>
                <a:spcPts val="3095"/>
              </a:spcBef>
              <a:buFont typeface="+mj-lt"/>
              <a:buAutoNum type="arabicPeriod"/>
            </a:pPr>
            <a:r>
              <a:rPr lang="en-US" sz="2400" dirty="0" smtClean="0">
                <a:latin typeface="Verdana"/>
                <a:cs typeface="Verdana"/>
              </a:rPr>
              <a:t>Covert </a:t>
            </a:r>
            <a:r>
              <a:rPr lang="en-US" sz="2400" dirty="0" smtClean="0">
                <a:latin typeface="Verdana"/>
                <a:cs typeface="Verdana"/>
              </a:rPr>
              <a:t>channels are classified based on the statistical challenges they pose, and the paper notes that security systems are often incapable of detecting them. </a:t>
            </a:r>
            <a:endParaRPr lang="en-US" sz="2400" dirty="0" smtClean="0">
              <a:latin typeface="Verdana"/>
              <a:cs typeface="Verdana"/>
            </a:endParaRPr>
          </a:p>
          <a:p>
            <a:pPr marL="457200" indent="-457200">
              <a:lnSpc>
                <a:spcPct val="100000"/>
              </a:lnSpc>
              <a:spcBef>
                <a:spcPts val="3095"/>
              </a:spcBef>
              <a:buFont typeface="+mj-lt"/>
              <a:buAutoNum type="arabicPeriod"/>
            </a:pPr>
            <a:r>
              <a:rPr lang="en-US" sz="2400" dirty="0" smtClean="0">
                <a:latin typeface="Verdana"/>
                <a:cs typeface="Verdana"/>
              </a:rPr>
              <a:t>CCgen </a:t>
            </a:r>
            <a:r>
              <a:rPr lang="en-US" sz="2400" dirty="0" smtClean="0">
                <a:latin typeface="Verdana"/>
                <a:cs typeface="Verdana"/>
              </a:rPr>
              <a:t>can inject multiple covert channels in the same capture</a:t>
            </a:r>
            <a:r>
              <a:rPr lang="en-US" sz="2400" dirty="0" smtClean="0">
                <a:latin typeface="Verdana"/>
                <a:cs typeface="Verdana"/>
              </a:rPr>
              <a:t>.</a:t>
            </a:r>
          </a:p>
          <a:p>
            <a:pPr marL="457200" indent="-457200">
              <a:lnSpc>
                <a:spcPct val="100000"/>
              </a:lnSpc>
              <a:spcBef>
                <a:spcPts val="3095"/>
              </a:spcBef>
              <a:buFont typeface="+mj-lt"/>
              <a:buAutoNum type="arabicPeriod"/>
            </a:pPr>
            <a:r>
              <a:rPr lang="en-US" sz="2400" dirty="0" smtClean="0">
                <a:latin typeface="Verdana"/>
                <a:cs typeface="Verdana"/>
              </a:rPr>
              <a:t>The </a:t>
            </a:r>
            <a:r>
              <a:rPr lang="en-US" sz="2400" dirty="0" smtClean="0">
                <a:latin typeface="Verdana"/>
                <a:cs typeface="Verdana"/>
              </a:rPr>
              <a:t>paper provides a detailed discussion on unique types of covert channels provided by the framework, spanning different layers of the OSI model, such as DNS, ICMP, TCP, and UDP.</a:t>
            </a:r>
            <a:endParaRPr lang="en-US" sz="4000" dirty="0">
              <a:latin typeface="Verdana"/>
              <a:cs typeface="Verdana"/>
            </a:endParaRPr>
          </a:p>
          <a:p>
            <a:pPr>
              <a:lnSpc>
                <a:spcPct val="100000"/>
              </a:lnSpc>
              <a:spcBef>
                <a:spcPts val="3095"/>
              </a:spcBef>
            </a:pPr>
            <a:endParaRPr lang="en-US" sz="4800" dirty="0">
              <a:latin typeface="Verdana"/>
              <a:cs typeface="Verdana"/>
            </a:endParaRPr>
          </a:p>
        </p:txBody>
      </p:sp>
      <p:pic>
        <p:nvPicPr>
          <p:cNvPr id="3" name="object 3">
            <a:extLst>
              <a:ext uri="{FF2B5EF4-FFF2-40B4-BE49-F238E27FC236}">
                <a16:creationId xmlns:a16="http://schemas.microsoft.com/office/drawing/2014/main" xmlns="" id="{3F995B30-F151-6F18-F132-5D80FF6CB708}"/>
              </a:ext>
            </a:extLst>
          </p:cNvPr>
          <p:cNvPicPr/>
          <p:nvPr/>
        </p:nvPicPr>
        <p:blipFill>
          <a:blip r:embed="rId2" cstate="print"/>
          <a:stretch>
            <a:fillRect/>
          </a:stretch>
        </p:blipFill>
        <p:spPr>
          <a:xfrm>
            <a:off x="16914876" y="1"/>
            <a:ext cx="1373122" cy="1481767"/>
          </a:xfrm>
          <a:prstGeom prst="rect">
            <a:avLst/>
          </a:prstGeom>
        </p:spPr>
      </p:pic>
      <p:sp>
        <p:nvSpPr>
          <p:cNvPr id="4" name="object 4">
            <a:extLst>
              <a:ext uri="{FF2B5EF4-FFF2-40B4-BE49-F238E27FC236}">
                <a16:creationId xmlns:a16="http://schemas.microsoft.com/office/drawing/2014/main" xmlns="" id="{8AC40402-4309-FF4F-E4A5-910A48D49DFC}"/>
              </a:ext>
            </a:extLst>
          </p:cNvPr>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6">
            <a:extLst>
              <a:ext uri="{FF2B5EF4-FFF2-40B4-BE49-F238E27FC236}">
                <a16:creationId xmlns:a16="http://schemas.microsoft.com/office/drawing/2014/main" xmlns="" id="{46D5AB73-2DC3-5FC5-2EC1-EF403A38AC05}"/>
              </a:ext>
            </a:extLst>
          </p:cNvPr>
          <p:cNvSpPr txBox="1">
            <a:spLocks noGrp="1"/>
          </p:cNvSpPr>
          <p:nvPr>
            <p:ph type="ftr" sz="quarter" idx="5"/>
          </p:nvPr>
        </p:nvSpPr>
        <p:spPr>
          <a:xfrm>
            <a:off x="7599677" y="9532756"/>
            <a:ext cx="3088640" cy="305212"/>
          </a:xfrm>
          <a:prstGeom prst="rect">
            <a:avLst/>
          </a:prstGeom>
        </p:spPr>
        <p:txBody>
          <a:bodyPr vert="horz" wrap="square" lIns="0" tIns="27940" rIns="0" bIns="0" rtlCol="0">
            <a:spAutoFit/>
          </a:bodyPr>
          <a:lstStyle/>
          <a:p>
            <a:pPr marL="12700">
              <a:lnSpc>
                <a:spcPct val="100000"/>
              </a:lnSpc>
              <a:spcBef>
                <a:spcPts val="220"/>
              </a:spcBef>
            </a:pPr>
            <a:r>
              <a:rPr lang="en-IN" spc="-105" dirty="0"/>
              <a:t> </a:t>
            </a:r>
            <a:endParaRPr spc="-105" dirty="0"/>
          </a:p>
        </p:txBody>
      </p:sp>
      <p:sp>
        <p:nvSpPr>
          <p:cNvPr id="6" name="object 7">
            <a:extLst>
              <a:ext uri="{FF2B5EF4-FFF2-40B4-BE49-F238E27FC236}">
                <a16:creationId xmlns:a16="http://schemas.microsoft.com/office/drawing/2014/main" xmlns="" id="{E0C24E52-8A52-51E9-A862-BE1A589EF209}"/>
              </a:ext>
            </a:extLst>
          </p:cNvPr>
          <p:cNvSpPr txBox="1">
            <a:spLocks noGrp="1"/>
          </p:cNvSpPr>
          <p:nvPr>
            <p:ph type="sldNum" sz="quarter" idx="7"/>
          </p:nvPr>
        </p:nvSpPr>
        <p:spPr>
          <a:xfrm>
            <a:off x="16770425" y="9532757"/>
            <a:ext cx="207009" cy="337184"/>
          </a:xfrm>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7" name="object 5">
            <a:extLst>
              <a:ext uri="{FF2B5EF4-FFF2-40B4-BE49-F238E27FC236}">
                <a16:creationId xmlns:a16="http://schemas.microsoft.com/office/drawing/2014/main" xmlns="" id="{CFD81A08-E5D6-9FE0-A968-A78B0CC028CC}"/>
              </a:ext>
            </a:extLst>
          </p:cNvPr>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Tree>
    <p:extLst>
      <p:ext uri="{BB962C8B-B14F-4D97-AF65-F5344CB8AC3E}">
        <p14:creationId xmlns:p14="http://schemas.microsoft.com/office/powerpoint/2010/main" xmlns="" val="1994705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FDB5E2DD-5CB7-351C-A02E-89BB354927C9}"/>
              </a:ext>
            </a:extLst>
          </p:cNvPr>
          <p:cNvSpPr txBox="1"/>
          <p:nvPr/>
        </p:nvSpPr>
        <p:spPr>
          <a:xfrm>
            <a:off x="1219200" y="1481768"/>
            <a:ext cx="14591665" cy="9164047"/>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lang="en-US" sz="4400" dirty="0">
                <a:solidFill>
                  <a:srgbClr val="FF0000"/>
                </a:solidFill>
                <a:latin typeface="Trebuchet MS"/>
                <a:cs typeface="Trebuchet MS"/>
              </a:rPr>
              <a:t>Literature Survey	</a:t>
            </a:r>
            <a:r>
              <a:rPr lang="en-US" sz="4400" dirty="0" smtClean="0">
                <a:solidFill>
                  <a:srgbClr val="FF0000"/>
                </a:solidFill>
                <a:latin typeface="Trebuchet MS"/>
                <a:cs typeface="Trebuchet MS"/>
              </a:rPr>
              <a:t>-11</a:t>
            </a:r>
            <a:endParaRPr lang="en-US" sz="4400" dirty="0">
              <a:latin typeface="Trebuchet MS"/>
              <a:cs typeface="Trebuchet MS"/>
            </a:endParaRPr>
          </a:p>
          <a:p>
            <a:pPr>
              <a:lnSpc>
                <a:spcPct val="100000"/>
              </a:lnSpc>
              <a:spcBef>
                <a:spcPts val="3095"/>
              </a:spcBef>
            </a:pPr>
            <a:r>
              <a:rPr lang="en-US" sz="4800" dirty="0" smtClean="0"/>
              <a:t>Code Augmentation for Detecting Covert ChannelsTargeting the IPv6 Flow </a:t>
            </a:r>
            <a:r>
              <a:rPr lang="en-US" sz="4800" dirty="0" smtClean="0"/>
              <a:t>Label</a:t>
            </a:r>
          </a:p>
          <a:p>
            <a:pPr marL="457200" indent="-457200">
              <a:lnSpc>
                <a:spcPct val="100000"/>
              </a:lnSpc>
              <a:spcBef>
                <a:spcPts val="3095"/>
              </a:spcBef>
              <a:buFont typeface="+mj-lt"/>
              <a:buAutoNum type="arabicPeriod"/>
            </a:pPr>
            <a:r>
              <a:rPr lang="en-US" sz="2000" dirty="0" smtClean="0">
                <a:latin typeface="Verdana"/>
                <a:cs typeface="Verdana"/>
              </a:rPr>
              <a:t>The paper focuses on detecting covert channels in IPv6 network traffic.IPv6 networks are more susceptible to covert channels attacks</a:t>
            </a:r>
            <a:r>
              <a:rPr lang="en-US" sz="2000" dirty="0" smtClean="0">
                <a:latin typeface="Verdana"/>
                <a:cs typeface="Verdana"/>
              </a:rPr>
              <a:t>.</a:t>
            </a:r>
          </a:p>
          <a:p>
            <a:pPr marL="457200" indent="-457200">
              <a:lnSpc>
                <a:spcPct val="100000"/>
              </a:lnSpc>
              <a:spcBef>
                <a:spcPts val="3095"/>
              </a:spcBef>
              <a:buFont typeface="+mj-lt"/>
              <a:buAutoNum type="arabicPeriod"/>
            </a:pPr>
            <a:r>
              <a:rPr lang="en-US" sz="2000" dirty="0" smtClean="0">
                <a:latin typeface="Verdana"/>
                <a:cs typeface="Verdana"/>
              </a:rPr>
              <a:t>Scalability </a:t>
            </a:r>
            <a:r>
              <a:rPr lang="en-US" sz="2000" dirty="0" smtClean="0">
                <a:latin typeface="Verdana"/>
                <a:cs typeface="Verdana"/>
              </a:rPr>
              <a:t>and generalizability are challenging issues for covert channel detection systems</a:t>
            </a:r>
            <a:r>
              <a:rPr lang="en-US" sz="2000" dirty="0" smtClean="0">
                <a:latin typeface="Verdana"/>
                <a:cs typeface="Verdana"/>
              </a:rPr>
              <a:t>.</a:t>
            </a:r>
          </a:p>
          <a:p>
            <a:pPr marL="457200" indent="-457200">
              <a:lnSpc>
                <a:spcPct val="100000"/>
              </a:lnSpc>
              <a:spcBef>
                <a:spcPts val="3095"/>
              </a:spcBef>
              <a:buFont typeface="+mj-lt"/>
              <a:buAutoNum type="arabicPeriod"/>
            </a:pPr>
            <a:r>
              <a:rPr lang="en-US" sz="2000" dirty="0" smtClean="0">
                <a:latin typeface="Verdana"/>
                <a:cs typeface="Verdana"/>
              </a:rPr>
              <a:t>Covert </a:t>
            </a:r>
            <a:r>
              <a:rPr lang="en-US" sz="2000" dirty="0" smtClean="0">
                <a:latin typeface="Verdana"/>
                <a:cs typeface="Verdana"/>
              </a:rPr>
              <a:t>channels can be used for various malicious activities such as exfiltrating stolen information, orchestrating botnets, and extending malware functionalities</a:t>
            </a:r>
            <a:r>
              <a:rPr lang="en-US" sz="2000" dirty="0" smtClean="0">
                <a:latin typeface="Verdana"/>
                <a:cs typeface="Verdana"/>
              </a:rPr>
              <a:t>.</a:t>
            </a:r>
          </a:p>
          <a:p>
            <a:pPr marL="457200" indent="-457200">
              <a:lnSpc>
                <a:spcPct val="100000"/>
              </a:lnSpc>
              <a:spcBef>
                <a:spcPts val="3095"/>
              </a:spcBef>
              <a:buFont typeface="+mj-lt"/>
              <a:buAutoNum type="arabicPeriod"/>
            </a:pPr>
            <a:r>
              <a:rPr lang="en-US" sz="2000" dirty="0" smtClean="0">
                <a:latin typeface="Verdana"/>
                <a:cs typeface="Verdana"/>
              </a:rPr>
              <a:t>The </a:t>
            </a:r>
            <a:r>
              <a:rPr lang="en-US" sz="2000" dirty="0" smtClean="0">
                <a:latin typeface="Verdana"/>
                <a:cs typeface="Verdana"/>
              </a:rPr>
              <a:t>paper proposes a code augmentation technique that targets the Flow Label of IPv6 packets to detect covert channels</a:t>
            </a:r>
            <a:r>
              <a:rPr lang="en-US" sz="2000" dirty="0" smtClean="0">
                <a:latin typeface="Verdana"/>
                <a:cs typeface="Verdana"/>
              </a:rPr>
              <a:t>.</a:t>
            </a:r>
          </a:p>
          <a:p>
            <a:pPr marL="457200" indent="-457200">
              <a:lnSpc>
                <a:spcPct val="100000"/>
              </a:lnSpc>
              <a:spcBef>
                <a:spcPts val="3095"/>
              </a:spcBef>
              <a:buFont typeface="+mj-lt"/>
              <a:buAutoNum type="arabicPeriod"/>
            </a:pPr>
            <a:r>
              <a:rPr lang="en-US" sz="2000" dirty="0" smtClean="0">
                <a:latin typeface="Verdana"/>
                <a:cs typeface="Verdana"/>
              </a:rPr>
              <a:t>The </a:t>
            </a:r>
            <a:r>
              <a:rPr lang="en-US" sz="2000" dirty="0" smtClean="0">
                <a:latin typeface="Verdana"/>
                <a:cs typeface="Verdana"/>
              </a:rPr>
              <a:t>technique involves using Berkeley Packet Filter (BPF) to gather statistical data from network traffic</a:t>
            </a:r>
            <a:r>
              <a:rPr lang="en-US" sz="2000" dirty="0" smtClean="0">
                <a:latin typeface="Verdana"/>
                <a:cs typeface="Verdana"/>
              </a:rPr>
              <a:t>.</a:t>
            </a:r>
          </a:p>
          <a:p>
            <a:pPr marL="457200" indent="-457200">
              <a:lnSpc>
                <a:spcPct val="100000"/>
              </a:lnSpc>
              <a:spcBef>
                <a:spcPts val="3095"/>
              </a:spcBef>
              <a:buFont typeface="+mj-lt"/>
              <a:buAutoNum type="arabicPeriod"/>
            </a:pPr>
            <a:r>
              <a:rPr lang="en-US" sz="2000" dirty="0" smtClean="0">
                <a:latin typeface="Verdana"/>
                <a:cs typeface="Verdana"/>
              </a:rPr>
              <a:t>The </a:t>
            </a:r>
            <a:r>
              <a:rPr lang="en-US" sz="2000" dirty="0" smtClean="0">
                <a:latin typeface="Verdana"/>
                <a:cs typeface="Verdana"/>
              </a:rPr>
              <a:t>paper argues that the proposed technique is an effective and scalable way of detecting covert channels in IPv6 networks.</a:t>
            </a:r>
            <a:endParaRPr lang="en-US" sz="3200" dirty="0">
              <a:latin typeface="Verdana"/>
              <a:cs typeface="Verdana"/>
            </a:endParaRPr>
          </a:p>
          <a:p>
            <a:pPr>
              <a:lnSpc>
                <a:spcPct val="100000"/>
              </a:lnSpc>
              <a:spcBef>
                <a:spcPts val="3095"/>
              </a:spcBef>
            </a:pPr>
            <a:endParaRPr lang="en-US" sz="4800" dirty="0">
              <a:latin typeface="Verdana"/>
              <a:cs typeface="Verdana"/>
            </a:endParaRPr>
          </a:p>
        </p:txBody>
      </p:sp>
      <p:pic>
        <p:nvPicPr>
          <p:cNvPr id="3" name="object 3">
            <a:extLst>
              <a:ext uri="{FF2B5EF4-FFF2-40B4-BE49-F238E27FC236}">
                <a16:creationId xmlns:a16="http://schemas.microsoft.com/office/drawing/2014/main" xmlns="" id="{3F995B30-F151-6F18-F132-5D80FF6CB708}"/>
              </a:ext>
            </a:extLst>
          </p:cNvPr>
          <p:cNvPicPr/>
          <p:nvPr/>
        </p:nvPicPr>
        <p:blipFill>
          <a:blip r:embed="rId2" cstate="print"/>
          <a:stretch>
            <a:fillRect/>
          </a:stretch>
        </p:blipFill>
        <p:spPr>
          <a:xfrm>
            <a:off x="16914876" y="1"/>
            <a:ext cx="1373122" cy="1481767"/>
          </a:xfrm>
          <a:prstGeom prst="rect">
            <a:avLst/>
          </a:prstGeom>
        </p:spPr>
      </p:pic>
      <p:sp>
        <p:nvSpPr>
          <p:cNvPr id="4" name="object 4">
            <a:extLst>
              <a:ext uri="{FF2B5EF4-FFF2-40B4-BE49-F238E27FC236}">
                <a16:creationId xmlns:a16="http://schemas.microsoft.com/office/drawing/2014/main" xmlns="" id="{8AC40402-4309-FF4F-E4A5-910A48D49DFC}"/>
              </a:ext>
            </a:extLst>
          </p:cNvPr>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6">
            <a:extLst>
              <a:ext uri="{FF2B5EF4-FFF2-40B4-BE49-F238E27FC236}">
                <a16:creationId xmlns:a16="http://schemas.microsoft.com/office/drawing/2014/main" xmlns="" id="{46D5AB73-2DC3-5FC5-2EC1-EF403A38AC05}"/>
              </a:ext>
            </a:extLst>
          </p:cNvPr>
          <p:cNvSpPr txBox="1">
            <a:spLocks noGrp="1"/>
          </p:cNvSpPr>
          <p:nvPr>
            <p:ph type="ftr" sz="quarter" idx="5"/>
          </p:nvPr>
        </p:nvSpPr>
        <p:spPr>
          <a:xfrm>
            <a:off x="7599677" y="9532756"/>
            <a:ext cx="3088640" cy="305212"/>
          </a:xfrm>
          <a:prstGeom prst="rect">
            <a:avLst/>
          </a:prstGeom>
        </p:spPr>
        <p:txBody>
          <a:bodyPr vert="horz" wrap="square" lIns="0" tIns="27940" rIns="0" bIns="0" rtlCol="0">
            <a:spAutoFit/>
          </a:bodyPr>
          <a:lstStyle/>
          <a:p>
            <a:pPr marL="12700">
              <a:lnSpc>
                <a:spcPct val="100000"/>
              </a:lnSpc>
              <a:spcBef>
                <a:spcPts val="220"/>
              </a:spcBef>
            </a:pPr>
            <a:r>
              <a:rPr lang="en-IN" spc="-105" dirty="0"/>
              <a:t> </a:t>
            </a:r>
            <a:endParaRPr spc="-105" dirty="0"/>
          </a:p>
        </p:txBody>
      </p:sp>
      <p:sp>
        <p:nvSpPr>
          <p:cNvPr id="6" name="object 7">
            <a:extLst>
              <a:ext uri="{FF2B5EF4-FFF2-40B4-BE49-F238E27FC236}">
                <a16:creationId xmlns:a16="http://schemas.microsoft.com/office/drawing/2014/main" xmlns="" id="{E0C24E52-8A52-51E9-A862-BE1A589EF209}"/>
              </a:ext>
            </a:extLst>
          </p:cNvPr>
          <p:cNvSpPr txBox="1">
            <a:spLocks noGrp="1"/>
          </p:cNvSpPr>
          <p:nvPr>
            <p:ph type="sldNum" sz="quarter" idx="7"/>
          </p:nvPr>
        </p:nvSpPr>
        <p:spPr>
          <a:xfrm>
            <a:off x="16770425" y="9532757"/>
            <a:ext cx="207009" cy="337184"/>
          </a:xfrm>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7" name="object 5">
            <a:extLst>
              <a:ext uri="{FF2B5EF4-FFF2-40B4-BE49-F238E27FC236}">
                <a16:creationId xmlns:a16="http://schemas.microsoft.com/office/drawing/2014/main" xmlns="" id="{CFD81A08-E5D6-9FE0-A968-A78B0CC028CC}"/>
              </a:ext>
            </a:extLst>
          </p:cNvPr>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Tree>
    <p:extLst>
      <p:ext uri="{BB962C8B-B14F-4D97-AF65-F5344CB8AC3E}">
        <p14:creationId xmlns:p14="http://schemas.microsoft.com/office/powerpoint/2010/main" xmlns="" val="1994705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FDB5E2DD-5CB7-351C-A02E-89BB354927C9}"/>
              </a:ext>
            </a:extLst>
          </p:cNvPr>
          <p:cNvSpPr txBox="1"/>
          <p:nvPr/>
        </p:nvSpPr>
        <p:spPr>
          <a:xfrm>
            <a:off x="1219200" y="1481768"/>
            <a:ext cx="14591665" cy="7507183"/>
          </a:xfrm>
          <a:prstGeom prst="rect">
            <a:avLst/>
          </a:prstGeom>
        </p:spPr>
        <p:txBody>
          <a:bodyPr vert="horz" wrap="square" lIns="0" tIns="12700" rIns="0" bIns="0" rtlCol="0">
            <a:spAutoFit/>
          </a:bodyPr>
          <a:lstStyle/>
          <a:p>
            <a:pPr marR="5080" algn="r">
              <a:lnSpc>
                <a:spcPct val="100000"/>
              </a:lnSpc>
              <a:spcBef>
                <a:spcPts val="100"/>
              </a:spcBef>
              <a:tabLst>
                <a:tab pos="2205990" algn="l"/>
                <a:tab pos="3689985" algn="l"/>
              </a:tabLst>
            </a:pPr>
            <a:r>
              <a:rPr lang="en-US" sz="4400" dirty="0">
                <a:solidFill>
                  <a:srgbClr val="FF0000"/>
                </a:solidFill>
                <a:latin typeface="Trebuchet MS"/>
                <a:cs typeface="Trebuchet MS"/>
              </a:rPr>
              <a:t>Literature Survey	</a:t>
            </a:r>
            <a:r>
              <a:rPr lang="en-US" sz="4400" dirty="0" smtClean="0">
                <a:solidFill>
                  <a:srgbClr val="FF0000"/>
                </a:solidFill>
                <a:latin typeface="Trebuchet MS"/>
                <a:cs typeface="Trebuchet MS"/>
              </a:rPr>
              <a:t>-12</a:t>
            </a:r>
            <a:endParaRPr lang="en-US" sz="4400" dirty="0">
              <a:latin typeface="Trebuchet MS"/>
              <a:cs typeface="Trebuchet MS"/>
            </a:endParaRPr>
          </a:p>
          <a:p>
            <a:pPr>
              <a:lnSpc>
                <a:spcPct val="100000"/>
              </a:lnSpc>
              <a:spcBef>
                <a:spcPts val="3095"/>
              </a:spcBef>
            </a:pPr>
            <a:r>
              <a:rPr lang="en-US" sz="4800" dirty="0" smtClean="0"/>
              <a:t>pcapStego: A Tool for Generating Traffic Traces for Experimenting with Network Covert </a:t>
            </a:r>
            <a:r>
              <a:rPr lang="en-US" sz="4800" dirty="0" smtClean="0"/>
              <a:t>Channels</a:t>
            </a:r>
          </a:p>
          <a:p>
            <a:pPr marL="457200" indent="-457200">
              <a:lnSpc>
                <a:spcPct val="100000"/>
              </a:lnSpc>
              <a:spcBef>
                <a:spcPts val="3095"/>
              </a:spcBef>
              <a:buFont typeface="+mj-lt"/>
              <a:buAutoNum type="arabicPeriod"/>
            </a:pPr>
            <a:r>
              <a:rPr lang="en-US" sz="2400" dirty="0" smtClean="0">
                <a:latin typeface="Verdana"/>
                <a:cs typeface="Verdana"/>
              </a:rPr>
              <a:t>pcapStego is a tool for generating traffic traces for experimenting with network covert </a:t>
            </a:r>
            <a:r>
              <a:rPr lang="en-US" sz="2400" dirty="0" smtClean="0">
                <a:latin typeface="Verdana"/>
                <a:cs typeface="Verdana"/>
              </a:rPr>
              <a:t>channels.</a:t>
            </a:r>
          </a:p>
          <a:p>
            <a:pPr marL="457200" indent="-457200">
              <a:lnSpc>
                <a:spcPct val="100000"/>
              </a:lnSpc>
              <a:spcBef>
                <a:spcPts val="3095"/>
              </a:spcBef>
              <a:buFont typeface="+mj-lt"/>
              <a:buAutoNum type="arabicPeriod"/>
            </a:pPr>
            <a:r>
              <a:rPr lang="en-US" sz="2400" dirty="0" smtClean="0">
                <a:latin typeface="Verdana"/>
                <a:cs typeface="Verdana"/>
              </a:rPr>
              <a:t>The tool generates a dataset with real-world traffic traces and replayable conversations.</a:t>
            </a:r>
          </a:p>
          <a:p>
            <a:pPr marL="457200" indent="-457200">
              <a:lnSpc>
                <a:spcPct val="100000"/>
              </a:lnSpc>
              <a:spcBef>
                <a:spcPts val="3095"/>
              </a:spcBef>
              <a:buFont typeface="+mj-lt"/>
              <a:buAutoNum type="arabicPeriod"/>
            </a:pPr>
            <a:r>
              <a:rPr lang="en-US" sz="2400" dirty="0" smtClean="0">
                <a:latin typeface="Verdana"/>
                <a:cs typeface="Verdana"/>
              </a:rPr>
              <a:t>The </a:t>
            </a:r>
            <a:r>
              <a:rPr lang="en-US" sz="2400" dirty="0" smtClean="0">
                <a:latin typeface="Verdana"/>
                <a:cs typeface="Verdana"/>
              </a:rPr>
              <a:t>focus is on data exfiltration, but covert communication is neglected</a:t>
            </a:r>
            <a:r>
              <a:rPr lang="en-US" sz="2400" dirty="0" smtClean="0">
                <a:latin typeface="Verdana"/>
                <a:cs typeface="Verdana"/>
              </a:rPr>
              <a:t>.</a:t>
            </a:r>
          </a:p>
          <a:p>
            <a:pPr marL="457200" indent="-457200">
              <a:lnSpc>
                <a:spcPct val="100000"/>
              </a:lnSpc>
              <a:spcBef>
                <a:spcPts val="3095"/>
              </a:spcBef>
              <a:buFont typeface="+mj-lt"/>
              <a:buAutoNum type="arabicPeriod"/>
            </a:pPr>
            <a:r>
              <a:rPr lang="en-US" sz="2400" dirty="0" smtClean="0">
                <a:latin typeface="Verdana"/>
                <a:cs typeface="Verdana"/>
              </a:rPr>
              <a:t>Gathering </a:t>
            </a:r>
            <a:r>
              <a:rPr lang="en-US" sz="2400" dirty="0" smtClean="0">
                <a:latin typeface="Verdana"/>
                <a:cs typeface="Verdana"/>
              </a:rPr>
              <a:t>information from a real network is not ethical, and large data is required for building AI solutions to detect malicious activities</a:t>
            </a:r>
            <a:r>
              <a:rPr lang="en-US" sz="2400" dirty="0" smtClean="0">
                <a:latin typeface="Verdana"/>
                <a:cs typeface="Verdana"/>
              </a:rPr>
              <a:t>.</a:t>
            </a:r>
          </a:p>
          <a:p>
            <a:pPr>
              <a:lnSpc>
                <a:spcPct val="100000"/>
              </a:lnSpc>
              <a:spcBef>
                <a:spcPts val="3095"/>
              </a:spcBef>
            </a:pPr>
            <a:endParaRPr lang="en-US" sz="4800" dirty="0">
              <a:latin typeface="Verdana"/>
              <a:cs typeface="Verdana"/>
            </a:endParaRPr>
          </a:p>
        </p:txBody>
      </p:sp>
      <p:pic>
        <p:nvPicPr>
          <p:cNvPr id="3" name="object 3">
            <a:extLst>
              <a:ext uri="{FF2B5EF4-FFF2-40B4-BE49-F238E27FC236}">
                <a16:creationId xmlns:a16="http://schemas.microsoft.com/office/drawing/2014/main" xmlns="" id="{3F995B30-F151-6F18-F132-5D80FF6CB708}"/>
              </a:ext>
            </a:extLst>
          </p:cNvPr>
          <p:cNvPicPr/>
          <p:nvPr/>
        </p:nvPicPr>
        <p:blipFill>
          <a:blip r:embed="rId2" cstate="print"/>
          <a:stretch>
            <a:fillRect/>
          </a:stretch>
        </p:blipFill>
        <p:spPr>
          <a:xfrm>
            <a:off x="16914876" y="1"/>
            <a:ext cx="1373122" cy="1481767"/>
          </a:xfrm>
          <a:prstGeom prst="rect">
            <a:avLst/>
          </a:prstGeom>
        </p:spPr>
      </p:pic>
      <p:sp>
        <p:nvSpPr>
          <p:cNvPr id="4" name="object 4">
            <a:extLst>
              <a:ext uri="{FF2B5EF4-FFF2-40B4-BE49-F238E27FC236}">
                <a16:creationId xmlns:a16="http://schemas.microsoft.com/office/drawing/2014/main" xmlns="" id="{8AC40402-4309-FF4F-E4A5-910A48D49DFC}"/>
              </a:ext>
            </a:extLst>
          </p:cNvPr>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6">
            <a:extLst>
              <a:ext uri="{FF2B5EF4-FFF2-40B4-BE49-F238E27FC236}">
                <a16:creationId xmlns:a16="http://schemas.microsoft.com/office/drawing/2014/main" xmlns="" id="{46D5AB73-2DC3-5FC5-2EC1-EF403A38AC05}"/>
              </a:ext>
            </a:extLst>
          </p:cNvPr>
          <p:cNvSpPr txBox="1">
            <a:spLocks noGrp="1"/>
          </p:cNvSpPr>
          <p:nvPr>
            <p:ph type="ftr" sz="quarter" idx="5"/>
          </p:nvPr>
        </p:nvSpPr>
        <p:spPr>
          <a:xfrm>
            <a:off x="7599677" y="9532756"/>
            <a:ext cx="3088640" cy="305212"/>
          </a:xfrm>
          <a:prstGeom prst="rect">
            <a:avLst/>
          </a:prstGeom>
        </p:spPr>
        <p:txBody>
          <a:bodyPr vert="horz" wrap="square" lIns="0" tIns="27940" rIns="0" bIns="0" rtlCol="0">
            <a:spAutoFit/>
          </a:bodyPr>
          <a:lstStyle/>
          <a:p>
            <a:pPr marL="12700">
              <a:lnSpc>
                <a:spcPct val="100000"/>
              </a:lnSpc>
              <a:spcBef>
                <a:spcPts val="220"/>
              </a:spcBef>
            </a:pPr>
            <a:r>
              <a:rPr lang="en-IN" spc="-105" dirty="0"/>
              <a:t> </a:t>
            </a:r>
            <a:endParaRPr spc="-105" dirty="0"/>
          </a:p>
        </p:txBody>
      </p:sp>
      <p:sp>
        <p:nvSpPr>
          <p:cNvPr id="6" name="object 7">
            <a:extLst>
              <a:ext uri="{FF2B5EF4-FFF2-40B4-BE49-F238E27FC236}">
                <a16:creationId xmlns:a16="http://schemas.microsoft.com/office/drawing/2014/main" xmlns="" id="{E0C24E52-8A52-51E9-A862-BE1A589EF209}"/>
              </a:ext>
            </a:extLst>
          </p:cNvPr>
          <p:cNvSpPr txBox="1">
            <a:spLocks noGrp="1"/>
          </p:cNvSpPr>
          <p:nvPr>
            <p:ph type="sldNum" sz="quarter" idx="7"/>
          </p:nvPr>
        </p:nvSpPr>
        <p:spPr>
          <a:xfrm>
            <a:off x="16770425" y="9532757"/>
            <a:ext cx="207009" cy="337184"/>
          </a:xfrm>
          <a:prstGeom prst="rect">
            <a:avLst/>
          </a:prstGeom>
        </p:spPr>
        <p:txBody>
          <a:bodyPr vert="horz" wrap="square" lIns="0" tIns="27940" rIns="0" bIns="0" rtlCol="0">
            <a:spAutoFit/>
          </a:bodyPr>
          <a:lstStyle/>
          <a:p>
            <a:pPr marL="38100">
              <a:lnSpc>
                <a:spcPct val="100000"/>
              </a:lnSpc>
              <a:spcBef>
                <a:spcPts val="220"/>
              </a:spcBef>
            </a:pPr>
            <a:r>
              <a:rPr spc="-110" dirty="0"/>
              <a:t>8</a:t>
            </a:r>
          </a:p>
        </p:txBody>
      </p:sp>
      <p:sp>
        <p:nvSpPr>
          <p:cNvPr id="7" name="object 5">
            <a:extLst>
              <a:ext uri="{FF2B5EF4-FFF2-40B4-BE49-F238E27FC236}">
                <a16:creationId xmlns:a16="http://schemas.microsoft.com/office/drawing/2014/main" xmlns="" id="{CFD81A08-E5D6-9FE0-A968-A78B0CC028CC}"/>
              </a:ext>
            </a:extLst>
          </p:cNvPr>
          <p:cNvSpPr txBox="1"/>
          <p:nvPr/>
        </p:nvSpPr>
        <p:spPr>
          <a:xfrm>
            <a:off x="8756749" y="4139125"/>
            <a:ext cx="20320" cy="117475"/>
          </a:xfrm>
          <a:prstGeom prst="rect">
            <a:avLst/>
          </a:prstGeom>
        </p:spPr>
        <p:txBody>
          <a:bodyPr vert="horz" wrap="square" lIns="0" tIns="12700" rIns="0" bIns="0" rtlCol="0">
            <a:spAutoFit/>
          </a:bodyPr>
          <a:lstStyle/>
          <a:p>
            <a:pPr>
              <a:lnSpc>
                <a:spcPct val="100000"/>
              </a:lnSpc>
              <a:spcBef>
                <a:spcPts val="100"/>
              </a:spcBef>
            </a:pPr>
            <a:r>
              <a:rPr sz="600" spc="-65" dirty="0">
                <a:latin typeface="Verdana"/>
                <a:cs typeface="Verdana"/>
              </a:rPr>
              <a:t>·</a:t>
            </a:r>
            <a:endParaRPr sz="600">
              <a:latin typeface="Verdana"/>
              <a:cs typeface="Verdana"/>
            </a:endParaRPr>
          </a:p>
        </p:txBody>
      </p:sp>
    </p:spTree>
    <p:extLst>
      <p:ext uri="{BB962C8B-B14F-4D97-AF65-F5344CB8AC3E}">
        <p14:creationId xmlns:p14="http://schemas.microsoft.com/office/powerpoint/2010/main" xmlns="" val="19947053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3009900"/>
            <a:ext cx="15011400" cy="4637167"/>
          </a:xfrm>
          <a:prstGeom prst="rect">
            <a:avLst/>
          </a:prstGeom>
        </p:spPr>
        <p:txBody>
          <a:bodyPr wrap="square">
            <a:spAutoFit/>
          </a:bodyPr>
          <a:lstStyle/>
          <a:p>
            <a:pPr marL="457200" indent="-457200">
              <a:lnSpc>
                <a:spcPct val="100000"/>
              </a:lnSpc>
              <a:spcBef>
                <a:spcPts val="3095"/>
              </a:spcBef>
            </a:pPr>
            <a:r>
              <a:rPr lang="en-US" sz="2400" dirty="0" smtClean="0">
                <a:latin typeface="Verdana"/>
                <a:cs typeface="Verdana"/>
              </a:rPr>
              <a:t>5. The </a:t>
            </a:r>
            <a:r>
              <a:rPr lang="en-US" sz="2400" dirty="0" smtClean="0">
                <a:latin typeface="Verdana"/>
                <a:cs typeface="Verdana"/>
              </a:rPr>
              <a:t>real-world traces dataset generated by the tool is better than other toy datasets.The next target is IPV6, and pcapStego helps generate this data.</a:t>
            </a:r>
          </a:p>
          <a:p>
            <a:pPr marL="457200" indent="-457200">
              <a:lnSpc>
                <a:spcPct val="100000"/>
              </a:lnSpc>
              <a:spcBef>
                <a:spcPts val="3095"/>
              </a:spcBef>
            </a:pPr>
            <a:r>
              <a:rPr lang="en-US" sz="2400" dirty="0" smtClean="0">
                <a:latin typeface="Verdana"/>
                <a:cs typeface="Verdana"/>
              </a:rPr>
              <a:t>6. The </a:t>
            </a:r>
            <a:r>
              <a:rPr lang="en-US" sz="2400" dirty="0" smtClean="0">
                <a:latin typeface="Verdana"/>
                <a:cs typeface="Verdana"/>
              </a:rPr>
              <a:t>tool distinguishes between storage and timing channels</a:t>
            </a:r>
          </a:p>
          <a:p>
            <a:pPr marL="457200" indent="-457200">
              <a:lnSpc>
                <a:spcPct val="100000"/>
              </a:lnSpc>
              <a:spcBef>
                <a:spcPts val="3095"/>
              </a:spcBef>
            </a:pPr>
            <a:r>
              <a:rPr lang="en-US" sz="2400" dirty="0" smtClean="0">
                <a:latin typeface="Verdana"/>
                <a:cs typeface="Verdana"/>
              </a:rPr>
              <a:t>7. Different </a:t>
            </a:r>
            <a:r>
              <a:rPr lang="en-US" sz="2400" dirty="0" smtClean="0">
                <a:latin typeface="Verdana"/>
                <a:cs typeface="Verdana"/>
              </a:rPr>
              <a:t>headers are exploited to create covert channels by the tool.</a:t>
            </a:r>
          </a:p>
          <a:p>
            <a:pPr marL="457200" indent="-457200">
              <a:lnSpc>
                <a:spcPct val="100000"/>
              </a:lnSpc>
              <a:spcBef>
                <a:spcPts val="3095"/>
              </a:spcBef>
            </a:pPr>
            <a:r>
              <a:rPr lang="en-US" sz="2400" dirty="0" smtClean="0">
                <a:latin typeface="Verdana"/>
                <a:cs typeface="Verdana"/>
              </a:rPr>
              <a:t>8. Users </a:t>
            </a:r>
            <a:r>
              <a:rPr lang="en-US" sz="2400" dirty="0" smtClean="0">
                <a:latin typeface="Verdana"/>
                <a:cs typeface="Verdana"/>
              </a:rPr>
              <a:t>can either select the mode of covert channel and information or automate the task using the tool.The tool uses Python 3 and Scapy 2.4.4.</a:t>
            </a:r>
          </a:p>
          <a:p>
            <a:pPr marL="457200" indent="-457200">
              <a:lnSpc>
                <a:spcPct val="100000"/>
              </a:lnSpc>
              <a:spcBef>
                <a:spcPts val="3095"/>
              </a:spcBef>
            </a:pPr>
            <a:r>
              <a:rPr lang="en-US" sz="2400" dirty="0" smtClean="0">
                <a:latin typeface="Verdana"/>
                <a:cs typeface="Verdana"/>
              </a:rPr>
              <a:t>9. The </a:t>
            </a:r>
            <a:r>
              <a:rPr lang="en-US" sz="2400" dirty="0" smtClean="0">
                <a:latin typeface="Verdana"/>
                <a:cs typeface="Verdana"/>
              </a:rPr>
              <a:t>software's composition and usage are explained in the paper.CAIDA is used for real-world traffic traces of IPV6.</a:t>
            </a:r>
            <a:endParaRPr lang="en-US" sz="3600" dirty="0" smtClean="0">
              <a:latin typeface="Verdana"/>
              <a:cs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83436" y="1718926"/>
            <a:ext cx="6139815" cy="574040"/>
          </a:xfrm>
          <a:prstGeom prst="rect">
            <a:avLst/>
          </a:prstGeom>
        </p:spPr>
        <p:txBody>
          <a:bodyPr vert="horz" wrap="square" lIns="0" tIns="12700" rIns="0" bIns="0" rtlCol="0">
            <a:spAutoFit/>
          </a:bodyPr>
          <a:lstStyle/>
          <a:p>
            <a:pPr marL="12700">
              <a:lnSpc>
                <a:spcPct val="100000"/>
              </a:lnSpc>
              <a:spcBef>
                <a:spcPts val="100"/>
              </a:spcBef>
              <a:tabLst>
                <a:tab pos="2022475" algn="l"/>
                <a:tab pos="2574290" algn="l"/>
                <a:tab pos="4780280" algn="l"/>
              </a:tabLst>
            </a:pPr>
            <a:r>
              <a:rPr dirty="0"/>
              <a:t>Summary	of	Literature	Survey</a:t>
            </a:r>
          </a:p>
        </p:txBody>
      </p:sp>
      <p:pic>
        <p:nvPicPr>
          <p:cNvPr id="3" name="object 3"/>
          <p:cNvPicPr/>
          <p:nvPr/>
        </p:nvPicPr>
        <p:blipFill>
          <a:blip r:embed="rId2" cstate="print"/>
          <a:stretch>
            <a:fillRect/>
          </a:stretch>
        </p:blipFill>
        <p:spPr>
          <a:xfrm>
            <a:off x="16914876" y="3"/>
            <a:ext cx="1373122" cy="1481765"/>
          </a:xfrm>
          <a:prstGeom prst="rect">
            <a:avLst/>
          </a:prstGeom>
        </p:spPr>
      </p:pic>
      <p:sp>
        <p:nvSpPr>
          <p:cNvPr id="4" name="object 4"/>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5"/>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6" name="object 6"/>
          <p:cNvSpPr txBox="1"/>
          <p:nvPr/>
        </p:nvSpPr>
        <p:spPr>
          <a:xfrm>
            <a:off x="16795825" y="9532753"/>
            <a:ext cx="156210" cy="337185"/>
          </a:xfrm>
          <a:prstGeom prst="rect">
            <a:avLst/>
          </a:prstGeom>
        </p:spPr>
        <p:txBody>
          <a:bodyPr vert="horz" wrap="square" lIns="0" tIns="27940" rIns="0" bIns="0" rtlCol="0">
            <a:spAutoFit/>
          </a:bodyPr>
          <a:lstStyle/>
          <a:p>
            <a:pPr marL="12700">
              <a:lnSpc>
                <a:spcPct val="100000"/>
              </a:lnSpc>
              <a:spcBef>
                <a:spcPts val="220"/>
              </a:spcBef>
            </a:pPr>
            <a:r>
              <a:rPr sz="1800" spc="-110" dirty="0">
                <a:solidFill>
                  <a:srgbClr val="898989"/>
                </a:solidFill>
                <a:latin typeface="Lucida Sans Unicode"/>
                <a:cs typeface="Lucida Sans Unicode"/>
              </a:rPr>
              <a:t>9</a:t>
            </a:r>
            <a:endParaRPr sz="1800">
              <a:latin typeface="Lucida Sans Unicode"/>
              <a:cs typeface="Lucida Sans Unicode"/>
            </a:endParaRPr>
          </a:p>
        </p:txBody>
      </p:sp>
      <p:sp>
        <p:nvSpPr>
          <p:cNvPr id="8" name="TextBox 7">
            <a:extLst>
              <a:ext uri="{FF2B5EF4-FFF2-40B4-BE49-F238E27FC236}">
                <a16:creationId xmlns:a16="http://schemas.microsoft.com/office/drawing/2014/main" xmlns="" id="{448D67EC-6356-5C6E-D332-161747B561DA}"/>
              </a:ext>
            </a:extLst>
          </p:cNvPr>
          <p:cNvSpPr txBox="1"/>
          <p:nvPr/>
        </p:nvSpPr>
        <p:spPr>
          <a:xfrm>
            <a:off x="1905000" y="3137229"/>
            <a:ext cx="13106400" cy="2794098"/>
          </a:xfrm>
          <a:prstGeom prst="rect">
            <a:avLst/>
          </a:prstGeom>
          <a:noFill/>
        </p:spPr>
        <p:txBody>
          <a:bodyPr wrap="square">
            <a:spAutoFit/>
          </a:bodyPr>
          <a:lstStyle/>
          <a:p>
            <a:pPr marL="12700" marR="6985">
              <a:lnSpc>
                <a:spcPts val="4280"/>
              </a:lnSpc>
              <a:spcBef>
                <a:spcPts val="275"/>
              </a:spcBef>
              <a:tabLst>
                <a:tab pos="1278890" algn="l"/>
                <a:tab pos="1776095" algn="l"/>
                <a:tab pos="2684145" algn="l"/>
                <a:tab pos="5231765" algn="l"/>
                <a:tab pos="6203950" algn="l"/>
                <a:tab pos="8072120" algn="l"/>
                <a:tab pos="9382125" algn="l"/>
                <a:tab pos="10090150" algn="l"/>
              </a:tabLst>
            </a:pPr>
            <a:r>
              <a:rPr lang="en-IN" sz="2800" dirty="0">
                <a:solidFill>
                  <a:srgbClr val="0000FF"/>
                </a:solidFill>
                <a:latin typeface="Trebuchet MS"/>
              </a:rPr>
              <a:t>At the end of our survey, we conclude that the presence of covert channels in a network is the reason for multiple privacy and security concerns. There is a need for effective detection and prevention mechanisms to counter the attacks using covert channels. We have surveyed various covert channel detection schemes present in the literature.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1355705">
              <a:lnSpc>
                <a:spcPct val="100000"/>
              </a:lnSpc>
              <a:spcBef>
                <a:spcPts val="100"/>
              </a:spcBef>
            </a:pPr>
            <a:r>
              <a:rPr dirty="0"/>
              <a:t>Conclusion</a:t>
            </a:r>
          </a:p>
        </p:txBody>
      </p:sp>
      <p:sp>
        <p:nvSpPr>
          <p:cNvPr id="3" name="object 3"/>
          <p:cNvSpPr txBox="1"/>
          <p:nvPr/>
        </p:nvSpPr>
        <p:spPr>
          <a:xfrm>
            <a:off x="2650770" y="3314700"/>
            <a:ext cx="12986453" cy="2782813"/>
          </a:xfrm>
          <a:prstGeom prst="rect">
            <a:avLst/>
          </a:prstGeom>
        </p:spPr>
        <p:txBody>
          <a:bodyPr vert="horz" wrap="square" lIns="0" tIns="12700" rIns="0" bIns="0" rtlCol="0">
            <a:spAutoFit/>
          </a:bodyPr>
          <a:lstStyle/>
          <a:p>
            <a:pPr marL="12700">
              <a:lnSpc>
                <a:spcPct val="100000"/>
              </a:lnSpc>
              <a:spcBef>
                <a:spcPts val="100"/>
              </a:spcBef>
              <a:tabLst>
                <a:tab pos="1222375" algn="l"/>
                <a:tab pos="2040255" algn="l"/>
                <a:tab pos="4321175" algn="l"/>
                <a:tab pos="4872990" algn="l"/>
                <a:tab pos="5909310" algn="l"/>
              </a:tabLst>
            </a:pPr>
            <a:r>
              <a:rPr lang="en-IN" sz="3600" dirty="0">
                <a:solidFill>
                  <a:srgbClr val="0000FF"/>
                </a:solidFill>
                <a:latin typeface="Trebuchet MS"/>
              </a:rPr>
              <a:t>Based on the survey, we aim on devising preventive measures for Network Timing covert channel types. It includes the development of tools based on the suggested detection and prevention schemes that can be placed alongside Intrusion Detection and Prevention Systems in the network.</a:t>
            </a:r>
            <a:endParaRPr sz="3600" dirty="0">
              <a:latin typeface="Trebuchet MS"/>
              <a:cs typeface="Trebuchet MS"/>
            </a:endParaRPr>
          </a:p>
        </p:txBody>
      </p:sp>
      <p:pic>
        <p:nvPicPr>
          <p:cNvPr id="4" name="object 4"/>
          <p:cNvPicPr/>
          <p:nvPr/>
        </p:nvPicPr>
        <p:blipFill>
          <a:blip r:embed="rId2" cstate="print"/>
          <a:stretch>
            <a:fillRect/>
          </a:stretch>
        </p:blipFill>
        <p:spPr>
          <a:xfrm>
            <a:off x="16914876" y="0"/>
            <a:ext cx="1373122" cy="1481767"/>
          </a:xfrm>
          <a:prstGeom prst="rect">
            <a:avLst/>
          </a:prstGeom>
        </p:spPr>
      </p:pic>
      <p:sp>
        <p:nvSpPr>
          <p:cNvPr id="5" name="object 5"/>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6" name="object 6"/>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7" name="object 7"/>
          <p:cNvSpPr txBox="1"/>
          <p:nvPr/>
        </p:nvSpPr>
        <p:spPr>
          <a:xfrm>
            <a:off x="16648833" y="9532753"/>
            <a:ext cx="328930" cy="337185"/>
          </a:xfrm>
          <a:prstGeom prst="rect">
            <a:avLst/>
          </a:prstGeom>
        </p:spPr>
        <p:txBody>
          <a:bodyPr vert="horz" wrap="square" lIns="0" tIns="27940" rIns="0" bIns="0" rtlCol="0">
            <a:spAutoFit/>
          </a:bodyPr>
          <a:lstStyle/>
          <a:p>
            <a:pPr marL="38100">
              <a:lnSpc>
                <a:spcPct val="100000"/>
              </a:lnSpc>
              <a:spcBef>
                <a:spcPts val="220"/>
              </a:spcBef>
            </a:pPr>
            <a:r>
              <a:rPr sz="1800" spc="-110" dirty="0">
                <a:solidFill>
                  <a:srgbClr val="898989"/>
                </a:solidFill>
                <a:latin typeface="Lucida Sans Unicode"/>
                <a:cs typeface="Lucida Sans Unicode"/>
              </a:rPr>
              <a:t>11</a:t>
            </a:r>
            <a:endParaRPr sz="1800">
              <a:latin typeface="Lucida Sans Unicode"/>
              <a:cs typeface="Lucida Sans Unicode"/>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56472" y="4000500"/>
            <a:ext cx="3575050" cy="939800"/>
          </a:xfrm>
          <a:prstGeom prst="rect">
            <a:avLst/>
          </a:prstGeom>
        </p:spPr>
        <p:txBody>
          <a:bodyPr vert="horz" wrap="square" lIns="0" tIns="12700" rIns="0" bIns="0" rtlCol="0">
            <a:spAutoFit/>
          </a:bodyPr>
          <a:lstStyle/>
          <a:p>
            <a:pPr marL="12700">
              <a:lnSpc>
                <a:spcPct val="100000"/>
              </a:lnSpc>
              <a:spcBef>
                <a:spcPts val="100"/>
              </a:spcBef>
              <a:tabLst>
                <a:tab pos="2301875" algn="l"/>
              </a:tabLst>
            </a:pPr>
            <a:r>
              <a:rPr sz="6000" dirty="0"/>
              <a:t>Thank	You</a:t>
            </a:r>
          </a:p>
        </p:txBody>
      </p:sp>
      <p:pic>
        <p:nvPicPr>
          <p:cNvPr id="3" name="object 3"/>
          <p:cNvPicPr/>
          <p:nvPr/>
        </p:nvPicPr>
        <p:blipFill>
          <a:blip r:embed="rId2" cstate="print"/>
          <a:stretch>
            <a:fillRect/>
          </a:stretch>
        </p:blipFill>
        <p:spPr>
          <a:xfrm>
            <a:off x="16962119" y="0"/>
            <a:ext cx="1211579" cy="1449776"/>
          </a:xfrm>
          <a:prstGeom prst="rect">
            <a:avLst/>
          </a:prstGeom>
        </p:spPr>
      </p:pic>
      <p:sp>
        <p:nvSpPr>
          <p:cNvPr id="4" name="object 4"/>
          <p:cNvSpPr txBox="1"/>
          <p:nvPr/>
        </p:nvSpPr>
        <p:spPr>
          <a:xfrm>
            <a:off x="2266514" y="144753"/>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5" name="object 5"/>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6" name="object 6"/>
          <p:cNvSpPr txBox="1"/>
          <p:nvPr/>
        </p:nvSpPr>
        <p:spPr>
          <a:xfrm>
            <a:off x="16648833" y="9532753"/>
            <a:ext cx="328930" cy="337185"/>
          </a:xfrm>
          <a:prstGeom prst="rect">
            <a:avLst/>
          </a:prstGeom>
        </p:spPr>
        <p:txBody>
          <a:bodyPr vert="horz" wrap="square" lIns="0" tIns="27940" rIns="0" bIns="0" rtlCol="0">
            <a:spAutoFit/>
          </a:bodyPr>
          <a:lstStyle/>
          <a:p>
            <a:pPr marL="38100">
              <a:lnSpc>
                <a:spcPct val="100000"/>
              </a:lnSpc>
              <a:spcBef>
                <a:spcPts val="220"/>
              </a:spcBef>
            </a:pPr>
            <a:r>
              <a:rPr sz="1800" spc="-110" dirty="0">
                <a:solidFill>
                  <a:srgbClr val="898989"/>
                </a:solidFill>
                <a:latin typeface="Lucida Sans Unicode"/>
                <a:cs typeface="Lucida Sans Unicode"/>
              </a:rPr>
              <a:t>13</a:t>
            </a:r>
            <a:endParaRPr sz="1800">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1052" y="1718926"/>
            <a:ext cx="10212705" cy="574040"/>
          </a:xfrm>
          <a:prstGeom prst="rect">
            <a:avLst/>
          </a:prstGeom>
        </p:spPr>
        <p:txBody>
          <a:bodyPr vert="horz" wrap="square" lIns="0" tIns="12700" rIns="0" bIns="0" rtlCol="0">
            <a:spAutoFit/>
          </a:bodyPr>
          <a:lstStyle/>
          <a:p>
            <a:pPr marL="12700">
              <a:lnSpc>
                <a:spcPct val="100000"/>
              </a:lnSpc>
              <a:spcBef>
                <a:spcPts val="100"/>
              </a:spcBef>
              <a:tabLst>
                <a:tab pos="2449195" algn="l"/>
                <a:tab pos="2827020" algn="l"/>
                <a:tab pos="5793105" algn="l"/>
                <a:tab pos="6170930" algn="l"/>
                <a:tab pos="8824595" algn="l"/>
                <a:tab pos="9201785" algn="l"/>
              </a:tabLst>
            </a:pPr>
            <a:r>
              <a:rPr dirty="0"/>
              <a:t>Constraints	/	Dependencies	/	Assumptions	/	Risks</a:t>
            </a:r>
          </a:p>
        </p:txBody>
      </p:sp>
      <p:sp>
        <p:nvSpPr>
          <p:cNvPr id="3" name="object 3"/>
          <p:cNvSpPr txBox="1"/>
          <p:nvPr/>
        </p:nvSpPr>
        <p:spPr>
          <a:xfrm>
            <a:off x="457200" y="2691715"/>
            <a:ext cx="17678399" cy="7004290"/>
          </a:xfrm>
          <a:prstGeom prst="rect">
            <a:avLst/>
          </a:prstGeom>
        </p:spPr>
        <p:txBody>
          <a:bodyPr vert="horz" wrap="square" lIns="0" tIns="35560" rIns="0" bIns="0" rtlCol="0">
            <a:spAutoFit/>
          </a:bodyPr>
          <a:lstStyle/>
          <a:p>
            <a:pPr marL="12700" marR="6350" algn="just">
              <a:lnSpc>
                <a:spcPts val="4270"/>
              </a:lnSpc>
              <a:spcBef>
                <a:spcPts val="280"/>
              </a:spcBef>
            </a:pPr>
            <a:r>
              <a:rPr lang="en-US" sz="2000" b="1" dirty="0">
                <a:solidFill>
                  <a:srgbClr val="0033CC"/>
                </a:solidFill>
                <a:latin typeface="Trebuchet MS"/>
                <a:cs typeface="Trebuchet MS"/>
              </a:rPr>
              <a:t>Constraints:</a:t>
            </a:r>
          </a:p>
          <a:p>
            <a:pPr marL="12700" marR="6350" algn="just">
              <a:lnSpc>
                <a:spcPts val="4270"/>
              </a:lnSpc>
              <a:spcBef>
                <a:spcPts val="280"/>
              </a:spcBef>
            </a:pPr>
            <a:r>
              <a:rPr lang="en-US" sz="2000" b="1" dirty="0"/>
              <a:t>The software must comply with all applicable laws and regulations. </a:t>
            </a:r>
          </a:p>
          <a:p>
            <a:pPr marL="12700" marR="6350" algn="just">
              <a:lnSpc>
                <a:spcPts val="4270"/>
              </a:lnSpc>
              <a:spcBef>
                <a:spcPts val="280"/>
              </a:spcBef>
            </a:pPr>
            <a:r>
              <a:rPr lang="en-US" sz="2000" b="1" dirty="0"/>
              <a:t>The software must be developed within the specified budget and timeline. </a:t>
            </a:r>
          </a:p>
          <a:p>
            <a:pPr marL="12700" marR="6350" algn="just">
              <a:lnSpc>
                <a:spcPts val="4270"/>
              </a:lnSpc>
              <a:spcBef>
                <a:spcPts val="280"/>
              </a:spcBef>
            </a:pPr>
            <a:r>
              <a:rPr lang="en-US" sz="2000" b="1" dirty="0"/>
              <a:t>The software must be developed using the programming languages and tools specified by the project stakeholders.</a:t>
            </a:r>
          </a:p>
          <a:p>
            <a:pPr marL="12700" marR="6350" algn="just">
              <a:lnSpc>
                <a:spcPts val="4270"/>
              </a:lnSpc>
              <a:spcBef>
                <a:spcPts val="280"/>
              </a:spcBef>
            </a:pPr>
            <a:r>
              <a:rPr lang="en-US" sz="2000" b="1" dirty="0"/>
              <a:t>Access to resources such as literature, data, and tools may be limited, which may restrict the ability to conduct a comprehensive analysis of covert channels.</a:t>
            </a:r>
          </a:p>
          <a:p>
            <a:pPr marL="12700" marR="6350" algn="just">
              <a:lnSpc>
                <a:spcPts val="4270"/>
              </a:lnSpc>
              <a:spcBef>
                <a:spcPts val="280"/>
              </a:spcBef>
            </a:pPr>
            <a:r>
              <a:rPr lang="en-US" sz="2000" b="1" dirty="0">
                <a:solidFill>
                  <a:srgbClr val="0033CC"/>
                </a:solidFill>
                <a:latin typeface="Trebuchet MS"/>
                <a:cs typeface="Trebuchet MS"/>
              </a:rPr>
              <a:t>Dependencies:</a:t>
            </a:r>
          </a:p>
          <a:p>
            <a:pPr marL="12700" marR="6350" algn="just">
              <a:lnSpc>
                <a:spcPts val="4270"/>
              </a:lnSpc>
              <a:spcBef>
                <a:spcPts val="280"/>
              </a:spcBef>
            </a:pPr>
            <a:r>
              <a:rPr lang="en-US" sz="2000" b="1" dirty="0"/>
              <a:t>The availability of relevant literature is essential to gain an understanding of the existing research in the field of covert channels.</a:t>
            </a:r>
          </a:p>
          <a:p>
            <a:pPr marL="12700" marR="6350" algn="just">
              <a:lnSpc>
                <a:spcPts val="4270"/>
              </a:lnSpc>
              <a:spcBef>
                <a:spcPts val="280"/>
              </a:spcBef>
            </a:pPr>
            <a:r>
              <a:rPr lang="en-US" sz="2000" b="1" dirty="0"/>
              <a:t>The availability of appropriate tools is necessary to analyze and detect covert channels.</a:t>
            </a:r>
          </a:p>
          <a:p>
            <a:pPr marL="12700" marR="6350" algn="just">
              <a:lnSpc>
                <a:spcPts val="4270"/>
              </a:lnSpc>
              <a:spcBef>
                <a:spcPts val="280"/>
              </a:spcBef>
            </a:pPr>
            <a:r>
              <a:rPr lang="en-US" sz="2000" b="1" dirty="0"/>
              <a:t>The software will depend on BPF for network packet filtering and analysis. </a:t>
            </a:r>
          </a:p>
          <a:p>
            <a:pPr marL="12700" marR="6350" algn="just">
              <a:lnSpc>
                <a:spcPts val="4270"/>
              </a:lnSpc>
              <a:spcBef>
                <a:spcPts val="280"/>
              </a:spcBef>
            </a:pPr>
            <a:r>
              <a:rPr lang="en-US" sz="2000" b="1" dirty="0"/>
              <a:t>The software will depend on ML libraries for training and embedding the ML model. </a:t>
            </a:r>
          </a:p>
          <a:p>
            <a:pPr marL="12700" marR="6350" algn="just">
              <a:lnSpc>
                <a:spcPts val="4270"/>
              </a:lnSpc>
              <a:spcBef>
                <a:spcPts val="280"/>
              </a:spcBef>
            </a:pPr>
            <a:r>
              <a:rPr lang="en-US" sz="2000" b="1" dirty="0"/>
              <a:t>The software will depend on a virtual environment for testing with multiple VMs. </a:t>
            </a:r>
          </a:p>
          <a:p>
            <a:pPr marL="12700" marR="6350" algn="just">
              <a:lnSpc>
                <a:spcPts val="4270"/>
              </a:lnSpc>
              <a:spcBef>
                <a:spcPts val="280"/>
              </a:spcBef>
            </a:pPr>
            <a:r>
              <a:rPr lang="en-US" sz="2000" b="1" dirty="0"/>
              <a:t>The software will depend on network protocols supported by the target systems.</a:t>
            </a:r>
          </a:p>
        </p:txBody>
      </p:sp>
      <p:pic>
        <p:nvPicPr>
          <p:cNvPr id="4" name="object 4"/>
          <p:cNvPicPr/>
          <p:nvPr/>
        </p:nvPicPr>
        <p:blipFill>
          <a:blip r:embed="rId2" cstate="print"/>
          <a:stretch>
            <a:fillRect/>
          </a:stretch>
        </p:blipFill>
        <p:spPr>
          <a:xfrm>
            <a:off x="16914876" y="3"/>
            <a:ext cx="1373122" cy="1481765"/>
          </a:xfrm>
          <a:prstGeom prst="rect">
            <a:avLst/>
          </a:prstGeom>
        </p:spPr>
      </p:pic>
      <p:sp>
        <p:nvSpPr>
          <p:cNvPr id="5" name="object 5"/>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6" name="object 6"/>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pc="-110" dirty="0"/>
              <a:pPr marL="38100">
                <a:lnSpc>
                  <a:spcPct val="100000"/>
                </a:lnSpc>
                <a:spcBef>
                  <a:spcPts val="220"/>
                </a:spcBef>
              </a:pPr>
              <a:t>5</a:t>
            </a:fld>
            <a:endParaRPr spc="-1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1052" y="1718926"/>
            <a:ext cx="10212705" cy="574040"/>
          </a:xfrm>
          <a:prstGeom prst="rect">
            <a:avLst/>
          </a:prstGeom>
        </p:spPr>
        <p:txBody>
          <a:bodyPr vert="horz" wrap="square" lIns="0" tIns="12700" rIns="0" bIns="0" rtlCol="0">
            <a:spAutoFit/>
          </a:bodyPr>
          <a:lstStyle/>
          <a:p>
            <a:pPr marL="12700">
              <a:lnSpc>
                <a:spcPct val="100000"/>
              </a:lnSpc>
              <a:spcBef>
                <a:spcPts val="100"/>
              </a:spcBef>
              <a:tabLst>
                <a:tab pos="2449195" algn="l"/>
                <a:tab pos="2827020" algn="l"/>
                <a:tab pos="5793105" algn="l"/>
                <a:tab pos="6170930" algn="l"/>
                <a:tab pos="8824595" algn="l"/>
                <a:tab pos="9201785" algn="l"/>
              </a:tabLst>
            </a:pPr>
            <a:r>
              <a:rPr dirty="0"/>
              <a:t>Constraints	/	Dependencies	/	Assumptions	/	Risks</a:t>
            </a:r>
          </a:p>
        </p:txBody>
      </p:sp>
      <p:sp>
        <p:nvSpPr>
          <p:cNvPr id="3" name="object 3"/>
          <p:cNvSpPr txBox="1"/>
          <p:nvPr/>
        </p:nvSpPr>
        <p:spPr>
          <a:xfrm>
            <a:off x="457200" y="2691715"/>
            <a:ext cx="17678399" cy="6416244"/>
          </a:xfrm>
          <a:prstGeom prst="rect">
            <a:avLst/>
          </a:prstGeom>
        </p:spPr>
        <p:txBody>
          <a:bodyPr vert="horz" wrap="square" lIns="0" tIns="35560" rIns="0" bIns="0" rtlCol="0">
            <a:spAutoFit/>
          </a:bodyPr>
          <a:lstStyle/>
          <a:p>
            <a:pPr marL="12700" marR="6350" algn="just">
              <a:lnSpc>
                <a:spcPts val="4270"/>
              </a:lnSpc>
              <a:spcBef>
                <a:spcPts val="280"/>
              </a:spcBef>
            </a:pPr>
            <a:r>
              <a:rPr lang="en-US" sz="2000" b="1" dirty="0">
                <a:solidFill>
                  <a:srgbClr val="0033CC"/>
                </a:solidFill>
                <a:latin typeface="Trebuchet MS"/>
                <a:cs typeface="Trebuchet MS"/>
              </a:rPr>
              <a:t>Assumptions:</a:t>
            </a:r>
            <a:endParaRPr lang="en-US" sz="2000" dirty="0">
              <a:solidFill>
                <a:srgbClr val="0033CC"/>
              </a:solidFill>
              <a:latin typeface="Trebuchet MS"/>
              <a:cs typeface="Trebuchet MS"/>
            </a:endParaRPr>
          </a:p>
          <a:p>
            <a:pPr marL="12700" marR="6350" algn="just">
              <a:lnSpc>
                <a:spcPts val="4270"/>
              </a:lnSpc>
              <a:spcBef>
                <a:spcPts val="280"/>
              </a:spcBef>
            </a:pPr>
            <a:r>
              <a:rPr lang="en-US" sz="2000" b="1" dirty="0"/>
              <a:t>The research assumes that the audience has a basic understanding of computer networks and steganography.</a:t>
            </a:r>
          </a:p>
          <a:p>
            <a:pPr marL="12700" marR="6350" algn="just">
              <a:lnSpc>
                <a:spcPts val="4270"/>
              </a:lnSpc>
              <a:spcBef>
                <a:spcPts val="280"/>
              </a:spcBef>
            </a:pPr>
            <a:r>
              <a:rPr lang="en-US" sz="2000" b="1" dirty="0"/>
              <a:t>The research assumes that the covert channels to be analyzed are within the context of computer networks and information security.</a:t>
            </a:r>
          </a:p>
          <a:p>
            <a:pPr marL="12700" marR="6350" algn="just">
              <a:lnSpc>
                <a:spcPts val="4270"/>
              </a:lnSpc>
              <a:spcBef>
                <a:spcPts val="280"/>
              </a:spcBef>
            </a:pPr>
            <a:r>
              <a:rPr lang="en-US" sz="2000" b="1" dirty="0"/>
              <a:t>The software will be used for legitimate purposes only. </a:t>
            </a:r>
          </a:p>
          <a:p>
            <a:pPr marL="12700" marR="6350" algn="just">
              <a:lnSpc>
                <a:spcPts val="4270"/>
              </a:lnSpc>
              <a:spcBef>
                <a:spcPts val="280"/>
              </a:spcBef>
            </a:pPr>
            <a:r>
              <a:rPr lang="en-US" sz="2000" b="1" dirty="0"/>
              <a:t>The network traffic to be monitored will be within the network administrator's authority to monitor. </a:t>
            </a:r>
          </a:p>
          <a:p>
            <a:pPr marL="12700" marR="6350" algn="just">
              <a:lnSpc>
                <a:spcPts val="4270"/>
              </a:lnSpc>
              <a:spcBef>
                <a:spcPts val="280"/>
              </a:spcBef>
            </a:pPr>
            <a:r>
              <a:rPr lang="en-US" sz="2000" b="1" dirty="0"/>
              <a:t>The hardware and software requirements will be met by the target systems. </a:t>
            </a:r>
          </a:p>
          <a:p>
            <a:pPr marL="12700" marR="6350" algn="just">
              <a:lnSpc>
                <a:spcPts val="4270"/>
              </a:lnSpc>
              <a:spcBef>
                <a:spcPts val="280"/>
              </a:spcBef>
            </a:pPr>
            <a:r>
              <a:rPr lang="en-US" sz="2000" b="1" dirty="0"/>
              <a:t>The test environment will accurately simulate covert timing channel transmission. </a:t>
            </a:r>
          </a:p>
          <a:p>
            <a:pPr marL="12700" marR="6350" algn="just">
              <a:lnSpc>
                <a:spcPts val="4270"/>
              </a:lnSpc>
              <a:spcBef>
                <a:spcPts val="280"/>
              </a:spcBef>
            </a:pPr>
            <a:r>
              <a:rPr lang="en-US" sz="2000" b="1" dirty="0">
                <a:solidFill>
                  <a:srgbClr val="0033CC"/>
                </a:solidFill>
                <a:latin typeface="Trebuchet MS"/>
                <a:cs typeface="Trebuchet MS"/>
              </a:rPr>
              <a:t>Risks:</a:t>
            </a:r>
          </a:p>
          <a:p>
            <a:pPr marL="12700" marR="6350" algn="just">
              <a:lnSpc>
                <a:spcPts val="4270"/>
              </a:lnSpc>
              <a:spcBef>
                <a:spcPts val="280"/>
              </a:spcBef>
            </a:pPr>
            <a:r>
              <a:rPr lang="en-US" sz="2000" b="1" dirty="0"/>
              <a:t>Risk of limited data: The data available on covert channels may be limited, which may affect the quality of the research.</a:t>
            </a:r>
          </a:p>
          <a:p>
            <a:pPr marL="12700" marR="6350" algn="just">
              <a:lnSpc>
                <a:spcPts val="4270"/>
              </a:lnSpc>
              <a:spcBef>
                <a:spcPts val="280"/>
              </a:spcBef>
            </a:pPr>
            <a:r>
              <a:rPr lang="en-US" sz="2000" b="1" dirty="0"/>
              <a:t>Risk of surpassing legal boundaries: While testing covert communication channels, we risk sending covert data over institutional networks </a:t>
            </a:r>
          </a:p>
          <a:p>
            <a:pPr marL="12700" marR="6350" algn="just">
              <a:lnSpc>
                <a:spcPts val="4270"/>
              </a:lnSpc>
              <a:spcBef>
                <a:spcPts val="280"/>
              </a:spcBef>
            </a:pPr>
            <a:r>
              <a:rPr lang="en-US" sz="2000" b="1" dirty="0"/>
              <a:t>Risk of errors: The possibility of errors or inaccuracies in the analysis of covert channels cannot be ruled out, which may impact the credibility of the research. </a:t>
            </a:r>
          </a:p>
        </p:txBody>
      </p:sp>
      <p:pic>
        <p:nvPicPr>
          <p:cNvPr id="4" name="object 4"/>
          <p:cNvPicPr/>
          <p:nvPr/>
        </p:nvPicPr>
        <p:blipFill>
          <a:blip r:embed="rId2" cstate="print"/>
          <a:stretch>
            <a:fillRect/>
          </a:stretch>
        </p:blipFill>
        <p:spPr>
          <a:xfrm>
            <a:off x="16914876" y="3"/>
            <a:ext cx="1373122" cy="1481765"/>
          </a:xfrm>
          <a:prstGeom prst="rect">
            <a:avLst/>
          </a:prstGeom>
        </p:spPr>
      </p:pic>
      <p:sp>
        <p:nvSpPr>
          <p:cNvPr id="5" name="object 5"/>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6" name="object 6"/>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pc="-110" dirty="0"/>
              <a:pPr marL="38100">
                <a:lnSpc>
                  <a:spcPct val="100000"/>
                </a:lnSpc>
                <a:spcBef>
                  <a:spcPts val="220"/>
                </a:spcBef>
              </a:pPr>
              <a:t>6</a:t>
            </a:fld>
            <a:endParaRPr spc="-110" dirty="0"/>
          </a:p>
        </p:txBody>
      </p:sp>
    </p:spTree>
    <p:extLst>
      <p:ext uri="{BB962C8B-B14F-4D97-AF65-F5344CB8AC3E}">
        <p14:creationId xmlns:p14="http://schemas.microsoft.com/office/powerpoint/2010/main" xmlns="" val="190134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8437880">
              <a:lnSpc>
                <a:spcPct val="100000"/>
              </a:lnSpc>
              <a:spcBef>
                <a:spcPts val="100"/>
              </a:spcBef>
              <a:tabLst>
                <a:tab pos="10723880" algn="l"/>
              </a:tabLst>
            </a:pPr>
            <a:r>
              <a:rPr dirty="0"/>
              <a:t>Functional	Requirements</a:t>
            </a:r>
          </a:p>
        </p:txBody>
      </p:sp>
      <p:sp>
        <p:nvSpPr>
          <p:cNvPr id="3" name="object 3"/>
          <p:cNvSpPr txBox="1"/>
          <p:nvPr/>
        </p:nvSpPr>
        <p:spPr>
          <a:xfrm>
            <a:off x="1219200" y="2732247"/>
            <a:ext cx="14853554" cy="6178422"/>
          </a:xfrm>
          <a:prstGeom prst="rect">
            <a:avLst/>
          </a:prstGeom>
        </p:spPr>
        <p:txBody>
          <a:bodyPr vert="horz" wrap="square" lIns="0" tIns="29844" rIns="0" bIns="0" rtlCol="0">
            <a:spAutoFit/>
          </a:bodyPr>
          <a:lstStyle/>
          <a:p>
            <a:pPr marL="12700" marR="5080">
              <a:lnSpc>
                <a:spcPts val="4280"/>
              </a:lnSpc>
              <a:spcBef>
                <a:spcPts val="234"/>
              </a:spcBef>
              <a:tabLst>
                <a:tab pos="2017395" algn="l"/>
                <a:tab pos="2283460" algn="l"/>
                <a:tab pos="3672204" algn="l"/>
                <a:tab pos="4554855" algn="l"/>
                <a:tab pos="4868545" algn="l"/>
                <a:tab pos="6578600" algn="l"/>
                <a:tab pos="6878955" algn="l"/>
                <a:tab pos="7511415" algn="l"/>
                <a:tab pos="7697470" algn="l"/>
                <a:tab pos="9168765" algn="l"/>
                <a:tab pos="10416540" algn="l"/>
                <a:tab pos="11678920" algn="l"/>
              </a:tabLst>
            </a:pPr>
            <a:r>
              <a:rPr lang="en-US" sz="2800" dirty="0"/>
              <a:t>The following are the functional requirements for the "Covert Channel Detection and Prevention" software: </a:t>
            </a:r>
          </a:p>
          <a:p>
            <a:pPr marL="527050" marR="5080" indent="-514350">
              <a:lnSpc>
                <a:spcPts val="4280"/>
              </a:lnSpc>
              <a:spcBef>
                <a:spcPts val="234"/>
              </a:spcBef>
              <a:buAutoNum type="arabicPeriod"/>
              <a:tabLst>
                <a:tab pos="2017395" algn="l"/>
                <a:tab pos="2283460" algn="l"/>
                <a:tab pos="3672204" algn="l"/>
                <a:tab pos="4554855" algn="l"/>
                <a:tab pos="4868545" algn="l"/>
                <a:tab pos="6578600" algn="l"/>
                <a:tab pos="6878955" algn="l"/>
                <a:tab pos="7511415" algn="l"/>
                <a:tab pos="7697470" algn="l"/>
                <a:tab pos="9168765" algn="l"/>
                <a:tab pos="10416540" algn="l"/>
                <a:tab pos="11678920" algn="l"/>
              </a:tabLst>
            </a:pPr>
            <a:r>
              <a:rPr lang="en-US" sz="2800" dirty="0"/>
              <a:t>The software shall provide a means for detecting covert timing channels in computer networks. </a:t>
            </a:r>
          </a:p>
          <a:p>
            <a:pPr marL="527050" marR="5080" indent="-514350">
              <a:lnSpc>
                <a:spcPts val="4280"/>
              </a:lnSpc>
              <a:spcBef>
                <a:spcPts val="234"/>
              </a:spcBef>
              <a:buAutoNum type="arabicPeriod"/>
              <a:tabLst>
                <a:tab pos="2017395" algn="l"/>
                <a:tab pos="2283460" algn="l"/>
                <a:tab pos="3672204" algn="l"/>
                <a:tab pos="4554855" algn="l"/>
                <a:tab pos="4868545" algn="l"/>
                <a:tab pos="6578600" algn="l"/>
                <a:tab pos="6878955" algn="l"/>
                <a:tab pos="7511415" algn="l"/>
                <a:tab pos="7697470" algn="l"/>
                <a:tab pos="9168765" algn="l"/>
                <a:tab pos="10416540" algn="l"/>
                <a:tab pos="11678920" algn="l"/>
              </a:tabLst>
            </a:pPr>
            <a:r>
              <a:rPr lang="en-US" sz="2800" dirty="0"/>
              <a:t>The software shall provide two levels of detection. The first level shall involve superficial detection by analyzing delay and packet length. The second level shall involve ML-based pattern analysis to reduce false positives. </a:t>
            </a:r>
          </a:p>
          <a:p>
            <a:pPr marL="527050" marR="5080" indent="-514350">
              <a:lnSpc>
                <a:spcPts val="4280"/>
              </a:lnSpc>
              <a:spcBef>
                <a:spcPts val="234"/>
              </a:spcBef>
              <a:buAutoNum type="arabicPeriod"/>
              <a:tabLst>
                <a:tab pos="2017395" algn="l"/>
                <a:tab pos="2283460" algn="l"/>
                <a:tab pos="3672204" algn="l"/>
                <a:tab pos="4554855" algn="l"/>
                <a:tab pos="4868545" algn="l"/>
                <a:tab pos="6578600" algn="l"/>
                <a:tab pos="6878955" algn="l"/>
                <a:tab pos="7511415" algn="l"/>
                <a:tab pos="7697470" algn="l"/>
                <a:tab pos="9168765" algn="l"/>
                <a:tab pos="10416540" algn="l"/>
                <a:tab pos="11678920" algn="l"/>
              </a:tabLst>
            </a:pPr>
            <a:r>
              <a:rPr lang="en-US" sz="2800" dirty="0"/>
              <a:t> The software shall be compatible with BPF for network packet filtering and analysis. </a:t>
            </a:r>
          </a:p>
          <a:p>
            <a:pPr marL="527050" marR="5080" indent="-514350">
              <a:lnSpc>
                <a:spcPts val="4280"/>
              </a:lnSpc>
              <a:spcBef>
                <a:spcPts val="234"/>
              </a:spcBef>
              <a:buAutoNum type="arabicPeriod"/>
              <a:tabLst>
                <a:tab pos="2017395" algn="l"/>
                <a:tab pos="2283460" algn="l"/>
                <a:tab pos="3672204" algn="l"/>
                <a:tab pos="4554855" algn="l"/>
                <a:tab pos="4868545" algn="l"/>
                <a:tab pos="6578600" algn="l"/>
                <a:tab pos="6878955" algn="l"/>
                <a:tab pos="7511415" algn="l"/>
                <a:tab pos="7697470" algn="l"/>
                <a:tab pos="9168765" algn="l"/>
                <a:tab pos="10416540" algn="l"/>
                <a:tab pos="11678920" algn="l"/>
              </a:tabLst>
            </a:pPr>
            <a:r>
              <a:rPr lang="en-US" sz="2800" dirty="0"/>
              <a:t> The software shall store each packet for a given source and destination and only delete the packets once the suspicion of a covert timing channel has been cleared. </a:t>
            </a:r>
          </a:p>
          <a:p>
            <a:pPr marL="527050" marR="5080" indent="-514350">
              <a:lnSpc>
                <a:spcPts val="4280"/>
              </a:lnSpc>
              <a:spcBef>
                <a:spcPts val="234"/>
              </a:spcBef>
              <a:buAutoNum type="arabicPeriod"/>
              <a:tabLst>
                <a:tab pos="2017395" algn="l"/>
                <a:tab pos="2283460" algn="l"/>
                <a:tab pos="3672204" algn="l"/>
                <a:tab pos="4554855" algn="l"/>
                <a:tab pos="4868545" algn="l"/>
                <a:tab pos="6578600" algn="l"/>
                <a:tab pos="6878955" algn="l"/>
                <a:tab pos="7511415" algn="l"/>
                <a:tab pos="7697470" algn="l"/>
                <a:tab pos="9168765" algn="l"/>
                <a:tab pos="10416540" algn="l"/>
                <a:tab pos="11678920" algn="l"/>
              </a:tabLst>
            </a:pPr>
            <a:r>
              <a:rPr lang="en-US" sz="2800" dirty="0"/>
              <a:t>The software shall be tested in a virtual environment with multiple VMs and data transmission through covert timing channels. </a:t>
            </a:r>
            <a:endParaRPr sz="2800" dirty="0">
              <a:latin typeface="Trebuchet MS"/>
              <a:cs typeface="Trebuchet MS"/>
            </a:endParaRPr>
          </a:p>
        </p:txBody>
      </p:sp>
      <p:pic>
        <p:nvPicPr>
          <p:cNvPr id="4" name="object 4"/>
          <p:cNvPicPr/>
          <p:nvPr/>
        </p:nvPicPr>
        <p:blipFill>
          <a:blip r:embed="rId2" cstate="print"/>
          <a:stretch>
            <a:fillRect/>
          </a:stretch>
        </p:blipFill>
        <p:spPr>
          <a:xfrm>
            <a:off x="16914876" y="0"/>
            <a:ext cx="1373122" cy="1481767"/>
          </a:xfrm>
          <a:prstGeom prst="rect">
            <a:avLst/>
          </a:prstGeom>
        </p:spPr>
      </p:pic>
      <p:sp>
        <p:nvSpPr>
          <p:cNvPr id="5" name="object 5"/>
          <p:cNvSpPr txBox="1"/>
          <p:nvPr/>
        </p:nvSpPr>
        <p:spPr>
          <a:xfrm>
            <a:off x="2266514" y="13181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6" name="object 6"/>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pc="-110" dirty="0"/>
              <a:pPr marL="38100">
                <a:lnSpc>
                  <a:spcPct val="100000"/>
                </a:lnSpc>
                <a:spcBef>
                  <a:spcPts val="220"/>
                </a:spcBef>
              </a:pPr>
              <a:t>7</a:t>
            </a:fld>
            <a:endParaRPr spc="-1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8437880">
              <a:lnSpc>
                <a:spcPct val="100000"/>
              </a:lnSpc>
              <a:spcBef>
                <a:spcPts val="100"/>
              </a:spcBef>
              <a:tabLst>
                <a:tab pos="10723880" algn="l"/>
              </a:tabLst>
            </a:pPr>
            <a:r>
              <a:rPr dirty="0"/>
              <a:t>Functional	Requirements</a:t>
            </a:r>
          </a:p>
        </p:txBody>
      </p:sp>
      <p:sp>
        <p:nvSpPr>
          <p:cNvPr id="3" name="object 3"/>
          <p:cNvSpPr txBox="1"/>
          <p:nvPr/>
        </p:nvSpPr>
        <p:spPr>
          <a:xfrm>
            <a:off x="1219200" y="2732247"/>
            <a:ext cx="14853554" cy="3963007"/>
          </a:xfrm>
          <a:prstGeom prst="rect">
            <a:avLst/>
          </a:prstGeom>
        </p:spPr>
        <p:txBody>
          <a:bodyPr vert="horz" wrap="square" lIns="0" tIns="29844" rIns="0" bIns="0" rtlCol="0">
            <a:spAutoFit/>
          </a:bodyPr>
          <a:lstStyle/>
          <a:p>
            <a:pPr marL="12700" marR="5080">
              <a:lnSpc>
                <a:spcPts val="4280"/>
              </a:lnSpc>
              <a:spcBef>
                <a:spcPts val="234"/>
              </a:spcBef>
              <a:tabLst>
                <a:tab pos="2017395" algn="l"/>
                <a:tab pos="2283460" algn="l"/>
                <a:tab pos="3672204" algn="l"/>
                <a:tab pos="4554855" algn="l"/>
                <a:tab pos="4868545" algn="l"/>
                <a:tab pos="6578600" algn="l"/>
                <a:tab pos="6878955" algn="l"/>
                <a:tab pos="7511415" algn="l"/>
                <a:tab pos="7697470" algn="l"/>
                <a:tab pos="9168765" algn="l"/>
                <a:tab pos="10416540" algn="l"/>
                <a:tab pos="11678920" algn="l"/>
              </a:tabLst>
            </a:pPr>
            <a:r>
              <a:rPr lang="en-US" sz="2800" dirty="0"/>
              <a:t>6. The software shall be designed to disrupt covert timing channels after they have been detected. </a:t>
            </a:r>
          </a:p>
          <a:p>
            <a:pPr marL="12700" marR="5080">
              <a:lnSpc>
                <a:spcPts val="4280"/>
              </a:lnSpc>
              <a:spcBef>
                <a:spcPts val="234"/>
              </a:spcBef>
              <a:tabLst>
                <a:tab pos="2017395" algn="l"/>
                <a:tab pos="2283460" algn="l"/>
                <a:tab pos="3672204" algn="l"/>
                <a:tab pos="4554855" algn="l"/>
                <a:tab pos="4868545" algn="l"/>
                <a:tab pos="6578600" algn="l"/>
                <a:tab pos="6878955" algn="l"/>
                <a:tab pos="7511415" algn="l"/>
                <a:tab pos="7697470" algn="l"/>
                <a:tab pos="9168765" algn="l"/>
                <a:tab pos="10416540" algn="l"/>
                <a:tab pos="11678920" algn="l"/>
              </a:tabLst>
            </a:pPr>
            <a:r>
              <a:rPr lang="en-US" sz="2800" dirty="0"/>
              <a:t>7. The software shall use a test environment for simulating covert timing channel transmission between the client and server. </a:t>
            </a:r>
          </a:p>
          <a:p>
            <a:pPr marL="12700" marR="5080">
              <a:lnSpc>
                <a:spcPts val="4280"/>
              </a:lnSpc>
              <a:spcBef>
                <a:spcPts val="234"/>
              </a:spcBef>
              <a:tabLst>
                <a:tab pos="2017395" algn="l"/>
                <a:tab pos="2283460" algn="l"/>
                <a:tab pos="3672204" algn="l"/>
                <a:tab pos="4554855" algn="l"/>
                <a:tab pos="4868545" algn="l"/>
                <a:tab pos="6578600" algn="l"/>
                <a:tab pos="6878955" algn="l"/>
                <a:tab pos="7511415" algn="l"/>
                <a:tab pos="7697470" algn="l"/>
                <a:tab pos="9168765" algn="l"/>
                <a:tab pos="10416540" algn="l"/>
                <a:tab pos="11678920" algn="l"/>
              </a:tabLst>
            </a:pPr>
            <a:r>
              <a:rPr lang="en-US" sz="2800" dirty="0"/>
              <a:t>8. The software shall create a dataset of training ML models. </a:t>
            </a:r>
          </a:p>
          <a:p>
            <a:pPr marL="12700" marR="5080">
              <a:lnSpc>
                <a:spcPts val="4280"/>
              </a:lnSpc>
              <a:spcBef>
                <a:spcPts val="234"/>
              </a:spcBef>
              <a:tabLst>
                <a:tab pos="2017395" algn="l"/>
                <a:tab pos="2283460" algn="l"/>
                <a:tab pos="3672204" algn="l"/>
                <a:tab pos="4554855" algn="l"/>
                <a:tab pos="4868545" algn="l"/>
                <a:tab pos="6578600" algn="l"/>
                <a:tab pos="6878955" algn="l"/>
                <a:tab pos="7511415" algn="l"/>
                <a:tab pos="7697470" algn="l"/>
                <a:tab pos="9168765" algn="l"/>
                <a:tab pos="10416540" algn="l"/>
                <a:tab pos="11678920" algn="l"/>
              </a:tabLst>
            </a:pPr>
            <a:r>
              <a:rPr lang="en-US" sz="2800" dirty="0"/>
              <a:t>9. The software shall use BPF code for packet analysis. </a:t>
            </a:r>
          </a:p>
          <a:p>
            <a:pPr marL="12700" marR="5080">
              <a:lnSpc>
                <a:spcPts val="4280"/>
              </a:lnSpc>
              <a:spcBef>
                <a:spcPts val="234"/>
              </a:spcBef>
              <a:tabLst>
                <a:tab pos="2017395" algn="l"/>
                <a:tab pos="2283460" algn="l"/>
                <a:tab pos="3672204" algn="l"/>
                <a:tab pos="4554855" algn="l"/>
                <a:tab pos="4868545" algn="l"/>
                <a:tab pos="6578600" algn="l"/>
                <a:tab pos="6878955" algn="l"/>
                <a:tab pos="7511415" algn="l"/>
                <a:tab pos="7697470" algn="l"/>
                <a:tab pos="9168765" algn="l"/>
                <a:tab pos="10416540" algn="l"/>
                <a:tab pos="11678920" algn="l"/>
              </a:tabLst>
            </a:pPr>
            <a:r>
              <a:rPr lang="en-US" sz="2800" dirty="0"/>
              <a:t>10. The software shall embed the ML model to analyze packets</a:t>
            </a:r>
          </a:p>
          <a:p>
            <a:pPr marL="12700" marR="5080">
              <a:lnSpc>
                <a:spcPts val="4280"/>
              </a:lnSpc>
              <a:spcBef>
                <a:spcPts val="234"/>
              </a:spcBef>
              <a:tabLst>
                <a:tab pos="2017395" algn="l"/>
                <a:tab pos="2283460" algn="l"/>
                <a:tab pos="3672204" algn="l"/>
                <a:tab pos="4554855" algn="l"/>
                <a:tab pos="4868545" algn="l"/>
                <a:tab pos="6578600" algn="l"/>
                <a:tab pos="6878955" algn="l"/>
                <a:tab pos="7511415" algn="l"/>
                <a:tab pos="7697470" algn="l"/>
                <a:tab pos="9168765" algn="l"/>
                <a:tab pos="10416540" algn="l"/>
                <a:tab pos="11678920" algn="l"/>
              </a:tabLst>
            </a:pPr>
            <a:r>
              <a:rPr lang="en-US" sz="2800" dirty="0"/>
              <a:t>11. The software shall disrupt timing channels using random delays and other techniques</a:t>
            </a:r>
            <a:endParaRPr sz="2800" dirty="0">
              <a:latin typeface="Trebuchet MS"/>
              <a:cs typeface="Trebuchet MS"/>
            </a:endParaRPr>
          </a:p>
        </p:txBody>
      </p:sp>
      <p:pic>
        <p:nvPicPr>
          <p:cNvPr id="4" name="object 4"/>
          <p:cNvPicPr/>
          <p:nvPr/>
        </p:nvPicPr>
        <p:blipFill>
          <a:blip r:embed="rId2" cstate="print"/>
          <a:stretch>
            <a:fillRect/>
          </a:stretch>
        </p:blipFill>
        <p:spPr>
          <a:xfrm>
            <a:off x="16914876" y="0"/>
            <a:ext cx="1373122" cy="1481767"/>
          </a:xfrm>
          <a:prstGeom prst="rect">
            <a:avLst/>
          </a:prstGeom>
        </p:spPr>
      </p:pic>
      <p:sp>
        <p:nvSpPr>
          <p:cNvPr id="5" name="object 5"/>
          <p:cNvSpPr txBox="1"/>
          <p:nvPr/>
        </p:nvSpPr>
        <p:spPr>
          <a:xfrm>
            <a:off x="2266514" y="13181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6" name="object 6"/>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pc="-110" dirty="0"/>
              <a:pPr marL="38100">
                <a:lnSpc>
                  <a:spcPct val="100000"/>
                </a:lnSpc>
                <a:spcBef>
                  <a:spcPts val="220"/>
                </a:spcBef>
              </a:pPr>
              <a:t>8</a:t>
            </a:fld>
            <a:endParaRPr spc="-110" dirty="0"/>
          </a:p>
        </p:txBody>
      </p:sp>
    </p:spTree>
    <p:extLst>
      <p:ext uri="{BB962C8B-B14F-4D97-AF65-F5344CB8AC3E}">
        <p14:creationId xmlns:p14="http://schemas.microsoft.com/office/powerpoint/2010/main" xmlns="" val="1914095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59449" y="1718924"/>
            <a:ext cx="6363970" cy="574040"/>
          </a:xfrm>
          <a:prstGeom prst="rect">
            <a:avLst/>
          </a:prstGeom>
        </p:spPr>
        <p:txBody>
          <a:bodyPr vert="horz" wrap="square" lIns="0" tIns="12700" rIns="0" bIns="0" rtlCol="0">
            <a:spAutoFit/>
          </a:bodyPr>
          <a:lstStyle/>
          <a:p>
            <a:pPr marL="12700">
              <a:lnSpc>
                <a:spcPct val="100000"/>
              </a:lnSpc>
              <a:spcBef>
                <a:spcPts val="100"/>
              </a:spcBef>
              <a:tabLst>
                <a:tab pos="937260" algn="l"/>
                <a:tab pos="1242695" algn="l"/>
                <a:tab pos="3528060" algn="l"/>
              </a:tabLst>
            </a:pPr>
            <a:r>
              <a:rPr sz="3600" dirty="0">
                <a:solidFill>
                  <a:srgbClr val="FF0000"/>
                </a:solidFill>
                <a:latin typeface="Trebuchet MS"/>
                <a:cs typeface="Trebuchet MS"/>
              </a:rPr>
              <a:t>Non	-	Functional	Requirements</a:t>
            </a:r>
            <a:endParaRPr sz="3600">
              <a:latin typeface="Trebuchet MS"/>
              <a:cs typeface="Trebuchet MS"/>
            </a:endParaRPr>
          </a:p>
        </p:txBody>
      </p:sp>
      <p:pic>
        <p:nvPicPr>
          <p:cNvPr id="4" name="object 4"/>
          <p:cNvPicPr/>
          <p:nvPr/>
        </p:nvPicPr>
        <p:blipFill>
          <a:blip r:embed="rId2" cstate="print"/>
          <a:stretch>
            <a:fillRect/>
          </a:stretch>
        </p:blipFill>
        <p:spPr>
          <a:xfrm>
            <a:off x="16914876" y="0"/>
            <a:ext cx="1373122" cy="1481767"/>
          </a:xfrm>
          <a:prstGeom prst="rect">
            <a:avLst/>
          </a:prstGeom>
        </p:spPr>
      </p:pic>
      <p:sp>
        <p:nvSpPr>
          <p:cNvPr id="5" name="object 5"/>
          <p:cNvSpPr txBox="1"/>
          <p:nvPr/>
        </p:nvSpPr>
        <p:spPr>
          <a:xfrm>
            <a:off x="2266514" y="144757"/>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98989"/>
                </a:solidFill>
                <a:latin typeface="Arial MT"/>
                <a:cs typeface="Arial MT"/>
              </a:rPr>
              <a:t>Title</a:t>
            </a:r>
            <a:r>
              <a:rPr sz="1800" spc="-10" dirty="0">
                <a:solidFill>
                  <a:srgbClr val="898989"/>
                </a:solidFill>
                <a:latin typeface="Arial MT"/>
                <a:cs typeface="Arial MT"/>
              </a:rPr>
              <a:t> </a:t>
            </a:r>
            <a:r>
              <a:rPr sz="1800" dirty="0">
                <a:solidFill>
                  <a:srgbClr val="898989"/>
                </a:solidFill>
                <a:latin typeface="Arial MT"/>
                <a:cs typeface="Arial MT"/>
              </a:rPr>
              <a:t>of</a:t>
            </a:r>
            <a:r>
              <a:rPr sz="1800" spc="-10" dirty="0">
                <a:solidFill>
                  <a:srgbClr val="898989"/>
                </a:solidFill>
                <a:latin typeface="Arial MT"/>
                <a:cs typeface="Arial MT"/>
              </a:rPr>
              <a:t> </a:t>
            </a:r>
            <a:r>
              <a:rPr sz="1800" spc="-5" dirty="0">
                <a:solidFill>
                  <a:srgbClr val="898989"/>
                </a:solidFill>
                <a:latin typeface="Arial MT"/>
                <a:cs typeface="Arial MT"/>
              </a:rPr>
              <a:t>the Project</a:t>
            </a:r>
            <a:endParaRPr sz="1800">
              <a:latin typeface="Arial MT"/>
              <a:cs typeface="Arial MT"/>
            </a:endParaRPr>
          </a:p>
        </p:txBody>
      </p:sp>
      <p:sp>
        <p:nvSpPr>
          <p:cNvPr id="6" name="object 6"/>
          <p:cNvSpPr txBox="1">
            <a:spLocks noGrp="1"/>
          </p:cNvSpPr>
          <p:nvPr>
            <p:ph type="ftr" sz="quarter" idx="5"/>
          </p:nvPr>
        </p:nvSpPr>
        <p:spPr>
          <a:prstGeom prst="rect">
            <a:avLst/>
          </a:prstGeom>
        </p:spPr>
        <p:txBody>
          <a:bodyPr vert="horz" wrap="square" lIns="0" tIns="27940" rIns="0" bIns="0" rtlCol="0">
            <a:spAutoFit/>
          </a:bodyPr>
          <a:lstStyle/>
          <a:p>
            <a:pPr marL="12700">
              <a:lnSpc>
                <a:spcPct val="100000"/>
              </a:lnSpc>
              <a:spcBef>
                <a:spcPts val="220"/>
              </a:spcBef>
            </a:pPr>
            <a:r>
              <a:rPr spc="-105" dirty="0"/>
              <a:t>name1_name2_name3_name4</a:t>
            </a:r>
          </a:p>
        </p:txBody>
      </p:sp>
      <p:sp>
        <p:nvSpPr>
          <p:cNvPr id="7" name="object 7"/>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spc="-110" dirty="0"/>
              <a:pPr marL="38100">
                <a:lnSpc>
                  <a:spcPct val="100000"/>
                </a:lnSpc>
                <a:spcBef>
                  <a:spcPts val="220"/>
                </a:spcBef>
              </a:pPr>
              <a:t>9</a:t>
            </a:fld>
            <a:endParaRPr spc="-110" dirty="0"/>
          </a:p>
        </p:txBody>
      </p:sp>
      <p:sp>
        <p:nvSpPr>
          <p:cNvPr id="9" name="TextBox 8">
            <a:extLst>
              <a:ext uri="{FF2B5EF4-FFF2-40B4-BE49-F238E27FC236}">
                <a16:creationId xmlns:a16="http://schemas.microsoft.com/office/drawing/2014/main" xmlns="" id="{69037F7E-1D69-AD64-6745-0A5844DC6AED}"/>
              </a:ext>
            </a:extLst>
          </p:cNvPr>
          <p:cNvSpPr txBox="1"/>
          <p:nvPr/>
        </p:nvSpPr>
        <p:spPr>
          <a:xfrm>
            <a:off x="1219200" y="2857500"/>
            <a:ext cx="13106400" cy="4401205"/>
          </a:xfrm>
          <a:prstGeom prst="rect">
            <a:avLst/>
          </a:prstGeom>
          <a:noFill/>
        </p:spPr>
        <p:txBody>
          <a:bodyPr wrap="square">
            <a:spAutoFit/>
          </a:bodyPr>
          <a:lstStyle/>
          <a:p>
            <a:r>
              <a:rPr lang="en-US" sz="2800" dirty="0"/>
              <a:t>The following are the non-functional requirements for the "Covert Channel Detection and Prevention" software:</a:t>
            </a:r>
          </a:p>
          <a:p>
            <a:pPr marL="514350" indent="-514350">
              <a:buAutoNum type="arabicPeriod"/>
            </a:pPr>
            <a:r>
              <a:rPr lang="en-US" sz="2800" dirty="0"/>
              <a:t>The software shall be reliable and accurate in detecting and preventing covert timing channels. </a:t>
            </a:r>
          </a:p>
          <a:p>
            <a:pPr marL="514350" indent="-514350">
              <a:buAutoNum type="arabicPeriod"/>
            </a:pPr>
            <a:r>
              <a:rPr lang="en-US" sz="2800" dirty="0"/>
              <a:t>The software shall be scalable and able to handle large volumes of network traffic. </a:t>
            </a:r>
          </a:p>
          <a:p>
            <a:pPr marL="514350" indent="-514350">
              <a:buAutoNum type="arabicPeriod"/>
            </a:pPr>
            <a:r>
              <a:rPr lang="en-US" sz="2800" dirty="0"/>
              <a:t>The software shall be secure and able to protect against unauthorized access. </a:t>
            </a:r>
          </a:p>
          <a:p>
            <a:pPr marL="514350" indent="-514350">
              <a:buAutoNum type="arabicPeriod"/>
            </a:pPr>
            <a:r>
              <a:rPr lang="en-US" sz="2800" dirty="0"/>
              <a:t>The software shall be easy to install and configure. </a:t>
            </a:r>
          </a:p>
          <a:p>
            <a:pPr marL="514350" indent="-514350">
              <a:buAutoNum type="arabicPeriod"/>
            </a:pPr>
            <a:r>
              <a:rPr lang="en-US" sz="2800" dirty="0"/>
              <a:t>The software shall have minimal impact on network performance. </a:t>
            </a:r>
          </a:p>
          <a:p>
            <a:pPr marL="514350" indent="-514350">
              <a:buAutoNum type="arabicPeriod"/>
            </a:pPr>
            <a:r>
              <a:rPr lang="en-US" sz="2800" dirty="0"/>
              <a:t>The software shall be able to detect covert timing channels with a high degree of accuracy in the test environment.</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TotalTime>
  <Words>5097</Words>
  <Application>Microsoft Office PowerPoint</Application>
  <PresentationFormat>Custom</PresentationFormat>
  <Paragraphs>508</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UE20CS390A – Capstone Project Phase – 1</vt:lpstr>
      <vt:lpstr>Agenda</vt:lpstr>
      <vt:lpstr>Slide 3</vt:lpstr>
      <vt:lpstr>Suggestions from Review - 1</vt:lpstr>
      <vt:lpstr>Constraints / Dependencies / Assumptions / Risks</vt:lpstr>
      <vt:lpstr>Constraints / Dependencies / Assumptions / Risks</vt:lpstr>
      <vt:lpstr>Functional Requirements</vt:lpstr>
      <vt:lpstr>Functional Requirements</vt:lpstr>
      <vt:lpstr>Slide 9</vt:lpstr>
      <vt:lpstr>Analysis</vt:lpstr>
      <vt:lpstr>Literature Survey -1 using ARP</vt:lpstr>
      <vt:lpstr>Literature Survey -1 using ARP</vt:lpstr>
      <vt:lpstr>Literature Survey -1 using ARP</vt:lpstr>
      <vt:lpstr>Literature Survey -2-Packet Length Covert channel</vt:lpstr>
      <vt:lpstr>Literature Survey -2</vt:lpstr>
      <vt:lpstr>Literature Survey -2</vt:lpstr>
      <vt:lpstr>Literature Survey -2</vt:lpstr>
      <vt:lpstr>Literature Survey -3</vt:lpstr>
      <vt:lpstr>Literature Survey -3</vt:lpstr>
      <vt:lpstr>Literature Survey -3</vt:lpstr>
      <vt:lpstr>Literature Survey -3</vt:lpstr>
      <vt:lpstr>Literature Survey -3</vt:lpstr>
      <vt:lpstr>Literature Survey -3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Summary of Literature Survey</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little bit of body text</dc:title>
  <dc:creator>Prajwal Bhat</dc:creator>
  <cp:keywords>DAFcrLHxFeI,BAFEQCidWCc</cp:keywords>
  <cp:lastModifiedBy>Ghanashyam Bhat</cp:lastModifiedBy>
  <cp:revision>13</cp:revision>
  <dcterms:created xsi:type="dcterms:W3CDTF">2023-03-09T08:25:44Z</dcterms:created>
  <dcterms:modified xsi:type="dcterms:W3CDTF">2023-03-09T10:28:33Z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2023-03-09T00:00:00Z</vt:filetime>
  </property>
  <property fmtid="{D5CDD505-2E9C-101B-9397-08002B2CF9AE}" pid="3" name="Creator">
    <vt:lpwstr>Canva</vt:lpwstr>
  </property>
  <property fmtid="{D5CDD505-2E9C-101B-9397-08002B2CF9AE}" pid="4" name="LastSaved">
    <vt:filetime>2023-03-09T00:00:00Z</vt:filetime>
  </property>
</Properties>
</file>