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1" r:id="rId1"/>
  </p:sldMasterIdLst>
  <p:notesMasterIdLst>
    <p:notesMasterId r:id="rId36"/>
  </p:notesMasterIdLst>
  <p:handoutMasterIdLst>
    <p:handoutMasterId r:id="rId37"/>
  </p:handoutMasterIdLst>
  <p:sldIdLst>
    <p:sldId id="283" r:id="rId2"/>
    <p:sldId id="421" r:id="rId3"/>
    <p:sldId id="489" r:id="rId4"/>
    <p:sldId id="597" r:id="rId5"/>
    <p:sldId id="625" r:id="rId6"/>
    <p:sldId id="626" r:id="rId7"/>
    <p:sldId id="627" r:id="rId8"/>
    <p:sldId id="629" r:id="rId9"/>
    <p:sldId id="598" r:id="rId10"/>
    <p:sldId id="628" r:id="rId11"/>
    <p:sldId id="630" r:id="rId12"/>
    <p:sldId id="631" r:id="rId13"/>
    <p:sldId id="632" r:id="rId14"/>
    <p:sldId id="633" r:id="rId15"/>
    <p:sldId id="634" r:id="rId16"/>
    <p:sldId id="635" r:id="rId17"/>
    <p:sldId id="636" r:id="rId18"/>
    <p:sldId id="637" r:id="rId19"/>
    <p:sldId id="638" r:id="rId20"/>
    <p:sldId id="639" r:id="rId21"/>
    <p:sldId id="640" r:id="rId22"/>
    <p:sldId id="641" r:id="rId23"/>
    <p:sldId id="642" r:id="rId24"/>
    <p:sldId id="643" r:id="rId25"/>
    <p:sldId id="644" r:id="rId26"/>
    <p:sldId id="645" r:id="rId27"/>
    <p:sldId id="646" r:id="rId28"/>
    <p:sldId id="648" r:id="rId29"/>
    <p:sldId id="647" r:id="rId30"/>
    <p:sldId id="649" r:id="rId31"/>
    <p:sldId id="650" r:id="rId32"/>
    <p:sldId id="651" r:id="rId33"/>
    <p:sldId id="652" r:id="rId34"/>
    <p:sldId id="519" r:id="rId35"/>
  </p:sldIdLst>
  <p:sldSz cx="9144000" cy="6858000" type="screen4x3"/>
  <p:notesSz cx="6797675" cy="9874250"/>
  <p:defaultTextStyle>
    <a:defPPr>
      <a:defRPr lang="ko-KR"/>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ahoma" panose="020B0604030504040204" pitchFamily="34"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ahoma" panose="020B0604030504040204" pitchFamily="34"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ahoma" panose="020B0604030504040204" pitchFamily="34"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ahoma" panose="020B0604030504040204" pitchFamily="34"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57A95"/>
    <a:srgbClr val="9A7D00"/>
    <a:srgbClr val="00CCFF"/>
    <a:srgbClr val="CC3300"/>
    <a:srgbClr val="009999"/>
    <a:srgbClr val="009DC2"/>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0640" autoAdjust="0"/>
  </p:normalViewPr>
  <p:slideViewPr>
    <p:cSldViewPr>
      <p:cViewPr varScale="1">
        <p:scale>
          <a:sx n="104" d="100"/>
          <a:sy n="104" d="100"/>
        </p:scale>
        <p:origin x="186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55" d="100"/>
          <a:sy n="55" d="100"/>
        </p:scale>
        <p:origin x="2694" y="9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988" tIns="45994" rIns="91988" bIns="45994" numCol="1" anchor="t" anchorCtr="0" compatLnSpc="1">
            <a:prstTxWarp prst="textNoShape">
              <a:avLst/>
            </a:prstTxWarp>
          </a:bodyPr>
          <a:lstStyle>
            <a:lvl1pPr algn="l" defTabSz="919163" eaLnBrk="1" hangingPunct="1">
              <a:defRPr sz="1200"/>
            </a:lvl1pPr>
          </a:lstStyle>
          <a:p>
            <a:pPr>
              <a:defRPr/>
            </a:pPr>
            <a:r>
              <a:rPr lang="en-US" altLang="ko-KR"/>
              <a:t>세미나 정보 (시간, 이름)</a:t>
            </a:r>
          </a:p>
        </p:txBody>
      </p:sp>
      <p:sp>
        <p:nvSpPr>
          <p:cNvPr id="18435" name="Rectangle 3"/>
          <p:cNvSpPr>
            <a:spLocks noGrp="1" noChangeArrowheads="1"/>
          </p:cNvSpPr>
          <p:nvPr>
            <p:ph type="dt" sz="quarter" idx="1"/>
          </p:nvPr>
        </p:nvSpPr>
        <p:spPr bwMode="auto">
          <a:xfrm>
            <a:off x="3851275"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988" tIns="45994" rIns="91988" bIns="45994" numCol="1" anchor="t" anchorCtr="0" compatLnSpc="1">
            <a:prstTxWarp prst="textNoShape">
              <a:avLst/>
            </a:prstTxWarp>
          </a:bodyPr>
          <a:lstStyle>
            <a:lvl1pPr algn="r" defTabSz="919163" eaLnBrk="1" hangingPunct="1">
              <a:defRPr sz="1200"/>
            </a:lvl1pPr>
          </a:lstStyle>
          <a:p>
            <a:pPr>
              <a:defRPr/>
            </a:pPr>
            <a:endParaRPr lang="en-US" altLang="ko-KR"/>
          </a:p>
        </p:txBody>
      </p:sp>
      <p:sp>
        <p:nvSpPr>
          <p:cNvPr id="18436" name="Rectangle 4"/>
          <p:cNvSpPr>
            <a:spLocks noGrp="1" noChangeArrowheads="1"/>
          </p:cNvSpPr>
          <p:nvPr>
            <p:ph type="ftr" sz="quarter" idx="2"/>
          </p:nvPr>
        </p:nvSpPr>
        <p:spPr bwMode="auto">
          <a:xfrm>
            <a:off x="0" y="9380538"/>
            <a:ext cx="294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988" tIns="45994" rIns="91988" bIns="45994" numCol="1" anchor="b" anchorCtr="0" compatLnSpc="1">
            <a:prstTxWarp prst="textNoShape">
              <a:avLst/>
            </a:prstTxWarp>
          </a:bodyPr>
          <a:lstStyle>
            <a:lvl1pPr algn="l" defTabSz="919163" eaLnBrk="1" hangingPunct="1">
              <a:defRPr sz="1200"/>
            </a:lvl1pPr>
          </a:lstStyle>
          <a:p>
            <a:pPr>
              <a:defRPr/>
            </a:pPr>
            <a:endParaRPr lang="en-US" altLang="ko-KR"/>
          </a:p>
        </p:txBody>
      </p:sp>
      <p:sp>
        <p:nvSpPr>
          <p:cNvPr id="18437" name="Rectangle 5"/>
          <p:cNvSpPr>
            <a:spLocks noGrp="1" noChangeArrowheads="1"/>
          </p:cNvSpPr>
          <p:nvPr>
            <p:ph type="sldNum" sz="quarter" idx="3"/>
          </p:nvPr>
        </p:nvSpPr>
        <p:spPr bwMode="auto">
          <a:xfrm>
            <a:off x="3851275" y="9380538"/>
            <a:ext cx="294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988" tIns="45994" rIns="91988" bIns="45994" numCol="1" anchor="b" anchorCtr="0" compatLnSpc="1">
            <a:prstTxWarp prst="textNoShape">
              <a:avLst/>
            </a:prstTxWarp>
          </a:bodyPr>
          <a:lstStyle>
            <a:lvl1pPr algn="r" defTabSz="919163" eaLnBrk="1" hangingPunct="1">
              <a:defRPr sz="1200"/>
            </a:lvl1pPr>
          </a:lstStyle>
          <a:p>
            <a:pPr>
              <a:defRPr/>
            </a:pPr>
            <a:fld id="{0B90CB03-E48B-4BDC-8658-3DEE830C9205}"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988" tIns="45994" rIns="91988" bIns="45994" numCol="1" anchor="t" anchorCtr="0" compatLnSpc="1">
            <a:prstTxWarp prst="textNoShape">
              <a:avLst/>
            </a:prstTxWarp>
          </a:bodyPr>
          <a:lstStyle>
            <a:lvl1pPr algn="l" defTabSz="919163" eaLnBrk="1" hangingPunct="1">
              <a:defRPr sz="1200"/>
            </a:lvl1pPr>
          </a:lstStyle>
          <a:p>
            <a:pPr>
              <a:defRPr/>
            </a:pPr>
            <a:r>
              <a:rPr lang="en-US" altLang="ko-KR"/>
              <a:t>세미나 정보 (시간, 이름)</a:t>
            </a:r>
          </a:p>
        </p:txBody>
      </p:sp>
      <p:sp>
        <p:nvSpPr>
          <p:cNvPr id="19459" name="Rectangle 3"/>
          <p:cNvSpPr>
            <a:spLocks noGrp="1" noChangeArrowheads="1"/>
          </p:cNvSpPr>
          <p:nvPr>
            <p:ph type="dt" idx="1"/>
          </p:nvPr>
        </p:nvSpPr>
        <p:spPr bwMode="auto">
          <a:xfrm>
            <a:off x="3851275"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988" tIns="45994" rIns="91988" bIns="45994" numCol="1" anchor="t" anchorCtr="0" compatLnSpc="1">
            <a:prstTxWarp prst="textNoShape">
              <a:avLst/>
            </a:prstTxWarp>
          </a:bodyPr>
          <a:lstStyle>
            <a:lvl1pPr algn="r" defTabSz="919163" eaLnBrk="1" hangingPunct="1">
              <a:defRPr sz="1200"/>
            </a:lvl1pPr>
          </a:lstStyle>
          <a:p>
            <a:pPr>
              <a:defRPr/>
            </a:pPr>
            <a:endParaRPr lang="en-US" altLang="ko-KR"/>
          </a:p>
        </p:txBody>
      </p:sp>
      <p:sp>
        <p:nvSpPr>
          <p:cNvPr id="3076"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61" name="Rectangle 5"/>
          <p:cNvSpPr>
            <a:spLocks noGrp="1" noChangeArrowheads="1"/>
          </p:cNvSpPr>
          <p:nvPr>
            <p:ph type="body" sz="quarter" idx="3"/>
          </p:nvPr>
        </p:nvSpPr>
        <p:spPr bwMode="auto">
          <a:xfrm>
            <a:off x="906463" y="4689475"/>
            <a:ext cx="4984750" cy="444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988" tIns="45994" rIns="91988" bIns="45994"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19462" name="Rectangle 6"/>
          <p:cNvSpPr>
            <a:spLocks noGrp="1" noChangeArrowheads="1"/>
          </p:cNvSpPr>
          <p:nvPr>
            <p:ph type="ftr" sz="quarter" idx="4"/>
          </p:nvPr>
        </p:nvSpPr>
        <p:spPr bwMode="auto">
          <a:xfrm>
            <a:off x="0" y="9380538"/>
            <a:ext cx="294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988" tIns="45994" rIns="91988" bIns="45994" numCol="1" anchor="b" anchorCtr="0" compatLnSpc="1">
            <a:prstTxWarp prst="textNoShape">
              <a:avLst/>
            </a:prstTxWarp>
          </a:bodyPr>
          <a:lstStyle>
            <a:lvl1pPr algn="l" defTabSz="919163" eaLnBrk="1" hangingPunct="1">
              <a:defRPr sz="1200"/>
            </a:lvl1pPr>
          </a:lstStyle>
          <a:p>
            <a:pPr>
              <a:defRPr/>
            </a:pPr>
            <a:endParaRPr lang="en-US" altLang="ko-KR"/>
          </a:p>
        </p:txBody>
      </p:sp>
      <p:sp>
        <p:nvSpPr>
          <p:cNvPr id="19463" name="Rectangle 7"/>
          <p:cNvSpPr>
            <a:spLocks noGrp="1" noChangeArrowheads="1"/>
          </p:cNvSpPr>
          <p:nvPr>
            <p:ph type="sldNum" sz="quarter" idx="5"/>
          </p:nvPr>
        </p:nvSpPr>
        <p:spPr bwMode="auto">
          <a:xfrm>
            <a:off x="3851275" y="9380538"/>
            <a:ext cx="294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988" tIns="45994" rIns="91988" bIns="45994" numCol="1" anchor="b" anchorCtr="0" compatLnSpc="1">
            <a:prstTxWarp prst="textNoShape">
              <a:avLst/>
            </a:prstTxWarp>
          </a:bodyPr>
          <a:lstStyle>
            <a:lvl1pPr algn="r" defTabSz="919163" eaLnBrk="1" hangingPunct="1">
              <a:defRPr sz="1200"/>
            </a:lvl1pPr>
          </a:lstStyle>
          <a:p>
            <a:pPr>
              <a:defRPr/>
            </a:pPr>
            <a:fld id="{8A001E0E-AFAE-4A2F-BD3D-DA6E62C39720}"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anose="020B0600000101010101" pitchFamily="50" charset="-127"/>
        <a:ea typeface="굴림" panose="020B0600000101010101"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anose="020B0600000101010101" pitchFamily="50" charset="-127"/>
        <a:ea typeface="굴림" panose="020B0600000101010101"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anose="020B0600000101010101" pitchFamily="50" charset="-127"/>
        <a:ea typeface="굴림" panose="020B0600000101010101"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anose="020B0600000101010101" pitchFamily="50" charset="-127"/>
        <a:ea typeface="굴림" panose="020B0600000101010101"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anose="020B0600000101010101" pitchFamily="50" charset="-127"/>
        <a:ea typeface="굴림" panose="020B0600000101010101"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슬라이드 이미지 개체 틀 1"/>
          <p:cNvSpPr>
            <a:spLocks noGrp="1" noRot="1" noChangeAspect="1" noTextEdit="1"/>
          </p:cNvSpPr>
          <p:nvPr>
            <p:ph type="sldImg"/>
          </p:nvPr>
        </p:nvSpPr>
        <p:spPr>
          <a:ln/>
        </p:spPr>
      </p:sp>
      <p:sp>
        <p:nvSpPr>
          <p:cNvPr id="7171" name="슬라이드 노트 개체 틀 2"/>
          <p:cNvSpPr>
            <a:spLocks noGrp="1"/>
          </p:cNvSpPr>
          <p:nvPr>
            <p:ph type="body" idx="1"/>
          </p:nvPr>
        </p:nvSpPr>
        <p:spPr>
          <a:noFill/>
        </p:spPr>
        <p:txBody>
          <a:bodyPr/>
          <a:lstStyle/>
          <a:p>
            <a:endParaRPr lang="ko-KR" altLang="ko-KR"/>
          </a:p>
        </p:txBody>
      </p:sp>
      <p:sp>
        <p:nvSpPr>
          <p:cNvPr id="7172" name="슬라이드 번호 개체 틀 3"/>
          <p:cNvSpPr>
            <a:spLocks noGrp="1"/>
          </p:cNvSpPr>
          <p:nvPr>
            <p:ph type="sldNum" sz="quarter" idx="5"/>
          </p:nvPr>
        </p:nvSpPr>
        <p:spPr>
          <a:noFill/>
        </p:spPr>
        <p:txBody>
          <a:bodyPr/>
          <a:lstStyle>
            <a:lvl1pPr defTabSz="919163">
              <a:defRPr kumimoji="1" sz="2400">
                <a:solidFill>
                  <a:schemeClr val="tx1"/>
                </a:solidFill>
                <a:latin typeface="Tahoma" panose="020B0604030504040204" pitchFamily="34" charset="0"/>
                <a:ea typeface="굴림" panose="020B0600000101010101" pitchFamily="50" charset="-127"/>
              </a:defRPr>
            </a:lvl1pPr>
            <a:lvl2pPr marL="742950" indent="-285750" defTabSz="919163">
              <a:defRPr kumimoji="1" sz="2400">
                <a:solidFill>
                  <a:schemeClr val="tx1"/>
                </a:solidFill>
                <a:latin typeface="Tahoma" panose="020B0604030504040204" pitchFamily="34" charset="0"/>
                <a:ea typeface="굴림" panose="020B0600000101010101" pitchFamily="50" charset="-127"/>
              </a:defRPr>
            </a:lvl2pPr>
            <a:lvl3pPr marL="1143000" indent="-228600" defTabSz="919163">
              <a:defRPr kumimoji="1" sz="2400">
                <a:solidFill>
                  <a:schemeClr val="tx1"/>
                </a:solidFill>
                <a:latin typeface="Tahoma" panose="020B0604030504040204" pitchFamily="34" charset="0"/>
                <a:ea typeface="굴림" panose="020B0600000101010101" pitchFamily="50" charset="-127"/>
              </a:defRPr>
            </a:lvl3pPr>
            <a:lvl4pPr marL="1600200" indent="-228600" defTabSz="919163">
              <a:defRPr kumimoji="1" sz="2400">
                <a:solidFill>
                  <a:schemeClr val="tx1"/>
                </a:solidFill>
                <a:latin typeface="Tahoma" panose="020B0604030504040204" pitchFamily="34" charset="0"/>
                <a:ea typeface="굴림" panose="020B0600000101010101" pitchFamily="50" charset="-127"/>
              </a:defRPr>
            </a:lvl4pPr>
            <a:lvl5pPr marL="2057400" indent="-228600" defTabSz="919163">
              <a:defRPr kumimoji="1" sz="2400">
                <a:solidFill>
                  <a:schemeClr val="tx1"/>
                </a:solidFill>
                <a:latin typeface="Tahoma" panose="020B0604030504040204" pitchFamily="34" charset="0"/>
                <a:ea typeface="굴림" panose="020B0600000101010101" pitchFamily="50" charset="-127"/>
              </a:defRPr>
            </a:lvl5pPr>
            <a:lvl6pPr marL="2514600" indent="-228600" defTabSz="919163"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defTabSz="919163"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defTabSz="919163"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defTabSz="919163"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fld id="{5CC56436-ABEB-40B5-BEB8-4757BC02D928}" type="slidenum">
              <a:rPr lang="en-US" altLang="ko-KR" sz="1200" smtClean="0"/>
              <a:pPr/>
              <a:t>2</a:t>
            </a:fld>
            <a:endParaRPr lang="en-US" altLang="ko-K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8A001E0E-AFAE-4A2F-BD3D-DA6E62C39720}" type="slidenum">
              <a:rPr lang="en-US" altLang="ko-KR" smtClean="0"/>
              <a:pPr>
                <a:defRPr/>
              </a:pPr>
              <a:t>34</a:t>
            </a:fld>
            <a:endParaRPr lang="en-US" altLang="ko-KR"/>
          </a:p>
        </p:txBody>
      </p:sp>
    </p:spTree>
    <p:extLst>
      <p:ext uri="{BB962C8B-B14F-4D97-AF65-F5344CB8AC3E}">
        <p14:creationId xmlns:p14="http://schemas.microsoft.com/office/powerpoint/2010/main" val="42824810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flipV="1">
            <a:off x="0" y="0"/>
            <a:ext cx="8496300" cy="36513"/>
          </a:xfrm>
          <a:prstGeom prst="rect">
            <a:avLst/>
          </a:prstGeom>
          <a:gradFill rotWithShape="1">
            <a:gsLst>
              <a:gs pos="0">
                <a:srgbClr val="3399FF">
                  <a:alpha val="50000"/>
                </a:srgbClr>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굴림" panose="020B0600000101010101" pitchFamily="50" charset="-127"/>
              </a:defRPr>
            </a:lvl1pPr>
            <a:lvl2pPr marL="742950" indent="-285750" algn="ctr">
              <a:defRPr kumimoji="1" sz="2400">
                <a:solidFill>
                  <a:schemeClr val="tx1"/>
                </a:solidFill>
                <a:latin typeface="Tahoma" panose="020B0604030504040204" pitchFamily="34" charset="0"/>
                <a:ea typeface="굴림" panose="020B0600000101010101" pitchFamily="50" charset="-127"/>
              </a:defRPr>
            </a:lvl2pPr>
            <a:lvl3pPr marL="1143000" indent="-228600" algn="ctr">
              <a:defRPr kumimoji="1" sz="2400">
                <a:solidFill>
                  <a:schemeClr val="tx1"/>
                </a:solidFill>
                <a:latin typeface="Tahoma" panose="020B0604030504040204" pitchFamily="34" charset="0"/>
                <a:ea typeface="굴림" panose="020B0600000101010101" pitchFamily="50" charset="-127"/>
              </a:defRPr>
            </a:lvl3pPr>
            <a:lvl4pPr marL="1600200" indent="-228600" algn="ctr">
              <a:defRPr kumimoji="1" sz="2400">
                <a:solidFill>
                  <a:schemeClr val="tx1"/>
                </a:solidFill>
                <a:latin typeface="Tahoma" panose="020B0604030504040204" pitchFamily="34" charset="0"/>
                <a:ea typeface="굴림" panose="020B0600000101010101" pitchFamily="50" charset="-127"/>
              </a:defRPr>
            </a:lvl4pPr>
            <a:lvl5pPr marL="2057400" indent="-228600" algn="ctr">
              <a:defRPr kumimoji="1" sz="2400">
                <a:solidFill>
                  <a:schemeClr val="tx1"/>
                </a:solidFill>
                <a:latin typeface="Tahoma" panose="020B0604030504040204" pitchFamily="34"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pPr eaLnBrk="1" hangingPunct="1">
              <a:defRPr/>
            </a:pPr>
            <a:endParaRPr lang="ko-KR" altLang="en-US"/>
          </a:p>
        </p:txBody>
      </p:sp>
      <p:sp>
        <p:nvSpPr>
          <p:cNvPr id="5" name="Rectangle 3"/>
          <p:cNvSpPr>
            <a:spLocks noChangeArrowheads="1"/>
          </p:cNvSpPr>
          <p:nvPr userDrawn="1"/>
        </p:nvSpPr>
        <p:spPr bwMode="auto">
          <a:xfrm flipV="1">
            <a:off x="0" y="115888"/>
            <a:ext cx="8496300" cy="36512"/>
          </a:xfrm>
          <a:prstGeom prst="rect">
            <a:avLst/>
          </a:prstGeom>
          <a:gradFill rotWithShape="1">
            <a:gsLst>
              <a:gs pos="0">
                <a:srgbClr val="3399FF">
                  <a:alpha val="50000"/>
                </a:srgbClr>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굴림" panose="020B0600000101010101" pitchFamily="50" charset="-127"/>
              </a:defRPr>
            </a:lvl1pPr>
            <a:lvl2pPr marL="742950" indent="-285750" algn="ctr">
              <a:defRPr kumimoji="1" sz="2400">
                <a:solidFill>
                  <a:schemeClr val="tx1"/>
                </a:solidFill>
                <a:latin typeface="Tahoma" panose="020B0604030504040204" pitchFamily="34" charset="0"/>
                <a:ea typeface="굴림" panose="020B0600000101010101" pitchFamily="50" charset="-127"/>
              </a:defRPr>
            </a:lvl2pPr>
            <a:lvl3pPr marL="1143000" indent="-228600" algn="ctr">
              <a:defRPr kumimoji="1" sz="2400">
                <a:solidFill>
                  <a:schemeClr val="tx1"/>
                </a:solidFill>
                <a:latin typeface="Tahoma" panose="020B0604030504040204" pitchFamily="34" charset="0"/>
                <a:ea typeface="굴림" panose="020B0600000101010101" pitchFamily="50" charset="-127"/>
              </a:defRPr>
            </a:lvl3pPr>
            <a:lvl4pPr marL="1600200" indent="-228600" algn="ctr">
              <a:defRPr kumimoji="1" sz="2400">
                <a:solidFill>
                  <a:schemeClr val="tx1"/>
                </a:solidFill>
                <a:latin typeface="Tahoma" panose="020B0604030504040204" pitchFamily="34" charset="0"/>
                <a:ea typeface="굴림" panose="020B0600000101010101" pitchFamily="50" charset="-127"/>
              </a:defRPr>
            </a:lvl4pPr>
            <a:lvl5pPr marL="2057400" indent="-228600" algn="ctr">
              <a:defRPr kumimoji="1" sz="2400">
                <a:solidFill>
                  <a:schemeClr val="tx1"/>
                </a:solidFill>
                <a:latin typeface="Tahoma" panose="020B0604030504040204" pitchFamily="34"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pPr eaLnBrk="1" hangingPunct="1">
              <a:defRPr/>
            </a:pPr>
            <a:endParaRPr lang="ko-KR" altLang="en-US"/>
          </a:p>
        </p:txBody>
      </p:sp>
      <p:sp>
        <p:nvSpPr>
          <p:cNvPr id="6" name="Rectangle 4"/>
          <p:cNvSpPr>
            <a:spLocks noChangeArrowheads="1"/>
          </p:cNvSpPr>
          <p:nvPr userDrawn="1"/>
        </p:nvSpPr>
        <p:spPr bwMode="auto">
          <a:xfrm flipV="1">
            <a:off x="0" y="231775"/>
            <a:ext cx="8496300" cy="36513"/>
          </a:xfrm>
          <a:prstGeom prst="rect">
            <a:avLst/>
          </a:prstGeom>
          <a:gradFill rotWithShape="1">
            <a:gsLst>
              <a:gs pos="0">
                <a:srgbClr val="3399FF">
                  <a:alpha val="50000"/>
                </a:srgbClr>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굴림" panose="020B0600000101010101" pitchFamily="50" charset="-127"/>
              </a:defRPr>
            </a:lvl1pPr>
            <a:lvl2pPr marL="742950" indent="-285750" algn="ctr">
              <a:defRPr kumimoji="1" sz="2400">
                <a:solidFill>
                  <a:schemeClr val="tx1"/>
                </a:solidFill>
                <a:latin typeface="Tahoma" panose="020B0604030504040204" pitchFamily="34" charset="0"/>
                <a:ea typeface="굴림" panose="020B0600000101010101" pitchFamily="50" charset="-127"/>
              </a:defRPr>
            </a:lvl2pPr>
            <a:lvl3pPr marL="1143000" indent="-228600" algn="ctr">
              <a:defRPr kumimoji="1" sz="2400">
                <a:solidFill>
                  <a:schemeClr val="tx1"/>
                </a:solidFill>
                <a:latin typeface="Tahoma" panose="020B0604030504040204" pitchFamily="34" charset="0"/>
                <a:ea typeface="굴림" panose="020B0600000101010101" pitchFamily="50" charset="-127"/>
              </a:defRPr>
            </a:lvl3pPr>
            <a:lvl4pPr marL="1600200" indent="-228600" algn="ctr">
              <a:defRPr kumimoji="1" sz="2400">
                <a:solidFill>
                  <a:schemeClr val="tx1"/>
                </a:solidFill>
                <a:latin typeface="Tahoma" panose="020B0604030504040204" pitchFamily="34" charset="0"/>
                <a:ea typeface="굴림" panose="020B0600000101010101" pitchFamily="50" charset="-127"/>
              </a:defRPr>
            </a:lvl4pPr>
            <a:lvl5pPr marL="2057400" indent="-228600" algn="ctr">
              <a:defRPr kumimoji="1" sz="2400">
                <a:solidFill>
                  <a:schemeClr val="tx1"/>
                </a:solidFill>
                <a:latin typeface="Tahoma" panose="020B0604030504040204" pitchFamily="34"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pPr eaLnBrk="1" hangingPunct="1">
              <a:defRPr/>
            </a:pPr>
            <a:endParaRPr lang="ko-KR" altLang="en-US"/>
          </a:p>
        </p:txBody>
      </p:sp>
      <p:sp>
        <p:nvSpPr>
          <p:cNvPr id="7" name="Rectangle 5"/>
          <p:cNvSpPr>
            <a:spLocks noChangeArrowheads="1"/>
          </p:cNvSpPr>
          <p:nvPr userDrawn="1"/>
        </p:nvSpPr>
        <p:spPr bwMode="auto">
          <a:xfrm flipV="1">
            <a:off x="0" y="347663"/>
            <a:ext cx="8496300" cy="36512"/>
          </a:xfrm>
          <a:prstGeom prst="rect">
            <a:avLst/>
          </a:prstGeom>
          <a:gradFill rotWithShape="1">
            <a:gsLst>
              <a:gs pos="0">
                <a:srgbClr val="3399FF">
                  <a:alpha val="50000"/>
                </a:srgbClr>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굴림" panose="020B0600000101010101" pitchFamily="50" charset="-127"/>
              </a:defRPr>
            </a:lvl1pPr>
            <a:lvl2pPr marL="742950" indent="-285750" algn="ctr">
              <a:defRPr kumimoji="1" sz="2400">
                <a:solidFill>
                  <a:schemeClr val="tx1"/>
                </a:solidFill>
                <a:latin typeface="Tahoma" panose="020B0604030504040204" pitchFamily="34" charset="0"/>
                <a:ea typeface="굴림" panose="020B0600000101010101" pitchFamily="50" charset="-127"/>
              </a:defRPr>
            </a:lvl2pPr>
            <a:lvl3pPr marL="1143000" indent="-228600" algn="ctr">
              <a:defRPr kumimoji="1" sz="2400">
                <a:solidFill>
                  <a:schemeClr val="tx1"/>
                </a:solidFill>
                <a:latin typeface="Tahoma" panose="020B0604030504040204" pitchFamily="34" charset="0"/>
                <a:ea typeface="굴림" panose="020B0600000101010101" pitchFamily="50" charset="-127"/>
              </a:defRPr>
            </a:lvl3pPr>
            <a:lvl4pPr marL="1600200" indent="-228600" algn="ctr">
              <a:defRPr kumimoji="1" sz="2400">
                <a:solidFill>
                  <a:schemeClr val="tx1"/>
                </a:solidFill>
                <a:latin typeface="Tahoma" panose="020B0604030504040204" pitchFamily="34" charset="0"/>
                <a:ea typeface="굴림" panose="020B0600000101010101" pitchFamily="50" charset="-127"/>
              </a:defRPr>
            </a:lvl4pPr>
            <a:lvl5pPr marL="2057400" indent="-228600" algn="ctr">
              <a:defRPr kumimoji="1" sz="2400">
                <a:solidFill>
                  <a:schemeClr val="tx1"/>
                </a:solidFill>
                <a:latin typeface="Tahoma" panose="020B0604030504040204" pitchFamily="34"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pPr eaLnBrk="1" hangingPunct="1">
              <a:defRPr/>
            </a:pPr>
            <a:endParaRPr lang="ko-KR" altLang="en-US"/>
          </a:p>
        </p:txBody>
      </p:sp>
      <p:sp>
        <p:nvSpPr>
          <p:cNvPr id="8" name="Rectangle 6"/>
          <p:cNvSpPr>
            <a:spLocks noChangeArrowheads="1"/>
          </p:cNvSpPr>
          <p:nvPr userDrawn="1"/>
        </p:nvSpPr>
        <p:spPr bwMode="auto">
          <a:xfrm flipV="1">
            <a:off x="0" y="463550"/>
            <a:ext cx="8496300" cy="36513"/>
          </a:xfrm>
          <a:prstGeom prst="rect">
            <a:avLst/>
          </a:prstGeom>
          <a:gradFill rotWithShape="1">
            <a:gsLst>
              <a:gs pos="0">
                <a:srgbClr val="3399FF">
                  <a:alpha val="50000"/>
                </a:srgbClr>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굴림" panose="020B0600000101010101" pitchFamily="50" charset="-127"/>
              </a:defRPr>
            </a:lvl1pPr>
            <a:lvl2pPr marL="742950" indent="-285750" algn="ctr">
              <a:defRPr kumimoji="1" sz="2400">
                <a:solidFill>
                  <a:schemeClr val="tx1"/>
                </a:solidFill>
                <a:latin typeface="Tahoma" panose="020B0604030504040204" pitchFamily="34" charset="0"/>
                <a:ea typeface="굴림" panose="020B0600000101010101" pitchFamily="50" charset="-127"/>
              </a:defRPr>
            </a:lvl2pPr>
            <a:lvl3pPr marL="1143000" indent="-228600" algn="ctr">
              <a:defRPr kumimoji="1" sz="2400">
                <a:solidFill>
                  <a:schemeClr val="tx1"/>
                </a:solidFill>
                <a:latin typeface="Tahoma" panose="020B0604030504040204" pitchFamily="34" charset="0"/>
                <a:ea typeface="굴림" panose="020B0600000101010101" pitchFamily="50" charset="-127"/>
              </a:defRPr>
            </a:lvl3pPr>
            <a:lvl4pPr marL="1600200" indent="-228600" algn="ctr">
              <a:defRPr kumimoji="1" sz="2400">
                <a:solidFill>
                  <a:schemeClr val="tx1"/>
                </a:solidFill>
                <a:latin typeface="Tahoma" panose="020B0604030504040204" pitchFamily="34" charset="0"/>
                <a:ea typeface="굴림" panose="020B0600000101010101" pitchFamily="50" charset="-127"/>
              </a:defRPr>
            </a:lvl4pPr>
            <a:lvl5pPr marL="2057400" indent="-228600" algn="ctr">
              <a:defRPr kumimoji="1" sz="2400">
                <a:solidFill>
                  <a:schemeClr val="tx1"/>
                </a:solidFill>
                <a:latin typeface="Tahoma" panose="020B0604030504040204" pitchFamily="34"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pPr eaLnBrk="1" hangingPunct="1">
              <a:defRPr/>
            </a:pPr>
            <a:endParaRPr lang="ko-KR" altLang="en-US"/>
          </a:p>
        </p:txBody>
      </p:sp>
      <p:sp>
        <p:nvSpPr>
          <p:cNvPr id="9" name="Rectangle 7"/>
          <p:cNvSpPr>
            <a:spLocks noChangeArrowheads="1"/>
          </p:cNvSpPr>
          <p:nvPr userDrawn="1"/>
        </p:nvSpPr>
        <p:spPr bwMode="auto">
          <a:xfrm flipV="1">
            <a:off x="0" y="579438"/>
            <a:ext cx="8496300" cy="36512"/>
          </a:xfrm>
          <a:prstGeom prst="rect">
            <a:avLst/>
          </a:prstGeom>
          <a:gradFill rotWithShape="1">
            <a:gsLst>
              <a:gs pos="0">
                <a:srgbClr val="3399FF">
                  <a:alpha val="50000"/>
                </a:srgbClr>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굴림" panose="020B0600000101010101" pitchFamily="50" charset="-127"/>
              </a:defRPr>
            </a:lvl1pPr>
            <a:lvl2pPr marL="742950" indent="-285750" algn="ctr">
              <a:defRPr kumimoji="1" sz="2400">
                <a:solidFill>
                  <a:schemeClr val="tx1"/>
                </a:solidFill>
                <a:latin typeface="Tahoma" panose="020B0604030504040204" pitchFamily="34" charset="0"/>
                <a:ea typeface="굴림" panose="020B0600000101010101" pitchFamily="50" charset="-127"/>
              </a:defRPr>
            </a:lvl2pPr>
            <a:lvl3pPr marL="1143000" indent="-228600" algn="ctr">
              <a:defRPr kumimoji="1" sz="2400">
                <a:solidFill>
                  <a:schemeClr val="tx1"/>
                </a:solidFill>
                <a:latin typeface="Tahoma" panose="020B0604030504040204" pitchFamily="34" charset="0"/>
                <a:ea typeface="굴림" panose="020B0600000101010101" pitchFamily="50" charset="-127"/>
              </a:defRPr>
            </a:lvl3pPr>
            <a:lvl4pPr marL="1600200" indent="-228600" algn="ctr">
              <a:defRPr kumimoji="1" sz="2400">
                <a:solidFill>
                  <a:schemeClr val="tx1"/>
                </a:solidFill>
                <a:latin typeface="Tahoma" panose="020B0604030504040204" pitchFamily="34" charset="0"/>
                <a:ea typeface="굴림" panose="020B0600000101010101" pitchFamily="50" charset="-127"/>
              </a:defRPr>
            </a:lvl4pPr>
            <a:lvl5pPr marL="2057400" indent="-228600" algn="ctr">
              <a:defRPr kumimoji="1" sz="2400">
                <a:solidFill>
                  <a:schemeClr val="tx1"/>
                </a:solidFill>
                <a:latin typeface="Tahoma" panose="020B0604030504040204" pitchFamily="34"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pPr eaLnBrk="1" hangingPunct="1">
              <a:defRPr/>
            </a:pPr>
            <a:endParaRPr lang="ko-KR" altLang="en-US"/>
          </a:p>
        </p:txBody>
      </p:sp>
      <p:sp>
        <p:nvSpPr>
          <p:cNvPr id="10" name="Rectangle 8"/>
          <p:cNvSpPr>
            <a:spLocks noChangeArrowheads="1"/>
          </p:cNvSpPr>
          <p:nvPr userDrawn="1"/>
        </p:nvSpPr>
        <p:spPr bwMode="auto">
          <a:xfrm flipV="1">
            <a:off x="0" y="695325"/>
            <a:ext cx="8496300" cy="36513"/>
          </a:xfrm>
          <a:prstGeom prst="rect">
            <a:avLst/>
          </a:prstGeom>
          <a:gradFill rotWithShape="1">
            <a:gsLst>
              <a:gs pos="0">
                <a:srgbClr val="3399FF">
                  <a:alpha val="50000"/>
                </a:srgbClr>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굴림" panose="020B0600000101010101" pitchFamily="50" charset="-127"/>
              </a:defRPr>
            </a:lvl1pPr>
            <a:lvl2pPr marL="742950" indent="-285750" algn="ctr">
              <a:defRPr kumimoji="1" sz="2400">
                <a:solidFill>
                  <a:schemeClr val="tx1"/>
                </a:solidFill>
                <a:latin typeface="Tahoma" panose="020B0604030504040204" pitchFamily="34" charset="0"/>
                <a:ea typeface="굴림" panose="020B0600000101010101" pitchFamily="50" charset="-127"/>
              </a:defRPr>
            </a:lvl2pPr>
            <a:lvl3pPr marL="1143000" indent="-228600" algn="ctr">
              <a:defRPr kumimoji="1" sz="2400">
                <a:solidFill>
                  <a:schemeClr val="tx1"/>
                </a:solidFill>
                <a:latin typeface="Tahoma" panose="020B0604030504040204" pitchFamily="34" charset="0"/>
                <a:ea typeface="굴림" panose="020B0600000101010101" pitchFamily="50" charset="-127"/>
              </a:defRPr>
            </a:lvl3pPr>
            <a:lvl4pPr marL="1600200" indent="-228600" algn="ctr">
              <a:defRPr kumimoji="1" sz="2400">
                <a:solidFill>
                  <a:schemeClr val="tx1"/>
                </a:solidFill>
                <a:latin typeface="Tahoma" panose="020B0604030504040204" pitchFamily="34" charset="0"/>
                <a:ea typeface="굴림" panose="020B0600000101010101" pitchFamily="50" charset="-127"/>
              </a:defRPr>
            </a:lvl4pPr>
            <a:lvl5pPr marL="2057400" indent="-228600" algn="ctr">
              <a:defRPr kumimoji="1" sz="2400">
                <a:solidFill>
                  <a:schemeClr val="tx1"/>
                </a:solidFill>
                <a:latin typeface="Tahoma" panose="020B0604030504040204" pitchFamily="34"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pPr eaLnBrk="1" hangingPunct="1">
              <a:defRPr/>
            </a:pPr>
            <a:endParaRPr lang="ko-KR" altLang="en-US"/>
          </a:p>
        </p:txBody>
      </p:sp>
      <p:sp>
        <p:nvSpPr>
          <p:cNvPr id="11" name="Rectangle 9"/>
          <p:cNvSpPr>
            <a:spLocks noChangeArrowheads="1"/>
          </p:cNvSpPr>
          <p:nvPr userDrawn="1"/>
        </p:nvSpPr>
        <p:spPr bwMode="auto">
          <a:xfrm flipV="1">
            <a:off x="0" y="811213"/>
            <a:ext cx="8496300" cy="36512"/>
          </a:xfrm>
          <a:prstGeom prst="rect">
            <a:avLst/>
          </a:prstGeom>
          <a:gradFill rotWithShape="1">
            <a:gsLst>
              <a:gs pos="0">
                <a:srgbClr val="3399FF">
                  <a:alpha val="50000"/>
                </a:srgbClr>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굴림" panose="020B0600000101010101" pitchFamily="50" charset="-127"/>
              </a:defRPr>
            </a:lvl1pPr>
            <a:lvl2pPr marL="742950" indent="-285750" algn="ctr">
              <a:defRPr kumimoji="1" sz="2400">
                <a:solidFill>
                  <a:schemeClr val="tx1"/>
                </a:solidFill>
                <a:latin typeface="Tahoma" panose="020B0604030504040204" pitchFamily="34" charset="0"/>
                <a:ea typeface="굴림" panose="020B0600000101010101" pitchFamily="50" charset="-127"/>
              </a:defRPr>
            </a:lvl2pPr>
            <a:lvl3pPr marL="1143000" indent="-228600" algn="ctr">
              <a:defRPr kumimoji="1" sz="2400">
                <a:solidFill>
                  <a:schemeClr val="tx1"/>
                </a:solidFill>
                <a:latin typeface="Tahoma" panose="020B0604030504040204" pitchFamily="34" charset="0"/>
                <a:ea typeface="굴림" panose="020B0600000101010101" pitchFamily="50" charset="-127"/>
              </a:defRPr>
            </a:lvl3pPr>
            <a:lvl4pPr marL="1600200" indent="-228600" algn="ctr">
              <a:defRPr kumimoji="1" sz="2400">
                <a:solidFill>
                  <a:schemeClr val="tx1"/>
                </a:solidFill>
                <a:latin typeface="Tahoma" panose="020B0604030504040204" pitchFamily="34" charset="0"/>
                <a:ea typeface="굴림" panose="020B0600000101010101" pitchFamily="50" charset="-127"/>
              </a:defRPr>
            </a:lvl4pPr>
            <a:lvl5pPr marL="2057400" indent="-228600" algn="ctr">
              <a:defRPr kumimoji="1" sz="2400">
                <a:solidFill>
                  <a:schemeClr val="tx1"/>
                </a:solidFill>
                <a:latin typeface="Tahoma" panose="020B0604030504040204" pitchFamily="34"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pPr eaLnBrk="1" hangingPunct="1">
              <a:defRPr/>
            </a:pPr>
            <a:endParaRPr lang="ko-KR" altLang="en-US"/>
          </a:p>
        </p:txBody>
      </p:sp>
      <p:sp>
        <p:nvSpPr>
          <p:cNvPr id="12" name="Rectangle 10"/>
          <p:cNvSpPr>
            <a:spLocks noChangeArrowheads="1"/>
          </p:cNvSpPr>
          <p:nvPr userDrawn="1"/>
        </p:nvSpPr>
        <p:spPr bwMode="auto">
          <a:xfrm flipV="1">
            <a:off x="0" y="927100"/>
            <a:ext cx="8496300" cy="36513"/>
          </a:xfrm>
          <a:prstGeom prst="rect">
            <a:avLst/>
          </a:prstGeom>
          <a:gradFill rotWithShape="1">
            <a:gsLst>
              <a:gs pos="0">
                <a:srgbClr val="3399FF">
                  <a:alpha val="50000"/>
                </a:srgbClr>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굴림" panose="020B0600000101010101" pitchFamily="50" charset="-127"/>
              </a:defRPr>
            </a:lvl1pPr>
            <a:lvl2pPr marL="742950" indent="-285750" algn="ctr">
              <a:defRPr kumimoji="1" sz="2400">
                <a:solidFill>
                  <a:schemeClr val="tx1"/>
                </a:solidFill>
                <a:latin typeface="Tahoma" panose="020B0604030504040204" pitchFamily="34" charset="0"/>
                <a:ea typeface="굴림" panose="020B0600000101010101" pitchFamily="50" charset="-127"/>
              </a:defRPr>
            </a:lvl2pPr>
            <a:lvl3pPr marL="1143000" indent="-228600" algn="ctr">
              <a:defRPr kumimoji="1" sz="2400">
                <a:solidFill>
                  <a:schemeClr val="tx1"/>
                </a:solidFill>
                <a:latin typeface="Tahoma" panose="020B0604030504040204" pitchFamily="34" charset="0"/>
                <a:ea typeface="굴림" panose="020B0600000101010101" pitchFamily="50" charset="-127"/>
              </a:defRPr>
            </a:lvl3pPr>
            <a:lvl4pPr marL="1600200" indent="-228600" algn="ctr">
              <a:defRPr kumimoji="1" sz="2400">
                <a:solidFill>
                  <a:schemeClr val="tx1"/>
                </a:solidFill>
                <a:latin typeface="Tahoma" panose="020B0604030504040204" pitchFamily="34" charset="0"/>
                <a:ea typeface="굴림" panose="020B0600000101010101" pitchFamily="50" charset="-127"/>
              </a:defRPr>
            </a:lvl4pPr>
            <a:lvl5pPr marL="2057400" indent="-228600" algn="ctr">
              <a:defRPr kumimoji="1" sz="2400">
                <a:solidFill>
                  <a:schemeClr val="tx1"/>
                </a:solidFill>
                <a:latin typeface="Tahoma" panose="020B0604030504040204" pitchFamily="34"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pPr eaLnBrk="1" hangingPunct="1">
              <a:defRPr/>
            </a:pPr>
            <a:endParaRPr lang="ko-KR" altLang="en-US"/>
          </a:p>
        </p:txBody>
      </p:sp>
      <p:sp>
        <p:nvSpPr>
          <p:cNvPr id="13" name="Rectangle 11"/>
          <p:cNvSpPr>
            <a:spLocks noChangeArrowheads="1"/>
          </p:cNvSpPr>
          <p:nvPr userDrawn="1"/>
        </p:nvSpPr>
        <p:spPr bwMode="auto">
          <a:xfrm flipV="1">
            <a:off x="0" y="1042988"/>
            <a:ext cx="8496300" cy="36512"/>
          </a:xfrm>
          <a:prstGeom prst="rect">
            <a:avLst/>
          </a:prstGeom>
          <a:gradFill rotWithShape="1">
            <a:gsLst>
              <a:gs pos="0">
                <a:srgbClr val="3399FF">
                  <a:alpha val="50000"/>
                </a:srgbClr>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굴림" panose="020B0600000101010101" pitchFamily="50" charset="-127"/>
              </a:defRPr>
            </a:lvl1pPr>
            <a:lvl2pPr marL="742950" indent="-285750" algn="ctr">
              <a:defRPr kumimoji="1" sz="2400">
                <a:solidFill>
                  <a:schemeClr val="tx1"/>
                </a:solidFill>
                <a:latin typeface="Tahoma" panose="020B0604030504040204" pitchFamily="34" charset="0"/>
                <a:ea typeface="굴림" panose="020B0600000101010101" pitchFamily="50" charset="-127"/>
              </a:defRPr>
            </a:lvl2pPr>
            <a:lvl3pPr marL="1143000" indent="-228600" algn="ctr">
              <a:defRPr kumimoji="1" sz="2400">
                <a:solidFill>
                  <a:schemeClr val="tx1"/>
                </a:solidFill>
                <a:latin typeface="Tahoma" panose="020B0604030504040204" pitchFamily="34" charset="0"/>
                <a:ea typeface="굴림" panose="020B0600000101010101" pitchFamily="50" charset="-127"/>
              </a:defRPr>
            </a:lvl3pPr>
            <a:lvl4pPr marL="1600200" indent="-228600" algn="ctr">
              <a:defRPr kumimoji="1" sz="2400">
                <a:solidFill>
                  <a:schemeClr val="tx1"/>
                </a:solidFill>
                <a:latin typeface="Tahoma" panose="020B0604030504040204" pitchFamily="34" charset="0"/>
                <a:ea typeface="굴림" panose="020B0600000101010101" pitchFamily="50" charset="-127"/>
              </a:defRPr>
            </a:lvl4pPr>
            <a:lvl5pPr marL="2057400" indent="-228600" algn="ctr">
              <a:defRPr kumimoji="1" sz="2400">
                <a:solidFill>
                  <a:schemeClr val="tx1"/>
                </a:solidFill>
                <a:latin typeface="Tahoma" panose="020B0604030504040204" pitchFamily="34"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pPr eaLnBrk="1" hangingPunct="1">
              <a:defRPr/>
            </a:pPr>
            <a:endParaRPr lang="ko-KR" altLang="en-US"/>
          </a:p>
        </p:txBody>
      </p:sp>
      <p:sp>
        <p:nvSpPr>
          <p:cNvPr id="14" name="Rectangle 12"/>
          <p:cNvSpPr>
            <a:spLocks noChangeArrowheads="1"/>
          </p:cNvSpPr>
          <p:nvPr userDrawn="1"/>
        </p:nvSpPr>
        <p:spPr bwMode="auto">
          <a:xfrm flipV="1">
            <a:off x="0" y="1158875"/>
            <a:ext cx="8496300" cy="36513"/>
          </a:xfrm>
          <a:prstGeom prst="rect">
            <a:avLst/>
          </a:prstGeom>
          <a:gradFill rotWithShape="1">
            <a:gsLst>
              <a:gs pos="0">
                <a:srgbClr val="3399FF">
                  <a:alpha val="50000"/>
                </a:srgbClr>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굴림" panose="020B0600000101010101" pitchFamily="50" charset="-127"/>
              </a:defRPr>
            </a:lvl1pPr>
            <a:lvl2pPr marL="742950" indent="-285750" algn="ctr">
              <a:defRPr kumimoji="1" sz="2400">
                <a:solidFill>
                  <a:schemeClr val="tx1"/>
                </a:solidFill>
                <a:latin typeface="Tahoma" panose="020B0604030504040204" pitchFamily="34" charset="0"/>
                <a:ea typeface="굴림" panose="020B0600000101010101" pitchFamily="50" charset="-127"/>
              </a:defRPr>
            </a:lvl2pPr>
            <a:lvl3pPr marL="1143000" indent="-228600" algn="ctr">
              <a:defRPr kumimoji="1" sz="2400">
                <a:solidFill>
                  <a:schemeClr val="tx1"/>
                </a:solidFill>
                <a:latin typeface="Tahoma" panose="020B0604030504040204" pitchFamily="34" charset="0"/>
                <a:ea typeface="굴림" panose="020B0600000101010101" pitchFamily="50" charset="-127"/>
              </a:defRPr>
            </a:lvl3pPr>
            <a:lvl4pPr marL="1600200" indent="-228600" algn="ctr">
              <a:defRPr kumimoji="1" sz="2400">
                <a:solidFill>
                  <a:schemeClr val="tx1"/>
                </a:solidFill>
                <a:latin typeface="Tahoma" panose="020B0604030504040204" pitchFamily="34" charset="0"/>
                <a:ea typeface="굴림" panose="020B0600000101010101" pitchFamily="50" charset="-127"/>
              </a:defRPr>
            </a:lvl4pPr>
            <a:lvl5pPr marL="2057400" indent="-228600" algn="ctr">
              <a:defRPr kumimoji="1" sz="2400">
                <a:solidFill>
                  <a:schemeClr val="tx1"/>
                </a:solidFill>
                <a:latin typeface="Tahoma" panose="020B0604030504040204" pitchFamily="34"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pPr eaLnBrk="1" hangingPunct="1">
              <a:defRPr/>
            </a:pPr>
            <a:endParaRPr lang="ko-KR" altLang="en-US"/>
          </a:p>
        </p:txBody>
      </p:sp>
      <p:pic>
        <p:nvPicPr>
          <p:cNvPr id="15" name="Picture 15" descr="Emblem_02"/>
          <p:cNvPicPr>
            <a:picLocks noChangeAspect="1" noChangeArrowheads="1"/>
          </p:cNvPicPr>
          <p:nvPr userDrawn="1"/>
        </p:nvPicPr>
        <p:blipFill>
          <a:blip r:embed="rId2">
            <a:extLst>
              <a:ext uri="{28A0092B-C50C-407E-A947-70E740481C1C}">
                <a14:useLocalDpi xmlns:a14="http://schemas.microsoft.com/office/drawing/2010/main" val="0"/>
              </a:ext>
            </a:extLst>
          </a:blip>
          <a:srcRect l="15874" t="14815" r="16049" b="14992"/>
          <a:stretch>
            <a:fillRect/>
          </a:stretch>
        </p:blipFill>
        <p:spPr bwMode="auto">
          <a:xfrm>
            <a:off x="8251825" y="134938"/>
            <a:ext cx="8921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16"/>
          <p:cNvSpPr txBox="1">
            <a:spLocks noChangeArrowheads="1"/>
          </p:cNvSpPr>
          <p:nvPr userDrawn="1"/>
        </p:nvSpPr>
        <p:spPr bwMode="auto">
          <a:xfrm>
            <a:off x="4787900" y="393700"/>
            <a:ext cx="34559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defRPr/>
            </a:pPr>
            <a:r>
              <a:rPr lang="en-US" altLang="ko-KR" sz="1800" i="1">
                <a:solidFill>
                  <a:srgbClr val="292929"/>
                </a:solidFill>
                <a:effectLst>
                  <a:outerShdw blurRad="38100" dist="38100" dir="2700000" algn="tl">
                    <a:srgbClr val="C0C0C0"/>
                  </a:outerShdw>
                </a:effectLst>
                <a:latin typeface="Arial Black" panose="020B0A04020102020204" pitchFamily="34" charset="0"/>
              </a:rPr>
              <a:t>Sungkyunkwan University</a:t>
            </a:r>
          </a:p>
        </p:txBody>
      </p:sp>
      <p:sp>
        <p:nvSpPr>
          <p:cNvPr id="17" name="Rectangle 17"/>
          <p:cNvSpPr>
            <a:spLocks noChangeArrowheads="1"/>
          </p:cNvSpPr>
          <p:nvPr userDrawn="1"/>
        </p:nvSpPr>
        <p:spPr bwMode="auto">
          <a:xfrm flipV="1">
            <a:off x="0" y="3500438"/>
            <a:ext cx="9144000" cy="17462"/>
          </a:xfrm>
          <a:prstGeom prst="rect">
            <a:avLst/>
          </a:prstGeom>
          <a:gradFill rotWithShape="1">
            <a:gsLst>
              <a:gs pos="0">
                <a:schemeClr val="bg1"/>
              </a:gs>
              <a:gs pos="5000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ko-KR" altLang="en-US"/>
          </a:p>
        </p:txBody>
      </p:sp>
      <p:sp>
        <p:nvSpPr>
          <p:cNvPr id="18" name="Rectangle 18"/>
          <p:cNvSpPr>
            <a:spLocks noChangeArrowheads="1"/>
          </p:cNvSpPr>
          <p:nvPr userDrawn="1"/>
        </p:nvSpPr>
        <p:spPr bwMode="auto">
          <a:xfrm flipV="1">
            <a:off x="0" y="6553200"/>
            <a:ext cx="9144000" cy="17463"/>
          </a:xfrm>
          <a:prstGeom prst="rect">
            <a:avLst/>
          </a:prstGeom>
          <a:gradFill rotWithShape="1">
            <a:gsLst>
              <a:gs pos="0">
                <a:schemeClr val="bg1"/>
              </a:gs>
              <a:gs pos="50000">
                <a:schemeClr val="folHlink">
                  <a:alpha val="50000"/>
                </a:schemeClr>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ko-KR" altLang="en-US"/>
          </a:p>
        </p:txBody>
      </p:sp>
      <p:sp>
        <p:nvSpPr>
          <p:cNvPr id="19" name="Rectangle 19"/>
          <p:cNvSpPr>
            <a:spLocks noChangeArrowheads="1"/>
          </p:cNvSpPr>
          <p:nvPr userDrawn="1"/>
        </p:nvSpPr>
        <p:spPr bwMode="auto">
          <a:xfrm>
            <a:off x="0" y="6564313"/>
            <a:ext cx="9144000" cy="293687"/>
          </a:xfrm>
          <a:prstGeom prst="rect">
            <a:avLst/>
          </a:prstGeom>
          <a:gradFill rotWithShape="1">
            <a:gsLst>
              <a:gs pos="0">
                <a:srgbClr val="6666FF"/>
              </a:gs>
              <a:gs pos="100000">
                <a:srgbClr val="2F2F7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굴림" panose="020B0600000101010101" pitchFamily="50" charset="-127"/>
              </a:defRPr>
            </a:lvl1pPr>
            <a:lvl2pPr marL="742950" indent="-285750" algn="ctr">
              <a:defRPr kumimoji="1" sz="2400">
                <a:solidFill>
                  <a:schemeClr val="tx1"/>
                </a:solidFill>
                <a:latin typeface="Tahoma" panose="020B0604030504040204" pitchFamily="34" charset="0"/>
                <a:ea typeface="굴림" panose="020B0600000101010101" pitchFamily="50" charset="-127"/>
              </a:defRPr>
            </a:lvl2pPr>
            <a:lvl3pPr marL="1143000" indent="-228600" algn="ctr">
              <a:defRPr kumimoji="1" sz="2400">
                <a:solidFill>
                  <a:schemeClr val="tx1"/>
                </a:solidFill>
                <a:latin typeface="Tahoma" panose="020B0604030504040204" pitchFamily="34" charset="0"/>
                <a:ea typeface="굴림" panose="020B0600000101010101" pitchFamily="50" charset="-127"/>
              </a:defRPr>
            </a:lvl3pPr>
            <a:lvl4pPr marL="1600200" indent="-228600" algn="ctr">
              <a:defRPr kumimoji="1" sz="2400">
                <a:solidFill>
                  <a:schemeClr val="tx1"/>
                </a:solidFill>
                <a:latin typeface="Tahoma" panose="020B0604030504040204" pitchFamily="34" charset="0"/>
                <a:ea typeface="굴림" panose="020B0600000101010101" pitchFamily="50" charset="-127"/>
              </a:defRPr>
            </a:lvl4pPr>
            <a:lvl5pPr marL="2057400" indent="-228600" algn="ctr">
              <a:defRPr kumimoji="1" sz="2400">
                <a:solidFill>
                  <a:schemeClr val="tx1"/>
                </a:solidFill>
                <a:latin typeface="Tahoma" panose="020B0604030504040204" pitchFamily="34"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pPr eaLnBrk="1" hangingPunct="1">
              <a:defRPr/>
            </a:pPr>
            <a:endParaRPr lang="ko-KR" altLang="en-US"/>
          </a:p>
        </p:txBody>
      </p:sp>
      <p:sp>
        <p:nvSpPr>
          <p:cNvPr id="20" name="Text Box 20"/>
          <p:cNvSpPr txBox="1">
            <a:spLocks noChangeArrowheads="1"/>
          </p:cNvSpPr>
          <p:nvPr userDrawn="1"/>
        </p:nvSpPr>
        <p:spPr bwMode="auto">
          <a:xfrm>
            <a:off x="3995738" y="6565900"/>
            <a:ext cx="5148262"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굴림" panose="020B0600000101010101" pitchFamily="50" charset="-127"/>
              </a:defRPr>
            </a:lvl1pPr>
            <a:lvl2pPr marL="742950" indent="-285750" algn="ctr">
              <a:defRPr kumimoji="1" sz="2400">
                <a:solidFill>
                  <a:schemeClr val="tx1"/>
                </a:solidFill>
                <a:latin typeface="Tahoma" panose="020B0604030504040204" pitchFamily="34" charset="0"/>
                <a:ea typeface="굴림" panose="020B0600000101010101" pitchFamily="50" charset="-127"/>
              </a:defRPr>
            </a:lvl2pPr>
            <a:lvl3pPr marL="1143000" indent="-228600" algn="ctr">
              <a:defRPr kumimoji="1" sz="2400">
                <a:solidFill>
                  <a:schemeClr val="tx1"/>
                </a:solidFill>
                <a:latin typeface="Tahoma" panose="020B0604030504040204" pitchFamily="34" charset="0"/>
                <a:ea typeface="굴림" panose="020B0600000101010101" pitchFamily="50" charset="-127"/>
              </a:defRPr>
            </a:lvl3pPr>
            <a:lvl4pPr marL="1600200" indent="-228600" algn="ctr">
              <a:defRPr kumimoji="1" sz="2400">
                <a:solidFill>
                  <a:schemeClr val="tx1"/>
                </a:solidFill>
                <a:latin typeface="Tahoma" panose="020B0604030504040204" pitchFamily="34" charset="0"/>
                <a:ea typeface="굴림" panose="020B0600000101010101" pitchFamily="50" charset="-127"/>
              </a:defRPr>
            </a:lvl4pPr>
            <a:lvl5pPr marL="2057400" indent="-228600" algn="ctr">
              <a:defRPr kumimoji="1" sz="2400">
                <a:solidFill>
                  <a:schemeClr val="tx1"/>
                </a:solidFill>
                <a:latin typeface="Tahoma" panose="020B0604030504040204" pitchFamily="34"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pPr algn="r" eaLnBrk="1" latinLnBrk="1" hangingPunct="1">
              <a:defRPr/>
            </a:pPr>
            <a:r>
              <a:rPr lang="en-US" altLang="ko-KR" sz="1200" b="1" i="1" dirty="0">
                <a:solidFill>
                  <a:schemeClr val="bg1"/>
                </a:solidFill>
                <a:latin typeface="Arial" panose="020B0604020202020204" pitchFamily="34" charset="0"/>
              </a:rPr>
              <a:t>Copyright 2016-2018 Department of Smart Factory Convergence</a:t>
            </a:r>
          </a:p>
        </p:txBody>
      </p:sp>
      <p:sp>
        <p:nvSpPr>
          <p:cNvPr id="120845" name="Rectangle 13"/>
          <p:cNvSpPr>
            <a:spLocks noGrp="1" noChangeArrowheads="1"/>
          </p:cNvSpPr>
          <p:nvPr>
            <p:ph type="ctrTitle"/>
          </p:nvPr>
        </p:nvSpPr>
        <p:spPr>
          <a:xfrm>
            <a:off x="395288" y="1557340"/>
            <a:ext cx="8353425" cy="1470025"/>
          </a:xfrm>
        </p:spPr>
        <p:txBody>
          <a:bodyPr anchor="ctr"/>
          <a:lstStyle>
            <a:lvl1pPr algn="ctr">
              <a:defRPr sz="2700"/>
            </a:lvl1pPr>
          </a:lstStyle>
          <a:p>
            <a:pPr lvl="0"/>
            <a:r>
              <a:rPr lang="ko-KR" altLang="en-US" noProof="0"/>
              <a:t>마스터 제목 스타일 편집</a:t>
            </a:r>
          </a:p>
        </p:txBody>
      </p:sp>
      <p:sp>
        <p:nvSpPr>
          <p:cNvPr id="120846" name="Rectangle 14"/>
          <p:cNvSpPr>
            <a:spLocks noGrp="1" noChangeArrowheads="1"/>
          </p:cNvSpPr>
          <p:nvPr>
            <p:ph type="subTitle" idx="1"/>
          </p:nvPr>
        </p:nvSpPr>
        <p:spPr>
          <a:xfrm>
            <a:off x="900113" y="4005265"/>
            <a:ext cx="7343775" cy="2016125"/>
          </a:xfrm>
        </p:spPr>
        <p:txBody>
          <a:bodyPr/>
          <a:lstStyle>
            <a:lvl1pPr marL="0" indent="0" algn="ctr">
              <a:buFont typeface="Wingdings 2" panose="05020102010507070707" pitchFamily="18" charset="2"/>
              <a:buNone/>
              <a:defRPr sz="1800" i="1">
                <a:latin typeface="Tahoma" panose="020B0604030504040204" pitchFamily="34" charset="0"/>
              </a:defRPr>
            </a:lvl1pPr>
          </a:lstStyle>
          <a:p>
            <a:pPr lvl="0"/>
            <a:r>
              <a:rPr lang="ko-KR" altLang="en-US" noProof="0"/>
              <a:t>마스터 부제목 스타일 편집</a:t>
            </a:r>
          </a:p>
        </p:txBody>
      </p:sp>
    </p:spTree>
    <p:extLst>
      <p:ext uri="{BB962C8B-B14F-4D97-AF65-F5344CB8AC3E}">
        <p14:creationId xmlns:p14="http://schemas.microsoft.com/office/powerpoint/2010/main" val="3570301166"/>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849048478"/>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96076" y="115888"/>
            <a:ext cx="2124075" cy="6265862"/>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323851" y="115888"/>
            <a:ext cx="6219825" cy="6265862"/>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17057727"/>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1201423244"/>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40"/>
            <a:ext cx="7886700" cy="2852737"/>
          </a:xfrm>
        </p:spPr>
        <p:txBody>
          <a:bodyPr/>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a:t>마스터 텍스트 스타일을 편집합니다</a:t>
            </a:r>
          </a:p>
        </p:txBody>
      </p:sp>
    </p:spTree>
    <p:extLst>
      <p:ext uri="{BB962C8B-B14F-4D97-AF65-F5344CB8AC3E}">
        <p14:creationId xmlns:p14="http://schemas.microsoft.com/office/powerpoint/2010/main" val="3632194541"/>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323850" y="1557338"/>
            <a:ext cx="4171950" cy="4824412"/>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557338"/>
            <a:ext cx="4171950" cy="4824412"/>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075845679"/>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30238" y="365127"/>
            <a:ext cx="7886700" cy="1325563"/>
          </a:xfrm>
        </p:spPr>
        <p:txBody>
          <a:bodyPr/>
          <a:lstStyle/>
          <a:p>
            <a:r>
              <a:rPr lang="ko-KR" altLang="en-US"/>
              <a:t>마스터 제목 스타일 편집</a:t>
            </a:r>
          </a:p>
        </p:txBody>
      </p:sp>
      <p:sp>
        <p:nvSpPr>
          <p:cNvPr id="3" name="텍스트 개체 틀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30239" y="2505075"/>
            <a:ext cx="386873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29150" y="2505075"/>
            <a:ext cx="38877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955270327"/>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2642085907"/>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395281"/>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30239" y="457200"/>
            <a:ext cx="2949575" cy="1600200"/>
          </a:xfrm>
        </p:spPr>
        <p:txBody>
          <a:bodyPr/>
          <a:lstStyle>
            <a:lvl1pPr>
              <a:defRPr sz="3200"/>
            </a:lvl1pPr>
          </a:lstStyle>
          <a:p>
            <a:r>
              <a:rPr lang="ko-KR" altLang="en-US"/>
              <a:t>마스터 제목 스타일 편집</a:t>
            </a:r>
          </a:p>
        </p:txBody>
      </p:sp>
      <p:sp>
        <p:nvSpPr>
          <p:cNvPr id="3" name="내용 개체 틀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Tree>
    <p:extLst>
      <p:ext uri="{BB962C8B-B14F-4D97-AF65-F5344CB8AC3E}">
        <p14:creationId xmlns:p14="http://schemas.microsoft.com/office/powerpoint/2010/main" val="3848862878"/>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30239" y="457200"/>
            <a:ext cx="2949575" cy="1600200"/>
          </a:xfrm>
        </p:spPr>
        <p:txBody>
          <a:bodyPr/>
          <a:lstStyle>
            <a:lvl1pPr>
              <a:defRPr sz="3200"/>
            </a:lvl1pPr>
          </a:lstStyle>
          <a:p>
            <a:r>
              <a:rPr lang="ko-KR" altLang="en-US"/>
              <a:t>마스터 제목 스타일 편집</a:t>
            </a:r>
          </a:p>
        </p:txBody>
      </p:sp>
      <p:sp>
        <p:nvSpPr>
          <p:cNvPr id="3" name="그림 개체 틀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Tree>
    <p:extLst>
      <p:ext uri="{BB962C8B-B14F-4D97-AF65-F5344CB8AC3E}">
        <p14:creationId xmlns:p14="http://schemas.microsoft.com/office/powerpoint/2010/main" val="3847813598"/>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0" y="6564313"/>
            <a:ext cx="9144000" cy="293687"/>
          </a:xfrm>
          <a:prstGeom prst="rect">
            <a:avLst/>
          </a:prstGeom>
          <a:gradFill rotWithShape="1">
            <a:gsLst>
              <a:gs pos="0">
                <a:srgbClr val="6666FF"/>
              </a:gs>
              <a:gs pos="100000">
                <a:srgbClr val="2F2F7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굴림" panose="020B0600000101010101" pitchFamily="50" charset="-127"/>
              </a:defRPr>
            </a:lvl1pPr>
            <a:lvl2pPr marL="742950" indent="-285750" algn="ctr">
              <a:defRPr kumimoji="1" sz="2400">
                <a:solidFill>
                  <a:schemeClr val="tx1"/>
                </a:solidFill>
                <a:latin typeface="Tahoma" panose="020B0604030504040204" pitchFamily="34" charset="0"/>
                <a:ea typeface="굴림" panose="020B0600000101010101" pitchFamily="50" charset="-127"/>
              </a:defRPr>
            </a:lvl2pPr>
            <a:lvl3pPr marL="1143000" indent="-228600" algn="ctr">
              <a:defRPr kumimoji="1" sz="2400">
                <a:solidFill>
                  <a:schemeClr val="tx1"/>
                </a:solidFill>
                <a:latin typeface="Tahoma" panose="020B0604030504040204" pitchFamily="34" charset="0"/>
                <a:ea typeface="굴림" panose="020B0600000101010101" pitchFamily="50" charset="-127"/>
              </a:defRPr>
            </a:lvl3pPr>
            <a:lvl4pPr marL="1600200" indent="-228600" algn="ctr">
              <a:defRPr kumimoji="1" sz="2400">
                <a:solidFill>
                  <a:schemeClr val="tx1"/>
                </a:solidFill>
                <a:latin typeface="Tahoma" panose="020B0604030504040204" pitchFamily="34" charset="0"/>
                <a:ea typeface="굴림" panose="020B0600000101010101" pitchFamily="50" charset="-127"/>
              </a:defRPr>
            </a:lvl4pPr>
            <a:lvl5pPr marL="2057400" indent="-228600" algn="ctr">
              <a:defRPr kumimoji="1" sz="2400">
                <a:solidFill>
                  <a:schemeClr val="tx1"/>
                </a:solidFill>
                <a:latin typeface="Tahoma" panose="020B0604030504040204" pitchFamily="34"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pPr eaLnBrk="1" hangingPunct="1">
              <a:defRPr/>
            </a:pPr>
            <a:endParaRPr lang="ko-KR" altLang="en-US"/>
          </a:p>
        </p:txBody>
      </p:sp>
      <p:pic>
        <p:nvPicPr>
          <p:cNvPr id="1027" name="Picture 3" descr="n_logo"/>
          <p:cNvPicPr>
            <a:picLocks noChangeAspect="1" noChangeArrowheads="1"/>
          </p:cNvPicPr>
          <p:nvPr userDrawn="1"/>
        </p:nvPicPr>
        <p:blipFill>
          <a:blip r:embed="rId13">
            <a:extLst>
              <a:ext uri="{28A0092B-C50C-407E-A947-70E740481C1C}">
                <a14:useLocalDpi xmlns:a14="http://schemas.microsoft.com/office/drawing/2010/main" val="0"/>
              </a:ext>
            </a:extLst>
          </a:blip>
          <a:srcRect l="14221" t="20917" r="14311" b="21204"/>
          <a:stretch>
            <a:fillRect/>
          </a:stretch>
        </p:blipFill>
        <p:spPr bwMode="auto">
          <a:xfrm>
            <a:off x="0" y="0"/>
            <a:ext cx="15478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2" name="Rectangle 4"/>
          <p:cNvSpPr>
            <a:spLocks noGrp="1" noChangeArrowheads="1"/>
          </p:cNvSpPr>
          <p:nvPr>
            <p:ph type="title"/>
          </p:nvPr>
        </p:nvSpPr>
        <p:spPr bwMode="auto">
          <a:xfrm>
            <a:off x="323850" y="115888"/>
            <a:ext cx="8496300"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ko-KR" altLang="en-US"/>
              <a:t>마스터 제목 스타일 편집</a:t>
            </a:r>
          </a:p>
        </p:txBody>
      </p:sp>
      <p:sp>
        <p:nvSpPr>
          <p:cNvPr id="1029" name="Rectangle 5"/>
          <p:cNvSpPr>
            <a:spLocks noGrp="1" noChangeArrowheads="1"/>
          </p:cNvSpPr>
          <p:nvPr>
            <p:ph type="body" idx="1"/>
          </p:nvPr>
        </p:nvSpPr>
        <p:spPr bwMode="auto">
          <a:xfrm>
            <a:off x="323850" y="1557338"/>
            <a:ext cx="8496300"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30" name="Rectangle 7"/>
          <p:cNvSpPr>
            <a:spLocks noChangeArrowheads="1"/>
          </p:cNvSpPr>
          <p:nvPr userDrawn="1"/>
        </p:nvSpPr>
        <p:spPr bwMode="auto">
          <a:xfrm flipV="1">
            <a:off x="323850" y="1295400"/>
            <a:ext cx="8820150" cy="36513"/>
          </a:xfrm>
          <a:prstGeom prst="rect">
            <a:avLst/>
          </a:prstGeom>
          <a:gradFill rotWithShape="1">
            <a:gsLst>
              <a:gs pos="0">
                <a:srgbClr val="6600CC"/>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굴림" panose="020B0600000101010101" pitchFamily="50" charset="-127"/>
              </a:defRPr>
            </a:lvl1pPr>
            <a:lvl2pPr marL="742950" indent="-285750" algn="ctr">
              <a:defRPr kumimoji="1" sz="2400">
                <a:solidFill>
                  <a:schemeClr val="tx1"/>
                </a:solidFill>
                <a:latin typeface="Tahoma" panose="020B0604030504040204" pitchFamily="34" charset="0"/>
                <a:ea typeface="굴림" panose="020B0600000101010101" pitchFamily="50" charset="-127"/>
              </a:defRPr>
            </a:lvl2pPr>
            <a:lvl3pPr marL="1143000" indent="-228600" algn="ctr">
              <a:defRPr kumimoji="1" sz="2400">
                <a:solidFill>
                  <a:schemeClr val="tx1"/>
                </a:solidFill>
                <a:latin typeface="Tahoma" panose="020B0604030504040204" pitchFamily="34" charset="0"/>
                <a:ea typeface="굴림" panose="020B0600000101010101" pitchFamily="50" charset="-127"/>
              </a:defRPr>
            </a:lvl3pPr>
            <a:lvl4pPr marL="1600200" indent="-228600" algn="ctr">
              <a:defRPr kumimoji="1" sz="2400">
                <a:solidFill>
                  <a:schemeClr val="tx1"/>
                </a:solidFill>
                <a:latin typeface="Tahoma" panose="020B0604030504040204" pitchFamily="34" charset="0"/>
                <a:ea typeface="굴림" panose="020B0600000101010101" pitchFamily="50" charset="-127"/>
              </a:defRPr>
            </a:lvl4pPr>
            <a:lvl5pPr marL="2057400" indent="-228600" algn="ctr">
              <a:defRPr kumimoji="1" sz="2400">
                <a:solidFill>
                  <a:schemeClr val="tx1"/>
                </a:solidFill>
                <a:latin typeface="Tahoma" panose="020B0604030504040204" pitchFamily="34"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pPr eaLnBrk="1" hangingPunct="1">
              <a:defRPr/>
            </a:pPr>
            <a:endParaRPr lang="ko-KR" altLang="en-US"/>
          </a:p>
        </p:txBody>
      </p:sp>
      <p:sp>
        <p:nvSpPr>
          <p:cNvPr id="119816" name="Rectangle 8"/>
          <p:cNvSpPr>
            <a:spLocks noChangeArrowheads="1"/>
          </p:cNvSpPr>
          <p:nvPr userDrawn="1"/>
        </p:nvSpPr>
        <p:spPr bwMode="auto">
          <a:xfrm flipV="1">
            <a:off x="0" y="6553200"/>
            <a:ext cx="9144000" cy="17463"/>
          </a:xfrm>
          <a:prstGeom prst="rect">
            <a:avLst/>
          </a:prstGeom>
          <a:gradFill rotWithShape="1">
            <a:gsLst>
              <a:gs pos="0">
                <a:schemeClr val="bg1"/>
              </a:gs>
              <a:gs pos="50000">
                <a:schemeClr val="folHlink">
                  <a:alpha val="50000"/>
                </a:schemeClr>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ko-KR" altLang="en-US"/>
          </a:p>
        </p:txBody>
      </p:sp>
      <p:sp>
        <p:nvSpPr>
          <p:cNvPr id="1033" name="Text Box 10"/>
          <p:cNvSpPr txBox="1">
            <a:spLocks noChangeArrowheads="1"/>
          </p:cNvSpPr>
          <p:nvPr userDrawn="1"/>
        </p:nvSpPr>
        <p:spPr bwMode="auto">
          <a:xfrm>
            <a:off x="5364163" y="6583363"/>
            <a:ext cx="377983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굴림" panose="020B0600000101010101" pitchFamily="50" charset="-127"/>
              </a:defRPr>
            </a:lvl1pPr>
            <a:lvl2pPr marL="742950" indent="-285750" algn="ctr">
              <a:defRPr kumimoji="1" sz="2400">
                <a:solidFill>
                  <a:schemeClr val="tx1"/>
                </a:solidFill>
                <a:latin typeface="Tahoma" panose="020B0604030504040204" pitchFamily="34" charset="0"/>
                <a:ea typeface="굴림" panose="020B0600000101010101" pitchFamily="50" charset="-127"/>
              </a:defRPr>
            </a:lvl2pPr>
            <a:lvl3pPr marL="1143000" indent="-228600" algn="ctr">
              <a:defRPr kumimoji="1" sz="2400">
                <a:solidFill>
                  <a:schemeClr val="tx1"/>
                </a:solidFill>
                <a:latin typeface="Tahoma" panose="020B0604030504040204" pitchFamily="34" charset="0"/>
                <a:ea typeface="굴림" panose="020B0600000101010101" pitchFamily="50" charset="-127"/>
              </a:defRPr>
            </a:lvl3pPr>
            <a:lvl4pPr marL="1600200" indent="-228600" algn="ctr">
              <a:defRPr kumimoji="1" sz="2400">
                <a:solidFill>
                  <a:schemeClr val="tx1"/>
                </a:solidFill>
                <a:latin typeface="Tahoma" panose="020B0604030504040204" pitchFamily="34" charset="0"/>
                <a:ea typeface="굴림" panose="020B0600000101010101" pitchFamily="50" charset="-127"/>
              </a:defRPr>
            </a:lvl4pPr>
            <a:lvl5pPr marL="2057400" indent="-228600" algn="ctr">
              <a:defRPr kumimoji="1" sz="2400">
                <a:solidFill>
                  <a:schemeClr val="tx1"/>
                </a:solidFill>
                <a:latin typeface="Tahoma" panose="020B0604030504040204" pitchFamily="34"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굴림" panose="020B0600000101010101" pitchFamily="50" charset="-127"/>
              </a:defRPr>
            </a:lvl9pPr>
          </a:lstStyle>
          <a:p>
            <a:pPr algn="r" eaLnBrk="1" latinLnBrk="1" hangingPunct="1">
              <a:defRPr/>
            </a:pPr>
            <a:r>
              <a:rPr lang="en-US" altLang="ko-KR" sz="1200" b="1" i="1" dirty="0">
                <a:solidFill>
                  <a:schemeClr val="bg1"/>
                </a:solidFill>
                <a:latin typeface="Arial" panose="020B0604020202020204" pitchFamily="34" charset="0"/>
              </a:rPr>
              <a:t>Department of Smart Factory Convergence  </a:t>
            </a:r>
            <a:fld id="{220D83C4-A88A-429A-B012-0D883347BA5D}" type="slidenum">
              <a:rPr lang="en-US" altLang="ko-KR" sz="1200" b="1" i="1" smtClean="0">
                <a:solidFill>
                  <a:schemeClr val="bg1"/>
                </a:solidFill>
                <a:latin typeface="Arial" panose="020B0604020202020204" pitchFamily="34" charset="0"/>
              </a:rPr>
              <a:pPr algn="r" eaLnBrk="1" latinLnBrk="1" hangingPunct="1">
                <a:defRPr/>
              </a:pPr>
              <a:t>‹#›</a:t>
            </a:fld>
            <a:r>
              <a:rPr lang="en-US" altLang="ko-KR" sz="1200" b="1" i="1" dirty="0">
                <a:solidFill>
                  <a:schemeClr val="bg1"/>
                </a:solidFill>
                <a:latin typeface="Arial" panose="020B0604020202020204" pitchFamily="34" charset="0"/>
              </a:rPr>
              <a:t>/24</a:t>
            </a:r>
          </a:p>
        </p:txBody>
      </p:sp>
    </p:spTree>
  </p:cSld>
  <p:clrMap bg1="lt1" tx1="dk1" bg2="lt2" tx2="dk2" accent1="accent1" accent2="accent2" accent3="accent3" accent4="accent4" accent5="accent5" accent6="accent6" hlink="hlink" folHlink="folHlink"/>
  <p:sldLayoutIdLst>
    <p:sldLayoutId id="2147483902"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ransition>
    <p:fade thruBlk="1"/>
  </p:transition>
  <p:txStyles>
    <p:titleStyle>
      <a:lvl1pPr algn="l" rtl="0" eaLnBrk="0" fontAlgn="base" latinLnBrk="1" hangingPunct="0">
        <a:spcBef>
          <a:spcPct val="0"/>
        </a:spcBef>
        <a:spcAft>
          <a:spcPct val="0"/>
        </a:spcAft>
        <a:defRPr kumimoji="1" sz="3400" b="1" i="1" kern="1200">
          <a:solidFill>
            <a:schemeClr val="tx2"/>
          </a:solidFill>
          <a:effectLst>
            <a:outerShdw blurRad="38100" dist="38100" dir="2700000" algn="tl">
              <a:srgbClr val="C0C0C0"/>
            </a:outerShdw>
          </a:effectLst>
          <a:latin typeface="+mj-lt"/>
          <a:ea typeface="+mj-ea"/>
          <a:cs typeface="+mj-cs"/>
        </a:defRPr>
      </a:lvl1pPr>
      <a:lvl2pPr algn="l" rtl="0" eaLnBrk="0" fontAlgn="base" latinLnBrk="1" hangingPunct="0">
        <a:spcBef>
          <a:spcPct val="0"/>
        </a:spcBef>
        <a:spcAft>
          <a:spcPct val="0"/>
        </a:spcAft>
        <a:defRPr kumimoji="1" sz="3400" b="1" i="1">
          <a:solidFill>
            <a:schemeClr val="tx2"/>
          </a:solidFill>
          <a:effectLst>
            <a:outerShdw blurRad="38100" dist="38100" dir="2700000" algn="tl">
              <a:srgbClr val="C0C0C0"/>
            </a:outerShdw>
          </a:effectLst>
          <a:latin typeface="굴림" panose="020B0600000101010101" pitchFamily="50" charset="-127"/>
          <a:ea typeface="굴림" panose="020B0600000101010101" pitchFamily="50" charset="-127"/>
        </a:defRPr>
      </a:lvl2pPr>
      <a:lvl3pPr algn="l" rtl="0" eaLnBrk="0" fontAlgn="base" latinLnBrk="1" hangingPunct="0">
        <a:spcBef>
          <a:spcPct val="0"/>
        </a:spcBef>
        <a:spcAft>
          <a:spcPct val="0"/>
        </a:spcAft>
        <a:defRPr kumimoji="1" sz="3400" b="1" i="1">
          <a:solidFill>
            <a:schemeClr val="tx2"/>
          </a:solidFill>
          <a:effectLst>
            <a:outerShdw blurRad="38100" dist="38100" dir="2700000" algn="tl">
              <a:srgbClr val="C0C0C0"/>
            </a:outerShdw>
          </a:effectLst>
          <a:latin typeface="굴림" panose="020B0600000101010101" pitchFamily="50" charset="-127"/>
          <a:ea typeface="굴림" panose="020B0600000101010101" pitchFamily="50" charset="-127"/>
        </a:defRPr>
      </a:lvl3pPr>
      <a:lvl4pPr algn="l" rtl="0" eaLnBrk="0" fontAlgn="base" latinLnBrk="1" hangingPunct="0">
        <a:spcBef>
          <a:spcPct val="0"/>
        </a:spcBef>
        <a:spcAft>
          <a:spcPct val="0"/>
        </a:spcAft>
        <a:defRPr kumimoji="1" sz="3400" b="1" i="1">
          <a:solidFill>
            <a:schemeClr val="tx2"/>
          </a:solidFill>
          <a:effectLst>
            <a:outerShdw blurRad="38100" dist="38100" dir="2700000" algn="tl">
              <a:srgbClr val="C0C0C0"/>
            </a:outerShdw>
          </a:effectLst>
          <a:latin typeface="굴림" panose="020B0600000101010101" pitchFamily="50" charset="-127"/>
          <a:ea typeface="굴림" panose="020B0600000101010101" pitchFamily="50" charset="-127"/>
        </a:defRPr>
      </a:lvl4pPr>
      <a:lvl5pPr algn="l" rtl="0" eaLnBrk="0" fontAlgn="base" latinLnBrk="1" hangingPunct="0">
        <a:spcBef>
          <a:spcPct val="0"/>
        </a:spcBef>
        <a:spcAft>
          <a:spcPct val="0"/>
        </a:spcAft>
        <a:defRPr kumimoji="1" sz="3400" b="1" i="1">
          <a:solidFill>
            <a:schemeClr val="tx2"/>
          </a:solidFill>
          <a:effectLst>
            <a:outerShdw blurRad="38100" dist="38100" dir="2700000" algn="tl">
              <a:srgbClr val="C0C0C0"/>
            </a:outerShdw>
          </a:effectLst>
          <a:latin typeface="굴림" panose="020B0600000101010101" pitchFamily="50" charset="-127"/>
          <a:ea typeface="굴림" panose="020B0600000101010101" pitchFamily="50" charset="-127"/>
        </a:defRPr>
      </a:lvl5pPr>
      <a:lvl6pPr marL="457200" algn="l" rtl="0" fontAlgn="base" latinLnBrk="1">
        <a:spcBef>
          <a:spcPct val="0"/>
        </a:spcBef>
        <a:spcAft>
          <a:spcPct val="0"/>
        </a:spcAft>
        <a:defRPr kumimoji="1" sz="3400" b="1" i="1">
          <a:solidFill>
            <a:schemeClr val="tx2"/>
          </a:solidFill>
          <a:effectLst>
            <a:outerShdw blurRad="38100" dist="38100" dir="2700000" algn="tl">
              <a:srgbClr val="C0C0C0"/>
            </a:outerShdw>
          </a:effectLst>
          <a:latin typeface="굴림" panose="020B0600000101010101" pitchFamily="50" charset="-127"/>
          <a:ea typeface="굴림" panose="020B0600000101010101" pitchFamily="50" charset="-127"/>
        </a:defRPr>
      </a:lvl6pPr>
      <a:lvl7pPr marL="914400" algn="l" rtl="0" fontAlgn="base" latinLnBrk="1">
        <a:spcBef>
          <a:spcPct val="0"/>
        </a:spcBef>
        <a:spcAft>
          <a:spcPct val="0"/>
        </a:spcAft>
        <a:defRPr kumimoji="1" sz="3400" b="1" i="1">
          <a:solidFill>
            <a:schemeClr val="tx2"/>
          </a:solidFill>
          <a:effectLst>
            <a:outerShdw blurRad="38100" dist="38100" dir="2700000" algn="tl">
              <a:srgbClr val="C0C0C0"/>
            </a:outerShdw>
          </a:effectLst>
          <a:latin typeface="굴림" panose="020B0600000101010101" pitchFamily="50" charset="-127"/>
          <a:ea typeface="굴림" panose="020B0600000101010101" pitchFamily="50" charset="-127"/>
        </a:defRPr>
      </a:lvl7pPr>
      <a:lvl8pPr marL="1371600" algn="l" rtl="0" fontAlgn="base" latinLnBrk="1">
        <a:spcBef>
          <a:spcPct val="0"/>
        </a:spcBef>
        <a:spcAft>
          <a:spcPct val="0"/>
        </a:spcAft>
        <a:defRPr kumimoji="1" sz="3400" b="1" i="1">
          <a:solidFill>
            <a:schemeClr val="tx2"/>
          </a:solidFill>
          <a:effectLst>
            <a:outerShdw blurRad="38100" dist="38100" dir="2700000" algn="tl">
              <a:srgbClr val="C0C0C0"/>
            </a:outerShdw>
          </a:effectLst>
          <a:latin typeface="굴림" panose="020B0600000101010101" pitchFamily="50" charset="-127"/>
          <a:ea typeface="굴림" panose="020B0600000101010101" pitchFamily="50" charset="-127"/>
        </a:defRPr>
      </a:lvl8pPr>
      <a:lvl9pPr marL="1828800" algn="l" rtl="0" fontAlgn="base" latinLnBrk="1">
        <a:spcBef>
          <a:spcPct val="0"/>
        </a:spcBef>
        <a:spcAft>
          <a:spcPct val="0"/>
        </a:spcAft>
        <a:defRPr kumimoji="1" sz="3400" b="1" i="1">
          <a:solidFill>
            <a:schemeClr val="tx2"/>
          </a:solidFill>
          <a:effectLst>
            <a:outerShdw blurRad="38100" dist="38100" dir="2700000" algn="tl">
              <a:srgbClr val="C0C0C0"/>
            </a:outerShdw>
          </a:effectLst>
          <a:latin typeface="굴림" panose="020B0600000101010101" pitchFamily="50" charset="-127"/>
          <a:ea typeface="굴림" panose="020B0600000101010101" pitchFamily="50" charset="-127"/>
        </a:defRPr>
      </a:lvl9pPr>
    </p:titleStyle>
    <p:bodyStyle>
      <a:lvl1pPr marL="342900" indent="-342900" algn="l" rtl="0" eaLnBrk="0" fontAlgn="base" latinLnBrk="1" hangingPunct="0">
        <a:lnSpc>
          <a:spcPct val="110000"/>
        </a:lnSpc>
        <a:spcBef>
          <a:spcPct val="20000"/>
        </a:spcBef>
        <a:spcAft>
          <a:spcPct val="0"/>
        </a:spcAft>
        <a:buClr>
          <a:srgbClr val="111111"/>
        </a:buClr>
        <a:buSzPct val="80000"/>
        <a:buFont typeface="Wingdings 2" panose="05020102010507070707" pitchFamily="18" charset="2"/>
        <a:buChar char="¢"/>
        <a:defRPr kumimoji="1" sz="2400" kern="1200">
          <a:solidFill>
            <a:schemeClr val="tx1"/>
          </a:solidFill>
          <a:latin typeface="+mn-lt"/>
          <a:ea typeface="+mn-ea"/>
          <a:cs typeface="+mn-cs"/>
        </a:defRPr>
      </a:lvl1pPr>
      <a:lvl2pPr marL="742950" indent="-285750" algn="l" rtl="0" eaLnBrk="0" fontAlgn="base" latinLnBrk="1" hangingPunct="0">
        <a:lnSpc>
          <a:spcPct val="110000"/>
        </a:lnSpc>
        <a:spcBef>
          <a:spcPct val="20000"/>
        </a:spcBef>
        <a:spcAft>
          <a:spcPct val="0"/>
        </a:spcAft>
        <a:buClr>
          <a:srgbClr val="5F5F5F"/>
        </a:buClr>
        <a:buSzPct val="85000"/>
        <a:buFont typeface="Wingdings 3" panose="05040102010807070707" pitchFamily="18" charset="2"/>
        <a:buChar char=""/>
        <a:defRPr kumimoji="1" sz="2000" kern="1200">
          <a:solidFill>
            <a:srgbClr val="333333"/>
          </a:solidFill>
          <a:latin typeface="+mn-lt"/>
          <a:ea typeface="+mn-ea"/>
          <a:cs typeface="+mn-cs"/>
        </a:defRPr>
      </a:lvl2pPr>
      <a:lvl3pPr marL="1143000" indent="-228600" algn="l" rtl="0" eaLnBrk="0" fontAlgn="base" latinLnBrk="1" hangingPunct="0">
        <a:lnSpc>
          <a:spcPct val="110000"/>
        </a:lnSpc>
        <a:spcBef>
          <a:spcPct val="20000"/>
        </a:spcBef>
        <a:spcAft>
          <a:spcPct val="0"/>
        </a:spcAft>
        <a:buClr>
          <a:srgbClr val="808080"/>
        </a:buClr>
        <a:buSzPct val="80000"/>
        <a:buFont typeface="Wingdings 2" panose="05020102010507070707" pitchFamily="18" charset="2"/>
        <a:buChar char="ê"/>
        <a:defRPr kumimoji="1" kern="1200">
          <a:solidFill>
            <a:schemeClr val="tx1"/>
          </a:solidFill>
          <a:latin typeface="+mn-lt"/>
          <a:ea typeface="+mn-ea"/>
          <a:cs typeface="+mn-cs"/>
        </a:defRPr>
      </a:lvl3pPr>
      <a:lvl4pPr marL="1600200" indent="-228600" algn="l" rtl="0" eaLnBrk="0" fontAlgn="base" latinLnBrk="1" hangingPunct="0">
        <a:lnSpc>
          <a:spcPct val="110000"/>
        </a:lnSpc>
        <a:spcBef>
          <a:spcPct val="20000"/>
        </a:spcBef>
        <a:spcAft>
          <a:spcPct val="0"/>
        </a:spcAft>
        <a:buClr>
          <a:srgbClr val="969696"/>
        </a:buClr>
        <a:buFont typeface="Arial" panose="020B0604020202020204" pitchFamily="34" charset="0"/>
        <a:buChar char="•"/>
        <a:defRPr kumimoji="1" kern="1200">
          <a:solidFill>
            <a:schemeClr val="tx1"/>
          </a:solidFill>
          <a:latin typeface="+mn-lt"/>
          <a:ea typeface="+mn-ea"/>
          <a:cs typeface="+mn-cs"/>
        </a:defRPr>
      </a:lvl4pPr>
      <a:lvl5pPr marL="2057400" indent="-228600" algn="l" rtl="0" eaLnBrk="0" fontAlgn="base" latinLnBrk="1" hangingPunct="0">
        <a:lnSpc>
          <a:spcPct val="110000"/>
        </a:lnSpc>
        <a:spcBef>
          <a:spcPct val="20000"/>
        </a:spcBef>
        <a:spcAft>
          <a:spcPct val="0"/>
        </a:spcAft>
        <a:buClr>
          <a:srgbClr val="0066FF"/>
        </a:buClr>
        <a:buFont typeface="Wingdings 2" panose="05020102010507070707" pitchFamily="18" charset="2"/>
        <a:buChar char="?"/>
        <a:defRPr kumimoji="1"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ciencedirect.com.ssl.sa.skku.edu:8080/science/journal/09596526/246/supp/C" TargetMode="External"/><Relationship Id="rId2" Type="http://schemas.openxmlformats.org/officeDocument/2006/relationships/hyperlink" Target="http://www.sciencedirect.com.ssl.sa.skku.edu:8080/science/article/pii/S0959652619339290#!" TargetMode="External"/><Relationship Id="rId1" Type="http://schemas.openxmlformats.org/officeDocument/2006/relationships/slideLayout" Target="../slideLayouts/slideLayout1.xml"/><Relationship Id="rId4" Type="http://schemas.openxmlformats.org/officeDocument/2006/relationships/hyperlink" Target="mailto:bjunpark@skk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sciencedirect.com.ssl.sa.skku.edu:8080/science/article/pii/S0959652619339290#fig2" TargetMode="External"/><Relationship Id="rId2" Type="http://schemas.openxmlformats.org/officeDocument/2006/relationships/hyperlink" Target="http://www.sciencedirect.com.ssl.sa.skku.edu:8080/science/article/pii/S0959652619339290#bib50" TargetMode="External"/><Relationship Id="rId1" Type="http://schemas.openxmlformats.org/officeDocument/2006/relationships/slideLayout" Target="../slideLayouts/slideLayout2.xml"/><Relationship Id="rId4" Type="http://schemas.openxmlformats.org/officeDocument/2006/relationships/hyperlink" Target="http://www.sciencedirect.com.ssl.sa.skku.edu:8080/science/article/pii/S0959652619339290#bib36"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ciencedirect.com.ssl.sa.skku.edu:8080/science/article/pii/S0959652619339290#bib36"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www.sciencedirect.com.ssl.sa.skku.edu:8080/science/article/pii/S0959652619339290#fig2" TargetMode="External"/><Relationship Id="rId4" Type="http://schemas.openxmlformats.org/officeDocument/2006/relationships/hyperlink" Target="http://www.sciencedirect.com.ssl.sa.skku.edu:8080/science/article/pii/S0959652619339290#bib2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sciencedirect.com.ssl.sa.skku.edu:8080/science/article/pii/S0959652619339290#bib36" TargetMode="External"/><Relationship Id="rId2" Type="http://schemas.openxmlformats.org/officeDocument/2006/relationships/hyperlink" Target="http://www.sciencedirect.com.ssl.sa.skku.edu:8080/science/article/pii/S0959652619339290#bib29" TargetMode="External"/><Relationship Id="rId1" Type="http://schemas.openxmlformats.org/officeDocument/2006/relationships/slideLayout" Target="../slideLayouts/slideLayout2.xml"/><Relationship Id="rId4" Type="http://schemas.openxmlformats.org/officeDocument/2006/relationships/hyperlink" Target="http://www.sciencedirect.com.ssl.sa.skku.edu:8080/science/article/pii/S0959652619339290#bib66"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sciencedirect.com.ssl.sa.skku.edu:8080/science/article/pii/S0959652619339290#fig3"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sciencedirect.com.ssl.sa.skku.edu:8080/science/article/pii/S0959652619339290#bib46" TargetMode="External"/><Relationship Id="rId2" Type="http://schemas.openxmlformats.org/officeDocument/2006/relationships/hyperlink" Target="http://www.sciencedirect.com.ssl.sa.skku.edu:8080/science/article/pii/S0959652619339290#bib9"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sciencedirect.com.ssl.sa.skku.edu:8080/science/article/pii/S0959652619339290#fig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sciencedirect.com.ssl.sa.skku.edu:8080/science/article/pii/S0959652619339290#fig6"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sciencedirect.com.ssl.sa.skku.edu:8080/science/article/pii/S0959652619339290#fig7"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sciencedirect.com.ssl.sa.skku.edu:8080/science/article/pii/S0959652619339290#fig8"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sciencedirect.com.ssl.sa.skku.edu:8080/science/article/pii/S0959652619339290#fig11" TargetMode="External"/><Relationship Id="rId2" Type="http://schemas.openxmlformats.org/officeDocument/2006/relationships/hyperlink" Target="http://www.sciencedirect.com.ssl.sa.skku.edu:8080/science/article/pii/S0959652619339290#fig10"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ciencedirect.com.ssl.sa.skku.edu:8080/science/article/pii/S0959652619339290#bib38" TargetMode="External"/><Relationship Id="rId2" Type="http://schemas.openxmlformats.org/officeDocument/2006/relationships/hyperlink" Target="http://www.sciencedirect.com.ssl.sa.skku.edu:8080/science/article/pii/S0959652619339290#bib18" TargetMode="External"/><Relationship Id="rId1" Type="http://schemas.openxmlformats.org/officeDocument/2006/relationships/slideLayout" Target="../slideLayouts/slideLayout2.xml"/><Relationship Id="rId5" Type="http://schemas.openxmlformats.org/officeDocument/2006/relationships/hyperlink" Target="http://www.sciencedirect.com.ssl.sa.skku.edu:8080/science/article/pii/S0959652619339290#bib55" TargetMode="External"/><Relationship Id="rId4" Type="http://schemas.openxmlformats.org/officeDocument/2006/relationships/hyperlink" Target="http://www.sciencedirect.com.ssl.sa.skku.edu:8080/science/article/pii/S0959652619339290#bib51"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sciencedirect.com.ssl.sa.skku.edu:8080/science/article/pii/S0959652619339290#bib54" TargetMode="External"/><Relationship Id="rId3" Type="http://schemas.openxmlformats.org/officeDocument/2006/relationships/hyperlink" Target="http://www.sciencedirect.com.ssl.sa.skku.edu:8080/science/article/pii/S0959652619339290#bib62" TargetMode="External"/><Relationship Id="rId7" Type="http://schemas.openxmlformats.org/officeDocument/2006/relationships/hyperlink" Target="http://www.sciencedirect.com.ssl.sa.skku.edu:8080/science/article/pii/S0959652619339290#bib14" TargetMode="External"/><Relationship Id="rId2" Type="http://schemas.openxmlformats.org/officeDocument/2006/relationships/hyperlink" Target="http://www.sciencedirect.com.ssl.sa.skku.edu:8080/science/article/pii/S0959652619339290#bib40" TargetMode="External"/><Relationship Id="rId1" Type="http://schemas.openxmlformats.org/officeDocument/2006/relationships/slideLayout" Target="../slideLayouts/slideLayout2.xml"/><Relationship Id="rId6" Type="http://schemas.openxmlformats.org/officeDocument/2006/relationships/hyperlink" Target="http://www.sciencedirect.com.ssl.sa.skku.edu:8080/science/article/pii/S0959652619339290#bib12" TargetMode="External"/><Relationship Id="rId5" Type="http://schemas.openxmlformats.org/officeDocument/2006/relationships/hyperlink" Target="http://www.sciencedirect.com.ssl.sa.skku.edu:8080/science/article/pii/S0959652619339290#bib4" TargetMode="External"/><Relationship Id="rId4" Type="http://schemas.openxmlformats.org/officeDocument/2006/relationships/hyperlink" Target="http://www.sciencedirect.com.ssl.sa.skku.edu:8080/science/article/pii/S0959652619339290#bib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sciencedirect.com.ssl.sa.skku.edu:8080/science/article/pii/S0959652619339290#bib40" TargetMode="External"/><Relationship Id="rId2" Type="http://schemas.openxmlformats.org/officeDocument/2006/relationships/hyperlink" Target="http://www.sciencedirect.com.ssl.sa.skku.edu:8080/science/article/pii/S0959652619339290#bib24" TargetMode="External"/><Relationship Id="rId1" Type="http://schemas.openxmlformats.org/officeDocument/2006/relationships/slideLayout" Target="../slideLayouts/slideLayout2.xml"/><Relationship Id="rId5" Type="http://schemas.openxmlformats.org/officeDocument/2006/relationships/hyperlink" Target="http://www.sciencedirect.com.ssl.sa.skku.edu:8080/science/article/pii/S0959652619339290#bib59" TargetMode="External"/><Relationship Id="rId4" Type="http://schemas.openxmlformats.org/officeDocument/2006/relationships/hyperlink" Target="http://www.sciencedirect.com.ssl.sa.skku.edu:8080/science/article/pii/S0959652619339290#bib27"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www.sciencedirect.com.ssl.sa.skku.edu:8080/science/article/pii/S0959652619339290#bib4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sciencedirect.com.ssl.sa.skku.edu:8080/science/article/pii/S0959652619339290#fig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Grp="1" noChangeArrowheads="1"/>
          </p:cNvSpPr>
          <p:nvPr>
            <p:ph type="ctrTitle"/>
          </p:nvPr>
        </p:nvSpPr>
        <p:spPr>
          <a:xfrm>
            <a:off x="250825" y="1557338"/>
            <a:ext cx="8785671" cy="1470025"/>
          </a:xfrm>
        </p:spPr>
        <p:txBody>
          <a:bodyPr/>
          <a:lstStyle/>
          <a:p>
            <a:r>
              <a:rPr lang="en-US" altLang="ko-KR" b="0" i="0" dirty="0">
                <a:effectLst/>
                <a:latin typeface="Tahoma" panose="020B0604030504040204" pitchFamily="34" charset="0"/>
                <a:ea typeface="Tahoma" panose="020B0604030504040204" pitchFamily="34" charset="0"/>
                <a:cs typeface="Tahoma" panose="020B0604030504040204" pitchFamily="34" charset="0"/>
              </a:rPr>
              <a:t>Cyber-physical system-based real-time monitoring and visualization of greenhouse gas emissions of prefabricated construction</a:t>
            </a:r>
          </a:p>
        </p:txBody>
      </p:sp>
      <p:sp>
        <p:nvSpPr>
          <p:cNvPr id="5123" name="Rectangle 5"/>
          <p:cNvSpPr>
            <a:spLocks noGrp="1" noChangeArrowheads="1"/>
          </p:cNvSpPr>
          <p:nvPr>
            <p:ph type="subTitle" idx="1"/>
          </p:nvPr>
        </p:nvSpPr>
        <p:spPr>
          <a:xfrm>
            <a:off x="467544" y="4076724"/>
            <a:ext cx="8208962" cy="2160588"/>
          </a:xfrm>
        </p:spPr>
        <p:txBody>
          <a:bodyPr/>
          <a:lstStyle/>
          <a:p>
            <a:pPr eaLnBrk="1" hangingPunct="1">
              <a:lnSpc>
                <a:spcPct val="90000"/>
              </a:lnSpc>
            </a:pPr>
            <a:r>
              <a:rPr lang="en-US" altLang="ko-KR" i="0" dirty="0" err="1">
                <a:ea typeface="Tahoma" panose="020B0604030504040204" pitchFamily="34" charset="0"/>
                <a:cs typeface="Tahoma" panose="020B0604030504040204" pitchFamily="34" charset="0"/>
                <a:hlinkClick r:id="rId2"/>
              </a:rPr>
              <a:t>GuiwenLiu</a:t>
            </a:r>
            <a:r>
              <a:rPr lang="en-US" altLang="ko-KR" i="0" dirty="0">
                <a:ea typeface="Tahoma" panose="020B0604030504040204" pitchFamily="34" charset="0"/>
                <a:cs typeface="Tahoma" panose="020B0604030504040204" pitchFamily="34" charset="0"/>
                <a:hlinkClick r:id="rId2"/>
              </a:rPr>
              <a:t>, </a:t>
            </a:r>
            <a:r>
              <a:rPr lang="en-US" altLang="ko-KR" i="0" dirty="0" err="1">
                <a:ea typeface="Tahoma" panose="020B0604030504040204" pitchFamily="34" charset="0"/>
                <a:cs typeface="Tahoma" panose="020B0604030504040204" pitchFamily="34" charset="0"/>
                <a:hlinkClick r:id="rId2"/>
              </a:rPr>
              <a:t>HaoYang</a:t>
            </a:r>
            <a:r>
              <a:rPr lang="en-US" altLang="ko-KR" i="0" dirty="0">
                <a:ea typeface="Tahoma" panose="020B0604030504040204" pitchFamily="34" charset="0"/>
                <a:cs typeface="Tahoma" panose="020B0604030504040204" pitchFamily="34" charset="0"/>
                <a:hlinkClick r:id="rId2"/>
              </a:rPr>
              <a:t>, </a:t>
            </a:r>
            <a:r>
              <a:rPr lang="en-US" altLang="ko-KR" i="0" dirty="0" err="1">
                <a:ea typeface="Tahoma" panose="020B0604030504040204" pitchFamily="34" charset="0"/>
                <a:cs typeface="Tahoma" panose="020B0604030504040204" pitchFamily="34" charset="0"/>
                <a:hlinkClick r:id="rId2"/>
              </a:rPr>
              <a:t>YanFu</a:t>
            </a:r>
            <a:r>
              <a:rPr lang="en-US" altLang="ko-KR" i="0" dirty="0">
                <a:ea typeface="Tahoma" panose="020B0604030504040204" pitchFamily="34" charset="0"/>
                <a:cs typeface="Tahoma" panose="020B0604030504040204" pitchFamily="34" charset="0"/>
                <a:hlinkClick r:id="rId2"/>
              </a:rPr>
              <a:t>, </a:t>
            </a:r>
            <a:r>
              <a:rPr lang="en-US" altLang="ko-KR" i="0" dirty="0" err="1">
                <a:ea typeface="Tahoma" panose="020B0604030504040204" pitchFamily="34" charset="0"/>
                <a:cs typeface="Tahoma" panose="020B0604030504040204" pitchFamily="34" charset="0"/>
                <a:hlinkClick r:id="rId2"/>
              </a:rPr>
              <a:t>ChaoMao</a:t>
            </a:r>
            <a:r>
              <a:rPr lang="en-US" altLang="ko-KR" i="0" dirty="0">
                <a:ea typeface="Tahoma" panose="020B0604030504040204" pitchFamily="34" charset="0"/>
                <a:cs typeface="Tahoma" panose="020B0604030504040204" pitchFamily="34" charset="0"/>
                <a:hlinkClick r:id="rId2"/>
              </a:rPr>
              <a:t>, </a:t>
            </a:r>
            <a:r>
              <a:rPr lang="en-US" altLang="ko-KR" i="0" dirty="0" err="1">
                <a:ea typeface="Tahoma" panose="020B0604030504040204" pitchFamily="34" charset="0"/>
                <a:cs typeface="Tahoma" panose="020B0604030504040204" pitchFamily="34" charset="0"/>
                <a:hlinkClick r:id="rId2"/>
              </a:rPr>
              <a:t>PengpengXu</a:t>
            </a:r>
            <a:r>
              <a:rPr lang="en-US" altLang="ko-KR" i="0" dirty="0">
                <a:ea typeface="Tahoma" panose="020B0604030504040204" pitchFamily="34" charset="0"/>
                <a:cs typeface="Tahoma" panose="020B0604030504040204" pitchFamily="34" charset="0"/>
                <a:hlinkClick r:id="rId2"/>
              </a:rPr>
              <a:t>, </a:t>
            </a:r>
            <a:r>
              <a:rPr lang="en-US" altLang="ko-KR" i="0" dirty="0" err="1">
                <a:ea typeface="Tahoma" panose="020B0604030504040204" pitchFamily="34" charset="0"/>
                <a:cs typeface="Tahoma" panose="020B0604030504040204" pitchFamily="34" charset="0"/>
                <a:hlinkClick r:id="rId2"/>
              </a:rPr>
              <a:t>JingkeHong</a:t>
            </a:r>
            <a:r>
              <a:rPr lang="en-US" altLang="ko-KR" i="0" dirty="0">
                <a:ea typeface="Tahoma" panose="020B0604030504040204" pitchFamily="34" charset="0"/>
                <a:cs typeface="Tahoma" panose="020B0604030504040204" pitchFamily="34" charset="0"/>
                <a:hlinkClick r:id="rId2"/>
              </a:rPr>
              <a:t>, </a:t>
            </a:r>
            <a:r>
              <a:rPr lang="en-US" altLang="ko-KR" i="0" dirty="0" err="1">
                <a:ea typeface="Tahoma" panose="020B0604030504040204" pitchFamily="34" charset="0"/>
                <a:cs typeface="Tahoma" panose="020B0604030504040204" pitchFamily="34" charset="0"/>
                <a:hlinkClick r:id="rId2"/>
              </a:rPr>
              <a:t>RongyanLi</a:t>
            </a:r>
            <a:endParaRPr lang="en-US" altLang="ko-KR" i="0" dirty="0">
              <a:ea typeface="Tahoma" panose="020B0604030504040204" pitchFamily="34" charset="0"/>
              <a:cs typeface="Tahoma" panose="020B0604030504040204" pitchFamily="34" charset="0"/>
            </a:endParaRPr>
          </a:p>
          <a:p>
            <a:pPr eaLnBrk="1" hangingPunct="1">
              <a:lnSpc>
                <a:spcPct val="90000"/>
              </a:lnSpc>
            </a:pPr>
            <a:endParaRPr lang="en-US" altLang="ko-KR" i="0" dirty="0">
              <a:ea typeface="Tahoma" panose="020B0604030504040204" pitchFamily="34" charset="0"/>
              <a:cs typeface="Tahoma" panose="020B0604030504040204" pitchFamily="34" charset="0"/>
            </a:endParaRPr>
          </a:p>
          <a:p>
            <a:pPr eaLnBrk="1" hangingPunct="1">
              <a:lnSpc>
                <a:spcPct val="90000"/>
              </a:lnSpc>
            </a:pPr>
            <a:r>
              <a:rPr lang="en-US" altLang="ko-KR" sz="1600" i="0" dirty="0">
                <a:ea typeface="Tahoma" panose="020B0604030504040204" pitchFamily="34" charset="0"/>
                <a:cs typeface="Tahoma" panose="020B0604030504040204" pitchFamily="34" charset="0"/>
              </a:rPr>
              <a:t>Journal : Journal of Cleaner Production </a:t>
            </a:r>
            <a:r>
              <a:rPr lang="en-US" altLang="ko-KR" sz="1600" i="0" dirty="0">
                <a:ea typeface="Tahoma" panose="020B0604030504040204" pitchFamily="34" charset="0"/>
                <a:cs typeface="Tahoma" panose="020B0604030504040204" pitchFamily="34" charset="0"/>
                <a:hlinkClick r:id="rId3" tooltip="Go to table of contents for this volume/issue"/>
              </a:rPr>
              <a:t>Volume 246</a:t>
            </a:r>
            <a:r>
              <a:rPr lang="en-US" altLang="ko-KR" sz="1600" i="0" dirty="0">
                <a:ea typeface="Tahoma" panose="020B0604030504040204" pitchFamily="34" charset="0"/>
                <a:cs typeface="Tahoma" panose="020B0604030504040204" pitchFamily="34" charset="0"/>
              </a:rPr>
              <a:t>, 10 February 2020, 119059</a:t>
            </a:r>
          </a:p>
          <a:p>
            <a:endParaRPr lang="en-US" altLang="ko-KR" sz="1600" i="0" dirty="0">
              <a:solidFill>
                <a:srgbClr val="000000"/>
              </a:solidFill>
              <a:ea typeface="Tahoma" panose="020B0604030504040204" pitchFamily="34" charset="0"/>
              <a:cs typeface="Tahoma" panose="020B0604030504040204" pitchFamily="34" charset="0"/>
            </a:endParaRPr>
          </a:p>
          <a:p>
            <a:pPr eaLnBrk="1" hangingPunct="1">
              <a:lnSpc>
                <a:spcPct val="90000"/>
              </a:lnSpc>
            </a:pPr>
            <a:r>
              <a:rPr lang="en-US" altLang="ko-KR" sz="1400" i="0" dirty="0">
                <a:ea typeface="Tahoma" panose="020B0604030504040204" pitchFamily="34" charset="0"/>
                <a:cs typeface="Tahoma" panose="020B0604030504040204" pitchFamily="34" charset="0"/>
              </a:rPr>
              <a:t>Presenter: </a:t>
            </a:r>
            <a:r>
              <a:rPr lang="en-US" altLang="ko-KR" sz="1400" i="0" dirty="0" err="1">
                <a:ea typeface="Tahoma" panose="020B0604030504040204" pitchFamily="34" charset="0"/>
                <a:cs typeface="Tahoma" panose="020B0604030504040204" pitchFamily="34" charset="0"/>
              </a:rPr>
              <a:t>Byeong</a:t>
            </a:r>
            <a:r>
              <a:rPr lang="ko-KR" altLang="en-US" sz="1400" i="0" dirty="0">
                <a:cs typeface="Tahoma" panose="020B0604030504040204" pitchFamily="34" charset="0"/>
              </a:rPr>
              <a:t> </a:t>
            </a:r>
            <a:r>
              <a:rPr lang="en-US" altLang="ko-KR" sz="1400" i="0" dirty="0" err="1">
                <a:ea typeface="Tahoma" panose="020B0604030504040204" pitchFamily="34" charset="0"/>
                <a:cs typeface="Tahoma" panose="020B0604030504040204" pitchFamily="34" charset="0"/>
              </a:rPr>
              <a:t>Seop</a:t>
            </a:r>
            <a:r>
              <a:rPr lang="en-US" altLang="ko-KR" sz="1400" i="0" dirty="0">
                <a:ea typeface="Tahoma" panose="020B0604030504040204" pitchFamily="34" charset="0"/>
                <a:cs typeface="Tahoma" panose="020B0604030504040204" pitchFamily="34" charset="0"/>
              </a:rPr>
              <a:t> Kim</a:t>
            </a:r>
          </a:p>
          <a:p>
            <a:pPr eaLnBrk="1" hangingPunct="1">
              <a:lnSpc>
                <a:spcPct val="90000"/>
              </a:lnSpc>
            </a:pPr>
            <a:r>
              <a:rPr lang="en-US" altLang="ko-KR" sz="1400" b="1" i="0" dirty="0">
                <a:solidFill>
                  <a:schemeClr val="accent1">
                    <a:lumMod val="75000"/>
                  </a:schemeClr>
                </a:solidFill>
                <a:ea typeface="Tahoma" panose="020B0604030504040204" pitchFamily="34" charset="0"/>
                <a:cs typeface="Tahoma" panose="020B0604030504040204" pitchFamily="34" charset="0"/>
                <a:hlinkClick r:id="rId4">
                  <a:extLst>
                    <a:ext uri="{A12FA001-AC4F-418D-AE19-62706E023703}">
                      <ahyp:hlinkClr xmlns:ahyp="http://schemas.microsoft.com/office/drawing/2018/hyperlinkcolor" val="tx"/>
                    </a:ext>
                  </a:extLst>
                </a:hlinkClick>
              </a:rPr>
              <a:t>for98ever@naver.</a:t>
            </a:r>
            <a:r>
              <a:rPr lang="en-US" altLang="ko-KR" sz="1400" b="1" i="0" dirty="0">
                <a:solidFill>
                  <a:schemeClr val="accent1">
                    <a:lumMod val="75000"/>
                  </a:schemeClr>
                </a:solidFill>
                <a:ea typeface="Tahoma" panose="020B0604030504040204" pitchFamily="34" charset="0"/>
                <a:cs typeface="Tahoma" panose="020B0604030504040204" pitchFamily="34" charset="0"/>
              </a:rPr>
              <a:t>com </a:t>
            </a:r>
            <a:r>
              <a:rPr lang="en-US" altLang="ko-KR" sz="1400" i="0" dirty="0">
                <a:solidFill>
                  <a:schemeClr val="accent1">
                    <a:lumMod val="75000"/>
                  </a:schemeClr>
                </a:solidFill>
                <a:ea typeface="Tahoma" panose="020B0604030504040204" pitchFamily="34" charset="0"/>
                <a:cs typeface="Tahoma" panose="020B0604030504040204" pitchFamily="34" charset="0"/>
              </a:rPr>
              <a:t> </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3. </a:t>
            </a:r>
            <a:r>
              <a:rPr lang="en-US" altLang="ko-KR" b="0" i="0" dirty="0">
                <a:effectLst/>
                <a:latin typeface="Tahoma" panose="020B0604030504040204" pitchFamily="34" charset="0"/>
                <a:ea typeface="Tahoma" panose="020B0604030504040204" pitchFamily="34" charset="0"/>
                <a:cs typeface="Tahoma" panose="020B0604030504040204" pitchFamily="34" charset="0"/>
              </a:rPr>
              <a:t>Methodology</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직사각형 1"/>
          <p:cNvSpPr/>
          <p:nvPr/>
        </p:nvSpPr>
        <p:spPr>
          <a:xfrm>
            <a:off x="539552" y="1484784"/>
            <a:ext cx="8280598" cy="461665"/>
          </a:xfrm>
          <a:prstGeom prst="rect">
            <a:avLst/>
          </a:prstGeom>
        </p:spPr>
        <p:txBody>
          <a:bodyPr wrap="square">
            <a:spAutoFit/>
          </a:bodyPr>
          <a:lstStyle/>
          <a:p>
            <a:r>
              <a:rPr kumimoji="1" lang="en-US" altLang="ko-KR" sz="2400" b="0" i="1"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3.2. </a:t>
            </a:r>
            <a:r>
              <a:rPr lang="en-US" altLang="ko-KR" i="1" dirty="0"/>
              <a:t>CPS-based system configuration</a:t>
            </a:r>
          </a:p>
        </p:txBody>
      </p:sp>
      <p:sp>
        <p:nvSpPr>
          <p:cNvPr id="6" name="직사각형 5">
            <a:extLst>
              <a:ext uri="{FF2B5EF4-FFF2-40B4-BE49-F238E27FC236}">
                <a16:creationId xmlns:a16="http://schemas.microsoft.com/office/drawing/2014/main" id="{48EB9454-E9B4-4549-A72D-08B147531FA1}"/>
              </a:ext>
            </a:extLst>
          </p:cNvPr>
          <p:cNvSpPr/>
          <p:nvPr/>
        </p:nvSpPr>
        <p:spPr>
          <a:xfrm>
            <a:off x="323850" y="1988840"/>
            <a:ext cx="8784654" cy="3785652"/>
          </a:xfrm>
          <a:prstGeom prst="rect">
            <a:avLst/>
          </a:prstGeom>
        </p:spPr>
        <p:txBody>
          <a:bodyPr wrap="square">
            <a:spAutoFit/>
          </a:bodyPr>
          <a:lstStyle/>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Data collection: In accordance with the quantitative calculation model of GHG emissions, the running time of construction machinery must be collected in real time. Thus, three types of wireless sensors were selected: (1) acceleration sensors, which were adopted to collect the running time of tower cranes; (2) barometric sensors, which were used to collect the running time of construction elevators; and (3) Global Positioning System (GPS) sensors, which were applied to collect the running time of transfer vehicles.</a:t>
            </a:r>
          </a:p>
          <a:p>
            <a:pPr lvl="0"/>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Data processing: After data were collected, they were transmitted within the system through certain media, and the system calculated and stored real-time GHG emissions in accordance with the existing quantitative model in a remote server.</a:t>
            </a:r>
          </a:p>
          <a:p>
            <a:pPr lvl="0"/>
            <a:endParaRPr lang="en-US" altLang="ko-KR" sz="1600" dirty="0">
              <a:solidFill>
                <a:srgbClr val="000000"/>
              </a:solidFill>
              <a:ea typeface="Tahoma" panose="020B0604030504040204" pitchFamily="34" charset="0"/>
              <a:cs typeface="Tahoma" panose="020B0604030504040204" pitchFamily="34" charset="0"/>
            </a:endParaRPr>
          </a:p>
          <a:p>
            <a:pPr lvl="0"/>
            <a:r>
              <a:rPr lang="ko-KR" altLang="en-US" sz="1600" dirty="0">
                <a:solidFill>
                  <a:srgbClr val="000000"/>
                </a:solidFill>
                <a:cs typeface="Tahoma" panose="020B0604030504040204" pitchFamily="34" charset="0"/>
              </a:rPr>
              <a:t>○ </a:t>
            </a:r>
            <a:r>
              <a:rPr lang="en-US" altLang="ko-KR" sz="1600" dirty="0"/>
              <a:t>Data presentation: To allow management personnel to view GHG emission data and the working state of construction machinery, the system displays GHG emission data visually on a desktop and a portable device. In addition, users can input relevant information through these terminals to interact with the system.</a:t>
            </a:r>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02562366"/>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3. </a:t>
            </a:r>
            <a:r>
              <a:rPr lang="en-US" altLang="ko-KR" b="0" i="0" dirty="0">
                <a:effectLst/>
                <a:latin typeface="Tahoma" panose="020B0604030504040204" pitchFamily="34" charset="0"/>
                <a:ea typeface="Tahoma" panose="020B0604030504040204" pitchFamily="34" charset="0"/>
                <a:cs typeface="Tahoma" panose="020B0604030504040204" pitchFamily="34" charset="0"/>
              </a:rPr>
              <a:t>Methodology</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직사각형 1"/>
          <p:cNvSpPr/>
          <p:nvPr/>
        </p:nvSpPr>
        <p:spPr>
          <a:xfrm>
            <a:off x="539552" y="1484784"/>
            <a:ext cx="8280598" cy="461665"/>
          </a:xfrm>
          <a:prstGeom prst="rect">
            <a:avLst/>
          </a:prstGeom>
        </p:spPr>
        <p:txBody>
          <a:bodyPr wrap="square">
            <a:spAutoFit/>
          </a:bodyPr>
          <a:lstStyle/>
          <a:p>
            <a:r>
              <a:rPr lang="en-US" altLang="ko-KR" i="1" dirty="0">
                <a:ea typeface="Tahoma" panose="020B0604030504040204" pitchFamily="34" charset="0"/>
                <a:cs typeface="Tahoma" panose="020B0604030504040204" pitchFamily="34" charset="0"/>
              </a:rPr>
              <a:t>3.3. Consideration for application</a:t>
            </a:r>
          </a:p>
        </p:txBody>
      </p:sp>
      <p:sp>
        <p:nvSpPr>
          <p:cNvPr id="6" name="직사각형 5">
            <a:extLst>
              <a:ext uri="{FF2B5EF4-FFF2-40B4-BE49-F238E27FC236}">
                <a16:creationId xmlns:a16="http://schemas.microsoft.com/office/drawing/2014/main" id="{48EB9454-E9B4-4549-A72D-08B147531FA1}"/>
              </a:ext>
            </a:extLst>
          </p:cNvPr>
          <p:cNvSpPr/>
          <p:nvPr/>
        </p:nvSpPr>
        <p:spPr>
          <a:xfrm>
            <a:off x="323850" y="1988840"/>
            <a:ext cx="8784654" cy="4278094"/>
          </a:xfrm>
          <a:prstGeom prst="rect">
            <a:avLst/>
          </a:prstGeom>
        </p:spPr>
        <p:txBody>
          <a:bodyPr wrap="square">
            <a:spAutoFit/>
          </a:bodyPr>
          <a:lstStyle/>
          <a:p>
            <a:pPr lvl="0"/>
            <a:r>
              <a:rPr kumimoji="1" lang="ko-KR" altLang="en-US" sz="1600" b="0" i="0" u="none" strike="noStrike" kern="1200" cap="none" spc="0" normalizeH="0" baseline="0" noProof="0" dirty="0">
                <a:ln>
                  <a:noFill/>
                </a:ln>
                <a:solidFill>
                  <a:srgbClr val="000000"/>
                </a:solidFill>
                <a:effectLst/>
                <a:uLnTx/>
                <a:uFillTx/>
                <a:cs typeface="Tahoma" panose="020B0604030504040204" pitchFamily="34" charset="0"/>
              </a:rPr>
              <a:t>○ </a:t>
            </a:r>
            <a:r>
              <a:rPr lang="en-US" altLang="ko-KR" sz="1600" dirty="0"/>
              <a:t>Sensor reinforcement: Real-time data acquisition requires a highly stable hardware system. To achieve this goal, sensors must be continuously strengthened to ensure a stable application process.</a:t>
            </a:r>
          </a:p>
          <a:p>
            <a:pPr lvl="0"/>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cs typeface="Tahoma" panose="020B0604030504040204" pitchFamily="34" charset="0"/>
              </a:rPr>
              <a:t>○ </a:t>
            </a:r>
            <a:r>
              <a:rPr lang="en-US" altLang="ko-KR" sz="1600" dirty="0"/>
              <a:t>Software optimization: The software system plays a key role in real-time data processing and presentation. The actual application process frequently includes a large amount of data from the construction site. This condition is a good test for the capacity and stability of the software system. Therefore, the software system must be constantly optimized to ensure the smooth progress of the application process.</a:t>
            </a:r>
          </a:p>
          <a:p>
            <a:pPr lvl="0"/>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cs typeface="Tahoma" panose="020B0604030504040204" pitchFamily="34" charset="0"/>
              </a:rPr>
              <a:t>○ </a:t>
            </a:r>
            <a:r>
              <a:rPr lang="en-US" altLang="ko-KR" sz="1600" dirty="0"/>
              <a:t>BIM model development: The data visualization results of a BIM model are typically better than those of other lightweight models. Therefore, a BIM model for displaying the data must be developed to further assist management personnel in their work.</a:t>
            </a:r>
          </a:p>
          <a:p>
            <a:pPr lvl="0"/>
            <a:endParaRPr lang="en-US" altLang="ko-KR" sz="1600" dirty="0"/>
          </a:p>
          <a:p>
            <a:pPr lvl="0"/>
            <a:r>
              <a:rPr lang="ko-KR" altLang="en-US" sz="1600" dirty="0">
                <a:solidFill>
                  <a:srgbClr val="000000"/>
                </a:solidFill>
                <a:cs typeface="Tahoma" panose="020B0604030504040204" pitchFamily="34" charset="0"/>
              </a:rPr>
              <a:t>○ </a:t>
            </a:r>
            <a:r>
              <a:rPr lang="en-US" altLang="ko-KR" sz="1600" dirty="0"/>
              <a:t>Widespread application: To accelerate the development of prefabricated buildings and the realization of low-carbon construction, the CPS-based system must be extensively applied. Therefore, the widespread application of the system must be considered.</a:t>
            </a:r>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71292939"/>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4. </a:t>
            </a:r>
            <a:r>
              <a:rPr lang="en-US" altLang="ko-KR" b="0" i="0" dirty="0">
                <a:effectLst/>
                <a:latin typeface="Tahoma" panose="020B0604030504040204" pitchFamily="34" charset="0"/>
                <a:ea typeface="Tahoma" panose="020B0604030504040204" pitchFamily="34" charset="0"/>
                <a:cs typeface="Tahoma" panose="020B0604030504040204" pitchFamily="34" charset="0"/>
              </a:rPr>
              <a:t>Quantitative model development</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직사각형 1"/>
          <p:cNvSpPr/>
          <p:nvPr/>
        </p:nvSpPr>
        <p:spPr>
          <a:xfrm>
            <a:off x="539552" y="2564904"/>
            <a:ext cx="8280598" cy="461665"/>
          </a:xfrm>
          <a:prstGeom prst="rect">
            <a:avLst/>
          </a:prstGeom>
        </p:spPr>
        <p:txBody>
          <a:bodyPr wrap="square">
            <a:spAutoFit/>
          </a:bodyPr>
          <a:lstStyle/>
          <a:p>
            <a:r>
              <a:rPr lang="en-US" altLang="ko-KR" i="1" dirty="0">
                <a:solidFill>
                  <a:srgbClr val="000000"/>
                </a:solidFill>
                <a:ea typeface="Tahoma" panose="020B0604030504040204" pitchFamily="34" charset="0"/>
                <a:cs typeface="Tahoma" panose="020B0604030504040204" pitchFamily="34" charset="0"/>
              </a:rPr>
              <a:t>4</a:t>
            </a:r>
            <a:r>
              <a:rPr kumimoji="1" lang="en-US" altLang="ko-KR" sz="2400" b="0" i="1"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rPr>
              <a:t>.1. </a:t>
            </a:r>
            <a:r>
              <a:rPr lang="en-US" altLang="ko-KR" dirty="0"/>
              <a:t> System boundary definition</a:t>
            </a:r>
          </a:p>
        </p:txBody>
      </p:sp>
      <p:sp>
        <p:nvSpPr>
          <p:cNvPr id="6" name="직사각형 5">
            <a:extLst>
              <a:ext uri="{FF2B5EF4-FFF2-40B4-BE49-F238E27FC236}">
                <a16:creationId xmlns:a16="http://schemas.microsoft.com/office/drawing/2014/main" id="{48EB9454-E9B4-4549-A72D-08B147531FA1}"/>
              </a:ext>
            </a:extLst>
          </p:cNvPr>
          <p:cNvSpPr/>
          <p:nvPr/>
        </p:nvSpPr>
        <p:spPr>
          <a:xfrm>
            <a:off x="323850" y="3068960"/>
            <a:ext cx="8784654" cy="3046988"/>
          </a:xfrm>
          <a:prstGeom prst="rect">
            <a:avLst/>
          </a:prstGeom>
        </p:spPr>
        <p:txBody>
          <a:bodyPr wrap="square">
            <a:spAutoFit/>
          </a:bodyPr>
          <a:lstStyle/>
          <a:p>
            <a:pPr lvl="0"/>
            <a:r>
              <a:rPr kumimoji="1" lang="ko-KR" altLang="en-US" sz="1600" b="0" i="0" u="none" strike="noStrike" kern="1200" cap="none" spc="0" normalizeH="0" baseline="0" noProof="0" dirty="0">
                <a:ln>
                  <a:noFill/>
                </a:ln>
                <a:solidFill>
                  <a:srgbClr val="000000"/>
                </a:solidFill>
                <a:effectLst/>
                <a:uLnTx/>
                <a:uFillTx/>
                <a:cs typeface="Tahoma" panose="020B0604030504040204" pitchFamily="34" charset="0"/>
              </a:rPr>
              <a:t>○ </a:t>
            </a:r>
            <a:r>
              <a:rPr lang="en-US" altLang="ko-KR" sz="1600" dirty="0"/>
              <a:t> construction site has many GHG emission sources because it is typically the most complex stage in the construction life cycle. </a:t>
            </a:r>
            <a:r>
              <a:rPr lang="en-US" altLang="ko-KR" sz="1600" dirty="0" err="1"/>
              <a:t>Sandanayake</a:t>
            </a:r>
            <a:r>
              <a:rPr lang="en-US" altLang="ko-KR" sz="1600" dirty="0"/>
              <a:t> divided GHG emissions into direct and indirect emissions. Direct GHG emissions refer to emissions associated with construction activities, such as the fuel consumption of equipment and transport vehicles; indirect GHG emissions refer to emissions associated with the consumption of materials and electricity (</a:t>
            </a:r>
            <a:r>
              <a:rPr lang="en-US" altLang="ko-KR" sz="1600" dirty="0" err="1">
                <a:hlinkClick r:id="rId2"/>
              </a:rPr>
              <a:t>Sandanayake</a:t>
            </a:r>
            <a:r>
              <a:rPr lang="en-US" altLang="ko-KR" sz="1600" dirty="0">
                <a:hlinkClick r:id="rId2"/>
              </a:rPr>
              <a:t> et al., 2017</a:t>
            </a:r>
            <a:r>
              <a:rPr lang="en-US" altLang="ko-KR" sz="1600" dirty="0"/>
              <a:t>).</a:t>
            </a:r>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ko-KR" sz="1600" b="0" i="0" u="none" strike="noStrike" kern="1200" cap="none" spc="0" normalizeH="0" baseline="0" noProof="0" dirty="0">
              <a:ln>
                <a:noFill/>
              </a:ln>
              <a:solidFill>
                <a:srgbClr val="000000"/>
              </a:solidFill>
              <a:effectLst/>
              <a:uLnTx/>
              <a:uFillTx/>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cs typeface="Tahoma" panose="020B0604030504040204" pitchFamily="34" charset="0"/>
              </a:rPr>
              <a:t>○</a:t>
            </a:r>
            <a:r>
              <a:rPr lang="en-US" altLang="ko-KR" sz="1600" dirty="0"/>
              <a:t>As shown in </a:t>
            </a:r>
            <a:r>
              <a:rPr lang="en-US" altLang="ko-KR" sz="1600" dirty="0">
                <a:hlinkClick r:id="rId3"/>
              </a:rPr>
              <a:t>Fig. 2</a:t>
            </a:r>
            <a:r>
              <a:rPr lang="en-US" altLang="ko-KR" sz="1600" dirty="0"/>
              <a:t>, a construction site can be typically divided into construction, living, and office areas (</a:t>
            </a:r>
            <a:r>
              <a:rPr lang="en-US" altLang="ko-KR" sz="1600" dirty="0">
                <a:hlinkClick r:id="rId4"/>
              </a:rPr>
              <a:t>Li and Chen, 2017</a:t>
            </a:r>
            <a:r>
              <a:rPr lang="en-US" altLang="ko-KR" sz="1600" dirty="0"/>
              <a:t>). The living and office areas of a construction site can also produce GHG emissions due to the use of various electrical appliances. these areas only account for a small percentage of the total GHG emissions of a construction site. Therefore, this study only considers GHG emissions from construction areas.</a:t>
            </a:r>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p:txBody>
      </p:sp>
      <p:sp>
        <p:nvSpPr>
          <p:cNvPr id="7" name="직사각형 6">
            <a:extLst>
              <a:ext uri="{FF2B5EF4-FFF2-40B4-BE49-F238E27FC236}">
                <a16:creationId xmlns:a16="http://schemas.microsoft.com/office/drawing/2014/main" id="{922E9138-9D41-4287-891F-A147672E73E8}"/>
              </a:ext>
            </a:extLst>
          </p:cNvPr>
          <p:cNvSpPr/>
          <p:nvPr/>
        </p:nvSpPr>
        <p:spPr>
          <a:xfrm>
            <a:off x="323850" y="1334616"/>
            <a:ext cx="8784654" cy="1077218"/>
          </a:xfrm>
          <a:prstGeom prst="rect">
            <a:avLst/>
          </a:prstGeom>
        </p:spPr>
        <p:txBody>
          <a:bodyPr wrap="square">
            <a:spAutoFit/>
          </a:bodyPr>
          <a:lstStyle/>
          <a:p>
            <a:pPr lvl="0"/>
            <a:r>
              <a:rPr lang="en-US" altLang="ko-KR" sz="1600" dirty="0"/>
              <a:t>Quantitative models must be established to calculate the GHG emissions of construction sites. First, several GHG emission sources were selected for the research by defining the system boundary. Second, a number of formulas and related parameters were utilized to establish quantitative models for the GHG emissions of construction sites.</a:t>
            </a:r>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69979080"/>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4. </a:t>
            </a:r>
            <a:r>
              <a:rPr lang="en-US" altLang="ko-KR" b="0" i="0" dirty="0">
                <a:effectLst/>
                <a:latin typeface="Tahoma" panose="020B0604030504040204" pitchFamily="34" charset="0"/>
                <a:ea typeface="Tahoma" panose="020B0604030504040204" pitchFamily="34" charset="0"/>
                <a:cs typeface="Tahoma" panose="020B0604030504040204" pitchFamily="34" charset="0"/>
              </a:rPr>
              <a:t>Quantitative model development</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7" name="직사각형 6">
            <a:extLst>
              <a:ext uri="{FF2B5EF4-FFF2-40B4-BE49-F238E27FC236}">
                <a16:creationId xmlns:a16="http://schemas.microsoft.com/office/drawing/2014/main" id="{922E9138-9D41-4287-891F-A147672E73E8}"/>
              </a:ext>
            </a:extLst>
          </p:cNvPr>
          <p:cNvSpPr/>
          <p:nvPr/>
        </p:nvSpPr>
        <p:spPr>
          <a:xfrm>
            <a:off x="323850" y="5229200"/>
            <a:ext cx="8784654" cy="276999"/>
          </a:xfrm>
          <a:prstGeom prst="rect">
            <a:avLst/>
          </a:prstGeom>
        </p:spPr>
        <p:txBody>
          <a:bodyPr wrap="square">
            <a:spAutoFit/>
          </a:bodyPr>
          <a:lstStyle/>
          <a:p>
            <a:pPr lvl="0" algn="ctr"/>
            <a:r>
              <a:rPr lang="en-US" altLang="ko-KR" sz="1200" dirty="0"/>
              <a:t>Fig. 2. Calculation boundary of the proposed system.</a:t>
            </a:r>
            <a:endParaRPr kumimoji="1" lang="en-US" altLang="ko-KR"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3" name="그림 2">
            <a:extLst>
              <a:ext uri="{FF2B5EF4-FFF2-40B4-BE49-F238E27FC236}">
                <a16:creationId xmlns:a16="http://schemas.microsoft.com/office/drawing/2014/main" id="{C828A204-448D-49D3-991D-592D90A42670}"/>
              </a:ext>
            </a:extLst>
          </p:cNvPr>
          <p:cNvPicPr>
            <a:picLocks noChangeAspect="1"/>
          </p:cNvPicPr>
          <p:nvPr/>
        </p:nvPicPr>
        <p:blipFill>
          <a:blip r:embed="rId2"/>
          <a:stretch>
            <a:fillRect/>
          </a:stretch>
        </p:blipFill>
        <p:spPr>
          <a:xfrm>
            <a:off x="107504" y="1772816"/>
            <a:ext cx="9001000" cy="3398105"/>
          </a:xfrm>
          <a:prstGeom prst="rect">
            <a:avLst/>
          </a:prstGeom>
        </p:spPr>
      </p:pic>
    </p:spTree>
    <p:extLst>
      <p:ext uri="{BB962C8B-B14F-4D97-AF65-F5344CB8AC3E}">
        <p14:creationId xmlns:p14="http://schemas.microsoft.com/office/powerpoint/2010/main" val="5033495"/>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4. </a:t>
            </a:r>
            <a:r>
              <a:rPr lang="en-US" altLang="ko-KR" b="0" i="0" dirty="0">
                <a:effectLst/>
                <a:latin typeface="Tahoma" panose="020B0604030504040204" pitchFamily="34" charset="0"/>
                <a:ea typeface="Tahoma" panose="020B0604030504040204" pitchFamily="34" charset="0"/>
                <a:cs typeface="Tahoma" panose="020B0604030504040204" pitchFamily="34" charset="0"/>
              </a:rPr>
              <a:t>Quantitative model development</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7" name="직사각형 6">
            <a:extLst>
              <a:ext uri="{FF2B5EF4-FFF2-40B4-BE49-F238E27FC236}">
                <a16:creationId xmlns:a16="http://schemas.microsoft.com/office/drawing/2014/main" id="{922E9138-9D41-4287-891F-A147672E73E8}"/>
              </a:ext>
            </a:extLst>
          </p:cNvPr>
          <p:cNvSpPr/>
          <p:nvPr/>
        </p:nvSpPr>
        <p:spPr>
          <a:xfrm>
            <a:off x="323850" y="2960758"/>
            <a:ext cx="8784654" cy="276999"/>
          </a:xfrm>
          <a:prstGeom prst="rect">
            <a:avLst/>
          </a:prstGeom>
        </p:spPr>
        <p:txBody>
          <a:bodyPr wrap="square">
            <a:spAutoFit/>
          </a:bodyPr>
          <a:lstStyle/>
          <a:p>
            <a:pPr lvl="0" algn="ctr"/>
            <a:r>
              <a:rPr lang="en-US" altLang="ko-KR" sz="1200" dirty="0"/>
              <a:t>Table 2. Major machineries used in prefabricated buildings.</a:t>
            </a:r>
            <a:endParaRPr kumimoji="1" lang="en-US" altLang="ko-KR"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2" name="그림 1">
            <a:extLst>
              <a:ext uri="{FF2B5EF4-FFF2-40B4-BE49-F238E27FC236}">
                <a16:creationId xmlns:a16="http://schemas.microsoft.com/office/drawing/2014/main" id="{7DC70B47-0F9F-4F54-8BF4-B4CC63531CF7}"/>
              </a:ext>
            </a:extLst>
          </p:cNvPr>
          <p:cNvPicPr>
            <a:picLocks noChangeAspect="1"/>
          </p:cNvPicPr>
          <p:nvPr/>
        </p:nvPicPr>
        <p:blipFill>
          <a:blip r:embed="rId2"/>
          <a:stretch>
            <a:fillRect/>
          </a:stretch>
        </p:blipFill>
        <p:spPr>
          <a:xfrm>
            <a:off x="1091108" y="3356992"/>
            <a:ext cx="6961783" cy="3103152"/>
          </a:xfrm>
          <a:prstGeom prst="rect">
            <a:avLst/>
          </a:prstGeom>
        </p:spPr>
      </p:pic>
      <p:sp>
        <p:nvSpPr>
          <p:cNvPr id="6" name="직사각형 5">
            <a:extLst>
              <a:ext uri="{FF2B5EF4-FFF2-40B4-BE49-F238E27FC236}">
                <a16:creationId xmlns:a16="http://schemas.microsoft.com/office/drawing/2014/main" id="{EAE1EEA9-C6CF-4E28-8D05-10425FA640C6}"/>
              </a:ext>
            </a:extLst>
          </p:cNvPr>
          <p:cNvSpPr/>
          <p:nvPr/>
        </p:nvSpPr>
        <p:spPr>
          <a:xfrm>
            <a:off x="323850" y="1334616"/>
            <a:ext cx="8784654" cy="1323439"/>
          </a:xfrm>
          <a:prstGeom prst="rect">
            <a:avLst/>
          </a:prstGeom>
        </p:spPr>
        <p:txBody>
          <a:bodyPr wrap="square">
            <a:spAutoFit/>
          </a:bodyPr>
          <a:lstStyle/>
          <a:p>
            <a:pPr lvl="0"/>
            <a:r>
              <a:rPr lang="en-US" altLang="ko-KR" sz="1600" dirty="0"/>
              <a:t>Electricity and fuel consumption by machineries in construction areas produce a considerable proportion of GHGs (</a:t>
            </a:r>
            <a:r>
              <a:rPr lang="en-US" altLang="ko-KR" sz="1600" dirty="0">
                <a:hlinkClick r:id="rId3"/>
              </a:rPr>
              <a:t>Li and Chen, 2017</a:t>
            </a:r>
            <a:r>
              <a:rPr lang="en-US" altLang="ko-KR" sz="1600" dirty="0"/>
              <a:t>). Electricity consumption, which accounts for the highest proportion of GHG emissions, exhibits the highest potential for emission reduction (</a:t>
            </a:r>
            <a:r>
              <a:rPr lang="en-US" altLang="ko-KR" sz="1600" dirty="0">
                <a:hlinkClick r:id="rId4"/>
              </a:rPr>
              <a:t>Hong et al., 2015</a:t>
            </a:r>
            <a:r>
              <a:rPr lang="en-US" altLang="ko-KR" sz="1600" dirty="0"/>
              <a:t>). Thus, this study focused on GHG emissions from construction machineries, as shown in </a:t>
            </a:r>
            <a:r>
              <a:rPr lang="en-US" altLang="ko-KR" sz="1600" dirty="0">
                <a:hlinkClick r:id="rId5"/>
              </a:rPr>
              <a:t>Fig. 2</a:t>
            </a:r>
            <a:r>
              <a:rPr lang="en-US" altLang="ko-KR" sz="1600" dirty="0"/>
              <a:t>.</a:t>
            </a:r>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96057649"/>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4. </a:t>
            </a:r>
            <a:r>
              <a:rPr lang="en-US" altLang="ko-KR" b="0" i="0" dirty="0">
                <a:effectLst/>
                <a:latin typeface="Tahoma" panose="020B0604030504040204" pitchFamily="34" charset="0"/>
                <a:ea typeface="Tahoma" panose="020B0604030504040204" pitchFamily="34" charset="0"/>
                <a:cs typeface="Tahoma" panose="020B0604030504040204" pitchFamily="34" charset="0"/>
              </a:rPr>
              <a:t>Quantitative model development</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8" name="직사각형 7">
            <a:extLst>
              <a:ext uri="{FF2B5EF4-FFF2-40B4-BE49-F238E27FC236}">
                <a16:creationId xmlns:a16="http://schemas.microsoft.com/office/drawing/2014/main" id="{645A6FA6-D370-4424-A3F1-B1DAADD4DE08}"/>
              </a:ext>
            </a:extLst>
          </p:cNvPr>
          <p:cNvSpPr/>
          <p:nvPr/>
        </p:nvSpPr>
        <p:spPr>
          <a:xfrm>
            <a:off x="539552" y="1484784"/>
            <a:ext cx="8280598" cy="461665"/>
          </a:xfrm>
          <a:prstGeom prst="rect">
            <a:avLst/>
          </a:prstGeom>
        </p:spPr>
        <p:txBody>
          <a:bodyPr wrap="square">
            <a:spAutoFit/>
          </a:bodyPr>
          <a:lstStyle/>
          <a:p>
            <a:pPr>
              <a:defRPr/>
            </a:pPr>
            <a:r>
              <a:rPr lang="en-US" altLang="ko-KR" i="1" dirty="0">
                <a:solidFill>
                  <a:srgbClr val="000000"/>
                </a:solidFill>
                <a:ea typeface="Tahoma" panose="020B0604030504040204" pitchFamily="34" charset="0"/>
                <a:cs typeface="Tahoma" panose="020B0604030504040204" pitchFamily="34" charset="0"/>
              </a:rPr>
              <a:t>4.2. </a:t>
            </a:r>
            <a:r>
              <a:rPr lang="en-US" altLang="ko-KR" dirty="0">
                <a:solidFill>
                  <a:srgbClr val="000000"/>
                </a:solidFill>
              </a:rPr>
              <a:t> </a:t>
            </a:r>
            <a:r>
              <a:rPr lang="en-US" altLang="ko-KR" dirty="0"/>
              <a:t>Model development</a:t>
            </a:r>
          </a:p>
        </p:txBody>
      </p:sp>
      <p:sp>
        <p:nvSpPr>
          <p:cNvPr id="9" name="직사각형 8">
            <a:extLst>
              <a:ext uri="{FF2B5EF4-FFF2-40B4-BE49-F238E27FC236}">
                <a16:creationId xmlns:a16="http://schemas.microsoft.com/office/drawing/2014/main" id="{6DD9EBAD-DB2A-49D9-A682-1E56F681772E}"/>
              </a:ext>
            </a:extLst>
          </p:cNvPr>
          <p:cNvSpPr/>
          <p:nvPr/>
        </p:nvSpPr>
        <p:spPr>
          <a:xfrm>
            <a:off x="323850" y="1988840"/>
            <a:ext cx="8784654" cy="4154984"/>
          </a:xfrm>
          <a:prstGeom prst="rect">
            <a:avLst/>
          </a:prstGeom>
        </p:spPr>
        <p:txBody>
          <a:bodyPr wrap="square">
            <a:spAutoFit/>
          </a:bodyPr>
          <a:lstStyle/>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Once the system boundary is determined, the calculation model for GHG emissions can be developed using GHG emission factors based on process analysis. This method has been adopted in many studies to calculate the GHG emissions of various construction machineries, equipment, and activities (</a:t>
            </a:r>
            <a:r>
              <a:rPr lang="en-US" altLang="ko-KR" sz="1600" dirty="0">
                <a:hlinkClick r:id="rId2"/>
              </a:rPr>
              <a:t>Hong et al., 2015</a:t>
            </a:r>
            <a:r>
              <a:rPr lang="en-US" altLang="ko-KR" sz="1600" dirty="0"/>
              <a:t>, </a:t>
            </a:r>
            <a:r>
              <a:rPr lang="en-US" altLang="ko-KR" sz="1600" dirty="0">
                <a:hlinkClick r:id="rId3"/>
              </a:rPr>
              <a:t>Li and Chen, 2017</a:t>
            </a:r>
            <a:r>
              <a:rPr lang="en-US" altLang="ko-KR" sz="1600" dirty="0"/>
              <a:t>, </a:t>
            </a:r>
            <a:r>
              <a:rPr lang="en-US" altLang="ko-KR" sz="1600" dirty="0">
                <a:hlinkClick r:id="rId4"/>
              </a:rPr>
              <a:t>Zhang et al., 2013</a:t>
            </a:r>
            <a:r>
              <a:rPr lang="en-US" altLang="ko-KR" sz="1600" dirty="0"/>
              <a:t>). </a:t>
            </a:r>
          </a:p>
          <a:p>
            <a:pPr lvl="0"/>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In the CPS-based system proposed in this work, sensors are used to perceive the running state of machinery. Therefore, electricity and fuel consumption can be determined through the rated power or energy consumption of machinery. Subsequently, GHG emissions can be calculated through GHG emission factors. Lastly, the GHG emissions of each piece of equipment are summarized to obtain the total GHG emissions</a:t>
            </a:r>
            <a:r>
              <a:rPr lang="en-US" altLang="ko-KR" dirty="0"/>
              <a:t>.</a:t>
            </a:r>
          </a:p>
          <a:p>
            <a:pPr lvl="0"/>
            <a:endParaRPr lang="en-US" altLang="ko-KR" sz="1600" dirty="0">
              <a:solidFill>
                <a:srgbClr val="000000"/>
              </a:solidFill>
              <a:ea typeface="Tahoma" panose="020B0604030504040204" pitchFamily="34" charset="0"/>
              <a:cs typeface="Tahoma" panose="020B0604030504040204" pitchFamily="34" charset="0"/>
            </a:endParaRPr>
          </a:p>
          <a:p>
            <a:pPr lvl="0"/>
            <a:r>
              <a:rPr lang="ko-KR" altLang="en-US" sz="1600" dirty="0">
                <a:solidFill>
                  <a:srgbClr val="000000"/>
                </a:solidFill>
                <a:cs typeface="Tahoma" panose="020B0604030504040204" pitchFamily="34" charset="0"/>
              </a:rPr>
              <a:t>○ </a:t>
            </a:r>
            <a:r>
              <a:rPr lang="en-US" altLang="ko-KR" sz="1600" dirty="0"/>
              <a:t>Theoretically, GHG emissions generated by all types of machinery used during the construction process can be calculated using the aforementioned methods. As a preliminary attempt, this study selected three types of machine used during major structure assembly in the engineering stage for CPS-based real-time monitoring and visualization, namely, tower cranes, construction elevators, and transfer vehicles.</a:t>
            </a:r>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35825342"/>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5. </a:t>
            </a:r>
            <a:r>
              <a:rPr lang="en-US" altLang="ko-KR" b="0" i="0" dirty="0">
                <a:effectLst/>
                <a:latin typeface="Tahoma" panose="020B0604030504040204" pitchFamily="34" charset="0"/>
                <a:ea typeface="Tahoma" panose="020B0604030504040204" pitchFamily="34" charset="0"/>
                <a:cs typeface="Tahoma" panose="020B0604030504040204" pitchFamily="34" charset="0"/>
              </a:rPr>
              <a:t>CPS-based system configuration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7" name="직사각형 6">
            <a:extLst>
              <a:ext uri="{FF2B5EF4-FFF2-40B4-BE49-F238E27FC236}">
                <a16:creationId xmlns:a16="http://schemas.microsoft.com/office/drawing/2014/main" id="{922E9138-9D41-4287-891F-A147672E73E8}"/>
              </a:ext>
            </a:extLst>
          </p:cNvPr>
          <p:cNvSpPr/>
          <p:nvPr/>
        </p:nvSpPr>
        <p:spPr>
          <a:xfrm>
            <a:off x="1987883" y="6237312"/>
            <a:ext cx="8784654" cy="276999"/>
          </a:xfrm>
          <a:prstGeom prst="rect">
            <a:avLst/>
          </a:prstGeom>
        </p:spPr>
        <p:txBody>
          <a:bodyPr wrap="square">
            <a:spAutoFit/>
          </a:bodyPr>
          <a:lstStyle/>
          <a:p>
            <a:pPr lvl="0" algn="ctr"/>
            <a:r>
              <a:rPr lang="en-US" altLang="ko-KR" sz="1200" dirty="0">
                <a:ea typeface="Tahoma" panose="020B0604030504040204" pitchFamily="34" charset="0"/>
                <a:cs typeface="Tahoma" panose="020B0604030504040204" pitchFamily="34" charset="0"/>
              </a:rPr>
              <a:t>Fig. 3. System framework.</a:t>
            </a:r>
            <a:endParaRPr kumimoji="1" lang="en-US" altLang="ko-KR" sz="12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p:txBody>
      </p:sp>
      <p:pic>
        <p:nvPicPr>
          <p:cNvPr id="2" name="그림 1">
            <a:extLst>
              <a:ext uri="{FF2B5EF4-FFF2-40B4-BE49-F238E27FC236}">
                <a16:creationId xmlns:a16="http://schemas.microsoft.com/office/drawing/2014/main" id="{02662161-B75F-49DB-BE68-34855BAA9289}"/>
              </a:ext>
            </a:extLst>
          </p:cNvPr>
          <p:cNvPicPr>
            <a:picLocks noChangeAspect="1"/>
          </p:cNvPicPr>
          <p:nvPr/>
        </p:nvPicPr>
        <p:blipFill>
          <a:blip r:embed="rId2"/>
          <a:stretch>
            <a:fillRect/>
          </a:stretch>
        </p:blipFill>
        <p:spPr>
          <a:xfrm>
            <a:off x="3571737" y="1460163"/>
            <a:ext cx="5572263" cy="4777149"/>
          </a:xfrm>
          <a:prstGeom prst="rect">
            <a:avLst/>
          </a:prstGeom>
        </p:spPr>
      </p:pic>
      <p:sp>
        <p:nvSpPr>
          <p:cNvPr id="8" name="직사각형 7">
            <a:extLst>
              <a:ext uri="{FF2B5EF4-FFF2-40B4-BE49-F238E27FC236}">
                <a16:creationId xmlns:a16="http://schemas.microsoft.com/office/drawing/2014/main" id="{B0F9ABF1-820A-4AD2-89AF-AF6625F7050B}"/>
              </a:ext>
            </a:extLst>
          </p:cNvPr>
          <p:cNvSpPr/>
          <p:nvPr/>
        </p:nvSpPr>
        <p:spPr>
          <a:xfrm>
            <a:off x="323850" y="1334616"/>
            <a:ext cx="3247887" cy="3046988"/>
          </a:xfrm>
          <a:prstGeom prst="rect">
            <a:avLst/>
          </a:prstGeom>
        </p:spPr>
        <p:txBody>
          <a:bodyPr wrap="square">
            <a:spAutoFit/>
          </a:bodyPr>
          <a:lstStyle/>
          <a:p>
            <a:pPr lvl="0"/>
            <a:r>
              <a:rPr lang="ko-KR" altLang="en-US" sz="1600" dirty="0">
                <a:solidFill>
                  <a:srgbClr val="000000"/>
                </a:solidFill>
                <a:cs typeface="Tahoma" panose="020B0604030504040204" pitchFamily="34" charset="0"/>
              </a:rPr>
              <a:t>○ </a:t>
            </a:r>
            <a:r>
              <a:rPr lang="en-US" altLang="ko-KR" sz="1600" dirty="0"/>
              <a:t>The overall framework of the system should be built to ascertain the functions of each part and the interactive logic between each part. This condition is beneficial for realizing system functions.</a:t>
            </a:r>
          </a:p>
          <a:p>
            <a:pPr lvl="0"/>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a:p>
            <a:pPr lvl="0"/>
            <a:r>
              <a:rPr lang="ko-KR" altLang="en-US" sz="1600" dirty="0">
                <a:solidFill>
                  <a:srgbClr val="000000"/>
                </a:solidFill>
                <a:cs typeface="Tahoma" panose="020B0604030504040204" pitchFamily="34" charset="0"/>
              </a:rPr>
              <a:t>○ </a:t>
            </a:r>
            <a:r>
              <a:rPr lang="en-US" altLang="ko-KR" sz="1600" dirty="0"/>
              <a:t>The system consists of three major parts: the sensing, computing, and interaction layers (</a:t>
            </a:r>
            <a:r>
              <a:rPr lang="en-US" altLang="ko-KR" sz="1600" dirty="0">
                <a:hlinkClick r:id="rId3"/>
              </a:rPr>
              <a:t>Fig. 3</a:t>
            </a:r>
            <a:r>
              <a:rPr lang="en-US" altLang="ko-KR" sz="1600" dirty="0"/>
              <a:t>).</a:t>
            </a:r>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40674657"/>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5. </a:t>
            </a:r>
            <a:r>
              <a:rPr lang="en-US" altLang="ko-KR" b="0" i="0" dirty="0">
                <a:effectLst/>
                <a:latin typeface="Tahoma" panose="020B0604030504040204" pitchFamily="34" charset="0"/>
                <a:ea typeface="Tahoma" panose="020B0604030504040204" pitchFamily="34" charset="0"/>
                <a:cs typeface="Tahoma" panose="020B0604030504040204" pitchFamily="34" charset="0"/>
              </a:rPr>
              <a:t>CPS-based system configuration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직사각형 5">
            <a:extLst>
              <a:ext uri="{FF2B5EF4-FFF2-40B4-BE49-F238E27FC236}">
                <a16:creationId xmlns:a16="http://schemas.microsoft.com/office/drawing/2014/main" id="{2830DF64-6A4C-4D0F-A28E-E3035A6D0471}"/>
              </a:ext>
            </a:extLst>
          </p:cNvPr>
          <p:cNvSpPr/>
          <p:nvPr/>
        </p:nvSpPr>
        <p:spPr>
          <a:xfrm>
            <a:off x="539552" y="1484784"/>
            <a:ext cx="8280598" cy="461665"/>
          </a:xfrm>
          <a:prstGeom prst="rect">
            <a:avLst/>
          </a:prstGeom>
        </p:spPr>
        <p:txBody>
          <a:bodyPr wrap="square">
            <a:spAutoFit/>
          </a:bodyPr>
          <a:lstStyle/>
          <a:p>
            <a:pPr>
              <a:defRPr/>
            </a:pPr>
            <a:r>
              <a:rPr lang="en-US" altLang="ko-KR" i="1" dirty="0">
                <a:solidFill>
                  <a:srgbClr val="000000"/>
                </a:solidFill>
                <a:ea typeface="Tahoma" panose="020B0604030504040204" pitchFamily="34" charset="0"/>
                <a:cs typeface="Tahoma" panose="020B0604030504040204" pitchFamily="34" charset="0"/>
              </a:rPr>
              <a:t>5.1. </a:t>
            </a:r>
            <a:r>
              <a:rPr lang="en-US" altLang="ko-KR" dirty="0">
                <a:solidFill>
                  <a:srgbClr val="000000"/>
                </a:solidFill>
              </a:rPr>
              <a:t> </a:t>
            </a:r>
            <a:r>
              <a:rPr lang="en-US" altLang="ko-KR" dirty="0"/>
              <a:t>Data collection</a:t>
            </a:r>
          </a:p>
        </p:txBody>
      </p:sp>
      <p:sp>
        <p:nvSpPr>
          <p:cNvPr id="9" name="직사각형 8">
            <a:extLst>
              <a:ext uri="{FF2B5EF4-FFF2-40B4-BE49-F238E27FC236}">
                <a16:creationId xmlns:a16="http://schemas.microsoft.com/office/drawing/2014/main" id="{9AB887F0-525A-4FE9-B33B-A5D2503617BD}"/>
              </a:ext>
            </a:extLst>
          </p:cNvPr>
          <p:cNvSpPr/>
          <p:nvPr/>
        </p:nvSpPr>
        <p:spPr>
          <a:xfrm>
            <a:off x="323850" y="1988840"/>
            <a:ext cx="8784654" cy="4524315"/>
          </a:xfrm>
          <a:prstGeom prst="rect">
            <a:avLst/>
          </a:prstGeom>
        </p:spPr>
        <p:txBody>
          <a:bodyPr wrap="square">
            <a:spAutoFit/>
          </a:bodyPr>
          <a:lstStyle/>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A wireless sensor network is an important part of the sensing layer in CPS (</a:t>
            </a:r>
            <a:r>
              <a:rPr lang="en-US" altLang="ko-KR" sz="1600" dirty="0">
                <a:hlinkClick r:id="rId2"/>
              </a:rPr>
              <a:t>Darwish and </a:t>
            </a:r>
            <a:r>
              <a:rPr lang="en-US" altLang="ko-KR" sz="1600" dirty="0" err="1">
                <a:hlinkClick r:id="rId2"/>
              </a:rPr>
              <a:t>Hassanien</a:t>
            </a:r>
            <a:r>
              <a:rPr lang="en-US" altLang="ko-KR" sz="1600" dirty="0">
                <a:hlinkClick r:id="rId2"/>
              </a:rPr>
              <a:t>, 2018</a:t>
            </a:r>
            <a:r>
              <a:rPr lang="en-US" altLang="ko-KR" sz="1600" dirty="0"/>
              <a:t>). When it is attached to the physical architecture, a wireless sensor can collect the corresponding monitoring data and transmit them to the central controller through a certain path to collect real-time data (</a:t>
            </a:r>
            <a:r>
              <a:rPr lang="en-US" altLang="ko-KR" sz="1600" dirty="0" err="1">
                <a:hlinkClick r:id="rId3"/>
              </a:rPr>
              <a:t>Petroulakis</a:t>
            </a:r>
            <a:r>
              <a:rPr lang="en-US" altLang="ko-KR" sz="1600" dirty="0">
                <a:hlinkClick r:id="rId3"/>
              </a:rPr>
              <a:t> et al., 2015</a:t>
            </a:r>
            <a:r>
              <a:rPr lang="en-US" altLang="ko-KR" sz="1600" dirty="0"/>
              <a:t>). Thus, wireless sensors are used in various industries</a:t>
            </a:r>
          </a:p>
          <a:p>
            <a:pPr lvl="0"/>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In the CPS-based monitoring system, wireless sensors exhibit the following characteristics: (1) sufficient stability and anti-interference ability, (2) high accuracy, (3) high reaction speed, and (4) easy to install and maintain.</a:t>
            </a:r>
          </a:p>
          <a:p>
            <a:pPr lvl="0"/>
            <a:endParaRPr lang="en-US" altLang="ko-KR" sz="1600" dirty="0">
              <a:solidFill>
                <a:srgbClr val="000000"/>
              </a:solidFill>
              <a:ea typeface="Tahoma" panose="020B0604030504040204" pitchFamily="34" charset="0"/>
              <a:cs typeface="Tahoma" panose="020B0604030504040204" pitchFamily="34" charset="0"/>
            </a:endParaRPr>
          </a:p>
          <a:p>
            <a:pPr lvl="0"/>
            <a:r>
              <a:rPr lang="ko-KR" altLang="en-US" sz="1600" dirty="0">
                <a:solidFill>
                  <a:srgbClr val="000000"/>
                </a:solidFill>
                <a:cs typeface="Tahoma" panose="020B0604030504040204" pitchFamily="34" charset="0"/>
              </a:rPr>
              <a:t>○ </a:t>
            </a:r>
            <a:r>
              <a:rPr lang="en-US" altLang="ko-KR" sz="1600" dirty="0"/>
              <a:t>Three types of wireless sensor were selected for this study on the basis of the aforementioned principles. First, acceleration sensors were attached to the crane boom or hook.  Second, barometric sensors attached to the inner wall of the construction elevators . Third, GPS sensors were attached to the on-site transfer vehicles. All the running states were sent to the remote server via GPRS or Wi-Fi at certain time intervals for the subsequent processing of GHG emissions. In addition, a one-to-one correspondence between the sensor and the construction machine was created to facilitate the statistics of the running time of each machine.</a:t>
            </a:r>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14277731"/>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5. </a:t>
            </a:r>
            <a:r>
              <a:rPr lang="en-US" altLang="ko-KR" b="0" i="0" dirty="0">
                <a:effectLst/>
                <a:latin typeface="Tahoma" panose="020B0604030504040204" pitchFamily="34" charset="0"/>
                <a:ea typeface="Tahoma" panose="020B0604030504040204" pitchFamily="34" charset="0"/>
                <a:cs typeface="Tahoma" panose="020B0604030504040204" pitchFamily="34" charset="0"/>
              </a:rPr>
              <a:t>CPS-based system configuration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7" name="직사각형 6">
            <a:extLst>
              <a:ext uri="{FF2B5EF4-FFF2-40B4-BE49-F238E27FC236}">
                <a16:creationId xmlns:a16="http://schemas.microsoft.com/office/drawing/2014/main" id="{922E9138-9D41-4287-891F-A147672E73E8}"/>
              </a:ext>
            </a:extLst>
          </p:cNvPr>
          <p:cNvSpPr/>
          <p:nvPr/>
        </p:nvSpPr>
        <p:spPr>
          <a:xfrm>
            <a:off x="179673" y="6237312"/>
            <a:ext cx="8784654" cy="276999"/>
          </a:xfrm>
          <a:prstGeom prst="rect">
            <a:avLst/>
          </a:prstGeom>
        </p:spPr>
        <p:txBody>
          <a:bodyPr wrap="square">
            <a:spAutoFit/>
          </a:bodyPr>
          <a:lstStyle/>
          <a:p>
            <a:pPr lvl="0" algn="ctr"/>
            <a:r>
              <a:rPr lang="en-US" altLang="ko-KR" sz="1200" dirty="0"/>
              <a:t>Fig. 4. Sensor appearance.</a:t>
            </a:r>
            <a:endParaRPr kumimoji="1" lang="en-US" altLang="ko-KR"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직사각형 7">
            <a:extLst>
              <a:ext uri="{FF2B5EF4-FFF2-40B4-BE49-F238E27FC236}">
                <a16:creationId xmlns:a16="http://schemas.microsoft.com/office/drawing/2014/main" id="{B0F9ABF1-820A-4AD2-89AF-AF6625F7050B}"/>
              </a:ext>
            </a:extLst>
          </p:cNvPr>
          <p:cNvSpPr/>
          <p:nvPr/>
        </p:nvSpPr>
        <p:spPr>
          <a:xfrm>
            <a:off x="323850" y="1334616"/>
            <a:ext cx="8712646" cy="1815882"/>
          </a:xfrm>
          <a:prstGeom prst="rect">
            <a:avLst/>
          </a:prstGeom>
        </p:spPr>
        <p:txBody>
          <a:bodyPr wrap="square">
            <a:spAutoFit/>
          </a:bodyPr>
          <a:lstStyle/>
          <a:p>
            <a:r>
              <a:rPr lang="en-US" altLang="ko-KR" sz="1600" dirty="0"/>
              <a:t>To apply practical engineering, sensors were assembled in the sensor box integrated with other components. As shown in </a:t>
            </a:r>
            <a:r>
              <a:rPr lang="en-US" altLang="ko-KR" sz="1600" dirty="0">
                <a:hlinkClick r:id="rId2"/>
              </a:rPr>
              <a:t>Fig. 4</a:t>
            </a:r>
            <a:r>
              <a:rPr lang="en-US" altLang="ko-KR" sz="1600" dirty="0"/>
              <a:t>, a LED screen outside the box displays the working status of the sensor box. Several corresponding operation buttons were used to control the working status of the sensor. Various components were connected inside the box through the main board: an acceleration sensor module, a power module, a USB charging port, a Wi-Fi module for data transmission, a single-chip microcomputer for data information processing, and a buzzer for giving sound alerts to the user when the sensor acts abnormally.</a:t>
            </a:r>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3" name="그림 2">
            <a:extLst>
              <a:ext uri="{FF2B5EF4-FFF2-40B4-BE49-F238E27FC236}">
                <a16:creationId xmlns:a16="http://schemas.microsoft.com/office/drawing/2014/main" id="{4105A0B7-CFBA-428B-AC59-A9CB47684B93}"/>
              </a:ext>
            </a:extLst>
          </p:cNvPr>
          <p:cNvPicPr>
            <a:picLocks noChangeAspect="1"/>
          </p:cNvPicPr>
          <p:nvPr/>
        </p:nvPicPr>
        <p:blipFill>
          <a:blip r:embed="rId3"/>
          <a:stretch>
            <a:fillRect/>
          </a:stretch>
        </p:blipFill>
        <p:spPr>
          <a:xfrm>
            <a:off x="2061428" y="3429000"/>
            <a:ext cx="5021143" cy="2808312"/>
          </a:xfrm>
          <a:prstGeom prst="rect">
            <a:avLst/>
          </a:prstGeom>
        </p:spPr>
      </p:pic>
    </p:spTree>
    <p:extLst>
      <p:ext uri="{BB962C8B-B14F-4D97-AF65-F5344CB8AC3E}">
        <p14:creationId xmlns:p14="http://schemas.microsoft.com/office/powerpoint/2010/main" val="4003698903"/>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5. </a:t>
            </a:r>
            <a:r>
              <a:rPr lang="en-US" altLang="ko-KR" b="0" i="0" dirty="0">
                <a:effectLst/>
                <a:latin typeface="Tahoma" panose="020B0604030504040204" pitchFamily="34" charset="0"/>
                <a:ea typeface="Tahoma" panose="020B0604030504040204" pitchFamily="34" charset="0"/>
                <a:cs typeface="Tahoma" panose="020B0604030504040204" pitchFamily="34" charset="0"/>
              </a:rPr>
              <a:t>CPS-based system configuration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직사각형 5">
            <a:extLst>
              <a:ext uri="{FF2B5EF4-FFF2-40B4-BE49-F238E27FC236}">
                <a16:creationId xmlns:a16="http://schemas.microsoft.com/office/drawing/2014/main" id="{2830DF64-6A4C-4D0F-A28E-E3035A6D0471}"/>
              </a:ext>
            </a:extLst>
          </p:cNvPr>
          <p:cNvSpPr/>
          <p:nvPr/>
        </p:nvSpPr>
        <p:spPr>
          <a:xfrm>
            <a:off x="539552" y="1484784"/>
            <a:ext cx="8280598" cy="461665"/>
          </a:xfrm>
          <a:prstGeom prst="rect">
            <a:avLst/>
          </a:prstGeom>
        </p:spPr>
        <p:txBody>
          <a:bodyPr wrap="square">
            <a:spAutoFit/>
          </a:bodyPr>
          <a:lstStyle/>
          <a:p>
            <a:pPr>
              <a:defRPr/>
            </a:pPr>
            <a:r>
              <a:rPr kumimoji="1" lang="en-US" altLang="ko-KR" sz="2400" b="0" i="1"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5.2.1.  </a:t>
            </a:r>
            <a:r>
              <a:rPr lang="en-US" altLang="ko-KR" dirty="0"/>
              <a:t>Remote server</a:t>
            </a:r>
          </a:p>
        </p:txBody>
      </p:sp>
      <p:sp>
        <p:nvSpPr>
          <p:cNvPr id="9" name="직사각형 8">
            <a:extLst>
              <a:ext uri="{FF2B5EF4-FFF2-40B4-BE49-F238E27FC236}">
                <a16:creationId xmlns:a16="http://schemas.microsoft.com/office/drawing/2014/main" id="{9AB887F0-525A-4FE9-B33B-A5D2503617BD}"/>
              </a:ext>
            </a:extLst>
          </p:cNvPr>
          <p:cNvSpPr/>
          <p:nvPr/>
        </p:nvSpPr>
        <p:spPr>
          <a:xfrm>
            <a:off x="323850" y="1988840"/>
            <a:ext cx="8784654" cy="1569660"/>
          </a:xfrm>
          <a:prstGeom prst="rect">
            <a:avLst/>
          </a:prstGeom>
        </p:spPr>
        <p:txBody>
          <a:bodyPr wrap="square">
            <a:spAutoFit/>
          </a:bodyPr>
          <a:lstStyle/>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The remote server performs the following functions: (1) determine and store the running time data of the machine, (2) calculate the GHG emissions of the machine, and (3) transmit the GHG emissions of the machine. In particular, the running time of the machine is identified by the server and stored first in the server, denoted as Tt, </a:t>
            </a:r>
            <a:r>
              <a:rPr lang="en-US" altLang="ko-KR" sz="1600" dirty="0" err="1"/>
              <a:t>Te</a:t>
            </a:r>
            <a:r>
              <a:rPr lang="en-US" altLang="ko-KR" sz="1600" dirty="0"/>
              <a:t>, and Tv. Thereafter, the required data, including machine power, energy consumption index, and GHG emission factors, are automatically extracted from the database to the server</a:t>
            </a:r>
          </a:p>
        </p:txBody>
      </p:sp>
    </p:spTree>
    <p:extLst>
      <p:ext uri="{BB962C8B-B14F-4D97-AF65-F5344CB8AC3E}">
        <p14:creationId xmlns:p14="http://schemas.microsoft.com/office/powerpoint/2010/main" val="1794993765"/>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내용 개체 틀 2"/>
          <p:cNvSpPr>
            <a:spLocks noGrp="1"/>
          </p:cNvSpPr>
          <p:nvPr>
            <p:ph idx="1"/>
          </p:nvPr>
        </p:nvSpPr>
        <p:spPr>
          <a:xfrm>
            <a:off x="323850" y="1412776"/>
            <a:ext cx="8568630" cy="4824412"/>
          </a:xfrm>
        </p:spPr>
        <p:txBody>
          <a:bodyPr/>
          <a:lstStyle/>
          <a:p>
            <a:pPr marL="0" indent="0">
              <a:lnSpc>
                <a:spcPct val="150000"/>
              </a:lnSpc>
              <a:buNone/>
            </a:pPr>
            <a:r>
              <a:rPr lang="en-US" altLang="ko-KR" dirty="0">
                <a:latin typeface="Tahoma" panose="020B0604030504040204" pitchFamily="34" charset="0"/>
                <a:ea typeface="Tahoma" panose="020B0604030504040204" pitchFamily="34" charset="0"/>
                <a:cs typeface="Tahoma" panose="020B0604030504040204" pitchFamily="34" charset="0"/>
              </a:rPr>
              <a:t>1. Introduction</a:t>
            </a:r>
          </a:p>
          <a:p>
            <a:pPr marL="0" indent="0">
              <a:lnSpc>
                <a:spcPct val="150000"/>
              </a:lnSpc>
              <a:buNone/>
            </a:pPr>
            <a:r>
              <a:rPr lang="en-US" altLang="ko-KR" sz="2300" dirty="0">
                <a:latin typeface="Tahoma" panose="020B0604030504040204" pitchFamily="34" charset="0"/>
                <a:ea typeface="Tahoma" panose="020B0604030504040204" pitchFamily="34" charset="0"/>
                <a:cs typeface="Tahoma" panose="020B0604030504040204" pitchFamily="34" charset="0"/>
              </a:rPr>
              <a:t>2. </a:t>
            </a:r>
            <a:r>
              <a:rPr lang="en-US" altLang="ko-KR" dirty="0">
                <a:latin typeface="Tahoma" panose="020B0604030504040204" pitchFamily="34" charset="0"/>
                <a:ea typeface="Tahoma" panose="020B0604030504040204" pitchFamily="34" charset="0"/>
                <a:cs typeface="Tahoma" panose="020B0604030504040204" pitchFamily="34" charset="0"/>
              </a:rPr>
              <a:t>Literature review</a:t>
            </a:r>
          </a:p>
          <a:p>
            <a:pPr marL="0" indent="0">
              <a:lnSpc>
                <a:spcPct val="150000"/>
              </a:lnSpc>
              <a:buNone/>
            </a:pPr>
            <a:r>
              <a:rPr lang="en-US" altLang="ko-KR" sz="2300" dirty="0">
                <a:latin typeface="Tahoma" panose="020B0604030504040204" pitchFamily="34" charset="0"/>
                <a:ea typeface="Tahoma" panose="020B0604030504040204" pitchFamily="34" charset="0"/>
                <a:cs typeface="Tahoma" panose="020B0604030504040204" pitchFamily="34" charset="0"/>
              </a:rPr>
              <a:t>3. </a:t>
            </a:r>
            <a:r>
              <a:rPr lang="en-US" altLang="ko-KR" dirty="0">
                <a:latin typeface="Tahoma" panose="020B0604030504040204" pitchFamily="34" charset="0"/>
                <a:ea typeface="Tahoma" panose="020B0604030504040204" pitchFamily="34" charset="0"/>
                <a:cs typeface="Tahoma" panose="020B0604030504040204" pitchFamily="34" charset="0"/>
              </a:rPr>
              <a:t>Methodology</a:t>
            </a:r>
          </a:p>
          <a:p>
            <a:pPr marL="0" indent="0">
              <a:lnSpc>
                <a:spcPct val="150000"/>
              </a:lnSpc>
              <a:buNone/>
            </a:pPr>
            <a:r>
              <a:rPr lang="en-US" altLang="ko-KR" sz="2300" dirty="0">
                <a:latin typeface="Tahoma" panose="020B0604030504040204" pitchFamily="34" charset="0"/>
                <a:ea typeface="Tahoma" panose="020B0604030504040204" pitchFamily="34" charset="0"/>
                <a:cs typeface="Tahoma" panose="020B0604030504040204" pitchFamily="34" charset="0"/>
              </a:rPr>
              <a:t>4. </a:t>
            </a:r>
            <a:r>
              <a:rPr lang="en-US" altLang="ko-KR" dirty="0">
                <a:latin typeface="Tahoma" panose="020B0604030504040204" pitchFamily="34" charset="0"/>
                <a:ea typeface="Tahoma" panose="020B0604030504040204" pitchFamily="34" charset="0"/>
                <a:cs typeface="Tahoma" panose="020B0604030504040204" pitchFamily="34" charset="0"/>
              </a:rPr>
              <a:t>Quantitative model development</a:t>
            </a:r>
          </a:p>
          <a:p>
            <a:pPr marL="0" indent="0">
              <a:lnSpc>
                <a:spcPct val="150000"/>
              </a:lnSpc>
              <a:buNone/>
            </a:pPr>
            <a:r>
              <a:rPr lang="en-US" altLang="ko-KR" dirty="0">
                <a:latin typeface="Tahoma" panose="020B0604030504040204" pitchFamily="34" charset="0"/>
                <a:ea typeface="Tahoma" panose="020B0604030504040204" pitchFamily="34" charset="0"/>
                <a:cs typeface="Tahoma" panose="020B0604030504040204" pitchFamily="34" charset="0"/>
              </a:rPr>
              <a:t>5. CPS-based system configuration</a:t>
            </a:r>
          </a:p>
          <a:p>
            <a:pPr marL="0" indent="0">
              <a:lnSpc>
                <a:spcPct val="150000"/>
              </a:lnSpc>
              <a:buNone/>
            </a:pPr>
            <a:r>
              <a:rPr lang="en-US" altLang="ko-KR" dirty="0">
                <a:latin typeface="Tahoma" panose="020B0604030504040204" pitchFamily="34" charset="0"/>
                <a:ea typeface="Tahoma" panose="020B0604030504040204" pitchFamily="34" charset="0"/>
                <a:cs typeface="Tahoma" panose="020B0604030504040204" pitchFamily="34" charset="0"/>
              </a:rPr>
              <a:t>6. Considerations for application</a:t>
            </a:r>
          </a:p>
          <a:p>
            <a:pPr marL="0" indent="0">
              <a:lnSpc>
                <a:spcPct val="150000"/>
              </a:lnSpc>
              <a:buNone/>
            </a:pPr>
            <a:r>
              <a:rPr lang="en-US" altLang="ko-KR" dirty="0">
                <a:latin typeface="Tahoma" panose="020B0604030504040204" pitchFamily="34" charset="0"/>
                <a:ea typeface="Tahoma" panose="020B0604030504040204" pitchFamily="34" charset="0"/>
                <a:cs typeface="Tahoma" panose="020B0604030504040204" pitchFamily="34" charset="0"/>
              </a:rPr>
              <a:t>7. CONCLUSION</a:t>
            </a:r>
          </a:p>
        </p:txBody>
      </p:sp>
      <p:sp>
        <p:nvSpPr>
          <p:cNvPr id="6147" name="제목 1"/>
          <p:cNvSpPr>
            <a:spLocks noGrp="1"/>
          </p:cNvSpPr>
          <p:nvPr>
            <p:ph type="title"/>
          </p:nvPr>
        </p:nvSpPr>
        <p:spPr/>
        <p:txBody>
          <a:bodyPr/>
          <a:lstStyle/>
          <a:p>
            <a:pPr eaLnBrk="1" hangingPunct="1">
              <a:lnSpc>
                <a:spcPct val="90000"/>
              </a:lnSpc>
            </a:pPr>
            <a:r>
              <a:rPr lang="en-US" altLang="ko-KR" sz="2800">
                <a:effectLst/>
                <a:latin typeface="Tahoma" panose="020B0604030504040204" pitchFamily="34" charset="0"/>
                <a:ea typeface="Tahoma" panose="020B0604030504040204" pitchFamily="34" charset="0"/>
                <a:cs typeface="Tahoma" panose="020B0604030504040204" pitchFamily="34" charset="0"/>
              </a:rPr>
              <a:t>Contents</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5. </a:t>
            </a:r>
            <a:r>
              <a:rPr lang="en-US" altLang="ko-KR" b="0" i="0" dirty="0">
                <a:effectLst/>
                <a:latin typeface="Tahoma" panose="020B0604030504040204" pitchFamily="34" charset="0"/>
                <a:ea typeface="Tahoma" panose="020B0604030504040204" pitchFamily="34" charset="0"/>
                <a:cs typeface="Tahoma" panose="020B0604030504040204" pitchFamily="34" charset="0"/>
              </a:rPr>
              <a:t>CPS-based system configuration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7" name="직사각형 6">
            <a:extLst>
              <a:ext uri="{FF2B5EF4-FFF2-40B4-BE49-F238E27FC236}">
                <a16:creationId xmlns:a16="http://schemas.microsoft.com/office/drawing/2014/main" id="{922E9138-9D41-4287-891F-A147672E73E8}"/>
              </a:ext>
            </a:extLst>
          </p:cNvPr>
          <p:cNvSpPr/>
          <p:nvPr/>
        </p:nvSpPr>
        <p:spPr>
          <a:xfrm>
            <a:off x="179673" y="6237312"/>
            <a:ext cx="8784654" cy="276999"/>
          </a:xfrm>
          <a:prstGeom prst="rect">
            <a:avLst/>
          </a:prstGeom>
        </p:spPr>
        <p:txBody>
          <a:bodyPr wrap="square">
            <a:spAutoFit/>
          </a:bodyPr>
          <a:lstStyle/>
          <a:p>
            <a:pPr lvl="0" algn="ctr"/>
            <a:r>
              <a:rPr lang="en-US" altLang="ko-KR" sz="1200" dirty="0"/>
              <a:t>Fig. 5. Apache server.</a:t>
            </a:r>
            <a:endParaRPr kumimoji="1" lang="en-US" altLang="ko-KR"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직사각형 7">
            <a:extLst>
              <a:ext uri="{FF2B5EF4-FFF2-40B4-BE49-F238E27FC236}">
                <a16:creationId xmlns:a16="http://schemas.microsoft.com/office/drawing/2014/main" id="{B0F9ABF1-820A-4AD2-89AF-AF6625F7050B}"/>
              </a:ext>
            </a:extLst>
          </p:cNvPr>
          <p:cNvSpPr/>
          <p:nvPr/>
        </p:nvSpPr>
        <p:spPr>
          <a:xfrm>
            <a:off x="323850" y="1334616"/>
            <a:ext cx="8712646" cy="830997"/>
          </a:xfrm>
          <a:prstGeom prst="rect">
            <a:avLst/>
          </a:prstGeom>
        </p:spPr>
        <p:txBody>
          <a:bodyPr wrap="square">
            <a:spAutoFit/>
          </a:bodyPr>
          <a:lstStyle/>
          <a:p>
            <a:pPr lvl="0"/>
            <a:r>
              <a:rPr lang="en-US" altLang="ko-KR" sz="1600" dirty="0"/>
              <a:t>The server can calculate GHG emissions through the pre-written calculation model. The proposed system adopts the Apache server. Given its high cross-platform support and security features, Apache has become one of the most popular web servers</a:t>
            </a:r>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2" name="그림 1">
            <a:extLst>
              <a:ext uri="{FF2B5EF4-FFF2-40B4-BE49-F238E27FC236}">
                <a16:creationId xmlns:a16="http://schemas.microsoft.com/office/drawing/2014/main" id="{0EBE85CD-DD0C-4196-8D06-2B120F6BAEE3}"/>
              </a:ext>
            </a:extLst>
          </p:cNvPr>
          <p:cNvPicPr>
            <a:picLocks noChangeAspect="1"/>
          </p:cNvPicPr>
          <p:nvPr/>
        </p:nvPicPr>
        <p:blipFill>
          <a:blip r:embed="rId2"/>
          <a:stretch>
            <a:fillRect/>
          </a:stretch>
        </p:blipFill>
        <p:spPr>
          <a:xfrm>
            <a:off x="581025" y="2564904"/>
            <a:ext cx="7981950" cy="3552825"/>
          </a:xfrm>
          <a:prstGeom prst="rect">
            <a:avLst/>
          </a:prstGeom>
        </p:spPr>
      </p:pic>
    </p:spTree>
    <p:extLst>
      <p:ext uri="{BB962C8B-B14F-4D97-AF65-F5344CB8AC3E}">
        <p14:creationId xmlns:p14="http://schemas.microsoft.com/office/powerpoint/2010/main" val="3430167166"/>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5. </a:t>
            </a:r>
            <a:r>
              <a:rPr lang="en-US" altLang="ko-KR" b="0" i="0" dirty="0">
                <a:effectLst/>
                <a:latin typeface="Tahoma" panose="020B0604030504040204" pitchFamily="34" charset="0"/>
                <a:ea typeface="Tahoma" panose="020B0604030504040204" pitchFamily="34" charset="0"/>
                <a:cs typeface="Tahoma" panose="020B0604030504040204" pitchFamily="34" charset="0"/>
              </a:rPr>
              <a:t>CPS-based system configuration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직사각형 5">
            <a:extLst>
              <a:ext uri="{FF2B5EF4-FFF2-40B4-BE49-F238E27FC236}">
                <a16:creationId xmlns:a16="http://schemas.microsoft.com/office/drawing/2014/main" id="{2830DF64-6A4C-4D0F-A28E-E3035A6D0471}"/>
              </a:ext>
            </a:extLst>
          </p:cNvPr>
          <p:cNvSpPr/>
          <p:nvPr/>
        </p:nvSpPr>
        <p:spPr>
          <a:xfrm>
            <a:off x="539552" y="1484784"/>
            <a:ext cx="8280598" cy="461665"/>
          </a:xfrm>
          <a:prstGeom prst="rect">
            <a:avLst/>
          </a:prstGeom>
        </p:spPr>
        <p:txBody>
          <a:bodyPr wrap="square">
            <a:spAutoFit/>
          </a:bodyPr>
          <a:lstStyle/>
          <a:p>
            <a:pPr>
              <a:defRPr/>
            </a:pPr>
            <a:r>
              <a:rPr kumimoji="1" lang="en-US" altLang="ko-KR" sz="2400" b="0" i="1"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5.2.2.  </a:t>
            </a:r>
            <a:r>
              <a:rPr lang="en-US" altLang="ko-KR" dirty="0"/>
              <a:t>Database</a:t>
            </a:r>
          </a:p>
        </p:txBody>
      </p:sp>
      <p:sp>
        <p:nvSpPr>
          <p:cNvPr id="9" name="직사각형 8">
            <a:extLst>
              <a:ext uri="{FF2B5EF4-FFF2-40B4-BE49-F238E27FC236}">
                <a16:creationId xmlns:a16="http://schemas.microsoft.com/office/drawing/2014/main" id="{9AB887F0-525A-4FE9-B33B-A5D2503617BD}"/>
              </a:ext>
            </a:extLst>
          </p:cNvPr>
          <p:cNvSpPr/>
          <p:nvPr/>
        </p:nvSpPr>
        <p:spPr>
          <a:xfrm>
            <a:off x="323850" y="1988840"/>
            <a:ext cx="8784654" cy="2800767"/>
          </a:xfrm>
          <a:prstGeom prst="rect">
            <a:avLst/>
          </a:prstGeom>
        </p:spPr>
        <p:txBody>
          <a:bodyPr wrap="square">
            <a:spAutoFit/>
          </a:bodyPr>
          <a:lstStyle/>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The database acts as a data warehouse that stores the following data: (1) model numbers of machine and corresponding sensors, (2) machine power and unit energy consumption, (3) various GHG emission factors, and (4) GHG emission data. After the remote server calculates the GHG emissions of machine, the database receives and stores emission data transmitted from the remote server. The emission data can also be accessed using the interaction layer.</a:t>
            </a:r>
          </a:p>
          <a:p>
            <a:pPr lvl="0"/>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mn-cs"/>
            </a:endParaRPr>
          </a:p>
          <a:p>
            <a:pPr lvl="0"/>
            <a:r>
              <a:rPr lang="ko-KR" altLang="en-US" sz="1600" dirty="0">
                <a:solidFill>
                  <a:srgbClr val="000000"/>
                </a:solidFill>
                <a:cs typeface="Tahoma" panose="020B0604030504040204" pitchFamily="34" charset="0"/>
              </a:rPr>
              <a:t>○ </a:t>
            </a:r>
            <a:r>
              <a:rPr lang="en-US" altLang="ko-KR" sz="1600" dirty="0"/>
              <a:t>The MySQL database, which is an open-source relational database management system that is preferred due to its favorable speed, reliability, and adaptability, was selected for this study. MySQL is the best choice for managing data content in the absence of transaction processing. It stores each data set in the platform as a list to allow its retrieval at any time, as shown in </a:t>
            </a:r>
            <a:r>
              <a:rPr lang="en-US" altLang="ko-KR" sz="1600" dirty="0">
                <a:hlinkClick r:id="rId2"/>
              </a:rPr>
              <a:t>Fig. 6</a:t>
            </a:r>
            <a:r>
              <a:rPr lang="en-US" altLang="ko-KR" sz="1600" dirty="0"/>
              <a:t>.</a:t>
            </a:r>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mn-cs"/>
            </a:endParaRPr>
          </a:p>
        </p:txBody>
      </p:sp>
    </p:spTree>
    <p:extLst>
      <p:ext uri="{BB962C8B-B14F-4D97-AF65-F5344CB8AC3E}">
        <p14:creationId xmlns:p14="http://schemas.microsoft.com/office/powerpoint/2010/main" val="710165395"/>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5. </a:t>
            </a:r>
            <a:r>
              <a:rPr lang="en-US" altLang="ko-KR" b="0" i="0" dirty="0">
                <a:effectLst/>
                <a:latin typeface="Tahoma" panose="020B0604030504040204" pitchFamily="34" charset="0"/>
                <a:ea typeface="Tahoma" panose="020B0604030504040204" pitchFamily="34" charset="0"/>
                <a:cs typeface="Tahoma" panose="020B0604030504040204" pitchFamily="34" charset="0"/>
              </a:rPr>
              <a:t>CPS-based system configuration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7" name="직사각형 6">
            <a:extLst>
              <a:ext uri="{FF2B5EF4-FFF2-40B4-BE49-F238E27FC236}">
                <a16:creationId xmlns:a16="http://schemas.microsoft.com/office/drawing/2014/main" id="{922E9138-9D41-4287-891F-A147672E73E8}"/>
              </a:ext>
            </a:extLst>
          </p:cNvPr>
          <p:cNvSpPr/>
          <p:nvPr/>
        </p:nvSpPr>
        <p:spPr>
          <a:xfrm>
            <a:off x="179673" y="6237312"/>
            <a:ext cx="8784654" cy="276999"/>
          </a:xfrm>
          <a:prstGeom prst="rect">
            <a:avLst/>
          </a:prstGeom>
        </p:spPr>
        <p:txBody>
          <a:bodyPr wrap="square">
            <a:spAutoFit/>
          </a:bodyPr>
          <a:lstStyle/>
          <a:p>
            <a:pPr lvl="0" algn="ctr"/>
            <a:r>
              <a:rPr lang="en-US" altLang="ko-KR" sz="1200" dirty="0"/>
              <a:t>Fig. 6. Database access interface.</a:t>
            </a:r>
            <a:endParaRPr kumimoji="1" lang="en-US" altLang="ko-KR"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3" name="그림 2">
            <a:extLst>
              <a:ext uri="{FF2B5EF4-FFF2-40B4-BE49-F238E27FC236}">
                <a16:creationId xmlns:a16="http://schemas.microsoft.com/office/drawing/2014/main" id="{574ACE16-F5A3-4B25-AAEC-8D06C61193F3}"/>
              </a:ext>
            </a:extLst>
          </p:cNvPr>
          <p:cNvPicPr>
            <a:picLocks noChangeAspect="1"/>
          </p:cNvPicPr>
          <p:nvPr/>
        </p:nvPicPr>
        <p:blipFill>
          <a:blip r:embed="rId2"/>
          <a:stretch>
            <a:fillRect/>
          </a:stretch>
        </p:blipFill>
        <p:spPr>
          <a:xfrm>
            <a:off x="899592" y="1714138"/>
            <a:ext cx="7091258" cy="4164707"/>
          </a:xfrm>
          <a:prstGeom prst="rect">
            <a:avLst/>
          </a:prstGeom>
        </p:spPr>
      </p:pic>
    </p:spTree>
    <p:extLst>
      <p:ext uri="{BB962C8B-B14F-4D97-AF65-F5344CB8AC3E}">
        <p14:creationId xmlns:p14="http://schemas.microsoft.com/office/powerpoint/2010/main" val="3337357612"/>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80F2B8DA-9443-433A-B91C-B2DB8BFD3C08}"/>
              </a:ext>
            </a:extLst>
          </p:cNvPr>
          <p:cNvPicPr>
            <a:picLocks noChangeAspect="1"/>
          </p:cNvPicPr>
          <p:nvPr/>
        </p:nvPicPr>
        <p:blipFill>
          <a:blip r:embed="rId2"/>
          <a:stretch>
            <a:fillRect/>
          </a:stretch>
        </p:blipFill>
        <p:spPr>
          <a:xfrm>
            <a:off x="1388941" y="2807028"/>
            <a:ext cx="6048672" cy="3659448"/>
          </a:xfrm>
          <a:prstGeom prst="rect">
            <a:avLst/>
          </a:prstGeom>
        </p:spPr>
      </p:pic>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5. </a:t>
            </a:r>
            <a:r>
              <a:rPr lang="en-US" altLang="ko-KR" b="0" i="0" dirty="0">
                <a:effectLst/>
                <a:latin typeface="Tahoma" panose="020B0604030504040204" pitchFamily="34" charset="0"/>
                <a:ea typeface="Tahoma" panose="020B0604030504040204" pitchFamily="34" charset="0"/>
                <a:cs typeface="Tahoma" panose="020B0604030504040204" pitchFamily="34" charset="0"/>
              </a:rPr>
              <a:t>CPS-based system configuration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직사각형 5">
            <a:extLst>
              <a:ext uri="{FF2B5EF4-FFF2-40B4-BE49-F238E27FC236}">
                <a16:creationId xmlns:a16="http://schemas.microsoft.com/office/drawing/2014/main" id="{2830DF64-6A4C-4D0F-A28E-E3035A6D0471}"/>
              </a:ext>
            </a:extLst>
          </p:cNvPr>
          <p:cNvSpPr/>
          <p:nvPr/>
        </p:nvSpPr>
        <p:spPr>
          <a:xfrm>
            <a:off x="539552" y="1484784"/>
            <a:ext cx="8280598" cy="461665"/>
          </a:xfrm>
          <a:prstGeom prst="rect">
            <a:avLst/>
          </a:prstGeom>
        </p:spPr>
        <p:txBody>
          <a:bodyPr wrap="square">
            <a:spAutoFit/>
          </a:bodyPr>
          <a:lstStyle/>
          <a:p>
            <a:pPr>
              <a:defRPr/>
            </a:pPr>
            <a:r>
              <a:rPr kumimoji="1" lang="en-US" altLang="ko-KR" sz="2400" b="0" i="1"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5.3.1. </a:t>
            </a:r>
            <a:r>
              <a:rPr kumimoji="1" lang="en-US" altLang="ko-KR" sz="24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mn-cs"/>
              </a:rPr>
              <a:t> </a:t>
            </a:r>
            <a:r>
              <a:rPr lang="en-US" altLang="ko-KR" dirty="0"/>
              <a:t>Desktop</a:t>
            </a:r>
          </a:p>
        </p:txBody>
      </p:sp>
      <p:sp>
        <p:nvSpPr>
          <p:cNvPr id="9" name="직사각형 8">
            <a:extLst>
              <a:ext uri="{FF2B5EF4-FFF2-40B4-BE49-F238E27FC236}">
                <a16:creationId xmlns:a16="http://schemas.microsoft.com/office/drawing/2014/main" id="{9AB887F0-525A-4FE9-B33B-A5D2503617BD}"/>
              </a:ext>
            </a:extLst>
          </p:cNvPr>
          <p:cNvSpPr/>
          <p:nvPr/>
        </p:nvSpPr>
        <p:spPr>
          <a:xfrm>
            <a:off x="323850" y="1988840"/>
            <a:ext cx="8784654" cy="830997"/>
          </a:xfrm>
          <a:prstGeom prst="rect">
            <a:avLst/>
          </a:prstGeom>
        </p:spPr>
        <p:txBody>
          <a:bodyPr wrap="square">
            <a:spAutoFit/>
          </a:bodyPr>
          <a:lstStyle/>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Users can interact with the system using an application on the desktop. In the application, three basic interfaces are utilized to enable interaction, namely, machine information entry interface, visual monitoring interface, and data analysis interface, as shown in </a:t>
            </a:r>
            <a:r>
              <a:rPr lang="en-US" altLang="ko-KR" sz="1600" dirty="0">
                <a:hlinkClick r:id="rId3"/>
              </a:rPr>
              <a:t>Fig. 7</a:t>
            </a:r>
            <a:r>
              <a:rPr lang="en-US" altLang="ko-KR" sz="1600" dirty="0"/>
              <a:t>.</a:t>
            </a:r>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7" name="직사각형 6">
            <a:extLst>
              <a:ext uri="{FF2B5EF4-FFF2-40B4-BE49-F238E27FC236}">
                <a16:creationId xmlns:a16="http://schemas.microsoft.com/office/drawing/2014/main" id="{156C8238-2B39-43EF-9389-055E625E64B7}"/>
              </a:ext>
            </a:extLst>
          </p:cNvPr>
          <p:cNvSpPr/>
          <p:nvPr/>
        </p:nvSpPr>
        <p:spPr>
          <a:xfrm>
            <a:off x="179673" y="6237312"/>
            <a:ext cx="8784654" cy="276999"/>
          </a:xfrm>
          <a:prstGeom prst="rect">
            <a:avLst/>
          </a:prstGeom>
        </p:spPr>
        <p:txBody>
          <a:bodyPr wrap="square">
            <a:spAutoFit/>
          </a:bodyPr>
          <a:lstStyle/>
          <a:p>
            <a:pPr lvl="0" algn="r"/>
            <a:r>
              <a:rPr lang="en-US" altLang="ko-KR" sz="1200" dirty="0"/>
              <a:t>Fig. 7. Information entry interface.</a:t>
            </a:r>
            <a:endParaRPr kumimoji="1" lang="en-US" altLang="ko-KR"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72604071"/>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5. </a:t>
            </a:r>
            <a:r>
              <a:rPr lang="en-US" altLang="ko-KR" b="0" i="0" dirty="0">
                <a:effectLst/>
                <a:latin typeface="Tahoma" panose="020B0604030504040204" pitchFamily="34" charset="0"/>
                <a:ea typeface="Tahoma" panose="020B0604030504040204" pitchFamily="34" charset="0"/>
                <a:cs typeface="Tahoma" panose="020B0604030504040204" pitchFamily="34" charset="0"/>
              </a:rPr>
              <a:t>CPS-based system configuration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직사각형 5">
            <a:extLst>
              <a:ext uri="{FF2B5EF4-FFF2-40B4-BE49-F238E27FC236}">
                <a16:creationId xmlns:a16="http://schemas.microsoft.com/office/drawing/2014/main" id="{2830DF64-6A4C-4D0F-A28E-E3035A6D0471}"/>
              </a:ext>
            </a:extLst>
          </p:cNvPr>
          <p:cNvSpPr/>
          <p:nvPr/>
        </p:nvSpPr>
        <p:spPr>
          <a:xfrm>
            <a:off x="539552" y="1484784"/>
            <a:ext cx="8280598"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ko-KR" sz="2400" b="0" i="1"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5.3.1. </a:t>
            </a:r>
            <a:r>
              <a:rPr kumimoji="1" lang="en-US" altLang="ko-KR" sz="24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mn-cs"/>
              </a:rPr>
              <a:t> Desktop</a:t>
            </a:r>
          </a:p>
        </p:txBody>
      </p:sp>
      <p:sp>
        <p:nvSpPr>
          <p:cNvPr id="9" name="직사각형 8">
            <a:extLst>
              <a:ext uri="{FF2B5EF4-FFF2-40B4-BE49-F238E27FC236}">
                <a16:creationId xmlns:a16="http://schemas.microsoft.com/office/drawing/2014/main" id="{9AB887F0-525A-4FE9-B33B-A5D2503617BD}"/>
              </a:ext>
            </a:extLst>
          </p:cNvPr>
          <p:cNvSpPr/>
          <p:nvPr/>
        </p:nvSpPr>
        <p:spPr>
          <a:xfrm>
            <a:off x="323850" y="1988840"/>
            <a:ext cx="8784654" cy="3785652"/>
          </a:xfrm>
          <a:prstGeom prst="rect">
            <a:avLst/>
          </a:prstGeom>
        </p:spPr>
        <p:txBody>
          <a:bodyPr wrap="square">
            <a:spAutoFit/>
          </a:bodyPr>
          <a:lstStyle/>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In the machine information entry interface, users can manually input the type, model, power, or unit of energy consumption of machinery and the number of corresponding sensors into the system before the system works through the manual input bar.</a:t>
            </a:r>
          </a:p>
          <a:p>
            <a:pPr lvl="0"/>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a:p>
            <a:pPr lvl="0"/>
            <a:r>
              <a:rPr lang="ko-KR" altLang="en-US" sz="1600" dirty="0">
                <a:solidFill>
                  <a:srgbClr val="000000"/>
                </a:solidFill>
                <a:cs typeface="Tahoma" panose="020B0604030504040204" pitchFamily="34" charset="0"/>
              </a:rPr>
              <a:t>○ </a:t>
            </a:r>
            <a:r>
              <a:rPr lang="en-US" altLang="ko-KR" sz="1600" dirty="0"/>
              <a:t>In the visual monitoring interface, users can access the visual model of construction machinery, which is embedded into the desktop applications, as shown in </a:t>
            </a:r>
            <a:r>
              <a:rPr lang="en-US" altLang="ko-KR" sz="1600" dirty="0">
                <a:hlinkClick r:id="rId2"/>
              </a:rPr>
              <a:t>Fig. 8</a:t>
            </a:r>
            <a:r>
              <a:rPr lang="en-US" altLang="ko-KR" sz="1600" dirty="0"/>
              <a:t>. Lightweight visual models are adopted and accessed through this interface in the primary edition. This method connects the physical world to the digital world, creating a visual model of GHG emission data for a construction site. The interface can show the running state, running duration, and accumulated GHG emissions of construction machinery in the status bars, marked in </a:t>
            </a:r>
            <a:r>
              <a:rPr lang="en-US" altLang="ko-KR" sz="1600" dirty="0">
                <a:hlinkClick r:id="rId2"/>
              </a:rPr>
              <a:t>Fig. 8</a:t>
            </a:r>
            <a:r>
              <a:rPr lang="en-US" altLang="ko-KR" sz="1600" dirty="0"/>
              <a:t>.</a:t>
            </a:r>
          </a:p>
          <a:p>
            <a:pPr lvl="0"/>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a:p>
            <a:r>
              <a:rPr lang="ko-KR" altLang="en-US" sz="1600" dirty="0">
                <a:solidFill>
                  <a:srgbClr val="000000"/>
                </a:solidFill>
                <a:cs typeface="Tahoma" panose="020B0604030504040204" pitchFamily="34" charset="0"/>
              </a:rPr>
              <a:t>○ </a:t>
            </a:r>
            <a:r>
              <a:rPr lang="en-US" altLang="ko-KR" sz="1600" dirty="0"/>
              <a:t>When the GHG emissions of construction machinery exceed the preset value, the visual model will issue a text warning, which can be used by construction personnel to take appropriate management measures</a:t>
            </a:r>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73651039"/>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5. </a:t>
            </a:r>
            <a:r>
              <a:rPr lang="en-US" altLang="ko-KR" b="0" i="0" dirty="0">
                <a:effectLst/>
                <a:latin typeface="Tahoma" panose="020B0604030504040204" pitchFamily="34" charset="0"/>
                <a:ea typeface="Tahoma" panose="020B0604030504040204" pitchFamily="34" charset="0"/>
                <a:cs typeface="Tahoma" panose="020B0604030504040204" pitchFamily="34" charset="0"/>
              </a:rPr>
              <a:t>CPS-based system configuration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7" name="직사각형 6">
            <a:extLst>
              <a:ext uri="{FF2B5EF4-FFF2-40B4-BE49-F238E27FC236}">
                <a16:creationId xmlns:a16="http://schemas.microsoft.com/office/drawing/2014/main" id="{922E9138-9D41-4287-891F-A147672E73E8}"/>
              </a:ext>
            </a:extLst>
          </p:cNvPr>
          <p:cNvSpPr/>
          <p:nvPr/>
        </p:nvSpPr>
        <p:spPr>
          <a:xfrm>
            <a:off x="179673" y="6237312"/>
            <a:ext cx="8784654" cy="276999"/>
          </a:xfrm>
          <a:prstGeom prst="rect">
            <a:avLst/>
          </a:prstGeom>
        </p:spPr>
        <p:txBody>
          <a:bodyPr wrap="square">
            <a:spAutoFit/>
          </a:bodyPr>
          <a:lstStyle/>
          <a:p>
            <a:pPr lvl="0" algn="ctr"/>
            <a:r>
              <a:rPr lang="en-US" altLang="ko-KR" sz="1200" dirty="0"/>
              <a:t>Fig. 8. Visual monitoring interface.</a:t>
            </a:r>
            <a:endParaRPr kumimoji="1" lang="en-US" altLang="ko-KR"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2" name="그림 1">
            <a:extLst>
              <a:ext uri="{FF2B5EF4-FFF2-40B4-BE49-F238E27FC236}">
                <a16:creationId xmlns:a16="http://schemas.microsoft.com/office/drawing/2014/main" id="{1F82D02B-9A88-4155-A6D0-67C1538FD78F}"/>
              </a:ext>
            </a:extLst>
          </p:cNvPr>
          <p:cNvPicPr>
            <a:picLocks noChangeAspect="1"/>
          </p:cNvPicPr>
          <p:nvPr/>
        </p:nvPicPr>
        <p:blipFill>
          <a:blip r:embed="rId2"/>
          <a:stretch>
            <a:fillRect/>
          </a:stretch>
        </p:blipFill>
        <p:spPr>
          <a:xfrm>
            <a:off x="689655" y="1500430"/>
            <a:ext cx="7764690" cy="4520858"/>
          </a:xfrm>
          <a:prstGeom prst="rect">
            <a:avLst/>
          </a:prstGeom>
        </p:spPr>
      </p:pic>
    </p:spTree>
    <p:extLst>
      <p:ext uri="{BB962C8B-B14F-4D97-AF65-F5344CB8AC3E}">
        <p14:creationId xmlns:p14="http://schemas.microsoft.com/office/powerpoint/2010/main" val="2096915080"/>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5. </a:t>
            </a:r>
            <a:r>
              <a:rPr lang="en-US" altLang="ko-KR" b="0" i="0" dirty="0">
                <a:effectLst/>
                <a:latin typeface="Tahoma" panose="020B0604030504040204" pitchFamily="34" charset="0"/>
                <a:ea typeface="Tahoma" panose="020B0604030504040204" pitchFamily="34" charset="0"/>
                <a:cs typeface="Tahoma" panose="020B0604030504040204" pitchFamily="34" charset="0"/>
              </a:rPr>
              <a:t>CPS-based system configuration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3" name="그림 2">
            <a:extLst>
              <a:ext uri="{FF2B5EF4-FFF2-40B4-BE49-F238E27FC236}">
                <a16:creationId xmlns:a16="http://schemas.microsoft.com/office/drawing/2014/main" id="{BA7AA73B-1748-479F-BB3A-182142720A8F}"/>
              </a:ext>
            </a:extLst>
          </p:cNvPr>
          <p:cNvPicPr>
            <a:picLocks noChangeAspect="1"/>
          </p:cNvPicPr>
          <p:nvPr/>
        </p:nvPicPr>
        <p:blipFill>
          <a:blip r:embed="rId2"/>
          <a:stretch>
            <a:fillRect/>
          </a:stretch>
        </p:blipFill>
        <p:spPr>
          <a:xfrm>
            <a:off x="323850" y="1480322"/>
            <a:ext cx="4692510" cy="2870448"/>
          </a:xfrm>
          <a:prstGeom prst="rect">
            <a:avLst/>
          </a:prstGeom>
        </p:spPr>
      </p:pic>
      <p:sp>
        <p:nvSpPr>
          <p:cNvPr id="8" name="직사각형 7">
            <a:extLst>
              <a:ext uri="{FF2B5EF4-FFF2-40B4-BE49-F238E27FC236}">
                <a16:creationId xmlns:a16="http://schemas.microsoft.com/office/drawing/2014/main" id="{51BE9318-E608-4266-878E-A834183A6151}"/>
              </a:ext>
            </a:extLst>
          </p:cNvPr>
          <p:cNvSpPr/>
          <p:nvPr/>
        </p:nvSpPr>
        <p:spPr>
          <a:xfrm>
            <a:off x="179673" y="6237312"/>
            <a:ext cx="8784654" cy="276999"/>
          </a:xfrm>
          <a:prstGeom prst="rect">
            <a:avLst/>
          </a:prstGeom>
        </p:spPr>
        <p:txBody>
          <a:bodyPr wrap="square">
            <a:spAutoFit/>
          </a:bodyPr>
          <a:lstStyle/>
          <a:p>
            <a:pPr lvl="0"/>
            <a:r>
              <a:rPr lang="en-US" altLang="ko-KR" sz="1200" dirty="0"/>
              <a:t>Fig. 9. Data analysis interface..</a:t>
            </a:r>
            <a:endParaRPr kumimoji="1" lang="en-US" altLang="ko-KR"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6" name="그림 5">
            <a:extLst>
              <a:ext uri="{FF2B5EF4-FFF2-40B4-BE49-F238E27FC236}">
                <a16:creationId xmlns:a16="http://schemas.microsoft.com/office/drawing/2014/main" id="{ED619B64-171D-410D-8E1C-00E86E03808B}"/>
              </a:ext>
            </a:extLst>
          </p:cNvPr>
          <p:cNvPicPr>
            <a:picLocks noChangeAspect="1"/>
          </p:cNvPicPr>
          <p:nvPr/>
        </p:nvPicPr>
        <p:blipFill>
          <a:blip r:embed="rId3"/>
          <a:stretch>
            <a:fillRect/>
          </a:stretch>
        </p:blipFill>
        <p:spPr>
          <a:xfrm>
            <a:off x="4355976" y="3436957"/>
            <a:ext cx="4622056" cy="3058546"/>
          </a:xfrm>
          <a:prstGeom prst="rect">
            <a:avLst/>
          </a:prstGeom>
        </p:spPr>
      </p:pic>
    </p:spTree>
    <p:extLst>
      <p:ext uri="{BB962C8B-B14F-4D97-AF65-F5344CB8AC3E}">
        <p14:creationId xmlns:p14="http://schemas.microsoft.com/office/powerpoint/2010/main" val="3379400775"/>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5. </a:t>
            </a:r>
            <a:r>
              <a:rPr lang="en-US" altLang="ko-KR" b="0" i="0" dirty="0">
                <a:effectLst/>
                <a:latin typeface="Tahoma" panose="020B0604030504040204" pitchFamily="34" charset="0"/>
                <a:ea typeface="Tahoma" panose="020B0604030504040204" pitchFamily="34" charset="0"/>
                <a:cs typeface="Tahoma" panose="020B0604030504040204" pitchFamily="34" charset="0"/>
              </a:rPr>
              <a:t>CPS-based system configuration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직사각형 5">
            <a:extLst>
              <a:ext uri="{FF2B5EF4-FFF2-40B4-BE49-F238E27FC236}">
                <a16:creationId xmlns:a16="http://schemas.microsoft.com/office/drawing/2014/main" id="{2830DF64-6A4C-4D0F-A28E-E3035A6D0471}"/>
              </a:ext>
            </a:extLst>
          </p:cNvPr>
          <p:cNvSpPr/>
          <p:nvPr/>
        </p:nvSpPr>
        <p:spPr>
          <a:xfrm>
            <a:off x="539552" y="1484784"/>
            <a:ext cx="8280598" cy="461665"/>
          </a:xfrm>
          <a:prstGeom prst="rect">
            <a:avLst/>
          </a:prstGeom>
        </p:spPr>
        <p:txBody>
          <a:bodyPr wrap="square">
            <a:spAutoFit/>
          </a:bodyPr>
          <a:lstStyle/>
          <a:p>
            <a:pPr>
              <a:defRPr/>
            </a:pPr>
            <a:r>
              <a:rPr kumimoji="1" lang="en-US" altLang="ko-KR" sz="2400" b="0" i="1"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5.3.2. </a:t>
            </a:r>
            <a:r>
              <a:rPr kumimoji="1" lang="en-US" altLang="ko-KR" sz="24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mn-cs"/>
              </a:rPr>
              <a:t> </a:t>
            </a:r>
            <a:r>
              <a:rPr lang="en-US" altLang="ko-KR" dirty="0"/>
              <a:t>Portable device</a:t>
            </a:r>
          </a:p>
        </p:txBody>
      </p:sp>
      <p:sp>
        <p:nvSpPr>
          <p:cNvPr id="9" name="직사각형 8">
            <a:extLst>
              <a:ext uri="{FF2B5EF4-FFF2-40B4-BE49-F238E27FC236}">
                <a16:creationId xmlns:a16="http://schemas.microsoft.com/office/drawing/2014/main" id="{9AB887F0-525A-4FE9-B33B-A5D2503617BD}"/>
              </a:ext>
            </a:extLst>
          </p:cNvPr>
          <p:cNvSpPr/>
          <p:nvPr/>
        </p:nvSpPr>
        <p:spPr>
          <a:xfrm>
            <a:off x="323850" y="1988840"/>
            <a:ext cx="4176142" cy="3293209"/>
          </a:xfrm>
          <a:prstGeom prst="rect">
            <a:avLst/>
          </a:prstGeom>
        </p:spPr>
        <p:txBody>
          <a:bodyPr wrap="square">
            <a:spAutoFit/>
          </a:bodyPr>
          <a:lstStyle/>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The development of a portable device enables users to access the system anytime and anywhere. In the CPS-based system, mobile devices with specially developed applications are adopted. As shown in </a:t>
            </a:r>
            <a:r>
              <a:rPr lang="en-US" altLang="ko-KR" sz="1600" dirty="0">
                <a:hlinkClick r:id="rId2"/>
              </a:rPr>
              <a:t>Fig. 10</a:t>
            </a:r>
            <a:r>
              <a:rPr lang="en-US" altLang="ko-KR" sz="1600" dirty="0"/>
              <a:t>, users must first enter a password to log in to the system for security. In the main interface, two interfaces, which are the same as those in the desktop, are available for users to operate. They present the same data monitoring and analysis results as those on the desktop, as shown in </a:t>
            </a:r>
            <a:r>
              <a:rPr lang="en-US" altLang="ko-KR" sz="1600" dirty="0">
                <a:hlinkClick r:id="rId3"/>
              </a:rPr>
              <a:t>Fig. 11</a:t>
            </a:r>
            <a:r>
              <a:rPr lang="en-US" altLang="ko-KR" sz="1600" dirty="0"/>
              <a:t>.</a:t>
            </a:r>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2" name="그림 1">
            <a:extLst>
              <a:ext uri="{FF2B5EF4-FFF2-40B4-BE49-F238E27FC236}">
                <a16:creationId xmlns:a16="http://schemas.microsoft.com/office/drawing/2014/main" id="{97AE3BBC-572B-48F9-95DE-12BB0E9B999A}"/>
              </a:ext>
            </a:extLst>
          </p:cNvPr>
          <p:cNvPicPr>
            <a:picLocks noChangeAspect="1"/>
          </p:cNvPicPr>
          <p:nvPr/>
        </p:nvPicPr>
        <p:blipFill>
          <a:blip r:embed="rId4"/>
          <a:stretch>
            <a:fillRect/>
          </a:stretch>
        </p:blipFill>
        <p:spPr>
          <a:xfrm>
            <a:off x="4448175" y="1946449"/>
            <a:ext cx="4695825" cy="4248472"/>
          </a:xfrm>
          <a:prstGeom prst="rect">
            <a:avLst/>
          </a:prstGeom>
        </p:spPr>
      </p:pic>
      <p:sp>
        <p:nvSpPr>
          <p:cNvPr id="7" name="직사각형 6">
            <a:extLst>
              <a:ext uri="{FF2B5EF4-FFF2-40B4-BE49-F238E27FC236}">
                <a16:creationId xmlns:a16="http://schemas.microsoft.com/office/drawing/2014/main" id="{1504B506-B562-4785-9642-D45C268DFC29}"/>
              </a:ext>
            </a:extLst>
          </p:cNvPr>
          <p:cNvSpPr/>
          <p:nvPr/>
        </p:nvSpPr>
        <p:spPr>
          <a:xfrm>
            <a:off x="179673" y="6237312"/>
            <a:ext cx="8784654" cy="276999"/>
          </a:xfrm>
          <a:prstGeom prst="rect">
            <a:avLst/>
          </a:prstGeom>
        </p:spPr>
        <p:txBody>
          <a:bodyPr wrap="square">
            <a:spAutoFit/>
          </a:bodyPr>
          <a:lstStyle/>
          <a:p>
            <a:pPr lvl="0" algn="ctr"/>
            <a:r>
              <a:rPr lang="en-US" altLang="ko-KR" sz="1200" dirty="0"/>
              <a:t>                                                                                                       Fig. 10. Mobile app interface.</a:t>
            </a:r>
            <a:endParaRPr kumimoji="1" lang="en-US" altLang="ko-KR"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91558759"/>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5. </a:t>
            </a:r>
            <a:r>
              <a:rPr lang="en-US" altLang="ko-KR" b="0" i="0" dirty="0">
                <a:effectLst/>
                <a:latin typeface="Tahoma" panose="020B0604030504040204" pitchFamily="34" charset="0"/>
                <a:ea typeface="Tahoma" panose="020B0604030504040204" pitchFamily="34" charset="0"/>
                <a:cs typeface="Tahoma" panose="020B0604030504040204" pitchFamily="34" charset="0"/>
              </a:rPr>
              <a:t>CPS-based system configuration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8" name="직사각형 7">
            <a:extLst>
              <a:ext uri="{FF2B5EF4-FFF2-40B4-BE49-F238E27FC236}">
                <a16:creationId xmlns:a16="http://schemas.microsoft.com/office/drawing/2014/main" id="{51BE9318-E608-4266-878E-A834183A6151}"/>
              </a:ext>
            </a:extLst>
          </p:cNvPr>
          <p:cNvSpPr/>
          <p:nvPr/>
        </p:nvSpPr>
        <p:spPr>
          <a:xfrm>
            <a:off x="179673" y="6237312"/>
            <a:ext cx="8784654" cy="276999"/>
          </a:xfrm>
          <a:prstGeom prst="rect">
            <a:avLst/>
          </a:prstGeom>
        </p:spPr>
        <p:txBody>
          <a:bodyPr wrap="square">
            <a:spAutoFit/>
          </a:bodyPr>
          <a:lstStyle/>
          <a:p>
            <a:pPr lvl="0" algn="ctr"/>
            <a:r>
              <a:rPr lang="en-US" altLang="ko-KR" sz="1200" dirty="0"/>
              <a:t>Fig. 11. Data monitoring and analysis results on mobile app.</a:t>
            </a:r>
            <a:endParaRPr kumimoji="1" lang="en-US" altLang="ko-KR"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2" name="그림 1">
            <a:extLst>
              <a:ext uri="{FF2B5EF4-FFF2-40B4-BE49-F238E27FC236}">
                <a16:creationId xmlns:a16="http://schemas.microsoft.com/office/drawing/2014/main" id="{08B0D42C-DF92-47AF-A6B7-EA1822BBACA0}"/>
              </a:ext>
            </a:extLst>
          </p:cNvPr>
          <p:cNvPicPr>
            <a:picLocks noChangeAspect="1"/>
          </p:cNvPicPr>
          <p:nvPr/>
        </p:nvPicPr>
        <p:blipFill>
          <a:blip r:embed="rId2"/>
          <a:stretch>
            <a:fillRect/>
          </a:stretch>
        </p:blipFill>
        <p:spPr>
          <a:xfrm>
            <a:off x="422105" y="1628800"/>
            <a:ext cx="8299790" cy="4340349"/>
          </a:xfrm>
          <a:prstGeom prst="rect">
            <a:avLst/>
          </a:prstGeom>
        </p:spPr>
      </p:pic>
    </p:spTree>
    <p:extLst>
      <p:ext uri="{BB962C8B-B14F-4D97-AF65-F5344CB8AC3E}">
        <p14:creationId xmlns:p14="http://schemas.microsoft.com/office/powerpoint/2010/main" val="442881582"/>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5. </a:t>
            </a:r>
            <a:r>
              <a:rPr lang="en-US" altLang="ko-KR" b="0" i="0" dirty="0">
                <a:effectLst/>
                <a:latin typeface="Tahoma" panose="020B0604030504040204" pitchFamily="34" charset="0"/>
                <a:ea typeface="Tahoma" panose="020B0604030504040204" pitchFamily="34" charset="0"/>
                <a:cs typeface="Tahoma" panose="020B0604030504040204" pitchFamily="34" charset="0"/>
              </a:rPr>
              <a:t>CPS-based system configuration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2" name="그림 1">
            <a:extLst>
              <a:ext uri="{FF2B5EF4-FFF2-40B4-BE49-F238E27FC236}">
                <a16:creationId xmlns:a16="http://schemas.microsoft.com/office/drawing/2014/main" id="{063347C5-D251-4F6F-913F-AF55973ED097}"/>
              </a:ext>
            </a:extLst>
          </p:cNvPr>
          <p:cNvPicPr>
            <a:picLocks noChangeAspect="1"/>
          </p:cNvPicPr>
          <p:nvPr/>
        </p:nvPicPr>
        <p:blipFill>
          <a:blip r:embed="rId2"/>
          <a:stretch>
            <a:fillRect/>
          </a:stretch>
        </p:blipFill>
        <p:spPr>
          <a:xfrm>
            <a:off x="1912973" y="1368549"/>
            <a:ext cx="6115411" cy="4914301"/>
          </a:xfrm>
          <a:prstGeom prst="rect">
            <a:avLst/>
          </a:prstGeom>
        </p:spPr>
      </p:pic>
      <p:sp>
        <p:nvSpPr>
          <p:cNvPr id="8" name="직사각형 7">
            <a:extLst>
              <a:ext uri="{FF2B5EF4-FFF2-40B4-BE49-F238E27FC236}">
                <a16:creationId xmlns:a16="http://schemas.microsoft.com/office/drawing/2014/main" id="{51BE9318-E608-4266-878E-A834183A6151}"/>
              </a:ext>
            </a:extLst>
          </p:cNvPr>
          <p:cNvSpPr/>
          <p:nvPr/>
        </p:nvSpPr>
        <p:spPr>
          <a:xfrm>
            <a:off x="179673" y="6237312"/>
            <a:ext cx="8784654" cy="276999"/>
          </a:xfrm>
          <a:prstGeom prst="rect">
            <a:avLst/>
          </a:prstGeom>
        </p:spPr>
        <p:txBody>
          <a:bodyPr wrap="square">
            <a:spAutoFit/>
          </a:bodyPr>
          <a:lstStyle/>
          <a:p>
            <a:pPr lvl="0" algn="ctr"/>
            <a:r>
              <a:rPr lang="en-US" altLang="ko-KR" sz="1200" dirty="0"/>
              <a:t>Fig. 11. Data monitoring and analysis results on mobile app.</a:t>
            </a:r>
            <a:endParaRPr kumimoji="1" lang="en-US" altLang="ko-KR"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15619311"/>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내용 개체 틀 2"/>
          <p:cNvSpPr>
            <a:spLocks noGrp="1"/>
          </p:cNvSpPr>
          <p:nvPr>
            <p:ph idx="1"/>
          </p:nvPr>
        </p:nvSpPr>
        <p:spPr>
          <a:xfrm>
            <a:off x="323850" y="1844824"/>
            <a:ext cx="8496300" cy="4638674"/>
          </a:xfrm>
        </p:spPr>
        <p:txBody>
          <a:bodyPr/>
          <a:lstStyle/>
          <a:p>
            <a:pPr>
              <a:lnSpc>
                <a:spcPts val="1300"/>
              </a:lnSpc>
              <a:tabLst>
                <a:tab pos="76200" algn="l"/>
                <a:tab pos="266700" algn="l"/>
              </a:tabLst>
            </a:pPr>
            <a:endParaRPr lang="en-US" altLang="ko-KR" sz="2000" b="1" dirty="0">
              <a:latin typeface="Tahoma" panose="020B0604030504040204" pitchFamily="34" charset="0"/>
              <a:ea typeface="Tahoma" panose="020B0604030504040204" pitchFamily="34" charset="0"/>
              <a:cs typeface="Tahoma" panose="020B0604030504040204" pitchFamily="34" charset="0"/>
            </a:endParaRPr>
          </a:p>
          <a:p>
            <a:pPr marL="0" indent="0">
              <a:lnSpc>
                <a:spcPts val="1300"/>
              </a:lnSpc>
              <a:buNone/>
              <a:tabLst>
                <a:tab pos="76200" algn="l"/>
                <a:tab pos="266700" algn="l"/>
              </a:tabLst>
            </a:pPr>
            <a:r>
              <a:rPr lang="en-US" altLang="ko-KR" sz="2000" b="1" dirty="0">
                <a:latin typeface="Tahoma" panose="020B0604030504040204" pitchFamily="34" charset="0"/>
                <a:ea typeface="Tahoma" panose="020B0604030504040204" pitchFamily="34" charset="0"/>
                <a:cs typeface="Tahoma" panose="020B0604030504040204" pitchFamily="34" charset="0"/>
              </a:rPr>
              <a:t>     </a:t>
            </a:r>
            <a:endParaRPr lang="en-US" altLang="zh-CN"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nSpc>
                <a:spcPts val="1300"/>
              </a:lnSpc>
              <a:buNone/>
              <a:tabLst>
                <a:tab pos="76200" algn="l"/>
                <a:tab pos="266700" algn="l"/>
              </a:tabLst>
            </a:pPr>
            <a:endParaRPr lang="en-US" altLang="ko-KR" sz="2000" b="1" dirty="0">
              <a:latin typeface="Tahoma" panose="020B0604030504040204" pitchFamily="34" charset="0"/>
              <a:ea typeface="Tahoma" panose="020B0604030504040204" pitchFamily="34" charset="0"/>
              <a:cs typeface="Tahoma" panose="020B0604030504040204" pitchFamily="34" charset="0"/>
            </a:endParaRPr>
          </a:p>
        </p:txBody>
      </p:sp>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2800" dirty="0">
                <a:effectLst/>
                <a:latin typeface="Tahoma" panose="020B0604030504040204" pitchFamily="34" charset="0"/>
                <a:ea typeface="Tahoma" panose="020B0604030504040204" pitchFamily="34" charset="0"/>
                <a:cs typeface="Tahoma" panose="020B0604030504040204" pitchFamily="34" charset="0"/>
              </a:rPr>
              <a:t>1. </a:t>
            </a:r>
            <a:r>
              <a:rPr lang="en-US" altLang="ko-KR" sz="2800" dirty="0">
                <a:latin typeface="Tahoma" panose="020B0604030504040204" pitchFamily="34" charset="0"/>
                <a:ea typeface="Tahoma" panose="020B0604030504040204" pitchFamily="34" charset="0"/>
                <a:cs typeface="Tahoma" panose="020B0604030504040204" pitchFamily="34" charset="0"/>
              </a:rPr>
              <a:t>Introduction</a:t>
            </a:r>
            <a:endParaRPr lang="en-US" altLang="ko-KR" sz="2800"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직사각형 1"/>
          <p:cNvSpPr/>
          <p:nvPr/>
        </p:nvSpPr>
        <p:spPr>
          <a:xfrm>
            <a:off x="323850" y="1628800"/>
            <a:ext cx="8784654" cy="4278094"/>
          </a:xfrm>
          <a:prstGeom prst="rect">
            <a:avLst/>
          </a:prstGeom>
        </p:spPr>
        <p:txBody>
          <a:bodyPr wrap="square">
            <a:spAutoFit/>
          </a:bodyPr>
          <a:lstStyle/>
          <a:p>
            <a:r>
              <a:rPr lang="ko-KR" altLang="en-US" sz="1600" dirty="0">
                <a:cs typeface="Tahoma" panose="020B0604030504040204" pitchFamily="34" charset="0"/>
              </a:rPr>
              <a:t>○  </a:t>
            </a:r>
            <a:r>
              <a:rPr lang="en-US" altLang="ko-KR" sz="1600" dirty="0">
                <a:ea typeface="Tahoma" panose="020B0604030504040204" pitchFamily="34" charset="0"/>
                <a:cs typeface="Tahoma" panose="020B0604030504040204" pitchFamily="34" charset="0"/>
              </a:rPr>
              <a:t>Most traditional GHG emission assessment methods focus on pre- or post-analysis, which are not useful for monitoring and studying GHG emissions during the construction stage (</a:t>
            </a:r>
            <a:r>
              <a:rPr lang="en-US" altLang="ko-KR" sz="1600" dirty="0">
                <a:ea typeface="Tahoma" panose="020B0604030504040204" pitchFamily="34" charset="0"/>
                <a:cs typeface="Tahoma" panose="020B0604030504040204" pitchFamily="34" charset="0"/>
                <a:hlinkClick r:id="rId2"/>
              </a:rPr>
              <a:t>Fu et al., 2014</a:t>
            </a:r>
            <a:r>
              <a:rPr lang="en-US" altLang="ko-KR" sz="1600" dirty="0">
                <a:ea typeface="Tahoma" panose="020B0604030504040204" pitchFamily="34" charset="0"/>
                <a:cs typeface="Tahoma" panose="020B0604030504040204" pitchFamily="34" charset="0"/>
              </a:rPr>
              <a:t>, </a:t>
            </a:r>
            <a:r>
              <a:rPr lang="en-US" altLang="ko-KR" sz="1600" dirty="0">
                <a:ea typeface="Tahoma" panose="020B0604030504040204" pitchFamily="34" charset="0"/>
                <a:cs typeface="Tahoma" panose="020B0604030504040204" pitchFamily="34" charset="0"/>
                <a:hlinkClick r:id="rId3"/>
              </a:rPr>
              <a:t>Luo et al., 2016</a:t>
            </a:r>
            <a:r>
              <a:rPr lang="en-US" altLang="ko-KR" sz="1600" dirty="0">
                <a:ea typeface="Tahoma" panose="020B0604030504040204" pitchFamily="34" charset="0"/>
                <a:cs typeface="Tahoma" panose="020B0604030504040204" pitchFamily="34" charset="0"/>
              </a:rPr>
              <a:t>) Thus, the real-time monitoring of GHG emissions is highly significant.</a:t>
            </a:r>
          </a:p>
          <a:p>
            <a:r>
              <a:rPr lang="en-US" altLang="ko-KR" sz="1600" dirty="0">
                <a:ea typeface="Tahoma" panose="020B0604030504040204" pitchFamily="34" charset="0"/>
                <a:cs typeface="Tahoma" panose="020B0604030504040204" pitchFamily="34" charset="0"/>
                <a:sym typeface="Wingdings" panose="05000000000000000000" pitchFamily="2" charset="2"/>
              </a:rPr>
              <a:t>  </a:t>
            </a:r>
            <a:endParaRPr lang="en-US" altLang="ko-KR" sz="1600" dirty="0">
              <a:ea typeface="Tahoma" panose="020B0604030504040204" pitchFamily="34" charset="0"/>
              <a:cs typeface="Tahoma" panose="020B0604030504040204" pitchFamily="34" charset="0"/>
            </a:endParaRPr>
          </a:p>
          <a:p>
            <a:r>
              <a:rPr lang="ko-KR" altLang="en-US" sz="1600" dirty="0">
                <a:cs typeface="Tahoma" panose="020B0604030504040204" pitchFamily="34" charset="0"/>
              </a:rPr>
              <a:t>○ </a:t>
            </a:r>
            <a:r>
              <a:rPr lang="en-US" altLang="ko-KR" sz="1600" dirty="0">
                <a:ea typeface="Tahoma" panose="020B0604030504040204" pitchFamily="34" charset="0"/>
                <a:cs typeface="Tahoma" panose="020B0604030504040204" pitchFamily="34" charset="0"/>
              </a:rPr>
              <a:t>First, such method can reduce GHG emissions during the construction stage and improve environmental performance (</a:t>
            </a:r>
            <a:r>
              <a:rPr lang="en-US" altLang="ko-KR" sz="1600" dirty="0" err="1">
                <a:ea typeface="Tahoma" panose="020B0604030504040204" pitchFamily="34" charset="0"/>
                <a:cs typeface="Tahoma" panose="020B0604030504040204" pitchFamily="34" charset="0"/>
                <a:hlinkClick r:id="rId4"/>
              </a:rPr>
              <a:t>Seo</a:t>
            </a:r>
            <a:r>
              <a:rPr lang="en-US" altLang="ko-KR" sz="1600" dirty="0">
                <a:ea typeface="Tahoma" panose="020B0604030504040204" pitchFamily="34" charset="0"/>
                <a:cs typeface="Tahoma" panose="020B0604030504040204" pitchFamily="34" charset="0"/>
                <a:hlinkClick r:id="rId4"/>
              </a:rPr>
              <a:t> et al., 2016</a:t>
            </a:r>
            <a:r>
              <a:rPr lang="en-US" altLang="ko-KR" sz="1600" dirty="0">
                <a:ea typeface="Tahoma" panose="020B0604030504040204" pitchFamily="34" charset="0"/>
                <a:cs typeface="Tahoma" panose="020B0604030504040204" pitchFamily="34" charset="0"/>
              </a:rPr>
              <a:t>).</a:t>
            </a:r>
          </a:p>
          <a:p>
            <a:endParaRPr lang="en-US" altLang="ko-KR" sz="1600" dirty="0">
              <a:ea typeface="Tahoma" panose="020B0604030504040204" pitchFamily="34" charset="0"/>
              <a:cs typeface="Tahoma" panose="020B0604030504040204" pitchFamily="34" charset="0"/>
            </a:endParaRPr>
          </a:p>
          <a:p>
            <a:r>
              <a:rPr lang="ko-KR" altLang="en-US" sz="1600" dirty="0">
                <a:cs typeface="Tahoma" panose="020B0604030504040204" pitchFamily="34" charset="0"/>
              </a:rPr>
              <a:t>○ </a:t>
            </a:r>
            <a:r>
              <a:rPr lang="en-US" altLang="ko-KR" sz="1600" dirty="0">
                <a:ea typeface="Tahoma" panose="020B0604030504040204" pitchFamily="34" charset="0"/>
                <a:cs typeface="Tahoma" panose="020B0604030504040204" pitchFamily="34" charset="0"/>
              </a:rPr>
              <a:t>Second, the collection and analysis of GHG emission data are helpful in the government’s formulation of energy conservation and emission reduction policies (</a:t>
            </a:r>
            <a:r>
              <a:rPr lang="en-US" altLang="ko-KR" sz="1600" dirty="0">
                <a:ea typeface="Tahoma" panose="020B0604030504040204" pitchFamily="34" charset="0"/>
                <a:cs typeface="Tahoma" panose="020B0604030504040204" pitchFamily="34" charset="0"/>
                <a:hlinkClick r:id="rId5"/>
              </a:rPr>
              <a:t>Tao et al., 2018</a:t>
            </a:r>
            <a:r>
              <a:rPr lang="en-US" altLang="ko-KR" sz="1600" dirty="0">
                <a:ea typeface="Tahoma" panose="020B0604030504040204" pitchFamily="34" charset="0"/>
                <a:cs typeface="Tahoma" panose="020B0604030504040204" pitchFamily="34" charset="0"/>
              </a:rPr>
              <a:t>). </a:t>
            </a:r>
          </a:p>
          <a:p>
            <a:endParaRPr lang="en-US" altLang="ko-KR" sz="1600" dirty="0">
              <a:ea typeface="Tahoma" panose="020B0604030504040204" pitchFamily="34" charset="0"/>
              <a:cs typeface="Tahoma" panose="020B0604030504040204" pitchFamily="34" charset="0"/>
            </a:endParaRPr>
          </a:p>
          <a:p>
            <a:r>
              <a:rPr lang="ko-KR" altLang="en-US" sz="1600" dirty="0">
                <a:cs typeface="Tahoma" panose="020B0604030504040204" pitchFamily="34" charset="0"/>
              </a:rPr>
              <a:t>○ </a:t>
            </a:r>
            <a:r>
              <a:rPr lang="en-US" altLang="ko-KR" sz="1600" dirty="0">
                <a:ea typeface="Tahoma" panose="020B0604030504040204" pitchFamily="34" charset="0"/>
                <a:cs typeface="Tahoma" panose="020B0604030504040204" pitchFamily="34" charset="0"/>
              </a:rPr>
              <a:t>Third, the GHG emission database collected by the system will facilitate the use of clean energy or technology by comparing real-time GHG emissions under different mechanical and energy use conditions to optimize the “cost, quality, schedule, and GHG emissions” of the construction industry</a:t>
            </a:r>
          </a:p>
          <a:p>
            <a:endParaRPr lang="en-US" altLang="ko-KR" sz="1600" dirty="0">
              <a:ea typeface="Tahoma" panose="020B0604030504040204" pitchFamily="34" charset="0"/>
              <a:cs typeface="Tahoma" panose="020B0604030504040204" pitchFamily="34" charset="0"/>
            </a:endParaRPr>
          </a:p>
          <a:p>
            <a:r>
              <a:rPr lang="ko-KR" altLang="en-US" sz="1600" dirty="0">
                <a:cs typeface="Tahoma" panose="020B0604030504040204" pitchFamily="34" charset="0"/>
              </a:rPr>
              <a:t>○ </a:t>
            </a:r>
            <a:r>
              <a:rPr lang="en-US" altLang="ko-KR" sz="1600" dirty="0">
                <a:ea typeface="Tahoma" panose="020B0604030504040204" pitchFamily="34" charset="0"/>
                <a:cs typeface="Tahoma" panose="020B0604030504040204" pitchFamily="34" charset="0"/>
              </a:rPr>
              <a:t>Thus, a real-time GHG emission monitoring system must be developed.</a:t>
            </a: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5. </a:t>
            </a:r>
            <a:r>
              <a:rPr lang="en-US" altLang="ko-KR" b="0" i="0" dirty="0">
                <a:effectLst/>
                <a:latin typeface="Tahoma" panose="020B0604030504040204" pitchFamily="34" charset="0"/>
                <a:ea typeface="Tahoma" panose="020B0604030504040204" pitchFamily="34" charset="0"/>
                <a:cs typeface="Tahoma" panose="020B0604030504040204" pitchFamily="34" charset="0"/>
              </a:rPr>
              <a:t>CPS-based system configuration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직사각형 5">
            <a:extLst>
              <a:ext uri="{FF2B5EF4-FFF2-40B4-BE49-F238E27FC236}">
                <a16:creationId xmlns:a16="http://schemas.microsoft.com/office/drawing/2014/main" id="{2830DF64-6A4C-4D0F-A28E-E3035A6D0471}"/>
              </a:ext>
            </a:extLst>
          </p:cNvPr>
          <p:cNvSpPr/>
          <p:nvPr/>
        </p:nvSpPr>
        <p:spPr>
          <a:xfrm>
            <a:off x="539552" y="1484784"/>
            <a:ext cx="8280598" cy="461665"/>
          </a:xfrm>
          <a:prstGeom prst="rect">
            <a:avLst/>
          </a:prstGeom>
        </p:spPr>
        <p:txBody>
          <a:bodyPr wrap="square">
            <a:spAutoFit/>
          </a:bodyPr>
          <a:lstStyle/>
          <a:p>
            <a:pPr>
              <a:defRPr/>
            </a:pPr>
            <a:r>
              <a:rPr kumimoji="1" lang="en-US" altLang="ko-KR" sz="2400" b="0" i="1"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5.3.4. </a:t>
            </a:r>
            <a:r>
              <a:rPr kumimoji="1" lang="en-US" altLang="ko-KR" sz="24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mn-cs"/>
              </a:rPr>
              <a:t> </a:t>
            </a:r>
            <a:r>
              <a:rPr lang="en-US" altLang="ko-KR" dirty="0"/>
              <a:t>Communication network</a:t>
            </a:r>
          </a:p>
        </p:txBody>
      </p:sp>
      <p:sp>
        <p:nvSpPr>
          <p:cNvPr id="9" name="직사각형 8">
            <a:extLst>
              <a:ext uri="{FF2B5EF4-FFF2-40B4-BE49-F238E27FC236}">
                <a16:creationId xmlns:a16="http://schemas.microsoft.com/office/drawing/2014/main" id="{9AB887F0-525A-4FE9-B33B-A5D2503617BD}"/>
              </a:ext>
            </a:extLst>
          </p:cNvPr>
          <p:cNvSpPr/>
          <p:nvPr/>
        </p:nvSpPr>
        <p:spPr>
          <a:xfrm>
            <a:off x="323850" y="1988840"/>
            <a:ext cx="8784654" cy="3539430"/>
          </a:xfrm>
          <a:prstGeom prst="rect">
            <a:avLst/>
          </a:prstGeom>
        </p:spPr>
        <p:txBody>
          <a:bodyPr wrap="square">
            <a:spAutoFit/>
          </a:bodyPr>
          <a:lstStyle/>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As a basic medium for information and data transmission, the communication network is essential for the effective integration of all parts of a system. In this study, the communication network must exhibit the following characteristics: (1) favorable stability, (2) fast transmission speed, and (3) high data transmission capacity. WLAN was selected to implement the communication network on the basis of the aforementioned characteristics.</a:t>
            </a:r>
          </a:p>
          <a:p>
            <a:pPr lvl="0"/>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For the remote server, database, and interaction layer, WLAN was also adopted to implement data access and transmission functions. Given the particularity of the mobile phone terminal, it can access the system through GPRS to ensure convenient access for users. Thus, all parts of the CPS-based system were effectively integrated.</a:t>
            </a:r>
          </a:p>
          <a:p>
            <a:pPr lvl="0"/>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The system developed in this study can be used for the real-time monitoring of GHG emissions in construction sites. Moreover, GHG emission intensity can be conveniently obtained for each on-site construction activity under different construction machinery conditions.</a:t>
            </a:r>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25169298"/>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6. </a:t>
            </a:r>
            <a:r>
              <a:rPr lang="en-US" altLang="ko-KR" b="0" i="0" dirty="0">
                <a:effectLst/>
                <a:latin typeface="Tahoma" panose="020B0604030504040204" pitchFamily="34" charset="0"/>
                <a:ea typeface="Tahoma" panose="020B0604030504040204" pitchFamily="34" charset="0"/>
                <a:cs typeface="Tahoma" panose="020B0604030504040204" pitchFamily="34" charset="0"/>
              </a:rPr>
              <a:t>Considerations for application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9" name="직사각형 8">
            <a:extLst>
              <a:ext uri="{FF2B5EF4-FFF2-40B4-BE49-F238E27FC236}">
                <a16:creationId xmlns:a16="http://schemas.microsoft.com/office/drawing/2014/main" id="{9AB887F0-525A-4FE9-B33B-A5D2503617BD}"/>
              </a:ext>
            </a:extLst>
          </p:cNvPr>
          <p:cNvSpPr/>
          <p:nvPr/>
        </p:nvSpPr>
        <p:spPr>
          <a:xfrm>
            <a:off x="323850" y="1412776"/>
            <a:ext cx="8784654" cy="5262979"/>
          </a:xfrm>
          <a:prstGeom prst="rect">
            <a:avLst/>
          </a:prstGeom>
        </p:spPr>
        <p:txBody>
          <a:bodyPr wrap="square">
            <a:spAutoFit/>
          </a:bodyPr>
          <a:lstStyle/>
          <a:p>
            <a:pPr lvl="0"/>
            <a:r>
              <a:rPr kumimoji="1" lang="ko-KR" altLang="en-US" sz="1600" b="0" i="0" u="none" strike="noStrike" kern="1200" cap="none" spc="0" normalizeH="0" baseline="0" noProof="0" dirty="0">
                <a:ln>
                  <a:noFill/>
                </a:ln>
                <a:solidFill>
                  <a:srgbClr val="000000"/>
                </a:solidFill>
                <a:effectLst/>
                <a:uLnTx/>
                <a:uFillTx/>
                <a:cs typeface="Tahoma" panose="020B0604030504040204" pitchFamily="34" charset="0"/>
              </a:rPr>
              <a:t>○ </a:t>
            </a:r>
            <a:r>
              <a:rPr lang="en-US" altLang="ko-KR" sz="1600" dirty="0"/>
              <a:t>The proposed system was developed with a full understanding of the actual conditions prevailing at a construction site. The feasibility of the system was verified preliminarily, but its complete application remains lacking. </a:t>
            </a:r>
          </a:p>
          <a:p>
            <a:pPr lvl="0"/>
            <a:endParaRPr kumimoji="1" lang="en-US" altLang="ko-KR" sz="1600" b="0" i="0" u="none" strike="noStrike" kern="1200" cap="none" spc="0" normalizeH="0" baseline="0" noProof="0" dirty="0">
              <a:ln>
                <a:noFill/>
              </a:ln>
              <a:solidFill>
                <a:srgbClr val="000000"/>
              </a:solidFill>
              <a:effectLst/>
              <a:uLnTx/>
              <a:uFillTx/>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cs typeface="Tahoma" panose="020B0604030504040204" pitchFamily="34" charset="0"/>
              </a:rPr>
              <a:t>○ </a:t>
            </a:r>
            <a:r>
              <a:rPr lang="en-US" altLang="ko-KR" sz="1600" dirty="0"/>
              <a:t>First, the operational method of all types of sensors must be improved. Favorable fastening devices to reliably achieve fixation are currently unavailable for the sensor-integrated box, easily leading to the instability of the GHG emission monitoring system or making it dangerous to use in actual projects.</a:t>
            </a:r>
          </a:p>
          <a:p>
            <a:pPr lvl="0"/>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cs typeface="Tahoma" panose="020B0604030504040204" pitchFamily="34" charset="0"/>
              </a:rPr>
              <a:t>○ </a:t>
            </a:r>
            <a:r>
              <a:rPr lang="en-US" altLang="ko-KR" sz="1600" dirty="0"/>
              <a:t>Second, the sensors, servers, and databases used in the current system are relatively common versions. When the experimental data become extremely large, the bearing capacity of the servers and databases may reach a limit, and system coupling may be considerably affected, resulting in system failure. Therefore, the software components of the system will be optimized in the future to cope with complex situations.</a:t>
            </a:r>
          </a:p>
          <a:p>
            <a:pPr lvl="0"/>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a:p>
            <a:r>
              <a:rPr lang="ko-KR" altLang="en-US" sz="1600" dirty="0">
                <a:solidFill>
                  <a:srgbClr val="000000"/>
                </a:solidFill>
                <a:cs typeface="Tahoma" panose="020B0604030504040204" pitchFamily="34" charset="0"/>
              </a:rPr>
              <a:t>○ </a:t>
            </a:r>
            <a:r>
              <a:rPr lang="en-US" altLang="ko-KR" sz="1600" dirty="0">
                <a:solidFill>
                  <a:srgbClr val="000000"/>
                </a:solidFill>
                <a:cs typeface="Tahoma" panose="020B0604030504040204" pitchFamily="34" charset="0"/>
              </a:rPr>
              <a:t>T</a:t>
            </a:r>
            <a:r>
              <a:rPr lang="en-US" altLang="ko-KR" sz="1600" dirty="0"/>
              <a:t>he next step is to establish a BIM model for the construction site to achieve 3D visualization of GHG emission data and simultaneously enhance the two-way interaction between the physical and virtual world.</a:t>
            </a:r>
          </a:p>
          <a:p>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a:p>
            <a:r>
              <a:rPr lang="ko-KR" altLang="en-US" sz="1600" dirty="0">
                <a:solidFill>
                  <a:srgbClr val="000000"/>
                </a:solidFill>
                <a:cs typeface="Tahoma" panose="020B0604030504040204" pitchFamily="34" charset="0"/>
              </a:rPr>
              <a:t>○ </a:t>
            </a:r>
            <a:r>
              <a:rPr lang="en-US" altLang="ko-KR" sz="1600" dirty="0">
                <a:solidFill>
                  <a:srgbClr val="000000"/>
                </a:solidFill>
                <a:cs typeface="Tahoma" panose="020B0604030504040204" pitchFamily="34" charset="0"/>
              </a:rPr>
              <a:t>A</a:t>
            </a:r>
            <a:r>
              <a:rPr lang="en-US" altLang="ko-KR" sz="1600" dirty="0"/>
              <a:t>fter verifying the practicability and stability of the system, mass production of sensors and corresponding software platforms should be conducted to extensively apply the system.</a:t>
            </a:r>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68244918"/>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7. </a:t>
            </a:r>
            <a:r>
              <a:rPr lang="en-US" altLang="ko-KR" b="0" i="0" dirty="0">
                <a:effectLst/>
              </a:rPr>
              <a:t>Conclusion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9" name="직사각형 8">
            <a:extLst>
              <a:ext uri="{FF2B5EF4-FFF2-40B4-BE49-F238E27FC236}">
                <a16:creationId xmlns:a16="http://schemas.microsoft.com/office/drawing/2014/main" id="{9AB887F0-525A-4FE9-B33B-A5D2503617BD}"/>
              </a:ext>
            </a:extLst>
          </p:cNvPr>
          <p:cNvSpPr/>
          <p:nvPr/>
        </p:nvSpPr>
        <p:spPr>
          <a:xfrm>
            <a:off x="323850" y="1412776"/>
            <a:ext cx="8784654" cy="4278094"/>
          </a:xfrm>
          <a:prstGeom prst="rect">
            <a:avLst/>
          </a:prstGeom>
        </p:spPr>
        <p:txBody>
          <a:bodyPr wrap="square">
            <a:spAutoFit/>
          </a:bodyPr>
          <a:lstStyle/>
          <a:p>
            <a:pPr lvl="0"/>
            <a:r>
              <a:rPr lang="en-US" altLang="ko-KR" sz="1600" dirty="0"/>
              <a:t>This study proposed developing a CPS-based real-time monitoring and visualization system for GHG emissions from prefabrication sites</a:t>
            </a:r>
            <a:r>
              <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The system provides the following innovations. The first is the novelty of the research object. At present, only a few studies have been conducted on the real-time monitoring of GHG emissions during the on-site installation stage of prefabricated buildings. This study adds to the research on this aspect.</a:t>
            </a:r>
          </a:p>
          <a:p>
            <a:pPr lvl="0"/>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The second is the innovative research method. CPS technology is introduced to monitor GHG emissions. This practice has rarely been done in the past. Through the coupling of multiple subsystems, the real-time monitoring and visual presentation of GHG emission data in a construction site is preliminarily achieved</a:t>
            </a:r>
          </a:p>
          <a:p>
            <a:pPr lvl="0"/>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Third, compared with the direct measurement method of electricity consumption adopted in several studies, GHG emissions were calculated by measuring the operation time of machinery, which cannot only measure widespread GHG emissions but can also help optimize and schedule the construction process to a certain extent.</a:t>
            </a:r>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5825831"/>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7. </a:t>
            </a:r>
            <a:r>
              <a:rPr lang="en-US" altLang="ko-KR" b="0" i="0" dirty="0">
                <a:effectLst/>
              </a:rPr>
              <a:t>Conclusion</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9" name="직사각형 8">
            <a:extLst>
              <a:ext uri="{FF2B5EF4-FFF2-40B4-BE49-F238E27FC236}">
                <a16:creationId xmlns:a16="http://schemas.microsoft.com/office/drawing/2014/main" id="{9AB887F0-525A-4FE9-B33B-A5D2503617BD}"/>
              </a:ext>
            </a:extLst>
          </p:cNvPr>
          <p:cNvSpPr/>
          <p:nvPr/>
        </p:nvSpPr>
        <p:spPr>
          <a:xfrm>
            <a:off x="323850" y="1412776"/>
            <a:ext cx="8784654" cy="3785652"/>
          </a:xfrm>
          <a:prstGeom prst="rect">
            <a:avLst/>
          </a:prstGeom>
        </p:spPr>
        <p:txBody>
          <a:bodyPr wrap="square">
            <a:spAutoFit/>
          </a:bodyPr>
          <a:lstStyle/>
          <a:p>
            <a:pPr lvl="0"/>
            <a:r>
              <a:rPr lang="en-US" altLang="ko-KR" sz="1600" dirty="0"/>
              <a:t>this study presents the following management results.</a:t>
            </a:r>
          </a:p>
          <a:p>
            <a:pPr lvl="0"/>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First, the ability of the system to record the GHG emissions of various construction activities enables the formation of a GHG emission database. This database can be utilized when making construction scheduling arrangements to achieve the multi-objective optimization of cost, schedule, quality, and GHG emissions.</a:t>
            </a:r>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Second, the mechanical operation in a construction site can be intuitively understood using the real-time change of system data, and the system can present the real-time virtual model of a construction site if combined with BIM.</a:t>
            </a:r>
          </a:p>
          <a:p>
            <a:pPr lvl="0"/>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Tahoma" panose="020B0604030504040204" pitchFamily="34" charset="0"/>
              </a:rPr>
              <a:t>○ </a:t>
            </a:r>
            <a:r>
              <a:rPr lang="en-US" altLang="ko-KR" sz="1600" dirty="0"/>
              <a:t>the system proposed in this study must be further strengthened in terms of the visual presentation of GHG emission data and two-way interaction between the physical and virtual world. These issues will be addressed in future studies. Moreover, additional optimization and debugging work are required before the system can be used at a wider scale.</a:t>
            </a:r>
            <a:endParaRPr kumimoji="1" lang="en-US" altLang="ko-KR"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6884584"/>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2"/>
          <p:cNvSpPr txBox="1">
            <a:spLocks/>
          </p:cNvSpPr>
          <p:nvPr/>
        </p:nvSpPr>
        <p:spPr bwMode="auto">
          <a:xfrm>
            <a:off x="1907704" y="2852936"/>
            <a:ext cx="5832648"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10000"/>
              </a:lnSpc>
              <a:spcBef>
                <a:spcPct val="20000"/>
              </a:spcBef>
              <a:spcAft>
                <a:spcPct val="0"/>
              </a:spcAft>
              <a:buClr>
                <a:srgbClr val="111111"/>
              </a:buClr>
              <a:buSzPct val="80000"/>
              <a:buFont typeface="Wingdings 2" panose="05020102010507070707" pitchFamily="18" charset="2"/>
              <a:buChar char="¢"/>
              <a:defRPr kumimoji="1" sz="2400" kern="1200">
                <a:solidFill>
                  <a:schemeClr val="tx1"/>
                </a:solidFill>
                <a:latin typeface="+mn-lt"/>
                <a:ea typeface="+mn-ea"/>
                <a:cs typeface="+mn-cs"/>
              </a:defRPr>
            </a:lvl1pPr>
            <a:lvl2pPr marL="742950" indent="-285750" algn="l" rtl="0" eaLnBrk="0" fontAlgn="base" latinLnBrk="1" hangingPunct="0">
              <a:lnSpc>
                <a:spcPct val="110000"/>
              </a:lnSpc>
              <a:spcBef>
                <a:spcPct val="20000"/>
              </a:spcBef>
              <a:spcAft>
                <a:spcPct val="0"/>
              </a:spcAft>
              <a:buClr>
                <a:srgbClr val="5F5F5F"/>
              </a:buClr>
              <a:buSzPct val="85000"/>
              <a:buFont typeface="Wingdings 3" panose="05040102010807070707" pitchFamily="18" charset="2"/>
              <a:buChar char=""/>
              <a:defRPr kumimoji="1" sz="2000" kern="1200">
                <a:solidFill>
                  <a:srgbClr val="333333"/>
                </a:solidFill>
                <a:latin typeface="+mn-lt"/>
                <a:ea typeface="+mn-ea"/>
                <a:cs typeface="+mn-cs"/>
              </a:defRPr>
            </a:lvl2pPr>
            <a:lvl3pPr marL="1143000" indent="-228600" algn="l" rtl="0" eaLnBrk="0" fontAlgn="base" latinLnBrk="1" hangingPunct="0">
              <a:lnSpc>
                <a:spcPct val="110000"/>
              </a:lnSpc>
              <a:spcBef>
                <a:spcPct val="20000"/>
              </a:spcBef>
              <a:spcAft>
                <a:spcPct val="0"/>
              </a:spcAft>
              <a:buClr>
                <a:srgbClr val="808080"/>
              </a:buClr>
              <a:buSzPct val="80000"/>
              <a:buFont typeface="Wingdings 2" panose="05020102010507070707" pitchFamily="18" charset="2"/>
              <a:buChar char="ê"/>
              <a:defRPr kumimoji="1" kern="1200">
                <a:solidFill>
                  <a:schemeClr val="tx1"/>
                </a:solidFill>
                <a:latin typeface="+mn-lt"/>
                <a:ea typeface="+mn-ea"/>
                <a:cs typeface="+mn-cs"/>
              </a:defRPr>
            </a:lvl3pPr>
            <a:lvl4pPr marL="1600200" indent="-228600" algn="l" rtl="0" eaLnBrk="0" fontAlgn="base" latinLnBrk="1" hangingPunct="0">
              <a:lnSpc>
                <a:spcPct val="110000"/>
              </a:lnSpc>
              <a:spcBef>
                <a:spcPct val="20000"/>
              </a:spcBef>
              <a:spcAft>
                <a:spcPct val="0"/>
              </a:spcAft>
              <a:buClr>
                <a:srgbClr val="969696"/>
              </a:buClr>
              <a:buFont typeface="Arial" panose="020B0604020202020204" pitchFamily="34" charset="0"/>
              <a:buChar char="•"/>
              <a:defRPr kumimoji="1" kern="1200">
                <a:solidFill>
                  <a:schemeClr val="tx1"/>
                </a:solidFill>
                <a:latin typeface="+mn-lt"/>
                <a:ea typeface="+mn-ea"/>
                <a:cs typeface="+mn-cs"/>
              </a:defRPr>
            </a:lvl4pPr>
            <a:lvl5pPr marL="2057400" indent="-228600" algn="l" rtl="0" eaLnBrk="0" fontAlgn="base" latinLnBrk="1" hangingPunct="0">
              <a:lnSpc>
                <a:spcPct val="110000"/>
              </a:lnSpc>
              <a:spcBef>
                <a:spcPct val="20000"/>
              </a:spcBef>
              <a:spcAft>
                <a:spcPct val="0"/>
              </a:spcAft>
              <a:buClr>
                <a:srgbClr val="0066FF"/>
              </a:buClr>
              <a:buFont typeface="Wingdings 2" panose="05020102010507070707" pitchFamily="18" charset="2"/>
              <a:buChar char="?"/>
              <a:defRPr kumimoji="1"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3" panose="05040102010807070707" pitchFamily="18" charset="2"/>
              <a:buNone/>
            </a:pPr>
            <a:r>
              <a:rPr lang="en-US" altLang="ko-KR" sz="10000" dirty="0">
                <a:latin typeface="Tahoma" panose="020B0604030504040204" pitchFamily="34" charset="0"/>
                <a:cs typeface="Tahoma" panose="020B0604030504040204" pitchFamily="34" charset="0"/>
              </a:rPr>
              <a:t>	Q &amp; A</a:t>
            </a:r>
          </a:p>
        </p:txBody>
      </p:sp>
    </p:spTree>
    <p:extLst>
      <p:ext uri="{BB962C8B-B14F-4D97-AF65-F5344CB8AC3E}">
        <p14:creationId xmlns:p14="http://schemas.microsoft.com/office/powerpoint/2010/main" val="869568068"/>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2. Literature review</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직사각형 1"/>
          <p:cNvSpPr/>
          <p:nvPr/>
        </p:nvSpPr>
        <p:spPr>
          <a:xfrm>
            <a:off x="539552" y="1484784"/>
            <a:ext cx="5040560" cy="461665"/>
          </a:xfrm>
          <a:prstGeom prst="rect">
            <a:avLst/>
          </a:prstGeom>
        </p:spPr>
        <p:txBody>
          <a:bodyPr wrap="square">
            <a:spAutoFit/>
          </a:bodyPr>
          <a:lstStyle/>
          <a:p>
            <a:r>
              <a:rPr lang="en-US" altLang="ko-KR" i="1" dirty="0">
                <a:ea typeface="Tahoma" panose="020B0604030504040204" pitchFamily="34" charset="0"/>
                <a:cs typeface="Tahoma" panose="020B0604030504040204" pitchFamily="34" charset="0"/>
              </a:rPr>
              <a:t>2.1. Traditional LCA approach</a:t>
            </a:r>
          </a:p>
        </p:txBody>
      </p:sp>
      <p:sp>
        <p:nvSpPr>
          <p:cNvPr id="7" name="직사각형 6">
            <a:extLst>
              <a:ext uri="{FF2B5EF4-FFF2-40B4-BE49-F238E27FC236}">
                <a16:creationId xmlns:a16="http://schemas.microsoft.com/office/drawing/2014/main" id="{CCCA2FA9-E49B-4BFA-872C-1C0E7A2A3AA0}"/>
              </a:ext>
            </a:extLst>
          </p:cNvPr>
          <p:cNvSpPr/>
          <p:nvPr/>
        </p:nvSpPr>
        <p:spPr>
          <a:xfrm>
            <a:off x="323850" y="2060848"/>
            <a:ext cx="8784654" cy="3046988"/>
          </a:xfrm>
          <a:prstGeom prst="rect">
            <a:avLst/>
          </a:prstGeom>
        </p:spPr>
        <p:txBody>
          <a:bodyPr wrap="square">
            <a:spAutoFit/>
          </a:bodyPr>
          <a:lstStyle/>
          <a:p>
            <a:r>
              <a:rPr lang="ko-KR" altLang="en-US" sz="1600" dirty="0">
                <a:cs typeface="Tahoma" panose="020B0604030504040204" pitchFamily="34" charset="0"/>
              </a:rPr>
              <a:t>○  </a:t>
            </a:r>
            <a:r>
              <a:rPr lang="en-US" altLang="ko-KR" sz="1600" dirty="0">
                <a:ea typeface="Tahoma" panose="020B0604030504040204" pitchFamily="34" charset="0"/>
                <a:cs typeface="Tahoma" panose="020B0604030504040204" pitchFamily="34" charset="0"/>
              </a:rPr>
              <a:t>PLCA is a bottom-up method that calculates the environmental impact of each process by defining the corresponding required energy consumption and materials (</a:t>
            </a:r>
            <a:r>
              <a:rPr lang="en-US" altLang="ko-KR" sz="1600" dirty="0">
                <a:ea typeface="Tahoma" panose="020B0604030504040204" pitchFamily="34" charset="0"/>
                <a:cs typeface="Tahoma" panose="020B0604030504040204" pitchFamily="34" charset="0"/>
                <a:hlinkClick r:id="rId2"/>
              </a:rPr>
              <a:t>Mao et al., 2013</a:t>
            </a:r>
            <a:r>
              <a:rPr lang="en-US" altLang="ko-KR" sz="1600" dirty="0">
                <a:ea typeface="Tahoma" panose="020B0604030504040204" pitchFamily="34" charset="0"/>
                <a:cs typeface="Tahoma" panose="020B0604030504040204" pitchFamily="34" charset="0"/>
              </a:rPr>
              <a:t>, </a:t>
            </a:r>
            <a:r>
              <a:rPr lang="en-US" altLang="ko-KR" sz="1600" dirty="0">
                <a:ea typeface="Tahoma" panose="020B0604030504040204" pitchFamily="34" charset="0"/>
                <a:cs typeface="Tahoma" panose="020B0604030504040204" pitchFamily="34" charset="0"/>
                <a:hlinkClick r:id="rId3"/>
              </a:rPr>
              <a:t>Yan et al., 2010</a:t>
            </a:r>
            <a:r>
              <a:rPr lang="en-US" altLang="ko-KR" sz="1600" dirty="0">
                <a:ea typeface="Tahoma" panose="020B0604030504040204" pitchFamily="34" charset="0"/>
                <a:cs typeface="Tahoma" panose="020B0604030504040204" pitchFamily="34" charset="0"/>
              </a:rPr>
              <a:t>). Thus, PLCA is a relatively accurate method for assessing GHG emissions.</a:t>
            </a:r>
            <a:r>
              <a:rPr lang="en-US" altLang="ko-KR" sz="1600" dirty="0">
                <a:ea typeface="Tahoma" panose="020B0604030504040204" pitchFamily="34" charset="0"/>
                <a:cs typeface="Tahoma" panose="020B0604030504040204" pitchFamily="34" charset="0"/>
                <a:sym typeface="Wingdings" panose="05000000000000000000" pitchFamily="2" charset="2"/>
              </a:rPr>
              <a:t>  </a:t>
            </a:r>
          </a:p>
          <a:p>
            <a:endParaRPr lang="en-US" altLang="ko-KR" sz="1600" dirty="0">
              <a:ea typeface="Tahoma" panose="020B0604030504040204" pitchFamily="34" charset="0"/>
              <a:cs typeface="Tahoma" panose="020B0604030504040204" pitchFamily="34" charset="0"/>
            </a:endParaRPr>
          </a:p>
          <a:p>
            <a:r>
              <a:rPr lang="ko-KR" altLang="en-US" sz="1600" dirty="0">
                <a:cs typeface="Tahoma" panose="020B0604030504040204" pitchFamily="34" charset="0"/>
              </a:rPr>
              <a:t>○ </a:t>
            </a:r>
            <a:r>
              <a:rPr lang="en-US" altLang="ko-KR" sz="1600" dirty="0">
                <a:ea typeface="Tahoma" panose="020B0604030504040204" pitchFamily="34" charset="0"/>
                <a:cs typeface="Tahoma" panose="020B0604030504040204" pitchFamily="34" charset="0"/>
              </a:rPr>
              <a:t>By contrast, I–O LCA is a top-down evaluation method (</a:t>
            </a:r>
            <a:r>
              <a:rPr lang="en-US" altLang="ko-KR" sz="1600" dirty="0">
                <a:ea typeface="Tahoma" panose="020B0604030504040204" pitchFamily="34" charset="0"/>
                <a:cs typeface="Tahoma" panose="020B0604030504040204" pitchFamily="34" charset="0"/>
                <a:hlinkClick r:id="rId4"/>
              </a:rPr>
              <a:t>Huang et al., 2009</a:t>
            </a:r>
            <a:r>
              <a:rPr lang="en-US" altLang="ko-KR" sz="1600" dirty="0">
                <a:ea typeface="Tahoma" panose="020B0604030504040204" pitchFamily="34" charset="0"/>
                <a:cs typeface="Tahoma" panose="020B0604030504040204" pitchFamily="34" charset="0"/>
              </a:rPr>
              <a:t>) that adopts economic transactions instead of physical flows as the driving factor for the supply chain of GHG emissions (</a:t>
            </a:r>
            <a:r>
              <a:rPr lang="en-US" altLang="ko-KR" sz="1600" dirty="0" err="1">
                <a:ea typeface="Tahoma" panose="020B0604030504040204" pitchFamily="34" charset="0"/>
                <a:cs typeface="Tahoma" panose="020B0604030504040204" pitchFamily="34" charset="0"/>
                <a:hlinkClick r:id="rId5"/>
              </a:rPr>
              <a:t>Algarin</a:t>
            </a:r>
            <a:r>
              <a:rPr lang="en-US" altLang="ko-KR" sz="1600" dirty="0">
                <a:ea typeface="Tahoma" panose="020B0604030504040204" pitchFamily="34" charset="0"/>
                <a:cs typeface="Tahoma" panose="020B0604030504040204" pitchFamily="34" charset="0"/>
                <a:hlinkClick r:id="rId5"/>
              </a:rPr>
              <a:t> et al., 2017</a:t>
            </a:r>
            <a:r>
              <a:rPr lang="en-US" altLang="ko-KR" sz="1600" dirty="0">
                <a:ea typeface="Tahoma" panose="020B0604030504040204" pitchFamily="34" charset="0"/>
                <a:cs typeface="Tahoma" panose="020B0604030504040204" pitchFamily="34" charset="0"/>
              </a:rPr>
              <a:t>).</a:t>
            </a:r>
          </a:p>
          <a:p>
            <a:endParaRPr lang="en-US" altLang="ko-KR" sz="1600" dirty="0">
              <a:ea typeface="Tahoma" panose="020B0604030504040204" pitchFamily="34" charset="0"/>
              <a:cs typeface="Tahoma" panose="020B0604030504040204" pitchFamily="34" charset="0"/>
            </a:endParaRPr>
          </a:p>
          <a:p>
            <a:r>
              <a:rPr lang="ko-KR" altLang="en-US" sz="1600" dirty="0">
                <a:cs typeface="Tahoma" panose="020B0604030504040204" pitchFamily="34" charset="0"/>
              </a:rPr>
              <a:t>○ </a:t>
            </a:r>
            <a:r>
              <a:rPr lang="en-US" altLang="ko-KR" sz="1600" dirty="0">
                <a:ea typeface="Tahoma" panose="020B0604030504040204" pitchFamily="34" charset="0"/>
                <a:cs typeface="Tahoma" panose="020B0604030504040204" pitchFamily="34" charset="0"/>
              </a:rPr>
              <a:t>To address the shortcomings of the two methods, HA is developed for assessing the GHG emissions of the construction industry by combining the reliability of the PLCA approach and the integrity of the I–O LCA framework to provide reliable computing and cover a wide range of system boundaries (</a:t>
            </a:r>
            <a:r>
              <a:rPr lang="en-US" altLang="ko-KR" sz="1600" dirty="0">
                <a:ea typeface="Tahoma" panose="020B0604030504040204" pitchFamily="34" charset="0"/>
                <a:cs typeface="Tahoma" panose="020B0604030504040204" pitchFamily="34" charset="0"/>
                <a:hlinkClick r:id="rId6"/>
              </a:rPr>
              <a:t>Dixit, 2017</a:t>
            </a:r>
            <a:r>
              <a:rPr lang="en-US" altLang="ko-KR" sz="1600" dirty="0">
                <a:ea typeface="Tahoma" panose="020B0604030504040204" pitchFamily="34" charset="0"/>
                <a:cs typeface="Tahoma" panose="020B0604030504040204" pitchFamily="34" charset="0"/>
              </a:rPr>
              <a:t>, </a:t>
            </a:r>
            <a:r>
              <a:rPr lang="en-US" altLang="ko-KR" sz="1600" dirty="0">
                <a:ea typeface="Tahoma" panose="020B0604030504040204" pitchFamily="34" charset="0"/>
                <a:cs typeface="Tahoma" panose="020B0604030504040204" pitchFamily="34" charset="0"/>
                <a:hlinkClick r:id="rId7"/>
              </a:rPr>
              <a:t>Dixit and Singh, 2018</a:t>
            </a:r>
            <a:r>
              <a:rPr lang="en-US" altLang="ko-KR" sz="1600" dirty="0">
                <a:ea typeface="Tahoma" panose="020B0604030504040204" pitchFamily="34" charset="0"/>
                <a:cs typeface="Tahoma" panose="020B0604030504040204" pitchFamily="34" charset="0"/>
              </a:rPr>
              <a:t>, </a:t>
            </a:r>
            <a:r>
              <a:rPr lang="en-US" altLang="ko-KR" sz="1600" dirty="0">
                <a:ea typeface="Tahoma" panose="020B0604030504040204" pitchFamily="34" charset="0"/>
                <a:cs typeface="Tahoma" panose="020B0604030504040204" pitchFamily="34" charset="0"/>
                <a:hlinkClick r:id="rId8"/>
              </a:rPr>
              <a:t>Stephan and Stephan, 2016</a:t>
            </a:r>
            <a:r>
              <a:rPr lang="en-US" altLang="ko-KR" sz="1600" dirty="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3603358588"/>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2. Literature review</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직사각형 1"/>
          <p:cNvSpPr/>
          <p:nvPr/>
        </p:nvSpPr>
        <p:spPr>
          <a:xfrm>
            <a:off x="539552" y="1484784"/>
            <a:ext cx="5040560" cy="461665"/>
          </a:xfrm>
          <a:prstGeom prst="rect">
            <a:avLst/>
          </a:prstGeom>
        </p:spPr>
        <p:txBody>
          <a:bodyPr wrap="square">
            <a:spAutoFit/>
          </a:bodyPr>
          <a:lstStyle/>
          <a:p>
            <a:r>
              <a:rPr kumimoji="1" lang="en-US" altLang="ko-KR" sz="2400" b="0" i="1"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rPr>
              <a:t>2.2. </a:t>
            </a:r>
            <a:r>
              <a:rPr lang="en-US" altLang="ko-KR" dirty="0">
                <a:ea typeface="Tahoma" panose="020B0604030504040204" pitchFamily="34" charset="0"/>
                <a:cs typeface="Tahoma" panose="020B0604030504040204" pitchFamily="34" charset="0"/>
              </a:rPr>
              <a:t>Intelligent approaches</a:t>
            </a:r>
          </a:p>
        </p:txBody>
      </p:sp>
      <p:sp>
        <p:nvSpPr>
          <p:cNvPr id="7" name="직사각형 6">
            <a:extLst>
              <a:ext uri="{FF2B5EF4-FFF2-40B4-BE49-F238E27FC236}">
                <a16:creationId xmlns:a16="http://schemas.microsoft.com/office/drawing/2014/main" id="{CCCA2FA9-E49B-4BFA-872C-1C0E7A2A3AA0}"/>
              </a:ext>
            </a:extLst>
          </p:cNvPr>
          <p:cNvSpPr/>
          <p:nvPr/>
        </p:nvSpPr>
        <p:spPr>
          <a:xfrm>
            <a:off x="323850" y="1988840"/>
            <a:ext cx="8784654" cy="3046988"/>
          </a:xfrm>
          <a:prstGeom prst="rect">
            <a:avLst/>
          </a:prstGeom>
        </p:spPr>
        <p:txBody>
          <a:bodyPr wrap="square">
            <a:spAutoFit/>
          </a:bodyPr>
          <a:lstStyle/>
          <a:p>
            <a:pPr lvl="0"/>
            <a:r>
              <a:rPr lang="ko-KR" altLang="en-US" sz="1600" dirty="0">
                <a:solidFill>
                  <a:srgbClr val="000000"/>
                </a:solidFill>
                <a:cs typeface="Tahoma" panose="020B0604030504040204" pitchFamily="34" charset="0"/>
              </a:rPr>
              <a:t>○ </a:t>
            </a:r>
            <a:r>
              <a:rPr lang="en-US" altLang="ko-KR" sz="1600" dirty="0">
                <a:ea typeface="Tahoma" panose="020B0604030504040204" pitchFamily="34" charset="0"/>
                <a:cs typeface="Tahoma" panose="020B0604030504040204" pitchFamily="34" charset="0"/>
              </a:rPr>
              <a:t>Visualization methods: Visualization methods have been introduced to GHG emission assessment in various studies (</a:t>
            </a:r>
            <a:r>
              <a:rPr lang="en-US" altLang="ko-KR" sz="1600" dirty="0" err="1">
                <a:ea typeface="Tahoma" panose="020B0604030504040204" pitchFamily="34" charset="0"/>
                <a:cs typeface="Tahoma" panose="020B0604030504040204" pitchFamily="34" charset="0"/>
                <a:hlinkClick r:id="rId2"/>
              </a:rPr>
              <a:t>Hajibabai</a:t>
            </a:r>
            <a:r>
              <a:rPr lang="en-US" altLang="ko-KR" sz="1600" dirty="0">
                <a:ea typeface="Tahoma" panose="020B0604030504040204" pitchFamily="34" charset="0"/>
                <a:cs typeface="Tahoma" panose="020B0604030504040204" pitchFamily="34" charset="0"/>
                <a:hlinkClick r:id="rId2"/>
              </a:rPr>
              <a:t> et al., 2011</a:t>
            </a:r>
            <a:r>
              <a:rPr lang="en-US" altLang="ko-KR" sz="1600" dirty="0">
                <a:ea typeface="Tahoma" panose="020B0604030504040204" pitchFamily="34" charset="0"/>
                <a:cs typeface="Tahoma" panose="020B0604030504040204" pitchFamily="34" charset="0"/>
              </a:rPr>
              <a:t>) For example, Mao et al. proposed a new decision-making tool that combines building information modeling (BIM) with GHG emission analysis on the basis of LCA theory, making decision-making in the design stage easier through visualization (</a:t>
            </a:r>
            <a:r>
              <a:rPr lang="en-US" altLang="ko-KR" sz="1600" dirty="0">
                <a:ea typeface="Tahoma" panose="020B0604030504040204" pitchFamily="34" charset="0"/>
                <a:cs typeface="Tahoma" panose="020B0604030504040204" pitchFamily="34" charset="0"/>
                <a:hlinkClick r:id="rId3"/>
              </a:rPr>
              <a:t>Mao et al., 2013</a:t>
            </a:r>
            <a:r>
              <a:rPr lang="en-US" altLang="ko-KR" sz="1600" dirty="0">
                <a:ea typeface="Tahoma" panose="020B0604030504040204" pitchFamily="34" charset="0"/>
                <a:cs typeface="Tahoma" panose="020B0604030504040204" pitchFamily="34" charset="0"/>
              </a:rPr>
              <a:t>).</a:t>
            </a:r>
          </a:p>
          <a:p>
            <a:pPr lvl="0"/>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cs typeface="Tahoma" panose="020B0604030504040204" pitchFamily="34" charset="0"/>
              </a:rPr>
              <a:t>○ </a:t>
            </a:r>
            <a:r>
              <a:rPr lang="en-US" altLang="ko-KR" sz="1600" dirty="0">
                <a:ea typeface="Tahoma" panose="020B0604030504040204" pitchFamily="34" charset="0"/>
                <a:cs typeface="Tahoma" panose="020B0604030504040204" pitchFamily="34" charset="0"/>
              </a:rPr>
              <a:t>Virtual and simulation methods: To improve the efficiency of data collection, </a:t>
            </a:r>
            <a:r>
              <a:rPr lang="en-US" altLang="ko-KR" sz="1600" dirty="0" err="1">
                <a:ea typeface="Tahoma" panose="020B0604030504040204" pitchFamily="34" charset="0"/>
                <a:cs typeface="Tahoma" panose="020B0604030504040204" pitchFamily="34" charset="0"/>
              </a:rPr>
              <a:t>Heydarian</a:t>
            </a:r>
            <a:r>
              <a:rPr lang="en-US" altLang="ko-KR" sz="1600" dirty="0">
                <a:ea typeface="Tahoma" panose="020B0604030504040204" pitchFamily="34" charset="0"/>
                <a:cs typeface="Tahoma" panose="020B0604030504040204" pitchFamily="34" charset="0"/>
              </a:rPr>
              <a:t> et al. introduced a motion recognition technology into the GHG emission assessment of earthworks in buildings (</a:t>
            </a:r>
            <a:r>
              <a:rPr lang="en-US" altLang="ko-KR" sz="1600" dirty="0" err="1">
                <a:ea typeface="Tahoma" panose="020B0604030504040204" pitchFamily="34" charset="0"/>
                <a:cs typeface="Tahoma" panose="020B0604030504040204" pitchFamily="34" charset="0"/>
                <a:hlinkClick r:id="rId4"/>
              </a:rPr>
              <a:t>Heydarian</a:t>
            </a:r>
            <a:r>
              <a:rPr lang="en-US" altLang="ko-KR" sz="1600" dirty="0">
                <a:ea typeface="Tahoma" panose="020B0604030504040204" pitchFamily="34" charset="0"/>
                <a:cs typeface="Tahoma" panose="020B0604030504040204" pitchFamily="34" charset="0"/>
                <a:hlinkClick r:id="rId4"/>
              </a:rPr>
              <a:t> et al., 2012</a:t>
            </a:r>
            <a:r>
              <a:rPr lang="en-US" altLang="ko-KR" sz="1600" dirty="0">
                <a:ea typeface="Tahoma" panose="020B0604030504040204" pitchFamily="34" charset="0"/>
                <a:cs typeface="Tahoma" panose="020B0604030504040204" pitchFamily="34" charset="0"/>
              </a:rPr>
              <a:t>). </a:t>
            </a:r>
          </a:p>
          <a:p>
            <a:pPr lvl="0"/>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cs typeface="Tahoma" panose="020B0604030504040204" pitchFamily="34" charset="0"/>
              </a:rPr>
              <a:t>○ </a:t>
            </a:r>
            <a:r>
              <a:rPr lang="en-US" altLang="ko-KR" sz="1600" dirty="0">
                <a:ea typeface="Tahoma" panose="020B0604030504040204" pitchFamily="34" charset="0"/>
                <a:cs typeface="Tahoma" panose="020B0604030504040204" pitchFamily="34" charset="0"/>
              </a:rPr>
              <a:t>Mathematical methods: To achieve the lean calculation of GHG emissions, several mathematical methods have been introduced for GHG emission assessment (</a:t>
            </a:r>
            <a:r>
              <a:rPr lang="en-US" altLang="ko-KR" sz="1600" dirty="0">
                <a:ea typeface="Tahoma" panose="020B0604030504040204" pitchFamily="34" charset="0"/>
                <a:cs typeface="Tahoma" panose="020B0604030504040204" pitchFamily="34" charset="0"/>
                <a:hlinkClick r:id="rId5"/>
              </a:rPr>
              <a:t>Wu et al., 2013</a:t>
            </a:r>
            <a:r>
              <a:rPr lang="en-US" altLang="ko-KR" sz="1600" dirty="0">
                <a:ea typeface="Tahoma" panose="020B0604030504040204" pitchFamily="34" charset="0"/>
                <a:cs typeface="Tahoma" panose="020B0604030504040204" pitchFamily="34" charset="0"/>
              </a:rPr>
              <a:t>). </a:t>
            </a:r>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38661004"/>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2. Literature review</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직사각형 1"/>
          <p:cNvSpPr/>
          <p:nvPr/>
        </p:nvSpPr>
        <p:spPr>
          <a:xfrm>
            <a:off x="539552" y="1484784"/>
            <a:ext cx="5040560" cy="461665"/>
          </a:xfrm>
          <a:prstGeom prst="rect">
            <a:avLst/>
          </a:prstGeom>
        </p:spPr>
        <p:txBody>
          <a:bodyPr wrap="square">
            <a:spAutoFit/>
          </a:bodyPr>
          <a:lstStyle/>
          <a:p>
            <a:r>
              <a:rPr kumimoji="1" lang="en-US" altLang="ko-KR" sz="2400" b="0" i="1"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rPr>
              <a:t>2.3. </a:t>
            </a:r>
            <a:r>
              <a:rPr lang="en-US" altLang="ko-KR" dirty="0">
                <a:ea typeface="Tahoma" panose="020B0604030504040204" pitchFamily="34" charset="0"/>
                <a:cs typeface="Tahoma" panose="020B0604030504040204" pitchFamily="34" charset="0"/>
              </a:rPr>
              <a:t>Limitations</a:t>
            </a:r>
          </a:p>
        </p:txBody>
      </p:sp>
      <p:sp>
        <p:nvSpPr>
          <p:cNvPr id="7" name="직사각형 6">
            <a:extLst>
              <a:ext uri="{FF2B5EF4-FFF2-40B4-BE49-F238E27FC236}">
                <a16:creationId xmlns:a16="http://schemas.microsoft.com/office/drawing/2014/main" id="{CCCA2FA9-E49B-4BFA-872C-1C0E7A2A3AA0}"/>
              </a:ext>
            </a:extLst>
          </p:cNvPr>
          <p:cNvSpPr/>
          <p:nvPr/>
        </p:nvSpPr>
        <p:spPr>
          <a:xfrm>
            <a:off x="323850" y="1988840"/>
            <a:ext cx="8784654" cy="2800767"/>
          </a:xfrm>
          <a:prstGeom prst="rect">
            <a:avLst/>
          </a:prstGeom>
        </p:spPr>
        <p:txBody>
          <a:bodyPr wrap="square">
            <a:spAutoFit/>
          </a:bodyPr>
          <a:lstStyle/>
          <a:p>
            <a:pPr lvl="0"/>
            <a:r>
              <a:rPr kumimoji="1" lang="ko-KR" altLang="en-US" sz="1600" b="0" i="0" u="none" strike="noStrike" kern="1200" cap="none" spc="0" normalizeH="0" baseline="0" noProof="0" dirty="0">
                <a:ln>
                  <a:noFill/>
                </a:ln>
                <a:solidFill>
                  <a:srgbClr val="000000"/>
                </a:solidFill>
                <a:effectLst/>
                <a:uLnTx/>
                <a:uFillTx/>
                <a:cs typeface="Tahoma" panose="020B0604030504040204" pitchFamily="34" charset="0"/>
              </a:rPr>
              <a:t>○ </a:t>
            </a:r>
            <a:r>
              <a:rPr lang="en-US" altLang="ko-KR" sz="1600" dirty="0">
                <a:ea typeface="Tahoma" panose="020B0604030504040204" pitchFamily="34" charset="0"/>
                <a:cs typeface="Tahoma" panose="020B0604030504040204" pitchFamily="34" charset="0"/>
              </a:rPr>
              <a:t>Although the three aforementioned LCA methods have been widely used in GHG emission assessment, they exhibit limitations with respect to integrity, reliability, and specificity (</a:t>
            </a:r>
            <a:r>
              <a:rPr lang="en-US" altLang="ko-KR" sz="1600" dirty="0">
                <a:ea typeface="Tahoma" panose="020B0604030504040204" pitchFamily="34" charset="0"/>
                <a:cs typeface="Tahoma" panose="020B0604030504040204" pitchFamily="34" charset="0"/>
                <a:hlinkClick r:id="rId2"/>
              </a:rPr>
              <a:t>Rauf and Crawford, 2015</a:t>
            </a:r>
            <a:r>
              <a:rPr lang="en-US" altLang="ko-KR" sz="1600" dirty="0">
                <a:ea typeface="Tahoma" panose="020B0604030504040204" pitchFamily="34" charset="0"/>
                <a:cs typeface="Tahoma" panose="020B0604030504040204" pitchFamily="34" charset="0"/>
              </a:rPr>
              <a:t>)</a:t>
            </a:r>
          </a:p>
          <a:p>
            <a:pPr lvl="0"/>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cs typeface="Tahoma" panose="020B0604030504040204" pitchFamily="34" charset="0"/>
              </a:rPr>
              <a:t>○ </a:t>
            </a:r>
            <a:r>
              <a:rPr lang="en-US" altLang="ko-KR" sz="1600" dirty="0">
                <a:ea typeface="Tahoma" panose="020B0604030504040204" pitchFamily="34" charset="0"/>
                <a:cs typeface="Tahoma" panose="020B0604030504040204" pitchFamily="34" charset="0"/>
              </a:rPr>
              <a:t>The introduction of intelligent methods has improved the calculation efficiency of GHG emission evaluation and the visualization degree of evaluation results. Therefore, the real-time monitoring of GHG emissions in prefabrication sites is necessary.</a:t>
            </a:r>
          </a:p>
          <a:p>
            <a:pPr lvl="0">
              <a:defRPr/>
            </a:pPr>
            <a:endParaRPr lang="en-US" altLang="ko-KR" sz="1600" dirty="0">
              <a:solidFill>
                <a:srgbClr val="000000"/>
              </a:solidFill>
              <a:ea typeface="Tahoma" panose="020B0604030504040204" pitchFamily="34" charset="0"/>
              <a:cs typeface="Tahoma" panose="020B0604030504040204" pitchFamily="34" charset="0"/>
            </a:endParaRPr>
          </a:p>
          <a:p>
            <a:pPr lvl="0"/>
            <a:r>
              <a:rPr lang="ko-KR" altLang="en-US" sz="1600" dirty="0">
                <a:solidFill>
                  <a:srgbClr val="000000"/>
                </a:solidFill>
                <a:cs typeface="Tahoma" panose="020B0604030504040204" pitchFamily="34" charset="0"/>
              </a:rPr>
              <a:t>○ </a:t>
            </a:r>
            <a:r>
              <a:rPr lang="en-US" altLang="ko-KR" sz="1600" dirty="0">
                <a:ea typeface="Tahoma" panose="020B0604030504040204" pitchFamily="34" charset="0"/>
                <a:cs typeface="Tahoma" panose="020B0604030504040204" pitchFamily="34" charset="0"/>
              </a:rPr>
              <a:t>Therefore, a real-time GHG emission monitoring and visualization system for prefabrication sites that uses a number of practical sensors must be developed.</a:t>
            </a:r>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82066536"/>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2. Literature review</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직사각형 1"/>
          <p:cNvSpPr/>
          <p:nvPr/>
        </p:nvSpPr>
        <p:spPr>
          <a:xfrm>
            <a:off x="539552" y="1484784"/>
            <a:ext cx="5040560" cy="461665"/>
          </a:xfrm>
          <a:prstGeom prst="rect">
            <a:avLst/>
          </a:prstGeom>
        </p:spPr>
        <p:txBody>
          <a:bodyPr wrap="square">
            <a:spAutoFit/>
          </a:bodyPr>
          <a:lstStyle/>
          <a:p>
            <a:r>
              <a:rPr kumimoji="1" lang="en-US" altLang="ko-KR" sz="2400" b="0" i="1"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rPr>
              <a:t>2.4. </a:t>
            </a:r>
            <a:r>
              <a:rPr lang="en-US" altLang="ko-KR" dirty="0">
                <a:ea typeface="Tahoma" panose="020B0604030504040204" pitchFamily="34" charset="0"/>
                <a:cs typeface="Tahoma" panose="020B0604030504040204" pitchFamily="34" charset="0"/>
              </a:rPr>
              <a:t>Applicability of CPS</a:t>
            </a:r>
          </a:p>
        </p:txBody>
      </p:sp>
      <p:sp>
        <p:nvSpPr>
          <p:cNvPr id="7" name="직사각형 6">
            <a:extLst>
              <a:ext uri="{FF2B5EF4-FFF2-40B4-BE49-F238E27FC236}">
                <a16:creationId xmlns:a16="http://schemas.microsoft.com/office/drawing/2014/main" id="{CCCA2FA9-E49B-4BFA-872C-1C0E7A2A3AA0}"/>
              </a:ext>
            </a:extLst>
          </p:cNvPr>
          <p:cNvSpPr/>
          <p:nvPr/>
        </p:nvSpPr>
        <p:spPr>
          <a:xfrm>
            <a:off x="323850" y="1988840"/>
            <a:ext cx="8784654" cy="1569660"/>
          </a:xfrm>
          <a:prstGeom prst="rect">
            <a:avLst/>
          </a:prstGeom>
        </p:spPr>
        <p:txBody>
          <a:bodyPr wrap="square">
            <a:spAutoFit/>
          </a:bodyPr>
          <a:lstStyle/>
          <a:p>
            <a:pPr lvl="0"/>
            <a:r>
              <a:rPr kumimoji="1" lang="ko-KR" altLang="en-US" sz="1600" b="0" i="0" u="none" strike="noStrike" kern="1200" cap="none" spc="0" normalizeH="0" baseline="0" noProof="0" dirty="0">
                <a:ln>
                  <a:noFill/>
                </a:ln>
                <a:solidFill>
                  <a:srgbClr val="000000"/>
                </a:solidFill>
                <a:effectLst/>
                <a:uLnTx/>
                <a:uFillTx/>
                <a:cs typeface="Tahoma" panose="020B0604030504040204" pitchFamily="34" charset="0"/>
              </a:rPr>
              <a:t>○ </a:t>
            </a:r>
            <a:r>
              <a:rPr lang="en-US" altLang="ko-KR" sz="1600" dirty="0">
                <a:ea typeface="Tahoma" panose="020B0604030504040204" pitchFamily="34" charset="0"/>
                <a:cs typeface="Tahoma" panose="020B0604030504040204" pitchFamily="34" charset="0"/>
              </a:rPr>
              <a:t> CPS is applicable and beneficial for meeting the demands of the real-time GHG emission monitoring and visualization of prefabricated sites because it can provide theoretical and practical bases for this process.</a:t>
            </a:r>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cs typeface="Tahoma" panose="020B0604030504040204" pitchFamily="34" charset="0"/>
              </a:rPr>
              <a:t>○ </a:t>
            </a:r>
            <a:r>
              <a:rPr lang="en-US" altLang="ko-KR" sz="1600" dirty="0">
                <a:ea typeface="Tahoma" panose="020B0604030504040204" pitchFamily="34" charset="0"/>
                <a:cs typeface="Tahoma" panose="020B0604030504040204" pitchFamily="34" charset="0"/>
              </a:rPr>
              <a:t>Therefore, CPS exhibits necessity and applicability in the development process of the proposed system.</a:t>
            </a:r>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9467771"/>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3. </a:t>
            </a:r>
            <a:r>
              <a:rPr lang="en-US" altLang="ko-KR" b="0" i="0" dirty="0">
                <a:effectLst/>
                <a:latin typeface="Tahoma" panose="020B0604030504040204" pitchFamily="34" charset="0"/>
                <a:ea typeface="Tahoma" panose="020B0604030504040204" pitchFamily="34" charset="0"/>
                <a:cs typeface="Tahoma" panose="020B0604030504040204" pitchFamily="34" charset="0"/>
              </a:rPr>
              <a:t>Methodology</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직사각형 5">
            <a:extLst>
              <a:ext uri="{FF2B5EF4-FFF2-40B4-BE49-F238E27FC236}">
                <a16:creationId xmlns:a16="http://schemas.microsoft.com/office/drawing/2014/main" id="{48EB9454-E9B4-4549-A72D-08B147531FA1}"/>
              </a:ext>
            </a:extLst>
          </p:cNvPr>
          <p:cNvSpPr/>
          <p:nvPr/>
        </p:nvSpPr>
        <p:spPr>
          <a:xfrm>
            <a:off x="323850" y="1484784"/>
            <a:ext cx="8784654" cy="1261884"/>
          </a:xfrm>
          <a:prstGeom prst="rect">
            <a:avLst/>
          </a:prstGeom>
        </p:spPr>
        <p:txBody>
          <a:bodyPr wrap="square">
            <a:spAutoFit/>
          </a:bodyPr>
          <a:lstStyle/>
          <a:p>
            <a:pPr lvl="0"/>
            <a:r>
              <a:rPr lang="en-US" altLang="ko-KR" sz="1600" dirty="0"/>
              <a:t>The development and implementation of the system require addressing the following essential issues. To deal with these challenges, research was conducted in three parts, as shown in </a:t>
            </a:r>
            <a:r>
              <a:rPr lang="en-US" altLang="ko-KR" sz="1600" dirty="0">
                <a:hlinkClick r:id="rId2"/>
              </a:rPr>
              <a:t>Fig. 1</a:t>
            </a:r>
            <a:r>
              <a:rPr lang="en-US" altLang="ko-KR" sz="1600" dirty="0"/>
              <a:t>: quantitative model development, CPS-based system configuration, and consideration for application.</a:t>
            </a:r>
          </a:p>
          <a:p>
            <a:pPr lvl="0" algn="ctr"/>
            <a:r>
              <a:rPr lang="en-US" altLang="ko-KR" sz="1200" dirty="0"/>
              <a:t>Fig. 1. Framework of the methodology.</a:t>
            </a:r>
            <a:endParaRPr kumimoji="1" lang="en-US" altLang="ko-KR"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3" name="그림 2">
            <a:extLst>
              <a:ext uri="{FF2B5EF4-FFF2-40B4-BE49-F238E27FC236}">
                <a16:creationId xmlns:a16="http://schemas.microsoft.com/office/drawing/2014/main" id="{414EA699-044A-4A5D-9D8D-2AE9550B339A}"/>
              </a:ext>
            </a:extLst>
          </p:cNvPr>
          <p:cNvPicPr>
            <a:picLocks noChangeAspect="1"/>
          </p:cNvPicPr>
          <p:nvPr/>
        </p:nvPicPr>
        <p:blipFill>
          <a:blip r:embed="rId3"/>
          <a:stretch>
            <a:fillRect/>
          </a:stretch>
        </p:blipFill>
        <p:spPr>
          <a:xfrm>
            <a:off x="1021243" y="2794172"/>
            <a:ext cx="7101513" cy="3803180"/>
          </a:xfrm>
          <a:prstGeom prst="rect">
            <a:avLst/>
          </a:prstGeom>
        </p:spPr>
      </p:pic>
      <p:pic>
        <p:nvPicPr>
          <p:cNvPr id="7" name="그림 6">
            <a:extLst>
              <a:ext uri="{FF2B5EF4-FFF2-40B4-BE49-F238E27FC236}">
                <a16:creationId xmlns:a16="http://schemas.microsoft.com/office/drawing/2014/main" id="{CB3A4642-22B3-425F-915F-08375B3646A2}"/>
              </a:ext>
            </a:extLst>
          </p:cNvPr>
          <p:cNvPicPr>
            <a:picLocks noChangeAspect="1"/>
          </p:cNvPicPr>
          <p:nvPr/>
        </p:nvPicPr>
        <p:blipFill>
          <a:blip r:embed="rId3"/>
          <a:stretch>
            <a:fillRect/>
          </a:stretch>
        </p:blipFill>
        <p:spPr>
          <a:xfrm>
            <a:off x="1021243" y="2737680"/>
            <a:ext cx="7101513" cy="3803180"/>
          </a:xfrm>
          <a:prstGeom prst="rect">
            <a:avLst/>
          </a:prstGeom>
        </p:spPr>
      </p:pic>
    </p:spTree>
    <p:extLst>
      <p:ext uri="{BB962C8B-B14F-4D97-AF65-F5344CB8AC3E}">
        <p14:creationId xmlns:p14="http://schemas.microsoft.com/office/powerpoint/2010/main" val="886356772"/>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323850" y="115888"/>
            <a:ext cx="8496300" cy="1176337"/>
          </a:xfrm>
        </p:spPr>
        <p:txBody>
          <a:bodyPr/>
          <a:lstStyle/>
          <a:p>
            <a:pPr eaLnBrk="1" hangingPunct="1">
              <a:lnSpc>
                <a:spcPct val="90000"/>
              </a:lnSpc>
            </a:pPr>
            <a:r>
              <a:rPr lang="en-US" altLang="ko-KR" sz="3200" dirty="0">
                <a:latin typeface="Tahoma" panose="020B0604030504040204" pitchFamily="34" charset="0"/>
                <a:ea typeface="Tahoma" panose="020B0604030504040204" pitchFamily="34" charset="0"/>
                <a:cs typeface="Tahoma" panose="020B0604030504040204" pitchFamily="34" charset="0"/>
              </a:rPr>
              <a:t>3. </a:t>
            </a:r>
            <a:r>
              <a:rPr lang="en-US" altLang="ko-KR" b="0" i="0" dirty="0">
                <a:effectLst/>
                <a:latin typeface="Tahoma" panose="020B0604030504040204" pitchFamily="34" charset="0"/>
                <a:ea typeface="Tahoma" panose="020B0604030504040204" pitchFamily="34" charset="0"/>
                <a:cs typeface="Tahoma" panose="020B0604030504040204" pitchFamily="34" charset="0"/>
              </a:rPr>
              <a:t>Methodology</a:t>
            </a:r>
            <a:endParaRPr lang="en-US" altLang="ko-KR" sz="3200"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직사각형 1"/>
          <p:cNvSpPr/>
          <p:nvPr/>
        </p:nvSpPr>
        <p:spPr>
          <a:xfrm>
            <a:off x="539552" y="1484784"/>
            <a:ext cx="8280598" cy="461665"/>
          </a:xfrm>
          <a:prstGeom prst="rect">
            <a:avLst/>
          </a:prstGeom>
        </p:spPr>
        <p:txBody>
          <a:bodyPr wrap="square">
            <a:spAutoFit/>
          </a:bodyPr>
          <a:lstStyle/>
          <a:p>
            <a:r>
              <a:rPr lang="en-US" altLang="ko-KR" i="1" dirty="0">
                <a:solidFill>
                  <a:srgbClr val="000000"/>
                </a:solidFill>
                <a:ea typeface="Tahoma" panose="020B0604030504040204" pitchFamily="34" charset="0"/>
                <a:cs typeface="Tahoma" panose="020B0604030504040204" pitchFamily="34" charset="0"/>
              </a:rPr>
              <a:t>3.1. </a:t>
            </a:r>
            <a:r>
              <a:rPr lang="en-US" altLang="ko-KR" i="1" dirty="0"/>
              <a:t>Quantitative model development</a:t>
            </a:r>
          </a:p>
        </p:txBody>
      </p:sp>
      <p:sp>
        <p:nvSpPr>
          <p:cNvPr id="6" name="직사각형 5">
            <a:extLst>
              <a:ext uri="{FF2B5EF4-FFF2-40B4-BE49-F238E27FC236}">
                <a16:creationId xmlns:a16="http://schemas.microsoft.com/office/drawing/2014/main" id="{48EB9454-E9B4-4549-A72D-08B147531FA1}"/>
              </a:ext>
            </a:extLst>
          </p:cNvPr>
          <p:cNvSpPr/>
          <p:nvPr/>
        </p:nvSpPr>
        <p:spPr>
          <a:xfrm>
            <a:off x="323850" y="1988840"/>
            <a:ext cx="8784654" cy="2308324"/>
          </a:xfrm>
          <a:prstGeom prst="rect">
            <a:avLst/>
          </a:prstGeom>
        </p:spPr>
        <p:txBody>
          <a:bodyPr wrap="square">
            <a:spAutoFit/>
          </a:bodyPr>
          <a:lstStyle/>
          <a:p>
            <a:pPr lvl="0"/>
            <a:r>
              <a:rPr kumimoji="1" lang="ko-KR" altLang="en-US" sz="1600" b="0" i="0" u="none" strike="noStrike" kern="1200" cap="none" spc="0" normalizeH="0" baseline="0" noProof="0" dirty="0">
                <a:ln>
                  <a:noFill/>
                </a:ln>
                <a:solidFill>
                  <a:srgbClr val="000000"/>
                </a:solidFill>
                <a:effectLst/>
                <a:uLnTx/>
                <a:uFillTx/>
                <a:cs typeface="Tahoma" panose="020B0604030504040204" pitchFamily="34" charset="0"/>
              </a:rPr>
              <a:t>○ </a:t>
            </a:r>
            <a:r>
              <a:rPr lang="en-US" altLang="ko-KR" sz="1600" dirty="0"/>
              <a:t>System boundary definition: In prefabrication sites, many construction or related activities can produce GHGs due to energy consumption Thus, the system boundary of this study is limited to the GHG emissions of construction machineries.</a:t>
            </a:r>
          </a:p>
          <a:p>
            <a:pPr lvl="0"/>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a:p>
            <a:pPr lvl="0"/>
            <a:r>
              <a:rPr kumimoji="1" lang="ko-KR" altLang="en-US" sz="1600" b="0" i="0" u="none" strike="noStrike" kern="1200" cap="none" spc="0" normalizeH="0" baseline="0" noProof="0" dirty="0">
                <a:ln>
                  <a:noFill/>
                </a:ln>
                <a:solidFill>
                  <a:srgbClr val="000000"/>
                </a:solidFill>
                <a:effectLst/>
                <a:uLnTx/>
                <a:uFillTx/>
                <a:cs typeface="Tahoma" panose="020B0604030504040204" pitchFamily="34" charset="0"/>
              </a:rPr>
              <a:t>○ </a:t>
            </a:r>
            <a:r>
              <a:rPr lang="en-US" altLang="ko-KR" sz="1600" dirty="0"/>
              <a:t>Model development: The quantitative calculation model of the GHG emissions of construction machineries can guide the development of the CPS-based system. From the analysis of the operation characteristics, this study establishes quantitative models for three types of machinery commonly used in construction sites: tower cranes, construction elevators, and transfer vehicles. </a:t>
            </a:r>
            <a:endParaRPr kumimoji="1" lang="en-US" altLang="ko-KR" sz="1600" b="0" i="0" u="none" strike="noStrike" kern="1200" cap="none" spc="0" normalizeH="0" baseline="0" noProof="0" dirty="0">
              <a:ln>
                <a:noFill/>
              </a:ln>
              <a:solidFill>
                <a:srgbClr val="000000"/>
              </a:solidFill>
              <a:effectLst/>
              <a:uLnTx/>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06049733"/>
      </p:ext>
    </p:extLst>
  </p:cSld>
  <p:clrMapOvr>
    <a:masterClrMapping/>
  </p:clrMapOvr>
  <p:transition>
    <p:fade thruBlk="1"/>
  </p:transition>
</p:sld>
</file>

<file path=ppt/theme/theme1.xml><?xml version="1.0" encoding="utf-8"?>
<a:theme xmlns:a="http://schemas.openxmlformats.org/drawingml/2006/main" name="Monet Master">
  <a:themeElements>
    <a:clrScheme name="Monet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net Master">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ahoma" panose="020B0604030504040204" pitchFamily="34" charset="0"/>
            <a:ea typeface="굴림" panose="020B0600000101010101" pitchFamily="50" charset="-127"/>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ahoma" panose="020B0604030504040204" pitchFamily="34" charset="0"/>
            <a:ea typeface="굴림" panose="020B0600000101010101" pitchFamily="50" charset="-127"/>
          </a:defRPr>
        </a:defPPr>
      </a:lstStyle>
    </a:lnDef>
  </a:objectDefaults>
  <a:extraClrSchemeLst>
    <a:extraClrScheme>
      <a:clrScheme name="Monet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net 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net 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net 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net 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net 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net 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net 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net 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net 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net 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net 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22862</TotalTime>
  <Words>2372</Words>
  <Application>Microsoft Office PowerPoint</Application>
  <PresentationFormat>화면 슬라이드 쇼(4:3)</PresentationFormat>
  <Paragraphs>183</Paragraphs>
  <Slides>34</Slides>
  <Notes>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34</vt:i4>
      </vt:variant>
    </vt:vector>
  </HeadingPairs>
  <TitlesOfParts>
    <vt:vector size="41" baseType="lpstr">
      <vt:lpstr>굴림</vt:lpstr>
      <vt:lpstr>Arial</vt:lpstr>
      <vt:lpstr>Arial Black</vt:lpstr>
      <vt:lpstr>Tahoma</vt:lpstr>
      <vt:lpstr>Wingdings 2</vt:lpstr>
      <vt:lpstr>Wingdings 3</vt:lpstr>
      <vt:lpstr>Monet Master</vt:lpstr>
      <vt:lpstr>Cyber-physical system-based real-time monitoring and visualization of greenhouse gas emissions of prefabricated construction</vt:lpstr>
      <vt:lpstr>Contents</vt:lpstr>
      <vt:lpstr>1. Introduction</vt:lpstr>
      <vt:lpstr>2. Literature review</vt:lpstr>
      <vt:lpstr>2. Literature review</vt:lpstr>
      <vt:lpstr>2. Literature review</vt:lpstr>
      <vt:lpstr>2. Literature review</vt:lpstr>
      <vt:lpstr>3. Methodology</vt:lpstr>
      <vt:lpstr>3. Methodology</vt:lpstr>
      <vt:lpstr>3. Methodology</vt:lpstr>
      <vt:lpstr>3. Methodology</vt:lpstr>
      <vt:lpstr>4. Quantitative model development</vt:lpstr>
      <vt:lpstr>4. Quantitative model development</vt:lpstr>
      <vt:lpstr>4. Quantitative model development</vt:lpstr>
      <vt:lpstr>4. Quantitative model development</vt:lpstr>
      <vt:lpstr>5. CPS-based system configuration</vt:lpstr>
      <vt:lpstr>5. CPS-based system configuration</vt:lpstr>
      <vt:lpstr>5. CPS-based system configuration</vt:lpstr>
      <vt:lpstr>5. CPS-based system configuration</vt:lpstr>
      <vt:lpstr>5. CPS-based system configuration</vt:lpstr>
      <vt:lpstr>5. CPS-based system configuration</vt:lpstr>
      <vt:lpstr>5. CPS-based system configuration</vt:lpstr>
      <vt:lpstr>5. CPS-based system configuration</vt:lpstr>
      <vt:lpstr>5. CPS-based system configuration</vt:lpstr>
      <vt:lpstr>5. CPS-based system configuration</vt:lpstr>
      <vt:lpstr>5. CPS-based system configuration</vt:lpstr>
      <vt:lpstr>5. CPS-based system configuration</vt:lpstr>
      <vt:lpstr>5. CPS-based system configuration</vt:lpstr>
      <vt:lpstr>5. CPS-based system configuration</vt:lpstr>
      <vt:lpstr>5. CPS-based system configuration</vt:lpstr>
      <vt:lpstr>6. Considerations for application</vt:lpstr>
      <vt:lpstr>7. Conclusion</vt:lpstr>
      <vt:lpstr>7. Conclusion</vt:lpstr>
      <vt:lpstr>PowerPoint 프레젠테이션</vt:lpstr>
    </vt:vector>
  </TitlesOfParts>
  <Company>networking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minani</dc:creator>
  <cp:lastModifiedBy>김 병섭</cp:lastModifiedBy>
  <cp:revision>900</cp:revision>
  <dcterms:created xsi:type="dcterms:W3CDTF">2002-08-12T06:27:44Z</dcterms:created>
  <dcterms:modified xsi:type="dcterms:W3CDTF">2020-04-24T22:58:27Z</dcterms:modified>
</cp:coreProperties>
</file>