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78" r:id="rId3"/>
    <p:sldId id="280" r:id="rId4"/>
    <p:sldId id="277" r:id="rId5"/>
    <p:sldId id="279" r:id="rId6"/>
    <p:sldId id="275" r:id="rId7"/>
    <p:sldId id="276" r:id="rId8"/>
    <p:sldId id="284" r:id="rId9"/>
    <p:sldId id="283" r:id="rId10"/>
    <p:sldId id="281" r:id="rId11"/>
    <p:sldId id="315" r:id="rId12"/>
    <p:sldId id="258" r:id="rId13"/>
    <p:sldId id="282" r:id="rId14"/>
    <p:sldId id="274" r:id="rId15"/>
    <p:sldId id="259" r:id="rId16"/>
    <p:sldId id="260" r:id="rId17"/>
    <p:sldId id="261" r:id="rId18"/>
    <p:sldId id="381" r:id="rId19"/>
    <p:sldId id="326" r:id="rId20"/>
    <p:sldId id="330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334" r:id="rId30"/>
    <p:sldId id="270" r:id="rId31"/>
    <p:sldId id="335" r:id="rId32"/>
    <p:sldId id="336" r:id="rId33"/>
    <p:sldId id="271" r:id="rId34"/>
    <p:sldId id="329" r:id="rId35"/>
    <p:sldId id="273" r:id="rId36"/>
    <p:sldId id="289" r:id="rId37"/>
    <p:sldId id="319" r:id="rId38"/>
    <p:sldId id="320" r:id="rId39"/>
    <p:sldId id="316" r:id="rId40"/>
    <p:sldId id="321" r:id="rId41"/>
    <p:sldId id="322" r:id="rId42"/>
    <p:sldId id="323" r:id="rId43"/>
    <p:sldId id="324" r:id="rId44"/>
    <p:sldId id="325" r:id="rId45"/>
    <p:sldId id="272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287" r:id="rId86"/>
    <p:sldId id="285" r:id="rId87"/>
    <p:sldId id="327" r:id="rId88"/>
    <p:sldId id="291" r:id="rId89"/>
    <p:sldId id="292" r:id="rId90"/>
    <p:sldId id="293" r:id="rId91"/>
    <p:sldId id="332" r:id="rId92"/>
    <p:sldId id="286" r:id="rId93"/>
    <p:sldId id="337" r:id="rId94"/>
    <p:sldId id="338" r:id="rId95"/>
    <p:sldId id="339" r:id="rId96"/>
    <p:sldId id="380" r:id="rId97"/>
    <p:sldId id="340" r:id="rId98"/>
    <p:sldId id="294" r:id="rId99"/>
    <p:sldId id="296" r:id="rId10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60" d="100"/>
          <a:sy n="160" d="100"/>
        </p:scale>
        <p:origin x="84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96"/>
    </p:cViewPr>
  </p:sorterViewPr>
  <p:notesViewPr>
    <p:cSldViewPr>
      <p:cViewPr varScale="1">
        <p:scale>
          <a:sx n="99" d="100"/>
          <a:sy n="99" d="100"/>
        </p:scale>
        <p:origin x="32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6DA45-0E7A-46E1-9C1B-70032E5643F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8021-9864-4DB5-BE6A-8CEDAF0C7F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6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F3F395-BD9E-4CAB-9938-07D47D35C458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4224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3F395-BD9E-4CAB-9938-07D47D35C458}" type="slidenum">
              <a:rPr lang="en-GB" altLang="pt-PT" smtClean="0"/>
              <a:pPr>
                <a:defRPr/>
              </a:pPr>
              <a:t>30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18041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3F395-BD9E-4CAB-9938-07D47D35C458}" type="slidenum">
              <a:rPr lang="en-GB" altLang="pt-PT" smtClean="0"/>
              <a:pPr>
                <a:defRPr/>
              </a:pPr>
              <a:t>31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64396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3F395-BD9E-4CAB-9938-07D47D35C458}" type="slidenum">
              <a:rPr lang="en-GB" altLang="pt-PT" smtClean="0"/>
              <a:pPr>
                <a:defRPr/>
              </a:pPr>
              <a:t>35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80196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  <a:endParaRPr lang="pt-P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C5D5-CE99-4113-8FE5-489D7991DFB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994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3B05D-6CE0-4E44-BA8F-DE3A39AA3C6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880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19F1-450A-4025-808F-37BAD118831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10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7F80-BFE7-459C-851F-00B981C3D205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8666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7499-C6E4-4ADA-8478-50A2238BA25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98391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8121-8D83-40C3-AE45-C82ABDD6BE6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4255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4777-379B-4614-9714-8138A788961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9960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1392-C881-465E-891A-557DEA0434C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64139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1306B-2682-4FA5-AF4A-F906E3068991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31072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88E1-9E37-4F88-94DE-1198DE4277E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2046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CFBB6-3E44-4571-9ED5-3F88F3A75C2B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299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7EED3-3CDC-45A7-B8B5-BEB9898186B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9827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A53E-2C50-4925-8B19-44E20744485B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9931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FDC2F-D402-408D-B9C6-E063E82A06F9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067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706563" y="1370013"/>
            <a:ext cx="411162" cy="3857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F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974975" y="2271713"/>
            <a:ext cx="411163" cy="387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" y="2271713"/>
            <a:ext cx="411163" cy="387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G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06563" y="2271713"/>
            <a:ext cx="411162" cy="387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706563" y="3811588"/>
            <a:ext cx="411162" cy="3857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57200" y="3811588"/>
            <a:ext cx="411163" cy="3857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74975" y="3811588"/>
            <a:ext cx="411163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371725" y="3025775"/>
            <a:ext cx="411163" cy="3857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062038" y="3025775"/>
            <a:ext cx="411162" cy="3857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3" name="Straight Arrow Connector 12"/>
          <p:cNvCxnSpPr>
            <a:stCxn id="7" idx="2"/>
            <a:endCxn id="9" idx="7"/>
          </p:cNvCxnSpPr>
          <p:nvPr/>
        </p:nvCxnSpPr>
        <p:spPr bwMode="auto">
          <a:xfrm rot="10800000" flipV="1">
            <a:off x="809625" y="1563688"/>
            <a:ext cx="896938" cy="765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7" idx="6"/>
          </p:cNvCxnSpPr>
          <p:nvPr/>
        </p:nvCxnSpPr>
        <p:spPr bwMode="auto">
          <a:xfrm rot="16200000" flipV="1">
            <a:off x="2193925" y="1487488"/>
            <a:ext cx="765175" cy="9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2"/>
          </p:cNvCxnSpPr>
          <p:nvPr/>
        </p:nvCxnSpPr>
        <p:spPr bwMode="auto">
          <a:xfrm>
            <a:off x="868363" y="2465388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8" idx="2"/>
          </p:cNvCxnSpPr>
          <p:nvPr/>
        </p:nvCxnSpPr>
        <p:spPr bwMode="auto">
          <a:xfrm>
            <a:off x="2117725" y="2465388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5" idx="7"/>
          </p:cNvCxnSpPr>
          <p:nvPr/>
        </p:nvCxnSpPr>
        <p:spPr bwMode="auto">
          <a:xfrm rot="5400000">
            <a:off x="1350169" y="2664619"/>
            <a:ext cx="479425" cy="354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  <a:endCxn id="9" idx="5"/>
          </p:cNvCxnSpPr>
          <p:nvPr/>
        </p:nvCxnSpPr>
        <p:spPr bwMode="auto">
          <a:xfrm rot="16200000" flipV="1">
            <a:off x="726281" y="2685257"/>
            <a:ext cx="479425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2" idx="0"/>
          </p:cNvCxnSpPr>
          <p:nvPr/>
        </p:nvCxnSpPr>
        <p:spPr bwMode="auto">
          <a:xfrm rot="5400000">
            <a:off x="86519" y="3234532"/>
            <a:ext cx="11525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7"/>
            <a:endCxn id="15" idx="3"/>
          </p:cNvCxnSpPr>
          <p:nvPr/>
        </p:nvCxnSpPr>
        <p:spPr bwMode="auto">
          <a:xfrm rot="5400000" flipH="1" flipV="1">
            <a:off x="710406" y="3455194"/>
            <a:ext cx="511175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6"/>
          </p:cNvCxnSpPr>
          <p:nvPr/>
        </p:nvCxnSpPr>
        <p:spPr bwMode="auto">
          <a:xfrm rot="10800000">
            <a:off x="868363" y="4005263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13" idx="2"/>
          </p:cNvCxnSpPr>
          <p:nvPr/>
        </p:nvCxnSpPr>
        <p:spPr bwMode="auto">
          <a:xfrm>
            <a:off x="2117725" y="4005263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4" idx="1"/>
          </p:cNvCxnSpPr>
          <p:nvPr/>
        </p:nvCxnSpPr>
        <p:spPr bwMode="auto">
          <a:xfrm rot="16200000" flipH="1">
            <a:off x="2005012" y="2654301"/>
            <a:ext cx="479425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7"/>
            <a:endCxn id="8" idx="3"/>
          </p:cNvCxnSpPr>
          <p:nvPr/>
        </p:nvCxnSpPr>
        <p:spPr bwMode="auto">
          <a:xfrm rot="5400000" flipH="1" flipV="1">
            <a:off x="2639219" y="2685257"/>
            <a:ext cx="479425" cy="312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8" idx="4"/>
          </p:cNvCxnSpPr>
          <p:nvPr/>
        </p:nvCxnSpPr>
        <p:spPr bwMode="auto">
          <a:xfrm rot="5400000" flipH="1" flipV="1">
            <a:off x="2604294" y="3234532"/>
            <a:ext cx="11525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3" idx="1"/>
          </p:cNvCxnSpPr>
          <p:nvPr/>
        </p:nvCxnSpPr>
        <p:spPr bwMode="auto">
          <a:xfrm rot="16200000" flipH="1">
            <a:off x="2623344" y="3455194"/>
            <a:ext cx="511175" cy="312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8850" y="16256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593975" y="1601788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06400" y="3070225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51088" y="2205038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57288" y="2205038"/>
            <a:ext cx="3413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654300" y="26590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151063" y="2614613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28925" y="3330575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21038" y="30702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320800" y="2659063"/>
            <a:ext cx="342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94946" y="2650788"/>
            <a:ext cx="3738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35038" y="3525838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93800" y="4006850"/>
            <a:ext cx="341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351088" y="4003675"/>
            <a:ext cx="3429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92300" y="3025775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517650" y="3336925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cxnSp>
        <p:nvCxnSpPr>
          <p:cNvPr id="43" name="Straight Arrow Connector 42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1335881" y="3234532"/>
            <a:ext cx="11525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5"/>
            <a:endCxn id="11" idx="1"/>
          </p:cNvCxnSpPr>
          <p:nvPr/>
        </p:nvCxnSpPr>
        <p:spPr bwMode="auto">
          <a:xfrm rot="16200000" flipH="1">
            <a:off x="1334294" y="3434556"/>
            <a:ext cx="511175" cy="354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03388" y="11080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85925" y="20097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00025" y="2074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82938" y="20383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(20)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685925" y="426720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50825" y="41973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221038" y="4137025"/>
            <a:ext cx="35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(0)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252663" y="3355975"/>
            <a:ext cx="35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(0)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084263" y="2771775"/>
            <a:ext cx="3571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(5)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23528" y="476672"/>
            <a:ext cx="7560840" cy="505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027988" y="188913"/>
            <a:ext cx="666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1F18E-84CA-43F8-B18B-37628891FD59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  <p:cxnSp>
        <p:nvCxnSpPr>
          <p:cNvPr id="176" name="Straight Arrow Connector 175"/>
          <p:cNvCxnSpPr/>
          <p:nvPr userDrawn="1"/>
        </p:nvCxnSpPr>
        <p:spPr bwMode="auto">
          <a:xfrm rot="10800000" flipV="1">
            <a:off x="809626" y="1563689"/>
            <a:ext cx="896938" cy="765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 userDrawn="1"/>
        </p:nvCxnSpPr>
        <p:spPr bwMode="auto">
          <a:xfrm rot="16200000" flipV="1">
            <a:off x="2193926" y="1487489"/>
            <a:ext cx="765175" cy="9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 userDrawn="1"/>
        </p:nvCxnSpPr>
        <p:spPr bwMode="auto">
          <a:xfrm>
            <a:off x="868364" y="2465389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 userDrawn="1"/>
        </p:nvCxnSpPr>
        <p:spPr bwMode="auto">
          <a:xfrm>
            <a:off x="2117726" y="2465389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1"/>
          </p:cNvCxnSpPr>
          <p:nvPr userDrawn="1"/>
        </p:nvCxnSpPr>
        <p:spPr bwMode="auto">
          <a:xfrm rot="16200000" flipV="1">
            <a:off x="726282" y="2685258"/>
            <a:ext cx="479425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 userDrawn="1"/>
        </p:nvCxnSpPr>
        <p:spPr bwMode="auto">
          <a:xfrm rot="5400000">
            <a:off x="86520" y="3234533"/>
            <a:ext cx="11525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77" idx="1"/>
          </p:cNvCxnSpPr>
          <p:nvPr userDrawn="1"/>
        </p:nvCxnSpPr>
        <p:spPr bwMode="auto">
          <a:xfrm rot="16200000" flipH="1">
            <a:off x="2005013" y="2654302"/>
            <a:ext cx="479425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>
            <a:spLocks noChangeArrowheads="1"/>
          </p:cNvSpPr>
          <p:nvPr userDrawn="1"/>
        </p:nvSpPr>
        <p:spPr bwMode="auto">
          <a:xfrm>
            <a:off x="894947" y="2650789"/>
            <a:ext cx="3738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184" name="Straight Arrow Connector 183"/>
          <p:cNvCxnSpPr/>
          <p:nvPr userDrawn="1"/>
        </p:nvCxnSpPr>
        <p:spPr bwMode="auto">
          <a:xfrm rot="5400000" flipH="1" flipV="1">
            <a:off x="710407" y="3455194"/>
            <a:ext cx="511175" cy="312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 userDrawn="1"/>
        </p:nvCxnSpPr>
        <p:spPr bwMode="auto">
          <a:xfrm rot="10800000">
            <a:off x="868364" y="4005263"/>
            <a:ext cx="838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 userDrawn="1"/>
        </p:nvCxnSpPr>
        <p:spPr bwMode="auto">
          <a:xfrm>
            <a:off x="2117726" y="4005263"/>
            <a:ext cx="8572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 userDrawn="1"/>
        </p:nvCxnSpPr>
        <p:spPr bwMode="auto">
          <a:xfrm rot="5400000" flipH="1" flipV="1">
            <a:off x="2639220" y="2685257"/>
            <a:ext cx="479425" cy="312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 userDrawn="1"/>
        </p:nvCxnSpPr>
        <p:spPr bwMode="auto">
          <a:xfrm rot="5400000" flipH="1" flipV="1">
            <a:off x="2604295" y="3234532"/>
            <a:ext cx="11525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 userDrawn="1"/>
        </p:nvCxnSpPr>
        <p:spPr bwMode="auto">
          <a:xfrm rot="16200000" flipH="1">
            <a:off x="2623345" y="3455194"/>
            <a:ext cx="511175" cy="312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>
            <a:spLocks noChangeArrowheads="1"/>
          </p:cNvSpPr>
          <p:nvPr userDrawn="1"/>
        </p:nvSpPr>
        <p:spPr bwMode="auto">
          <a:xfrm>
            <a:off x="2654301" y="26590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cxnSp>
        <p:nvCxnSpPr>
          <p:cNvPr id="191" name="Straight Arrow Connector 190"/>
          <p:cNvCxnSpPr/>
          <p:nvPr userDrawn="1"/>
        </p:nvCxnSpPr>
        <p:spPr bwMode="auto">
          <a:xfrm rot="5400000" flipH="1" flipV="1">
            <a:off x="1335882" y="3234532"/>
            <a:ext cx="11525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 userDrawn="1"/>
        </p:nvCxnSpPr>
        <p:spPr bwMode="auto">
          <a:xfrm rot="16200000" flipH="1">
            <a:off x="1334295" y="3434556"/>
            <a:ext cx="511175" cy="354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 userDrawn="1"/>
        </p:nvCxnSpPr>
        <p:spPr bwMode="auto">
          <a:xfrm rot="10800000" flipV="1">
            <a:off x="809627" y="1563689"/>
            <a:ext cx="896938" cy="76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 userDrawn="1"/>
        </p:nvCxnSpPr>
        <p:spPr bwMode="auto">
          <a:xfrm rot="16200000" flipV="1">
            <a:off x="2193927" y="1487489"/>
            <a:ext cx="765175" cy="917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 userDrawn="1"/>
        </p:nvCxnSpPr>
        <p:spPr bwMode="auto">
          <a:xfrm>
            <a:off x="868365" y="2465389"/>
            <a:ext cx="838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 userDrawn="1"/>
        </p:nvCxnSpPr>
        <p:spPr bwMode="auto">
          <a:xfrm>
            <a:off x="2117727" y="2465389"/>
            <a:ext cx="8572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5" idx="1"/>
          </p:cNvCxnSpPr>
          <p:nvPr userDrawn="1"/>
        </p:nvCxnSpPr>
        <p:spPr bwMode="auto">
          <a:xfrm rot="16200000" flipV="1">
            <a:off x="726283" y="2685258"/>
            <a:ext cx="479425" cy="312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 userDrawn="1"/>
        </p:nvCxnSpPr>
        <p:spPr bwMode="auto">
          <a:xfrm rot="5400000">
            <a:off x="86521" y="3234533"/>
            <a:ext cx="11525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 userDrawn="1"/>
        </p:nvCxnSpPr>
        <p:spPr bwMode="auto">
          <a:xfrm rot="16200000" flipH="1">
            <a:off x="2005014" y="2654302"/>
            <a:ext cx="479425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>
            <a:spLocks noChangeArrowheads="1"/>
          </p:cNvSpPr>
          <p:nvPr userDrawn="1"/>
        </p:nvSpPr>
        <p:spPr bwMode="auto">
          <a:xfrm>
            <a:off x="894948" y="2650789"/>
            <a:ext cx="3738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787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5414A-DF83-462F-806E-EB9DAADF7ED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600" y="1325738"/>
            <a:ext cx="7056784" cy="447952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763687" y="742116"/>
            <a:ext cx="67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600" dirty="0">
                <a:latin typeface="+mn-lt"/>
              </a:rPr>
              <a:t>SIMULAÇÃO</a:t>
            </a:r>
            <a:r>
              <a:rPr lang="pt-PT" sz="3600" baseline="0" dirty="0">
                <a:latin typeface="+mn-lt"/>
              </a:rPr>
              <a:t> DO </a:t>
            </a:r>
            <a:r>
              <a:rPr lang="pt-PT" sz="3600" dirty="0">
                <a:latin typeface="+mn-lt"/>
              </a:rPr>
              <a:t>ALFABETA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568" y="1327155"/>
            <a:ext cx="527705" cy="4478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6376" y="1325738"/>
            <a:ext cx="527705" cy="44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139-4B6F-4E6C-94BB-1E65DC4D608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6219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340D-DFDA-4E99-9299-DF95E827476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784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3588"/>
            <a:ext cx="6378575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8646E7-6F4B-4919-B0BA-66ED0296BB8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73" r:id="rId3"/>
    <p:sldLayoutId id="2147483861" r:id="rId4"/>
    <p:sldLayoutId id="2147483862" r:id="rId5"/>
    <p:sldLayoutId id="2147483874" r:id="rId6"/>
    <p:sldLayoutId id="2147483863" r:id="rId7"/>
    <p:sldLayoutId id="2147483864" r:id="rId8"/>
    <p:sldLayoutId id="2147483865" r:id="rId9"/>
    <p:sldLayoutId id="2147483866" r:id="rId10"/>
    <p:sldLayoutId id="2147483875" r:id="rId11"/>
    <p:sldLayoutId id="2147483876" r:id="rId12"/>
    <p:sldLayoutId id="2147483877" r:id="rId13"/>
    <p:sldLayoutId id="2147483867" r:id="rId14"/>
    <p:sldLayoutId id="2147483868" r:id="rId15"/>
    <p:sldLayoutId id="2147483869" r:id="rId16"/>
    <p:sldLayoutId id="2147483878" r:id="rId17"/>
    <p:sldLayoutId id="2147483871" r:id="rId18"/>
  </p:sldLayoutIdLst>
  <p:hf hd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ame_complex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skar_Morgenstern" TargetMode="External"/><Relationship Id="rId2" Type="http://schemas.openxmlformats.org/officeDocument/2006/relationships/hyperlink" Target="https://en.wikipedia.org/wiki/Theory_of_Games_and_Economic_Behavi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iz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askeplaat.wordpress.com/534-2/mtdf-algorithm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Teoria de jogos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sz="2600" b="1" dirty="0"/>
              <a:t>Inteligência Artificial</a:t>
            </a:r>
          </a:p>
          <a:p>
            <a:r>
              <a:rPr lang="pt-PT" dirty="0"/>
              <a:t>Joaquim Filipe</a:t>
            </a:r>
          </a:p>
        </p:txBody>
      </p:sp>
    </p:spTree>
    <p:extLst>
      <p:ext uri="{BB962C8B-B14F-4D97-AF65-F5344CB8AC3E}">
        <p14:creationId xmlns:p14="http://schemas.microsoft.com/office/powerpoint/2010/main" val="307445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tipos de jogos:</a:t>
            </a:r>
            <a:br>
              <a:rPr lang="pt-PT" dirty="0"/>
            </a:br>
            <a:r>
              <a:rPr lang="pt-PT" dirty="0"/>
              <a:t>Combinatórios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Designam-se por combinatórios os jogos em que o encontrar a estratégia ótima padece do problema da explosão combinatória.</a:t>
            </a:r>
          </a:p>
          <a:p>
            <a:pPr lvl="1"/>
            <a:r>
              <a:rPr lang="pt-PT" dirty="0"/>
              <a:t>Exemplos: xadrez e </a:t>
            </a:r>
            <a:r>
              <a:rPr lang="pt-PT" dirty="0" err="1"/>
              <a:t>go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Há uma </a:t>
            </a:r>
            <a:r>
              <a:rPr lang="pt-PT" dirty="0" err="1"/>
              <a:t>sub-área</a:t>
            </a:r>
            <a:r>
              <a:rPr lang="pt-PT" dirty="0"/>
              <a:t> da teoria de jogos dedicadas a este tipo de jogos, decorrentes da teoria da complexidade computacional: </a:t>
            </a:r>
            <a:r>
              <a:rPr lang="pt-PT" i="1" dirty="0"/>
              <a:t>complexidade de jogos.</a:t>
            </a:r>
          </a:p>
          <a:p>
            <a:pPr lvl="1"/>
            <a:r>
              <a:rPr lang="pt-PT" dirty="0"/>
              <a:t>A complexidade de alguns jogos conhecidos está descrita de forma tabular em: </a:t>
            </a:r>
            <a:r>
              <a:rPr lang="pt-PT" dirty="0">
                <a:hlinkClick r:id="rId2"/>
              </a:rPr>
              <a:t>https://en.wikipedia.org/wiki/Game_complexity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10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8020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Tipos de Jogos que serão analisados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Vamos centrar a atenção em:</a:t>
            </a:r>
          </a:p>
          <a:p>
            <a:r>
              <a:rPr lang="pt-PT" altLang="pt-PT" sz="2400" dirty="0"/>
              <a:t>Jogos de 2 adversários</a:t>
            </a:r>
          </a:p>
          <a:p>
            <a:r>
              <a:rPr lang="pt-PT" altLang="pt-PT" sz="2400" dirty="0"/>
              <a:t>Jogos simétricos</a:t>
            </a:r>
          </a:p>
          <a:p>
            <a:r>
              <a:rPr lang="pt-PT" altLang="pt-PT" sz="2400" dirty="0"/>
              <a:t>Jogos sequenciais</a:t>
            </a:r>
          </a:p>
          <a:p>
            <a:r>
              <a:rPr lang="pt-PT" altLang="pt-PT" sz="2400" dirty="0"/>
              <a:t>Jogos de soma nula, não cooperativos</a:t>
            </a:r>
          </a:p>
          <a:p>
            <a:r>
              <a:rPr lang="pt-PT" altLang="pt-PT" sz="2400" dirty="0"/>
              <a:t>Jogos combinatórios</a:t>
            </a:r>
          </a:p>
          <a:p>
            <a:endParaRPr lang="pt-PT" altLang="pt-PT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11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6777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DA6B-6684-4E14-BEAA-1F08BA63BB71}" type="slidenum">
              <a:rPr lang="pt-PT" altLang="pt-PT"/>
              <a:pPr/>
              <a:t>12</a:t>
            </a:fld>
            <a:endParaRPr lang="pt-PT" altLang="pt-PT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dirty="0"/>
              <a:t>Conceptualização</a:t>
            </a:r>
            <a:endParaRPr lang="en-GB" altLang="pt-PT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sz="2000" dirty="0"/>
              <a:t>O jogo do xadrez foi o primeiro a ser abordado formalmente: 1950, por Claude </a:t>
            </a:r>
            <a:r>
              <a:rPr lang="pt-PT" altLang="pt-PT" sz="2000" dirty="0" err="1"/>
              <a:t>Shannon</a:t>
            </a:r>
            <a:r>
              <a:rPr lang="pt-PT" altLang="pt-PT" sz="2000" dirty="0"/>
              <a:t> e Alan </a:t>
            </a:r>
            <a:r>
              <a:rPr lang="pt-PT" altLang="pt-PT" sz="2000" dirty="0" err="1"/>
              <a:t>Turing</a:t>
            </a:r>
            <a:r>
              <a:rPr lang="pt-PT" altLang="pt-PT" sz="2000" dirty="0"/>
              <a:t>.</a:t>
            </a:r>
          </a:p>
          <a:p>
            <a:r>
              <a:rPr lang="pt-PT" altLang="pt-PT" sz="2000" dirty="0"/>
              <a:t>Foco de atenção da IA em: jogos sequenciais simétricos com informação perfeita, de 2 adversários e de soma nula, de natureza combinatória.</a:t>
            </a:r>
          </a:p>
          <a:p>
            <a:pPr lvl="1"/>
            <a:r>
              <a:rPr lang="pt-PT" altLang="pt-PT" sz="1800" dirty="0"/>
              <a:t>A incerteza nos jogos surge não por falta de informação ou por informação inexata mas por falta de tempo para explorar a informação disponível.</a:t>
            </a:r>
          </a:p>
          <a:p>
            <a:pPr lvl="1"/>
            <a:r>
              <a:rPr lang="pt-PT" altLang="pt-PT" sz="1800" dirty="0"/>
              <a:t>Pode conceptualizar-se o jogo como um problema de procura em espaço de estados, em que existem agentes hostis que procuram diminuir o nosso próprio valor.</a:t>
            </a:r>
          </a:p>
          <a:p>
            <a:endParaRPr lang="pt-PT" altLang="pt-PT" sz="2000" dirty="0"/>
          </a:p>
          <a:p>
            <a:endParaRPr lang="en-GB" altLang="pt-PT" sz="2000" dirty="0"/>
          </a:p>
        </p:txBody>
      </p:sp>
    </p:spTree>
    <p:extLst>
      <p:ext uri="{BB962C8B-B14F-4D97-AF65-F5344CB8AC3E}">
        <p14:creationId xmlns:p14="http://schemas.microsoft.com/office/powerpoint/2010/main" val="20284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Heuristicas</a:t>
            </a:r>
            <a:r>
              <a:rPr lang="pt-PT" dirty="0"/>
              <a:t> e funções de avaliação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13</a:t>
            </a:fld>
            <a:endParaRPr lang="pt-PT" altLang="pt-PT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dirty="0"/>
              <a:t>Para facilitar a identificação da melhor jogada usam-se heurísticas.</a:t>
            </a:r>
          </a:p>
          <a:p>
            <a:r>
              <a:rPr lang="pt-PT" altLang="pt-PT" sz="2000" dirty="0"/>
              <a:t>As heurísticas auxiliam a exploração das árvores que descrevem o espaço de estados mediante:</a:t>
            </a:r>
          </a:p>
          <a:p>
            <a:pPr lvl="1"/>
            <a:r>
              <a:rPr lang="pt-PT" altLang="pt-PT" sz="1800" dirty="0"/>
              <a:t>técnicas de </a:t>
            </a:r>
            <a:r>
              <a:rPr lang="pt-PT" altLang="pt-PT" sz="1800" b="1" dirty="0"/>
              <a:t>corte da árvore (</a:t>
            </a:r>
            <a:r>
              <a:rPr lang="pt-PT" altLang="pt-PT" sz="1800" b="1" dirty="0" err="1"/>
              <a:t>pruning</a:t>
            </a:r>
            <a:r>
              <a:rPr lang="pt-PT" altLang="pt-PT" sz="1800" b="1" dirty="0"/>
              <a:t>)</a:t>
            </a:r>
            <a:r>
              <a:rPr lang="pt-PT" altLang="pt-PT" sz="1800" dirty="0"/>
              <a:t> </a:t>
            </a:r>
          </a:p>
          <a:p>
            <a:pPr lvl="1"/>
            <a:r>
              <a:rPr lang="pt-PT" altLang="pt-PT" sz="1800" b="1" dirty="0"/>
              <a:t>funções de avaliação (</a:t>
            </a:r>
            <a:r>
              <a:rPr lang="pt-PT" altLang="pt-PT" sz="1800" b="1" dirty="0" err="1"/>
              <a:t>evaluation</a:t>
            </a:r>
            <a:r>
              <a:rPr lang="pt-PT" altLang="pt-PT" sz="1800" b="1" dirty="0"/>
              <a:t> </a:t>
            </a:r>
            <a:r>
              <a:rPr lang="pt-PT" altLang="pt-PT" sz="1800" b="1" dirty="0" err="1"/>
              <a:t>functions</a:t>
            </a:r>
            <a:r>
              <a:rPr lang="pt-PT" altLang="pt-PT" sz="1800" b="1" dirty="0"/>
              <a:t>)</a:t>
            </a:r>
            <a:r>
              <a:rPr lang="pt-PT" altLang="pt-PT" sz="1800" dirty="0"/>
              <a:t> </a:t>
            </a:r>
          </a:p>
          <a:p>
            <a:endParaRPr lang="pt-PT" altLang="pt-PT" dirty="0"/>
          </a:p>
          <a:p>
            <a:r>
              <a:rPr lang="pt-PT" altLang="pt-PT" dirty="0"/>
              <a:t>Isso permite calcular a utilidade de um estado sem explorar toda a subárvore respetiva.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824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funções de Utilidade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dirty="0"/>
              <a:t>As heurísticas estão geralmente ligadas a funções de utilidade, e são diferentes de jogador para jogador. </a:t>
            </a:r>
          </a:p>
          <a:p>
            <a:endParaRPr lang="pt-PT" altLang="pt-PT" sz="1800" dirty="0"/>
          </a:p>
          <a:p>
            <a:endParaRPr lang="pt-PT" altLang="pt-PT" sz="1800" dirty="0"/>
          </a:p>
          <a:p>
            <a:endParaRPr lang="pt-PT" altLang="pt-PT" sz="1800" dirty="0"/>
          </a:p>
          <a:p>
            <a:pPr marL="0" indent="0">
              <a:buNone/>
            </a:pPr>
            <a:endParaRPr lang="pt-PT" altLang="pt-PT" sz="1800" dirty="0"/>
          </a:p>
          <a:p>
            <a:endParaRPr lang="pt-PT" altLang="pt-PT" sz="1800" dirty="0"/>
          </a:p>
          <a:p>
            <a:r>
              <a:rPr lang="pt-PT" sz="1800" dirty="0"/>
              <a:t>O princípio da “utilidade esperada”, estabelecido por John </a:t>
            </a:r>
            <a:r>
              <a:rPr lang="pt-PT" sz="1800" dirty="0" err="1"/>
              <a:t>von</a:t>
            </a:r>
            <a:r>
              <a:rPr lang="pt-PT" sz="1800" dirty="0"/>
              <a:t> </a:t>
            </a:r>
            <a:r>
              <a:rPr lang="pt-PT" sz="1800" dirty="0" err="1"/>
              <a:t>Neumann</a:t>
            </a:r>
            <a:r>
              <a:rPr lang="pt-PT" sz="1800" dirty="0"/>
              <a:t> e </a:t>
            </a:r>
            <a:r>
              <a:rPr lang="pt-PT" sz="1800" dirty="0" err="1"/>
              <a:t>Oskar</a:t>
            </a:r>
            <a:r>
              <a:rPr lang="pt-PT" sz="1800" dirty="0"/>
              <a:t> </a:t>
            </a:r>
            <a:r>
              <a:rPr lang="pt-PT" sz="1800" dirty="0" err="1"/>
              <a:t>Morgenstern</a:t>
            </a:r>
            <a:r>
              <a:rPr lang="pt-PT" sz="1800" dirty="0"/>
              <a:t>, permite valorar a distribuição de probabilidade dos possíveis resultados de uma decisão e assim estabelecer a preferência entre as decisões associadas a estas distribuições de probabilidade.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14</a:t>
            </a:fld>
            <a:endParaRPr lang="pt-PT" alt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69164"/>
            <a:ext cx="4594592" cy="1529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11" y="2862344"/>
            <a:ext cx="2267081" cy="15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CB22-6436-4163-A65C-7CB08D234BAD}" type="slidenum">
              <a:rPr lang="pt-PT" altLang="pt-PT"/>
              <a:pPr/>
              <a:t>15</a:t>
            </a:fld>
            <a:endParaRPr lang="pt-PT" altLang="pt-PT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Jogos de 2 pessoas</a:t>
            </a:r>
            <a:endParaRPr lang="en-GB" altLang="pt-P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sz="2400" dirty="0"/>
              <a:t>Componentes da procura:</a:t>
            </a:r>
          </a:p>
          <a:p>
            <a:pPr lvl="1"/>
            <a:r>
              <a:rPr lang="pt-PT" altLang="pt-PT" dirty="0"/>
              <a:t>Estado inicial</a:t>
            </a:r>
          </a:p>
          <a:p>
            <a:pPr lvl="1"/>
            <a:r>
              <a:rPr lang="pt-PT" altLang="pt-PT" dirty="0"/>
              <a:t>Conjunto de operadores</a:t>
            </a:r>
          </a:p>
          <a:p>
            <a:pPr lvl="1"/>
            <a:r>
              <a:rPr lang="pt-PT" altLang="pt-PT" dirty="0"/>
              <a:t>Teste terminal</a:t>
            </a:r>
          </a:p>
          <a:p>
            <a:pPr lvl="1"/>
            <a:r>
              <a:rPr lang="pt-PT" altLang="pt-PT" dirty="0"/>
              <a:t>Função de utilidade</a:t>
            </a:r>
          </a:p>
          <a:p>
            <a:r>
              <a:rPr lang="pt-PT" altLang="pt-PT" sz="24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</a:rPr>
              <a:t>MAX </a:t>
            </a:r>
            <a:r>
              <a:rPr lang="pt-PT" altLang="pt-PT" sz="2400" dirty="0"/>
              <a:t>vs. </a:t>
            </a:r>
            <a:r>
              <a:rPr lang="pt-PT" altLang="pt-PT" sz="2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</a:rPr>
              <a:t>MIN</a:t>
            </a:r>
            <a:endParaRPr lang="pt-PT" altLang="pt-PT" sz="2400" dirty="0">
              <a:ln w="222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</a:endParaRPr>
          </a:p>
          <a:p>
            <a:pPr lvl="1"/>
            <a:r>
              <a:rPr lang="pt-PT" altLang="pt-PT" dirty="0"/>
              <a:t>O MAX	    tenta maximizar o valor da sua função de utilidade; representa o jogador que toma a decisão. </a:t>
            </a:r>
          </a:p>
          <a:p>
            <a:pPr lvl="1"/>
            <a:r>
              <a:rPr lang="pt-PT" altLang="pt-PT" dirty="0"/>
              <a:t>O MIN 	  representa o adversário. Presume-se que o MIN tem uma função de utilidade simétrica do MAX e portanto ao tentar maximizar a sua própria utilidade irá minimizar a do MAX (o que pode ser irrealista). </a:t>
            </a:r>
          </a:p>
          <a:p>
            <a:pPr lvl="1"/>
            <a:endParaRPr lang="pt-PT" altLang="pt-PT" dirty="0"/>
          </a:p>
          <a:p>
            <a:endParaRPr lang="en-GB" altLang="pt-PT" sz="2400" dirty="0"/>
          </a:p>
        </p:txBody>
      </p:sp>
      <p:sp>
        <p:nvSpPr>
          <p:cNvPr id="2" name="Isosceles Triangle 1"/>
          <p:cNvSpPr/>
          <p:nvPr/>
        </p:nvSpPr>
        <p:spPr>
          <a:xfrm>
            <a:off x="2339752" y="4437112"/>
            <a:ext cx="288032" cy="21602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Isosceles Triangle 6"/>
          <p:cNvSpPr/>
          <p:nvPr/>
        </p:nvSpPr>
        <p:spPr>
          <a:xfrm flipV="1">
            <a:off x="2267744" y="5044708"/>
            <a:ext cx="288032" cy="21602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709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B5E-9349-4584-8D7A-878B9809F536}" type="slidenum">
              <a:rPr lang="pt-PT" altLang="pt-PT"/>
              <a:pPr/>
              <a:t>16</a:t>
            </a:fld>
            <a:endParaRPr lang="pt-PT" altLang="pt-P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Algoritmo MINIMAX</a:t>
            </a:r>
            <a:endParaRPr lang="en-GB" altLang="pt-P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916832"/>
            <a:ext cx="8288659" cy="414106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PT" altLang="pt-PT" sz="1800" dirty="0"/>
              <a:t>O algoritmo é desenhado para determinar a estratégia ótima para o MAX.</a:t>
            </a:r>
          </a:p>
          <a:p>
            <a:pPr marL="914400" lvl="1" indent="-4572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600" dirty="0"/>
              <a:t>Gerar toda a árvore de procura desde o nó inicial até aos nós terminais.</a:t>
            </a:r>
          </a:p>
          <a:p>
            <a:pPr marL="914400" lvl="1" indent="-4572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600" dirty="0"/>
              <a:t>Aplicar a função de utilidade a cada nó terminal para determinar o </a:t>
            </a:r>
            <a:r>
              <a:rPr lang="pt-PT" altLang="pt-PT" sz="1600" dirty="0" err="1"/>
              <a:t>respectivo</a:t>
            </a:r>
            <a:r>
              <a:rPr lang="pt-PT" altLang="pt-PT" sz="1600" dirty="0"/>
              <a:t> valor.</a:t>
            </a:r>
          </a:p>
          <a:p>
            <a:pPr marL="914400" lvl="1" indent="-4572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600" dirty="0"/>
              <a:t>Usar a utilidade dos nós terminais para determinar através de um processo de </a:t>
            </a:r>
            <a:r>
              <a:rPr lang="pt-PT" altLang="pt-PT" sz="1600" i="1" dirty="0"/>
              <a:t>backup</a:t>
            </a:r>
            <a:r>
              <a:rPr lang="pt-PT" altLang="pt-PT" sz="1600" dirty="0"/>
              <a:t> a utilidade dos nós no nível imediatamente acima na árvore de procura:</a:t>
            </a:r>
          </a:p>
          <a:p>
            <a:pPr marL="1295400" lvl="2" indent="-3810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400" dirty="0"/>
              <a:t>Se for um lance do MIN o valor calculado é o mínimo dos nós do nível inferior;</a:t>
            </a:r>
          </a:p>
          <a:p>
            <a:pPr marL="1295400" lvl="2" indent="-3810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400" dirty="0"/>
              <a:t>se for o MAX a jogar, o valor calculado é o máximo.</a:t>
            </a:r>
          </a:p>
          <a:p>
            <a:pPr marL="914400" lvl="1" indent="-4572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600" dirty="0"/>
              <a:t>Continuar a usar o processo de </a:t>
            </a:r>
            <a:r>
              <a:rPr lang="pt-PT" altLang="pt-PT" sz="1600" i="1" dirty="0"/>
              <a:t>backup</a:t>
            </a:r>
            <a:r>
              <a:rPr lang="pt-PT" altLang="pt-PT" sz="1600" dirty="0"/>
              <a:t> um nível de cada vez até atingir o nó inicial.</a:t>
            </a:r>
          </a:p>
          <a:p>
            <a:pPr marL="914400" lvl="1" indent="-457200">
              <a:lnSpc>
                <a:spcPct val="10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t-PT" altLang="pt-PT" sz="1600" dirty="0"/>
              <a:t>Tendo chegado ao nó inicial, realizar o lance correspondente ao valor determinado para esse nó.</a:t>
            </a:r>
          </a:p>
        </p:txBody>
      </p:sp>
    </p:spTree>
    <p:extLst>
      <p:ext uri="{BB962C8B-B14F-4D97-AF65-F5344CB8AC3E}">
        <p14:creationId xmlns:p14="http://schemas.microsoft.com/office/powerpoint/2010/main" val="36549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659-02B7-43F2-B076-0892B6062DD4}" type="slidenum">
              <a:rPr lang="pt-PT" altLang="pt-PT"/>
              <a:pPr/>
              <a:t>17</a:t>
            </a:fld>
            <a:endParaRPr lang="pt-PT" altLang="pt-PT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altLang="pt-PT"/>
              <a:t>Exemplo de aplicação do minimax</a:t>
            </a:r>
            <a:endParaRPr lang="en-GB" altLang="pt-PT"/>
          </a:p>
        </p:txBody>
      </p:sp>
      <p:pic>
        <p:nvPicPr>
          <p:cNvPr id="8197" name="Picture 5" descr="2play_game"/>
          <p:cNvPicPr>
            <a:picLocks noChangeAspect="1" noChangeArrowheads="1"/>
          </p:cNvPicPr>
          <p:nvPr/>
        </p:nvPicPr>
        <p:blipFill>
          <a:blip r:embed="rId2">
            <a:lum bright="-6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t="14223" r="36562" b="36667"/>
          <a:stretch>
            <a:fillRect/>
          </a:stretch>
        </p:blipFill>
        <p:spPr bwMode="auto">
          <a:xfrm>
            <a:off x="971600" y="2074863"/>
            <a:ext cx="7491817" cy="411321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447800" y="2486025"/>
            <a:ext cx="6192838" cy="3244850"/>
            <a:chOff x="912" y="1566"/>
            <a:chExt cx="3901" cy="2044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928" y="156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3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584" y="254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3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2928" y="254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2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4307" y="254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2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912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3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392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7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1872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8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2304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2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784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4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3216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6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3648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9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128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5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608" y="33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2000" b="1">
                  <a:solidFill>
                    <a:schemeClr val="bg1"/>
                  </a:solidFill>
                </a:rPr>
                <a:t>2</a:t>
              </a:r>
              <a:endParaRPr kumimoji="1" lang="en-GB" altLang="pt-PT" sz="2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28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82AA-8D40-4754-B1DD-26F2D633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Pseudocódigo do </a:t>
            </a:r>
            <a:r>
              <a:rPr lang="pt-PT" dirty="0" err="1"/>
              <a:t>minimax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E2D6-5DD0-448B-9AA0-068DF0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211846"/>
            <a:ext cx="4752529" cy="405941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function</a:t>
            </a:r>
            <a:r>
              <a:rPr lang="en-US" sz="1200" dirty="0"/>
              <a:t> minimax(node, </a:t>
            </a:r>
            <a:r>
              <a:rPr lang="en-US" sz="1200" dirty="0">
                <a:solidFill>
                  <a:srgbClr val="00B0F0"/>
                </a:solidFill>
              </a:rPr>
              <a:t>depth</a:t>
            </a:r>
            <a:r>
              <a:rPr lang="en-US" sz="1200" dirty="0"/>
              <a:t>, </a:t>
            </a:r>
            <a:r>
              <a:rPr lang="en-US" sz="1200" dirty="0" err="1"/>
              <a:t>maximizingPlayer</a:t>
            </a:r>
            <a:r>
              <a:rPr lang="en-US" sz="1200" dirty="0"/>
              <a:t>) </a:t>
            </a:r>
            <a:r>
              <a:rPr lang="en-US" sz="1200" b="1" dirty="0"/>
              <a:t>is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    </a:t>
            </a:r>
            <a:r>
              <a:rPr lang="en-US" sz="1200" b="1" dirty="0"/>
              <a:t>if</a:t>
            </a:r>
            <a:r>
              <a:rPr lang="en-US" sz="1200" dirty="0"/>
              <a:t> depth = 0 </a:t>
            </a:r>
            <a:r>
              <a:rPr lang="en-US" sz="1200" b="1" dirty="0"/>
              <a:t>or</a:t>
            </a:r>
            <a:r>
              <a:rPr lang="en-US" sz="1200" dirty="0"/>
              <a:t> node is a terminal node </a:t>
            </a:r>
            <a:r>
              <a:rPr lang="en-US" sz="1200" b="1" dirty="0"/>
              <a:t>then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        </a:t>
            </a:r>
            <a:r>
              <a:rPr lang="en-US" sz="1200" b="1" dirty="0"/>
              <a:t>return</a:t>
            </a:r>
            <a:r>
              <a:rPr lang="en-US" sz="1200" dirty="0"/>
              <a:t> the heuristic value of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    </a:t>
            </a:r>
            <a:r>
              <a:rPr lang="en-US" sz="1200" b="1" dirty="0">
                <a:solidFill>
                  <a:srgbClr val="FFFF00"/>
                </a:solidFill>
              </a:rPr>
              <a:t>if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maximizingPlayer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b="1" dirty="0">
                <a:solidFill>
                  <a:srgbClr val="FFFF00"/>
                </a:solidFill>
              </a:rPr>
              <a:t>then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00"/>
                </a:solidFill>
              </a:rPr>
              <a:t>        value := −∞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00"/>
                </a:solidFill>
              </a:rPr>
              <a:t>        </a:t>
            </a:r>
            <a:r>
              <a:rPr lang="en-US" sz="1200" b="1" dirty="0">
                <a:solidFill>
                  <a:srgbClr val="FFFF00"/>
                </a:solidFill>
              </a:rPr>
              <a:t>for each</a:t>
            </a:r>
            <a:r>
              <a:rPr lang="en-US" sz="1200" dirty="0">
                <a:solidFill>
                  <a:srgbClr val="FFFF00"/>
                </a:solidFill>
              </a:rPr>
              <a:t> child of node </a:t>
            </a:r>
            <a:r>
              <a:rPr lang="en-US" sz="1200" b="1" dirty="0">
                <a:solidFill>
                  <a:srgbClr val="FFFF00"/>
                </a:solidFill>
              </a:rPr>
              <a:t>do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00"/>
                </a:solidFill>
              </a:rPr>
              <a:t>            value := max(value, minimax(child, depth − 1, FALSE))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00"/>
                </a:solidFill>
              </a:rPr>
              <a:t>        </a:t>
            </a:r>
            <a:r>
              <a:rPr lang="en-US" sz="1200" b="1" dirty="0">
                <a:solidFill>
                  <a:srgbClr val="FFFF00"/>
                </a:solidFill>
              </a:rPr>
              <a:t>return</a:t>
            </a:r>
            <a:r>
              <a:rPr lang="en-US" sz="1200" dirty="0">
                <a:solidFill>
                  <a:srgbClr val="FFFF00"/>
                </a:solidFill>
              </a:rPr>
              <a:t>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    </a:t>
            </a:r>
            <a:r>
              <a:rPr lang="en-US" sz="1200" b="1" dirty="0">
                <a:solidFill>
                  <a:srgbClr val="00B050"/>
                </a:solidFill>
              </a:rPr>
              <a:t>else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i="1" dirty="0">
                <a:solidFill>
                  <a:srgbClr val="00B050"/>
                </a:solidFill>
              </a:rPr>
              <a:t>(* minimizing player *)</a:t>
            </a: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        value := +∞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        </a:t>
            </a:r>
            <a:r>
              <a:rPr lang="en-US" sz="1200" b="1" dirty="0">
                <a:solidFill>
                  <a:srgbClr val="00B050"/>
                </a:solidFill>
              </a:rPr>
              <a:t>for each</a:t>
            </a:r>
            <a:r>
              <a:rPr lang="en-US" sz="1200" dirty="0">
                <a:solidFill>
                  <a:srgbClr val="00B050"/>
                </a:solidFill>
              </a:rPr>
              <a:t> child of node </a:t>
            </a:r>
            <a:r>
              <a:rPr lang="en-US" sz="1200" b="1" dirty="0">
                <a:solidFill>
                  <a:srgbClr val="00B050"/>
                </a:solidFill>
              </a:rPr>
              <a:t>do</a:t>
            </a: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            value := min(value, minimax(child, depth − 1, TRUE))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        </a:t>
            </a:r>
            <a:r>
              <a:rPr lang="en-US" sz="1200" b="1" dirty="0">
                <a:solidFill>
                  <a:srgbClr val="00B050"/>
                </a:solidFill>
              </a:rPr>
              <a:t>return</a:t>
            </a:r>
            <a:r>
              <a:rPr lang="en-US" sz="1200" dirty="0">
                <a:solidFill>
                  <a:srgbClr val="00B050"/>
                </a:solidFill>
              </a:rPr>
              <a:t>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FF2E9-6F60-47DC-B4CE-36DEA1CA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CE080-5961-49D7-AEBB-8459B39E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18</a:t>
            </a:fld>
            <a:endParaRPr lang="pt-PT" alt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1B6F-A56A-4D9D-A4AD-D3125F53C41A}"/>
              </a:ext>
            </a:extLst>
          </p:cNvPr>
          <p:cNvSpPr txBox="1"/>
          <p:nvPr/>
        </p:nvSpPr>
        <p:spPr>
          <a:xfrm>
            <a:off x="6156176" y="2534319"/>
            <a:ext cx="23902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>
                <a:solidFill>
                  <a:srgbClr val="00B0F0"/>
                </a:solidFill>
              </a:rPr>
              <a:t>depth</a:t>
            </a:r>
            <a:r>
              <a:rPr lang="pt-PT" sz="1050" dirty="0"/>
              <a:t>: Em termos práticos poderá definir-se um limiar de profundidade máximo para o </a:t>
            </a:r>
            <a:r>
              <a:rPr lang="pt-PT" sz="1050" dirty="0" err="1"/>
              <a:t>minimax</a:t>
            </a:r>
            <a:r>
              <a:rPr lang="pt-PT" sz="1050" dirty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8772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Não é mais do que outra formulação do MINIMAX em que se passa a procurar sempre apenas o máximo, mas se troca o sinal em cada nível, após o backup.</a:t>
            </a:r>
          </a:p>
          <a:p>
            <a:r>
              <a:rPr lang="pt-PT" dirty="0"/>
              <a:t>A ideia é tirar partido de que </a:t>
            </a:r>
            <a:r>
              <a:rPr lang="pt-PT" i="1" dirty="0"/>
              <a:t>max(a, b) = −min(−a, −b) 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19</a:t>
            </a:fld>
            <a:endParaRPr lang="pt-PT" altLang="pt-PT"/>
          </a:p>
        </p:txBody>
      </p:sp>
      <p:pic>
        <p:nvPicPr>
          <p:cNvPr id="52226" name="Picture 2" descr="http://www.hamedahmadi.com/gametree/minimax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"/>
          <a:stretch/>
        </p:blipFill>
        <p:spPr bwMode="auto">
          <a:xfrm>
            <a:off x="683537" y="3902667"/>
            <a:ext cx="3600000" cy="20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036"/>
          <a:stretch/>
        </p:blipFill>
        <p:spPr>
          <a:xfrm>
            <a:off x="4758476" y="3902667"/>
            <a:ext cx="3600000" cy="20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204865"/>
            <a:ext cx="7506667" cy="4059410"/>
          </a:xfrm>
        </p:spPr>
        <p:txBody>
          <a:bodyPr/>
          <a:lstStyle/>
          <a:p>
            <a:r>
              <a:rPr lang="pt-PT" sz="2000" dirty="0"/>
              <a:t>Primeiros estudos de teoria de jogos datam de 1713, em que Charles Waldegrave sugere uma estratégia minimax para um jogo de cartas entre 2 pessoas.</a:t>
            </a:r>
          </a:p>
          <a:p>
            <a:r>
              <a:rPr lang="pt-PT" altLang="pt-PT" sz="2000" dirty="0"/>
              <a:t>Pode haver jogos de 2 adversários ou de muitos adversários.</a:t>
            </a:r>
          </a:p>
          <a:p>
            <a:r>
              <a:rPr lang="pt-PT" altLang="pt-PT" sz="2000" dirty="0"/>
              <a:t>Há diversos tipos de jogos e podem definir-se partições do espaço de jogos usando diversas características.</a:t>
            </a:r>
          </a:p>
          <a:p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6739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Pseudo-código do negamax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;;; argumentos: </a:t>
            </a:r>
            <a:r>
              <a:rPr lang="pt-PT" sz="1600" dirty="0">
                <a:solidFill>
                  <a:srgbClr val="FFFF00"/>
                </a:solidFill>
              </a:rPr>
              <a:t>nó</a:t>
            </a:r>
            <a:r>
              <a:rPr lang="pt-PT" sz="1600" dirty="0"/>
              <a:t> n, </a:t>
            </a:r>
            <a:r>
              <a:rPr lang="pt-PT" sz="1600" dirty="0">
                <a:solidFill>
                  <a:srgbClr val="FFFF00"/>
                </a:solidFill>
              </a:rPr>
              <a:t>profundidade</a:t>
            </a:r>
            <a:r>
              <a:rPr lang="pt-PT" sz="1600" dirty="0"/>
              <a:t> d, </a:t>
            </a:r>
            <a:r>
              <a:rPr lang="pt-PT" sz="1600" dirty="0">
                <a:solidFill>
                  <a:srgbClr val="FFFF00"/>
                </a:solidFill>
              </a:rPr>
              <a:t>cor</a:t>
            </a:r>
            <a:r>
              <a:rPr lang="pt-PT" sz="1600" dirty="0"/>
              <a:t> c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;;; b = ramificação (número de sucessores)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function </a:t>
            </a:r>
            <a:r>
              <a:rPr lang="pt-PT" sz="1600" b="1" dirty="0">
                <a:solidFill>
                  <a:srgbClr val="FFFF00"/>
                </a:solidFill>
              </a:rPr>
              <a:t>negamax </a:t>
            </a:r>
            <a:r>
              <a:rPr lang="pt-PT" sz="1600" dirty="0"/>
              <a:t>(n, d, c &amp;aux bestValue)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    if d = 0 ou n é terminal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        return c * valor heuristico de n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    </a:t>
            </a:r>
            <a:r>
              <a:rPr lang="pt-PT" sz="1600" dirty="0" err="1"/>
              <a:t>bestValue</a:t>
            </a:r>
            <a:r>
              <a:rPr lang="pt-PT" sz="1600" dirty="0"/>
              <a:t> := −∞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    para cada sucessor de n (n</a:t>
            </a:r>
            <a:r>
              <a:rPr lang="pt-PT" sz="1600" baseline="-25000" dirty="0"/>
              <a:t>1</a:t>
            </a:r>
            <a:r>
              <a:rPr lang="pt-PT" sz="1600" dirty="0"/>
              <a:t>, ..., n</a:t>
            </a:r>
            <a:r>
              <a:rPr lang="pt-PT" sz="1600" baseline="-25000" dirty="0"/>
              <a:t>k</a:t>
            </a:r>
            <a:r>
              <a:rPr lang="pt-PT" sz="1600" dirty="0"/>
              <a:t>,..., n</a:t>
            </a:r>
            <a:r>
              <a:rPr lang="pt-PT" sz="1600" baseline="-25000" dirty="0"/>
              <a:t>b</a:t>
            </a:r>
            <a:r>
              <a:rPr lang="pt-PT" sz="1600" dirty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       bestValue := max(bestValue, −negamax(n</a:t>
            </a:r>
            <a:r>
              <a:rPr lang="pt-PT" sz="1600" baseline="-25000" dirty="0"/>
              <a:t>k</a:t>
            </a:r>
            <a:r>
              <a:rPr lang="pt-PT" sz="1600" dirty="0"/>
              <a:t>, d−1, −c) )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600" dirty="0"/>
              <a:t>     </a:t>
            </a:r>
            <a:r>
              <a:rPr lang="pt-PT" sz="1600" dirty="0" err="1"/>
              <a:t>return</a:t>
            </a:r>
            <a:r>
              <a:rPr lang="pt-PT" sz="1600" dirty="0"/>
              <a:t> </a:t>
            </a:r>
            <a:r>
              <a:rPr lang="pt-PT" sz="1600" dirty="0" err="1"/>
              <a:t>bestValue</a:t>
            </a:r>
            <a:endParaRPr lang="pt-PT" sz="1600" dirty="0"/>
          </a:p>
          <a:p>
            <a:pPr marL="914400" lvl="2" indent="0">
              <a:lnSpc>
                <a:spcPct val="100000"/>
              </a:lnSpc>
              <a:spcBef>
                <a:spcPts val="200"/>
              </a:spcBef>
              <a:buNone/>
            </a:pPr>
            <a:endParaRPr lang="pt-PT" sz="9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20</a:t>
            </a:fld>
            <a:endParaRPr lang="pt-PT" alt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55776" y="5542182"/>
            <a:ext cx="5834422" cy="58477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Valor do nó inicial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rootNegamaxValue</a:t>
            </a:r>
            <a:r>
              <a:rPr kumimoji="0" lang="pt-PT" altLang="pt-PT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negamax( rootNode, d, −1)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1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0717-B5EA-4268-B364-D02687C2C5F7}" type="slidenum">
              <a:rPr lang="pt-PT" altLang="pt-PT"/>
              <a:pPr/>
              <a:t>21</a:t>
            </a:fld>
            <a:endParaRPr lang="pt-PT" altLang="pt-PT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Comentários ao algoritmo minimax</a:t>
            </a:r>
            <a:endParaRPr lang="en-GB" altLang="pt-PT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sz="2000" dirty="0"/>
              <a:t>Se a profundidade máxima da árvore for </a:t>
            </a:r>
            <a:r>
              <a:rPr lang="pt-PT" altLang="pt-PT" sz="2000" b="1" i="1" dirty="0"/>
              <a:t>m</a:t>
            </a:r>
            <a:r>
              <a:rPr lang="pt-PT" altLang="pt-PT" sz="2000" dirty="0"/>
              <a:t> e em cada ponto houver </a:t>
            </a:r>
            <a:r>
              <a:rPr lang="pt-PT" altLang="pt-PT" sz="2000" b="1" i="1" dirty="0"/>
              <a:t>b</a:t>
            </a:r>
            <a:r>
              <a:rPr lang="pt-PT" altLang="pt-PT" sz="2000" dirty="0"/>
              <a:t> lances possíveis (</a:t>
            </a:r>
            <a:r>
              <a:rPr lang="pt-PT" altLang="pt-PT" sz="2000" dirty="0" err="1"/>
              <a:t>factor</a:t>
            </a:r>
            <a:r>
              <a:rPr lang="pt-PT" altLang="pt-PT" sz="2000" dirty="0"/>
              <a:t> de ramificação), então a complexidade (temporal) do </a:t>
            </a:r>
            <a:r>
              <a:rPr lang="pt-PT" altLang="pt-PT" sz="2000" dirty="0" err="1"/>
              <a:t>minimax</a:t>
            </a:r>
            <a:r>
              <a:rPr lang="pt-PT" altLang="pt-PT" sz="2000" dirty="0"/>
              <a:t> é </a:t>
            </a:r>
            <a:r>
              <a:rPr lang="pt-PT" altLang="pt-PT" sz="2000" i="1" dirty="0"/>
              <a:t>O</a:t>
            </a:r>
            <a:r>
              <a:rPr lang="pt-PT" altLang="pt-PT" sz="2000" dirty="0"/>
              <a:t>(</a:t>
            </a:r>
            <a:r>
              <a:rPr lang="pt-PT" altLang="pt-PT" sz="2000" dirty="0" err="1"/>
              <a:t>b</a:t>
            </a:r>
            <a:r>
              <a:rPr lang="pt-PT" altLang="pt-PT" sz="2000" baseline="30000" dirty="0" err="1"/>
              <a:t>m</a:t>
            </a:r>
            <a:r>
              <a:rPr lang="pt-PT" altLang="pt-PT" sz="2000" dirty="0"/>
              <a:t>).</a:t>
            </a:r>
          </a:p>
          <a:p>
            <a:r>
              <a:rPr lang="pt-PT" altLang="pt-PT" sz="2000" dirty="0"/>
              <a:t>O algoritmo pode ser implementado essencialmente como </a:t>
            </a:r>
            <a:r>
              <a:rPr lang="pt-PT" altLang="pt-PT" sz="2000" i="1" dirty="0"/>
              <a:t>procura em profundidade primeiro</a:t>
            </a:r>
            <a:r>
              <a:rPr lang="pt-PT" altLang="pt-PT" sz="2000" dirty="0"/>
              <a:t> (depth-first) embora usando recursividade em vez de uma fila de nós por isso os requisitos de espaço são lineares em </a:t>
            </a:r>
            <a:r>
              <a:rPr lang="pt-PT" altLang="pt-PT" sz="2000" b="1" i="1" dirty="0"/>
              <a:t>b</a:t>
            </a:r>
            <a:r>
              <a:rPr lang="pt-PT" altLang="pt-PT" sz="2000" dirty="0"/>
              <a:t> e </a:t>
            </a:r>
            <a:r>
              <a:rPr lang="pt-PT" altLang="pt-PT" sz="2000" b="1" i="1" dirty="0"/>
              <a:t>m</a:t>
            </a:r>
            <a:r>
              <a:rPr lang="pt-PT" altLang="pt-PT" sz="2000" dirty="0"/>
              <a:t>.</a:t>
            </a:r>
          </a:p>
          <a:p>
            <a:r>
              <a:rPr lang="pt-PT" altLang="pt-PT" sz="2000" dirty="0"/>
              <a:t>Para problemas reais o custo de tempo é geralmente inaceitável, mas este algoritmo serve de base a outros métodos mais realistas, bem como de suporte à análise matemática de jogos.</a:t>
            </a:r>
            <a:endParaRPr lang="en-GB" altLang="pt-PT" sz="2000" dirty="0"/>
          </a:p>
        </p:txBody>
      </p:sp>
    </p:spTree>
    <p:extLst>
      <p:ext uri="{BB962C8B-B14F-4D97-AF65-F5344CB8AC3E}">
        <p14:creationId xmlns:p14="http://schemas.microsoft.com/office/powerpoint/2010/main" val="329011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C08F-A56D-413E-BF73-75B0C65AA8CF}" type="slidenum">
              <a:rPr lang="pt-PT" altLang="pt-PT"/>
              <a:pPr/>
              <a:t>22</a:t>
            </a:fld>
            <a:endParaRPr lang="pt-PT" altLang="pt-PT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Decisões imperfeitas</a:t>
            </a:r>
            <a:endParaRPr lang="en-GB" altLang="pt-P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PT" altLang="pt-PT" sz="2000" dirty="0" err="1"/>
              <a:t>Shannon</a:t>
            </a:r>
            <a:r>
              <a:rPr lang="pt-PT" altLang="pt-PT" sz="2000" dirty="0"/>
              <a:t> propôs, em 1950, o corte da árvore de procura num nível acima dos nós terminais, e a utilização de uma função de avaliação para determinar a utilidade das folhas dessa árvore.</a:t>
            </a:r>
          </a:p>
          <a:p>
            <a:pPr>
              <a:lnSpc>
                <a:spcPct val="110000"/>
              </a:lnSpc>
            </a:pPr>
            <a:r>
              <a:rPr lang="pt-PT" altLang="pt-PT" sz="2000" dirty="0"/>
              <a:t>Funções de avaliação:</a:t>
            </a:r>
          </a:p>
          <a:p>
            <a:pPr lvl="1">
              <a:lnSpc>
                <a:spcPct val="110000"/>
              </a:lnSpc>
            </a:pPr>
            <a:r>
              <a:rPr lang="pt-PT" altLang="pt-PT" sz="1800" dirty="0"/>
              <a:t>Lineares</a:t>
            </a:r>
          </a:p>
          <a:p>
            <a:pPr lvl="2">
              <a:lnSpc>
                <a:spcPct val="110000"/>
              </a:lnSpc>
            </a:pPr>
            <a:r>
              <a:rPr lang="pt-PT" altLang="pt-PT" sz="1600" dirty="0"/>
              <a:t>F = </a:t>
            </a:r>
            <a:r>
              <a:rPr lang="pt-PT" altLang="pt-PT" sz="1600" i="1" dirty="0"/>
              <a:t>w</a:t>
            </a:r>
            <a:r>
              <a:rPr lang="pt-PT" altLang="pt-PT" sz="1600" baseline="-25000" dirty="0"/>
              <a:t>1</a:t>
            </a:r>
            <a:r>
              <a:rPr lang="pt-PT" altLang="pt-PT" sz="1600" i="1" dirty="0"/>
              <a:t>f</a:t>
            </a:r>
            <a:r>
              <a:rPr lang="pt-PT" altLang="pt-PT" sz="1600" baseline="-25000" dirty="0"/>
              <a:t>1</a:t>
            </a:r>
            <a:r>
              <a:rPr lang="pt-PT" altLang="pt-PT" sz="1600" dirty="0"/>
              <a:t>+</a:t>
            </a:r>
            <a:r>
              <a:rPr lang="pt-PT" altLang="pt-PT" sz="1600" i="1" dirty="0"/>
              <a:t>w</a:t>
            </a:r>
            <a:r>
              <a:rPr lang="pt-PT" altLang="pt-PT" sz="1600" baseline="-25000" dirty="0"/>
              <a:t>2</a:t>
            </a:r>
            <a:r>
              <a:rPr lang="pt-PT" altLang="pt-PT" sz="1600" i="1" dirty="0"/>
              <a:t>f</a:t>
            </a:r>
            <a:r>
              <a:rPr lang="pt-PT" altLang="pt-PT" sz="1600" baseline="-25000" dirty="0"/>
              <a:t>2</a:t>
            </a:r>
            <a:r>
              <a:rPr lang="pt-PT" altLang="pt-PT" sz="1600" dirty="0"/>
              <a:t>+ ... + </a:t>
            </a:r>
            <a:r>
              <a:rPr lang="pt-PT" altLang="pt-PT" sz="1600" i="1" dirty="0" err="1"/>
              <a:t>w</a:t>
            </a:r>
            <a:r>
              <a:rPr lang="pt-PT" altLang="pt-PT" sz="1600" baseline="-25000" dirty="0" err="1"/>
              <a:t>n</a:t>
            </a:r>
            <a:r>
              <a:rPr lang="pt-PT" altLang="pt-PT" sz="1600" i="1" dirty="0" err="1"/>
              <a:t>f</a:t>
            </a:r>
            <a:r>
              <a:rPr lang="pt-PT" altLang="pt-PT" sz="1600" baseline="-25000" dirty="0" err="1"/>
              <a:t>n</a:t>
            </a:r>
            <a:r>
              <a:rPr lang="pt-PT" altLang="pt-PT" sz="1600" baseline="-25000" dirty="0"/>
              <a:t> 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PT" altLang="pt-PT" sz="1600" dirty="0"/>
              <a:t>Exemplo: xadrez – w importância de cada característica; f – valor dessa característica. Os </a:t>
            </a:r>
            <a:r>
              <a:rPr lang="pt-PT" altLang="pt-PT" sz="1600" i="1" dirty="0" err="1"/>
              <a:t>w</a:t>
            </a:r>
            <a:r>
              <a:rPr lang="pt-PT" altLang="pt-PT" sz="1600" baseline="-25000" dirty="0" err="1"/>
              <a:t>i</a:t>
            </a:r>
            <a:r>
              <a:rPr lang="pt-PT" altLang="pt-PT" sz="1600" dirty="0"/>
              <a:t> poderiam ser o valor dos tipos de peças e </a:t>
            </a:r>
            <a:r>
              <a:rPr lang="pt-PT" altLang="pt-PT" sz="1600" i="1" dirty="0"/>
              <a:t>f</a:t>
            </a:r>
            <a:r>
              <a:rPr lang="pt-PT" altLang="pt-PT" sz="1600" baseline="-25000" dirty="0"/>
              <a:t>i</a:t>
            </a:r>
            <a:r>
              <a:rPr lang="pt-PT" altLang="pt-PT" sz="1600" dirty="0"/>
              <a:t> o número de peças desse tipo.</a:t>
            </a:r>
          </a:p>
          <a:p>
            <a:pPr lvl="1">
              <a:lnSpc>
                <a:spcPct val="110000"/>
              </a:lnSpc>
            </a:pPr>
            <a:r>
              <a:rPr lang="pt-PT" altLang="pt-PT" sz="1800" dirty="0"/>
              <a:t>Não-Lineares: e.g. Redes neuronais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GB" altLang="pt-PT" sz="1600" dirty="0"/>
          </a:p>
        </p:txBody>
      </p:sp>
    </p:spTree>
    <p:extLst>
      <p:ext uri="{BB962C8B-B14F-4D97-AF65-F5344CB8AC3E}">
        <p14:creationId xmlns:p14="http://schemas.microsoft.com/office/powerpoint/2010/main" val="304438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AC74-B8D4-4CFE-9CCB-317F168547D3}" type="slidenum">
              <a:rPr lang="pt-PT" altLang="pt-PT"/>
              <a:pPr/>
              <a:t>23</a:t>
            </a:fld>
            <a:endParaRPr lang="pt-PT" altLang="pt-PT"/>
          </a:p>
        </p:txBody>
      </p:sp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827584" y="2057400"/>
            <a:ext cx="7706246" cy="4113212"/>
            <a:chOff x="332" y="1104"/>
            <a:chExt cx="5089" cy="2794"/>
          </a:xfrm>
        </p:grpSpPr>
        <p:pic>
          <p:nvPicPr>
            <p:cNvPr id="15364" name="Picture 4" descr="2play_game"/>
            <p:cNvPicPr>
              <a:picLocks noChangeAspect="1" noChangeArrowheads="1"/>
            </p:cNvPicPr>
            <p:nvPr/>
          </p:nvPicPr>
          <p:blipFill>
            <a:blip r:embed="rId2">
              <a:lum bright="-6000" contrast="-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8" t="14223" r="36562" b="36667"/>
            <a:stretch>
              <a:fillRect/>
            </a:stretch>
          </p:blipFill>
          <p:spPr bwMode="auto">
            <a:xfrm>
              <a:off x="332" y="1104"/>
              <a:ext cx="5089" cy="27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2592" y="3161"/>
              <a:ext cx="912" cy="48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Exemplo de corte Alfa-Beta</a:t>
            </a:r>
            <a:endParaRPr lang="en-GB" altLang="pt-PT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48200" y="24860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3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5146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3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648200" y="403860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&lt;=2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37363" y="40386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2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4478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3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2098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7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9718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8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6576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2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7912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9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5532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5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315200" y="5334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pt-PT" altLang="pt-PT" sz="2000" b="1">
                <a:solidFill>
                  <a:schemeClr val="bg1"/>
                </a:solidFill>
              </a:rPr>
              <a:t>2</a:t>
            </a:r>
            <a:endParaRPr kumimoji="1" lang="en-GB" altLang="pt-PT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6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7751-90A2-489E-AB8F-2148F795932F}" type="slidenum">
              <a:rPr lang="pt-PT" altLang="pt-PT"/>
              <a:pPr/>
              <a:t>24</a:t>
            </a:fld>
            <a:endParaRPr lang="pt-PT" altLang="pt-PT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altLang="pt-PT"/>
              <a:t>Ordem de análise dos nós e cortes Alfa-Beta</a:t>
            </a:r>
            <a:endParaRPr lang="en-GB" altLang="pt-PT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sz="2000" dirty="0"/>
              <a:t>A eficácia do </a:t>
            </a:r>
            <a:r>
              <a:rPr lang="pt-PT" altLang="pt-PT" sz="2000" dirty="0" err="1"/>
              <a:t>Alfa-Beta</a:t>
            </a:r>
            <a:r>
              <a:rPr lang="pt-PT" altLang="pt-PT" sz="2000" dirty="0"/>
              <a:t> depende da ordem com que os sucessores são examinados. Na figura anterior verifica-se que não foi possível eliminar A</a:t>
            </a:r>
            <a:r>
              <a:rPr lang="pt-PT" altLang="pt-PT" sz="2000" baseline="-25000" dirty="0"/>
              <a:t>3</a:t>
            </a:r>
            <a:r>
              <a:rPr lang="pt-PT" altLang="pt-PT" sz="2000" dirty="0"/>
              <a:t> porque os nós A</a:t>
            </a:r>
            <a:r>
              <a:rPr lang="pt-PT" altLang="pt-PT" sz="2000" baseline="-25000" dirty="0"/>
              <a:t>31</a:t>
            </a:r>
            <a:r>
              <a:rPr lang="pt-PT" altLang="pt-PT" sz="2000" dirty="0"/>
              <a:t> e A</a:t>
            </a:r>
            <a:r>
              <a:rPr lang="pt-PT" altLang="pt-PT" sz="2000" baseline="-25000" dirty="0"/>
              <a:t>32</a:t>
            </a:r>
            <a:r>
              <a:rPr lang="pt-PT" altLang="pt-PT" sz="2000" dirty="0"/>
              <a:t>  foram gerados antes do A</a:t>
            </a:r>
            <a:r>
              <a:rPr lang="pt-PT" altLang="pt-PT" sz="2000" baseline="-25000" dirty="0"/>
              <a:t>33</a:t>
            </a:r>
            <a:r>
              <a:rPr lang="pt-PT" altLang="pt-PT" sz="2000" dirty="0"/>
              <a:t>. </a:t>
            </a:r>
          </a:p>
          <a:p>
            <a:endParaRPr lang="pt-PT" altLang="pt-PT" sz="2000" dirty="0"/>
          </a:p>
          <a:p>
            <a:endParaRPr lang="pt-PT" altLang="pt-PT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625552" y="3933056"/>
            <a:ext cx="4114800" cy="2438400"/>
            <a:chOff x="2051720" y="3861048"/>
            <a:chExt cx="4114800" cy="2438400"/>
          </a:xfrm>
        </p:grpSpPr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2051720" y="3861048"/>
              <a:ext cx="4114800" cy="2438400"/>
              <a:chOff x="332" y="1104"/>
              <a:chExt cx="5089" cy="2794"/>
            </a:xfrm>
          </p:grpSpPr>
          <p:pic>
            <p:nvPicPr>
              <p:cNvPr id="17413" name="Picture 5" descr="2play_game"/>
              <p:cNvPicPr>
                <a:picLocks noChangeAspect="1" noChangeArrowheads="1"/>
              </p:cNvPicPr>
              <p:nvPr/>
            </p:nvPicPr>
            <p:blipFill>
              <a:blip r:embed="rId2">
                <a:lum bright="-6000" contrast="-7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8" t="14223" r="36562" b="36667"/>
              <a:stretch>
                <a:fillRect/>
              </a:stretch>
            </p:blipFill>
            <p:spPr bwMode="auto">
              <a:xfrm>
                <a:off x="332" y="1104"/>
                <a:ext cx="5089" cy="2794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7414" name="Rectangle 6"/>
              <p:cNvSpPr>
                <a:spLocks noChangeArrowheads="1"/>
              </p:cNvSpPr>
              <p:nvPr/>
            </p:nvSpPr>
            <p:spPr bwMode="auto">
              <a:xfrm>
                <a:off x="2592" y="3161"/>
                <a:ext cx="912" cy="48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5181600" y="4876800"/>
              <a:ext cx="3429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A</a:t>
              </a:r>
              <a:r>
                <a:rPr kumimoji="1" lang="pt-PT" altLang="pt-PT" sz="1200" baseline="-25000"/>
                <a:t>3</a:t>
              </a:r>
              <a:endParaRPr kumimoji="1" lang="en-GB" altLang="pt-PT" sz="1200" baseline="-25000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4781550" y="5516563"/>
              <a:ext cx="4000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A</a:t>
              </a:r>
              <a:r>
                <a:rPr kumimoji="1" lang="pt-PT" altLang="pt-PT" sz="1200" baseline="-25000"/>
                <a:t>31</a:t>
              </a:r>
              <a:endParaRPr kumimoji="1" lang="en-GB" altLang="pt-PT" sz="1200" baseline="-25000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5162550" y="5516563"/>
              <a:ext cx="4000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A</a:t>
              </a:r>
              <a:r>
                <a:rPr kumimoji="1" lang="pt-PT" altLang="pt-PT" sz="1200" baseline="-25000"/>
                <a:t>32</a:t>
              </a:r>
              <a:endParaRPr kumimoji="1" lang="en-GB" altLang="pt-PT" sz="1200" baseline="-25000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543550" y="5516563"/>
              <a:ext cx="4000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A</a:t>
              </a:r>
              <a:r>
                <a:rPr kumimoji="1" lang="pt-PT" altLang="pt-PT" sz="1200" baseline="-25000"/>
                <a:t>33</a:t>
              </a:r>
              <a:endParaRPr kumimoji="1" lang="en-GB" altLang="pt-PT" sz="1200" baseline="-250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684713" y="5821363"/>
              <a:ext cx="2682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9</a:t>
              </a:r>
              <a:endParaRPr kumimoji="1" lang="en-GB" altLang="pt-PT" sz="1200" baseline="-25000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5065713" y="5821363"/>
              <a:ext cx="2682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5</a:t>
              </a:r>
              <a:endParaRPr kumimoji="1" lang="en-GB" altLang="pt-PT" sz="1200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446713" y="5821363"/>
              <a:ext cx="2682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pt-PT" altLang="pt-PT" sz="1200"/>
                <a:t>2</a:t>
              </a:r>
              <a:endParaRPr kumimoji="1" lang="en-GB" altLang="pt-PT" sz="1200" baseline="-250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7584" y="4019580"/>
            <a:ext cx="282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PT" sz="1600" dirty="0">
                <a:latin typeface="+mn-lt"/>
              </a:rPr>
              <a:t>Isto sugere que seria melhor examinar primeiro os sucessores que tiverem maior probabilidade de ser melhores.</a:t>
            </a:r>
            <a:endParaRPr lang="en-GB" altLang="pt-PT" sz="1600" dirty="0">
              <a:latin typeface="+mn-lt"/>
            </a:endParaRPr>
          </a:p>
          <a:p>
            <a:endParaRPr lang="pt-PT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33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FEE8-E237-4EBC-9BFB-EC4E8EE830B4}" type="slidenum">
              <a:rPr lang="pt-PT" altLang="pt-PT"/>
              <a:pPr/>
              <a:t>25</a:t>
            </a:fld>
            <a:endParaRPr lang="pt-PT" altLang="pt-PT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Cortes </a:t>
            </a:r>
            <a:r>
              <a:rPr lang="pt-PT" altLang="pt-PT" dirty="0" err="1"/>
              <a:t>Alfa-Beta</a:t>
            </a:r>
            <a:endParaRPr lang="en-GB" altLang="pt-PT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sz="2000" dirty="0" err="1"/>
              <a:t>Objectivo</a:t>
            </a:r>
            <a:r>
              <a:rPr lang="pt-PT" altLang="pt-PT" sz="2000" dirty="0"/>
              <a:t>: Calcular o </a:t>
            </a:r>
            <a:r>
              <a:rPr lang="pt-PT" altLang="pt-PT" sz="2000" dirty="0" err="1"/>
              <a:t>minimax</a:t>
            </a:r>
            <a:r>
              <a:rPr lang="pt-PT" altLang="pt-PT" sz="2000" dirty="0"/>
              <a:t> correto sem analisar todos os nós da árvore.</a:t>
            </a:r>
          </a:p>
          <a:p>
            <a:r>
              <a:rPr lang="pt-PT" altLang="pt-PT" sz="2000" dirty="0"/>
              <a:t>Princípio geral: Considere-se um nó </a:t>
            </a:r>
            <a:r>
              <a:rPr lang="pt-PT" altLang="pt-PT" sz="2000" b="1" i="1" dirty="0"/>
              <a:t>n</a:t>
            </a:r>
            <a:r>
              <a:rPr lang="pt-PT" altLang="pt-PT" sz="2000" dirty="0"/>
              <a:t> tal que MAX tem a opção de jogar para esse nó. Se MAX detetar a possibilidade de escolher um nó </a:t>
            </a:r>
            <a:r>
              <a:rPr lang="pt-PT" altLang="pt-PT" sz="2000" b="1" i="1" dirty="0"/>
              <a:t>m</a:t>
            </a:r>
            <a:r>
              <a:rPr lang="pt-PT" altLang="pt-PT" sz="2000" dirty="0"/>
              <a:t> melhor que </a:t>
            </a:r>
            <a:r>
              <a:rPr lang="pt-PT" altLang="pt-PT" sz="2000" b="1" i="1" dirty="0"/>
              <a:t>n</a:t>
            </a:r>
            <a:r>
              <a:rPr lang="pt-PT" altLang="pt-PT" sz="2000" dirty="0"/>
              <a:t>, ou no nível do nó pai de </a:t>
            </a:r>
            <a:r>
              <a:rPr lang="pt-PT" altLang="pt-PT" sz="2000" b="1" i="1" dirty="0"/>
              <a:t>n</a:t>
            </a:r>
            <a:r>
              <a:rPr lang="pt-PT" altLang="pt-PT" sz="2000" dirty="0"/>
              <a:t> ou em algum nível acima desse, então </a:t>
            </a:r>
            <a:r>
              <a:rPr lang="pt-PT" altLang="pt-PT" sz="2000" b="1" i="1" dirty="0"/>
              <a:t>n</a:t>
            </a:r>
            <a:r>
              <a:rPr lang="pt-PT" altLang="pt-PT" sz="2000" dirty="0"/>
              <a:t> nunca será atingido durante o jogo. Por consequência, assim que se souber o suficiente acerca de </a:t>
            </a:r>
            <a:r>
              <a:rPr lang="pt-PT" altLang="pt-PT" sz="2000" b="1" i="1" dirty="0"/>
              <a:t>n</a:t>
            </a:r>
            <a:r>
              <a:rPr lang="pt-PT" altLang="pt-PT" sz="2000" dirty="0"/>
              <a:t> (explorando alguns dos seus descendentes) para validar esta conclusão, pode cortar-se o nó </a:t>
            </a:r>
            <a:r>
              <a:rPr lang="pt-PT" altLang="pt-PT" sz="2000" b="1" i="1" dirty="0"/>
              <a:t>n</a:t>
            </a:r>
            <a:r>
              <a:rPr lang="pt-PT" altLang="pt-PT" sz="2000" dirty="0"/>
              <a:t>.</a:t>
            </a:r>
            <a:endParaRPr lang="en-GB" altLang="pt-PT" sz="2000" b="1" i="1" dirty="0"/>
          </a:p>
        </p:txBody>
      </p:sp>
    </p:spTree>
    <p:extLst>
      <p:ext uri="{BB962C8B-B14F-4D97-AF65-F5344CB8AC3E}">
        <p14:creationId xmlns:p14="http://schemas.microsoft.com/office/powerpoint/2010/main" val="426022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766-7CA6-440B-B17A-BB9AC273BA88}" type="slidenum">
              <a:rPr lang="pt-PT" altLang="pt-PT"/>
              <a:pPr/>
              <a:t>26</a:t>
            </a:fld>
            <a:endParaRPr lang="pt-PT" altLang="pt-PT"/>
          </a:p>
        </p:txBody>
      </p:sp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terminologia</a:t>
            </a:r>
            <a:endParaRPr lang="en-GB" altLang="pt-PT" dirty="0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3724" y="2193925"/>
            <a:ext cx="8226748" cy="4070350"/>
          </a:xfrm>
        </p:spPr>
        <p:txBody>
          <a:bodyPr/>
          <a:lstStyle/>
          <a:p>
            <a:r>
              <a:rPr lang="pt-PT" altLang="pt-PT" sz="2000" dirty="0"/>
              <a:t>O limite inferior do valor de um nó designa-se por alfa (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)</a:t>
            </a:r>
            <a:r>
              <a:rPr lang="pt-PT" altLang="pt-PT" sz="2000" dirty="0"/>
              <a:t>.</a:t>
            </a:r>
          </a:p>
          <a:p>
            <a:r>
              <a:rPr lang="pt-PT" altLang="pt-PT" sz="2000" dirty="0"/>
              <a:t>O limite superior do valor de um nó designa-se por beta (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β)</a:t>
            </a:r>
            <a:r>
              <a:rPr lang="pt-PT" altLang="pt-PT" sz="2000" dirty="0"/>
              <a:t>.</a:t>
            </a:r>
          </a:p>
          <a:p>
            <a:r>
              <a:rPr lang="pt-PT" altLang="pt-PT" sz="2000" dirty="0"/>
              <a:t>O valor real do nó está no intervalo [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,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ym typeface="Euclid Symbol" panose="05050102010706020507" pitchFamily="18" charset="2"/>
              </a:rPr>
              <a:t>].</a:t>
            </a:r>
          </a:p>
          <a:p>
            <a:r>
              <a:rPr lang="pt-PT" altLang="pt-PT" sz="2000" dirty="0">
                <a:sym typeface="Euclid Symbol" panose="05050102010706020507" pitchFamily="18" charset="2"/>
              </a:rPr>
              <a:t>Os valores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 dos nós MAX nunca podem decrescer.</a:t>
            </a:r>
          </a:p>
          <a:p>
            <a:r>
              <a:rPr lang="pt-PT" altLang="pt-PT" sz="2000" dirty="0">
                <a:sym typeface="Euclid Symbol" panose="05050102010706020507" pitchFamily="18" charset="2"/>
              </a:rPr>
              <a:t>Os valores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ym typeface="Euclid Symbol" panose="05050102010706020507" pitchFamily="18" charset="2"/>
              </a:rPr>
              <a:t> dos nós MIN nunca podem crescer.</a:t>
            </a:r>
          </a:p>
          <a:p>
            <a:r>
              <a:rPr lang="pt-PT" altLang="pt-PT" sz="2000" dirty="0">
                <a:sym typeface="Euclid Symbol" panose="05050102010706020507" pitchFamily="18" charset="2"/>
              </a:rPr>
              <a:t>Estes considerandos permitem enunciar regras de descontinuação da procura (corte) – no próximo slide.</a:t>
            </a:r>
            <a:endParaRPr lang="en-GB" altLang="pt-PT" sz="2000" dirty="0"/>
          </a:p>
        </p:txBody>
      </p:sp>
    </p:spTree>
    <p:extLst>
      <p:ext uri="{BB962C8B-B14F-4D97-AF65-F5344CB8AC3E}">
        <p14:creationId xmlns:p14="http://schemas.microsoft.com/office/powerpoint/2010/main" val="3423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45B-19C3-47EE-9E11-0F77247F0657}" type="slidenum">
              <a:rPr lang="pt-PT" altLang="pt-PT"/>
              <a:pPr/>
              <a:t>27</a:t>
            </a:fld>
            <a:endParaRPr lang="pt-PT" altLang="pt-PT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dirty="0"/>
              <a:t>Regras de corte</a:t>
            </a:r>
            <a:endParaRPr lang="en-GB" altLang="pt-P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altLang="pt-PT" sz="2000" dirty="0"/>
              <a:t>A procura pode ser descontinuada abaixo de qualquer nó MIN com um valor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/>
              <a:t> </a:t>
            </a:r>
            <a:r>
              <a:rPr lang="pt-PT" altLang="pt-PT" sz="2000" dirty="0">
                <a:cs typeface="Arial" panose="020B0604020202020204" pitchFamily="34" charset="0"/>
                <a:sym typeface="Euclid Symbol" panose="05050102010706020507" pitchFamily="18" charset="2"/>
              </a:rPr>
              <a:t>≤</a:t>
            </a:r>
            <a:r>
              <a:rPr lang="pt-PT" altLang="pt-PT" sz="2000" dirty="0">
                <a:sym typeface="Euclid Symbol" panose="05050102010706020507" pitchFamily="18" charset="2"/>
              </a:rPr>
              <a:t>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 de qualquer dos seus antecessores MAX (corte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altLang="pt-PT" sz="1800" dirty="0">
                <a:sym typeface="Euclid Symbol" panose="05050102010706020507" pitchFamily="18" charset="2"/>
              </a:rPr>
              <a:t>Nesse caso, o valor retornado por esse nó MIN pode ser o seu valor </a:t>
            </a:r>
            <a:r>
              <a:rPr lang="pt-PT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ym typeface="Euclid Symbol" panose="05050102010706020507" pitchFamily="18" charset="2"/>
              </a:rPr>
              <a:t> corrente, apesar de este valor poder não ser o mesmo que se obtém com o minimax.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altLang="pt-PT" sz="2000" dirty="0"/>
              <a:t>A procura pode ser descontinuada abaixo de qualquer nó MAX com um valor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 </a:t>
            </a:r>
            <a:r>
              <a:rPr lang="pt-PT" altLang="pt-PT" sz="2000" dirty="0">
                <a:cs typeface="Arial" panose="020B0604020202020204" pitchFamily="34" charset="0"/>
                <a:sym typeface="Euclid Symbol" panose="05050102010706020507" pitchFamily="18" charset="2"/>
              </a:rPr>
              <a:t>≥</a:t>
            </a:r>
            <a:r>
              <a:rPr lang="pt-PT" altLang="pt-PT" sz="2000" dirty="0">
                <a:sym typeface="Euclid Symbol" panose="05050102010706020507" pitchFamily="18" charset="2"/>
              </a:rPr>
              <a:t>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/>
              <a:t> </a:t>
            </a:r>
            <a:r>
              <a:rPr lang="pt-PT" altLang="pt-PT" sz="2000" dirty="0">
                <a:sym typeface="Euclid Symbol" panose="05050102010706020507" pitchFamily="18" charset="2"/>
              </a:rPr>
              <a:t>de qualquer dos seus antecessores MIN (corte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ym typeface="Euclid Symbol" panose="05050102010706020507" pitchFamily="18" charset="2"/>
              </a:rPr>
              <a:t>).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altLang="pt-PT" sz="1800" dirty="0">
                <a:sym typeface="Euclid Symbol" panose="05050102010706020507" pitchFamily="18" charset="2"/>
              </a:rPr>
              <a:t>Nesse caso, o valor retornado por esse nó MAX pode ser o seu valor </a:t>
            </a:r>
            <a:r>
              <a:rPr lang="el-GR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ym typeface="Euclid Symbol" panose="05050102010706020507" pitchFamily="18" charset="2"/>
              </a:rPr>
              <a:t> corrente.</a:t>
            </a:r>
            <a:endParaRPr lang="en-GB" altLang="pt-PT" sz="1800" dirty="0">
              <a:sym typeface="Euclid 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371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FEE-A77D-4323-9FA1-F5BFDCEE3FF8}" type="slidenum">
              <a:rPr lang="pt-PT" altLang="pt-PT"/>
              <a:pPr/>
              <a:t>28</a:t>
            </a:fld>
            <a:endParaRPr lang="pt-PT" altLang="pt-PT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3588"/>
            <a:ext cx="7794699" cy="1293812"/>
          </a:xfrm>
        </p:spPr>
        <p:txBody>
          <a:bodyPr/>
          <a:lstStyle/>
          <a:p>
            <a:r>
              <a:rPr lang="pt-PT" altLang="pt-PT" dirty="0"/>
              <a:t>Algoritmo </a:t>
            </a:r>
            <a:r>
              <a:rPr lang="pt-PT" altLang="pt-PT" dirty="0" err="1"/>
              <a:t>minimax</a:t>
            </a:r>
            <a:r>
              <a:rPr lang="pt-PT" altLang="pt-PT" dirty="0"/>
              <a:t> com cortes </a:t>
            </a:r>
            <a:r>
              <a:rPr lang="pt-PT" altLang="pt-PT" dirty="0" err="1"/>
              <a:t>Alfa-Beta</a:t>
            </a:r>
            <a:endParaRPr lang="en-GB" altLang="pt-PT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sz="2000" dirty="0"/>
              <a:t>Notar que a procura alfabeta é do tipo </a:t>
            </a:r>
            <a:r>
              <a:rPr lang="pt-PT" altLang="pt-PT" sz="2000" i="1" dirty="0" err="1"/>
              <a:t>depth-first</a:t>
            </a:r>
            <a:r>
              <a:rPr lang="pt-PT" altLang="pt-PT" sz="2000" dirty="0"/>
              <a:t>, pelo que em cada instante apenas é necessário considerar os nós ao longo de um ramo da árvore de procura.</a:t>
            </a:r>
          </a:p>
          <a:p>
            <a:r>
              <a:rPr lang="pt-PT" altLang="pt-PT" sz="2000" dirty="0"/>
              <a:t>Seja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 o valor da melhor escolha encontrada até ao momento, ao longo do ramo corrente, para MAX.</a:t>
            </a:r>
          </a:p>
          <a:p>
            <a:r>
              <a:rPr lang="pt-PT" altLang="pt-PT" sz="2000" dirty="0">
                <a:sym typeface="Euclid Symbol" panose="05050102010706020507" pitchFamily="18" charset="2"/>
              </a:rPr>
              <a:t>Seja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ym typeface="Euclid Symbol" panose="05050102010706020507" pitchFamily="18" charset="2"/>
              </a:rPr>
              <a:t> o valor da melhor escolha encontrada até ao momento, ao longo do ramo corrente, para MIN.</a:t>
            </a:r>
          </a:p>
          <a:p>
            <a:r>
              <a:rPr lang="pt-PT" altLang="pt-PT" sz="2000" dirty="0">
                <a:sym typeface="Euclid Symbol" panose="05050102010706020507" pitchFamily="18" charset="2"/>
              </a:rPr>
              <a:t>O Alfa-Beta atualiza o valor de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 e de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ym typeface="Euclid Symbol" panose="05050102010706020507" pitchFamily="18" charset="2"/>
              </a:rPr>
              <a:t> ao longo da procura e corta uma subárvore (terminando uma chamada recursiva) logo que se sabe ser pior que os valores correntes de </a:t>
            </a:r>
            <a:r>
              <a:rPr lang="el-GR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ym typeface="Euclid Symbol" panose="05050102010706020507" pitchFamily="18" charset="2"/>
              </a:rPr>
              <a:t> e de </a:t>
            </a:r>
            <a:r>
              <a:rPr lang="pt-PT" altLang="pt-PT" sz="20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ym typeface="Euclid Symbol" panose="05050102010706020507" pitchFamily="18" charset="2"/>
              </a:rPr>
              <a:t> .</a:t>
            </a:r>
          </a:p>
          <a:p>
            <a:endParaRPr lang="en-GB" altLang="pt-PT" sz="2000" dirty="0"/>
          </a:p>
        </p:txBody>
      </p:sp>
    </p:spTree>
    <p:extLst>
      <p:ext uri="{BB962C8B-B14F-4D97-AF65-F5344CB8AC3E}">
        <p14:creationId xmlns:p14="http://schemas.microsoft.com/office/powerpoint/2010/main" val="90640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Fail-soft vs. Fail-hard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versão</a:t>
            </a:r>
            <a:r>
              <a:rPr lang="pt-PT" b="1" dirty="0"/>
              <a:t> Fail-soft </a:t>
            </a:r>
            <a:r>
              <a:rPr lang="pt-PT" dirty="0"/>
              <a:t>do alfabeta permite que sejam devolvidos valores fora do intervalo [</a:t>
            </a:r>
            <a:r>
              <a:rPr lang="el-GR" dirty="0"/>
              <a:t>α</a:t>
            </a:r>
            <a:r>
              <a:rPr lang="pt-PT" dirty="0"/>
              <a:t>,</a:t>
            </a:r>
            <a:r>
              <a:rPr lang="el-GR" dirty="0"/>
              <a:t> β</a:t>
            </a:r>
            <a:r>
              <a:rPr lang="pt-PT" dirty="0"/>
              <a:t>]</a:t>
            </a:r>
          </a:p>
          <a:p>
            <a:endParaRPr lang="pt-PT" dirty="0"/>
          </a:p>
          <a:p>
            <a:r>
              <a:rPr lang="pt-PT" dirty="0"/>
              <a:t>A versão </a:t>
            </a:r>
            <a:r>
              <a:rPr lang="pt-PT" b="1" dirty="0"/>
              <a:t>Fail-hard</a:t>
            </a:r>
            <a:r>
              <a:rPr lang="pt-PT" dirty="0"/>
              <a:t> é uma variante do pseudo-código anterior em que o valor devolvido é limitado ao intervalo [</a:t>
            </a:r>
            <a:r>
              <a:rPr lang="el-GR" dirty="0"/>
              <a:t>α</a:t>
            </a:r>
            <a:r>
              <a:rPr lang="pt-PT" dirty="0"/>
              <a:t>,</a:t>
            </a:r>
            <a:r>
              <a:rPr lang="el-GR" dirty="0"/>
              <a:t> β</a:t>
            </a:r>
            <a:r>
              <a:rPr lang="pt-PT" dirty="0"/>
              <a:t>] definido em parâmetros.</a:t>
            </a:r>
          </a:p>
          <a:p>
            <a:r>
              <a:rPr lang="pt-PT" dirty="0"/>
              <a:t>Isso corresponde a, no caso de haver um sucessor que dê origem a um corte (valor fora do intervalo [</a:t>
            </a:r>
            <a:r>
              <a:rPr lang="el-GR" dirty="0"/>
              <a:t>α</a:t>
            </a:r>
            <a:r>
              <a:rPr lang="pt-PT" dirty="0"/>
              <a:t>,</a:t>
            </a:r>
            <a:r>
              <a:rPr lang="el-GR" dirty="0"/>
              <a:t> β</a:t>
            </a:r>
            <a:r>
              <a:rPr lang="pt-PT" dirty="0"/>
              <a:t>]) devolver o valor limite do intervalo.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29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1274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93925"/>
            <a:ext cx="5681663" cy="4070350"/>
          </a:xfrm>
        </p:spPr>
        <p:txBody>
          <a:bodyPr/>
          <a:lstStyle/>
          <a:p>
            <a:r>
              <a:rPr lang="pt-PT" sz="2000" dirty="0"/>
              <a:t>A área de estudo de “Teoria de Jogos” é estabelecida apenas em 1928 na sequência de um trabalho apresentado por John </a:t>
            </a:r>
            <a:r>
              <a:rPr lang="pt-PT" sz="2000" dirty="0" err="1"/>
              <a:t>von</a:t>
            </a:r>
            <a:r>
              <a:rPr lang="pt-PT" sz="2000" dirty="0"/>
              <a:t> </a:t>
            </a:r>
            <a:r>
              <a:rPr lang="pt-PT" sz="2000" dirty="0" err="1"/>
              <a:t>Neumann</a:t>
            </a:r>
            <a:r>
              <a:rPr lang="pt-PT" sz="2000" dirty="0"/>
              <a:t>. </a:t>
            </a:r>
          </a:p>
          <a:p>
            <a:r>
              <a:rPr lang="pt-PT" sz="2000" dirty="0"/>
              <a:t>Em 1944 publica o livro </a:t>
            </a:r>
            <a:r>
              <a:rPr lang="en-US" sz="2000" i="1" dirty="0">
                <a:hlinkClick r:id="rId2" tooltip="Theory of Games and Economic Behavior"/>
              </a:rPr>
              <a:t>Theory of Games and Economic Behavior</a:t>
            </a:r>
            <a:r>
              <a:rPr lang="en-US" sz="2000" dirty="0"/>
              <a:t> </a:t>
            </a:r>
            <a:r>
              <a:rPr lang="en-US" sz="2000" dirty="0" err="1"/>
              <a:t>em</a:t>
            </a:r>
            <a:r>
              <a:rPr lang="en-US" sz="2000" dirty="0"/>
              <a:t> co-</a:t>
            </a:r>
            <a:r>
              <a:rPr lang="en-US" sz="2000" dirty="0" err="1"/>
              <a:t>autoria</a:t>
            </a:r>
            <a:r>
              <a:rPr lang="en-US" sz="2000" dirty="0"/>
              <a:t> com </a:t>
            </a:r>
            <a:r>
              <a:rPr lang="en-US" sz="2000" dirty="0">
                <a:hlinkClick r:id="rId3" tooltip="Oskar Morgenstern"/>
              </a:rPr>
              <a:t>Oskar Morgenstern</a:t>
            </a:r>
            <a:r>
              <a:rPr lang="en-US" sz="2000" dirty="0"/>
              <a:t>.</a:t>
            </a:r>
            <a:endParaRPr lang="pt-PT" sz="2000" dirty="0"/>
          </a:p>
          <a:p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</a:t>
            </a:fld>
            <a:endParaRPr lang="pt-PT" altLang="pt-PT"/>
          </a:p>
        </p:txBody>
      </p:sp>
      <p:pic>
        <p:nvPicPr>
          <p:cNvPr id="65538" name="Picture 2" descr="https://upload.wikimedia.org/wikipedia/commons/thumb/5/5e/JohnvonNeumann-LosAlamos.gif/220px-JohnvonNeumann-LosAlamo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154292"/>
            <a:ext cx="2095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82536" y="495013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John </a:t>
            </a:r>
            <a:r>
              <a:rPr lang="pt-PT" dirty="0" err="1"/>
              <a:t>von</a:t>
            </a:r>
            <a:r>
              <a:rPr lang="pt-PT" dirty="0"/>
              <a:t> </a:t>
            </a:r>
            <a:r>
              <a:rPr lang="pt-PT" dirty="0" err="1"/>
              <a:t>Neumann</a:t>
            </a:r>
            <a:endParaRPr lang="pt-PT" dirty="0"/>
          </a:p>
        </p:txBody>
      </p:sp>
      <p:pic>
        <p:nvPicPr>
          <p:cNvPr id="50178" name="Picture 2" descr="Resultado de imag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9" y="4221088"/>
            <a:ext cx="180019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16285" y="6004153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/>
              <a:t>Oskar</a:t>
            </a:r>
            <a:r>
              <a:rPr lang="pt-PT" dirty="0"/>
              <a:t> </a:t>
            </a:r>
            <a:r>
              <a:rPr lang="pt-PT" dirty="0" err="1"/>
              <a:t>Morgenstern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369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9FF8-6FBE-463C-A37F-56FBAF7A861B}" type="slidenum">
              <a:rPr lang="pt-PT" altLang="pt-PT"/>
              <a:pPr/>
              <a:t>30</a:t>
            </a:fld>
            <a:endParaRPr lang="pt-PT" altLang="pt-PT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Pseudocódigo do Alfabeta (Fail-soft)</a:t>
            </a:r>
            <a:endParaRPr lang="en-GB" altLang="pt-PT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4" y="2026350"/>
            <a:ext cx="8010723" cy="4070350"/>
          </a:xfrm>
        </p:spPr>
        <p:txBody>
          <a:bodyPr/>
          <a:lstStyle/>
          <a:p>
            <a:pPr marL="495300" indent="-4953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PT" altLang="pt-PT" sz="2400" b="1" dirty="0">
                <a:sym typeface="Euclid Symbol" panose="05050102010706020507" pitchFamily="18" charset="2"/>
              </a:rPr>
              <a:t>AlfaBeta(n; </a:t>
            </a:r>
            <a:r>
              <a:rPr lang="el-GR" altLang="pt-PT" sz="2400" b="1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400" b="1" dirty="0">
                <a:sym typeface="Euclid Symbol" panose="05050102010706020507" pitchFamily="18" charset="2"/>
              </a:rPr>
              <a:t>; </a:t>
            </a:r>
            <a:r>
              <a:rPr lang="pt-PT" altLang="pt-PT" sz="2400" b="1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400" b="1" dirty="0">
                <a:sym typeface="Euclid Symbol" panose="05050102010706020507" pitchFamily="18" charset="2"/>
              </a:rPr>
              <a:t>)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Se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 no limite de profundidade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d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, devolve AlfaBeta(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)=</a:t>
            </a:r>
            <a:r>
              <a:rPr lang="pt-PT" altLang="pt-PT" sz="1800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f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(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), caso contrário calcula os sucessores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1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, ...,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, ...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b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 (por ordem), faz k=1 e, se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 é um nó MAX, vai p/2 c.c. vai p/ ii.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v = - ∞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v</a:t>
            </a:r>
            <a:r>
              <a:rPr lang="el-GR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	    max[</a:t>
            </a:r>
            <a:r>
              <a:rPr lang="pt-PT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v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, AlfaBeta(</a:t>
            </a:r>
            <a:r>
              <a:rPr lang="pt-PT" altLang="pt-PT" sz="1800" b="1" i="1" dirty="0">
                <a:solidFill>
                  <a:schemeClr val="accent3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3"/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)]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 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	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   max[</a:t>
            </a:r>
            <a:r>
              <a:rPr lang="pt-PT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v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, </a:t>
            </a: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]</a:t>
            </a:r>
            <a:endParaRPr lang="pt-PT" altLang="pt-PT" sz="1800" dirty="0">
              <a:solidFill>
                <a:schemeClr val="accent3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Se </a:t>
            </a: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3"/>
                </a:solidFill>
                <a:cs typeface="Arial" panose="020B0604020202020204" pitchFamily="34" charset="0"/>
                <a:sym typeface="Euclid Symbol" panose="05050102010706020507" pitchFamily="18" charset="2"/>
              </a:rPr>
              <a:t>≥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devolve v </a:t>
            </a:r>
            <a:r>
              <a:rPr lang="pt-PT" altLang="pt-PT" sz="1800" dirty="0">
                <a:solidFill>
                  <a:schemeClr val="accent1"/>
                </a:solidFill>
                <a:sym typeface="Euclid Symbol" panose="05050102010706020507" pitchFamily="18" charset="2"/>
              </a:rPr>
              <a:t>(corte)</a:t>
            </a:r>
            <a:endParaRPr lang="pt-PT" altLang="pt-PT" sz="1800" dirty="0">
              <a:solidFill>
                <a:schemeClr val="accent3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Se k=b devolve v; c.c. vai para </a:t>
            </a:r>
            <a:r>
              <a:rPr lang="pt-PT" altLang="pt-PT" sz="1800" b="1" i="1" dirty="0">
                <a:solidFill>
                  <a:schemeClr val="accent3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3"/>
                </a:solidFill>
                <a:sym typeface="Euclid Symbol" panose="05050102010706020507" pitchFamily="18" charset="2"/>
              </a:rPr>
              <a:t>k+1 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i.e. k       k+1 e vai p/3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v = + ∞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v 	    min[v, AlfaBeta(</a:t>
            </a:r>
            <a:r>
              <a:rPr lang="pt-PT" altLang="pt-PT" sz="1800" b="1" i="1" dirty="0">
                <a:solidFill>
                  <a:schemeClr val="accent4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4"/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; </a:t>
            </a:r>
            <a:r>
              <a:rPr lang="el-GR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)]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 	     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min[v,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β]</a:t>
            </a:r>
            <a:endParaRPr lang="pt-PT" altLang="pt-PT" sz="1800" dirty="0">
              <a:solidFill>
                <a:schemeClr val="accent4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Se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4"/>
                </a:solidFill>
                <a:cs typeface="Arial" panose="020B0604020202020204" pitchFamily="34" charset="0"/>
                <a:sym typeface="Euclid Symbol" panose="05050102010706020507" pitchFamily="18" charset="2"/>
              </a:rPr>
              <a:t>≤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</a:t>
            </a:r>
            <a:r>
              <a:rPr lang="el-GR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devolve v </a:t>
            </a:r>
            <a:r>
              <a:rPr lang="pt-PT" altLang="pt-PT" sz="1800" dirty="0">
                <a:solidFill>
                  <a:schemeClr val="accent1"/>
                </a:solidFill>
                <a:sym typeface="Euclid Symbol" panose="05050102010706020507" pitchFamily="18" charset="2"/>
              </a:rPr>
              <a:t>(corte)</a:t>
            </a:r>
            <a:endParaRPr lang="pt-PT" altLang="pt-PT" sz="1800" dirty="0">
              <a:solidFill>
                <a:schemeClr val="accent4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Se k=b devolve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v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; c.c. vai para </a:t>
            </a:r>
            <a:r>
              <a:rPr lang="pt-PT" altLang="pt-PT" sz="1800" b="1" i="1" dirty="0">
                <a:solidFill>
                  <a:schemeClr val="accent4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4"/>
                </a:solidFill>
                <a:sym typeface="Euclid Symbol" panose="05050102010706020507" pitchFamily="18" charset="2"/>
              </a:rPr>
              <a:t>k+1 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i.e. k       k+1 e vai p/iii</a:t>
            </a:r>
            <a:endParaRPr lang="en-GB" altLang="pt-PT" sz="1800" dirty="0">
              <a:solidFill>
                <a:schemeClr val="accent4"/>
              </a:solidFill>
              <a:sym typeface="Euclid Symbol" panose="05050102010706020507" pitchFamily="18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2709" y="3637880"/>
            <a:ext cx="6429651" cy="2275152"/>
            <a:chOff x="1382709" y="3645024"/>
            <a:chExt cx="6429651" cy="2275152"/>
          </a:xfrm>
        </p:grpSpPr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flipH="1">
              <a:off x="5680116" y="4509120"/>
              <a:ext cx="301916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>
              <a:off x="1382709" y="3696092"/>
              <a:ext cx="301916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H="1">
              <a:off x="5666080" y="5884252"/>
              <a:ext cx="301916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H="1">
              <a:off x="1382709" y="5064244"/>
              <a:ext cx="301916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1389764" y="3984124"/>
              <a:ext cx="301916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403648" y="5352276"/>
              <a:ext cx="301916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cxnSp>
          <p:nvCxnSpPr>
            <p:cNvPr id="5" name="Connector: Elbow 4"/>
            <p:cNvCxnSpPr>
              <a:cxnSpLocks/>
            </p:cNvCxnSpPr>
            <p:nvPr/>
          </p:nvCxnSpPr>
          <p:spPr>
            <a:xfrm rot="10800000">
              <a:off x="4788024" y="3645024"/>
              <a:ext cx="3024336" cy="864096"/>
            </a:xfrm>
            <a:prstGeom prst="bentConnector3">
              <a:avLst>
                <a:gd name="adj1" fmla="val -17624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cxnSpLocks/>
            </p:cNvCxnSpPr>
            <p:nvPr/>
          </p:nvCxnSpPr>
          <p:spPr>
            <a:xfrm rot="10800000">
              <a:off x="4763220" y="5056080"/>
              <a:ext cx="3024336" cy="864096"/>
            </a:xfrm>
            <a:prstGeom prst="bentConnector3">
              <a:avLst>
                <a:gd name="adj1" fmla="val -17624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03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9FF8-6FBE-463C-A37F-56FBAF7A861B}" type="slidenum">
              <a:rPr lang="pt-PT" altLang="pt-PT"/>
              <a:pPr/>
              <a:t>31</a:t>
            </a:fld>
            <a:endParaRPr lang="pt-PT" altLang="pt-PT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Pseudocódigo do Alfabeta (fail-hard)</a:t>
            </a:r>
            <a:endParaRPr lang="en-GB" altLang="pt-PT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4" y="2026350"/>
            <a:ext cx="8010723" cy="4070350"/>
          </a:xfrm>
        </p:spPr>
        <p:txBody>
          <a:bodyPr/>
          <a:lstStyle/>
          <a:p>
            <a:pPr marL="495300" indent="-4953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PT" altLang="pt-PT" sz="2400" b="1" dirty="0">
                <a:sym typeface="Euclid Symbol" panose="05050102010706020507" pitchFamily="18" charset="2"/>
              </a:rPr>
              <a:t>AlfaBeta(n; </a:t>
            </a:r>
            <a:r>
              <a:rPr lang="el-GR" altLang="pt-PT" sz="2400" b="1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400" b="1" dirty="0">
                <a:sym typeface="Euclid Symbol" panose="05050102010706020507" pitchFamily="18" charset="2"/>
              </a:rPr>
              <a:t>; </a:t>
            </a:r>
            <a:r>
              <a:rPr lang="pt-PT" altLang="pt-PT" sz="2400" b="1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400" b="1" dirty="0">
                <a:sym typeface="Euclid Symbol" panose="05050102010706020507" pitchFamily="18" charset="2"/>
              </a:rPr>
              <a:t>)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Se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 no limite de profundidade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d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, devolve AlfaBeta(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)=</a:t>
            </a:r>
            <a:r>
              <a:rPr lang="pt-PT" altLang="pt-PT" sz="1800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f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(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), caso contrário calcula os sucessores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1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, ...,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, ...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b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 (por ordem), faz k=1 e, se </a:t>
            </a:r>
            <a:r>
              <a:rPr lang="pt-PT" altLang="pt-PT" sz="1800" b="1" i="1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dirty="0">
                <a:solidFill>
                  <a:schemeClr val="accent6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 é um nó MAX, vai p/2 c.c. vai p/ ii.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v = - ∞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v</a:t>
            </a:r>
            <a:r>
              <a:rPr lang="el-GR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	    max[</a:t>
            </a:r>
            <a:r>
              <a:rPr lang="pt-PT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v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, AlfaBeta(</a:t>
            </a:r>
            <a:r>
              <a:rPr lang="pt-PT" altLang="pt-PT" sz="1800" b="1" i="1" dirty="0">
                <a:solidFill>
                  <a:schemeClr val="accent3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3"/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18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)]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 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	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   </a:t>
            </a:r>
            <a:r>
              <a:rPr lang="pt-PT" altLang="pt-PT" sz="1800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max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[v, </a:t>
            </a: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]</a:t>
            </a:r>
            <a:endParaRPr lang="pt-PT" altLang="pt-PT" sz="1800" dirty="0">
              <a:solidFill>
                <a:schemeClr val="accent3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Se </a:t>
            </a:r>
            <a:r>
              <a:rPr lang="el-GR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3"/>
                </a:solidFill>
                <a:cs typeface="Arial" panose="020B0604020202020204" pitchFamily="34" charset="0"/>
                <a:sym typeface="Euclid Symbol" panose="05050102010706020507" pitchFamily="18" charset="2"/>
              </a:rPr>
              <a:t>≥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devolve </a:t>
            </a:r>
            <a:r>
              <a:rPr lang="pt-PT" altLang="pt-PT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1"/>
                </a:solidFill>
                <a:sym typeface="Euclid Symbol" panose="05050102010706020507" pitchFamily="18" charset="2"/>
              </a:rPr>
              <a:t>(corte)</a:t>
            </a:r>
            <a:endParaRPr lang="pt-PT" altLang="pt-PT" sz="1800" dirty="0">
              <a:solidFill>
                <a:schemeClr val="accent3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Se k=b devolve v; c.c. vai para </a:t>
            </a:r>
            <a:r>
              <a:rPr lang="pt-PT" altLang="pt-PT" sz="1800" b="1" i="1" dirty="0">
                <a:solidFill>
                  <a:schemeClr val="accent3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3"/>
                </a:solidFill>
                <a:sym typeface="Euclid Symbol" panose="05050102010706020507" pitchFamily="18" charset="2"/>
              </a:rPr>
              <a:t>k+1 </a:t>
            </a:r>
            <a:r>
              <a:rPr lang="pt-PT" altLang="pt-PT" sz="1800" dirty="0">
                <a:solidFill>
                  <a:schemeClr val="accent3"/>
                </a:solidFill>
                <a:sym typeface="Euclid Symbol" panose="05050102010706020507" pitchFamily="18" charset="2"/>
              </a:rPr>
              <a:t>i.e. k       k+1 e vai p/3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v = + ∞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v 	    min[v, AlfaBeta(</a:t>
            </a:r>
            <a:r>
              <a:rPr lang="pt-PT" altLang="pt-PT" sz="1800" b="1" i="1" dirty="0">
                <a:solidFill>
                  <a:schemeClr val="accent4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4"/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; </a:t>
            </a:r>
            <a:r>
              <a:rPr lang="el-GR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)]</a:t>
            </a: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 	     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min[v,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β]</a:t>
            </a:r>
            <a:endParaRPr lang="pt-PT" altLang="pt-PT" sz="1800" dirty="0">
              <a:solidFill>
                <a:schemeClr val="accent4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Se </a:t>
            </a:r>
            <a:r>
              <a:rPr lang="pt-PT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4"/>
                </a:solidFill>
                <a:cs typeface="Arial" panose="020B0604020202020204" pitchFamily="34" charset="0"/>
                <a:sym typeface="Euclid Symbol" panose="05050102010706020507" pitchFamily="18" charset="2"/>
              </a:rPr>
              <a:t>≤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</a:t>
            </a:r>
            <a:r>
              <a:rPr lang="el-GR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devolve </a:t>
            </a:r>
            <a:r>
              <a:rPr lang="el-GR" altLang="pt-PT" sz="1800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1800" dirty="0">
                <a:solidFill>
                  <a:schemeClr val="accent1"/>
                </a:solidFill>
                <a:sym typeface="Euclid Symbol" panose="05050102010706020507" pitchFamily="18" charset="2"/>
              </a:rPr>
              <a:t>(corte)</a:t>
            </a:r>
            <a:endParaRPr lang="pt-PT" altLang="pt-PT" sz="1800" dirty="0">
              <a:solidFill>
                <a:schemeClr val="accent4"/>
              </a:solidFill>
              <a:sym typeface="Euclid Symbol" panose="05050102010706020507" pitchFamily="18" charset="2"/>
            </a:endParaRPr>
          </a:p>
          <a:p>
            <a:pPr marL="495300" indent="-4953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romanLcPeriod" startAt="2"/>
            </a:pP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Se k=b devolve v; c.c. vai para </a:t>
            </a:r>
            <a:r>
              <a:rPr lang="pt-PT" altLang="pt-PT" sz="1800" b="1" i="1" dirty="0">
                <a:solidFill>
                  <a:schemeClr val="accent4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1800" baseline="-25000" dirty="0">
                <a:solidFill>
                  <a:schemeClr val="accent4"/>
                </a:solidFill>
                <a:sym typeface="Euclid Symbol" panose="05050102010706020507" pitchFamily="18" charset="2"/>
              </a:rPr>
              <a:t>k+1 </a:t>
            </a:r>
            <a:r>
              <a:rPr lang="pt-PT" altLang="pt-PT" sz="1800" dirty="0">
                <a:solidFill>
                  <a:schemeClr val="accent4"/>
                </a:solidFill>
                <a:sym typeface="Euclid Symbol" panose="05050102010706020507" pitchFamily="18" charset="2"/>
              </a:rPr>
              <a:t>i.e. k       k+1 e vai p/iii</a:t>
            </a:r>
            <a:endParaRPr lang="en-GB" altLang="pt-PT" sz="1800" dirty="0">
              <a:solidFill>
                <a:schemeClr val="accent4"/>
              </a:solidFill>
              <a:sym typeface="Euclid Symbol" panose="05050102010706020507" pitchFamily="18" charset="2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5680116" y="4509120"/>
            <a:ext cx="301916" cy="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1382709" y="3696092"/>
            <a:ext cx="301916" cy="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5666080" y="5884252"/>
            <a:ext cx="301916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1382709" y="5064244"/>
            <a:ext cx="301916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389764" y="3984124"/>
            <a:ext cx="301916" cy="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1403648" y="5352276"/>
            <a:ext cx="301916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cxnSp>
        <p:nvCxnSpPr>
          <p:cNvPr id="5" name="Connector: Elbow 4"/>
          <p:cNvCxnSpPr>
            <a:cxnSpLocks/>
          </p:cNvCxnSpPr>
          <p:nvPr/>
        </p:nvCxnSpPr>
        <p:spPr>
          <a:xfrm rot="10800000">
            <a:off x="4788024" y="3645024"/>
            <a:ext cx="3024336" cy="864096"/>
          </a:xfrm>
          <a:prstGeom prst="bentConnector3">
            <a:avLst>
              <a:gd name="adj1" fmla="val -1762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cxnSpLocks/>
          </p:cNvCxnSpPr>
          <p:nvPr/>
        </p:nvCxnSpPr>
        <p:spPr>
          <a:xfrm rot="10800000">
            <a:off x="4763220" y="5056080"/>
            <a:ext cx="3024336" cy="864096"/>
          </a:xfrm>
          <a:prstGeom prst="bentConnector3">
            <a:avLst>
              <a:gd name="adj1" fmla="val -1762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09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763588"/>
            <a:ext cx="6426547" cy="1293812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Pseudocódigo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(</a:t>
            </a:r>
            <a:r>
              <a:rPr lang="pt-PT" dirty="0" err="1"/>
              <a:t>fail</a:t>
            </a:r>
            <a:r>
              <a:rPr lang="pt-PT" dirty="0"/>
              <a:t>-hard) simplificado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32</a:t>
            </a:fld>
            <a:endParaRPr lang="pt-PT" altLang="pt-PT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3724" y="2060848"/>
            <a:ext cx="8010723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buFont typeface="Wingdings" panose="05000000000000000000" pitchFamily="2" charset="2"/>
              <a:buNone/>
            </a:pPr>
            <a:r>
              <a:rPr lang="pt-PT" altLang="pt-PT" sz="2400" b="1" dirty="0" err="1">
                <a:sym typeface="Euclid Symbol" panose="05050102010706020507" pitchFamily="18" charset="2"/>
              </a:rPr>
              <a:t>AlfaBeta</a:t>
            </a:r>
            <a:r>
              <a:rPr lang="pt-PT" altLang="pt-PT" sz="2400" b="1" dirty="0">
                <a:sym typeface="Euclid Symbol" panose="05050102010706020507" pitchFamily="18" charset="2"/>
              </a:rPr>
              <a:t>(n; </a:t>
            </a:r>
            <a:r>
              <a:rPr lang="el-GR" altLang="pt-PT" sz="2400" b="1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400" b="1" dirty="0">
                <a:sym typeface="Euclid Symbol" panose="05050102010706020507" pitchFamily="18" charset="2"/>
              </a:rPr>
              <a:t>; </a:t>
            </a:r>
            <a:r>
              <a:rPr lang="pt-PT" altLang="pt-PT" sz="2400" b="1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400" b="1" dirty="0">
                <a:sym typeface="Euclid Symbol" panose="05050102010706020507" pitchFamily="18" charset="2"/>
              </a:rPr>
              <a:t>)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Se </a:t>
            </a:r>
            <a:r>
              <a:rPr lang="pt-PT" alt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 no limite de profundidade </a:t>
            </a:r>
            <a:r>
              <a:rPr lang="pt-PT" alt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d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, devolve </a:t>
            </a:r>
            <a:r>
              <a:rPr lang="pt-PT" altLang="pt-PT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AlfaBeta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(</a:t>
            </a:r>
            <a:r>
              <a:rPr lang="pt-PT" alt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)=</a:t>
            </a:r>
            <a:r>
              <a:rPr lang="pt-PT" altLang="pt-PT" sz="2000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f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(</a:t>
            </a:r>
            <a:r>
              <a:rPr lang="pt-PT" alt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), caso contrário calcula os sucessores </a:t>
            </a:r>
            <a:r>
              <a:rPr lang="pt-PT" alt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1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, ...,</a:t>
            </a:r>
            <a:r>
              <a:rPr lang="pt-PT" altLang="pt-PT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, ... </a:t>
            </a:r>
            <a:r>
              <a:rPr lang="pt-PT" altLang="pt-PT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b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 (por ordem), faz k=1 e, se </a:t>
            </a:r>
            <a:r>
              <a:rPr lang="pt-PT" alt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 é um nó MAX, vai p/2 </a:t>
            </a:r>
            <a:r>
              <a:rPr lang="pt-PT" altLang="pt-PT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c.c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. vai p/ </a:t>
            </a:r>
            <a:r>
              <a:rPr lang="pt-PT" altLang="pt-PT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ii</a:t>
            </a:r>
            <a:r>
              <a:rPr lang="pt-PT" altLang="pt-PT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Euclid Symbol" panose="05050102010706020507" pitchFamily="18" charset="2"/>
              </a:rPr>
              <a:t>.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l-GR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 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	    </a:t>
            </a:r>
            <a:r>
              <a:rPr lang="pt-PT" altLang="pt-PT" sz="2000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max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[</a:t>
            </a:r>
            <a:r>
              <a:rPr lang="el-GR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, </a:t>
            </a:r>
            <a:r>
              <a:rPr lang="pt-PT" altLang="pt-PT" sz="2000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AlfaBeta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(</a:t>
            </a:r>
            <a:r>
              <a:rPr lang="pt-PT" altLang="pt-PT" sz="2000" b="1" i="1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el-GR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2000" dirty="0">
                <a:solidFill>
                  <a:schemeClr val="accent3"/>
                </a:solidFill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)]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Se </a:t>
            </a:r>
            <a:r>
              <a:rPr lang="el-GR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2000" dirty="0">
                <a:solidFill>
                  <a:schemeClr val="accent3"/>
                </a:solidFill>
                <a:cs typeface="Arial" panose="020B0604020202020204" pitchFamily="34" charset="0"/>
                <a:sym typeface="Euclid Symbol" panose="05050102010706020507" pitchFamily="18" charset="2"/>
              </a:rPr>
              <a:t>≥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 devolve </a:t>
            </a:r>
            <a:r>
              <a:rPr lang="pt-PT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2000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c.c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. continua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Se k=b devolve </a:t>
            </a:r>
            <a:r>
              <a:rPr lang="el-GR" altLang="pt-PT" sz="2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2000" dirty="0" err="1">
                <a:solidFill>
                  <a:schemeClr val="accent3"/>
                </a:solidFill>
                <a:sym typeface="Euclid Symbol" panose="05050102010706020507" pitchFamily="18" charset="2"/>
              </a:rPr>
              <a:t>c.c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. vai para </a:t>
            </a:r>
            <a:r>
              <a:rPr lang="pt-PT" altLang="pt-PT" sz="2000" b="1" i="1" dirty="0">
                <a:solidFill>
                  <a:schemeClr val="accent3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>
                <a:solidFill>
                  <a:schemeClr val="accent3"/>
                </a:solidFill>
                <a:sym typeface="Euclid Symbol" panose="05050102010706020507" pitchFamily="18" charset="2"/>
              </a:rPr>
              <a:t>k+1 </a:t>
            </a:r>
            <a:r>
              <a:rPr lang="pt-PT" altLang="pt-PT" sz="2000" dirty="0">
                <a:solidFill>
                  <a:schemeClr val="accent3"/>
                </a:solidFill>
                <a:sym typeface="Euclid Symbol" panose="05050102010706020507" pitchFamily="18" charset="2"/>
              </a:rPr>
              <a:t>i.e. k       k+1 e vai p/2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endParaRPr lang="pt-PT" altLang="pt-PT" sz="2000" dirty="0">
              <a:sym typeface="Euclid Symbol" panose="05050102010706020507" pitchFamily="18" charset="2"/>
            </a:endParaRPr>
          </a:p>
          <a:p>
            <a:pPr marL="495300" indent="-495300">
              <a:buFont typeface="Wingdings" panose="05000000000000000000" pitchFamily="2" charset="2"/>
              <a:buAutoNum type="romanLcPeriod" startAt="2"/>
            </a:pPr>
            <a:r>
              <a:rPr lang="pt-PT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 	    min[</a:t>
            </a:r>
            <a:r>
              <a:rPr lang="pt-PT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, </a:t>
            </a:r>
            <a:r>
              <a:rPr lang="pt-PT" altLang="pt-PT" sz="2000" dirty="0" err="1">
                <a:solidFill>
                  <a:srgbClr val="92D050"/>
                </a:solidFill>
                <a:sym typeface="Euclid Symbol" panose="05050102010706020507" pitchFamily="18" charset="2"/>
              </a:rPr>
              <a:t>AlfaBeta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(</a:t>
            </a:r>
            <a:r>
              <a:rPr lang="pt-PT" altLang="pt-PT" sz="2000" b="1" i="1" dirty="0" err="1">
                <a:solidFill>
                  <a:srgbClr val="92D050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 err="1">
                <a:solidFill>
                  <a:srgbClr val="92D050"/>
                </a:solidFill>
                <a:sym typeface="Euclid Symbol" panose="05050102010706020507" pitchFamily="18" charset="2"/>
              </a:rPr>
              <a:t>k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; </a:t>
            </a:r>
            <a:r>
              <a:rPr lang="el-GR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)]</a:t>
            </a:r>
          </a:p>
          <a:p>
            <a:pPr marL="495300" indent="-495300">
              <a:buFont typeface="Wingdings" panose="05000000000000000000" pitchFamily="2" charset="2"/>
              <a:buAutoNum type="romanLcPeriod" startAt="2"/>
            </a:pP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Se </a:t>
            </a:r>
            <a:r>
              <a:rPr lang="pt-PT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 </a:t>
            </a:r>
            <a:r>
              <a:rPr lang="pt-PT" altLang="pt-PT" sz="2000" dirty="0">
                <a:solidFill>
                  <a:srgbClr val="92D050"/>
                </a:solidFill>
                <a:cs typeface="Arial" panose="020B0604020202020204" pitchFamily="34" charset="0"/>
                <a:sym typeface="Euclid Symbol" panose="05050102010706020507" pitchFamily="18" charset="2"/>
              </a:rPr>
              <a:t>≤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 </a:t>
            </a:r>
            <a:r>
              <a:rPr lang="el-GR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 devolve </a:t>
            </a:r>
            <a:r>
              <a:rPr lang="el-GR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2000" dirty="0" err="1">
                <a:solidFill>
                  <a:srgbClr val="92D050"/>
                </a:solidFill>
                <a:sym typeface="Euclid Symbol" panose="05050102010706020507" pitchFamily="18" charset="2"/>
              </a:rPr>
              <a:t>c.c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. continua</a:t>
            </a:r>
          </a:p>
          <a:p>
            <a:pPr marL="495300" indent="-495300">
              <a:buFont typeface="Wingdings" panose="05000000000000000000" pitchFamily="2" charset="2"/>
              <a:buAutoNum type="romanLcPeriod" startAt="2"/>
            </a:pP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Se k=b devolve </a:t>
            </a:r>
            <a:r>
              <a:rPr lang="pt-PT" altLang="pt-PT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β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; </a:t>
            </a:r>
            <a:r>
              <a:rPr lang="pt-PT" altLang="pt-PT" sz="2000" dirty="0" err="1">
                <a:solidFill>
                  <a:srgbClr val="92D050"/>
                </a:solidFill>
                <a:sym typeface="Euclid Symbol" panose="05050102010706020507" pitchFamily="18" charset="2"/>
              </a:rPr>
              <a:t>c.c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. vai para </a:t>
            </a:r>
            <a:r>
              <a:rPr lang="pt-PT" altLang="pt-PT" sz="2000" b="1" i="1" dirty="0">
                <a:solidFill>
                  <a:srgbClr val="92D050"/>
                </a:solidFill>
                <a:sym typeface="Euclid Symbol" panose="05050102010706020507" pitchFamily="18" charset="2"/>
              </a:rPr>
              <a:t>n</a:t>
            </a:r>
            <a:r>
              <a:rPr lang="pt-PT" altLang="pt-PT" sz="2000" baseline="-25000" dirty="0">
                <a:solidFill>
                  <a:srgbClr val="92D050"/>
                </a:solidFill>
                <a:sym typeface="Euclid Symbol" panose="05050102010706020507" pitchFamily="18" charset="2"/>
              </a:rPr>
              <a:t>k+1 </a:t>
            </a:r>
            <a:r>
              <a:rPr lang="pt-PT" altLang="pt-PT" sz="2000" dirty="0">
                <a:solidFill>
                  <a:srgbClr val="92D050"/>
                </a:solidFill>
                <a:sym typeface="Euclid Symbol" panose="05050102010706020507" pitchFamily="18" charset="2"/>
              </a:rPr>
              <a:t>i.e. k       k+1 e vai p/</a:t>
            </a:r>
            <a:r>
              <a:rPr lang="pt-PT" altLang="pt-PT" sz="2000" dirty="0" err="1">
                <a:solidFill>
                  <a:srgbClr val="92D050"/>
                </a:solidFill>
                <a:sym typeface="Euclid Symbol" panose="05050102010706020507" pitchFamily="18" charset="2"/>
              </a:rPr>
              <a:t>ii</a:t>
            </a:r>
            <a:endParaRPr lang="en-GB" altLang="pt-PT" sz="2000" dirty="0">
              <a:solidFill>
                <a:srgbClr val="92D050"/>
              </a:solidFill>
              <a:sym typeface="Euclid Symbol" panose="05050102010706020507" pitchFamily="18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37619" y="3650371"/>
            <a:ext cx="5123937" cy="2376264"/>
            <a:chOff x="1397489" y="3645024"/>
            <a:chExt cx="5123937" cy="237626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6140426" y="4437112"/>
              <a:ext cx="381000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1397489" y="3645024"/>
              <a:ext cx="381000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6084888" y="6021288"/>
              <a:ext cx="381000" cy="0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397489" y="5229200"/>
              <a:ext cx="381000" cy="0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230019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FB50-7C1F-4BFF-80B2-2DDB191290C1}" type="slidenum">
              <a:rPr lang="pt-PT" altLang="pt-PT"/>
              <a:pPr/>
              <a:t>33</a:t>
            </a:fld>
            <a:endParaRPr lang="pt-PT" altLang="pt-PT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46125"/>
            <a:ext cx="7194127" cy="592521"/>
          </a:xfrm>
        </p:spPr>
        <p:txBody>
          <a:bodyPr>
            <a:normAutofit fontScale="90000"/>
          </a:bodyPr>
          <a:lstStyle/>
          <a:p>
            <a:r>
              <a:rPr lang="pt-PT" altLang="pt-PT" dirty="0"/>
              <a:t>Um exemplo de </a:t>
            </a:r>
            <a:r>
              <a:rPr lang="pt-PT" altLang="pt-PT" dirty="0" err="1"/>
              <a:t>Alfa-Beta</a:t>
            </a:r>
            <a:r>
              <a:rPr lang="pt-PT" altLang="pt-PT" dirty="0"/>
              <a:t> (</a:t>
            </a:r>
            <a:r>
              <a:rPr lang="pt-PT" altLang="pt-PT" dirty="0" err="1"/>
              <a:t>fail</a:t>
            </a:r>
            <a:r>
              <a:rPr lang="pt-PT" altLang="pt-PT" dirty="0"/>
              <a:t>-soft)</a:t>
            </a:r>
            <a:endParaRPr lang="en-GB" altLang="pt-PT" dirty="0"/>
          </a:p>
        </p:txBody>
      </p:sp>
      <p:pic>
        <p:nvPicPr>
          <p:cNvPr id="20558" name="Picture 205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40133"/>
            <a:ext cx="8044562" cy="4047579"/>
          </a:xfrm>
          <a:prstGeom prst="rect">
            <a:avLst/>
          </a:prstGeom>
        </p:spPr>
      </p:pic>
      <p:sp>
        <p:nvSpPr>
          <p:cNvPr id="20559" name="TextBox 20558"/>
          <p:cNvSpPr txBox="1"/>
          <p:nvPr/>
        </p:nvSpPr>
        <p:spPr>
          <a:xfrm>
            <a:off x="479259" y="1770801"/>
            <a:ext cx="7564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Árvore percorrida da esquerda para a direita; nós a cinzento não são explorados.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2E435-634A-4A49-B448-92C287AAB416}"/>
              </a:ext>
            </a:extLst>
          </p:cNvPr>
          <p:cNvSpPr txBox="1"/>
          <p:nvPr/>
        </p:nvSpPr>
        <p:spPr>
          <a:xfrm>
            <a:off x="4427984" y="6135107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/>
              <a:t>Wikipedia</a:t>
            </a:r>
            <a:r>
              <a:rPr lang="pt-PT" sz="1000" dirty="0"/>
              <a:t>: https://en.wikipedia.org/wiki/Alpha%E2%80%93beta_pruning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5175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3" y="563562"/>
            <a:ext cx="8550275" cy="1293812"/>
          </a:xfrm>
        </p:spPr>
        <p:txBody>
          <a:bodyPr>
            <a:normAutofit/>
          </a:bodyPr>
          <a:lstStyle/>
          <a:p>
            <a:r>
              <a:rPr lang="pt-PT" sz="3200" dirty="0"/>
              <a:t>Negamax conjugado com CORTES alfa-beta e profundidade limitada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988840"/>
            <a:ext cx="8109673" cy="398740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800" dirty="0"/>
              <a:t>;;; argumentos: </a:t>
            </a:r>
            <a:r>
              <a:rPr lang="pt-PT" sz="1800" dirty="0">
                <a:solidFill>
                  <a:srgbClr val="FFFF00"/>
                </a:solidFill>
              </a:rPr>
              <a:t>nó</a:t>
            </a:r>
            <a:r>
              <a:rPr lang="pt-PT" sz="1800" dirty="0"/>
              <a:t> n, </a:t>
            </a:r>
            <a:r>
              <a:rPr lang="pt-PT" sz="1800" dirty="0">
                <a:solidFill>
                  <a:srgbClr val="FFFF00"/>
                </a:solidFill>
              </a:rPr>
              <a:t>profundidade</a:t>
            </a:r>
            <a:r>
              <a:rPr lang="pt-PT" sz="1800" dirty="0"/>
              <a:t> d, </a:t>
            </a:r>
            <a:r>
              <a:rPr lang="pt-PT" sz="1800" dirty="0">
                <a:solidFill>
                  <a:srgbClr val="FFFF00"/>
                </a:solidFill>
              </a:rPr>
              <a:t>cor</a:t>
            </a:r>
            <a:r>
              <a:rPr lang="pt-PT" sz="1800" dirty="0"/>
              <a:t> c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PT" sz="1800" dirty="0"/>
              <a:t>;;; b = ramificação (número de sucessores)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function </a:t>
            </a:r>
            <a:r>
              <a:rPr lang="pt-PT" sz="1800" b="1" dirty="0">
                <a:solidFill>
                  <a:srgbClr val="FFFF00"/>
                </a:solidFill>
              </a:rPr>
              <a:t>negamax</a:t>
            </a:r>
            <a:r>
              <a:rPr lang="pt-PT" sz="1800" dirty="0">
                <a:solidFill>
                  <a:srgbClr val="FFFF00"/>
                </a:solidFill>
              </a:rPr>
              <a:t> </a:t>
            </a:r>
            <a:r>
              <a:rPr lang="pt-PT" sz="1800" dirty="0"/>
              <a:t>(n, d, </a:t>
            </a:r>
            <a:r>
              <a:rPr lang="el-GR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el-GR" sz="1800" dirty="0"/>
              <a:t>, β, </a:t>
            </a:r>
            <a:r>
              <a:rPr lang="pt-PT" sz="1800" dirty="0"/>
              <a:t>c)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se d = 0 ou n é terminal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    return c * valor heuristico de 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sucessores := OrderMoves(GenerateMoves(n))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</a:t>
            </a:r>
            <a:r>
              <a:rPr lang="pt-PT" sz="1800" dirty="0" err="1"/>
              <a:t>bestValue</a:t>
            </a:r>
            <a:r>
              <a:rPr lang="pt-PT" sz="1800" dirty="0"/>
              <a:t> := −∞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para cada sucessor n</a:t>
            </a:r>
            <a:r>
              <a:rPr lang="pt-PT" sz="1800" baseline="-25000" dirty="0"/>
              <a:t>k</a:t>
            </a:r>
            <a:r>
              <a:rPr lang="pt-PT" sz="1800" dirty="0"/>
              <a:t> em sucessores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    bestValue := max (bestValue, −negamax (n</a:t>
            </a:r>
            <a:r>
              <a:rPr lang="pt-PT" sz="1800" baseline="-25000" dirty="0"/>
              <a:t>k</a:t>
            </a:r>
            <a:r>
              <a:rPr lang="pt-PT" sz="1800" dirty="0"/>
              <a:t>, d−1, −</a:t>
            </a:r>
            <a:r>
              <a:rPr lang="el-GR" sz="1800" dirty="0"/>
              <a:t>β, −</a:t>
            </a:r>
            <a:r>
              <a:rPr lang="el-GR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 α</a:t>
            </a:r>
            <a:r>
              <a:rPr lang="el-GR" sz="1800" dirty="0"/>
              <a:t>, −</a:t>
            </a:r>
            <a:r>
              <a:rPr lang="pt-PT" sz="1800" dirty="0"/>
              <a:t>c))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    </a:t>
            </a:r>
            <a:r>
              <a:rPr lang="el-GR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el-GR" sz="1800" dirty="0"/>
              <a:t> := </a:t>
            </a:r>
            <a:r>
              <a:rPr lang="pt-PT" sz="1800" dirty="0"/>
              <a:t>max (</a:t>
            </a:r>
            <a:r>
              <a:rPr lang="el-GR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el-GR" sz="1800" dirty="0"/>
              <a:t>, </a:t>
            </a:r>
            <a:r>
              <a:rPr lang="pt-PT" sz="1800" dirty="0" err="1"/>
              <a:t>bestValue</a:t>
            </a:r>
            <a:r>
              <a:rPr lang="pt-PT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    se </a:t>
            </a:r>
            <a:r>
              <a:rPr lang="el-GR" altLang="pt-PT" sz="1800" dirty="0">
                <a:latin typeface="Cambria Math" panose="02040503050406030204" pitchFamily="18" charset="0"/>
                <a:ea typeface="Cambria Math" panose="02040503050406030204" pitchFamily="18" charset="0"/>
                <a:sym typeface="Euclid Symbol" panose="05050102010706020507" pitchFamily="18" charset="2"/>
              </a:rPr>
              <a:t>α</a:t>
            </a:r>
            <a:r>
              <a:rPr lang="el-GR" sz="1800" dirty="0"/>
              <a:t> ≥ β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l-GR" sz="1800" dirty="0"/>
              <a:t>             </a:t>
            </a:r>
            <a:r>
              <a:rPr lang="pt-PT" sz="1800" dirty="0"/>
              <a:t>break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PT" sz="1800" dirty="0"/>
              <a:t>     </a:t>
            </a:r>
            <a:r>
              <a:rPr lang="pt-PT" sz="1800" dirty="0" err="1"/>
              <a:t>return</a:t>
            </a:r>
            <a:r>
              <a:rPr lang="pt-PT" sz="1800" dirty="0"/>
              <a:t> </a:t>
            </a:r>
            <a:r>
              <a:rPr lang="pt-PT" sz="1800" dirty="0" err="1"/>
              <a:t>bestValue</a:t>
            </a:r>
            <a:endParaRPr lang="pt-P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34</a:t>
            </a:fld>
            <a:endParaRPr lang="pt-PT" altLang="pt-PT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3848" y="5847655"/>
            <a:ext cx="5544616" cy="46166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Valor do</a:t>
            </a:r>
            <a:r>
              <a:rPr kumimoji="0" lang="pt-PT" altLang="pt-PT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nó inicial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rootNegamaxValue := negamax( rootNode, depth, −∞, +∞, 1)</a:t>
            </a:r>
            <a:r>
              <a:rPr kumimoji="0" lang="pt-PT" altLang="pt-PT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1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  <a:endParaRPr lang="pt-PT" altLang="pt-P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107F-8F73-4B83-959A-92B614B13306}" type="slidenum">
              <a:rPr lang="pt-PT" altLang="pt-PT"/>
              <a:pPr/>
              <a:t>35</a:t>
            </a:fld>
            <a:endParaRPr lang="pt-PT" altLang="pt-PT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763588"/>
            <a:ext cx="6930603" cy="1000125"/>
          </a:xfrm>
        </p:spPr>
        <p:txBody>
          <a:bodyPr>
            <a:normAutofit fontScale="90000"/>
          </a:bodyPr>
          <a:lstStyle/>
          <a:p>
            <a:r>
              <a:rPr lang="pt-PT" altLang="pt-PT" dirty="0"/>
              <a:t>Eficiência do </a:t>
            </a:r>
            <a:r>
              <a:rPr lang="pt-PT" altLang="pt-PT" dirty="0" err="1"/>
              <a:t>minimax</a:t>
            </a:r>
            <a:r>
              <a:rPr lang="pt-PT" altLang="pt-PT" dirty="0"/>
              <a:t> com cortes </a:t>
            </a:r>
            <a:r>
              <a:rPr lang="pt-PT" altLang="pt-PT" dirty="0" err="1"/>
              <a:t>Alfa-Beta</a:t>
            </a:r>
            <a:endParaRPr lang="en-GB" altLang="pt-PT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2060848"/>
            <a:ext cx="7956550" cy="4070350"/>
          </a:xfrm>
        </p:spPr>
        <p:txBody>
          <a:bodyPr/>
          <a:lstStyle/>
          <a:p>
            <a:r>
              <a:rPr lang="pt-PT" altLang="pt-PT" sz="1800" dirty="0"/>
              <a:t>Admita-se que uma árvore tem profundidade d e um fator de ramificação média b.</a:t>
            </a:r>
          </a:p>
          <a:p>
            <a:r>
              <a:rPr lang="pt-PT" altLang="pt-PT" sz="1800" dirty="0"/>
              <a:t>Assumindo que seria possível obter uma estimativa da ordenação do valor dos sucessores, o </a:t>
            </a:r>
            <a:r>
              <a:rPr lang="pt-PT" altLang="pt-PT" sz="1800" dirty="0" err="1"/>
              <a:t>alfa-beta</a:t>
            </a:r>
            <a:r>
              <a:rPr lang="pt-PT" altLang="pt-PT" sz="1800" dirty="0"/>
              <a:t> apenas necessitaria de examinar </a:t>
            </a:r>
            <a:r>
              <a:rPr lang="pt-PT" altLang="pt-PT" sz="1800" i="1" dirty="0"/>
              <a:t>O</a:t>
            </a:r>
            <a:r>
              <a:rPr lang="pt-PT" altLang="pt-PT" sz="1800" dirty="0"/>
              <a:t>(</a:t>
            </a:r>
            <a:r>
              <a:rPr lang="pt-PT" altLang="pt-PT" sz="1800" b="1" dirty="0" err="1"/>
              <a:t>b</a:t>
            </a:r>
            <a:r>
              <a:rPr lang="pt-PT" altLang="pt-PT" sz="1800" b="1" baseline="30000" dirty="0" err="1"/>
              <a:t>d</a:t>
            </a:r>
            <a:r>
              <a:rPr lang="pt-PT" altLang="pt-PT" sz="1800" baseline="30000" dirty="0"/>
              <a:t>/2</a:t>
            </a:r>
            <a:r>
              <a:rPr lang="pt-PT" altLang="pt-PT" sz="1800" dirty="0"/>
              <a:t>) </a:t>
            </a:r>
            <a:r>
              <a:rPr lang="pt-PT" altLang="pt-PT" sz="1800" b="1" dirty="0"/>
              <a:t>nós-folha </a:t>
            </a:r>
            <a:r>
              <a:rPr lang="pt-PT" altLang="pt-PT" sz="1800" dirty="0"/>
              <a:t>para escolher o melhor lance, em vez de </a:t>
            </a:r>
            <a:r>
              <a:rPr lang="pt-PT" altLang="pt-PT" sz="1800" i="1" dirty="0"/>
              <a:t>O</a:t>
            </a:r>
            <a:r>
              <a:rPr lang="pt-PT" altLang="pt-PT" sz="1800" dirty="0"/>
              <a:t>(</a:t>
            </a:r>
            <a:r>
              <a:rPr lang="pt-PT" altLang="pt-PT" sz="1800" b="1" dirty="0" err="1"/>
              <a:t>b</a:t>
            </a:r>
            <a:r>
              <a:rPr lang="pt-PT" altLang="pt-PT" sz="1800" b="1" baseline="30000" dirty="0" err="1"/>
              <a:t>d</a:t>
            </a:r>
            <a:r>
              <a:rPr lang="pt-PT" altLang="pt-PT" sz="1800" dirty="0"/>
              <a:t>) com o </a:t>
            </a:r>
            <a:r>
              <a:rPr lang="pt-PT" altLang="pt-PT" sz="1800" dirty="0" err="1"/>
              <a:t>minimax</a:t>
            </a:r>
            <a:r>
              <a:rPr lang="pt-PT" altLang="pt-PT" sz="1800" dirty="0"/>
              <a:t>.</a:t>
            </a:r>
          </a:p>
          <a:p>
            <a:r>
              <a:rPr lang="pt-PT" altLang="pt-PT" sz="1800" dirty="0"/>
              <a:t>Isto significa que o </a:t>
            </a:r>
            <a:r>
              <a:rPr lang="pt-PT" altLang="pt-PT" sz="1800" dirty="0" err="1"/>
              <a:t>factor</a:t>
            </a:r>
            <a:r>
              <a:rPr lang="pt-PT" altLang="pt-PT" sz="1800" dirty="0"/>
              <a:t> de ramificação </a:t>
            </a:r>
            <a:r>
              <a:rPr lang="pt-PT" altLang="pt-PT" sz="1800" dirty="0" err="1"/>
              <a:t>efectivo</a:t>
            </a:r>
            <a:r>
              <a:rPr lang="pt-PT" altLang="pt-PT" sz="1800" dirty="0"/>
              <a:t> é        em vez de </a:t>
            </a:r>
            <a:r>
              <a:rPr lang="pt-PT" altLang="pt-PT" sz="1800" i="1" dirty="0"/>
              <a:t>b</a:t>
            </a:r>
            <a:r>
              <a:rPr lang="pt-PT" altLang="pt-PT" sz="1800" dirty="0"/>
              <a:t>. Assim, o </a:t>
            </a:r>
            <a:r>
              <a:rPr lang="pt-PT" altLang="pt-PT" sz="1800" dirty="0" err="1"/>
              <a:t>alfa-beta</a:t>
            </a:r>
            <a:r>
              <a:rPr lang="pt-PT" altLang="pt-PT" sz="1800" dirty="0"/>
              <a:t> consegue examinar mais níveis do que o </a:t>
            </a:r>
            <a:r>
              <a:rPr lang="pt-PT" altLang="pt-PT" sz="1800" dirty="0" err="1"/>
              <a:t>minimax</a:t>
            </a:r>
            <a:r>
              <a:rPr lang="pt-PT" altLang="pt-PT" sz="1800" dirty="0"/>
              <a:t>, no mesmo tempo.</a:t>
            </a:r>
          </a:p>
          <a:p>
            <a:r>
              <a:rPr lang="pt-PT" altLang="pt-PT" sz="1800" dirty="0"/>
              <a:t>Não é possível obter a ordenação numa situação real, mas demonstra-se que em média, o </a:t>
            </a:r>
            <a:r>
              <a:rPr lang="pt-PT" altLang="pt-PT" sz="1800" dirty="0" err="1"/>
              <a:t>alfa-beta</a:t>
            </a:r>
            <a:r>
              <a:rPr lang="pt-PT" altLang="pt-PT" sz="1800" dirty="0"/>
              <a:t> avaliaria um número de nós na ordem de </a:t>
            </a:r>
            <a:r>
              <a:rPr lang="pt-PT" altLang="pt-PT" sz="1800" i="1" dirty="0"/>
              <a:t>O</a:t>
            </a:r>
            <a:r>
              <a:rPr lang="pt-PT" altLang="pt-PT" sz="1800" dirty="0"/>
              <a:t>(</a:t>
            </a:r>
            <a:r>
              <a:rPr lang="pt-PT" altLang="pt-PT" sz="1800" b="1" dirty="0"/>
              <a:t>b</a:t>
            </a:r>
            <a:r>
              <a:rPr lang="pt-PT" altLang="pt-PT" sz="1800" b="1" baseline="30000" dirty="0"/>
              <a:t>3d</a:t>
            </a:r>
            <a:r>
              <a:rPr lang="pt-PT" altLang="pt-PT" sz="1800" baseline="30000" dirty="0"/>
              <a:t>/4</a:t>
            </a:r>
            <a:r>
              <a:rPr lang="pt-PT" altLang="pt-PT" sz="1800" dirty="0"/>
              <a:t>) o que permite aumentar a profundidade de pesquisa em cerca de 4/3.</a:t>
            </a:r>
          </a:p>
          <a:p>
            <a:r>
              <a:rPr lang="pt-PT" altLang="pt-PT" sz="1800" dirty="0"/>
              <a:t>A ordem pode ser estimada com base na função de avaliação estática. A eficácia depende da heurística.</a:t>
            </a:r>
            <a:endParaRPr lang="en-GB" altLang="pt-PT" sz="1800" dirty="0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40882"/>
              </p:ext>
            </p:extLst>
          </p:nvPr>
        </p:nvGraphicFramePr>
        <p:xfrm>
          <a:off x="6724357" y="3709149"/>
          <a:ext cx="432048" cy="40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357" y="3709149"/>
                        <a:ext cx="432048" cy="40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322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763588"/>
            <a:ext cx="7074619" cy="1293812"/>
          </a:xfrm>
        </p:spPr>
        <p:txBody>
          <a:bodyPr/>
          <a:lstStyle/>
          <a:p>
            <a:r>
              <a:rPr lang="pt-PT" dirty="0"/>
              <a:t>Tabelas de transposição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certos jogos de informação perfeita, em que é possível chegar a um estado de mais do que uma maneira (transposições), é viável acelerar a procura usando </a:t>
            </a:r>
            <a:r>
              <a:rPr lang="pt-PT" i="1" dirty="0" err="1">
                <a:solidFill>
                  <a:srgbClr val="FFFF00"/>
                </a:solidFill>
              </a:rPr>
              <a:t>hash</a:t>
            </a:r>
            <a:r>
              <a:rPr lang="pt-PT" i="1" dirty="0">
                <a:solidFill>
                  <a:srgbClr val="FFFF00"/>
                </a:solidFill>
              </a:rPr>
              <a:t> </a:t>
            </a:r>
            <a:r>
              <a:rPr lang="pt-PT" i="1" dirty="0" err="1">
                <a:solidFill>
                  <a:srgbClr val="FFFF00"/>
                </a:solidFill>
              </a:rPr>
              <a:t>tables</a:t>
            </a:r>
            <a:r>
              <a:rPr lang="pt-PT" i="1" dirty="0"/>
              <a:t>, </a:t>
            </a:r>
            <a:r>
              <a:rPr lang="pt-PT" dirty="0"/>
              <a:t>que são consultadas de cada vez que se gera um novo estado, constituindo uma espécie de cache. </a:t>
            </a:r>
          </a:p>
          <a:p>
            <a:r>
              <a:rPr lang="pt-PT" dirty="0"/>
              <a:t>Quando há um </a:t>
            </a:r>
            <a:r>
              <a:rPr lang="pt-PT" i="1" dirty="0"/>
              <a:t>hit</a:t>
            </a:r>
            <a:r>
              <a:rPr lang="pt-PT" dirty="0"/>
              <a:t>, não se poupa apenas a avaliação da posição mas sim a de toda a subárvore abaixo da mesma.</a:t>
            </a:r>
          </a:p>
          <a:p>
            <a:r>
              <a:rPr lang="pt-PT" dirty="0"/>
              <a:t>Quanto maior o </a:t>
            </a:r>
            <a:r>
              <a:rPr lang="pt-PT" i="1" dirty="0"/>
              <a:t>hit rate </a:t>
            </a:r>
            <a:r>
              <a:rPr lang="pt-PT" dirty="0"/>
              <a:t>maior o ganho de eficiência.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36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07944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Criar uma hash table: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(make-hash-table &amp;key test size rehash-size rehash-threshold)</a:t>
            </a:r>
          </a:p>
          <a:p>
            <a:pPr marL="457200" lvl="1" indent="0">
              <a:buNone/>
            </a:pPr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default: </a:t>
            </a:r>
          </a:p>
          <a:p>
            <a:pPr marL="457200" lvl="1" indent="0">
              <a:buNone/>
            </a:pPr>
            <a:r>
              <a:rPr lang="en-US" sz="1600" dirty="0"/>
              <a:t>	test: </a:t>
            </a:r>
            <a:r>
              <a:rPr lang="en-US" sz="1600" dirty="0" err="1"/>
              <a:t>eql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	size, rehash-size rehash-threshold: </a:t>
            </a:r>
            <a:r>
              <a:rPr lang="en-US" sz="1600" dirty="0" err="1"/>
              <a:t>dependente</a:t>
            </a:r>
            <a:r>
              <a:rPr lang="en-US" sz="1600" dirty="0"/>
              <a:t> da </a:t>
            </a:r>
            <a:r>
              <a:rPr lang="en-US" sz="1600" dirty="0" err="1"/>
              <a:t>implementação</a:t>
            </a:r>
            <a:endParaRPr lang="en-US" sz="1600" dirty="0"/>
          </a:p>
          <a:p>
            <a:r>
              <a:rPr lang="pt-PT" sz="2000" dirty="0"/>
              <a:t>Acesso:</a:t>
            </a:r>
          </a:p>
          <a:p>
            <a:pPr marL="457200" lvl="1" indent="0">
              <a:buNone/>
            </a:pPr>
            <a:r>
              <a:rPr lang="pt-PT" sz="1800" b="1" dirty="0">
                <a:solidFill>
                  <a:srgbClr val="FFFF00"/>
                </a:solidFill>
              </a:rPr>
              <a:t>(gethash &lt;entrada&gt; &lt;hashtable&gt;)</a:t>
            </a:r>
          </a:p>
          <a:p>
            <a:r>
              <a:rPr lang="pt-PT" sz="2000" dirty="0"/>
              <a:t>Alteração/modificação:</a:t>
            </a:r>
          </a:p>
          <a:p>
            <a:pPr marL="457200" lvl="1" indent="0">
              <a:buNone/>
            </a:pPr>
            <a:r>
              <a:rPr lang="pt-PT" sz="1800" b="1" dirty="0">
                <a:solidFill>
                  <a:srgbClr val="FFFF00"/>
                </a:solidFill>
              </a:rPr>
              <a:t>(setf (gethash &lt;entrada&gt; &lt;hashtable&gt;) &lt;valor&gt;)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37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38815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3588"/>
            <a:ext cx="7434659" cy="1293812"/>
          </a:xfrm>
        </p:spPr>
        <p:txBody>
          <a:bodyPr/>
          <a:lstStyle/>
          <a:p>
            <a:r>
              <a:rPr lang="pt-PT" dirty="0"/>
              <a:t>Exemplo de utilização de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79" y="2193925"/>
            <a:ext cx="6858595" cy="40703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(</a:t>
            </a:r>
            <a:r>
              <a:rPr lang="en-US" sz="1600" dirty="0" err="1">
                <a:solidFill>
                  <a:srgbClr val="FFC000"/>
                </a:solidFill>
              </a:rPr>
              <a:t>defparameter</a:t>
            </a:r>
            <a:r>
              <a:rPr lang="en-US" sz="1600" dirty="0">
                <a:solidFill>
                  <a:srgbClr val="FFC000"/>
                </a:solidFill>
              </a:rPr>
              <a:t> *my-hash* (make-hash-table))</a:t>
            </a:r>
          </a:p>
          <a:p>
            <a:pPr marL="0" indent="0">
              <a:buNone/>
            </a:pPr>
            <a:r>
              <a:rPr lang="en-US" sz="1600" dirty="0"/>
              <a:t>*MY-HASH*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(</a:t>
            </a:r>
            <a:r>
              <a:rPr lang="en-US" sz="1600" dirty="0" err="1">
                <a:solidFill>
                  <a:srgbClr val="FFC000"/>
                </a:solidFill>
              </a:rPr>
              <a:t>setf</a:t>
            </a:r>
            <a:r>
              <a:rPr lang="en-US" sz="1600" dirty="0">
                <a:solidFill>
                  <a:srgbClr val="FFC000"/>
                </a:solidFill>
              </a:rPr>
              <a:t> (</a:t>
            </a:r>
            <a:r>
              <a:rPr lang="en-US" sz="1600" dirty="0" err="1">
                <a:solidFill>
                  <a:srgbClr val="FFC000"/>
                </a:solidFill>
              </a:rPr>
              <a:t>gethash</a:t>
            </a:r>
            <a:r>
              <a:rPr lang="en-US" sz="1600" dirty="0">
                <a:solidFill>
                  <a:srgbClr val="FFC000"/>
                </a:solidFill>
              </a:rPr>
              <a:t> 'one-entry *my-hash*) "one")</a:t>
            </a:r>
          </a:p>
          <a:p>
            <a:pPr marL="0" indent="0">
              <a:buNone/>
            </a:pPr>
            <a:r>
              <a:rPr lang="en-US" sz="1600" dirty="0"/>
              <a:t>"one"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(</a:t>
            </a:r>
            <a:r>
              <a:rPr lang="en-US" sz="1600" dirty="0" err="1">
                <a:solidFill>
                  <a:srgbClr val="FFC000"/>
                </a:solidFill>
              </a:rPr>
              <a:t>setf</a:t>
            </a:r>
            <a:r>
              <a:rPr lang="en-US" sz="1600" dirty="0">
                <a:solidFill>
                  <a:srgbClr val="FFC000"/>
                </a:solidFill>
              </a:rPr>
              <a:t> (</a:t>
            </a:r>
            <a:r>
              <a:rPr lang="en-US" sz="1600" dirty="0" err="1">
                <a:solidFill>
                  <a:srgbClr val="FFC000"/>
                </a:solidFill>
              </a:rPr>
              <a:t>gethash</a:t>
            </a:r>
            <a:r>
              <a:rPr lang="en-US" sz="1600" dirty="0">
                <a:solidFill>
                  <a:srgbClr val="FFC000"/>
                </a:solidFill>
              </a:rPr>
              <a:t> 'another-entry *my-hash*) 2/4)</a:t>
            </a:r>
          </a:p>
          <a:p>
            <a:pPr marL="0" indent="0">
              <a:buNone/>
            </a:pPr>
            <a:r>
              <a:rPr lang="en-US" sz="1600" dirty="0"/>
              <a:t>½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(</a:t>
            </a:r>
            <a:r>
              <a:rPr lang="en-US" sz="1600" dirty="0" err="1">
                <a:solidFill>
                  <a:srgbClr val="FFC000"/>
                </a:solidFill>
              </a:rPr>
              <a:t>gethash</a:t>
            </a:r>
            <a:r>
              <a:rPr lang="en-US" sz="1600" dirty="0">
                <a:solidFill>
                  <a:srgbClr val="FFC000"/>
                </a:solidFill>
              </a:rPr>
              <a:t> 'one-entry *my-hash*)</a:t>
            </a:r>
          </a:p>
          <a:p>
            <a:pPr marL="0" indent="0">
              <a:buNone/>
            </a:pPr>
            <a:r>
              <a:rPr lang="en-US" sz="1600" dirty="0"/>
              <a:t>"one“</a:t>
            </a:r>
          </a:p>
          <a:p>
            <a:pPr marL="0" indent="0">
              <a:buNone/>
            </a:pPr>
            <a:r>
              <a:rPr lang="en-US" sz="1600" dirty="0"/>
              <a:t>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(</a:t>
            </a:r>
            <a:r>
              <a:rPr lang="en-US" sz="1600" dirty="0" err="1">
                <a:solidFill>
                  <a:srgbClr val="FFC000"/>
                </a:solidFill>
              </a:rPr>
              <a:t>gethash</a:t>
            </a:r>
            <a:r>
              <a:rPr lang="en-US" sz="1600" dirty="0">
                <a:solidFill>
                  <a:srgbClr val="FFC000"/>
                </a:solidFill>
              </a:rPr>
              <a:t> 'another-entry *my-hash*)</a:t>
            </a:r>
          </a:p>
          <a:p>
            <a:pPr marL="0" indent="0">
              <a:buNone/>
            </a:pPr>
            <a:r>
              <a:rPr lang="en-US" sz="1600" dirty="0"/>
              <a:t>½</a:t>
            </a:r>
          </a:p>
          <a:p>
            <a:pPr marL="0" indent="0">
              <a:buNone/>
            </a:pPr>
            <a:r>
              <a:rPr lang="en-US" sz="1600" dirty="0"/>
              <a:t>T</a:t>
            </a:r>
            <a:endParaRPr lang="pt-PT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38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59295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763588"/>
            <a:ext cx="6930603" cy="1293812"/>
          </a:xfrm>
        </p:spPr>
        <p:txBody>
          <a:bodyPr>
            <a:normAutofit fontScale="90000"/>
          </a:bodyPr>
          <a:lstStyle/>
          <a:p>
            <a:r>
              <a:rPr lang="pt-PT" dirty="0"/>
              <a:t>Programação Dinâmica </a:t>
            </a:r>
            <a:br>
              <a:rPr lang="pt-PT" dirty="0"/>
            </a:br>
            <a:r>
              <a:rPr lang="pt-PT" dirty="0"/>
              <a:t>e Memoização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</a:t>
            </a:r>
            <a:r>
              <a:rPr lang="pt-PT" b="1" dirty="0">
                <a:solidFill>
                  <a:srgbClr val="00B0F0"/>
                </a:solidFill>
              </a:rPr>
              <a:t>programação dinâmica </a:t>
            </a:r>
            <a:r>
              <a:rPr lang="pt-PT" dirty="0"/>
              <a:t>é um método para resolver problemas complexos em que se divide um problema em </a:t>
            </a:r>
            <a:r>
              <a:rPr lang="pt-PT" dirty="0">
                <a:solidFill>
                  <a:srgbClr val="00B0F0"/>
                </a:solidFill>
              </a:rPr>
              <a:t>problemas mais simples que ocorrem várias vezes </a:t>
            </a:r>
            <a:r>
              <a:rPr lang="pt-PT" dirty="0"/>
              <a:t>e se guardam as soluções destes para que a resolução só seja efetuada 1 vez.</a:t>
            </a:r>
          </a:p>
          <a:p>
            <a:r>
              <a:rPr lang="pt-PT" dirty="0"/>
              <a:t>A abordagem de guardar em memória as soluções dos subproblemas designa-se por </a:t>
            </a:r>
            <a:r>
              <a:rPr lang="pt-PT" dirty="0">
                <a:solidFill>
                  <a:srgbClr val="00B0F0"/>
                </a:solidFill>
              </a:rPr>
              <a:t>memoização</a:t>
            </a:r>
            <a:r>
              <a:rPr lang="pt-PT" dirty="0"/>
              <a:t>. Não confundir com “memorização”.		</a:t>
            </a:r>
            <a:r>
              <a:rPr lang="pt-PT" dirty="0">
                <a:hlinkClick r:id="rId2"/>
              </a:rPr>
              <a:t>https://en.wikipedia.org/wiki/Memoization</a:t>
            </a:r>
            <a:endParaRPr lang="pt-PT" dirty="0"/>
          </a:p>
          <a:p>
            <a:r>
              <a:rPr lang="pt-PT" dirty="0"/>
              <a:t>Memoização foi um termo criado por Donald Michie em 1968.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39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898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3588"/>
            <a:ext cx="7434659" cy="1293812"/>
          </a:xfrm>
        </p:spPr>
        <p:txBody>
          <a:bodyPr>
            <a:normAutofit fontScale="90000"/>
          </a:bodyPr>
          <a:lstStyle/>
          <a:p>
            <a:r>
              <a:rPr lang="pt-PT" dirty="0"/>
              <a:t>Tipos de Jogos:</a:t>
            </a:r>
            <a:br>
              <a:rPr lang="pt-PT" dirty="0"/>
            </a:br>
            <a:r>
              <a:rPr lang="pt-PT" dirty="0"/>
              <a:t>Sequenciais vs. Simultâneos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Jogos sequenciais (ou dinâmicos) são jogos em que cada jogador tem conhecimento do lance do seu antecessor. </a:t>
            </a:r>
          </a:p>
          <a:p>
            <a:pPr lvl="1"/>
            <a:r>
              <a:rPr lang="pt-PT" sz="1800" dirty="0"/>
              <a:t>Um subconjunto importante é o dos jogos com informação perfeita: em que cada jogador conhece todas as jogadas feitas por todos os outros jogadores. </a:t>
            </a:r>
          </a:p>
          <a:p>
            <a:pPr lvl="2"/>
            <a:r>
              <a:rPr lang="pt-PT" sz="1600" dirty="0"/>
              <a:t>Exemplos: xadrez, damas, </a:t>
            </a:r>
            <a:r>
              <a:rPr lang="pt-PT" sz="1600" dirty="0" err="1"/>
              <a:t>go</a:t>
            </a:r>
            <a:endParaRPr lang="pt-PT" sz="1600" dirty="0"/>
          </a:p>
          <a:p>
            <a:r>
              <a:rPr lang="pt-PT" sz="2000" dirty="0"/>
              <a:t>Jogos simultâneos são jogos onde os lances são executados simultaneamente, ou pelo menos os jogadores desconhecem previamente as ações dos seus adversários (tornando-os efetivamente simultâneos). </a:t>
            </a:r>
          </a:p>
          <a:p>
            <a:pPr lvl="1"/>
            <a:r>
              <a:rPr lang="pt-PT" sz="1800" dirty="0"/>
              <a:t>Um jogo simultâneo pode ser um jogo de informação perfeita?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727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23020"/>
            <a:ext cx="6378575" cy="1293812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Memoização</a:t>
            </a:r>
            <a:r>
              <a:rPr lang="pt-PT" dirty="0"/>
              <a:t> aplicada à série de </a:t>
            </a:r>
            <a:r>
              <a:rPr lang="pt-PT" dirty="0" err="1"/>
              <a:t>Fibonnaci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956550" cy="407035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(defun fib (n)</a:t>
            </a:r>
          </a:p>
          <a:p>
            <a:pPr marL="0" indent="0">
              <a:buNone/>
            </a:pPr>
            <a:r>
              <a:rPr lang="pt-PT" dirty="0"/>
              <a:t>  (cond ((&lt;= n 1) 1)</a:t>
            </a:r>
          </a:p>
          <a:p>
            <a:pPr marL="0" indent="0">
              <a:buNone/>
            </a:pPr>
            <a:r>
              <a:rPr lang="pt-PT" dirty="0"/>
              <a:t>        	  (t (+ (fib (1- n)) (fib (- n 2))))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(let ((tab (make-hash-table)))</a:t>
            </a:r>
          </a:p>
          <a:p>
            <a:pPr marL="0" indent="0">
              <a:buNone/>
            </a:pPr>
            <a:r>
              <a:rPr lang="pt-PT" dirty="0"/>
              <a:t>  (defun </a:t>
            </a:r>
            <a:r>
              <a:rPr lang="pt-PT" dirty="0">
                <a:solidFill>
                  <a:srgbClr val="FFFF00"/>
                </a:solidFill>
              </a:rPr>
              <a:t>fib-memo</a:t>
            </a:r>
            <a:r>
              <a:rPr lang="pt-PT" dirty="0"/>
              <a:t> (n)</a:t>
            </a:r>
          </a:p>
          <a:p>
            <a:pPr marL="0" indent="0">
              <a:buNone/>
            </a:pPr>
            <a:r>
              <a:rPr lang="pt-PT" dirty="0"/>
              <a:t>     (or (gethash n tab)</a:t>
            </a:r>
          </a:p>
          <a:p>
            <a:pPr marL="0" indent="0">
              <a:buNone/>
            </a:pPr>
            <a:r>
              <a:rPr lang="pt-PT" dirty="0"/>
              <a:t>           (let ((val (funcall #’fib n)))</a:t>
            </a:r>
          </a:p>
          <a:p>
            <a:pPr marL="0" indent="0">
              <a:buNone/>
            </a:pPr>
            <a:r>
              <a:rPr lang="pt-PT" dirty="0"/>
              <a:t>	   (</a:t>
            </a:r>
            <a:r>
              <a:rPr lang="en-US" dirty="0" err="1"/>
              <a:t>setf</a:t>
            </a:r>
            <a:r>
              <a:rPr lang="en-US" dirty="0"/>
              <a:t> (</a:t>
            </a:r>
            <a:r>
              <a:rPr lang="en-US" dirty="0" err="1"/>
              <a:t>gethash</a:t>
            </a:r>
            <a:r>
              <a:rPr lang="en-US" dirty="0"/>
              <a:t> n tab)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val</a:t>
            </a:r>
            <a:r>
              <a:rPr lang="en-US" dirty="0"/>
              <a:t>))))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40</a:t>
            </a:fld>
            <a:endParaRPr lang="pt-PT" altLang="pt-PT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8B20834-0215-4F53-BEFA-D9C663FBA8E1}"/>
              </a:ext>
            </a:extLst>
          </p:cNvPr>
          <p:cNvSpPr/>
          <p:nvPr/>
        </p:nvSpPr>
        <p:spPr>
          <a:xfrm>
            <a:off x="6290216" y="4797152"/>
            <a:ext cx="2458248" cy="1233428"/>
          </a:xfrm>
          <a:prstGeom prst="borderCallout1">
            <a:avLst>
              <a:gd name="adj1" fmla="val 18750"/>
              <a:gd name="adj2" fmla="val -8333"/>
              <a:gd name="adj3" fmla="val -35363"/>
              <a:gd name="adj4" fmla="val -48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Implementação em LISP:    </a:t>
            </a:r>
            <a:r>
              <a:rPr lang="pt-PT" b="1" dirty="0" err="1"/>
              <a:t>Closure</a:t>
            </a:r>
            <a:r>
              <a:rPr lang="pt-PT" dirty="0"/>
              <a:t>, i.e. “</a:t>
            </a:r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lambda”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3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763588"/>
            <a:ext cx="7650683" cy="1293812"/>
          </a:xfrm>
        </p:spPr>
        <p:txBody>
          <a:bodyPr>
            <a:normAutofit/>
          </a:bodyPr>
          <a:lstStyle/>
          <a:p>
            <a:r>
              <a:rPr lang="pt-PT" sz="3600" dirty="0"/>
              <a:t>Exemplo de funcionamento: 1º </a:t>
            </a:r>
            <a:r>
              <a:rPr lang="pt-PT" sz="3600" dirty="0" err="1"/>
              <a:t>run</a:t>
            </a:r>
            <a:endParaRPr lang="pt-P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pt-PT" sz="1200" dirty="0"/>
              <a:t>&gt; (trace fib)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>
                <a:solidFill>
                  <a:srgbClr val="FFC000"/>
                </a:solidFill>
              </a:rPr>
              <a:t>(fib-memo 4)</a:t>
            </a:r>
          </a:p>
          <a:p>
            <a:pPr marL="0" indent="0">
              <a:buNone/>
            </a:pPr>
            <a:endParaRPr lang="pt-PT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pt-PT" sz="1200" dirty="0"/>
              <a:t>0 FIB &gt; ...</a:t>
            </a:r>
          </a:p>
          <a:p>
            <a:pPr marL="0" indent="0">
              <a:buNone/>
            </a:pPr>
            <a:r>
              <a:rPr lang="pt-PT" sz="1200" dirty="0"/>
              <a:t>  &gt;&gt; N : 4</a:t>
            </a:r>
          </a:p>
          <a:p>
            <a:pPr marL="0" indent="0">
              <a:buNone/>
            </a:pPr>
            <a:r>
              <a:rPr lang="pt-PT" sz="1200" dirty="0"/>
              <a:t>  1 FIB &gt; ...</a:t>
            </a:r>
          </a:p>
          <a:p>
            <a:pPr marL="0" indent="0">
              <a:buNone/>
            </a:pPr>
            <a:r>
              <a:rPr lang="pt-PT" sz="1200" dirty="0"/>
              <a:t>    &gt;&gt; N : 3</a:t>
            </a:r>
          </a:p>
          <a:p>
            <a:pPr marL="0" indent="0">
              <a:buNone/>
            </a:pPr>
            <a:r>
              <a:rPr lang="pt-PT" sz="1200" dirty="0"/>
              <a:t>    2 FIB &gt; ...</a:t>
            </a:r>
          </a:p>
          <a:p>
            <a:pPr marL="0" indent="0">
              <a:buNone/>
            </a:pPr>
            <a:r>
              <a:rPr lang="pt-PT" sz="1200" dirty="0"/>
              <a:t>      &gt;&gt; N : 2</a:t>
            </a:r>
          </a:p>
          <a:p>
            <a:pPr marL="0" indent="0">
              <a:buNone/>
            </a:pPr>
            <a:r>
              <a:rPr lang="pt-PT" sz="1200" dirty="0"/>
              <a:t>      3 FIB &gt; ...</a:t>
            </a:r>
          </a:p>
          <a:p>
            <a:pPr marL="0" indent="0">
              <a:buNone/>
            </a:pPr>
            <a:r>
              <a:rPr lang="pt-PT" sz="1200" dirty="0"/>
              <a:t>        &gt;&gt; N : 1</a:t>
            </a:r>
          </a:p>
          <a:p>
            <a:pPr marL="0" indent="0">
              <a:buNone/>
            </a:pPr>
            <a:r>
              <a:rPr lang="pt-PT" sz="1200" dirty="0"/>
              <a:t>      3 FIB &lt; ...</a:t>
            </a:r>
          </a:p>
          <a:p>
            <a:pPr marL="0" indent="0">
              <a:buNone/>
            </a:pPr>
            <a:r>
              <a:rPr lang="pt-PT" sz="1200" dirty="0"/>
              <a:t>        &lt;&lt; VALUE-0 : 1</a:t>
            </a:r>
          </a:p>
          <a:p>
            <a:pPr marL="0" indent="0">
              <a:buNone/>
            </a:pPr>
            <a:r>
              <a:rPr lang="pt-PT" sz="1200" dirty="0"/>
              <a:t>      3 FIB &gt; ...</a:t>
            </a:r>
          </a:p>
          <a:p>
            <a:pPr marL="0" indent="0">
              <a:buNone/>
            </a:pPr>
            <a:r>
              <a:rPr lang="pt-PT" sz="1200" dirty="0"/>
              <a:t>        &gt;&gt; N : 0</a:t>
            </a:r>
          </a:p>
          <a:p>
            <a:pPr marL="0" indent="0">
              <a:buNone/>
            </a:pPr>
            <a:r>
              <a:rPr lang="pt-PT" sz="1200" dirty="0"/>
              <a:t>      3 FIB &lt; ...</a:t>
            </a:r>
          </a:p>
          <a:p>
            <a:pPr marL="0" indent="0">
              <a:buNone/>
            </a:pPr>
            <a:r>
              <a:rPr lang="pt-PT" sz="1200" dirty="0"/>
              <a:t>        &lt;&lt; VALUE-0 : 1</a:t>
            </a:r>
          </a:p>
          <a:p>
            <a:pPr marL="0" indent="0">
              <a:buNone/>
            </a:pPr>
            <a:r>
              <a:rPr lang="pt-PT" sz="1200" dirty="0"/>
              <a:t>    2 FIB &lt; ...</a:t>
            </a:r>
          </a:p>
          <a:p>
            <a:pPr marL="0" indent="0">
              <a:buNone/>
            </a:pPr>
            <a:r>
              <a:rPr lang="pt-PT" sz="1200" dirty="0"/>
              <a:t>      &lt;&lt; VALUE-0 : 2</a:t>
            </a:r>
          </a:p>
          <a:p>
            <a:pPr marL="0" indent="0">
              <a:buNone/>
            </a:pPr>
            <a:r>
              <a:rPr lang="pt-PT" sz="1200" dirty="0"/>
              <a:t>    2 FIB &gt; ...</a:t>
            </a:r>
          </a:p>
          <a:p>
            <a:pPr marL="0" indent="0">
              <a:buNone/>
            </a:pPr>
            <a:r>
              <a:rPr lang="pt-PT" sz="1200" dirty="0"/>
              <a:t>      &gt;&gt; N : 1</a:t>
            </a:r>
          </a:p>
          <a:p>
            <a:pPr marL="0" indent="0">
              <a:buNone/>
            </a:pPr>
            <a:r>
              <a:rPr lang="pt-PT" sz="1200" dirty="0"/>
              <a:t>    2 FIB &lt; ...</a:t>
            </a:r>
          </a:p>
          <a:p>
            <a:pPr marL="0" indent="0">
              <a:buNone/>
            </a:pPr>
            <a:r>
              <a:rPr lang="pt-PT" sz="1200" dirty="0"/>
              <a:t>      &lt;&lt; VALUE-0 : 1</a:t>
            </a:r>
          </a:p>
          <a:p>
            <a:pPr marL="0" indent="0">
              <a:buNone/>
            </a:pPr>
            <a:r>
              <a:rPr lang="pt-PT" sz="1200" dirty="0"/>
              <a:t>  1 FIB &lt; ...</a:t>
            </a:r>
          </a:p>
          <a:p>
            <a:pPr marL="0" indent="0">
              <a:buNone/>
            </a:pPr>
            <a:r>
              <a:rPr lang="pt-PT" sz="1200" dirty="0"/>
              <a:t>    &lt;&lt; VALUE-0 : 3</a:t>
            </a:r>
          </a:p>
          <a:p>
            <a:pPr marL="0" indent="0">
              <a:buNone/>
            </a:pPr>
            <a:r>
              <a:rPr lang="pt-PT" sz="1200" dirty="0"/>
              <a:t>  1 FIB &gt; ...</a:t>
            </a:r>
          </a:p>
          <a:p>
            <a:pPr marL="0" indent="0">
              <a:buNone/>
            </a:pPr>
            <a:r>
              <a:rPr lang="pt-PT" sz="1200" dirty="0"/>
              <a:t>    &gt;&gt; N : 2</a:t>
            </a:r>
          </a:p>
          <a:p>
            <a:pPr marL="0" indent="0">
              <a:buNone/>
            </a:pPr>
            <a:r>
              <a:rPr lang="pt-PT" sz="1200" dirty="0"/>
              <a:t>    2 FIB &gt; ...</a:t>
            </a:r>
          </a:p>
          <a:p>
            <a:pPr marL="0" indent="0">
              <a:buNone/>
            </a:pPr>
            <a:r>
              <a:rPr lang="pt-PT" sz="1200" dirty="0"/>
              <a:t>      &gt;&gt; N : 1</a:t>
            </a:r>
          </a:p>
          <a:p>
            <a:pPr marL="0" indent="0">
              <a:buNone/>
            </a:pPr>
            <a:r>
              <a:rPr lang="pt-PT" sz="1200" dirty="0"/>
              <a:t>    2 FIB &lt; ...</a:t>
            </a:r>
          </a:p>
          <a:p>
            <a:pPr marL="0" indent="0">
              <a:buNone/>
            </a:pPr>
            <a:r>
              <a:rPr lang="pt-PT" sz="1200" dirty="0"/>
              <a:t>      &lt;&lt; VALUE-0 : 1</a:t>
            </a:r>
          </a:p>
          <a:p>
            <a:pPr marL="0" indent="0">
              <a:buNone/>
            </a:pPr>
            <a:r>
              <a:rPr lang="pt-PT" sz="1200" dirty="0"/>
              <a:t>    2 FIB &gt; ...</a:t>
            </a:r>
          </a:p>
          <a:p>
            <a:pPr marL="0" indent="0">
              <a:buNone/>
            </a:pPr>
            <a:r>
              <a:rPr lang="pt-PT" sz="1200" dirty="0"/>
              <a:t>      &gt;&gt; N : 0</a:t>
            </a:r>
          </a:p>
          <a:p>
            <a:pPr marL="0" indent="0">
              <a:buNone/>
            </a:pPr>
            <a:r>
              <a:rPr lang="pt-PT" sz="1200" dirty="0"/>
              <a:t>    2 FIB &lt; ...</a:t>
            </a:r>
          </a:p>
          <a:p>
            <a:pPr marL="0" indent="0">
              <a:buNone/>
            </a:pPr>
            <a:r>
              <a:rPr lang="pt-PT" sz="1200" dirty="0"/>
              <a:t>      &lt;&lt; VALUE-0 : 1</a:t>
            </a:r>
          </a:p>
          <a:p>
            <a:pPr marL="0" indent="0">
              <a:buNone/>
            </a:pPr>
            <a:r>
              <a:rPr lang="pt-PT" sz="1200" dirty="0"/>
              <a:t>  1 FIB &lt; ...</a:t>
            </a:r>
          </a:p>
          <a:p>
            <a:pPr marL="0" indent="0">
              <a:buNone/>
            </a:pPr>
            <a:r>
              <a:rPr lang="pt-PT" sz="1200" dirty="0"/>
              <a:t>    &lt;&lt; VALUE-0 : 2</a:t>
            </a:r>
          </a:p>
          <a:p>
            <a:pPr marL="0" indent="0">
              <a:buNone/>
            </a:pPr>
            <a:r>
              <a:rPr lang="pt-PT" sz="1200" dirty="0"/>
              <a:t>0 FIB &lt; ...</a:t>
            </a:r>
          </a:p>
          <a:p>
            <a:pPr marL="0" indent="0">
              <a:buNone/>
            </a:pPr>
            <a:r>
              <a:rPr lang="pt-PT" sz="1200" dirty="0"/>
              <a:t>  &lt;&lt; VALUE-0 : 5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41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02761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6" y="763588"/>
            <a:ext cx="7956550" cy="1293812"/>
          </a:xfrm>
        </p:spPr>
        <p:txBody>
          <a:bodyPr>
            <a:normAutofit/>
          </a:bodyPr>
          <a:lstStyle/>
          <a:p>
            <a:r>
              <a:rPr lang="pt-PT" sz="3200" dirty="0" err="1"/>
              <a:t>Cont</a:t>
            </a:r>
            <a:r>
              <a:rPr lang="pt-PT" sz="3200" dirty="0"/>
              <a:t>. exemplo funcionamento: </a:t>
            </a:r>
            <a:br>
              <a:rPr lang="pt-PT" sz="3200" dirty="0"/>
            </a:br>
            <a:r>
              <a:rPr lang="pt-PT" sz="3200" dirty="0"/>
              <a:t>2º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&gt; </a:t>
            </a:r>
            <a:r>
              <a:rPr lang="pt-PT" dirty="0">
                <a:solidFill>
                  <a:srgbClr val="FFC000"/>
                </a:solidFill>
              </a:rPr>
              <a:t>(fib-memo 4)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5</a:t>
            </a:r>
          </a:p>
          <a:p>
            <a:pPr marL="0" indent="0">
              <a:buNone/>
            </a:pPr>
            <a:endParaRPr lang="pt-PT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pt-PT" dirty="0"/>
              <a:t>Qual é o ganho de eficiência?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Inconveniente: a função (closure) </a:t>
            </a:r>
            <a:r>
              <a:rPr lang="pt-PT" b="1" dirty="0">
                <a:solidFill>
                  <a:srgbClr val="FFC000"/>
                </a:solidFill>
              </a:rPr>
              <a:t>fib-memo</a:t>
            </a:r>
            <a:r>
              <a:rPr lang="pt-PT" dirty="0"/>
              <a:t> só serve para memoização da função </a:t>
            </a:r>
            <a:r>
              <a:rPr lang="pt-PT" b="1" dirty="0">
                <a:solidFill>
                  <a:srgbClr val="FFFF00"/>
                </a:solidFill>
              </a:rPr>
              <a:t>fib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Terá de se fazer uma função de memoização para cada função diferente?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42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6768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generalização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93925"/>
            <a:ext cx="8082731" cy="2459211"/>
          </a:xfrm>
        </p:spPr>
        <p:txBody>
          <a:bodyPr numCol="2"/>
          <a:lstStyle/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(defun memo (fn)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(let ((table (make-hash-table)))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 (lambda (x)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     (or (gethash x table)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           (</a:t>
            </a:r>
            <a:r>
              <a:rPr lang="pt-PT" sz="1600" dirty="0" err="1">
                <a:solidFill>
                  <a:srgbClr val="FFFF00"/>
                </a:solidFill>
              </a:rPr>
              <a:t>let</a:t>
            </a:r>
            <a:r>
              <a:rPr lang="pt-PT" sz="1600" dirty="0">
                <a:solidFill>
                  <a:srgbClr val="FFFF00"/>
                </a:solidFill>
              </a:rPr>
              <a:t> ((val (funcall fn x)))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              (setf (gethash x table) val)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               </a:t>
            </a:r>
            <a:r>
              <a:rPr lang="pt-PT" sz="1600" dirty="0" err="1">
                <a:solidFill>
                  <a:srgbClr val="FFFF00"/>
                </a:solidFill>
              </a:rPr>
              <a:t>val</a:t>
            </a:r>
            <a:r>
              <a:rPr lang="pt-PT" sz="1600" dirty="0">
                <a:solidFill>
                  <a:srgbClr val="FFFF00"/>
                </a:solidFill>
              </a:rPr>
              <a:t>)))))</a:t>
            </a:r>
          </a:p>
          <a:p>
            <a:pPr marL="0" indent="0">
              <a:buNone/>
            </a:pPr>
            <a:r>
              <a:rPr lang="pt-PT" sz="1600" dirty="0"/>
              <a:t> (</a:t>
            </a:r>
            <a:r>
              <a:rPr lang="pt-PT" sz="1600" dirty="0" err="1"/>
              <a:t>defun</a:t>
            </a:r>
            <a:r>
              <a:rPr lang="pt-PT" sz="1600" dirty="0"/>
              <a:t> </a:t>
            </a:r>
            <a:r>
              <a:rPr lang="pt-PT" sz="1600" dirty="0" err="1"/>
              <a:t>fib</a:t>
            </a:r>
            <a:r>
              <a:rPr lang="pt-PT" sz="1600" dirty="0"/>
              <a:t> (n)</a:t>
            </a:r>
          </a:p>
          <a:p>
            <a:pPr marL="0" indent="0">
              <a:buNone/>
            </a:pPr>
            <a:r>
              <a:rPr lang="pt-PT" sz="1600" dirty="0"/>
              <a:t>   (cond ((&lt;= n 1) 1)</a:t>
            </a:r>
          </a:p>
          <a:p>
            <a:pPr marL="0" indent="0">
              <a:buNone/>
            </a:pPr>
            <a:r>
              <a:rPr lang="pt-PT" sz="1600" dirty="0"/>
              <a:t>               (t (+ (fib (1- n)) (fib (- n 2)))</a:t>
            </a:r>
          </a:p>
          <a:p>
            <a:pPr marL="0" indent="0">
              <a:buNone/>
            </a:pPr>
            <a:r>
              <a:rPr lang="pt-PT" sz="1600" dirty="0"/>
              <a:t>    )))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43</a:t>
            </a:fld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8B4FC-91ED-460B-A6E7-9F148E3D5980}"/>
              </a:ext>
            </a:extLst>
          </p:cNvPr>
          <p:cNvSpPr/>
          <p:nvPr/>
        </p:nvSpPr>
        <p:spPr>
          <a:xfrm>
            <a:off x="4572000" y="4138881"/>
            <a:ext cx="4464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(</a:t>
            </a:r>
            <a:r>
              <a:rPr lang="pt-PT" sz="1600" dirty="0" err="1"/>
              <a:t>setf</a:t>
            </a:r>
            <a:r>
              <a:rPr lang="pt-PT" sz="1600" dirty="0"/>
              <a:t> </a:t>
            </a:r>
            <a:r>
              <a:rPr lang="pt-PT" sz="1600" dirty="0" err="1"/>
              <a:t>memo-fib</a:t>
            </a:r>
            <a:r>
              <a:rPr lang="pt-PT" sz="1600" dirty="0"/>
              <a:t> (</a:t>
            </a:r>
            <a:r>
              <a:rPr lang="pt-PT" sz="1600" dirty="0" err="1"/>
              <a:t>memo</a:t>
            </a:r>
            <a:r>
              <a:rPr lang="pt-PT" sz="1600" dirty="0"/>
              <a:t> ’</a:t>
            </a:r>
            <a:r>
              <a:rPr lang="pt-PT" sz="1600" dirty="0" err="1"/>
              <a:t>fib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#&lt;CLOSURE -67820031&gt;</a:t>
            </a:r>
          </a:p>
          <a:p>
            <a:endParaRPr lang="pt-PT" sz="1600" dirty="0"/>
          </a:p>
          <a:p>
            <a:pPr marL="0" indent="0">
              <a:buNone/>
            </a:pPr>
            <a:r>
              <a:rPr lang="pt-PT" sz="1600" dirty="0"/>
              <a:t>(</a:t>
            </a:r>
            <a:r>
              <a:rPr lang="pt-PT" sz="1600" dirty="0" err="1"/>
              <a:t>funcall</a:t>
            </a:r>
            <a:r>
              <a:rPr lang="pt-PT" sz="1600" dirty="0"/>
              <a:t> </a:t>
            </a:r>
            <a:r>
              <a:rPr lang="pt-PT" sz="1600" dirty="0" err="1"/>
              <a:t>memo-fib</a:t>
            </a:r>
            <a:r>
              <a:rPr lang="pt-PT" sz="1600" dirty="0"/>
              <a:t> 4) </a:t>
            </a:r>
            <a:r>
              <a:rPr lang="pt-PT" sz="1600" dirty="0">
                <a:solidFill>
                  <a:srgbClr val="FFC000"/>
                </a:solidFill>
              </a:rPr>
              <a:t>;; </a:t>
            </a:r>
            <a:r>
              <a:rPr lang="pt-PT" sz="1600" dirty="0" err="1">
                <a:solidFill>
                  <a:srgbClr val="FFC000"/>
                </a:solidFill>
              </a:rPr>
              <a:t>symbol</a:t>
            </a:r>
            <a:r>
              <a:rPr lang="pt-PT" sz="1600" dirty="0">
                <a:solidFill>
                  <a:srgbClr val="FFC000"/>
                </a:solidFill>
              </a:rPr>
              <a:t> </a:t>
            </a:r>
            <a:r>
              <a:rPr lang="pt-PT" sz="1600" dirty="0" err="1">
                <a:solidFill>
                  <a:srgbClr val="FFC000"/>
                </a:solidFill>
              </a:rPr>
              <a:t>value</a:t>
            </a:r>
            <a:r>
              <a:rPr lang="pt-PT" sz="1600" dirty="0">
                <a:solidFill>
                  <a:srgbClr val="FFC000"/>
                </a:solidFill>
              </a:rPr>
              <a:t> / </a:t>
            </a:r>
            <a:r>
              <a:rPr lang="pt-PT" sz="1600" dirty="0" err="1">
                <a:solidFill>
                  <a:srgbClr val="FFC000"/>
                </a:solidFill>
              </a:rPr>
              <a:t>function</a:t>
            </a:r>
            <a:r>
              <a:rPr lang="pt-PT" sz="1600" dirty="0">
                <a:solidFill>
                  <a:srgbClr val="FFC00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dirty="0"/>
              <a:t>5</a:t>
            </a:r>
          </a:p>
        </p:txBody>
      </p:sp>
      <p:sp>
        <p:nvSpPr>
          <p:cNvPr id="7" name="Callout: Double Bent Line with Accent Bar 6">
            <a:extLst>
              <a:ext uri="{FF2B5EF4-FFF2-40B4-BE49-F238E27FC236}">
                <a16:creationId xmlns:a16="http://schemas.microsoft.com/office/drawing/2014/main" id="{D6C50FDE-9E4E-4F04-B740-61AA09E5AE1B}"/>
              </a:ext>
            </a:extLst>
          </p:cNvPr>
          <p:cNvSpPr/>
          <p:nvPr/>
        </p:nvSpPr>
        <p:spPr>
          <a:xfrm>
            <a:off x="971600" y="4843023"/>
            <a:ext cx="2808312" cy="1323439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9623"/>
              <a:gd name="adj6" fmla="val -31320"/>
              <a:gd name="adj7" fmla="val -158918"/>
              <a:gd name="adj8" fmla="val -1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Implementação em LISP: </a:t>
            </a:r>
            <a:r>
              <a:rPr lang="pt-PT" b="1" dirty="0" err="1"/>
              <a:t>Closure</a:t>
            </a:r>
            <a:r>
              <a:rPr lang="pt-PT" b="1" dirty="0"/>
              <a:t> </a:t>
            </a:r>
            <a:r>
              <a:rPr lang="pt-PT" b="1" dirty="0" err="1"/>
              <a:t>generator</a:t>
            </a:r>
            <a:r>
              <a:rPr lang="pt-PT" dirty="0"/>
              <a:t>, i.e. “lambda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lambda”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E3F20-68FE-446A-ABC1-159DAA468C89}"/>
              </a:ext>
            </a:extLst>
          </p:cNvPr>
          <p:cNvSpPr/>
          <p:nvPr/>
        </p:nvSpPr>
        <p:spPr>
          <a:xfrm>
            <a:off x="4211960" y="585868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https://letoverlambda.com/textmode.cl/guest/chap2.html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993012-916F-40A8-A48C-9290ABEA621F}"/>
              </a:ext>
            </a:extLst>
          </p:cNvPr>
          <p:cNvCxnSpPr/>
          <p:nvPr/>
        </p:nvCxnSpPr>
        <p:spPr>
          <a:xfrm>
            <a:off x="4644008" y="3933056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3F9355-2C5B-4AE7-B291-E19141014784}"/>
              </a:ext>
            </a:extLst>
          </p:cNvPr>
          <p:cNvCxnSpPr>
            <a:cxnSpLocks/>
          </p:cNvCxnSpPr>
          <p:nvPr/>
        </p:nvCxnSpPr>
        <p:spPr>
          <a:xfrm>
            <a:off x="971600" y="6166462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73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763588"/>
            <a:ext cx="7074619" cy="1293812"/>
          </a:xfrm>
        </p:spPr>
        <p:txBody>
          <a:bodyPr>
            <a:normAutofit/>
          </a:bodyPr>
          <a:lstStyle/>
          <a:p>
            <a:r>
              <a:rPr lang="pt-PT" sz="3200" dirty="0"/>
              <a:t>Nota final sobre </a:t>
            </a:r>
            <a:r>
              <a:rPr lang="pt-PT" sz="3200" dirty="0" err="1"/>
              <a:t>memoização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492895"/>
            <a:ext cx="7956550" cy="3771379"/>
          </a:xfrm>
        </p:spPr>
        <p:txBody>
          <a:bodyPr/>
          <a:lstStyle/>
          <a:p>
            <a:r>
              <a:rPr lang="pt-PT" dirty="0"/>
              <a:t>Todos os programas que jogam jogos de informação perfeita, caracterizados por explosão combinatória, como o xadrez, damas, etc., usam </a:t>
            </a:r>
            <a:r>
              <a:rPr lang="pt-PT" dirty="0">
                <a:solidFill>
                  <a:srgbClr val="FFC000"/>
                </a:solidFill>
              </a:rPr>
              <a:t>tabelas de transposição</a:t>
            </a:r>
            <a:r>
              <a:rPr lang="pt-PT" dirty="0"/>
              <a:t>, i.e. Memoização.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44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980277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9C94-A3F9-4C00-A2F1-C1C2FB484C41}" type="slidenum">
              <a:rPr lang="pt-PT" altLang="pt-PT"/>
              <a:pPr/>
              <a:t>45</a:t>
            </a:fld>
            <a:endParaRPr lang="pt-PT" altLang="pt-PT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Limitação da Árvore de Procura</a:t>
            </a:r>
            <a:endParaRPr lang="en-GB" altLang="pt-PT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4" y="2193925"/>
            <a:ext cx="8010723" cy="39713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1800" dirty="0">
                <a:solidFill>
                  <a:srgbClr val="00B0F0"/>
                </a:solidFill>
              </a:rPr>
              <a:t>Método 1</a:t>
            </a:r>
            <a:r>
              <a:rPr lang="pt-PT" altLang="pt-PT" sz="1800" dirty="0"/>
              <a:t>: Usar um limite de profundidade fixo </a:t>
            </a:r>
            <a:r>
              <a:rPr lang="pt-PT" altLang="pt-PT" sz="1800" b="1" i="1" dirty="0"/>
              <a:t>d.</a:t>
            </a:r>
          </a:p>
          <a:p>
            <a:pPr>
              <a:lnSpc>
                <a:spcPct val="90000"/>
              </a:lnSpc>
            </a:pPr>
            <a:r>
              <a:rPr lang="pt-PT" altLang="pt-PT" sz="1800" dirty="0">
                <a:solidFill>
                  <a:srgbClr val="00B0F0"/>
                </a:solidFill>
              </a:rPr>
              <a:t>Método 2</a:t>
            </a:r>
            <a:r>
              <a:rPr lang="pt-PT" altLang="pt-PT" sz="1800" dirty="0"/>
              <a:t>: Usar o </a:t>
            </a:r>
            <a:r>
              <a:rPr lang="pt-PT" altLang="pt-PT" sz="1800" i="1" dirty="0" err="1"/>
              <a:t>iterative</a:t>
            </a:r>
            <a:r>
              <a:rPr lang="pt-PT" altLang="pt-PT" sz="1800" i="1" dirty="0"/>
              <a:t> </a:t>
            </a:r>
            <a:r>
              <a:rPr lang="pt-PT" altLang="pt-PT" sz="1800" i="1" dirty="0" err="1"/>
              <a:t>deepening</a:t>
            </a:r>
            <a:r>
              <a:rPr lang="pt-PT" altLang="pt-PT" sz="1800" i="1" dirty="0"/>
              <a:t>.</a:t>
            </a:r>
          </a:p>
          <a:p>
            <a:pPr>
              <a:lnSpc>
                <a:spcPct val="90000"/>
              </a:lnSpc>
            </a:pPr>
            <a:endParaRPr lang="pt-PT" altLang="pt-PT" sz="1800" dirty="0"/>
          </a:p>
          <a:p>
            <a:pPr>
              <a:lnSpc>
                <a:spcPct val="90000"/>
              </a:lnSpc>
            </a:pPr>
            <a:r>
              <a:rPr lang="pt-PT" altLang="pt-PT" sz="1800" dirty="0"/>
              <a:t>Estes métodos podem ter resultados desastrosos, pois pode haver uma variação brusca no valor da função de avaliação no nível seguinte a </a:t>
            </a:r>
            <a:r>
              <a:rPr lang="pt-PT" altLang="pt-PT" sz="1800" b="1" i="1" dirty="0"/>
              <a:t>d</a:t>
            </a:r>
            <a:r>
              <a:rPr lang="pt-PT" altLang="pt-PT" sz="1800" dirty="0"/>
              <a:t>. </a:t>
            </a:r>
          </a:p>
          <a:p>
            <a:pPr lvl="1"/>
            <a:r>
              <a:rPr lang="pt-PT" altLang="pt-PT" sz="1600" dirty="0">
                <a:solidFill>
                  <a:schemeClr val="accent3"/>
                </a:solidFill>
              </a:rPr>
              <a:t>Efeito de horizonte (</a:t>
            </a:r>
            <a:r>
              <a:rPr lang="pt-PT" altLang="pt-PT" sz="1600" i="1" dirty="0" err="1">
                <a:solidFill>
                  <a:schemeClr val="accent3"/>
                </a:solidFill>
              </a:rPr>
              <a:t>Horizon</a:t>
            </a:r>
            <a:r>
              <a:rPr lang="pt-PT" altLang="pt-PT" sz="1600" i="1" dirty="0">
                <a:solidFill>
                  <a:schemeClr val="accent3"/>
                </a:solidFill>
              </a:rPr>
              <a:t> </a:t>
            </a:r>
            <a:r>
              <a:rPr lang="pt-PT" altLang="pt-PT" sz="1600" i="1" dirty="0" err="1">
                <a:solidFill>
                  <a:schemeClr val="accent3"/>
                </a:solidFill>
              </a:rPr>
              <a:t>Effect</a:t>
            </a:r>
            <a:r>
              <a:rPr lang="pt-PT" altLang="pt-PT" sz="1600" dirty="0">
                <a:solidFill>
                  <a:schemeClr val="accent3"/>
                </a:solidFill>
              </a:rPr>
              <a:t>)</a:t>
            </a:r>
          </a:p>
          <a:p>
            <a:pPr lvl="2"/>
            <a:r>
              <a:rPr lang="pt-PT" altLang="pt-PT" sz="1400" dirty="0"/>
              <a:t>Procura quiescente – a função de avaliação só é aplicada a posições com baixa probabilidade de terem variações bruscas no valor da função de avaliação. As posições não-quiescentes podem ser expandidas até se atingirem posições quiescentes.</a:t>
            </a:r>
          </a:p>
          <a:p>
            <a:pPr lvl="2"/>
            <a:r>
              <a:rPr lang="pt-PT" altLang="pt-PT" sz="1400" dirty="0"/>
              <a:t>O problema do efeito de horizonte é um dos mais difíceis de eliminar. O valor de uma posição pode aparentar ser estável durante muitas jogadas, não o sendo de facto.</a:t>
            </a:r>
          </a:p>
          <a:p>
            <a:pPr lvl="2"/>
            <a:r>
              <a:rPr lang="en-GB" altLang="pt-PT" sz="1400" dirty="0">
                <a:solidFill>
                  <a:srgbClr val="0070C0"/>
                </a:solidFill>
              </a:rPr>
              <a:t>https://en.wikipedia.org/wiki/Horizon_effect</a:t>
            </a:r>
          </a:p>
        </p:txBody>
      </p:sp>
    </p:spTree>
    <p:extLst>
      <p:ext uri="{BB962C8B-B14F-4D97-AF65-F5344CB8AC3E}">
        <p14:creationId xmlns:p14="http://schemas.microsoft.com/office/powerpoint/2010/main" val="3693693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AlfaBeta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Cédric Grueau</a:t>
            </a:r>
          </a:p>
          <a:p>
            <a:r>
              <a:rPr lang="pt-PT" dirty="0"/>
              <a:t>(c) 2017</a:t>
            </a:r>
          </a:p>
        </p:txBody>
      </p:sp>
    </p:spTree>
    <p:extLst>
      <p:ext uri="{BB962C8B-B14F-4D97-AF65-F5344CB8AC3E}">
        <p14:creationId xmlns:p14="http://schemas.microsoft.com/office/powerpoint/2010/main" val="1253930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AlfaBeta (1)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743893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1855170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517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763588"/>
            <a:ext cx="7146627" cy="1293812"/>
          </a:xfrm>
        </p:spPr>
        <p:txBody>
          <a:bodyPr/>
          <a:lstStyle/>
          <a:p>
            <a:r>
              <a:rPr lang="pt-PT" dirty="0"/>
              <a:t>Representação formal de jogos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464903"/>
            <a:ext cx="4752528" cy="3052329"/>
          </a:xfrm>
        </p:spPr>
        <p:txBody>
          <a:bodyPr/>
          <a:lstStyle/>
          <a:p>
            <a:r>
              <a:rPr lang="pt-PT" altLang="pt-PT" sz="2000" dirty="0"/>
              <a:t>A formalização dos jogos pode fazer-se de várias maneiras:</a:t>
            </a:r>
          </a:p>
          <a:p>
            <a:pPr lvl="1"/>
            <a:r>
              <a:rPr lang="pt-PT" altLang="pt-PT" sz="1800" dirty="0"/>
              <a:t>“Extensiva” – Na forma de grafo</a:t>
            </a:r>
          </a:p>
          <a:p>
            <a:pPr lvl="1"/>
            <a:r>
              <a:rPr lang="pt-PT" altLang="pt-PT" sz="1800" dirty="0"/>
              <a:t>“Normal” – na forma de matriz de pagamentos</a:t>
            </a:r>
          </a:p>
          <a:p>
            <a:pPr lvl="2"/>
            <a:r>
              <a:rPr lang="pt-PT" sz="1600" dirty="0"/>
              <a:t>A forma normal não permite representar jogos sequenciais</a:t>
            </a:r>
          </a:p>
          <a:p>
            <a:pPr lvl="1"/>
            <a:r>
              <a:rPr lang="pt-PT" sz="1600" dirty="0"/>
              <a:t>“Função característica” – relaciona uma função de utilidade com uma dada população (</a:t>
            </a:r>
            <a:r>
              <a:rPr lang="pt-PT" sz="1600" dirty="0" err="1"/>
              <a:t>von</a:t>
            </a:r>
            <a:r>
              <a:rPr lang="pt-PT" sz="1600" dirty="0"/>
              <a:t> </a:t>
            </a:r>
            <a:r>
              <a:rPr lang="pt-PT" sz="1600" dirty="0" err="1"/>
              <a:t>Neumann</a:t>
            </a:r>
            <a:r>
              <a:rPr lang="pt-PT" sz="1600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5</a:t>
            </a:fld>
            <a:endParaRPr lang="pt-PT" altLang="pt-PT"/>
          </a:p>
        </p:txBody>
      </p:sp>
      <p:pic>
        <p:nvPicPr>
          <p:cNvPr id="6" name="Picture 2" descr="https://upload.wikimedia.org/wikipedia/commons/thumb/c/c4/SGPNEandPlainNE_explainingexample.svg/300px-SGPNEandPlainNE_explaining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67" y="2464903"/>
            <a:ext cx="2559757" cy="247626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89311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(4)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5294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(5)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58606" y="3288655"/>
            <a:ext cx="590369" cy="83939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78142" y="413487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67246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(6)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058606" y="3288655"/>
            <a:ext cx="590369" cy="83939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78142" y="413487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531767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(7)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71421" y="4427303"/>
            <a:ext cx="276209" cy="794056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395" y="413487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1467410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(8)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71421" y="4427303"/>
            <a:ext cx="276209" cy="794056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8262" y="4593168"/>
            <a:ext cx="228323" cy="612222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07504" y="4006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</p:spTree>
    <p:extLst>
      <p:ext uri="{BB962C8B-B14F-4D97-AF65-F5344CB8AC3E}">
        <p14:creationId xmlns:p14="http://schemas.microsoft.com/office/powerpoint/2010/main" val="458090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(9)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6552" y="4695015"/>
            <a:ext cx="221711" cy="509332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78142" y="413487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58606" y="3288655"/>
            <a:ext cx="590369" cy="83939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35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(10)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6552" y="4695015"/>
            <a:ext cx="221711" cy="509332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108399" y="4641997"/>
            <a:ext cx="221711" cy="509332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27465" y="2800296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8606" y="3288655"/>
            <a:ext cx="590369" cy="83939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94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(11)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978289" y="3208334"/>
            <a:ext cx="590369" cy="839390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27465" y="280029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58606" y="3288655"/>
            <a:ext cx="590369" cy="83939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39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(12)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22689" y="4141303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58292" y="3313617"/>
            <a:ext cx="269468" cy="8442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2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(13)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22689" y="4141303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58292" y="3313617"/>
            <a:ext cx="269468" cy="8442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763588"/>
            <a:ext cx="7146627" cy="1293812"/>
          </a:xfrm>
        </p:spPr>
        <p:txBody>
          <a:bodyPr>
            <a:normAutofit fontScale="90000"/>
          </a:bodyPr>
          <a:lstStyle/>
          <a:p>
            <a:r>
              <a:rPr lang="pt-PT" dirty="0"/>
              <a:t>tipos de jogos:</a:t>
            </a:r>
            <a:br>
              <a:rPr lang="pt-PT" dirty="0"/>
            </a:br>
            <a:r>
              <a:rPr lang="pt-PT" dirty="0"/>
              <a:t>Simétricos vs. assimétricos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93925"/>
            <a:ext cx="7956550" cy="1390273"/>
          </a:xfrm>
        </p:spPr>
        <p:txBody>
          <a:bodyPr/>
          <a:lstStyle/>
          <a:p>
            <a:pPr lvl="1"/>
            <a:r>
              <a:rPr lang="pt-PT" i="1" dirty="0"/>
              <a:t>Simétrico </a:t>
            </a:r>
            <a:r>
              <a:rPr lang="pt-PT" dirty="0"/>
              <a:t>se os resultados não dependem do jogador mas apenas da estratégia.</a:t>
            </a:r>
          </a:p>
          <a:p>
            <a:pPr lvl="2"/>
            <a:r>
              <a:rPr lang="pt-PT" dirty="0"/>
              <a:t>Exemplo: Dilema do Prisioneiro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6</a:t>
            </a:fld>
            <a:endParaRPr lang="pt-PT" altLang="pt-PT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06359"/>
              </p:ext>
            </p:extLst>
          </p:nvPr>
        </p:nvGraphicFramePr>
        <p:xfrm>
          <a:off x="2771801" y="3573016"/>
          <a:ext cx="3384375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1600" baseline="-25000" dirty="0"/>
                    </a:p>
                    <a:p>
                      <a:pPr algn="ctr"/>
                      <a:r>
                        <a:rPr lang="pt-PT" sz="1800" baseline="-25000" dirty="0"/>
                        <a:t>A</a:t>
                      </a:r>
                      <a:r>
                        <a:rPr lang="pt-PT" sz="1400" dirty="0"/>
                        <a:t>\</a:t>
                      </a:r>
                      <a:r>
                        <a:rPr lang="pt-PT" sz="1800" baseline="30000" dirty="0"/>
                        <a:t>B</a:t>
                      </a:r>
                    </a:p>
                    <a:p>
                      <a:pPr algn="ctr"/>
                      <a:endParaRPr lang="pt-PT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PT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PT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7744" y="5158848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Se um dos prisioneiros trair e o outro não, o que trai sai em liberdade e o que não trai apanha 3 anos de prisão;</a:t>
            </a:r>
          </a:p>
          <a:p>
            <a:r>
              <a:rPr lang="pt-PT" sz="1200" dirty="0"/>
              <a:t>Se traírem os dois, apanham 2 ano cada; </a:t>
            </a:r>
          </a:p>
          <a:p>
            <a:r>
              <a:rPr lang="pt-PT" sz="1200" dirty="0"/>
              <a:t>Se nenhum trair, apanham 1 anos cada.</a:t>
            </a:r>
          </a:p>
        </p:txBody>
      </p:sp>
    </p:spTree>
    <p:extLst>
      <p:ext uri="{BB962C8B-B14F-4D97-AF65-F5344CB8AC3E}">
        <p14:creationId xmlns:p14="http://schemas.microsoft.com/office/powerpoint/2010/main" val="3800116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(14)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32356" y="4568355"/>
            <a:ext cx="283736" cy="600914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22689" y="4141303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58292" y="3313617"/>
            <a:ext cx="269468" cy="8442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41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(15)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976256" y="4603432"/>
            <a:ext cx="283736" cy="600914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32356" y="4568355"/>
            <a:ext cx="283736" cy="600914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22689" y="4141303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⍺=8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27465" y="280029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solidFill>
                  <a:schemeClr val="tx1">
                    <a:alpha val="33000"/>
                  </a:schemeClr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858292" y="3313617"/>
            <a:ext cx="269468" cy="8442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02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(16)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858292" y="3313617"/>
            <a:ext cx="269468" cy="8442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10158" y="3288656"/>
            <a:ext cx="269468" cy="844225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27465" y="280029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⍺=-∞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⍺=- ∞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8290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(17)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874560" y="2189690"/>
            <a:ext cx="2099309" cy="66454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2010158" y="2349797"/>
            <a:ext cx="2099309" cy="664541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70371" y="390042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59747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(18)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80793" y="4031687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0031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(19)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3213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(20)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707062" y="413288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12431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(21)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707062" y="413288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91842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(22)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3158346" y="4593168"/>
            <a:ext cx="255857" cy="57278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707062" y="413288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08771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(23)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3158346" y="4593168"/>
            <a:ext cx="255857" cy="57278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3312932" y="4707469"/>
            <a:ext cx="186593" cy="483302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707062" y="413288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273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3588"/>
            <a:ext cx="7866707" cy="1293812"/>
          </a:xfrm>
        </p:spPr>
        <p:txBody>
          <a:bodyPr>
            <a:normAutofit fontScale="90000"/>
          </a:bodyPr>
          <a:lstStyle/>
          <a:p>
            <a:r>
              <a:rPr lang="pt-PT" dirty="0"/>
              <a:t>tipos de jogos</a:t>
            </a:r>
            <a:br>
              <a:rPr lang="pt-PT" dirty="0"/>
            </a:br>
            <a:r>
              <a:rPr lang="pt-PT" dirty="0"/>
              <a:t>Soma zero vs. soma </a:t>
            </a:r>
            <a:r>
              <a:rPr lang="pt-PT" dirty="0" err="1"/>
              <a:t>não-zero</a:t>
            </a:r>
            <a:r>
              <a:rPr lang="pt-PT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jogo de soma-zero o valor total dos jogadores, para qualquer combinação de estratégias, é zero, i.e. o que um jogador ganha é perdido pelo(s) outro(s). </a:t>
            </a:r>
          </a:p>
          <a:p>
            <a:pPr lvl="1"/>
            <a:r>
              <a:rPr lang="pt-PT" dirty="0"/>
              <a:t>Exemplos: </a:t>
            </a:r>
          </a:p>
          <a:p>
            <a:pPr lvl="2"/>
            <a:r>
              <a:rPr lang="pt-PT" dirty="0"/>
              <a:t>Poker : o vencedor recebe exatamente a soma das perdas de seus oponentes. </a:t>
            </a:r>
          </a:p>
          <a:p>
            <a:pPr lvl="2"/>
            <a:r>
              <a:rPr lang="pt-PT" dirty="0"/>
              <a:t>A maioria dos jogos clássicos de tabuleiro é de soma zero, incluindo o </a:t>
            </a:r>
            <a:r>
              <a:rPr lang="pt-PT" dirty="0" err="1"/>
              <a:t>Go</a:t>
            </a:r>
            <a:r>
              <a:rPr lang="pt-PT" dirty="0"/>
              <a:t> e o Xadrez.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7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96701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(24)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28503" y="4707469"/>
            <a:ext cx="323966" cy="483302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707062" y="413288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4448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(25)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28503" y="4707469"/>
            <a:ext cx="323966" cy="483302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594577" y="4593168"/>
            <a:ext cx="379292" cy="575739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707062" y="413288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6043" y="281908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541968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(26)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421785" y="3312637"/>
            <a:ext cx="611486" cy="815408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3593032" y="3388990"/>
            <a:ext cx="557512" cy="777755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356044" y="2819080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19445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(27)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079656" y="2456492"/>
            <a:ext cx="0" cy="397739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48517" y="2456492"/>
            <a:ext cx="0" cy="397739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5203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(28)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81094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(29)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84213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(30)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79723" y="4143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9856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(31)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79723" y="4143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42123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(32)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5792932" y="4593773"/>
            <a:ext cx="342783" cy="5625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79723" y="4143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45915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(33)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5792932" y="4593773"/>
            <a:ext cx="342783" cy="56252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955552" y="4737051"/>
            <a:ext cx="246167" cy="448225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79723" y="4143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0860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tipos de jogos</a:t>
            </a:r>
            <a:br>
              <a:rPr lang="pt-PT" dirty="0"/>
            </a:br>
            <a:r>
              <a:rPr lang="pt-PT" dirty="0"/>
              <a:t>cooperativos ou não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Nos jogos não-cooperativos não existem formas positivas de suportar alianças (e.g. contratos). A coordenação é estabelecida essencialmente através de ameaças credíveis.</a:t>
            </a:r>
          </a:p>
          <a:p>
            <a:pPr lvl="1"/>
            <a:r>
              <a:rPr lang="pt-PT" dirty="0"/>
              <a:t>Exemplo:</a:t>
            </a:r>
          </a:p>
          <a:p>
            <a:pPr lvl="2"/>
            <a:r>
              <a:rPr lang="pt-PT" dirty="0"/>
              <a:t>Dilema do prisioneiro</a:t>
            </a:r>
          </a:p>
          <a:p>
            <a:pPr lvl="2"/>
            <a:r>
              <a:rPr lang="pt-PT" dirty="0"/>
              <a:t>Jogo da galinha </a:t>
            </a:r>
          </a:p>
          <a:p>
            <a:r>
              <a:rPr lang="pt-PT" dirty="0"/>
              <a:t>Nos jogos cooperativos estabelecem-se alianças baseadas em acordos ou contratos. </a:t>
            </a:r>
          </a:p>
          <a:p>
            <a:pPr lvl="1"/>
            <a:r>
              <a:rPr lang="pt-PT" dirty="0"/>
              <a:t>Exemplo:</a:t>
            </a:r>
          </a:p>
          <a:p>
            <a:pPr lvl="2"/>
            <a:r>
              <a:rPr lang="pt-PT" sz="1600" dirty="0"/>
              <a:t>Futebol</a:t>
            </a:r>
          </a:p>
          <a:p>
            <a:pPr lvl="2"/>
            <a:r>
              <a:rPr lang="pt-PT" sz="1600" dirty="0"/>
              <a:t>Tomada de decisão por consenso</a:t>
            </a:r>
          </a:p>
          <a:p>
            <a:pPr lvl="2"/>
            <a:r>
              <a:rPr lang="pt-PT" sz="1600" dirty="0"/>
              <a:t>Revolução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3020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(34)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246375" y="4737051"/>
            <a:ext cx="242477" cy="44466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79723" y="4143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44431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(35)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246375" y="4737051"/>
            <a:ext cx="242477" cy="444665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341052" y="4601252"/>
            <a:ext cx="336858" cy="577380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79723" y="414380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64324" y="287786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=+∞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39589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(36)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62541" y="3303175"/>
            <a:ext cx="515369" cy="824870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346826" y="3456112"/>
            <a:ext cx="426066" cy="681176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964324" y="2877860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484165" y="2728847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01796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(37)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57067" y="2332287"/>
            <a:ext cx="2247089" cy="587881"/>
          </a:xfrm>
          <a:prstGeom prst="straightConnector1">
            <a:avLst/>
          </a:prstGeom>
          <a:ln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401844" y="2206311"/>
            <a:ext cx="2247089" cy="587881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293245" y="174672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⍺=6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=+∞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484165" y="2728847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47025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702" y="1834880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Oval 2"/>
          <p:cNvSpPr/>
          <p:nvPr/>
        </p:nvSpPr>
        <p:spPr>
          <a:xfrm>
            <a:off x="1571015" y="2897627"/>
            <a:ext cx="423153" cy="393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939702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6563738" y="2897627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61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994168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3292813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2336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1421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51969" y="4174384"/>
            <a:ext cx="423153" cy="393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432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983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4770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7321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29558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2109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3594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6145" y="5224971"/>
            <a:ext cx="395187" cy="37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>
            <a:stCxn id="2" idx="4"/>
            <a:endCxn id="3" idx="7"/>
          </p:cNvCxnSpPr>
          <p:nvPr/>
        </p:nvCxnSpPr>
        <p:spPr>
          <a:xfrm flipH="1">
            <a:off x="1932198" y="2228851"/>
            <a:ext cx="2219081" cy="726473"/>
          </a:xfrm>
          <a:prstGeom prst="line">
            <a:avLst/>
          </a:prstGeom>
          <a:ln w="635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4151279" y="2228851"/>
            <a:ext cx="0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5" idx="0"/>
          </p:cNvCxnSpPr>
          <p:nvPr/>
        </p:nvCxnSpPr>
        <p:spPr>
          <a:xfrm>
            <a:off x="4151279" y="2228851"/>
            <a:ext cx="2624036" cy="66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4"/>
            <a:endCxn id="6" idx="7"/>
          </p:cNvCxnSpPr>
          <p:nvPr/>
        </p:nvCxnSpPr>
        <p:spPr>
          <a:xfrm flipH="1">
            <a:off x="1124803" y="3291598"/>
            <a:ext cx="657788" cy="9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1914279" y="3262750"/>
            <a:ext cx="291465" cy="9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4"/>
            <a:endCxn id="14" idx="0"/>
          </p:cNvCxnSpPr>
          <p:nvPr/>
        </p:nvCxnSpPr>
        <p:spPr>
          <a:xfrm flipH="1">
            <a:off x="3504390" y="3291598"/>
            <a:ext cx="64688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5" idx="0"/>
          </p:cNvCxnSpPr>
          <p:nvPr/>
        </p:nvCxnSpPr>
        <p:spPr>
          <a:xfrm>
            <a:off x="4151279" y="3291598"/>
            <a:ext cx="583659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4"/>
            <a:endCxn id="16" idx="0"/>
          </p:cNvCxnSpPr>
          <p:nvPr/>
        </p:nvCxnSpPr>
        <p:spPr>
          <a:xfrm flipH="1">
            <a:off x="6232997" y="3291598"/>
            <a:ext cx="542318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17" idx="0"/>
          </p:cNvCxnSpPr>
          <p:nvPr/>
        </p:nvCxnSpPr>
        <p:spPr>
          <a:xfrm>
            <a:off x="6775315" y="3291598"/>
            <a:ext cx="688231" cy="8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AlfaBeta</a:t>
            </a:r>
            <a:r>
              <a:rPr lang="pt-PT" dirty="0"/>
              <a:t> (38)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3570" y="19078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4526" y="29553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91817" y="42328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6405" y="5224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</a:t>
            </a:r>
          </a:p>
        </p:txBody>
      </p:sp>
      <p:cxnSp>
        <p:nvCxnSpPr>
          <p:cNvPr id="55" name="Straight Connector 54"/>
          <p:cNvCxnSpPr>
            <a:stCxn id="6" idx="3"/>
            <a:endCxn id="18" idx="0"/>
          </p:cNvCxnSpPr>
          <p:nvPr/>
        </p:nvCxnSpPr>
        <p:spPr>
          <a:xfrm flipH="1">
            <a:off x="566026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4"/>
            <a:endCxn id="19" idx="0"/>
          </p:cNvCxnSpPr>
          <p:nvPr/>
        </p:nvCxnSpPr>
        <p:spPr>
          <a:xfrm>
            <a:off x="975196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4"/>
            <a:endCxn id="20" idx="0"/>
          </p:cNvCxnSpPr>
          <p:nvPr/>
        </p:nvCxnSpPr>
        <p:spPr>
          <a:xfrm flipH="1">
            <a:off x="1902363" y="4568355"/>
            <a:ext cx="30338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21" idx="0"/>
          </p:cNvCxnSpPr>
          <p:nvPr/>
        </p:nvCxnSpPr>
        <p:spPr>
          <a:xfrm>
            <a:off x="2355351" y="4510659"/>
            <a:ext cx="259563" cy="7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4" idx="4"/>
            <a:endCxn id="22" idx="0"/>
          </p:cNvCxnSpPr>
          <p:nvPr/>
        </p:nvCxnSpPr>
        <p:spPr>
          <a:xfrm flipH="1">
            <a:off x="3227152" y="4568355"/>
            <a:ext cx="277238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4"/>
            <a:endCxn id="23" idx="0"/>
          </p:cNvCxnSpPr>
          <p:nvPr/>
        </p:nvCxnSpPr>
        <p:spPr>
          <a:xfrm>
            <a:off x="3504390" y="4568355"/>
            <a:ext cx="435313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24" idx="0"/>
          </p:cNvCxnSpPr>
          <p:nvPr/>
        </p:nvCxnSpPr>
        <p:spPr>
          <a:xfrm flipH="1">
            <a:off x="5851187" y="4568355"/>
            <a:ext cx="381810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4"/>
            <a:endCxn id="25" idx="0"/>
          </p:cNvCxnSpPr>
          <p:nvPr/>
        </p:nvCxnSpPr>
        <p:spPr>
          <a:xfrm>
            <a:off x="6232997" y="4568355"/>
            <a:ext cx="330741" cy="65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852014" y="2717249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905069" y="4013062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988329-4A64-4433-B50B-1910880D0CCB}"/>
              </a:ext>
            </a:extLst>
          </p:cNvPr>
          <p:cNvSpPr txBox="1"/>
          <p:nvPr/>
        </p:nvSpPr>
        <p:spPr>
          <a:xfrm>
            <a:off x="6484165" y="2728847"/>
            <a:ext cx="5341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0" i="1" dirty="0">
                <a:latin typeface="Avenir Light Oblique" charset="0"/>
                <a:ea typeface="Avenir Light Oblique" charset="0"/>
                <a:cs typeface="Avenir Light Oblique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356233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FFFF00"/>
                </a:solidFill>
              </a:rPr>
              <a:t>SSS* </a:t>
            </a:r>
          </a:p>
          <a:p>
            <a:pPr lvl="1"/>
            <a:r>
              <a:rPr lang="pt-PT" dirty="0"/>
              <a:t>Realiza uma procura do tipo A* em vez de DF</a:t>
            </a:r>
          </a:p>
          <a:p>
            <a:r>
              <a:rPr lang="pt-PT" dirty="0">
                <a:solidFill>
                  <a:srgbClr val="FFFF00"/>
                </a:solidFill>
              </a:rPr>
              <a:t>DUAL*</a:t>
            </a:r>
          </a:p>
          <a:p>
            <a:pPr lvl="1"/>
            <a:r>
              <a:rPr lang="pt-PT" dirty="0"/>
              <a:t>Similar ao SSS* mas invertendo as operações do SSS*</a:t>
            </a:r>
          </a:p>
          <a:p>
            <a:pPr lvl="1"/>
            <a:endParaRPr lang="pt-PT" dirty="0"/>
          </a:p>
          <a:p>
            <a:r>
              <a:rPr lang="pt-PT" dirty="0">
                <a:solidFill>
                  <a:srgbClr val="FFFF00"/>
                </a:solidFill>
              </a:rPr>
              <a:t>SCOUT</a:t>
            </a:r>
          </a:p>
          <a:p>
            <a:r>
              <a:rPr lang="pt-PT" dirty="0">
                <a:solidFill>
                  <a:srgbClr val="FFFF00"/>
                </a:solidFill>
              </a:rPr>
              <a:t>PVS</a:t>
            </a:r>
            <a:r>
              <a:rPr lang="pt-PT" dirty="0"/>
              <a:t> (Principal </a:t>
            </a:r>
            <a:r>
              <a:rPr lang="pt-PT" dirty="0" err="1"/>
              <a:t>Variation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) </a:t>
            </a:r>
            <a:endParaRPr lang="pt-PT" i="1" dirty="0"/>
          </a:p>
          <a:p>
            <a:pPr marL="0" indent="0">
              <a:buNone/>
            </a:pPr>
            <a:r>
              <a:rPr lang="pt-PT" dirty="0"/>
              <a:t>	também designado por </a:t>
            </a:r>
            <a:r>
              <a:rPr lang="pt-PT" dirty="0" err="1">
                <a:solidFill>
                  <a:srgbClr val="FFFF00"/>
                </a:solidFill>
              </a:rPr>
              <a:t>NegaScout</a:t>
            </a:r>
            <a:endParaRPr lang="pt-PT" dirty="0">
              <a:solidFill>
                <a:srgbClr val="FFFF00"/>
              </a:solidFill>
            </a:endParaRPr>
          </a:p>
          <a:p>
            <a:r>
              <a:rPr lang="pt-PT" dirty="0">
                <a:solidFill>
                  <a:srgbClr val="FFFF00"/>
                </a:solidFill>
              </a:rPr>
              <a:t>MTD(F)</a:t>
            </a:r>
          </a:p>
          <a:p>
            <a:r>
              <a:rPr lang="pt-PT" dirty="0">
                <a:solidFill>
                  <a:srgbClr val="FFFF00"/>
                </a:solidFill>
              </a:rPr>
              <a:t>BNS</a:t>
            </a:r>
          </a:p>
          <a:p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85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10510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3588"/>
            <a:ext cx="8082731" cy="1293812"/>
          </a:xfrm>
        </p:spPr>
        <p:txBody>
          <a:bodyPr/>
          <a:lstStyle/>
          <a:p>
            <a:r>
              <a:rPr lang="pt-PT" dirty="0"/>
              <a:t>SSS*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O MINIMAX com cortes </a:t>
            </a:r>
            <a:r>
              <a:rPr lang="pt-PT" sz="2000" dirty="0" err="1"/>
              <a:t>alfa-beta</a:t>
            </a:r>
            <a:r>
              <a:rPr lang="pt-PT" sz="2000" dirty="0"/>
              <a:t> usa uma estratégia de análise da árvore de procura do tipo </a:t>
            </a:r>
            <a:r>
              <a:rPr lang="pt-PT" sz="2000" dirty="0" err="1"/>
              <a:t>depth-first</a:t>
            </a:r>
            <a:r>
              <a:rPr lang="pt-PT" sz="2000" dirty="0"/>
              <a:t>.</a:t>
            </a:r>
          </a:p>
          <a:p>
            <a:r>
              <a:rPr lang="pt-PT" sz="2000" dirty="0"/>
              <a:t>Seria expectável que formas de percorrer a árvore similares ao A* pudessem dar melhores resultados.</a:t>
            </a:r>
          </a:p>
          <a:p>
            <a:pPr lvl="1"/>
            <a:r>
              <a:rPr lang="pt-PT" sz="1800" dirty="0"/>
              <a:t>Um algoritmo que usa esta estratégia é o SSS* (George </a:t>
            </a:r>
            <a:r>
              <a:rPr lang="pt-PT" sz="1800" dirty="0" err="1"/>
              <a:t>Stockman</a:t>
            </a:r>
            <a:r>
              <a:rPr lang="pt-PT" sz="1800" dirty="0"/>
              <a:t>, 1979)</a:t>
            </a:r>
          </a:p>
          <a:p>
            <a:pPr lvl="2"/>
            <a:r>
              <a:rPr lang="pt-PT" sz="1600" dirty="0"/>
              <a:t>Existe uma lista de ABERTOS ordenada por ordem decrescente do seu valor (heurístico).</a:t>
            </a:r>
          </a:p>
          <a:p>
            <a:pPr lvl="2"/>
            <a:r>
              <a:rPr lang="pt-PT" sz="1600" dirty="0"/>
              <a:t>O problema é que em cada passo é preciso remover o nó com o maior valor da lista de ABERTOS e sempre que um nó MAX interior (não-folha) é resolvido todos os descendentes diretos e indiretos têm de ser removidos de ABERTOS. Estes 2 passos ocupam mais de 90% do tempo de CPU.</a:t>
            </a:r>
          </a:p>
          <a:p>
            <a:pPr lvl="2"/>
            <a:r>
              <a:rPr lang="pt-PT" dirty="0"/>
              <a:t>O SSS* foi por isso declarado impraticável.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86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821569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Proposto por Judea Perl em 1980</a:t>
            </a:r>
          </a:p>
          <a:p>
            <a:r>
              <a:rPr lang="pt-PT" dirty="0"/>
              <a:t>A ideia é:</a:t>
            </a:r>
          </a:p>
          <a:p>
            <a:pPr lvl="1"/>
            <a:r>
              <a:rPr lang="pt-PT" dirty="0"/>
              <a:t>Quando se está a analisar um nó MAX (por exemplo) admite-se que ele deverá ter um valor mínimo admissível v</a:t>
            </a:r>
            <a:r>
              <a:rPr lang="pt-PT" baseline="-25000" dirty="0"/>
              <a:t>min</a:t>
            </a:r>
            <a:r>
              <a:rPr lang="pt-PT" dirty="0"/>
              <a:t> e por isso primeiro verifica-se se cada sucessor desse nó poderá devolver um valor maior do que v</a:t>
            </a:r>
            <a:r>
              <a:rPr lang="pt-PT" baseline="-25000" dirty="0"/>
              <a:t>min</a:t>
            </a:r>
            <a:r>
              <a:rPr lang="pt-PT" dirty="0"/>
              <a:t>. </a:t>
            </a:r>
          </a:p>
          <a:p>
            <a:pPr lvl="2"/>
            <a:r>
              <a:rPr lang="pt-PT" dirty="0"/>
              <a:t>Se não: então não há necessidade de analisar esse sucessor</a:t>
            </a:r>
          </a:p>
          <a:p>
            <a:pPr lvl="2"/>
            <a:r>
              <a:rPr lang="pt-PT" dirty="0"/>
              <a:t>Se sim: analisar o sucessor</a:t>
            </a:r>
          </a:p>
          <a:p>
            <a:pPr lvl="1"/>
            <a:r>
              <a:rPr lang="pt-PT" dirty="0"/>
              <a:t>Para os nós MIN é o simétrico</a:t>
            </a:r>
          </a:p>
          <a:p>
            <a:r>
              <a:rPr lang="pt-PT" dirty="0"/>
              <a:t>Este algoritmo requer uma heurística para determinar o valor de v</a:t>
            </a:r>
            <a:r>
              <a:rPr lang="pt-PT" baseline="-25000" dirty="0"/>
              <a:t>min</a:t>
            </a:r>
            <a:r>
              <a:rPr lang="pt-PT" dirty="0"/>
              <a:t>. 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87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6340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SCOUT (algoritmo)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4" y="2193925"/>
            <a:ext cx="8010723" cy="4070350"/>
          </a:xfrm>
        </p:spPr>
        <p:txBody>
          <a:bodyPr/>
          <a:lstStyle/>
          <a:p>
            <a:r>
              <a:rPr lang="pt-PT" dirty="0"/>
              <a:t>Em cada lance o jogador tem 1 de b possibilidades legais (</a:t>
            </a:r>
            <a:r>
              <a:rPr lang="pt-PT" i="1" dirty="0"/>
              <a:t>branching</a:t>
            </a:r>
            <a:r>
              <a:rPr lang="pt-PT" dirty="0"/>
              <a:t>)</a:t>
            </a:r>
          </a:p>
          <a:p>
            <a:r>
              <a:rPr lang="pt-PT" dirty="0"/>
              <a:t>O jogo é pesquisado até à profundidade d (</a:t>
            </a:r>
            <a:r>
              <a:rPr lang="pt-PT" i="1" dirty="0"/>
              <a:t>depth</a:t>
            </a:r>
            <a:r>
              <a:rPr lang="pt-PT" dirty="0"/>
              <a:t>)</a:t>
            </a:r>
          </a:p>
          <a:p>
            <a:r>
              <a:rPr lang="pt-PT" dirty="0"/>
              <a:t>Os nós folha são avaliados com uma função estática v</a:t>
            </a:r>
            <a:r>
              <a:rPr lang="pt-PT" baseline="-25000" dirty="0"/>
              <a:t>0</a:t>
            </a:r>
          </a:p>
          <a:p>
            <a:r>
              <a:rPr lang="pt-PT" dirty="0"/>
              <a:t>O algoritmo usa duas funções recursivas: EVAL e TEST.</a:t>
            </a:r>
          </a:p>
          <a:p>
            <a:pPr lvl="1"/>
            <a:r>
              <a:rPr lang="pt-PT" dirty="0"/>
              <a:t>EVAL(S) devolve o valor </a:t>
            </a:r>
            <a:r>
              <a:rPr lang="pt-PT" dirty="0" err="1"/>
              <a:t>minimax</a:t>
            </a:r>
            <a:r>
              <a:rPr lang="pt-PT" dirty="0"/>
              <a:t> da posição S, V(S).</a:t>
            </a:r>
          </a:p>
          <a:p>
            <a:pPr lvl="1"/>
            <a:r>
              <a:rPr lang="pt-PT" dirty="0"/>
              <a:t>TEST(S, v, &gt;) devolve o valor lógico da desigualdade V(S)&gt;v em que v é um dado valor de referência.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88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459394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Scout (TEST &amp; EVAL)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988840"/>
            <a:ext cx="7956550" cy="4275435"/>
          </a:xfrm>
        </p:spPr>
        <p:txBody>
          <a:bodyPr/>
          <a:lstStyle/>
          <a:p>
            <a:pPr marL="0" indent="0">
              <a:buNone/>
            </a:pPr>
            <a:r>
              <a:rPr lang="pt-PT" sz="1600" dirty="0"/>
              <a:t>TEST(S, v, &gt;)</a:t>
            </a:r>
          </a:p>
          <a:p>
            <a:pPr marL="0" indent="0">
              <a:buNone/>
            </a:pPr>
            <a:r>
              <a:rPr lang="pt-PT" sz="1600" dirty="0"/>
              <a:t>   Aplica-se o teste aos sucessores: </a:t>
            </a:r>
          </a:p>
          <a:p>
            <a:pPr lvl="1"/>
            <a:r>
              <a:rPr lang="pt-PT" sz="1400" dirty="0"/>
              <a:t>Se S é MAX dá Verdade logo que um sucessor é maior que v; Falso </a:t>
            </a:r>
            <a:r>
              <a:rPr lang="pt-PT" sz="1400" dirty="0" err="1"/>
              <a:t>c.c</a:t>
            </a:r>
            <a:r>
              <a:rPr lang="pt-PT" sz="1400" dirty="0"/>
              <a:t>.</a:t>
            </a:r>
          </a:p>
          <a:p>
            <a:pPr lvl="1"/>
            <a:r>
              <a:rPr lang="pt-PT" sz="1400" dirty="0"/>
              <a:t>Se S é MIN dá Verdade logo que um sucessor é menor ou igual a v; Falso </a:t>
            </a:r>
            <a:r>
              <a:rPr lang="pt-PT" sz="1400" dirty="0" err="1"/>
              <a:t>c.c</a:t>
            </a:r>
            <a:r>
              <a:rPr lang="pt-PT" sz="1400" dirty="0"/>
              <a:t>.</a:t>
            </a:r>
          </a:p>
          <a:p>
            <a:pPr marL="0" indent="0">
              <a:buNone/>
            </a:pPr>
            <a:r>
              <a:rPr lang="pt-PT" sz="1600" dirty="0"/>
              <a:t>EVAL(S) – para um nó MAX:</a:t>
            </a:r>
          </a:p>
          <a:p>
            <a:r>
              <a:rPr lang="pt-PT" sz="1600" dirty="0"/>
              <a:t>Avalia começando por avaliar (i.e. EVAL(S</a:t>
            </a:r>
            <a:r>
              <a:rPr lang="pt-PT" sz="1600" baseline="-25000" dirty="0"/>
              <a:t>1</a:t>
            </a:r>
            <a:r>
              <a:rPr lang="pt-PT" sz="1600" dirty="0"/>
              <a:t>)) o seu primeiro sucessor; </a:t>
            </a:r>
          </a:p>
          <a:p>
            <a:r>
              <a:rPr lang="pt-PT" sz="1600" dirty="0"/>
              <a:t>Depois faz o “</a:t>
            </a:r>
            <a:r>
              <a:rPr lang="pt-PT" sz="1600" dirty="0" err="1"/>
              <a:t>scouting</a:t>
            </a:r>
            <a:r>
              <a:rPr lang="pt-PT" sz="1600" dirty="0"/>
              <a:t>” dos restantes sucessores fazendo o respetivo TEST: V(</a:t>
            </a:r>
            <a:r>
              <a:rPr lang="pt-PT" sz="1600" dirty="0" err="1"/>
              <a:t>S</a:t>
            </a:r>
            <a:r>
              <a:rPr lang="pt-PT" sz="1600" baseline="-25000" dirty="0" err="1"/>
              <a:t>k</a:t>
            </a:r>
            <a:r>
              <a:rPr lang="pt-PT" sz="1600" dirty="0"/>
              <a:t>)&gt;V(S</a:t>
            </a:r>
            <a:r>
              <a:rPr lang="pt-PT" sz="1600" baseline="-25000" dirty="0"/>
              <a:t>1</a:t>
            </a:r>
            <a:r>
              <a:rPr lang="pt-PT" sz="1600" dirty="0"/>
              <a:t>) . </a:t>
            </a:r>
          </a:p>
          <a:p>
            <a:r>
              <a:rPr lang="pt-PT" sz="1600" dirty="0"/>
              <a:t>Se o resultado para </a:t>
            </a:r>
            <a:r>
              <a:rPr lang="pt-PT" sz="1600" dirty="0" err="1"/>
              <a:t>S</a:t>
            </a:r>
            <a:r>
              <a:rPr lang="pt-PT" sz="1600" baseline="-25000" dirty="0" err="1"/>
              <a:t>k</a:t>
            </a:r>
            <a:r>
              <a:rPr lang="pt-PT" sz="1600" baseline="-25000" dirty="0"/>
              <a:t> </a:t>
            </a:r>
            <a:r>
              <a:rPr lang="pt-PT" sz="1600" dirty="0"/>
              <a:t>for Verdade então o nó é realmente avaliado usando EVAL(</a:t>
            </a:r>
            <a:r>
              <a:rPr lang="pt-PT" sz="1600" dirty="0" err="1"/>
              <a:t>S</a:t>
            </a:r>
            <a:r>
              <a:rPr lang="pt-PT" sz="1600" baseline="-25000" dirty="0" err="1"/>
              <a:t>k</a:t>
            </a:r>
            <a:r>
              <a:rPr lang="pt-PT" sz="1600" dirty="0"/>
              <a:t>) e o seu valor passa a ser usado para o “</a:t>
            </a:r>
            <a:r>
              <a:rPr lang="pt-PT" sz="1600" dirty="0" err="1"/>
              <a:t>scouting</a:t>
            </a:r>
            <a:r>
              <a:rPr lang="pt-PT" sz="1600" dirty="0"/>
              <a:t>” dos restantes sucessores. </a:t>
            </a:r>
          </a:p>
          <a:p>
            <a:r>
              <a:rPr lang="pt-PT" sz="1600" dirty="0"/>
              <a:t>Após todos os sucessores terem sido avaliados, o último valor obtido é dado como V(S).</a:t>
            </a:r>
          </a:p>
          <a:p>
            <a:r>
              <a:rPr lang="pt-PT" sz="1600" dirty="0"/>
              <a:t>O EVAL(S) de um nó MIN é similar e simétrico fazendo o TEST: </a:t>
            </a:r>
            <a:r>
              <a:rPr lang="pt-PT" sz="1400" dirty="0"/>
              <a:t>V(S</a:t>
            </a:r>
            <a:r>
              <a:rPr lang="pt-PT" sz="1400" baseline="-25000" dirty="0"/>
              <a:t>k</a:t>
            </a:r>
            <a:r>
              <a:rPr lang="pt-PT" sz="1400" dirty="0"/>
              <a:t>)&lt;V(S</a:t>
            </a:r>
            <a:r>
              <a:rPr lang="pt-PT" sz="1400" baseline="-25000" dirty="0"/>
              <a:t>1</a:t>
            </a:r>
            <a:r>
              <a:rPr lang="pt-PT" sz="1400" dirty="0"/>
              <a:t>). </a:t>
            </a:r>
          </a:p>
          <a:p>
            <a:endParaRPr lang="pt-PT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89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6757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Equilibrio</a:t>
            </a:r>
            <a:r>
              <a:rPr lang="pt-PT" dirty="0"/>
              <a:t> de </a:t>
            </a:r>
            <a:r>
              <a:rPr lang="pt-PT" dirty="0" err="1"/>
              <a:t>nash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93925"/>
            <a:ext cx="7074619" cy="1934031"/>
          </a:xfrm>
        </p:spPr>
        <p:txBody>
          <a:bodyPr/>
          <a:lstStyle/>
          <a:p>
            <a:r>
              <a:rPr lang="pt-PT" sz="1600" dirty="0"/>
              <a:t>Em teoria de jogos, o equilíbrio de </a:t>
            </a:r>
            <a:r>
              <a:rPr lang="pt-PT" sz="1600" dirty="0" err="1"/>
              <a:t>Nash</a:t>
            </a:r>
            <a:r>
              <a:rPr lang="pt-PT" sz="1600" dirty="0"/>
              <a:t> é uma solução para um jogo não-cooperativo envolvendo 2 ou mais jogadores.</a:t>
            </a:r>
          </a:p>
          <a:p>
            <a:r>
              <a:rPr lang="pt-PT" sz="1600" dirty="0"/>
              <a:t>Na situação de equilíbrio de </a:t>
            </a:r>
            <a:r>
              <a:rPr lang="pt-PT" sz="1600" dirty="0" err="1"/>
              <a:t>Nash</a:t>
            </a:r>
            <a:endParaRPr lang="pt-PT" sz="1600" dirty="0"/>
          </a:p>
          <a:p>
            <a:pPr lvl="1"/>
            <a:r>
              <a:rPr lang="pt-PT" sz="1400" dirty="0"/>
              <a:t>Cada jogador toma a melhor decisão possível para si próprio dada a decisão que o outro tomou, desde que o outro não mude. </a:t>
            </a:r>
          </a:p>
          <a:p>
            <a:pPr lvl="1"/>
            <a:r>
              <a:rPr lang="pt-PT" sz="1400" dirty="0"/>
              <a:t>Nenhum jogador poderá melhorar a sua estratégia unilateralmente.</a:t>
            </a:r>
          </a:p>
          <a:p>
            <a:r>
              <a:rPr lang="pt-PT" sz="1600" dirty="0"/>
              <a:t>Exemplo: a situação seguinte tem 2 pontos de equilíbrio de </a:t>
            </a:r>
            <a:r>
              <a:rPr lang="pt-PT" sz="1600" dirty="0" err="1"/>
              <a:t>Nash</a:t>
            </a:r>
            <a:r>
              <a:rPr lang="pt-PT" sz="1600" dirty="0"/>
              <a:t>:</a:t>
            </a:r>
          </a:p>
          <a:p>
            <a:endParaRPr lang="pt-PT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</a:t>
            </a:fld>
            <a:endParaRPr lang="pt-PT" altLang="pt-PT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99317"/>
              </p:ext>
            </p:extLst>
          </p:nvPr>
        </p:nvGraphicFramePr>
        <p:xfrm>
          <a:off x="950168" y="4141936"/>
          <a:ext cx="3384375" cy="154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1600" baseline="-25000" dirty="0"/>
                    </a:p>
                    <a:p>
                      <a:pPr algn="ctr"/>
                      <a:r>
                        <a:rPr lang="pt-PT" sz="1800" baseline="-25000" dirty="0"/>
                        <a:t>A</a:t>
                      </a:r>
                      <a:r>
                        <a:rPr lang="pt-PT" sz="1400" dirty="0"/>
                        <a:t>\</a:t>
                      </a:r>
                      <a:r>
                        <a:rPr lang="pt-PT" sz="1800" baseline="30000" dirty="0"/>
                        <a:t>B</a:t>
                      </a:r>
                    </a:p>
                    <a:p>
                      <a:pPr algn="ctr"/>
                      <a:endParaRPr lang="pt-PT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dirty="0"/>
                        <a:t>Conduz</a:t>
                      </a:r>
                      <a:r>
                        <a:rPr lang="pt-PT" sz="1200" baseline="0" dirty="0"/>
                        <a:t> à esquerda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Conduz</a:t>
                      </a:r>
                      <a:r>
                        <a:rPr lang="pt-PT" sz="1200" baseline="0" dirty="0"/>
                        <a:t> à direita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200" dirty="0"/>
                        <a:t>Conduz</a:t>
                      </a:r>
                      <a:r>
                        <a:rPr lang="pt-PT" sz="1200" baseline="0" dirty="0"/>
                        <a:t> à esquerda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Conduz</a:t>
                      </a:r>
                      <a:r>
                        <a:rPr lang="pt-PT" sz="1200" baseline="0" dirty="0"/>
                        <a:t> à direita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7757" y="4193927"/>
            <a:ext cx="1828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r>
              <a:rPr lang="pt-PT" sz="1400" dirty="0">
                <a:solidFill>
                  <a:srgbClr val="00B0F0"/>
                </a:solidFill>
              </a:rPr>
              <a:t>Quantos pontos de equilíbrio de </a:t>
            </a:r>
            <a:r>
              <a:rPr lang="pt-PT" sz="1400" dirty="0" err="1">
                <a:solidFill>
                  <a:srgbClr val="00B0F0"/>
                </a:solidFill>
              </a:rPr>
              <a:t>Nash</a:t>
            </a:r>
            <a:r>
              <a:rPr lang="pt-PT" sz="1400" dirty="0">
                <a:solidFill>
                  <a:srgbClr val="00B0F0"/>
                </a:solidFill>
              </a:rPr>
              <a:t> existem no dilema do prisioneiro?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5703639"/>
            <a:ext cx="353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Se A conduz à esquerda o B também deve conduzir à esquerda; e vice-versa.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62" y="4186866"/>
            <a:ext cx="1507293" cy="18482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37067" y="6021288"/>
            <a:ext cx="159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John F. </a:t>
            </a:r>
            <a:r>
              <a:rPr lang="pt-PT" dirty="0" err="1"/>
              <a:t>Nash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1191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SCOUT (</a:t>
            </a:r>
            <a:r>
              <a:rPr lang="pt-PT" dirty="0" err="1"/>
              <a:t>Concl</a:t>
            </a:r>
            <a:r>
              <a:rPr lang="pt-PT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O algoritmo SCOUT parece desperdiçar tempo pois qualquer nó S</a:t>
            </a:r>
            <a:r>
              <a:rPr lang="pt-PT" sz="2000" baseline="-25000" dirty="0"/>
              <a:t>k</a:t>
            </a:r>
            <a:r>
              <a:rPr lang="pt-PT" sz="2000" dirty="0"/>
              <a:t> que passe o teste é submetido de novo para avaliação. </a:t>
            </a:r>
          </a:p>
          <a:p>
            <a:r>
              <a:rPr lang="pt-PT" sz="2000" dirty="0"/>
              <a:t>No entanto, uma análise mais cuidada revela que o desperdício não é muito significativo e apesar de algum esforço duplicado, a redução do fator de ramificação compensa para análises com 4 ou mais níveis de profundidade. </a:t>
            </a:r>
          </a:p>
          <a:p>
            <a:r>
              <a:rPr lang="pt-PT" sz="2000" dirty="0"/>
              <a:t>Esta vantagem do SCOUT pode deteriorar-se para fatores de ramificação muito elevados.</a:t>
            </a:r>
          </a:p>
          <a:p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90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857635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Scout vs. Alfabeta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91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2420888"/>
            <a:ext cx="7983502" cy="3528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B698D-E763-4F7C-8DE6-11316E6E97CB}"/>
              </a:ext>
            </a:extLst>
          </p:cNvPr>
          <p:cNvSpPr txBox="1"/>
          <p:nvPr/>
        </p:nvSpPr>
        <p:spPr>
          <a:xfrm>
            <a:off x="4499992" y="5981294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00" dirty="0" err="1"/>
              <a:t>Pearl</a:t>
            </a:r>
            <a:r>
              <a:rPr lang="pt-PT" sz="900" dirty="0"/>
              <a:t>, J. (1980) </a:t>
            </a:r>
            <a:r>
              <a:rPr lang="en-US" sz="900" b="1" dirty="0"/>
              <a:t>SCOUT: “</a:t>
            </a:r>
            <a:r>
              <a:rPr lang="en-US" sz="900" dirty="0"/>
              <a:t>A SIMPLE </a:t>
            </a:r>
            <a:r>
              <a:rPr lang="en-US" sz="900" b="1" dirty="0"/>
              <a:t>GAME-SEARCHING ALGORITHM </a:t>
            </a:r>
            <a:r>
              <a:rPr lang="en-US" sz="900" dirty="0"/>
              <a:t>WITH </a:t>
            </a:r>
          </a:p>
          <a:p>
            <a:r>
              <a:rPr lang="en-US" sz="900" b="1" dirty="0"/>
              <a:t>PROVEN </a:t>
            </a:r>
            <a:r>
              <a:rPr lang="en-US" sz="900" dirty="0"/>
              <a:t>OPTIMAL </a:t>
            </a:r>
            <a:r>
              <a:rPr lang="en-US" sz="900" b="1" dirty="0"/>
              <a:t>PROPERTIES”, in </a:t>
            </a:r>
            <a:r>
              <a:rPr lang="en-US" sz="900" dirty="0"/>
              <a:t>AAAI-80 Proceedings.</a:t>
            </a:r>
          </a:p>
        </p:txBody>
      </p:sp>
    </p:spTree>
    <p:extLst>
      <p:ext uri="{BB962C8B-B14F-4D97-AF65-F5344CB8AC3E}">
        <p14:creationId xmlns:p14="http://schemas.microsoft.com/office/powerpoint/2010/main" val="12502984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763588"/>
            <a:ext cx="7290643" cy="1293812"/>
          </a:xfrm>
        </p:spPr>
        <p:txBody>
          <a:bodyPr>
            <a:normAutofit fontScale="90000"/>
          </a:bodyPr>
          <a:lstStyle/>
          <a:p>
            <a:r>
              <a:rPr lang="pt-PT" dirty="0"/>
              <a:t>PVS/</a:t>
            </a:r>
            <a:r>
              <a:rPr lang="pt-PT" dirty="0" err="1"/>
              <a:t>NegaScout</a:t>
            </a:r>
            <a:br>
              <a:rPr lang="pt-PT" dirty="0"/>
            </a:br>
            <a:r>
              <a:rPr lang="pt-PT" i="1" dirty="0"/>
              <a:t>Principal </a:t>
            </a:r>
            <a:r>
              <a:rPr lang="pt-PT" i="1" dirty="0" err="1"/>
              <a:t>Variation</a:t>
            </a:r>
            <a:r>
              <a:rPr lang="pt-PT" i="1" dirty="0"/>
              <a:t> </a:t>
            </a:r>
            <a:r>
              <a:rPr lang="pt-PT" i="1" dirty="0" err="1"/>
              <a:t>Search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49" y="2204864"/>
            <a:ext cx="7956550" cy="4070350"/>
          </a:xfrm>
        </p:spPr>
        <p:txBody>
          <a:bodyPr/>
          <a:lstStyle/>
          <a:p>
            <a:r>
              <a:rPr lang="pt-PT" sz="1800" dirty="0"/>
              <a:t>O algoritmo NEGASCOUT é similar ao NEGAMAX mas para o SCOUT.</a:t>
            </a:r>
          </a:p>
          <a:p>
            <a:endParaRPr lang="pt-PT" sz="1800" i="1" dirty="0"/>
          </a:p>
          <a:p>
            <a:r>
              <a:rPr lang="pt-PT" sz="1800" dirty="0"/>
              <a:t>O NEGASCOUT (aliás à semelhança do SCOUT) funciona melhor se o primeiro nó for de facto o melhor do seu nível (variação principal) para que o TEST dos restantes os isente do EVAL.</a:t>
            </a:r>
          </a:p>
          <a:p>
            <a:endParaRPr lang="pt-PT" sz="1800" dirty="0"/>
          </a:p>
          <a:p>
            <a:r>
              <a:rPr lang="pt-PT" sz="1800" dirty="0"/>
              <a:t>Se estiver a ser aplicado um método </a:t>
            </a:r>
            <a:r>
              <a:rPr lang="pt-PT" sz="1800" i="1" dirty="0"/>
              <a:t>iterative deepening</a:t>
            </a:r>
            <a:r>
              <a:rPr lang="pt-PT" sz="1800" dirty="0"/>
              <a:t>, o melhor nó do nível k deverá ser o primeiro a ser considerado no nível k+1 (variação principal).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736889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763588"/>
            <a:ext cx="6858595" cy="1293812"/>
          </a:xfrm>
        </p:spPr>
        <p:txBody>
          <a:bodyPr>
            <a:normAutofit fontScale="90000"/>
          </a:bodyPr>
          <a:lstStyle/>
          <a:p>
            <a:r>
              <a:rPr lang="pt-PT" dirty="0"/>
              <a:t>MTD(f) </a:t>
            </a:r>
            <a:br>
              <a:rPr lang="pt-PT" dirty="0"/>
            </a:br>
            <a:r>
              <a:rPr lang="pt-PT" dirty="0"/>
              <a:t>(</a:t>
            </a:r>
            <a:r>
              <a:rPr lang="pt-PT" sz="3200" dirty="0" err="1"/>
              <a:t>Memory-enhanced</a:t>
            </a:r>
            <a:r>
              <a:rPr lang="pt-PT" sz="3200" dirty="0"/>
              <a:t> </a:t>
            </a:r>
            <a:r>
              <a:rPr lang="pt-PT" sz="3200" dirty="0" err="1"/>
              <a:t>Test</a:t>
            </a:r>
            <a:r>
              <a:rPr lang="pt-PT" sz="3200" dirty="0"/>
              <a:t> Driver)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desenvolvido em 1994 por </a:t>
            </a:r>
            <a:r>
              <a:rPr lang="pt-PT" dirty="0" err="1"/>
              <a:t>Aske</a:t>
            </a:r>
            <a:r>
              <a:rPr lang="pt-PT" dirty="0"/>
              <a:t> </a:t>
            </a:r>
            <a:r>
              <a:rPr lang="pt-PT" dirty="0" err="1"/>
              <a:t>Plaat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 al.</a:t>
            </a:r>
          </a:p>
          <a:p>
            <a:r>
              <a:rPr lang="pt-PT" dirty="0"/>
              <a:t>Usa uma função de teste similar à do algoritmo “TEST” de </a:t>
            </a:r>
            <a:r>
              <a:rPr lang="pt-PT" dirty="0" err="1"/>
              <a:t>Judea</a:t>
            </a:r>
            <a:r>
              <a:rPr lang="pt-PT" dirty="0"/>
              <a:t> </a:t>
            </a:r>
            <a:r>
              <a:rPr lang="pt-PT" dirty="0" err="1"/>
              <a:t>Pearl</a:t>
            </a:r>
            <a:r>
              <a:rPr lang="pt-PT" dirty="0"/>
              <a:t>, que realiza procuras </a:t>
            </a:r>
            <a:r>
              <a:rPr lang="pt-PT" dirty="0" err="1"/>
              <a:t>alfa-beta</a:t>
            </a:r>
            <a:r>
              <a:rPr lang="pt-PT" dirty="0"/>
              <a:t> com janelas nulas.</a:t>
            </a:r>
          </a:p>
          <a:p>
            <a:r>
              <a:rPr lang="pt-PT" dirty="0"/>
              <a:t>Uma janela nula causa mais cortes mas devolve menos informação: apenas a fronteira do valor </a:t>
            </a:r>
            <a:r>
              <a:rPr lang="pt-PT" dirty="0" err="1"/>
              <a:t>minimax</a:t>
            </a:r>
            <a:r>
              <a:rPr lang="pt-PT" dirty="0"/>
              <a:t>. </a:t>
            </a:r>
          </a:p>
          <a:p>
            <a:r>
              <a:rPr lang="pt-PT" dirty="0"/>
              <a:t>Para encontrar o valor </a:t>
            </a:r>
            <a:r>
              <a:rPr lang="pt-PT" dirty="0" err="1"/>
              <a:t>minimax</a:t>
            </a:r>
            <a:r>
              <a:rPr lang="pt-PT" dirty="0"/>
              <a:t>, o MTD(f) chama o alfabeta várias vezes, convergindo para o valor exato.</a:t>
            </a:r>
          </a:p>
          <a:p>
            <a:r>
              <a:rPr lang="pt-PT" dirty="0"/>
              <a:t>A utilização de uma tabela de transposição permite evitar a reexploração das partes da árvore já anteriormente exploradas.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93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8734997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Pseudo-código</a:t>
            </a:r>
            <a:r>
              <a:rPr lang="pt-PT" dirty="0"/>
              <a:t> do MTD(f)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dirty="0" err="1"/>
              <a:t>function</a:t>
            </a:r>
            <a:r>
              <a:rPr lang="pt-PT" sz="1600" dirty="0"/>
              <a:t> MTDF(</a:t>
            </a:r>
            <a:r>
              <a:rPr lang="pt-PT" sz="1600" dirty="0" err="1"/>
              <a:t>root</a:t>
            </a:r>
            <a:r>
              <a:rPr lang="pt-PT" sz="1600" dirty="0"/>
              <a:t>, f, d)</a:t>
            </a:r>
          </a:p>
          <a:p>
            <a:pPr marL="0" indent="0">
              <a:buNone/>
            </a:pPr>
            <a:r>
              <a:rPr lang="pt-PT" sz="1600" dirty="0"/>
              <a:t>      g := f</a:t>
            </a:r>
          </a:p>
          <a:p>
            <a:pPr marL="0" indent="0">
              <a:buNone/>
            </a:pPr>
            <a:r>
              <a:rPr lang="pt-PT" sz="1600" dirty="0"/>
              <a:t>      </a:t>
            </a:r>
            <a:r>
              <a:rPr lang="pt-PT" sz="1600" dirty="0" err="1"/>
              <a:t>upperBound</a:t>
            </a:r>
            <a:r>
              <a:rPr lang="pt-PT" sz="1600" dirty="0"/>
              <a:t> := +∞</a:t>
            </a:r>
          </a:p>
          <a:p>
            <a:pPr marL="0" indent="0">
              <a:buNone/>
            </a:pPr>
            <a:r>
              <a:rPr lang="pt-PT" sz="1600" dirty="0"/>
              <a:t>      </a:t>
            </a:r>
            <a:r>
              <a:rPr lang="pt-PT" sz="1600" dirty="0" err="1"/>
              <a:t>lowerBound</a:t>
            </a:r>
            <a:r>
              <a:rPr lang="pt-PT" sz="1600" dirty="0"/>
              <a:t> := -∞</a:t>
            </a:r>
          </a:p>
          <a:p>
            <a:pPr marL="0" indent="0">
              <a:buNone/>
            </a:pPr>
            <a:r>
              <a:rPr lang="pt-PT" sz="1600" dirty="0"/>
              <a:t>      </a:t>
            </a:r>
            <a:r>
              <a:rPr lang="pt-PT" sz="1600" dirty="0" err="1"/>
              <a:t>while</a:t>
            </a:r>
            <a:r>
              <a:rPr lang="pt-PT" sz="1600" dirty="0"/>
              <a:t> </a:t>
            </a:r>
            <a:r>
              <a:rPr lang="pt-PT" sz="1600" dirty="0" err="1"/>
              <a:t>lowerBound</a:t>
            </a:r>
            <a:r>
              <a:rPr lang="pt-PT" sz="1600" dirty="0"/>
              <a:t> &lt; </a:t>
            </a:r>
            <a:r>
              <a:rPr lang="pt-PT" sz="1600" dirty="0" err="1"/>
              <a:t>upperBound</a:t>
            </a:r>
            <a:endParaRPr lang="pt-PT" sz="1600" dirty="0"/>
          </a:p>
          <a:p>
            <a:pPr marL="0" indent="0">
              <a:buNone/>
            </a:pPr>
            <a:r>
              <a:rPr lang="pt-PT" sz="1600" dirty="0"/>
              <a:t>         </a:t>
            </a:r>
            <a:r>
              <a:rPr lang="el-GR" sz="1600" dirty="0"/>
              <a:t>β := </a:t>
            </a:r>
            <a:r>
              <a:rPr lang="pt-PT" sz="1600" dirty="0" err="1"/>
              <a:t>max</a:t>
            </a:r>
            <a:r>
              <a:rPr lang="pt-PT" sz="1600" dirty="0"/>
              <a:t>(g, lowerBound+1)</a:t>
            </a:r>
          </a:p>
          <a:p>
            <a:pPr marL="0" indent="0">
              <a:buNone/>
            </a:pPr>
            <a:r>
              <a:rPr lang="pt-PT" sz="1600" dirty="0"/>
              <a:t>         g := </a:t>
            </a:r>
            <a:r>
              <a:rPr lang="pt-PT" sz="1600" dirty="0" err="1"/>
              <a:t>AlphaBetaWithMemory</a:t>
            </a:r>
            <a:r>
              <a:rPr lang="pt-PT" sz="1600" dirty="0"/>
              <a:t>(</a:t>
            </a:r>
            <a:r>
              <a:rPr lang="pt-PT" sz="1600" dirty="0" err="1"/>
              <a:t>root</a:t>
            </a:r>
            <a:r>
              <a:rPr lang="pt-PT" sz="1600" dirty="0"/>
              <a:t>, </a:t>
            </a:r>
            <a:r>
              <a:rPr lang="el-GR" sz="1600" dirty="0"/>
              <a:t>β-1, β, </a:t>
            </a:r>
            <a:r>
              <a:rPr lang="pt-PT" sz="1600" dirty="0"/>
              <a:t>d)</a:t>
            </a:r>
          </a:p>
          <a:p>
            <a:pPr marL="0" indent="0">
              <a:buNone/>
            </a:pPr>
            <a:r>
              <a:rPr lang="pt-PT" sz="1600" dirty="0"/>
              <a:t>         </a:t>
            </a:r>
            <a:r>
              <a:rPr lang="pt-PT" sz="1600" dirty="0" err="1"/>
              <a:t>if</a:t>
            </a:r>
            <a:r>
              <a:rPr lang="pt-PT" sz="1600" dirty="0"/>
              <a:t> g &lt; </a:t>
            </a:r>
            <a:r>
              <a:rPr lang="el-GR" sz="1600" dirty="0"/>
              <a:t>β </a:t>
            </a:r>
            <a:r>
              <a:rPr lang="pt-PT" sz="1600" dirty="0" err="1"/>
              <a:t>then</a:t>
            </a:r>
            <a:endParaRPr lang="pt-PT" sz="1600" dirty="0"/>
          </a:p>
          <a:p>
            <a:pPr marL="0" indent="0">
              <a:buNone/>
            </a:pPr>
            <a:r>
              <a:rPr lang="pt-PT" sz="1600" dirty="0"/>
              <a:t>              </a:t>
            </a:r>
            <a:r>
              <a:rPr lang="pt-PT" sz="1600" dirty="0" err="1"/>
              <a:t>upperBound</a:t>
            </a:r>
            <a:r>
              <a:rPr lang="pt-PT" sz="1600" dirty="0"/>
              <a:t> := g </a:t>
            </a:r>
          </a:p>
          <a:p>
            <a:pPr marL="0" indent="0">
              <a:buNone/>
            </a:pPr>
            <a:r>
              <a:rPr lang="pt-PT" sz="1600" dirty="0"/>
              <a:t>         </a:t>
            </a:r>
            <a:r>
              <a:rPr lang="pt-PT" sz="1600" dirty="0" err="1"/>
              <a:t>else</a:t>
            </a:r>
            <a:endParaRPr lang="pt-PT" sz="1600" dirty="0"/>
          </a:p>
          <a:p>
            <a:pPr marL="0" indent="0">
              <a:buNone/>
            </a:pPr>
            <a:r>
              <a:rPr lang="pt-PT" sz="1600" dirty="0"/>
              <a:t>              </a:t>
            </a:r>
            <a:r>
              <a:rPr lang="pt-PT" sz="1600" dirty="0" err="1"/>
              <a:t>lowerBound</a:t>
            </a:r>
            <a:r>
              <a:rPr lang="pt-PT" sz="1600" dirty="0"/>
              <a:t> := g</a:t>
            </a:r>
          </a:p>
          <a:p>
            <a:pPr marL="0" indent="0">
              <a:buNone/>
            </a:pPr>
            <a:r>
              <a:rPr lang="pt-PT" sz="1600" dirty="0"/>
              <a:t>     </a:t>
            </a:r>
            <a:r>
              <a:rPr lang="pt-PT" sz="1600" dirty="0" err="1"/>
              <a:t>return</a:t>
            </a:r>
            <a:r>
              <a:rPr lang="pt-PT" sz="1600" dirty="0"/>
              <a:t> 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94</a:t>
            </a:fld>
            <a:endParaRPr lang="pt-PT" altLang="pt-PT"/>
          </a:p>
        </p:txBody>
      </p:sp>
      <p:sp>
        <p:nvSpPr>
          <p:cNvPr id="7" name="Rectangle 6"/>
          <p:cNvSpPr/>
          <p:nvPr/>
        </p:nvSpPr>
        <p:spPr>
          <a:xfrm>
            <a:off x="4788024" y="56639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hlinkClick r:id="rId2"/>
              </a:rPr>
              <a:t>https://askeplaat.wordpress.com/534-2/mtdf-algorithm/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000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Best</a:t>
            </a:r>
            <a:r>
              <a:rPr lang="pt-PT" dirty="0"/>
              <a:t> node </a:t>
            </a:r>
            <a:r>
              <a:rPr lang="pt-PT" dirty="0" err="1"/>
              <a:t>search</a:t>
            </a:r>
            <a:br>
              <a:rPr lang="pt-PT" dirty="0"/>
            </a:br>
            <a:r>
              <a:rPr lang="pt-PT" dirty="0"/>
              <a:t>(BNS)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Desenvolvido em 2011. Aparentemente, experiências realizadas com árvores aleatórias mostram que é o algoritmo </a:t>
            </a:r>
            <a:r>
              <a:rPr lang="pt-PT" dirty="0" err="1"/>
              <a:t>minimax</a:t>
            </a:r>
            <a:r>
              <a:rPr lang="pt-PT" dirty="0"/>
              <a:t> mais eficiente. </a:t>
            </a:r>
          </a:p>
          <a:p>
            <a:r>
              <a:rPr lang="pt-PT" dirty="0"/>
              <a:t>É uma evolução do MTD(F).</a:t>
            </a:r>
          </a:p>
          <a:p>
            <a:r>
              <a:rPr lang="pt-PT" dirty="0"/>
              <a:t>Indica qual a jogada ideal do ponto de vista do </a:t>
            </a:r>
            <a:r>
              <a:rPr lang="pt-PT" dirty="0" err="1"/>
              <a:t>minimax</a:t>
            </a:r>
            <a:r>
              <a:rPr lang="pt-PT" dirty="0"/>
              <a:t> mas não indica o seu valor.</a:t>
            </a:r>
          </a:p>
          <a:p>
            <a:r>
              <a:rPr lang="pt-PT" dirty="0"/>
              <a:t>Determina qual a </a:t>
            </a:r>
            <a:r>
              <a:rPr lang="pt-PT" dirty="0" err="1"/>
              <a:t>sub-árvore</a:t>
            </a:r>
            <a:r>
              <a:rPr lang="pt-PT" dirty="0"/>
              <a:t> em que o </a:t>
            </a:r>
            <a:r>
              <a:rPr lang="pt-PT" dirty="0" err="1"/>
              <a:t>minimax</a:t>
            </a:r>
            <a:r>
              <a:rPr lang="pt-PT" dirty="0"/>
              <a:t> é maior ou menor que um dado valor (adivinhado), mudando este valor até que o alfa e o beta estão suficientemente próximos ou apenas uma subárvore é maior que o valor adivinhado.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95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815707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C42C-D934-44E4-8AFB-F4B45911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EAE7-8F6A-4C5A-877A-04E0D1AD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9EA62-91D6-4932-92DE-6A67DC1C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96</a:t>
            </a:fld>
            <a:endParaRPr lang="pt-PT" alt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81C90-9328-4804-B1A9-FD9CCA0E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96" y="1772816"/>
            <a:ext cx="3907146" cy="3933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E028-4957-4BEE-B845-1E9998C6A9CA}"/>
              </a:ext>
            </a:extLst>
          </p:cNvPr>
          <p:cNvSpPr txBox="1"/>
          <p:nvPr/>
        </p:nvSpPr>
        <p:spPr>
          <a:xfrm>
            <a:off x="3923928" y="5894357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Rutko</a:t>
            </a:r>
            <a:r>
              <a:rPr lang="en-US" sz="1000" dirty="0"/>
              <a:t>, D. (2011) “Fuzzified Algorithm for Game Tree Search with Statistical and Analytical Evaluation” in Scientific Papers, University of Latvia. Vol. 770</a:t>
            </a:r>
          </a:p>
        </p:txBody>
      </p:sp>
    </p:spTree>
    <p:extLst>
      <p:ext uri="{BB962C8B-B14F-4D97-AF65-F5344CB8AC3E}">
        <p14:creationId xmlns:p14="http://schemas.microsoft.com/office/powerpoint/2010/main" val="14868125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Pseudo-código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(</a:t>
            </a:r>
            <a:r>
              <a:rPr lang="pt-PT" dirty="0" err="1"/>
              <a:t>BnS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1" y="2193925"/>
            <a:ext cx="7650683" cy="407035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</a:t>
            </a:r>
            <a:r>
              <a:rPr lang="pt-PT" sz="1400" dirty="0" err="1"/>
              <a:t>function</a:t>
            </a:r>
            <a:r>
              <a:rPr lang="pt-PT" sz="1400" dirty="0"/>
              <a:t> BNS(node, </a:t>
            </a:r>
            <a:r>
              <a:rPr lang="el-GR" sz="1400" dirty="0"/>
              <a:t>α, β)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l-GR" sz="1400" dirty="0"/>
              <a:t> </a:t>
            </a:r>
            <a:r>
              <a:rPr lang="pt-PT" sz="1400" dirty="0" err="1"/>
              <a:t>subtreeCount</a:t>
            </a:r>
            <a:r>
              <a:rPr lang="pt-PT" sz="1400" dirty="0"/>
              <a:t> := </a:t>
            </a:r>
            <a:r>
              <a:rPr lang="pt-PT" sz="1400" dirty="0" err="1"/>
              <a:t>number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children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node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</a:t>
            </a:r>
            <a:r>
              <a:rPr lang="pt-PT" sz="1400" dirty="0" err="1"/>
              <a:t>test</a:t>
            </a:r>
            <a:r>
              <a:rPr lang="pt-PT" sz="1400" dirty="0"/>
              <a:t> := </a:t>
            </a:r>
            <a:r>
              <a:rPr lang="pt-PT" sz="1400" dirty="0" err="1"/>
              <a:t>NextGuess</a:t>
            </a:r>
            <a:r>
              <a:rPr lang="pt-PT" sz="1400" dirty="0"/>
              <a:t>(</a:t>
            </a:r>
            <a:r>
              <a:rPr lang="el-GR" sz="1400" dirty="0"/>
              <a:t>α, β, </a:t>
            </a:r>
            <a:r>
              <a:rPr lang="pt-PT" sz="1400" dirty="0" err="1"/>
              <a:t>subtreeCount</a:t>
            </a:r>
            <a:r>
              <a:rPr lang="pt-PT" sz="14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</a:t>
            </a:r>
            <a:r>
              <a:rPr lang="pt-PT" sz="1400" dirty="0" err="1"/>
              <a:t>betterCount</a:t>
            </a:r>
            <a:r>
              <a:rPr lang="pt-PT" sz="1400" dirty="0"/>
              <a:t> :=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</a:t>
            </a:r>
            <a:r>
              <a:rPr lang="pt-PT" sz="1400" dirty="0" err="1"/>
              <a:t>foreach</a:t>
            </a:r>
            <a:r>
              <a:rPr lang="pt-PT" sz="1400" dirty="0"/>
              <a:t> </a:t>
            </a:r>
            <a:r>
              <a:rPr lang="pt-PT" sz="1400" dirty="0" err="1"/>
              <a:t>child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node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    </a:t>
            </a:r>
            <a:r>
              <a:rPr lang="pt-PT" sz="1400" dirty="0" err="1"/>
              <a:t>bestVal</a:t>
            </a:r>
            <a:r>
              <a:rPr lang="pt-PT" sz="1400" dirty="0"/>
              <a:t> := -</a:t>
            </a:r>
            <a:r>
              <a:rPr lang="pt-PT" sz="1400" dirty="0" err="1"/>
              <a:t>AlphaBeta</a:t>
            </a:r>
            <a:r>
              <a:rPr lang="pt-PT" sz="1400" dirty="0"/>
              <a:t>(</a:t>
            </a:r>
            <a:r>
              <a:rPr lang="pt-PT" sz="1400" dirty="0" err="1"/>
              <a:t>child</a:t>
            </a:r>
            <a:r>
              <a:rPr lang="pt-PT" sz="1400" dirty="0"/>
              <a:t>, -</a:t>
            </a:r>
            <a:r>
              <a:rPr lang="pt-PT" sz="1400" dirty="0" err="1"/>
              <a:t>test</a:t>
            </a:r>
            <a:r>
              <a:rPr lang="pt-PT" sz="1400" dirty="0"/>
              <a:t>, -(</a:t>
            </a:r>
            <a:r>
              <a:rPr lang="pt-PT" sz="1400" dirty="0" err="1"/>
              <a:t>test</a:t>
            </a:r>
            <a:r>
              <a:rPr lang="pt-PT" sz="1400" dirty="0"/>
              <a:t> - 1))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    </a:t>
            </a:r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bestVal</a:t>
            </a:r>
            <a:r>
              <a:rPr lang="pt-PT" sz="1400" dirty="0"/>
              <a:t> ≥ </a:t>
            </a:r>
            <a:r>
              <a:rPr lang="pt-PT" sz="1400" dirty="0" err="1"/>
              <a:t>test</a:t>
            </a:r>
            <a:endParaRPr lang="pt-PT" sz="1400" dirty="0"/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        </a:t>
            </a:r>
            <a:r>
              <a:rPr lang="pt-PT" sz="1400" dirty="0" err="1"/>
              <a:t>betterCount</a:t>
            </a:r>
            <a:r>
              <a:rPr lang="pt-PT" sz="1400" dirty="0"/>
              <a:t> := </a:t>
            </a:r>
            <a:r>
              <a:rPr lang="pt-PT" sz="1400" dirty="0" err="1"/>
              <a:t>betterCount</a:t>
            </a:r>
            <a:r>
              <a:rPr lang="pt-PT" sz="1400" dirty="0"/>
              <a:t> + 1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        </a:t>
            </a:r>
            <a:r>
              <a:rPr lang="pt-PT" sz="1400" dirty="0" err="1"/>
              <a:t>bestNode</a:t>
            </a:r>
            <a:r>
              <a:rPr lang="pt-PT" sz="1400" dirty="0"/>
              <a:t> := </a:t>
            </a:r>
            <a:r>
              <a:rPr lang="pt-PT" sz="1400" dirty="0" err="1"/>
              <a:t>child</a:t>
            </a:r>
            <a:endParaRPr lang="pt-PT" sz="1400" dirty="0"/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//</a:t>
            </a:r>
            <a:r>
              <a:rPr lang="pt-PT" sz="1400" dirty="0" err="1"/>
              <a:t>update</a:t>
            </a:r>
            <a:r>
              <a:rPr lang="pt-PT" sz="1400" dirty="0"/>
              <a:t> </a:t>
            </a:r>
            <a:r>
              <a:rPr lang="pt-PT" sz="1400" dirty="0" err="1"/>
              <a:t>number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sub-trees</a:t>
            </a:r>
            <a:r>
              <a:rPr lang="pt-PT" sz="1400" dirty="0"/>
              <a:t> </a:t>
            </a:r>
            <a:r>
              <a:rPr lang="pt-PT" sz="1400" dirty="0" err="1"/>
              <a:t>that</a:t>
            </a:r>
            <a:r>
              <a:rPr lang="pt-PT" sz="1400" dirty="0"/>
              <a:t> </a:t>
            </a:r>
            <a:r>
              <a:rPr lang="pt-PT" sz="1400" dirty="0" err="1"/>
              <a:t>exceeds</a:t>
            </a:r>
            <a:r>
              <a:rPr lang="pt-PT" sz="1400" dirty="0"/>
              <a:t> </a:t>
            </a:r>
            <a:r>
              <a:rPr lang="pt-PT" sz="1400" dirty="0" err="1"/>
              <a:t>separation</a:t>
            </a:r>
            <a:r>
              <a:rPr lang="pt-PT" sz="1400" dirty="0"/>
              <a:t> </a:t>
            </a:r>
            <a:r>
              <a:rPr lang="pt-PT" sz="1400" dirty="0" err="1"/>
              <a:t>test</a:t>
            </a:r>
            <a:r>
              <a:rPr lang="pt-PT" sz="1400" dirty="0"/>
              <a:t> </a:t>
            </a:r>
            <a:r>
              <a:rPr lang="pt-PT" sz="1400" dirty="0" err="1"/>
              <a:t>value</a:t>
            </a:r>
            <a:endParaRPr lang="pt-PT" sz="1400" dirty="0"/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    //</a:t>
            </a:r>
            <a:r>
              <a:rPr lang="pt-PT" sz="1400" dirty="0" err="1"/>
              <a:t>update</a:t>
            </a:r>
            <a:r>
              <a:rPr lang="pt-PT" sz="1400" dirty="0"/>
              <a:t> </a:t>
            </a:r>
            <a:r>
              <a:rPr lang="pt-PT" sz="1400" dirty="0" err="1"/>
              <a:t>alpha-beta</a:t>
            </a:r>
            <a:r>
              <a:rPr lang="pt-PT" sz="1400" dirty="0"/>
              <a:t> range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</a:t>
            </a:r>
            <a:r>
              <a:rPr lang="pt-PT" sz="1400" dirty="0" err="1"/>
              <a:t>while</a:t>
            </a:r>
            <a:r>
              <a:rPr lang="pt-PT" sz="1400" dirty="0"/>
              <a:t> </a:t>
            </a:r>
            <a:r>
              <a:rPr lang="pt-PT" sz="1400" dirty="0" err="1"/>
              <a:t>not</a:t>
            </a:r>
            <a:r>
              <a:rPr lang="pt-PT" sz="1400" dirty="0"/>
              <a:t>((</a:t>
            </a:r>
            <a:r>
              <a:rPr lang="el-GR" sz="1400" dirty="0"/>
              <a:t>β - α &lt; 2) </a:t>
            </a:r>
            <a:r>
              <a:rPr lang="pt-PT" sz="1400" dirty="0" err="1"/>
              <a:t>or</a:t>
            </a:r>
            <a:r>
              <a:rPr lang="pt-PT" sz="1400" dirty="0"/>
              <a:t> (</a:t>
            </a:r>
            <a:r>
              <a:rPr lang="pt-PT" sz="1400" dirty="0" err="1"/>
              <a:t>betterCount</a:t>
            </a:r>
            <a:r>
              <a:rPr lang="pt-PT" sz="1400" dirty="0"/>
              <a:t> =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400" dirty="0"/>
              <a:t> </a:t>
            </a:r>
            <a:r>
              <a:rPr lang="pt-PT" sz="1400" dirty="0" err="1"/>
              <a:t>return</a:t>
            </a:r>
            <a:r>
              <a:rPr lang="pt-PT" sz="1400" dirty="0"/>
              <a:t> </a:t>
            </a:r>
            <a:r>
              <a:rPr lang="pt-PT" sz="1400" dirty="0" err="1"/>
              <a:t>bestNode</a:t>
            </a:r>
            <a:endParaRPr lang="pt-PT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97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325151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3588"/>
            <a:ext cx="6378575" cy="505172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exercicio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8403"/>
            <a:ext cx="7920880" cy="884493"/>
          </a:xfrm>
        </p:spPr>
        <p:txBody>
          <a:bodyPr/>
          <a:lstStyle/>
          <a:p>
            <a:r>
              <a:rPr lang="pt-PT" dirty="0"/>
              <a:t>Aplicar o </a:t>
            </a:r>
            <a:r>
              <a:rPr lang="pt-PT" dirty="0" err="1"/>
              <a:t>alfa-beta</a:t>
            </a:r>
            <a:r>
              <a:rPr lang="pt-PT" dirty="0"/>
              <a:t> para calcular o valor do nó raiz.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98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11363"/>
            <a:ext cx="7084185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094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3588"/>
            <a:ext cx="6378575" cy="505172"/>
          </a:xfrm>
        </p:spPr>
        <p:txBody>
          <a:bodyPr>
            <a:normAutofit fontScale="90000"/>
          </a:bodyPr>
          <a:lstStyle/>
          <a:p>
            <a:r>
              <a:rPr lang="pt-PT" dirty="0"/>
              <a:t>resolução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81244"/>
            <a:ext cx="7920880" cy="884493"/>
          </a:xfrm>
        </p:spPr>
        <p:txBody>
          <a:bodyPr/>
          <a:lstStyle/>
          <a:p>
            <a:r>
              <a:rPr lang="pt-PT" sz="2400" dirty="0"/>
              <a:t>Percorrendo a árvore da esquerda para a direita: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i="1" dirty="0"/>
              <a:t>Os valores indicados nos nós são os do </a:t>
            </a:r>
            <a:r>
              <a:rPr lang="pt-PT" sz="1800" i="1" dirty="0" err="1"/>
              <a:t>minimax</a:t>
            </a:r>
            <a:r>
              <a:rPr lang="pt-PT" sz="1800" i="1" dirty="0"/>
              <a:t> e não do alfabeta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99</a:t>
            </a:fld>
            <a:endParaRPr lang="pt-PT" alt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" y="2132856"/>
            <a:ext cx="7124354" cy="4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3524</TotalTime>
  <Words>7015</Words>
  <Application>Microsoft Office PowerPoint</Application>
  <PresentationFormat>On-screen Show (4:3)</PresentationFormat>
  <Paragraphs>1292</Paragraphs>
  <Slides>99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8" baseType="lpstr">
      <vt:lpstr>Arial</vt:lpstr>
      <vt:lpstr>Avenir Light Oblique</vt:lpstr>
      <vt:lpstr>Cambria Math</vt:lpstr>
      <vt:lpstr>Century Gothic</vt:lpstr>
      <vt:lpstr>Courier New</vt:lpstr>
      <vt:lpstr>Times New Roman</vt:lpstr>
      <vt:lpstr>Wingdings</vt:lpstr>
      <vt:lpstr>Vapor Trail</vt:lpstr>
      <vt:lpstr>Equation</vt:lpstr>
      <vt:lpstr>Teoria de jogos</vt:lpstr>
      <vt:lpstr>Introdução</vt:lpstr>
      <vt:lpstr>Introdução (cont.)</vt:lpstr>
      <vt:lpstr>Tipos de Jogos: Sequenciais vs. Simultâneos</vt:lpstr>
      <vt:lpstr>Representação formal de jogos</vt:lpstr>
      <vt:lpstr>tipos de jogos: Simétricos vs. assimétricos</vt:lpstr>
      <vt:lpstr>tipos de jogos Soma zero vs. soma não-zero:</vt:lpstr>
      <vt:lpstr>tipos de jogos cooperativos ou não</vt:lpstr>
      <vt:lpstr>Equilibrio de nash</vt:lpstr>
      <vt:lpstr>tipos de jogos: Combinatórios</vt:lpstr>
      <vt:lpstr>Tipos de Jogos que serão analisados</vt:lpstr>
      <vt:lpstr>Conceptualização</vt:lpstr>
      <vt:lpstr>Heuristicas e funções de avaliação</vt:lpstr>
      <vt:lpstr>funções de Utilidade</vt:lpstr>
      <vt:lpstr>Jogos de 2 pessoas</vt:lpstr>
      <vt:lpstr>O Algoritmo MINIMAX</vt:lpstr>
      <vt:lpstr>Exemplo de aplicação do minimax</vt:lpstr>
      <vt:lpstr>Pseudocódigo do minimax</vt:lpstr>
      <vt:lpstr>negamax</vt:lpstr>
      <vt:lpstr>Pseudo-código do negamax</vt:lpstr>
      <vt:lpstr>Comentários ao algoritmo minimax</vt:lpstr>
      <vt:lpstr>Decisões imperfeitas</vt:lpstr>
      <vt:lpstr>Exemplo de corte Alfa-Beta</vt:lpstr>
      <vt:lpstr>Ordem de análise dos nós e cortes Alfa-Beta</vt:lpstr>
      <vt:lpstr>Cortes Alfa-Beta</vt:lpstr>
      <vt:lpstr>terminologia</vt:lpstr>
      <vt:lpstr>Regras de corte</vt:lpstr>
      <vt:lpstr>Algoritmo minimax com cortes Alfa-Beta</vt:lpstr>
      <vt:lpstr>Fail-soft vs. Fail-hard</vt:lpstr>
      <vt:lpstr>Pseudocódigo do Alfabeta (Fail-soft)</vt:lpstr>
      <vt:lpstr>Pseudocódigo do Alfabeta (fail-hard)</vt:lpstr>
      <vt:lpstr>Pseudocódigo  (fail-hard) simplificado</vt:lpstr>
      <vt:lpstr>Um exemplo de Alfa-Beta (fail-soft)</vt:lpstr>
      <vt:lpstr>Negamax conjugado com CORTES alfa-beta e profundidade limitada</vt:lpstr>
      <vt:lpstr>Eficiência do minimax com cortes Alfa-Beta</vt:lpstr>
      <vt:lpstr>Tabelas de transposição</vt:lpstr>
      <vt:lpstr>Hash tables</vt:lpstr>
      <vt:lpstr>Exemplo de utilização de hash tables</vt:lpstr>
      <vt:lpstr>Programação Dinâmica  e Memoização</vt:lpstr>
      <vt:lpstr>Memoização aplicada à série de Fibonnaci</vt:lpstr>
      <vt:lpstr>Exemplo de funcionamento: 1º run</vt:lpstr>
      <vt:lpstr>Cont. exemplo funcionamento:  2º RUN</vt:lpstr>
      <vt:lpstr>generalização</vt:lpstr>
      <vt:lpstr>Nota final sobre memoização</vt:lpstr>
      <vt:lpstr>Limitação da Árvore de Procura</vt:lpstr>
      <vt:lpstr>Exemplo de execução de um algoritmo AlfaBeta</vt:lpstr>
      <vt:lpstr>Exemplo AlfaBeta (1)</vt:lpstr>
      <vt:lpstr>Exemplo AlfaBeta (2)</vt:lpstr>
      <vt:lpstr>Exemplo AlfaBeta (3)</vt:lpstr>
      <vt:lpstr>Exemplo AlfaBeta (4)</vt:lpstr>
      <vt:lpstr>Exemplo AlfaBeta (5)</vt:lpstr>
      <vt:lpstr>Exemplo AlfaBeta (6)</vt:lpstr>
      <vt:lpstr>Exemplo AlfaBeta (7)</vt:lpstr>
      <vt:lpstr>Exemplo AlfaBeta (8)</vt:lpstr>
      <vt:lpstr>Exemplo AlfaBeta (9)</vt:lpstr>
      <vt:lpstr>Exemplo AlfaBeta (10)</vt:lpstr>
      <vt:lpstr>Exemplo AlfaBeta (11)</vt:lpstr>
      <vt:lpstr>Exemplo AlfaBeta (12)</vt:lpstr>
      <vt:lpstr>Exemplo AlfaBeta (13)</vt:lpstr>
      <vt:lpstr>Exemplo AlfaBeta (14)</vt:lpstr>
      <vt:lpstr>Exemplo AlfaBeta (15)</vt:lpstr>
      <vt:lpstr>Exemplo AlfaBeta (16)</vt:lpstr>
      <vt:lpstr>Exemplo AlfaBeta (17)</vt:lpstr>
      <vt:lpstr>Exemplo AlfaBeta (18)</vt:lpstr>
      <vt:lpstr>Exemplo AlfaBeta (19)</vt:lpstr>
      <vt:lpstr>Exemplo AlfaBeta (20)</vt:lpstr>
      <vt:lpstr>Exemplo AlfaBeta (21)</vt:lpstr>
      <vt:lpstr>Exemplo AlfaBeta (22)</vt:lpstr>
      <vt:lpstr>Exemplo AlfaBeta (23)</vt:lpstr>
      <vt:lpstr>Exemplo AlfaBeta (24)</vt:lpstr>
      <vt:lpstr>Exemplo AlfaBeta (25)</vt:lpstr>
      <vt:lpstr>Exemplo AlfaBeta (26)</vt:lpstr>
      <vt:lpstr>Exemplo AlfaBeta (27)</vt:lpstr>
      <vt:lpstr>Exemplo AlfaBeta (28)</vt:lpstr>
      <vt:lpstr>Exemplo AlfaBeta (29)</vt:lpstr>
      <vt:lpstr>Exemplo AlfaBeta (30)</vt:lpstr>
      <vt:lpstr>Exemplo AlfaBeta (31)</vt:lpstr>
      <vt:lpstr>Exemplo AlfaBeta (32)</vt:lpstr>
      <vt:lpstr>Exemplo AlfaBeta (33)</vt:lpstr>
      <vt:lpstr>Exemplo AlfaBeta (34)</vt:lpstr>
      <vt:lpstr>Exemplo AlfaBeta (35)</vt:lpstr>
      <vt:lpstr>Exemplo AlfaBeta (36)</vt:lpstr>
      <vt:lpstr>Exemplo AlfaBeta (37)</vt:lpstr>
      <vt:lpstr>Exemplo AlfaBeta (38)</vt:lpstr>
      <vt:lpstr>Outros algoritmos</vt:lpstr>
      <vt:lpstr>SSS*</vt:lpstr>
      <vt:lpstr>SCOUT</vt:lpstr>
      <vt:lpstr>SCOUT (algoritmo)</vt:lpstr>
      <vt:lpstr>Scout (TEST &amp; EVAL)</vt:lpstr>
      <vt:lpstr>SCOUT (Concl.)</vt:lpstr>
      <vt:lpstr>Scout vs. Alfabeta</vt:lpstr>
      <vt:lpstr>PVS/NegaScout Principal Variation Search</vt:lpstr>
      <vt:lpstr>MTD(f)  (Memory-enhanced Test Driver)</vt:lpstr>
      <vt:lpstr>Pseudo-código do MTD(f)</vt:lpstr>
      <vt:lpstr>Best node search (BNS)</vt:lpstr>
      <vt:lpstr>BNS</vt:lpstr>
      <vt:lpstr>Pseudo-código  (BnS)</vt:lpstr>
      <vt:lpstr>exercicio</vt:lpstr>
      <vt:lpstr>resolução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Procura em Espaço de Estados</dc:title>
  <dc:creator>GATEWAY</dc:creator>
  <cp:lastModifiedBy>Joaquim Filipe</cp:lastModifiedBy>
  <cp:revision>226</cp:revision>
  <cp:lastPrinted>1601-01-01T00:00:00Z</cp:lastPrinted>
  <dcterms:created xsi:type="dcterms:W3CDTF">2001-11-11T17:10:51Z</dcterms:created>
  <dcterms:modified xsi:type="dcterms:W3CDTF">2020-01-04T11:37:05Z</dcterms:modified>
</cp:coreProperties>
</file>