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1"/>
  </p:notesMasterIdLst>
  <p:sldIdLst>
    <p:sldId id="256" r:id="rId2"/>
    <p:sldId id="257" r:id="rId3"/>
    <p:sldId id="259" r:id="rId4"/>
    <p:sldId id="300" r:id="rId5"/>
    <p:sldId id="261" r:id="rId6"/>
    <p:sldId id="262" r:id="rId7"/>
    <p:sldId id="263" r:id="rId8"/>
    <p:sldId id="264" r:id="rId9"/>
    <p:sldId id="266" r:id="rId10"/>
    <p:sldId id="301" r:id="rId11"/>
    <p:sldId id="267" r:id="rId12"/>
    <p:sldId id="268" r:id="rId13"/>
    <p:sldId id="269" r:id="rId14"/>
    <p:sldId id="290" r:id="rId15"/>
    <p:sldId id="270" r:id="rId16"/>
    <p:sldId id="271" r:id="rId17"/>
    <p:sldId id="272" r:id="rId18"/>
    <p:sldId id="273" r:id="rId19"/>
    <p:sldId id="274" r:id="rId20"/>
    <p:sldId id="289" r:id="rId21"/>
    <p:sldId id="275" r:id="rId22"/>
    <p:sldId id="276" r:id="rId23"/>
    <p:sldId id="298" r:id="rId24"/>
    <p:sldId id="297" r:id="rId25"/>
    <p:sldId id="277" r:id="rId26"/>
    <p:sldId id="291" r:id="rId27"/>
    <p:sldId id="293" r:id="rId28"/>
    <p:sldId id="292" r:id="rId29"/>
    <p:sldId id="294" r:id="rId30"/>
    <p:sldId id="265" r:id="rId31"/>
    <p:sldId id="278" r:id="rId32"/>
    <p:sldId id="280" r:id="rId33"/>
    <p:sldId id="281" r:id="rId34"/>
    <p:sldId id="279" r:id="rId35"/>
    <p:sldId id="282" r:id="rId36"/>
    <p:sldId id="283" r:id="rId37"/>
    <p:sldId id="284" r:id="rId38"/>
    <p:sldId id="285" r:id="rId39"/>
    <p:sldId id="286" r:id="rId40"/>
    <p:sldId id="288" r:id="rId41"/>
    <p:sldId id="287" r:id="rId42"/>
    <p:sldId id="295" r:id="rId43"/>
    <p:sldId id="296" r:id="rId44"/>
    <p:sldId id="299" r:id="rId45"/>
    <p:sldId id="303" r:id="rId46"/>
    <p:sldId id="305" r:id="rId47"/>
    <p:sldId id="306" r:id="rId48"/>
    <p:sldId id="302" r:id="rId49"/>
    <p:sldId id="25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i Cesar das Neves" initials="RCdN" lastIdx="10" clrIdx="0">
    <p:extLst>
      <p:ext uri="{19B8F6BF-5375-455C-9EA6-DF929625EA0E}">
        <p15:presenceInfo xmlns:p15="http://schemas.microsoft.com/office/powerpoint/2012/main" userId="c14fe5461d8707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8AA"/>
    <a:srgbClr val="FBC631"/>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78" d="100"/>
          <a:sy n="78" d="100"/>
        </p:scale>
        <p:origin x="101"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02T15:56:28.074" idx="2">
    <p:pos x="10" y="10"/>
    <p:text>Começaria por explicar qual o problema que isto vem resolver: criar uma sintaxe em texto simples (acessível em qualquer dediot rde texto) para apresentar informação formatada (permite realçar aspetos da informação apresentada)</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7-10-02T19:51:44.759" idx="10">
    <p:pos x="10" y="10"/>
    <p:text>Falta falar dos links: são colocados entre &lt; e &gt; e convinha também falar das "check lists" que apesar de não serem da norma (se falaste das tabelas...) são reconhecidos por muitos parsers, nomeadamente a extensão do VSCode que gera PDFs e o GitHub. E dá muito jeito para criar "todo lists" partilhadas.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0-02T15:44:20.809" idx="1">
    <p:pos x="10" y="10"/>
    <p:text>Uma vez que o markdown tem mecanismos para criar tabelas diretamente eu optaria para um exemplode um HTML que fosse "block" e não existissem em markdown. Por exemplo: &lt;figure&gt;
  &lt;img src="http://www.insticc.org/Portal/Portals/_default/Skins/INSTICCSkin/images/insticcBar.png"
       alt="Logo INSTICC" /&gt;
  &lt;figcaption&gt;
     Fig. 1: Logo INSTICC
  &lt;/figcaption&gt;
&lt;/figure&gt;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10-02T15:59:10.656" idx="3">
    <p:pos x="10" y="10"/>
    <p:text>Em HTML não são apenas estes caracterers que necessitam de ser substituídos por entidades, são mais: &gt; "</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10-02T16:03:36.201" idx="4">
    <p:pos x="10" y="10"/>
    <p:text>Em vez do &lt;br/&gt; o uso de 2 espaços no fim de linha, faria mais sentido usar  uma linha de intervalo. É isso que chamas "hard breaks"?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10-02T19:30:42.158" idx="5">
    <p:pos x="10" y="10"/>
    <p:text>A refer~encia oa editor BBEdit é estranha: vocês usam esse editor? Convinha, no início da apresentação, definir/esclarecer qual o uso que se pretende dar ao Markdown (ex.: para publicação no GitHub, para uso com o VSCode, etc.). Pois isso pode ditar quais as particularidades do Markdown (existem versões diferentes dos parsers) que serão admitidas...</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10-02T19:34:50.674" idx="7">
    <p:pos x="10" y="10"/>
    <p:text>Não sei se estaria preodupado em mostrar qual o cõdigo HTML que é gerado. Quando se cria diretamente um PDF como output é irrelevante qual o código HTML gerado. É certo que poderá dar uma inidcação mas o prõprio código</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7-10-02T19:33:24.375" idx="6">
    <p:pos x="10" y="10"/>
    <p:text>Atendendo às questões da numeração serem irrelevantes, convinha estipular que se usa sempre "1." ou algo similar</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7-10-02T19:43:46.889" idx="8">
    <p:pos x="10" y="10"/>
    <p:text>Não seria melhor utilizar um exemplo com uma linguagem que eles usem? (ex. ````js ou ````c#) em vez do "ruby"</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7-10-02T19:51:14.377" idx="9">
    <p:pos x="10" y="10"/>
    <p:text>Falta o "Markdown PDF" que gera um PDF</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89037-F86D-4820-9AAE-9418AF02DB18}" type="datetimeFigureOut">
              <a:rPr lang="en-US" smtClean="0"/>
              <a:t>10/8/2017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D9773-AA7F-42FA-9CCF-6CADDD22042D}" type="slidenum">
              <a:rPr lang="en-US" smtClean="0"/>
              <a:t>‹nº›</a:t>
            </a:fld>
            <a:endParaRPr lang="en-US"/>
          </a:p>
        </p:txBody>
      </p:sp>
    </p:spTree>
    <p:extLst>
      <p:ext uri="{BB962C8B-B14F-4D97-AF65-F5344CB8AC3E}">
        <p14:creationId xmlns:p14="http://schemas.microsoft.com/office/powerpoint/2010/main" val="315168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90A9A3A-193D-4ECE-8FE8-3435F5A9CA9E}" type="datetime1">
              <a:rPr lang="pt-PT" smtClean="0"/>
              <a:t>08/10/2017</a:t>
            </a:fld>
            <a:endParaRPr lang="pt-PT"/>
          </a:p>
        </p:txBody>
      </p:sp>
      <p:sp>
        <p:nvSpPr>
          <p:cNvPr id="5" name="Footer Placeholder 4"/>
          <p:cNvSpPr>
            <a:spLocks noGrp="1"/>
          </p:cNvSpPr>
          <p:nvPr>
            <p:ph type="ftr" sz="quarter" idx="11"/>
          </p:nvPr>
        </p:nvSpPr>
        <p:spPr>
          <a:xfrm>
            <a:off x="1371600" y="4323845"/>
            <a:ext cx="6400800" cy="365125"/>
          </a:xfrm>
        </p:spPr>
        <p:txBody>
          <a:bodyPr/>
          <a:lstStyle/>
          <a:p>
            <a:r>
              <a:rPr lang="pt-PT"/>
              <a:t>2017 (c) Joaquim Filipe</a:t>
            </a:r>
          </a:p>
        </p:txBody>
      </p:sp>
      <p:sp>
        <p:nvSpPr>
          <p:cNvPr id="6" name="Slide Number Placeholder 5"/>
          <p:cNvSpPr>
            <a:spLocks noGrp="1"/>
          </p:cNvSpPr>
          <p:nvPr>
            <p:ph type="sldNum" sz="quarter" idx="12"/>
          </p:nvPr>
        </p:nvSpPr>
        <p:spPr>
          <a:xfrm>
            <a:off x="8077200" y="1430866"/>
            <a:ext cx="2743200" cy="365125"/>
          </a:xfrm>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37709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339AB5-6E59-4A4B-A339-BF9639CF3C8C}" type="datetime1">
              <a:rPr lang="pt-PT" smtClean="0"/>
              <a:t>08/10/2017</a:t>
            </a:fld>
            <a:endParaRPr lang="pt-PT"/>
          </a:p>
        </p:txBody>
      </p:sp>
      <p:sp>
        <p:nvSpPr>
          <p:cNvPr id="6" name="Footer Placeholder 5"/>
          <p:cNvSpPr>
            <a:spLocks noGrp="1"/>
          </p:cNvSpPr>
          <p:nvPr>
            <p:ph type="ftr" sz="quarter" idx="11"/>
          </p:nvPr>
        </p:nvSpPr>
        <p:spPr/>
        <p:txBody>
          <a:bodyPr/>
          <a:lstStyle/>
          <a:p>
            <a:r>
              <a:rPr lang="pt-PT"/>
              <a:t>2017 (c) Joaquim Filipe</a:t>
            </a:r>
          </a:p>
        </p:txBody>
      </p:sp>
      <p:sp>
        <p:nvSpPr>
          <p:cNvPr id="7" name="Slide Number Placeholder 6"/>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90670014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339AB5-6E59-4A4B-A339-BF9639CF3C8C}" type="datetime1">
              <a:rPr lang="pt-PT" smtClean="0"/>
              <a:t>08/10/2017</a:t>
            </a:fld>
            <a:endParaRPr lang="pt-PT"/>
          </a:p>
        </p:txBody>
      </p:sp>
      <p:sp>
        <p:nvSpPr>
          <p:cNvPr id="6" name="Footer Placeholder 5"/>
          <p:cNvSpPr>
            <a:spLocks noGrp="1"/>
          </p:cNvSpPr>
          <p:nvPr>
            <p:ph type="ftr" sz="quarter" idx="11"/>
          </p:nvPr>
        </p:nvSpPr>
        <p:spPr>
          <a:xfrm>
            <a:off x="685800" y="379941"/>
            <a:ext cx="6991492" cy="365125"/>
          </a:xfrm>
        </p:spPr>
        <p:txBody>
          <a:bodyPr/>
          <a:lstStyle/>
          <a:p>
            <a:r>
              <a:rPr lang="pt-PT"/>
              <a:t>2017 (c) Joaquim Filipe</a:t>
            </a:r>
          </a:p>
        </p:txBody>
      </p:sp>
      <p:sp>
        <p:nvSpPr>
          <p:cNvPr id="7" name="Slide Number Placeholder 6"/>
          <p:cNvSpPr>
            <a:spLocks noGrp="1"/>
          </p:cNvSpPr>
          <p:nvPr>
            <p:ph type="sldNum" sz="quarter" idx="12"/>
          </p:nvPr>
        </p:nvSpPr>
        <p:spPr>
          <a:xfrm>
            <a:off x="10862452" y="381000"/>
            <a:ext cx="643748" cy="365125"/>
          </a:xfrm>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407009754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F339AB5-6E59-4A4B-A339-BF9639CF3C8C}" type="datetime1">
              <a:rPr lang="pt-PT" smtClean="0"/>
              <a:t>08/10/2017</a:t>
            </a:fld>
            <a:endParaRPr lang="pt-PT"/>
          </a:p>
        </p:txBody>
      </p:sp>
      <p:sp>
        <p:nvSpPr>
          <p:cNvPr id="6" name="Footer Placeholder 5"/>
          <p:cNvSpPr>
            <a:spLocks noGrp="1"/>
          </p:cNvSpPr>
          <p:nvPr>
            <p:ph type="ftr" sz="quarter" idx="11"/>
          </p:nvPr>
        </p:nvSpPr>
        <p:spPr>
          <a:xfrm>
            <a:off x="685800" y="379941"/>
            <a:ext cx="6991492" cy="365125"/>
          </a:xfrm>
        </p:spPr>
        <p:txBody>
          <a:bodyPr/>
          <a:lstStyle/>
          <a:p>
            <a:r>
              <a:rPr lang="pt-PT"/>
              <a:t>2017 (c) Joaquim Filipe</a:t>
            </a:r>
          </a:p>
        </p:txBody>
      </p:sp>
      <p:sp>
        <p:nvSpPr>
          <p:cNvPr id="7" name="Slide Number Placeholder 6"/>
          <p:cNvSpPr>
            <a:spLocks noGrp="1"/>
          </p:cNvSpPr>
          <p:nvPr>
            <p:ph type="sldNum" sz="quarter" idx="12"/>
          </p:nvPr>
        </p:nvSpPr>
        <p:spPr>
          <a:xfrm>
            <a:off x="10862452" y="381000"/>
            <a:ext cx="643748" cy="365125"/>
          </a:xfrm>
        </p:spPr>
        <p:txBody>
          <a:bodyPr/>
          <a:lstStyle/>
          <a:p>
            <a:fld id="{5B637421-C75C-43A1-B2BC-25CD7795A4D3}" type="slidenum">
              <a:rPr lang="pt-PT" smtClean="0"/>
              <a:t>‹nº›</a:t>
            </a:fld>
            <a:endParaRPr lang="pt-PT"/>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677182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F339AB5-6E59-4A4B-A339-BF9639CF3C8C}" type="datetime1">
              <a:rPr lang="pt-PT" smtClean="0"/>
              <a:t>08/10/2017</a:t>
            </a:fld>
            <a:endParaRPr lang="pt-PT"/>
          </a:p>
        </p:txBody>
      </p:sp>
      <p:sp>
        <p:nvSpPr>
          <p:cNvPr id="6" name="Footer Placeholder 5"/>
          <p:cNvSpPr>
            <a:spLocks noGrp="1"/>
          </p:cNvSpPr>
          <p:nvPr>
            <p:ph type="ftr" sz="quarter" idx="11"/>
          </p:nvPr>
        </p:nvSpPr>
        <p:spPr>
          <a:xfrm>
            <a:off x="685800" y="378883"/>
            <a:ext cx="6991492" cy="365125"/>
          </a:xfrm>
        </p:spPr>
        <p:txBody>
          <a:bodyPr/>
          <a:lstStyle/>
          <a:p>
            <a:r>
              <a:rPr lang="pt-PT"/>
              <a:t>2017 (c) Joaquim Filipe</a:t>
            </a:r>
          </a:p>
        </p:txBody>
      </p:sp>
      <p:sp>
        <p:nvSpPr>
          <p:cNvPr id="7" name="Slide Number Placeholder 6"/>
          <p:cNvSpPr>
            <a:spLocks noGrp="1"/>
          </p:cNvSpPr>
          <p:nvPr>
            <p:ph type="sldNum" sz="quarter" idx="12"/>
          </p:nvPr>
        </p:nvSpPr>
        <p:spPr>
          <a:xfrm>
            <a:off x="10862452" y="381000"/>
            <a:ext cx="643748" cy="365125"/>
          </a:xfrm>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237159190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F339AB5-6E59-4A4B-A339-BF9639CF3C8C}" type="datetime1">
              <a:rPr lang="pt-PT" smtClean="0"/>
              <a:t>08/10/2017</a:t>
            </a:fld>
            <a:endParaRPr lang="pt-PT"/>
          </a:p>
        </p:txBody>
      </p:sp>
      <p:sp>
        <p:nvSpPr>
          <p:cNvPr id="4" name="Footer Placeholder 3"/>
          <p:cNvSpPr>
            <a:spLocks noGrp="1"/>
          </p:cNvSpPr>
          <p:nvPr>
            <p:ph type="ftr" sz="quarter" idx="11"/>
          </p:nvPr>
        </p:nvSpPr>
        <p:spPr/>
        <p:txBody>
          <a:bodyPr/>
          <a:lstStyle/>
          <a:p>
            <a:r>
              <a:rPr lang="pt-PT"/>
              <a:t>2017 (c) Joaquim Filipe</a:t>
            </a:r>
          </a:p>
        </p:txBody>
      </p:sp>
      <p:sp>
        <p:nvSpPr>
          <p:cNvPr id="5" name="Slide Number Placeholder 4"/>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294683822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F339AB5-6E59-4A4B-A339-BF9639CF3C8C}" type="datetime1">
              <a:rPr lang="pt-PT" smtClean="0"/>
              <a:t>08/10/2017</a:t>
            </a:fld>
            <a:endParaRPr lang="pt-PT"/>
          </a:p>
        </p:txBody>
      </p:sp>
      <p:sp>
        <p:nvSpPr>
          <p:cNvPr id="4" name="Footer Placeholder 3"/>
          <p:cNvSpPr>
            <a:spLocks noGrp="1"/>
          </p:cNvSpPr>
          <p:nvPr>
            <p:ph type="ftr" sz="quarter" idx="11"/>
          </p:nvPr>
        </p:nvSpPr>
        <p:spPr/>
        <p:txBody>
          <a:bodyPr/>
          <a:lstStyle/>
          <a:p>
            <a:r>
              <a:rPr lang="pt-PT"/>
              <a:t>2017 (c) Joaquim Filipe</a:t>
            </a:r>
          </a:p>
        </p:txBody>
      </p:sp>
      <p:sp>
        <p:nvSpPr>
          <p:cNvPr id="5" name="Slide Number Placeholder 4"/>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104409867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39AB5-6E59-4A4B-A339-BF9639CF3C8C}" type="datetime1">
              <a:rPr lang="pt-PT" smtClean="0"/>
              <a:t>08/10/2017</a:t>
            </a:fld>
            <a:endParaRPr lang="pt-PT"/>
          </a:p>
        </p:txBody>
      </p:sp>
      <p:sp>
        <p:nvSpPr>
          <p:cNvPr id="5" name="Footer Placeholder 4"/>
          <p:cNvSpPr>
            <a:spLocks noGrp="1"/>
          </p:cNvSpPr>
          <p:nvPr>
            <p:ph type="ftr" sz="quarter" idx="11"/>
          </p:nvPr>
        </p:nvSpPr>
        <p:spPr/>
        <p:txBody>
          <a:bodyPr/>
          <a:lstStyle/>
          <a:p>
            <a:r>
              <a:rPr lang="pt-PT"/>
              <a:t>2017 (c) Joaquim Filipe</a:t>
            </a:r>
          </a:p>
        </p:txBody>
      </p:sp>
      <p:sp>
        <p:nvSpPr>
          <p:cNvPr id="6" name="Slide Number Placeholder 5"/>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86149219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F339AB5-6E59-4A4B-A339-BF9639CF3C8C}" type="datetime1">
              <a:rPr lang="pt-PT" smtClean="0"/>
              <a:t>08/10/2017</a:t>
            </a:fld>
            <a:endParaRPr lang="pt-PT"/>
          </a:p>
        </p:txBody>
      </p:sp>
      <p:sp>
        <p:nvSpPr>
          <p:cNvPr id="5" name="Footer Placeholder 4"/>
          <p:cNvSpPr>
            <a:spLocks noGrp="1"/>
          </p:cNvSpPr>
          <p:nvPr>
            <p:ph type="ftr" sz="quarter" idx="11"/>
          </p:nvPr>
        </p:nvSpPr>
        <p:spPr>
          <a:xfrm>
            <a:off x="685800" y="381000"/>
            <a:ext cx="6991492" cy="365125"/>
          </a:xfrm>
        </p:spPr>
        <p:txBody>
          <a:bodyPr/>
          <a:lstStyle/>
          <a:p>
            <a:r>
              <a:rPr lang="pt-PT"/>
              <a:t>2017 (c) Joaquim Filipe</a:t>
            </a:r>
          </a:p>
        </p:txBody>
      </p:sp>
      <p:sp>
        <p:nvSpPr>
          <p:cNvPr id="6" name="Slide Number Placeholder 5"/>
          <p:cNvSpPr>
            <a:spLocks noGrp="1"/>
          </p:cNvSpPr>
          <p:nvPr>
            <p:ph type="sldNum" sz="quarter" idx="12"/>
          </p:nvPr>
        </p:nvSpPr>
        <p:spPr>
          <a:xfrm>
            <a:off x="10862452" y="381000"/>
            <a:ext cx="643748" cy="365125"/>
          </a:xfrm>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33272681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bg>
      <p:bgPr>
        <a:pattFill prst="pct60">
          <a:fgClr>
            <a:srgbClr val="480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5413" y="601357"/>
            <a:ext cx="10181997" cy="941183"/>
          </a:xfrm>
        </p:spPr>
        <p:txBody>
          <a:bodyPr/>
          <a:lstStyle>
            <a:lvl1pPr>
              <a:defRPr b="1" i="0" baseline="0"/>
            </a:lvl1pPr>
          </a:lstStyle>
          <a:p>
            <a:r>
              <a:rPr lang="en-US"/>
              <a:t>Click to edit Master title style</a:t>
            </a:r>
            <a:endParaRPr lang="en-US" dirty="0"/>
          </a:p>
        </p:txBody>
      </p:sp>
      <p:sp>
        <p:nvSpPr>
          <p:cNvPr id="3" name="Content Placeholder 2"/>
          <p:cNvSpPr>
            <a:spLocks noGrp="1"/>
          </p:cNvSpPr>
          <p:nvPr>
            <p:ph idx="1"/>
          </p:nvPr>
        </p:nvSpPr>
        <p:spPr>
          <a:xfrm>
            <a:off x="1118507" y="1733550"/>
            <a:ext cx="9928903" cy="4352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29448" y="6300000"/>
            <a:ext cx="1600200" cy="365125"/>
          </a:xfrm>
        </p:spPr>
        <p:txBody>
          <a:bodyPr/>
          <a:lstStyle/>
          <a:p>
            <a:fld id="{245173E5-E0FD-4C8C-94EE-B5B60963F9BB}" type="datetime1">
              <a:rPr lang="pt-PT" smtClean="0"/>
              <a:t>08/10/2017</a:t>
            </a:fld>
            <a:endParaRPr lang="pt-PT"/>
          </a:p>
        </p:txBody>
      </p:sp>
      <p:sp>
        <p:nvSpPr>
          <p:cNvPr id="5" name="Footer Placeholder 4"/>
          <p:cNvSpPr>
            <a:spLocks noGrp="1"/>
          </p:cNvSpPr>
          <p:nvPr>
            <p:ph type="ftr" sz="quarter" idx="11"/>
          </p:nvPr>
        </p:nvSpPr>
        <p:spPr>
          <a:xfrm>
            <a:off x="1118507" y="6300000"/>
            <a:ext cx="7558541" cy="365125"/>
          </a:xfrm>
        </p:spPr>
        <p:txBody>
          <a:bodyPr/>
          <a:lstStyle/>
          <a:p>
            <a:r>
              <a:rPr lang="pt-PT"/>
              <a:t>2017 (c) Joaquim Filipe</a:t>
            </a:r>
          </a:p>
        </p:txBody>
      </p:sp>
      <p:sp>
        <p:nvSpPr>
          <p:cNvPr id="6" name="Slide Number Placeholder 5"/>
          <p:cNvSpPr>
            <a:spLocks noGrp="1"/>
          </p:cNvSpPr>
          <p:nvPr>
            <p:ph type="sldNum" sz="quarter" idx="12"/>
          </p:nvPr>
        </p:nvSpPr>
        <p:spPr>
          <a:xfrm>
            <a:off x="11160000" y="6300000"/>
            <a:ext cx="551167" cy="365125"/>
          </a:xfrm>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173249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414" y="620407"/>
            <a:ext cx="10181997" cy="941183"/>
          </a:xfrm>
        </p:spPr>
        <p:txBody>
          <a:bodyPr/>
          <a:lstStyle>
            <a:lvl1pPr>
              <a:defRPr b="1" i="0" baseline="0"/>
            </a:lvl1pPr>
          </a:lstStyle>
          <a:p>
            <a:r>
              <a:rPr lang="en-US"/>
              <a:t>Click to edit Master title style</a:t>
            </a:r>
            <a:endParaRPr lang="en-US" dirty="0"/>
          </a:p>
        </p:txBody>
      </p:sp>
      <p:sp>
        <p:nvSpPr>
          <p:cNvPr id="3" name="Content Placeholder 2"/>
          <p:cNvSpPr>
            <a:spLocks noGrp="1"/>
          </p:cNvSpPr>
          <p:nvPr>
            <p:ph idx="1"/>
          </p:nvPr>
        </p:nvSpPr>
        <p:spPr>
          <a:xfrm>
            <a:off x="1118507" y="2073729"/>
            <a:ext cx="9928903" cy="339634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29448" y="6300000"/>
            <a:ext cx="1600200" cy="365125"/>
          </a:xfrm>
        </p:spPr>
        <p:txBody>
          <a:bodyPr/>
          <a:lstStyle/>
          <a:p>
            <a:fld id="{F5FB4CD7-2714-453D-8BF4-EDA2DECDA4B1}" type="datetime1">
              <a:rPr lang="pt-PT" smtClean="0"/>
              <a:t>08/10/2017</a:t>
            </a:fld>
            <a:endParaRPr lang="pt-PT"/>
          </a:p>
        </p:txBody>
      </p:sp>
      <p:sp>
        <p:nvSpPr>
          <p:cNvPr id="5" name="Footer Placeholder 4"/>
          <p:cNvSpPr>
            <a:spLocks noGrp="1"/>
          </p:cNvSpPr>
          <p:nvPr>
            <p:ph type="ftr" sz="quarter" idx="11"/>
          </p:nvPr>
        </p:nvSpPr>
        <p:spPr>
          <a:xfrm>
            <a:off x="1118507" y="6300000"/>
            <a:ext cx="7558541" cy="365125"/>
          </a:xfrm>
        </p:spPr>
        <p:txBody>
          <a:bodyPr/>
          <a:lstStyle/>
          <a:p>
            <a:r>
              <a:rPr lang="pt-PT"/>
              <a:t>2017 (c) Joaquim Filipe</a:t>
            </a:r>
          </a:p>
        </p:txBody>
      </p:sp>
      <p:sp>
        <p:nvSpPr>
          <p:cNvPr id="6" name="Slide Number Placeholder 5"/>
          <p:cNvSpPr>
            <a:spLocks noGrp="1"/>
          </p:cNvSpPr>
          <p:nvPr>
            <p:ph type="sldNum" sz="quarter" idx="12"/>
          </p:nvPr>
        </p:nvSpPr>
        <p:spPr>
          <a:xfrm>
            <a:off x="11160000" y="6300000"/>
            <a:ext cx="551167" cy="365125"/>
          </a:xfrm>
        </p:spPr>
        <p:txBody>
          <a:bodyPr/>
          <a:lstStyle/>
          <a:p>
            <a:fld id="{5B637421-C75C-43A1-B2BC-25CD7795A4D3}" type="slidenum">
              <a:rPr lang="pt-PT" smtClean="0"/>
              <a:t>‹nº›</a:t>
            </a:fld>
            <a:endParaRPr lang="pt-PT"/>
          </a:p>
        </p:txBody>
      </p:sp>
      <p:sp>
        <p:nvSpPr>
          <p:cNvPr id="10" name="Text Placeholder 9"/>
          <p:cNvSpPr>
            <a:spLocks noGrp="1"/>
          </p:cNvSpPr>
          <p:nvPr>
            <p:ph type="body" sz="quarter" idx="13" hasCustomPrompt="1"/>
          </p:nvPr>
        </p:nvSpPr>
        <p:spPr>
          <a:xfrm>
            <a:off x="8172450" y="65088"/>
            <a:ext cx="3730625" cy="433387"/>
          </a:xfrm>
        </p:spPr>
        <p:txBody>
          <a:bodyPr/>
          <a:lstStyle>
            <a:lvl1pPr marL="0" indent="0" algn="r">
              <a:buNone/>
              <a:defRPr>
                <a:solidFill>
                  <a:srgbClr val="FFC000"/>
                </a:solidFill>
              </a:defRPr>
            </a:lvl1pPr>
          </a:lstStyle>
          <a:p>
            <a:pPr lvl="0"/>
            <a:r>
              <a:rPr lang="en-US" dirty="0" err="1"/>
              <a:t>secção</a:t>
            </a:r>
            <a:endParaRPr lang="pt-PT" dirty="0"/>
          </a:p>
        </p:txBody>
      </p:sp>
    </p:spTree>
    <p:extLst>
      <p:ext uri="{BB962C8B-B14F-4D97-AF65-F5344CB8AC3E}">
        <p14:creationId xmlns:p14="http://schemas.microsoft.com/office/powerpoint/2010/main" val="314477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39AB5-6E59-4A4B-A339-BF9639CF3C8C}" type="datetime1">
              <a:rPr lang="pt-PT" smtClean="0"/>
              <a:t>08/10/2017</a:t>
            </a:fld>
            <a:endParaRPr lang="pt-PT"/>
          </a:p>
        </p:txBody>
      </p:sp>
      <p:sp>
        <p:nvSpPr>
          <p:cNvPr id="5" name="Footer Placeholder 4"/>
          <p:cNvSpPr>
            <a:spLocks noGrp="1"/>
          </p:cNvSpPr>
          <p:nvPr>
            <p:ph type="ftr" sz="quarter" idx="11"/>
          </p:nvPr>
        </p:nvSpPr>
        <p:spPr/>
        <p:txBody>
          <a:bodyPr/>
          <a:lstStyle/>
          <a:p>
            <a:r>
              <a:rPr lang="pt-PT"/>
              <a:t>2017 (c) Joaquim Filipe</a:t>
            </a:r>
          </a:p>
        </p:txBody>
      </p:sp>
      <p:sp>
        <p:nvSpPr>
          <p:cNvPr id="6" name="Slide Number Placeholder 5"/>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305655986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F339AB5-6E59-4A4B-A339-BF9639CF3C8C}" type="datetime1">
              <a:rPr lang="pt-PT" smtClean="0"/>
              <a:t>08/10/2017</a:t>
            </a:fld>
            <a:endParaRPr lang="pt-PT"/>
          </a:p>
        </p:txBody>
      </p:sp>
      <p:sp>
        <p:nvSpPr>
          <p:cNvPr id="5" name="Footer Placeholder 4"/>
          <p:cNvSpPr>
            <a:spLocks noGrp="1"/>
          </p:cNvSpPr>
          <p:nvPr>
            <p:ph type="ftr" sz="quarter" idx="11"/>
          </p:nvPr>
        </p:nvSpPr>
        <p:spPr>
          <a:xfrm>
            <a:off x="685800" y="381001"/>
            <a:ext cx="6991492" cy="364065"/>
          </a:xfrm>
        </p:spPr>
        <p:txBody>
          <a:bodyPr/>
          <a:lstStyle/>
          <a:p>
            <a:r>
              <a:rPr lang="pt-PT"/>
              <a:t>2017 (c) Joaquim Filipe</a:t>
            </a:r>
          </a:p>
        </p:txBody>
      </p:sp>
      <p:sp>
        <p:nvSpPr>
          <p:cNvPr id="6" name="Slide Number Placeholder 5"/>
          <p:cNvSpPr>
            <a:spLocks noGrp="1"/>
          </p:cNvSpPr>
          <p:nvPr>
            <p:ph type="sldNum" sz="quarter" idx="12"/>
          </p:nvPr>
        </p:nvSpPr>
        <p:spPr>
          <a:xfrm>
            <a:off x="10862452" y="381000"/>
            <a:ext cx="643748" cy="365125"/>
          </a:xfrm>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191095548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39AB5-6E59-4A4B-A339-BF9639CF3C8C}" type="datetime1">
              <a:rPr lang="pt-PT" smtClean="0"/>
              <a:t>08/10/2017</a:t>
            </a:fld>
            <a:endParaRPr lang="pt-PT"/>
          </a:p>
        </p:txBody>
      </p:sp>
      <p:sp>
        <p:nvSpPr>
          <p:cNvPr id="6" name="Footer Placeholder 5"/>
          <p:cNvSpPr>
            <a:spLocks noGrp="1"/>
          </p:cNvSpPr>
          <p:nvPr>
            <p:ph type="ftr" sz="quarter" idx="11"/>
          </p:nvPr>
        </p:nvSpPr>
        <p:spPr/>
        <p:txBody>
          <a:bodyPr/>
          <a:lstStyle/>
          <a:p>
            <a:r>
              <a:rPr lang="pt-PT"/>
              <a:t>2017 (c) Joaquim Filipe</a:t>
            </a:r>
          </a:p>
        </p:txBody>
      </p:sp>
      <p:sp>
        <p:nvSpPr>
          <p:cNvPr id="7" name="Slide Number Placeholder 6"/>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210209207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39AB5-6E59-4A4B-A339-BF9639CF3C8C}" type="datetime1">
              <a:rPr lang="pt-PT" smtClean="0"/>
              <a:t>08/10/2017</a:t>
            </a:fld>
            <a:endParaRPr lang="pt-PT"/>
          </a:p>
        </p:txBody>
      </p:sp>
      <p:sp>
        <p:nvSpPr>
          <p:cNvPr id="8" name="Footer Placeholder 7"/>
          <p:cNvSpPr>
            <a:spLocks noGrp="1"/>
          </p:cNvSpPr>
          <p:nvPr>
            <p:ph type="ftr" sz="quarter" idx="11"/>
          </p:nvPr>
        </p:nvSpPr>
        <p:spPr/>
        <p:txBody>
          <a:bodyPr/>
          <a:lstStyle/>
          <a:p>
            <a:r>
              <a:rPr lang="pt-PT"/>
              <a:t>2017 (c) Joaquim Filipe</a:t>
            </a:r>
          </a:p>
        </p:txBody>
      </p:sp>
      <p:sp>
        <p:nvSpPr>
          <p:cNvPr id="9" name="Slide Number Placeholder 8"/>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400750246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39AB5-6E59-4A4B-A339-BF9639CF3C8C}" type="datetime1">
              <a:rPr lang="pt-PT" smtClean="0"/>
              <a:t>08/10/2017</a:t>
            </a:fld>
            <a:endParaRPr lang="pt-PT"/>
          </a:p>
        </p:txBody>
      </p:sp>
      <p:sp>
        <p:nvSpPr>
          <p:cNvPr id="4" name="Footer Placeholder 3"/>
          <p:cNvSpPr>
            <a:spLocks noGrp="1"/>
          </p:cNvSpPr>
          <p:nvPr>
            <p:ph type="ftr" sz="quarter" idx="11"/>
          </p:nvPr>
        </p:nvSpPr>
        <p:spPr/>
        <p:txBody>
          <a:bodyPr/>
          <a:lstStyle/>
          <a:p>
            <a:r>
              <a:rPr lang="pt-PT"/>
              <a:t>2017 (c) Joaquim Filipe</a:t>
            </a:r>
          </a:p>
        </p:txBody>
      </p:sp>
      <p:sp>
        <p:nvSpPr>
          <p:cNvPr id="5" name="Slide Number Placeholder 4"/>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36966348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39AB5-6E59-4A4B-A339-BF9639CF3C8C}" type="datetime1">
              <a:rPr lang="pt-PT" smtClean="0"/>
              <a:t>08/10/2017</a:t>
            </a:fld>
            <a:endParaRPr lang="pt-PT"/>
          </a:p>
        </p:txBody>
      </p:sp>
      <p:sp>
        <p:nvSpPr>
          <p:cNvPr id="3" name="Footer Placeholder 2"/>
          <p:cNvSpPr>
            <a:spLocks noGrp="1"/>
          </p:cNvSpPr>
          <p:nvPr>
            <p:ph type="ftr" sz="quarter" idx="11"/>
          </p:nvPr>
        </p:nvSpPr>
        <p:spPr/>
        <p:txBody>
          <a:bodyPr/>
          <a:lstStyle/>
          <a:p>
            <a:r>
              <a:rPr lang="pt-PT"/>
              <a:t>2017 (c) Joaquim Filipe</a:t>
            </a:r>
          </a:p>
        </p:txBody>
      </p:sp>
      <p:sp>
        <p:nvSpPr>
          <p:cNvPr id="4" name="Slide Number Placeholder 3"/>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83618516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339AB5-6E59-4A4B-A339-BF9639CF3C8C}" type="datetime1">
              <a:rPr lang="pt-PT" smtClean="0"/>
              <a:t>08/10/2017</a:t>
            </a:fld>
            <a:endParaRPr lang="pt-PT"/>
          </a:p>
        </p:txBody>
      </p:sp>
      <p:sp>
        <p:nvSpPr>
          <p:cNvPr id="6" name="Footer Placeholder 5"/>
          <p:cNvSpPr>
            <a:spLocks noGrp="1"/>
          </p:cNvSpPr>
          <p:nvPr>
            <p:ph type="ftr" sz="quarter" idx="11"/>
          </p:nvPr>
        </p:nvSpPr>
        <p:spPr/>
        <p:txBody>
          <a:bodyPr/>
          <a:lstStyle/>
          <a:p>
            <a:r>
              <a:rPr lang="pt-PT"/>
              <a:t>2017 (c) Joaquim Filipe</a:t>
            </a:r>
          </a:p>
        </p:txBody>
      </p:sp>
      <p:sp>
        <p:nvSpPr>
          <p:cNvPr id="7" name="Slide Number Placeholder 6"/>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135630181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339AB5-6E59-4A4B-A339-BF9639CF3C8C}" type="datetime1">
              <a:rPr lang="pt-PT" smtClean="0"/>
              <a:t>08/10/2017</a:t>
            </a:fld>
            <a:endParaRPr lang="pt-PT"/>
          </a:p>
        </p:txBody>
      </p:sp>
      <p:sp>
        <p:nvSpPr>
          <p:cNvPr id="6" name="Footer Placeholder 5"/>
          <p:cNvSpPr>
            <a:spLocks noGrp="1"/>
          </p:cNvSpPr>
          <p:nvPr>
            <p:ph type="ftr" sz="quarter" idx="11"/>
          </p:nvPr>
        </p:nvSpPr>
        <p:spPr/>
        <p:txBody>
          <a:bodyPr/>
          <a:lstStyle/>
          <a:p>
            <a:r>
              <a:rPr lang="pt-PT"/>
              <a:t>2017 (c) Joaquim Filipe</a:t>
            </a:r>
          </a:p>
        </p:txBody>
      </p:sp>
      <p:sp>
        <p:nvSpPr>
          <p:cNvPr id="7" name="Slide Number Placeholder 6"/>
          <p:cNvSpPr>
            <a:spLocks noGrp="1"/>
          </p:cNvSpPr>
          <p:nvPr>
            <p:ph type="sldNum" sz="quarter" idx="12"/>
          </p:nvPr>
        </p:nvSpPr>
        <p:spPr/>
        <p:txBody>
          <a:bodyPr/>
          <a:lstStyle/>
          <a:p>
            <a:fld id="{5B637421-C75C-43A1-B2BC-25CD7795A4D3}" type="slidenum">
              <a:rPr lang="pt-PT" smtClean="0"/>
              <a:t>‹nº›</a:t>
            </a:fld>
            <a:endParaRPr lang="pt-PT"/>
          </a:p>
        </p:txBody>
      </p:sp>
    </p:spTree>
    <p:extLst>
      <p:ext uri="{BB962C8B-B14F-4D97-AF65-F5344CB8AC3E}">
        <p14:creationId xmlns:p14="http://schemas.microsoft.com/office/powerpoint/2010/main" val="17256190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339AB5-6E59-4A4B-A339-BF9639CF3C8C}" type="datetime1">
              <a:rPr lang="pt-PT" smtClean="0"/>
              <a:t>08/10/2017</a:t>
            </a:fld>
            <a:endParaRPr lang="pt-PT"/>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pt-PT"/>
              <a:t>2017 (c) Joaquim Filipe</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637421-C75C-43A1-B2BC-25CD7795A4D3}" type="slidenum">
              <a:rPr lang="pt-PT" smtClean="0"/>
              <a:t>‹nº›</a:t>
            </a:fld>
            <a:endParaRPr lang="pt-PT"/>
          </a:p>
        </p:txBody>
      </p:sp>
    </p:spTree>
    <p:extLst>
      <p:ext uri="{BB962C8B-B14F-4D97-AF65-F5344CB8AC3E}">
        <p14:creationId xmlns:p14="http://schemas.microsoft.com/office/powerpoint/2010/main" val="1669735212"/>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comments" Target="../comments/comment8.xml"/><Relationship Id="rId4" Type="http://schemas.openxmlformats.org/officeDocument/2006/relationships/hyperlink" Target="https://github.com/github/linguist/blob/master/lib/linguist/languages.y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hyperlink" Target="http://example.net/" TargetMode="External"/><Relationship Id="rId2" Type="http://schemas.openxmlformats.org/officeDocument/2006/relationships/hyperlink" Target="http://example.com/" TargetMode="Externa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hyperlink" Target="http://daringfireball.net/" TargetMode="External"/><Relationship Id="rId2" Type="http://schemas.openxmlformats.org/officeDocument/2006/relationships/hyperlink" Target="http://google.com/" TargetMode="Externa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www.aaronsw.com/2002/atx/" TargetMode="External"/><Relationship Id="rId7" Type="http://schemas.openxmlformats.org/officeDocument/2006/relationships/hyperlink" Target="http://ettext.taint.org/doc/" TargetMode="External"/><Relationship Id="rId2" Type="http://schemas.openxmlformats.org/officeDocument/2006/relationships/hyperlink" Target="http://docutils.sourceforge.net/mirror/setext.html" TargetMode="External"/><Relationship Id="rId1" Type="http://schemas.openxmlformats.org/officeDocument/2006/relationships/slideLayout" Target="../slideLayouts/slideLayout19.xml"/><Relationship Id="rId6" Type="http://schemas.openxmlformats.org/officeDocument/2006/relationships/hyperlink" Target="http://www.triptico.com/software/grutatxt.html" TargetMode="External"/><Relationship Id="rId5" Type="http://schemas.openxmlformats.org/officeDocument/2006/relationships/hyperlink" Target="http://docutils.sourceforge.net/rst.html" TargetMode="External"/><Relationship Id="rId4" Type="http://schemas.openxmlformats.org/officeDocument/2006/relationships/hyperlink" Target="http://textism.com/tools/textil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hyperlink" Target="https://www.npmjs.com/package/markdown" TargetMode="Externa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de.visualstudio.com/docs/languages/markdown" TargetMode="External"/><Relationship Id="rId1" Type="http://schemas.openxmlformats.org/officeDocument/2006/relationships/slideLayout" Target="../slideLayouts/slideLayout19.xml"/><Relationship Id="rId6" Type="http://schemas.openxmlformats.org/officeDocument/2006/relationships/comments" Target="../comments/comment9.xml"/><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hyperlink" Target="https://code.visualstudio.com/docs/languages/markdown#_compiling-markdown-into-html" TargetMode="External"/><Relationship Id="rId2" Type="http://schemas.openxmlformats.org/officeDocument/2006/relationships/hyperlink" Target="http://thisdavej.com/build-an-amazing-markdown-editor-using-visual-studio-code-and-pandoc/" TargetMode="Externa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hyperlink" Target="https://code.visualstudio.com/docs/extensionAPI/api-markdown" TargetMode="Externa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hyperlink" Target="https://stackedit.io/editor" TargetMode="Externa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8" Type="http://schemas.openxmlformats.org/officeDocument/2006/relationships/hyperlink" Target="https://stackedit.io/editor" TargetMode="External"/><Relationship Id="rId3" Type="http://schemas.openxmlformats.org/officeDocument/2006/relationships/hyperlink" Target="https://github.com/adam-p/markdown-here/wiki/Markdown-Cheatsheet" TargetMode="External"/><Relationship Id="rId7" Type="http://schemas.openxmlformats.org/officeDocument/2006/relationships/hyperlink" Target="http://commonmark.org/help/tutorial/" TargetMode="External"/><Relationship Id="rId2" Type="http://schemas.openxmlformats.org/officeDocument/2006/relationships/hyperlink" Target="https://daringfireball.net/projects/markdown/syntax" TargetMode="External"/><Relationship Id="rId1" Type="http://schemas.openxmlformats.org/officeDocument/2006/relationships/slideLayout" Target="../slideLayouts/slideLayout18.xml"/><Relationship Id="rId6" Type="http://schemas.openxmlformats.org/officeDocument/2006/relationships/hyperlink" Target="https://docs.gitlab.com/ee/user/markdown.html" TargetMode="External"/><Relationship Id="rId5" Type="http://schemas.openxmlformats.org/officeDocument/2006/relationships/hyperlink" Target="https://learn.getgrav.org/content/markdown" TargetMode="External"/><Relationship Id="rId4" Type="http://schemas.openxmlformats.org/officeDocument/2006/relationships/hyperlink" Target="http://dillinger.io/" TargetMode="External"/><Relationship Id="rId9" Type="http://schemas.openxmlformats.org/officeDocument/2006/relationships/comments" Target="../comments/comment10.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hyperlink" Target="https://www.w3schools.com/charsets/ref_html_entities_4.asp" TargetMode="Externa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CC52-8847-492B-8E07-2AA3B40A7AA0}"/>
              </a:ext>
            </a:extLst>
          </p:cNvPr>
          <p:cNvSpPr>
            <a:spLocks noGrp="1"/>
          </p:cNvSpPr>
          <p:nvPr>
            <p:ph type="ctrTitle"/>
          </p:nvPr>
        </p:nvSpPr>
        <p:spPr/>
        <p:txBody>
          <a:bodyPr/>
          <a:lstStyle/>
          <a:p>
            <a:r>
              <a:rPr lang="pt-PT" dirty="0"/>
              <a:t>MARKDOWN</a:t>
            </a:r>
          </a:p>
        </p:txBody>
      </p:sp>
      <p:sp>
        <p:nvSpPr>
          <p:cNvPr id="3" name="Subtitle 2">
            <a:extLst>
              <a:ext uri="{FF2B5EF4-FFF2-40B4-BE49-F238E27FC236}">
                <a16:creationId xmlns:a16="http://schemas.microsoft.com/office/drawing/2014/main" id="{DA4EFEAC-9BB4-4BA6-A6B8-608EF2A94374}"/>
              </a:ext>
            </a:extLst>
          </p:cNvPr>
          <p:cNvSpPr>
            <a:spLocks noGrp="1"/>
          </p:cNvSpPr>
          <p:nvPr>
            <p:ph type="subTitle" idx="1"/>
          </p:nvPr>
        </p:nvSpPr>
        <p:spPr/>
        <p:txBody>
          <a:bodyPr/>
          <a:lstStyle/>
          <a:p>
            <a:r>
              <a:rPr lang="pt-PT" dirty="0" err="1"/>
              <a:t>Syntax</a:t>
            </a:r>
            <a:r>
              <a:rPr lang="pt-PT" dirty="0"/>
              <a:t> and  </a:t>
            </a:r>
            <a:r>
              <a:rPr lang="pt-PT" dirty="0" err="1"/>
              <a:t>Semantics</a:t>
            </a:r>
            <a:endParaRPr lang="pt-PT" dirty="0"/>
          </a:p>
        </p:txBody>
      </p:sp>
      <p:sp>
        <p:nvSpPr>
          <p:cNvPr id="4" name="Date Placeholder 3">
            <a:extLst>
              <a:ext uri="{FF2B5EF4-FFF2-40B4-BE49-F238E27FC236}">
                <a16:creationId xmlns:a16="http://schemas.microsoft.com/office/drawing/2014/main" id="{D44BC01A-EACB-415B-ACE5-D1A75621ADAA}"/>
              </a:ext>
            </a:extLst>
          </p:cNvPr>
          <p:cNvSpPr>
            <a:spLocks noGrp="1"/>
          </p:cNvSpPr>
          <p:nvPr>
            <p:ph type="dt" sz="half" idx="10"/>
          </p:nvPr>
        </p:nvSpPr>
        <p:spPr/>
        <p:txBody>
          <a:bodyPr/>
          <a:lstStyle/>
          <a:p>
            <a:fld id="{87F6AD34-97CC-430C-B990-4A7E554C4A99}" type="datetime1">
              <a:rPr lang="pt-PT" smtClean="0"/>
              <a:t>08/10/2017</a:t>
            </a:fld>
            <a:endParaRPr lang="pt-PT" dirty="0"/>
          </a:p>
        </p:txBody>
      </p:sp>
      <p:sp>
        <p:nvSpPr>
          <p:cNvPr id="5" name="Footer Placeholder 4">
            <a:extLst>
              <a:ext uri="{FF2B5EF4-FFF2-40B4-BE49-F238E27FC236}">
                <a16:creationId xmlns:a16="http://schemas.microsoft.com/office/drawing/2014/main" id="{15CFFA19-3A8C-4A69-8D04-936EDEA846A8}"/>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16A372D7-46E0-4B0A-BEBC-F4D7837B4951}"/>
              </a:ext>
            </a:extLst>
          </p:cNvPr>
          <p:cNvSpPr>
            <a:spLocks noGrp="1"/>
          </p:cNvSpPr>
          <p:nvPr>
            <p:ph type="sldNum" sz="quarter" idx="12"/>
          </p:nvPr>
        </p:nvSpPr>
        <p:spPr/>
        <p:txBody>
          <a:bodyPr/>
          <a:lstStyle/>
          <a:p>
            <a:fld id="{5B637421-C75C-43A1-B2BC-25CD7795A4D3}" type="slidenum">
              <a:rPr lang="pt-PT" smtClean="0"/>
              <a:t>1</a:t>
            </a:fld>
            <a:endParaRPr lang="pt-PT"/>
          </a:p>
        </p:txBody>
      </p:sp>
    </p:spTree>
    <p:extLst>
      <p:ext uri="{BB962C8B-B14F-4D97-AF65-F5344CB8AC3E}">
        <p14:creationId xmlns:p14="http://schemas.microsoft.com/office/powerpoint/2010/main" val="323660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B3AB-662D-445A-B61C-A346F30271D2}"/>
              </a:ext>
            </a:extLst>
          </p:cNvPr>
          <p:cNvSpPr>
            <a:spLocks noGrp="1"/>
          </p:cNvSpPr>
          <p:nvPr>
            <p:ph type="title"/>
          </p:nvPr>
        </p:nvSpPr>
        <p:spPr/>
        <p:txBody>
          <a:bodyPr/>
          <a:lstStyle/>
          <a:p>
            <a:r>
              <a:rPr lang="pt-PT" dirty="0"/>
              <a:t>Soft breaks and hard breaks</a:t>
            </a:r>
            <a:endParaRPr lang="en-US" dirty="0"/>
          </a:p>
        </p:txBody>
      </p:sp>
      <p:sp>
        <p:nvSpPr>
          <p:cNvPr id="3" name="Content Placeholder 2">
            <a:extLst>
              <a:ext uri="{FF2B5EF4-FFF2-40B4-BE49-F238E27FC236}">
                <a16:creationId xmlns:a16="http://schemas.microsoft.com/office/drawing/2014/main" id="{8A6B493E-F63E-46D7-B0CD-3E129DBC316B}"/>
              </a:ext>
            </a:extLst>
          </p:cNvPr>
          <p:cNvSpPr>
            <a:spLocks noGrp="1"/>
          </p:cNvSpPr>
          <p:nvPr>
            <p:ph idx="1"/>
          </p:nvPr>
        </p:nvSpPr>
        <p:spPr>
          <a:xfrm>
            <a:off x="941560" y="2073728"/>
            <a:ext cx="10297569" cy="3616857"/>
          </a:xfrm>
        </p:spPr>
        <p:txBody>
          <a:bodyPr>
            <a:noAutofit/>
          </a:bodyPr>
          <a:lstStyle/>
          <a:p>
            <a:r>
              <a:rPr lang="en-US" sz="1400" dirty="0"/>
              <a:t>Suppose you want to write text that looks like this:</a:t>
            </a:r>
          </a:p>
          <a:p>
            <a:pPr marL="457200" lvl="1" indent="0">
              <a:buNone/>
            </a:pPr>
            <a:endParaRPr lang="en-US" sz="1400" dirty="0"/>
          </a:p>
          <a:p>
            <a:r>
              <a:rPr lang="en-US" sz="1400" dirty="0"/>
              <a:t>Simply typing each verse onto its own line does not work!</a:t>
            </a:r>
          </a:p>
          <a:p>
            <a:pPr lvl="1"/>
            <a:r>
              <a:rPr lang="en-US" sz="1400" dirty="0"/>
              <a:t>Markdown would render this simply as a single straight </a:t>
            </a:r>
          </a:p>
          <a:p>
            <a:pPr marL="457200" lvl="1" indent="0">
              <a:buNone/>
            </a:pPr>
            <a:r>
              <a:rPr lang="en-US" sz="1400" dirty="0"/>
              <a:t>line: </a:t>
            </a:r>
          </a:p>
          <a:p>
            <a:pPr marL="0" indent="0">
              <a:buNone/>
            </a:pPr>
            <a:endParaRPr lang="pt-PT" sz="1400" dirty="0"/>
          </a:p>
          <a:p>
            <a:r>
              <a:rPr lang="pt-PT" sz="1400" dirty="0"/>
              <a:t>I</a:t>
            </a:r>
            <a:r>
              <a:rPr lang="en-US" sz="1400" dirty="0" err="1"/>
              <a:t>nserting</a:t>
            </a:r>
            <a:r>
              <a:rPr lang="en-US" sz="1400" dirty="0"/>
              <a:t> a blank line (</a:t>
            </a:r>
            <a:r>
              <a:rPr lang="en-US" sz="1400" dirty="0">
                <a:solidFill>
                  <a:srgbClr val="FFC000"/>
                </a:solidFill>
              </a:rPr>
              <a:t>a hard break</a:t>
            </a:r>
            <a:r>
              <a:rPr lang="en-US" sz="1400" dirty="0"/>
              <a:t>) also does not do the</a:t>
            </a:r>
          </a:p>
          <a:p>
            <a:pPr marL="0" indent="0">
              <a:buNone/>
            </a:pPr>
            <a:r>
              <a:rPr lang="en-US" sz="1400" dirty="0"/>
              <a:t>job…</a:t>
            </a:r>
          </a:p>
          <a:p>
            <a:pPr marL="0" indent="0">
              <a:buNone/>
            </a:pPr>
            <a:endParaRPr lang="pt-PT" sz="1400" dirty="0"/>
          </a:p>
          <a:p>
            <a:r>
              <a:rPr lang="pt-PT" sz="1400" dirty="0"/>
              <a:t>W</a:t>
            </a:r>
            <a:r>
              <a:rPr lang="en-US" sz="1400" dirty="0"/>
              <a:t>hat is needed is a </a:t>
            </a:r>
            <a:r>
              <a:rPr lang="en-US" sz="1400" dirty="0">
                <a:solidFill>
                  <a:srgbClr val="FFC000"/>
                </a:solidFill>
              </a:rPr>
              <a:t>soft break, </a:t>
            </a:r>
            <a:r>
              <a:rPr lang="en-US" sz="1400" dirty="0"/>
              <a:t>i.e.: terminate a line with 2 </a:t>
            </a:r>
          </a:p>
          <a:p>
            <a:pPr marL="0" indent="0">
              <a:buNone/>
            </a:pPr>
            <a:r>
              <a:rPr lang="en-US" sz="1400" dirty="0"/>
              <a:t>spaces</a:t>
            </a:r>
          </a:p>
        </p:txBody>
      </p:sp>
      <p:sp>
        <p:nvSpPr>
          <p:cNvPr id="4" name="Date Placeholder 3">
            <a:extLst>
              <a:ext uri="{FF2B5EF4-FFF2-40B4-BE49-F238E27FC236}">
                <a16:creationId xmlns:a16="http://schemas.microsoft.com/office/drawing/2014/main" id="{63B74E25-CE14-4DA4-AEB4-DAF0E234DB88}"/>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EB4C2280-C567-40A5-8B48-0765FBF16384}"/>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C063AF10-E761-46C2-85E4-0848D9980D4C}"/>
              </a:ext>
            </a:extLst>
          </p:cNvPr>
          <p:cNvSpPr>
            <a:spLocks noGrp="1"/>
          </p:cNvSpPr>
          <p:nvPr>
            <p:ph type="sldNum" sz="quarter" idx="12"/>
          </p:nvPr>
        </p:nvSpPr>
        <p:spPr/>
        <p:txBody>
          <a:bodyPr/>
          <a:lstStyle/>
          <a:p>
            <a:fld id="{5B637421-C75C-43A1-B2BC-25CD7795A4D3}" type="slidenum">
              <a:rPr lang="pt-PT" smtClean="0"/>
              <a:t>10</a:t>
            </a:fld>
            <a:endParaRPr lang="pt-PT"/>
          </a:p>
        </p:txBody>
      </p:sp>
      <p:sp>
        <p:nvSpPr>
          <p:cNvPr id="7" name="Text Placeholder 6">
            <a:extLst>
              <a:ext uri="{FF2B5EF4-FFF2-40B4-BE49-F238E27FC236}">
                <a16:creationId xmlns:a16="http://schemas.microsoft.com/office/drawing/2014/main" id="{FE338D96-5B66-477C-948D-D53F49A070AB}"/>
              </a:ext>
            </a:extLst>
          </p:cNvPr>
          <p:cNvSpPr>
            <a:spLocks noGrp="1"/>
          </p:cNvSpPr>
          <p:nvPr>
            <p:ph type="body" sz="quarter" idx="13"/>
          </p:nvPr>
        </p:nvSpPr>
        <p:spPr/>
        <p:txBody>
          <a:bodyPr/>
          <a:lstStyle/>
          <a:p>
            <a:endParaRPr lang="en-US"/>
          </a:p>
        </p:txBody>
      </p:sp>
      <p:sp>
        <p:nvSpPr>
          <p:cNvPr id="8" name="Rectangle: Rounded Corners 7">
            <a:extLst>
              <a:ext uri="{FF2B5EF4-FFF2-40B4-BE49-F238E27FC236}">
                <a16:creationId xmlns:a16="http://schemas.microsoft.com/office/drawing/2014/main" id="{C633A814-897D-46C1-85D8-E6E2E4CBC5BC}"/>
              </a:ext>
            </a:extLst>
          </p:cNvPr>
          <p:cNvSpPr/>
          <p:nvPr/>
        </p:nvSpPr>
        <p:spPr>
          <a:xfrm>
            <a:off x="6557004" y="2048456"/>
            <a:ext cx="4602995" cy="514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To be or not to be?</a:t>
            </a:r>
            <a:br>
              <a:rPr lang="en-US" sz="1400" dirty="0"/>
            </a:br>
            <a:r>
              <a:rPr lang="en-US" sz="1400" dirty="0"/>
              <a:t>That is the question!</a:t>
            </a:r>
          </a:p>
        </p:txBody>
      </p:sp>
      <p:sp>
        <p:nvSpPr>
          <p:cNvPr id="9" name="Rectangle: Rounded Corners 8">
            <a:extLst>
              <a:ext uri="{FF2B5EF4-FFF2-40B4-BE49-F238E27FC236}">
                <a16:creationId xmlns:a16="http://schemas.microsoft.com/office/drawing/2014/main" id="{69E8247D-D199-4F4A-B41A-5C9A93B56A65}"/>
              </a:ext>
            </a:extLst>
          </p:cNvPr>
          <p:cNvSpPr/>
          <p:nvPr/>
        </p:nvSpPr>
        <p:spPr>
          <a:xfrm>
            <a:off x="6557004" y="2896359"/>
            <a:ext cx="4602995" cy="514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To be or not to be? That is the question!</a:t>
            </a:r>
          </a:p>
        </p:txBody>
      </p:sp>
      <p:sp>
        <p:nvSpPr>
          <p:cNvPr id="10" name="Rectangle: Rounded Corners 9">
            <a:extLst>
              <a:ext uri="{FF2B5EF4-FFF2-40B4-BE49-F238E27FC236}">
                <a16:creationId xmlns:a16="http://schemas.microsoft.com/office/drawing/2014/main" id="{6858C493-CCCE-414B-ABB7-F35D2F308C2E}"/>
              </a:ext>
            </a:extLst>
          </p:cNvPr>
          <p:cNvSpPr/>
          <p:nvPr/>
        </p:nvSpPr>
        <p:spPr>
          <a:xfrm>
            <a:off x="6557005" y="3784951"/>
            <a:ext cx="4602996" cy="7859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To be or not to be?</a:t>
            </a:r>
          </a:p>
          <a:p>
            <a:pPr lvl="1"/>
            <a:br>
              <a:rPr lang="en-US" sz="1400" dirty="0"/>
            </a:br>
            <a:r>
              <a:rPr lang="en-US" sz="1400" dirty="0"/>
              <a:t>That is the question!</a:t>
            </a:r>
          </a:p>
        </p:txBody>
      </p:sp>
      <p:sp>
        <p:nvSpPr>
          <p:cNvPr id="11" name="Rectangle: Rounded Corners 10">
            <a:extLst>
              <a:ext uri="{FF2B5EF4-FFF2-40B4-BE49-F238E27FC236}">
                <a16:creationId xmlns:a16="http://schemas.microsoft.com/office/drawing/2014/main" id="{0E774769-5036-498C-8BE5-03A87C9DAF25}"/>
              </a:ext>
            </a:extLst>
          </p:cNvPr>
          <p:cNvSpPr/>
          <p:nvPr/>
        </p:nvSpPr>
        <p:spPr>
          <a:xfrm>
            <a:off x="6557004" y="4813383"/>
            <a:ext cx="4602995" cy="514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dirty="0"/>
              <a:t>To be or not to be?</a:t>
            </a:r>
            <a:br>
              <a:rPr lang="en-US" sz="1400" dirty="0"/>
            </a:br>
            <a:r>
              <a:rPr lang="en-US" sz="1400" dirty="0"/>
              <a:t>That is the question!</a:t>
            </a:r>
          </a:p>
        </p:txBody>
      </p:sp>
      <p:sp>
        <p:nvSpPr>
          <p:cNvPr id="12" name="Rectangle 11">
            <a:extLst>
              <a:ext uri="{FF2B5EF4-FFF2-40B4-BE49-F238E27FC236}">
                <a16:creationId xmlns:a16="http://schemas.microsoft.com/office/drawing/2014/main" id="{2A271B2A-F784-4F37-9A50-45007E3C0B8C}"/>
              </a:ext>
            </a:extLst>
          </p:cNvPr>
          <p:cNvSpPr/>
          <p:nvPr/>
        </p:nvSpPr>
        <p:spPr>
          <a:xfrm>
            <a:off x="1066481" y="5831828"/>
            <a:ext cx="10041492" cy="461665"/>
          </a:xfrm>
          <a:prstGeom prst="rect">
            <a:avLst/>
          </a:prstGeom>
        </p:spPr>
        <p:txBody>
          <a:bodyPr wrap="square">
            <a:spAutoFit/>
          </a:bodyPr>
          <a:lstStyle/>
          <a:p>
            <a:r>
              <a:rPr lang="en-US" sz="1200" dirty="0">
                <a:solidFill>
                  <a:srgbClr val="E288AA"/>
                </a:solidFill>
              </a:rPr>
              <a:t>Note: Markdown’s email-style </a:t>
            </a:r>
            <a:r>
              <a:rPr lang="en-US" sz="1200" dirty="0" err="1">
                <a:solidFill>
                  <a:srgbClr val="E288AA"/>
                </a:solidFill>
              </a:rPr>
              <a:t>blockquoting</a:t>
            </a:r>
            <a:r>
              <a:rPr lang="en-US" sz="1200" dirty="0">
                <a:solidFill>
                  <a:srgbClr val="E288AA"/>
                </a:solidFill>
              </a:rPr>
              <a:t> and multi-paragraph list items work best — and look better — when you format them with hard breaks.</a:t>
            </a:r>
          </a:p>
        </p:txBody>
      </p:sp>
    </p:spTree>
    <p:extLst>
      <p:ext uri="{BB962C8B-B14F-4D97-AF65-F5344CB8AC3E}">
        <p14:creationId xmlns:p14="http://schemas.microsoft.com/office/powerpoint/2010/main" val="24191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332D-5B59-44FE-8FAD-91867241C65F}"/>
              </a:ext>
            </a:extLst>
          </p:cNvPr>
          <p:cNvSpPr>
            <a:spLocks noGrp="1"/>
          </p:cNvSpPr>
          <p:nvPr>
            <p:ph type="title"/>
          </p:nvPr>
        </p:nvSpPr>
        <p:spPr/>
        <p:txBody>
          <a:bodyPr/>
          <a:lstStyle/>
          <a:p>
            <a:r>
              <a:rPr lang="en-US" dirty="0"/>
              <a:t>HEADERS</a:t>
            </a:r>
          </a:p>
        </p:txBody>
      </p:sp>
      <p:sp>
        <p:nvSpPr>
          <p:cNvPr id="3" name="Content Placeholder 2">
            <a:extLst>
              <a:ext uri="{FF2B5EF4-FFF2-40B4-BE49-F238E27FC236}">
                <a16:creationId xmlns:a16="http://schemas.microsoft.com/office/drawing/2014/main" id="{105B247A-E878-4675-B7EB-6D148B97AE70}"/>
              </a:ext>
            </a:extLst>
          </p:cNvPr>
          <p:cNvSpPr>
            <a:spLocks noGrp="1"/>
          </p:cNvSpPr>
          <p:nvPr>
            <p:ph idx="1"/>
          </p:nvPr>
        </p:nvSpPr>
        <p:spPr>
          <a:xfrm>
            <a:off x="1118507" y="1683522"/>
            <a:ext cx="9928903" cy="4536009"/>
          </a:xfrm>
        </p:spPr>
        <p:txBody>
          <a:bodyPr>
            <a:normAutofit fontScale="62500" lnSpcReduction="20000"/>
          </a:bodyPr>
          <a:lstStyle/>
          <a:p>
            <a:r>
              <a:rPr lang="en-US" dirty="0"/>
              <a:t>Markdown supports two styles of headers, </a:t>
            </a:r>
            <a:r>
              <a:rPr lang="en-US" b="1" dirty="0" err="1">
                <a:solidFill>
                  <a:srgbClr val="00B050"/>
                </a:solidFill>
              </a:rPr>
              <a:t>Setext</a:t>
            </a:r>
            <a:r>
              <a:rPr lang="en-US" dirty="0"/>
              <a:t> and </a:t>
            </a:r>
            <a:r>
              <a:rPr lang="en-US" b="1" dirty="0" err="1">
                <a:solidFill>
                  <a:srgbClr val="00B050"/>
                </a:solidFill>
              </a:rPr>
              <a:t>atx</a:t>
            </a:r>
            <a:r>
              <a:rPr lang="en-US" dirty="0"/>
              <a:t>.</a:t>
            </a:r>
          </a:p>
          <a:p>
            <a:endParaRPr lang="en-US" dirty="0"/>
          </a:p>
          <a:p>
            <a:r>
              <a:rPr lang="en-US" b="1" dirty="0" err="1">
                <a:solidFill>
                  <a:srgbClr val="00B050"/>
                </a:solidFill>
              </a:rPr>
              <a:t>Setext</a:t>
            </a:r>
            <a:r>
              <a:rPr lang="en-US" b="1" dirty="0">
                <a:solidFill>
                  <a:srgbClr val="00B050"/>
                </a:solidFill>
              </a:rPr>
              <a:t>-style</a:t>
            </a:r>
            <a:r>
              <a:rPr lang="en-US" dirty="0"/>
              <a:t> headers are “underlined” using equal signs (for first-level headers) and dashes (for second-level headers). For example:</a:t>
            </a:r>
          </a:p>
          <a:p>
            <a:pPr marL="457200" lvl="1" indent="0">
              <a:buNone/>
            </a:pPr>
            <a:r>
              <a:rPr lang="en-US" dirty="0">
                <a:solidFill>
                  <a:srgbClr val="FBC631"/>
                </a:solidFill>
              </a:rPr>
              <a:t>This is an H1</a:t>
            </a:r>
          </a:p>
          <a:p>
            <a:pPr marL="457200" lvl="1" indent="0">
              <a:buNone/>
            </a:pPr>
            <a:r>
              <a:rPr lang="en-US" dirty="0">
                <a:solidFill>
                  <a:srgbClr val="FBC631"/>
                </a:solidFill>
              </a:rPr>
              <a:t>=============</a:t>
            </a:r>
          </a:p>
          <a:p>
            <a:pPr marL="457200" lvl="1" indent="0">
              <a:buNone/>
            </a:pPr>
            <a:r>
              <a:rPr lang="en-US" dirty="0">
                <a:solidFill>
                  <a:srgbClr val="FBC631"/>
                </a:solidFill>
              </a:rPr>
              <a:t>This is an H2</a:t>
            </a:r>
          </a:p>
          <a:p>
            <a:pPr marL="457200" lvl="1" indent="0">
              <a:buNone/>
            </a:pPr>
            <a:r>
              <a:rPr lang="en-US" dirty="0"/>
              <a:t>-------------</a:t>
            </a:r>
          </a:p>
          <a:p>
            <a:r>
              <a:rPr lang="en-US" dirty="0"/>
              <a:t>Any number of underlining =’s or -’s will work.</a:t>
            </a:r>
          </a:p>
          <a:p>
            <a:endParaRPr lang="en-US" dirty="0"/>
          </a:p>
          <a:p>
            <a:r>
              <a:rPr lang="en-US" b="1" dirty="0" err="1">
                <a:solidFill>
                  <a:srgbClr val="00B050"/>
                </a:solidFill>
              </a:rPr>
              <a:t>Atx</a:t>
            </a:r>
            <a:r>
              <a:rPr lang="en-US" b="1" dirty="0">
                <a:solidFill>
                  <a:srgbClr val="00B050"/>
                </a:solidFill>
              </a:rPr>
              <a:t>-style</a:t>
            </a:r>
            <a:r>
              <a:rPr lang="en-US" dirty="0"/>
              <a:t> headers use 1-6 hash characters at the start of the line, corresponding to header levels 1-6. For example:</a:t>
            </a:r>
          </a:p>
          <a:p>
            <a:pPr marL="457200" lvl="1" indent="0">
              <a:buNone/>
            </a:pPr>
            <a:r>
              <a:rPr lang="en-US" dirty="0">
                <a:solidFill>
                  <a:srgbClr val="FBC631"/>
                </a:solidFill>
              </a:rPr>
              <a:t># This is an H1</a:t>
            </a:r>
          </a:p>
          <a:p>
            <a:pPr marL="457200" lvl="1" indent="0">
              <a:buNone/>
            </a:pPr>
            <a:r>
              <a:rPr lang="en-US" dirty="0">
                <a:solidFill>
                  <a:srgbClr val="FBC631"/>
                </a:solidFill>
              </a:rPr>
              <a:t>## This is an H2</a:t>
            </a:r>
          </a:p>
          <a:p>
            <a:pPr marL="457200" lvl="1" indent="0">
              <a:buNone/>
            </a:pPr>
            <a:r>
              <a:rPr lang="en-US" dirty="0">
                <a:solidFill>
                  <a:srgbClr val="FBC631"/>
                </a:solidFill>
              </a:rPr>
              <a:t>###### This is an H6</a:t>
            </a:r>
          </a:p>
          <a:p>
            <a:r>
              <a:rPr lang="en-US" dirty="0"/>
              <a:t>Optionally, you may “close” </a:t>
            </a:r>
            <a:r>
              <a:rPr lang="en-US" dirty="0" err="1"/>
              <a:t>atx</a:t>
            </a:r>
            <a:r>
              <a:rPr lang="en-US" dirty="0"/>
              <a:t>-style headers. This is purely cosmetic — you can use this if you think it looks better. The closing hashes don’t even need to match the number of hashes used to open the header. (The number of opening hashes determines the header level.) :</a:t>
            </a:r>
          </a:p>
          <a:p>
            <a:pPr marL="457200" lvl="1" indent="0">
              <a:buNone/>
            </a:pPr>
            <a:r>
              <a:rPr lang="en-US" dirty="0">
                <a:solidFill>
                  <a:srgbClr val="FBC631"/>
                </a:solidFill>
              </a:rPr>
              <a:t># This is an H1 #</a:t>
            </a:r>
          </a:p>
          <a:p>
            <a:pPr marL="457200" lvl="1" indent="0">
              <a:buNone/>
            </a:pPr>
            <a:r>
              <a:rPr lang="en-US" dirty="0">
                <a:solidFill>
                  <a:srgbClr val="FBC631"/>
                </a:solidFill>
              </a:rPr>
              <a:t>## This is an H2 ##</a:t>
            </a:r>
          </a:p>
          <a:p>
            <a:pPr marL="457200" lvl="1" indent="0">
              <a:buNone/>
            </a:pPr>
            <a:r>
              <a:rPr lang="en-US" dirty="0">
                <a:solidFill>
                  <a:srgbClr val="FBC631"/>
                </a:solidFill>
              </a:rPr>
              <a:t>### This is an H3 ######</a:t>
            </a:r>
          </a:p>
        </p:txBody>
      </p:sp>
      <p:sp>
        <p:nvSpPr>
          <p:cNvPr id="4" name="Date Placeholder 3">
            <a:extLst>
              <a:ext uri="{FF2B5EF4-FFF2-40B4-BE49-F238E27FC236}">
                <a16:creationId xmlns:a16="http://schemas.microsoft.com/office/drawing/2014/main" id="{6FE149CC-C077-4805-9C99-C09BA95E608D}"/>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6D4D23DE-12A1-4025-A738-A89F5E8B0F99}"/>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5C68F619-0277-4100-976B-17FB3F161C9E}"/>
              </a:ext>
            </a:extLst>
          </p:cNvPr>
          <p:cNvSpPr>
            <a:spLocks noGrp="1"/>
          </p:cNvSpPr>
          <p:nvPr>
            <p:ph type="sldNum" sz="quarter" idx="12"/>
          </p:nvPr>
        </p:nvSpPr>
        <p:spPr/>
        <p:txBody>
          <a:bodyPr/>
          <a:lstStyle/>
          <a:p>
            <a:fld id="{5B637421-C75C-43A1-B2BC-25CD7795A4D3}" type="slidenum">
              <a:rPr lang="pt-PT" smtClean="0"/>
              <a:t>11</a:t>
            </a:fld>
            <a:endParaRPr lang="pt-PT"/>
          </a:p>
        </p:txBody>
      </p:sp>
      <p:sp>
        <p:nvSpPr>
          <p:cNvPr id="7" name="Text Placeholder 6">
            <a:extLst>
              <a:ext uri="{FF2B5EF4-FFF2-40B4-BE49-F238E27FC236}">
                <a16:creationId xmlns:a16="http://schemas.microsoft.com/office/drawing/2014/main" id="{BD5212BB-8BEB-46BF-9846-3ABA1736DE71}"/>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382864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1AB5-1554-440C-A29F-BAE3E25C3B8C}"/>
              </a:ext>
            </a:extLst>
          </p:cNvPr>
          <p:cNvSpPr>
            <a:spLocks noGrp="1"/>
          </p:cNvSpPr>
          <p:nvPr>
            <p:ph type="title"/>
          </p:nvPr>
        </p:nvSpPr>
        <p:spPr/>
        <p:txBody>
          <a:bodyPr/>
          <a:lstStyle/>
          <a:p>
            <a:r>
              <a:rPr lang="en-US" dirty="0"/>
              <a:t>BLOCKQUOTE</a:t>
            </a:r>
          </a:p>
        </p:txBody>
      </p:sp>
      <p:sp>
        <p:nvSpPr>
          <p:cNvPr id="3" name="Content Placeholder 2">
            <a:extLst>
              <a:ext uri="{FF2B5EF4-FFF2-40B4-BE49-F238E27FC236}">
                <a16:creationId xmlns:a16="http://schemas.microsoft.com/office/drawing/2014/main" id="{627C0E89-DC0A-4654-802F-739A2CA20722}"/>
              </a:ext>
            </a:extLst>
          </p:cNvPr>
          <p:cNvSpPr>
            <a:spLocks noGrp="1"/>
          </p:cNvSpPr>
          <p:nvPr>
            <p:ph idx="1"/>
          </p:nvPr>
        </p:nvSpPr>
        <p:spPr>
          <a:xfrm>
            <a:off x="1118508" y="1683522"/>
            <a:ext cx="7710940" cy="4499755"/>
          </a:xfrm>
        </p:spPr>
        <p:txBody>
          <a:bodyPr>
            <a:normAutofit/>
          </a:bodyPr>
          <a:lstStyle/>
          <a:p>
            <a:r>
              <a:rPr lang="en-US" sz="1400" dirty="0"/>
              <a:t>Markdown uses email-style &gt; characters for </a:t>
            </a:r>
            <a:r>
              <a:rPr lang="en-US" sz="1400" dirty="0" err="1"/>
              <a:t>blockquoting</a:t>
            </a:r>
            <a:r>
              <a:rPr lang="en-US" sz="1400" dirty="0"/>
              <a:t>. If you’re familiar with quoting passages of text in an email message, then you know how to create a blockquote in Markdown. It looks best if you hard wrap the text and put a &gt; before every line:</a:t>
            </a:r>
          </a:p>
          <a:p>
            <a:pPr marL="457200" lvl="1" indent="0">
              <a:buNone/>
            </a:pPr>
            <a:r>
              <a:rPr lang="en-US" sz="1200" dirty="0">
                <a:solidFill>
                  <a:srgbClr val="FBC631"/>
                </a:solidFill>
              </a:rPr>
              <a:t>&gt; This is a blockquote with two paragraphs. Lorem ipsum dolor sit </a:t>
            </a:r>
            <a:r>
              <a:rPr lang="en-US" sz="1200" dirty="0" err="1">
                <a:solidFill>
                  <a:srgbClr val="FBC631"/>
                </a:solidFill>
              </a:rPr>
              <a:t>amet</a:t>
            </a:r>
            <a:r>
              <a:rPr lang="en-US" sz="1200" dirty="0">
                <a:solidFill>
                  <a:srgbClr val="FBC631"/>
                </a:solidFill>
              </a:rPr>
              <a:t>,</a:t>
            </a:r>
          </a:p>
          <a:p>
            <a:pPr marL="457200" lvl="1" indent="0">
              <a:buNone/>
            </a:pPr>
            <a:r>
              <a:rPr lang="en-US" sz="1200" dirty="0">
                <a:solidFill>
                  <a:srgbClr val="FBC631"/>
                </a:solidFill>
              </a:rPr>
              <a:t>&gt; </a:t>
            </a:r>
            <a:r>
              <a:rPr lang="en-US" sz="1200" dirty="0" err="1">
                <a:solidFill>
                  <a:srgbClr val="FBC631"/>
                </a:solidFill>
              </a:rPr>
              <a:t>consectetuer</a:t>
            </a:r>
            <a:r>
              <a:rPr lang="en-US" sz="1200" dirty="0">
                <a:solidFill>
                  <a:srgbClr val="FBC631"/>
                </a:solidFill>
              </a:rPr>
              <a:t> </a:t>
            </a:r>
            <a:r>
              <a:rPr lang="en-US" sz="1200" dirty="0" err="1">
                <a:solidFill>
                  <a:srgbClr val="FBC631"/>
                </a:solidFill>
              </a:rPr>
              <a:t>adipiscing</a:t>
            </a:r>
            <a:r>
              <a:rPr lang="en-US" sz="1200" dirty="0">
                <a:solidFill>
                  <a:srgbClr val="FBC631"/>
                </a:solidFill>
              </a:rPr>
              <a:t> </a:t>
            </a:r>
            <a:r>
              <a:rPr lang="en-US" sz="1200" dirty="0" err="1">
                <a:solidFill>
                  <a:srgbClr val="FBC631"/>
                </a:solidFill>
              </a:rPr>
              <a:t>elit</a:t>
            </a:r>
            <a:r>
              <a:rPr lang="en-US" sz="1200" dirty="0">
                <a:solidFill>
                  <a:srgbClr val="FBC631"/>
                </a:solidFill>
              </a:rPr>
              <a:t>. </a:t>
            </a:r>
            <a:r>
              <a:rPr lang="en-US" sz="1200" dirty="0" err="1">
                <a:solidFill>
                  <a:srgbClr val="FBC631"/>
                </a:solidFill>
              </a:rPr>
              <a:t>Aliquam</a:t>
            </a:r>
            <a:r>
              <a:rPr lang="en-US" sz="1200" dirty="0">
                <a:solidFill>
                  <a:srgbClr val="FBC631"/>
                </a:solidFill>
              </a:rPr>
              <a:t> </a:t>
            </a:r>
            <a:r>
              <a:rPr lang="en-US" sz="1200" dirty="0" err="1">
                <a:solidFill>
                  <a:srgbClr val="FBC631"/>
                </a:solidFill>
              </a:rPr>
              <a:t>hendrerit</a:t>
            </a:r>
            <a:r>
              <a:rPr lang="en-US" sz="1200" dirty="0">
                <a:solidFill>
                  <a:srgbClr val="FBC631"/>
                </a:solidFill>
              </a:rPr>
              <a:t> mi </a:t>
            </a:r>
            <a:r>
              <a:rPr lang="en-US" sz="1200" dirty="0" err="1">
                <a:solidFill>
                  <a:srgbClr val="FBC631"/>
                </a:solidFill>
              </a:rPr>
              <a:t>posuere</a:t>
            </a:r>
            <a:r>
              <a:rPr lang="en-US" sz="1200" dirty="0">
                <a:solidFill>
                  <a:srgbClr val="FBC631"/>
                </a:solidFill>
              </a:rPr>
              <a:t> </a:t>
            </a:r>
            <a:r>
              <a:rPr lang="en-US" sz="1200" dirty="0" err="1">
                <a:solidFill>
                  <a:srgbClr val="FBC631"/>
                </a:solidFill>
              </a:rPr>
              <a:t>lectus</a:t>
            </a:r>
            <a:r>
              <a:rPr lang="en-US" sz="1200" dirty="0">
                <a:solidFill>
                  <a:srgbClr val="FBC631"/>
                </a:solidFill>
              </a:rPr>
              <a:t>.</a:t>
            </a:r>
          </a:p>
          <a:p>
            <a:pPr marL="457200" lvl="1" indent="0">
              <a:buNone/>
            </a:pPr>
            <a:r>
              <a:rPr lang="en-US" sz="1200" dirty="0">
                <a:solidFill>
                  <a:srgbClr val="FBC631"/>
                </a:solidFill>
              </a:rPr>
              <a:t>&gt; Vestibulum </a:t>
            </a:r>
            <a:r>
              <a:rPr lang="en-US" sz="1200" dirty="0" err="1">
                <a:solidFill>
                  <a:srgbClr val="FBC631"/>
                </a:solidFill>
              </a:rPr>
              <a:t>enim</a:t>
            </a:r>
            <a:r>
              <a:rPr lang="en-US" sz="1200" dirty="0">
                <a:solidFill>
                  <a:srgbClr val="FBC631"/>
                </a:solidFill>
              </a:rPr>
              <a:t> </a:t>
            </a:r>
            <a:r>
              <a:rPr lang="en-US" sz="1200" dirty="0" err="1">
                <a:solidFill>
                  <a:srgbClr val="FBC631"/>
                </a:solidFill>
              </a:rPr>
              <a:t>wisi</a:t>
            </a:r>
            <a:r>
              <a:rPr lang="en-US" sz="1200" dirty="0">
                <a:solidFill>
                  <a:srgbClr val="FBC631"/>
                </a:solidFill>
              </a:rPr>
              <a:t>, </a:t>
            </a:r>
            <a:r>
              <a:rPr lang="en-US" sz="1200" dirty="0" err="1">
                <a:solidFill>
                  <a:srgbClr val="FBC631"/>
                </a:solidFill>
              </a:rPr>
              <a:t>viverra</a:t>
            </a:r>
            <a:r>
              <a:rPr lang="en-US" sz="1200" dirty="0">
                <a:solidFill>
                  <a:srgbClr val="FBC631"/>
                </a:solidFill>
              </a:rPr>
              <a:t> </a:t>
            </a:r>
            <a:r>
              <a:rPr lang="en-US" sz="1200" dirty="0" err="1">
                <a:solidFill>
                  <a:srgbClr val="FBC631"/>
                </a:solidFill>
              </a:rPr>
              <a:t>nec</a:t>
            </a:r>
            <a:r>
              <a:rPr lang="en-US" sz="1200" dirty="0">
                <a:solidFill>
                  <a:srgbClr val="FBC631"/>
                </a:solidFill>
              </a:rPr>
              <a:t>, </a:t>
            </a:r>
            <a:r>
              <a:rPr lang="en-US" sz="1200" dirty="0" err="1">
                <a:solidFill>
                  <a:srgbClr val="FBC631"/>
                </a:solidFill>
              </a:rPr>
              <a:t>fringilla</a:t>
            </a:r>
            <a:r>
              <a:rPr lang="en-US" sz="1200" dirty="0">
                <a:solidFill>
                  <a:srgbClr val="FBC631"/>
                </a:solidFill>
              </a:rPr>
              <a:t> in, </a:t>
            </a:r>
            <a:r>
              <a:rPr lang="en-US" sz="1200" dirty="0" err="1">
                <a:solidFill>
                  <a:srgbClr val="FBC631"/>
                </a:solidFill>
              </a:rPr>
              <a:t>laoreet</a:t>
            </a:r>
            <a:r>
              <a:rPr lang="en-US" sz="1200" dirty="0">
                <a:solidFill>
                  <a:srgbClr val="FBC631"/>
                </a:solidFill>
              </a:rPr>
              <a:t> vitae, </a:t>
            </a:r>
            <a:r>
              <a:rPr lang="en-US" sz="1200" dirty="0" err="1">
                <a:solidFill>
                  <a:srgbClr val="FBC631"/>
                </a:solidFill>
              </a:rPr>
              <a:t>risus</a:t>
            </a:r>
            <a:r>
              <a:rPr lang="en-US" sz="1200" dirty="0">
                <a:solidFill>
                  <a:srgbClr val="FBC631"/>
                </a:solidFill>
              </a:rPr>
              <a:t>.</a:t>
            </a:r>
          </a:p>
          <a:p>
            <a:pPr marL="457200" lvl="1" indent="0">
              <a:buNone/>
            </a:pPr>
            <a:r>
              <a:rPr lang="en-US" sz="1200" dirty="0">
                <a:solidFill>
                  <a:srgbClr val="FBC631"/>
                </a:solidFill>
              </a:rPr>
              <a:t>&gt; </a:t>
            </a:r>
          </a:p>
          <a:p>
            <a:pPr marL="457200" lvl="1" indent="0">
              <a:buNone/>
            </a:pPr>
            <a:r>
              <a:rPr lang="en-US" sz="1200" dirty="0">
                <a:solidFill>
                  <a:srgbClr val="FBC631"/>
                </a:solidFill>
              </a:rPr>
              <a:t>&gt; </a:t>
            </a:r>
            <a:r>
              <a:rPr lang="en-US" sz="1200" dirty="0" err="1">
                <a:solidFill>
                  <a:srgbClr val="FBC631"/>
                </a:solidFill>
              </a:rPr>
              <a:t>Donec</a:t>
            </a:r>
            <a:r>
              <a:rPr lang="en-US" sz="1200" dirty="0">
                <a:solidFill>
                  <a:srgbClr val="FBC631"/>
                </a:solidFill>
              </a:rPr>
              <a:t> sit </a:t>
            </a:r>
            <a:r>
              <a:rPr lang="en-US" sz="1200" dirty="0" err="1">
                <a:solidFill>
                  <a:srgbClr val="FBC631"/>
                </a:solidFill>
              </a:rPr>
              <a:t>amet</a:t>
            </a:r>
            <a:r>
              <a:rPr lang="en-US" sz="1200" dirty="0">
                <a:solidFill>
                  <a:srgbClr val="FBC631"/>
                </a:solidFill>
              </a:rPr>
              <a:t> </a:t>
            </a:r>
            <a:r>
              <a:rPr lang="en-US" sz="1200" dirty="0" err="1">
                <a:solidFill>
                  <a:srgbClr val="FBC631"/>
                </a:solidFill>
              </a:rPr>
              <a:t>nisl</a:t>
            </a:r>
            <a:r>
              <a:rPr lang="en-US" sz="1200" dirty="0">
                <a:solidFill>
                  <a:srgbClr val="FBC631"/>
                </a:solidFill>
              </a:rPr>
              <a:t>. </a:t>
            </a:r>
            <a:r>
              <a:rPr lang="en-US" sz="1200" dirty="0" err="1">
                <a:solidFill>
                  <a:srgbClr val="FBC631"/>
                </a:solidFill>
              </a:rPr>
              <a:t>Aliquam</a:t>
            </a:r>
            <a:r>
              <a:rPr lang="en-US" sz="1200" dirty="0">
                <a:solidFill>
                  <a:srgbClr val="FBC631"/>
                </a:solidFill>
              </a:rPr>
              <a:t> semper ipsum sit </a:t>
            </a:r>
            <a:r>
              <a:rPr lang="en-US" sz="1200" dirty="0" err="1">
                <a:solidFill>
                  <a:srgbClr val="FBC631"/>
                </a:solidFill>
              </a:rPr>
              <a:t>amet</a:t>
            </a:r>
            <a:r>
              <a:rPr lang="en-US" sz="1200" dirty="0">
                <a:solidFill>
                  <a:srgbClr val="FBC631"/>
                </a:solidFill>
              </a:rPr>
              <a:t> </a:t>
            </a:r>
            <a:r>
              <a:rPr lang="en-US" sz="1200" dirty="0" err="1">
                <a:solidFill>
                  <a:srgbClr val="FBC631"/>
                </a:solidFill>
              </a:rPr>
              <a:t>velit</a:t>
            </a:r>
            <a:r>
              <a:rPr lang="en-US" sz="1200" dirty="0">
                <a:solidFill>
                  <a:srgbClr val="FBC631"/>
                </a:solidFill>
              </a:rPr>
              <a:t>. </a:t>
            </a:r>
            <a:r>
              <a:rPr lang="en-US" sz="1200" dirty="0" err="1">
                <a:solidFill>
                  <a:srgbClr val="FBC631"/>
                </a:solidFill>
              </a:rPr>
              <a:t>Suspendisse</a:t>
            </a:r>
            <a:endParaRPr lang="en-US" sz="1200" dirty="0">
              <a:solidFill>
                <a:srgbClr val="FBC631"/>
              </a:solidFill>
            </a:endParaRPr>
          </a:p>
          <a:p>
            <a:pPr marL="457200" lvl="1" indent="0">
              <a:buNone/>
            </a:pPr>
            <a:r>
              <a:rPr lang="en-US" sz="1200" dirty="0">
                <a:solidFill>
                  <a:srgbClr val="FBC631"/>
                </a:solidFill>
              </a:rPr>
              <a:t>&gt; id </a:t>
            </a:r>
            <a:r>
              <a:rPr lang="en-US" sz="1200" dirty="0" err="1">
                <a:solidFill>
                  <a:srgbClr val="FBC631"/>
                </a:solidFill>
              </a:rPr>
              <a:t>sem</a:t>
            </a:r>
            <a:r>
              <a:rPr lang="en-US" sz="1200" dirty="0">
                <a:solidFill>
                  <a:srgbClr val="FBC631"/>
                </a:solidFill>
              </a:rPr>
              <a:t> </a:t>
            </a:r>
            <a:r>
              <a:rPr lang="en-US" sz="1200" dirty="0" err="1">
                <a:solidFill>
                  <a:srgbClr val="FBC631"/>
                </a:solidFill>
              </a:rPr>
              <a:t>consectetuer</a:t>
            </a:r>
            <a:r>
              <a:rPr lang="en-US" sz="1200" dirty="0">
                <a:solidFill>
                  <a:srgbClr val="FBC631"/>
                </a:solidFill>
              </a:rPr>
              <a:t> libero </a:t>
            </a:r>
            <a:r>
              <a:rPr lang="en-US" sz="1200" dirty="0" err="1">
                <a:solidFill>
                  <a:srgbClr val="FBC631"/>
                </a:solidFill>
              </a:rPr>
              <a:t>luctus</a:t>
            </a:r>
            <a:r>
              <a:rPr lang="en-US" sz="1200" dirty="0">
                <a:solidFill>
                  <a:srgbClr val="FBC631"/>
                </a:solidFill>
              </a:rPr>
              <a:t> </a:t>
            </a:r>
            <a:r>
              <a:rPr lang="en-US" sz="1200" dirty="0" err="1">
                <a:solidFill>
                  <a:srgbClr val="FBC631"/>
                </a:solidFill>
              </a:rPr>
              <a:t>adipiscing</a:t>
            </a:r>
            <a:r>
              <a:rPr lang="en-US" sz="1200" dirty="0">
                <a:solidFill>
                  <a:srgbClr val="FBC631"/>
                </a:solidFill>
              </a:rPr>
              <a:t>.</a:t>
            </a:r>
          </a:p>
          <a:p>
            <a:pPr marL="457200" lvl="1" indent="0">
              <a:buNone/>
            </a:pPr>
            <a:endParaRPr lang="en-US" sz="1200" dirty="0"/>
          </a:p>
        </p:txBody>
      </p:sp>
      <p:sp>
        <p:nvSpPr>
          <p:cNvPr id="4" name="Date Placeholder 3">
            <a:extLst>
              <a:ext uri="{FF2B5EF4-FFF2-40B4-BE49-F238E27FC236}">
                <a16:creationId xmlns:a16="http://schemas.microsoft.com/office/drawing/2014/main" id="{898913B7-FB74-4393-84ED-7A93463298F3}"/>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868319B3-BEE7-4E69-ACB8-C4A48DA52C9A}"/>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0DE76B71-7963-4582-9BD4-0AA98871CB27}"/>
              </a:ext>
            </a:extLst>
          </p:cNvPr>
          <p:cNvSpPr>
            <a:spLocks noGrp="1"/>
          </p:cNvSpPr>
          <p:nvPr>
            <p:ph type="sldNum" sz="quarter" idx="12"/>
          </p:nvPr>
        </p:nvSpPr>
        <p:spPr/>
        <p:txBody>
          <a:bodyPr/>
          <a:lstStyle/>
          <a:p>
            <a:fld id="{5B637421-C75C-43A1-B2BC-25CD7795A4D3}" type="slidenum">
              <a:rPr lang="pt-PT" smtClean="0"/>
              <a:t>12</a:t>
            </a:fld>
            <a:endParaRPr lang="pt-PT"/>
          </a:p>
        </p:txBody>
      </p:sp>
      <p:sp>
        <p:nvSpPr>
          <p:cNvPr id="7" name="Text Placeholder 6">
            <a:extLst>
              <a:ext uri="{FF2B5EF4-FFF2-40B4-BE49-F238E27FC236}">
                <a16:creationId xmlns:a16="http://schemas.microsoft.com/office/drawing/2014/main" id="{8AF9B05F-F066-4D91-B3A7-C213DFDBDD65}"/>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
        <p:nvSpPr>
          <p:cNvPr id="8" name="Rectangle 7">
            <a:extLst>
              <a:ext uri="{FF2B5EF4-FFF2-40B4-BE49-F238E27FC236}">
                <a16:creationId xmlns:a16="http://schemas.microsoft.com/office/drawing/2014/main" id="{24F58E4A-02C4-464C-8100-321A679FC4DC}"/>
              </a:ext>
            </a:extLst>
          </p:cNvPr>
          <p:cNvSpPr/>
          <p:nvPr/>
        </p:nvSpPr>
        <p:spPr>
          <a:xfrm>
            <a:off x="7515267" y="3839670"/>
            <a:ext cx="3864381" cy="2123658"/>
          </a:xfrm>
          <a:prstGeom prst="rect">
            <a:avLst/>
          </a:prstGeom>
        </p:spPr>
        <p:txBody>
          <a:bodyPr wrap="square">
            <a:spAutoFit/>
          </a:bodyPr>
          <a:lstStyle/>
          <a:p>
            <a:r>
              <a:rPr lang="en-US" sz="1100" dirty="0">
                <a:solidFill>
                  <a:srgbClr val="92D050"/>
                </a:solidFill>
              </a:rPr>
              <a:t>Markdown allows you to be lazy and only put the &gt; before the first line of a hard-wrapped paragraph:</a:t>
            </a:r>
          </a:p>
          <a:p>
            <a:pPr lvl="1"/>
            <a:r>
              <a:rPr lang="en-US" sz="1100" dirty="0">
                <a:solidFill>
                  <a:srgbClr val="92D050"/>
                </a:solidFill>
              </a:rPr>
              <a:t>&gt; This is a blockquote with two paragraphs. Lorem ipsum dolor sit </a:t>
            </a:r>
            <a:r>
              <a:rPr lang="en-US" sz="1100" dirty="0" err="1">
                <a:solidFill>
                  <a:srgbClr val="92D050"/>
                </a:solidFill>
              </a:rPr>
              <a:t>amet</a:t>
            </a:r>
            <a:r>
              <a:rPr lang="en-US" sz="1100" dirty="0">
                <a:solidFill>
                  <a:srgbClr val="92D050"/>
                </a:solidFill>
              </a:rPr>
              <a:t>,</a:t>
            </a:r>
          </a:p>
          <a:p>
            <a:pPr lvl="1"/>
            <a:r>
              <a:rPr lang="en-US" sz="1100" dirty="0" err="1">
                <a:solidFill>
                  <a:srgbClr val="92D050"/>
                </a:solidFill>
              </a:rPr>
              <a:t>consectetuer</a:t>
            </a:r>
            <a:r>
              <a:rPr lang="en-US" sz="1100" dirty="0">
                <a:solidFill>
                  <a:srgbClr val="92D050"/>
                </a:solidFill>
              </a:rPr>
              <a:t> </a:t>
            </a:r>
            <a:r>
              <a:rPr lang="en-US" sz="1100" dirty="0" err="1">
                <a:solidFill>
                  <a:srgbClr val="92D050"/>
                </a:solidFill>
              </a:rPr>
              <a:t>adipiscing</a:t>
            </a:r>
            <a:r>
              <a:rPr lang="en-US" sz="1100" dirty="0">
                <a:solidFill>
                  <a:srgbClr val="92D050"/>
                </a:solidFill>
              </a:rPr>
              <a:t> </a:t>
            </a:r>
            <a:r>
              <a:rPr lang="en-US" sz="1100" dirty="0" err="1">
                <a:solidFill>
                  <a:srgbClr val="92D050"/>
                </a:solidFill>
              </a:rPr>
              <a:t>elit</a:t>
            </a:r>
            <a:r>
              <a:rPr lang="en-US" sz="1100" dirty="0">
                <a:solidFill>
                  <a:srgbClr val="92D050"/>
                </a:solidFill>
              </a:rPr>
              <a:t>. </a:t>
            </a:r>
            <a:r>
              <a:rPr lang="en-US" sz="1100" dirty="0" err="1">
                <a:solidFill>
                  <a:srgbClr val="92D050"/>
                </a:solidFill>
              </a:rPr>
              <a:t>Aliquam</a:t>
            </a:r>
            <a:r>
              <a:rPr lang="en-US" sz="1100" dirty="0">
                <a:solidFill>
                  <a:srgbClr val="92D050"/>
                </a:solidFill>
              </a:rPr>
              <a:t> </a:t>
            </a:r>
            <a:r>
              <a:rPr lang="en-US" sz="1100" dirty="0" err="1">
                <a:solidFill>
                  <a:srgbClr val="92D050"/>
                </a:solidFill>
              </a:rPr>
              <a:t>hendrerit</a:t>
            </a:r>
            <a:r>
              <a:rPr lang="en-US" sz="1100" dirty="0">
                <a:solidFill>
                  <a:srgbClr val="92D050"/>
                </a:solidFill>
              </a:rPr>
              <a:t> mi </a:t>
            </a:r>
            <a:r>
              <a:rPr lang="en-US" sz="1100" dirty="0" err="1">
                <a:solidFill>
                  <a:srgbClr val="92D050"/>
                </a:solidFill>
              </a:rPr>
              <a:t>posuere</a:t>
            </a:r>
            <a:r>
              <a:rPr lang="en-US" sz="1100" dirty="0">
                <a:solidFill>
                  <a:srgbClr val="92D050"/>
                </a:solidFill>
              </a:rPr>
              <a:t> </a:t>
            </a:r>
            <a:r>
              <a:rPr lang="en-US" sz="1100" dirty="0" err="1">
                <a:solidFill>
                  <a:srgbClr val="92D050"/>
                </a:solidFill>
              </a:rPr>
              <a:t>lectus</a:t>
            </a:r>
            <a:r>
              <a:rPr lang="en-US" sz="1100" dirty="0">
                <a:solidFill>
                  <a:srgbClr val="92D050"/>
                </a:solidFill>
              </a:rPr>
              <a:t>.</a:t>
            </a:r>
          </a:p>
          <a:p>
            <a:pPr lvl="1"/>
            <a:r>
              <a:rPr lang="en-US" sz="1100" dirty="0">
                <a:solidFill>
                  <a:srgbClr val="92D050"/>
                </a:solidFill>
              </a:rPr>
              <a:t>Vestibulum </a:t>
            </a:r>
            <a:r>
              <a:rPr lang="en-US" sz="1100" dirty="0" err="1">
                <a:solidFill>
                  <a:srgbClr val="92D050"/>
                </a:solidFill>
              </a:rPr>
              <a:t>enim</a:t>
            </a:r>
            <a:r>
              <a:rPr lang="en-US" sz="1100" dirty="0">
                <a:solidFill>
                  <a:srgbClr val="92D050"/>
                </a:solidFill>
              </a:rPr>
              <a:t> </a:t>
            </a:r>
            <a:r>
              <a:rPr lang="en-US" sz="1100" dirty="0" err="1">
                <a:solidFill>
                  <a:srgbClr val="92D050"/>
                </a:solidFill>
              </a:rPr>
              <a:t>wisi</a:t>
            </a:r>
            <a:r>
              <a:rPr lang="en-US" sz="1100" dirty="0">
                <a:solidFill>
                  <a:srgbClr val="92D050"/>
                </a:solidFill>
              </a:rPr>
              <a:t>, </a:t>
            </a:r>
            <a:r>
              <a:rPr lang="en-US" sz="1100" dirty="0" err="1">
                <a:solidFill>
                  <a:srgbClr val="92D050"/>
                </a:solidFill>
              </a:rPr>
              <a:t>viverra</a:t>
            </a:r>
            <a:r>
              <a:rPr lang="en-US" sz="1100" dirty="0">
                <a:solidFill>
                  <a:srgbClr val="92D050"/>
                </a:solidFill>
              </a:rPr>
              <a:t> </a:t>
            </a:r>
            <a:r>
              <a:rPr lang="en-US" sz="1100" dirty="0" err="1">
                <a:solidFill>
                  <a:srgbClr val="92D050"/>
                </a:solidFill>
              </a:rPr>
              <a:t>nec</a:t>
            </a:r>
            <a:r>
              <a:rPr lang="en-US" sz="1100" dirty="0">
                <a:solidFill>
                  <a:srgbClr val="92D050"/>
                </a:solidFill>
              </a:rPr>
              <a:t>, </a:t>
            </a:r>
            <a:r>
              <a:rPr lang="en-US" sz="1100" dirty="0" err="1">
                <a:solidFill>
                  <a:srgbClr val="92D050"/>
                </a:solidFill>
              </a:rPr>
              <a:t>fringilla</a:t>
            </a:r>
            <a:r>
              <a:rPr lang="en-US" sz="1100" dirty="0">
                <a:solidFill>
                  <a:srgbClr val="92D050"/>
                </a:solidFill>
              </a:rPr>
              <a:t> in, </a:t>
            </a:r>
            <a:r>
              <a:rPr lang="en-US" sz="1100" dirty="0" err="1">
                <a:solidFill>
                  <a:srgbClr val="92D050"/>
                </a:solidFill>
              </a:rPr>
              <a:t>laoreet</a:t>
            </a:r>
            <a:r>
              <a:rPr lang="en-US" sz="1100" dirty="0">
                <a:solidFill>
                  <a:srgbClr val="92D050"/>
                </a:solidFill>
              </a:rPr>
              <a:t> vitae, </a:t>
            </a:r>
            <a:r>
              <a:rPr lang="en-US" sz="1100" dirty="0" err="1">
                <a:solidFill>
                  <a:srgbClr val="92D050"/>
                </a:solidFill>
              </a:rPr>
              <a:t>risus</a:t>
            </a:r>
            <a:r>
              <a:rPr lang="en-US" sz="1100" dirty="0">
                <a:solidFill>
                  <a:srgbClr val="92D050"/>
                </a:solidFill>
              </a:rPr>
              <a:t>.</a:t>
            </a:r>
          </a:p>
          <a:p>
            <a:pPr lvl="1"/>
            <a:endParaRPr lang="en-US" sz="1100" dirty="0">
              <a:solidFill>
                <a:srgbClr val="92D050"/>
              </a:solidFill>
            </a:endParaRPr>
          </a:p>
          <a:p>
            <a:pPr lvl="1"/>
            <a:r>
              <a:rPr lang="en-US" sz="1100" dirty="0">
                <a:solidFill>
                  <a:srgbClr val="92D050"/>
                </a:solidFill>
              </a:rPr>
              <a:t>&gt; </a:t>
            </a:r>
            <a:r>
              <a:rPr lang="en-US" sz="1100" dirty="0" err="1">
                <a:solidFill>
                  <a:srgbClr val="92D050"/>
                </a:solidFill>
              </a:rPr>
              <a:t>Donec</a:t>
            </a:r>
            <a:r>
              <a:rPr lang="en-US" sz="1100" dirty="0">
                <a:solidFill>
                  <a:srgbClr val="92D050"/>
                </a:solidFill>
              </a:rPr>
              <a:t> sit </a:t>
            </a:r>
            <a:r>
              <a:rPr lang="en-US" sz="1100" dirty="0" err="1">
                <a:solidFill>
                  <a:srgbClr val="92D050"/>
                </a:solidFill>
              </a:rPr>
              <a:t>amet</a:t>
            </a:r>
            <a:r>
              <a:rPr lang="en-US" sz="1100" dirty="0">
                <a:solidFill>
                  <a:srgbClr val="92D050"/>
                </a:solidFill>
              </a:rPr>
              <a:t> </a:t>
            </a:r>
            <a:r>
              <a:rPr lang="en-US" sz="1100" dirty="0" err="1">
                <a:solidFill>
                  <a:srgbClr val="92D050"/>
                </a:solidFill>
              </a:rPr>
              <a:t>nisl</a:t>
            </a:r>
            <a:r>
              <a:rPr lang="en-US" sz="1100" dirty="0">
                <a:solidFill>
                  <a:srgbClr val="92D050"/>
                </a:solidFill>
              </a:rPr>
              <a:t>. </a:t>
            </a:r>
            <a:r>
              <a:rPr lang="en-US" sz="1100" dirty="0" err="1">
                <a:solidFill>
                  <a:srgbClr val="92D050"/>
                </a:solidFill>
              </a:rPr>
              <a:t>Aliquam</a:t>
            </a:r>
            <a:r>
              <a:rPr lang="en-US" sz="1100" dirty="0">
                <a:solidFill>
                  <a:srgbClr val="92D050"/>
                </a:solidFill>
              </a:rPr>
              <a:t> semper ipsum sit </a:t>
            </a:r>
            <a:r>
              <a:rPr lang="en-US" sz="1100" dirty="0" err="1">
                <a:solidFill>
                  <a:srgbClr val="92D050"/>
                </a:solidFill>
              </a:rPr>
              <a:t>amet</a:t>
            </a:r>
            <a:r>
              <a:rPr lang="en-US" sz="1100" dirty="0">
                <a:solidFill>
                  <a:srgbClr val="92D050"/>
                </a:solidFill>
              </a:rPr>
              <a:t> </a:t>
            </a:r>
            <a:r>
              <a:rPr lang="en-US" sz="1100" dirty="0" err="1">
                <a:solidFill>
                  <a:srgbClr val="92D050"/>
                </a:solidFill>
              </a:rPr>
              <a:t>velit</a:t>
            </a:r>
            <a:r>
              <a:rPr lang="en-US" sz="1100" dirty="0">
                <a:solidFill>
                  <a:srgbClr val="92D050"/>
                </a:solidFill>
              </a:rPr>
              <a:t>. </a:t>
            </a:r>
            <a:r>
              <a:rPr lang="en-US" sz="1100" dirty="0" err="1">
                <a:solidFill>
                  <a:srgbClr val="92D050"/>
                </a:solidFill>
              </a:rPr>
              <a:t>Suspendisse</a:t>
            </a:r>
            <a:endParaRPr lang="en-US" sz="1100" dirty="0">
              <a:solidFill>
                <a:srgbClr val="92D050"/>
              </a:solidFill>
            </a:endParaRPr>
          </a:p>
          <a:p>
            <a:pPr lvl="1"/>
            <a:r>
              <a:rPr lang="en-US" sz="1100" dirty="0">
                <a:solidFill>
                  <a:srgbClr val="92D050"/>
                </a:solidFill>
              </a:rPr>
              <a:t>id </a:t>
            </a:r>
            <a:r>
              <a:rPr lang="en-US" sz="1100" dirty="0" err="1">
                <a:solidFill>
                  <a:srgbClr val="92D050"/>
                </a:solidFill>
              </a:rPr>
              <a:t>sem</a:t>
            </a:r>
            <a:r>
              <a:rPr lang="en-US" sz="1100" dirty="0">
                <a:solidFill>
                  <a:srgbClr val="92D050"/>
                </a:solidFill>
              </a:rPr>
              <a:t> </a:t>
            </a:r>
            <a:r>
              <a:rPr lang="en-US" sz="1100" dirty="0" err="1">
                <a:solidFill>
                  <a:srgbClr val="92D050"/>
                </a:solidFill>
              </a:rPr>
              <a:t>consectetuer</a:t>
            </a:r>
            <a:r>
              <a:rPr lang="en-US" sz="1100" dirty="0">
                <a:solidFill>
                  <a:srgbClr val="92D050"/>
                </a:solidFill>
              </a:rPr>
              <a:t> libero </a:t>
            </a:r>
            <a:r>
              <a:rPr lang="en-US" sz="1100" dirty="0" err="1">
                <a:solidFill>
                  <a:srgbClr val="92D050"/>
                </a:solidFill>
              </a:rPr>
              <a:t>luctus</a:t>
            </a:r>
            <a:r>
              <a:rPr lang="en-US" sz="1100" dirty="0">
                <a:solidFill>
                  <a:srgbClr val="92D050"/>
                </a:solidFill>
              </a:rPr>
              <a:t> </a:t>
            </a:r>
            <a:r>
              <a:rPr lang="en-US" sz="1100" dirty="0" err="1">
                <a:solidFill>
                  <a:srgbClr val="92D050"/>
                </a:solidFill>
              </a:rPr>
              <a:t>adipiscing</a:t>
            </a:r>
            <a:r>
              <a:rPr lang="en-US" sz="1100" dirty="0">
                <a:solidFill>
                  <a:srgbClr val="92D050"/>
                </a:solidFill>
              </a:rPr>
              <a:t>.</a:t>
            </a:r>
          </a:p>
        </p:txBody>
      </p:sp>
    </p:spTree>
    <p:extLst>
      <p:ext uri="{BB962C8B-B14F-4D97-AF65-F5344CB8AC3E}">
        <p14:creationId xmlns:p14="http://schemas.microsoft.com/office/powerpoint/2010/main" val="245905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755E-6FAE-4121-AA0C-B60AB95F9F5E}"/>
              </a:ext>
            </a:extLst>
          </p:cNvPr>
          <p:cNvSpPr>
            <a:spLocks noGrp="1"/>
          </p:cNvSpPr>
          <p:nvPr>
            <p:ph type="title"/>
          </p:nvPr>
        </p:nvSpPr>
        <p:spPr/>
        <p:txBody>
          <a:bodyPr>
            <a:normAutofit fontScale="90000"/>
          </a:bodyPr>
          <a:lstStyle/>
          <a:p>
            <a:r>
              <a:rPr lang="en-US" dirty="0"/>
              <a:t>BLOCKQUOTE (nested / with MD elements)</a:t>
            </a:r>
          </a:p>
        </p:txBody>
      </p:sp>
      <p:sp>
        <p:nvSpPr>
          <p:cNvPr id="3" name="Content Placeholder 2">
            <a:extLst>
              <a:ext uri="{FF2B5EF4-FFF2-40B4-BE49-F238E27FC236}">
                <a16:creationId xmlns:a16="http://schemas.microsoft.com/office/drawing/2014/main" id="{C3798893-497B-4467-8EF2-F6E40371377B}"/>
              </a:ext>
            </a:extLst>
          </p:cNvPr>
          <p:cNvSpPr>
            <a:spLocks noGrp="1"/>
          </p:cNvSpPr>
          <p:nvPr>
            <p:ph idx="1"/>
          </p:nvPr>
        </p:nvSpPr>
        <p:spPr>
          <a:xfrm>
            <a:off x="1118507" y="1711982"/>
            <a:ext cx="9928903" cy="4588018"/>
          </a:xfrm>
        </p:spPr>
        <p:txBody>
          <a:bodyPr>
            <a:normAutofit fontScale="70000" lnSpcReduction="20000"/>
          </a:bodyPr>
          <a:lstStyle/>
          <a:p>
            <a:r>
              <a:rPr lang="en-US" dirty="0"/>
              <a:t>Blockquotes can be nested (i.e. a blockquote-in-a-blockquote) by adding additional levels of &gt;:</a:t>
            </a:r>
          </a:p>
          <a:p>
            <a:pPr marL="457200" lvl="1" indent="0">
              <a:buNone/>
            </a:pPr>
            <a:r>
              <a:rPr lang="en-US" dirty="0">
                <a:solidFill>
                  <a:srgbClr val="FFC000"/>
                </a:solidFill>
              </a:rPr>
              <a:t>&gt; This is the first level of quoting.</a:t>
            </a:r>
          </a:p>
          <a:p>
            <a:pPr marL="457200" lvl="1" indent="0">
              <a:buNone/>
            </a:pPr>
            <a:r>
              <a:rPr lang="en-US" dirty="0">
                <a:solidFill>
                  <a:srgbClr val="FFC000"/>
                </a:solidFill>
              </a:rPr>
              <a:t>&gt;</a:t>
            </a:r>
          </a:p>
          <a:p>
            <a:pPr marL="457200" lvl="1" indent="0">
              <a:buNone/>
            </a:pPr>
            <a:r>
              <a:rPr lang="en-US" dirty="0">
                <a:solidFill>
                  <a:srgbClr val="FFC000"/>
                </a:solidFill>
              </a:rPr>
              <a:t>&gt; &gt; This is nested blockquote.</a:t>
            </a:r>
          </a:p>
          <a:p>
            <a:pPr marL="457200" lvl="1" indent="0">
              <a:buNone/>
            </a:pPr>
            <a:r>
              <a:rPr lang="en-US" dirty="0">
                <a:solidFill>
                  <a:srgbClr val="FFC000"/>
                </a:solidFill>
              </a:rPr>
              <a:t>&gt;</a:t>
            </a:r>
          </a:p>
          <a:p>
            <a:pPr marL="457200" lvl="1" indent="0">
              <a:buNone/>
            </a:pPr>
            <a:r>
              <a:rPr lang="en-US" dirty="0">
                <a:solidFill>
                  <a:srgbClr val="FFC000"/>
                </a:solidFill>
              </a:rPr>
              <a:t>&gt; Back to the first level.</a:t>
            </a:r>
          </a:p>
          <a:p>
            <a:pPr marL="457200" lvl="1" indent="0">
              <a:buNone/>
            </a:pPr>
            <a:endParaRPr lang="en-US" dirty="0"/>
          </a:p>
          <a:p>
            <a:r>
              <a:rPr lang="en-US" dirty="0"/>
              <a:t>Blockquotes can contain other Markdown elements, including headers, lists, and code blocks:</a:t>
            </a:r>
          </a:p>
          <a:p>
            <a:pPr marL="457200" lvl="1" indent="0">
              <a:buNone/>
            </a:pPr>
            <a:r>
              <a:rPr lang="en-US" dirty="0">
                <a:solidFill>
                  <a:srgbClr val="FFC000"/>
                </a:solidFill>
              </a:rPr>
              <a:t>&gt; ## This is a header.</a:t>
            </a:r>
          </a:p>
          <a:p>
            <a:pPr marL="457200" lvl="1" indent="0">
              <a:buNone/>
            </a:pPr>
            <a:r>
              <a:rPr lang="en-US" dirty="0">
                <a:solidFill>
                  <a:srgbClr val="FFC000"/>
                </a:solidFill>
              </a:rPr>
              <a:t>&gt; </a:t>
            </a:r>
          </a:p>
          <a:p>
            <a:pPr marL="457200" lvl="1" indent="0">
              <a:buNone/>
            </a:pPr>
            <a:r>
              <a:rPr lang="en-US" dirty="0">
                <a:solidFill>
                  <a:srgbClr val="FFC000"/>
                </a:solidFill>
              </a:rPr>
              <a:t>&gt; 1.   This is the first list item.</a:t>
            </a:r>
          </a:p>
          <a:p>
            <a:pPr marL="457200" lvl="1" indent="0">
              <a:buNone/>
            </a:pPr>
            <a:r>
              <a:rPr lang="en-US" dirty="0">
                <a:solidFill>
                  <a:srgbClr val="FFC000"/>
                </a:solidFill>
              </a:rPr>
              <a:t>&gt; 2.   This is the second list item.</a:t>
            </a:r>
          </a:p>
          <a:p>
            <a:pPr marL="457200" lvl="1" indent="0">
              <a:buNone/>
            </a:pPr>
            <a:r>
              <a:rPr lang="en-US" dirty="0">
                <a:solidFill>
                  <a:srgbClr val="FFC000"/>
                </a:solidFill>
              </a:rPr>
              <a:t>&gt; </a:t>
            </a:r>
          </a:p>
          <a:p>
            <a:pPr marL="457200" lvl="1" indent="0">
              <a:buNone/>
            </a:pPr>
            <a:r>
              <a:rPr lang="en-US" dirty="0">
                <a:solidFill>
                  <a:srgbClr val="FFC000"/>
                </a:solidFill>
              </a:rPr>
              <a:t>&gt; Here's some example code:</a:t>
            </a:r>
          </a:p>
          <a:p>
            <a:pPr marL="457200" lvl="1" indent="0">
              <a:buNone/>
            </a:pPr>
            <a:r>
              <a:rPr lang="en-US" dirty="0">
                <a:solidFill>
                  <a:srgbClr val="FFC000"/>
                </a:solidFill>
              </a:rPr>
              <a:t>&gt; </a:t>
            </a:r>
          </a:p>
          <a:p>
            <a:pPr marL="457200" lvl="1" indent="0">
              <a:buNone/>
            </a:pPr>
            <a:r>
              <a:rPr lang="en-US" dirty="0">
                <a:solidFill>
                  <a:srgbClr val="FFC000"/>
                </a:solidFill>
              </a:rPr>
              <a:t>&gt;     return </a:t>
            </a:r>
            <a:r>
              <a:rPr lang="en-US" dirty="0" err="1">
                <a:solidFill>
                  <a:srgbClr val="FFC000"/>
                </a:solidFill>
              </a:rPr>
              <a:t>shell_exec</a:t>
            </a:r>
            <a:r>
              <a:rPr lang="en-US" dirty="0">
                <a:solidFill>
                  <a:srgbClr val="FFC000"/>
                </a:solidFill>
              </a:rPr>
              <a:t>("echo $input | $</a:t>
            </a:r>
            <a:r>
              <a:rPr lang="en-US" dirty="0" err="1">
                <a:solidFill>
                  <a:srgbClr val="FFC000"/>
                </a:solidFill>
              </a:rPr>
              <a:t>markdown_script</a:t>
            </a:r>
            <a:r>
              <a:rPr lang="en-US" dirty="0">
                <a:solidFill>
                  <a:srgbClr val="FFC000"/>
                </a:solidFill>
              </a:rPr>
              <a:t>");</a:t>
            </a:r>
          </a:p>
          <a:p>
            <a:pPr marL="457200" lvl="1" indent="0">
              <a:buNone/>
            </a:pPr>
            <a:endParaRPr lang="en-US" dirty="0"/>
          </a:p>
          <a:p>
            <a:r>
              <a:rPr lang="en-US" dirty="0"/>
              <a:t>Any decent text editor should make email-style quoting easy. </a:t>
            </a:r>
          </a:p>
        </p:txBody>
      </p:sp>
      <p:sp>
        <p:nvSpPr>
          <p:cNvPr id="4" name="Date Placeholder 3">
            <a:extLst>
              <a:ext uri="{FF2B5EF4-FFF2-40B4-BE49-F238E27FC236}">
                <a16:creationId xmlns:a16="http://schemas.microsoft.com/office/drawing/2014/main" id="{B19C5D02-0248-4C2C-92B2-7ABC256D6846}"/>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D6CE5B1F-156C-48E6-8409-CDB3BF29F45D}"/>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9AE2AC39-FC03-4B41-8E22-B85C6919EBCC}"/>
              </a:ext>
            </a:extLst>
          </p:cNvPr>
          <p:cNvSpPr>
            <a:spLocks noGrp="1"/>
          </p:cNvSpPr>
          <p:nvPr>
            <p:ph type="sldNum" sz="quarter" idx="12"/>
          </p:nvPr>
        </p:nvSpPr>
        <p:spPr/>
        <p:txBody>
          <a:bodyPr/>
          <a:lstStyle/>
          <a:p>
            <a:fld id="{5B637421-C75C-43A1-B2BC-25CD7795A4D3}" type="slidenum">
              <a:rPr lang="pt-PT" smtClean="0"/>
              <a:t>13</a:t>
            </a:fld>
            <a:endParaRPr lang="pt-PT"/>
          </a:p>
        </p:txBody>
      </p:sp>
      <p:sp>
        <p:nvSpPr>
          <p:cNvPr id="7" name="Text Placeholder 6">
            <a:extLst>
              <a:ext uri="{FF2B5EF4-FFF2-40B4-BE49-F238E27FC236}">
                <a16:creationId xmlns:a16="http://schemas.microsoft.com/office/drawing/2014/main" id="{9F0009B8-425A-42F4-ABC6-80FCBDD4BD7D}"/>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184911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18C3-6695-4317-9C45-F049B96EF2E3}"/>
              </a:ext>
            </a:extLst>
          </p:cNvPr>
          <p:cNvSpPr>
            <a:spLocks noGrp="1"/>
          </p:cNvSpPr>
          <p:nvPr>
            <p:ph type="title"/>
          </p:nvPr>
        </p:nvSpPr>
        <p:spPr/>
        <p:txBody>
          <a:bodyPr/>
          <a:lstStyle/>
          <a:p>
            <a:r>
              <a:rPr lang="pt-PT" dirty="0" err="1"/>
              <a:t>Blockquote</a:t>
            </a:r>
            <a:r>
              <a:rPr lang="pt-PT" dirty="0"/>
              <a:t> </a:t>
            </a:r>
            <a:r>
              <a:rPr lang="pt-PT" dirty="0" err="1"/>
              <a:t>Example</a:t>
            </a:r>
            <a:r>
              <a:rPr lang="pt-PT" dirty="0"/>
              <a:t> </a:t>
            </a:r>
            <a:endParaRPr lang="en-US" dirty="0"/>
          </a:p>
        </p:txBody>
      </p:sp>
      <p:sp>
        <p:nvSpPr>
          <p:cNvPr id="3" name="Content Placeholder 2">
            <a:extLst>
              <a:ext uri="{FF2B5EF4-FFF2-40B4-BE49-F238E27FC236}">
                <a16:creationId xmlns:a16="http://schemas.microsoft.com/office/drawing/2014/main" id="{BB1A3061-73DF-4083-A348-9A817DF3F817}"/>
              </a:ext>
            </a:extLst>
          </p:cNvPr>
          <p:cNvSpPr>
            <a:spLocks noGrp="1"/>
          </p:cNvSpPr>
          <p:nvPr>
            <p:ph idx="1"/>
          </p:nvPr>
        </p:nvSpPr>
        <p:spPr>
          <a:xfrm>
            <a:off x="1118509" y="2073729"/>
            <a:ext cx="3048608" cy="3396342"/>
          </a:xfrm>
        </p:spPr>
        <p:txBody>
          <a:bodyPr>
            <a:normAutofit fontScale="70000" lnSpcReduction="20000"/>
          </a:bodyPr>
          <a:lstStyle/>
          <a:p>
            <a:pPr marL="0" indent="0">
              <a:buNone/>
            </a:pPr>
            <a:r>
              <a:rPr lang="pt-PT" b="1" dirty="0" err="1">
                <a:solidFill>
                  <a:srgbClr val="FBC631"/>
                </a:solidFill>
              </a:rPr>
              <a:t>Markdown</a:t>
            </a:r>
            <a:r>
              <a:rPr lang="pt-PT" b="1" dirty="0">
                <a:solidFill>
                  <a:srgbClr val="FBC631"/>
                </a:solidFill>
              </a:rPr>
              <a:t> </a:t>
            </a:r>
          </a:p>
          <a:p>
            <a:pPr marL="0" indent="0">
              <a:buNone/>
            </a:pPr>
            <a:endParaRPr lang="pt-PT" b="1" dirty="0">
              <a:solidFill>
                <a:srgbClr val="FBC631"/>
              </a:solidFill>
            </a:endParaRPr>
          </a:p>
          <a:p>
            <a:pPr marL="0" indent="0">
              <a:buNone/>
            </a:pPr>
            <a:r>
              <a:rPr lang="en-US" dirty="0"/>
              <a:t>&gt; Email-style angle brackets</a:t>
            </a:r>
          </a:p>
          <a:p>
            <a:pPr marL="0" indent="0">
              <a:buNone/>
            </a:pPr>
            <a:r>
              <a:rPr lang="en-US" dirty="0"/>
              <a:t>&gt; are used for blockquotes.</a:t>
            </a:r>
          </a:p>
          <a:p>
            <a:pPr marL="0" indent="0">
              <a:buNone/>
            </a:pPr>
            <a:endParaRPr lang="en-US" dirty="0"/>
          </a:p>
          <a:p>
            <a:pPr marL="0" indent="0">
              <a:buNone/>
            </a:pPr>
            <a:r>
              <a:rPr lang="en-US" dirty="0"/>
              <a:t>&gt; &gt; And, they can be nested.</a:t>
            </a:r>
          </a:p>
          <a:p>
            <a:pPr marL="0" indent="0">
              <a:buNone/>
            </a:pPr>
            <a:endParaRPr lang="en-US" dirty="0"/>
          </a:p>
          <a:p>
            <a:pPr marL="0" indent="0">
              <a:buNone/>
            </a:pPr>
            <a:r>
              <a:rPr lang="en-US" dirty="0"/>
              <a:t>&gt; #### Headers in blockquotes</a:t>
            </a:r>
          </a:p>
          <a:p>
            <a:pPr marL="0" indent="0">
              <a:buNone/>
            </a:pPr>
            <a:r>
              <a:rPr lang="en-US" dirty="0"/>
              <a:t>&gt; </a:t>
            </a:r>
          </a:p>
          <a:p>
            <a:pPr marL="0" indent="0">
              <a:buNone/>
            </a:pPr>
            <a:r>
              <a:rPr lang="en-US" dirty="0"/>
              <a:t>&gt; * You can quote a list.</a:t>
            </a:r>
          </a:p>
          <a:p>
            <a:pPr marL="0" indent="0">
              <a:buNone/>
            </a:pPr>
            <a:r>
              <a:rPr lang="en-US" dirty="0"/>
              <a:t>&gt; * Etc.</a:t>
            </a:r>
          </a:p>
        </p:txBody>
      </p:sp>
      <p:sp>
        <p:nvSpPr>
          <p:cNvPr id="4" name="Date Placeholder 3">
            <a:extLst>
              <a:ext uri="{FF2B5EF4-FFF2-40B4-BE49-F238E27FC236}">
                <a16:creationId xmlns:a16="http://schemas.microsoft.com/office/drawing/2014/main" id="{4917AE34-143B-483C-BF8E-AC71639F5296}"/>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EB89EE71-884C-4E7F-B45B-14F54698AFC6}"/>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336D955A-33E2-4917-96B0-8D2A0BFB1253}"/>
              </a:ext>
            </a:extLst>
          </p:cNvPr>
          <p:cNvSpPr>
            <a:spLocks noGrp="1"/>
          </p:cNvSpPr>
          <p:nvPr>
            <p:ph type="sldNum" sz="quarter" idx="12"/>
          </p:nvPr>
        </p:nvSpPr>
        <p:spPr/>
        <p:txBody>
          <a:bodyPr/>
          <a:lstStyle/>
          <a:p>
            <a:fld id="{5B637421-C75C-43A1-B2BC-25CD7795A4D3}" type="slidenum">
              <a:rPr lang="pt-PT" smtClean="0"/>
              <a:t>14</a:t>
            </a:fld>
            <a:endParaRPr lang="pt-PT"/>
          </a:p>
        </p:txBody>
      </p:sp>
      <p:sp>
        <p:nvSpPr>
          <p:cNvPr id="7" name="Text Placeholder 6">
            <a:extLst>
              <a:ext uri="{FF2B5EF4-FFF2-40B4-BE49-F238E27FC236}">
                <a16:creationId xmlns:a16="http://schemas.microsoft.com/office/drawing/2014/main" id="{BE51F49D-A582-45FF-8B2B-A52D943D60D4}"/>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sp>
        <p:nvSpPr>
          <p:cNvPr id="8" name="Rectangle 7">
            <a:extLst>
              <a:ext uri="{FF2B5EF4-FFF2-40B4-BE49-F238E27FC236}">
                <a16:creationId xmlns:a16="http://schemas.microsoft.com/office/drawing/2014/main" id="{55FC4C4B-2FFB-440A-B7AD-9B24C2FB49D9}"/>
              </a:ext>
            </a:extLst>
          </p:cNvPr>
          <p:cNvSpPr/>
          <p:nvPr/>
        </p:nvSpPr>
        <p:spPr>
          <a:xfrm>
            <a:off x="4626592" y="2073729"/>
            <a:ext cx="3384645" cy="3816429"/>
          </a:xfrm>
          <a:prstGeom prst="rect">
            <a:avLst/>
          </a:prstGeom>
        </p:spPr>
        <p:txBody>
          <a:bodyPr wrap="square">
            <a:spAutoFit/>
          </a:bodyPr>
          <a:lstStyle/>
          <a:p>
            <a:r>
              <a:rPr lang="pt-PT" sz="1400" b="1" dirty="0">
                <a:solidFill>
                  <a:srgbClr val="66CCFF"/>
                </a:solidFill>
              </a:rPr>
              <a:t>HTML </a:t>
            </a:r>
            <a:r>
              <a:rPr lang="pt-PT" sz="1400" b="1" dirty="0" err="1">
                <a:solidFill>
                  <a:srgbClr val="66CCFF"/>
                </a:solidFill>
              </a:rPr>
              <a:t>Source</a:t>
            </a:r>
            <a:endParaRPr lang="pt-PT" sz="1400" b="1" dirty="0">
              <a:solidFill>
                <a:srgbClr val="66CCFF"/>
              </a:solidFill>
            </a:endParaRPr>
          </a:p>
          <a:p>
            <a:endParaRPr lang="en-US" sz="1400" dirty="0"/>
          </a:p>
          <a:p>
            <a:r>
              <a:rPr lang="it-IT" sz="1400" dirty="0"/>
              <a:t>&lt;blockquote&gt;</a:t>
            </a:r>
          </a:p>
          <a:p>
            <a:r>
              <a:rPr lang="it-IT" sz="1400" dirty="0"/>
              <a:t>  &lt;p&gt;Email-style angle brackets</a:t>
            </a:r>
          </a:p>
          <a:p>
            <a:r>
              <a:rPr lang="it-IT" sz="1400" dirty="0"/>
              <a:t>are used for blockquotes.&lt;/p&gt;</a:t>
            </a:r>
          </a:p>
          <a:p>
            <a:endParaRPr lang="it-IT" sz="1400" dirty="0"/>
          </a:p>
          <a:p>
            <a:r>
              <a:rPr lang="it-IT" sz="1400" dirty="0"/>
              <a:t>&lt;blockquote&gt;</a:t>
            </a:r>
          </a:p>
          <a:p>
            <a:r>
              <a:rPr lang="it-IT" sz="1400" dirty="0"/>
              <a:t>  &lt;p&gt;And, they can be nested.&lt;/p&gt;</a:t>
            </a:r>
          </a:p>
          <a:p>
            <a:r>
              <a:rPr lang="it-IT" sz="1400" dirty="0"/>
              <a:t>&lt;/blockquote&gt;</a:t>
            </a:r>
          </a:p>
          <a:p>
            <a:endParaRPr lang="it-IT" sz="1400" dirty="0"/>
          </a:p>
          <a:p>
            <a:r>
              <a:rPr lang="it-IT" sz="1400" dirty="0"/>
              <a:t>&lt;h4&gt;Headers in blockquotes&lt;/h4&gt;</a:t>
            </a:r>
          </a:p>
          <a:p>
            <a:endParaRPr lang="it-IT" sz="1400" dirty="0"/>
          </a:p>
          <a:p>
            <a:r>
              <a:rPr lang="it-IT" sz="1400" dirty="0"/>
              <a:t>&lt;ul&gt;</a:t>
            </a:r>
          </a:p>
          <a:p>
            <a:r>
              <a:rPr lang="it-IT" sz="1400" dirty="0"/>
              <a:t>&lt;li&gt;You can quote a list.&lt;/li&gt;</a:t>
            </a:r>
          </a:p>
          <a:p>
            <a:r>
              <a:rPr lang="it-IT" sz="1400" dirty="0"/>
              <a:t>&lt;li&gt;Etc.&lt;/li&gt;</a:t>
            </a:r>
          </a:p>
          <a:p>
            <a:r>
              <a:rPr lang="it-IT" sz="1400" dirty="0"/>
              <a:t>&lt;/ul&gt;</a:t>
            </a:r>
          </a:p>
          <a:p>
            <a:r>
              <a:rPr lang="it-IT" sz="1400" dirty="0"/>
              <a:t>&lt;/blockquote&gt;</a:t>
            </a:r>
            <a:endParaRPr lang="en-US" sz="1400" dirty="0"/>
          </a:p>
        </p:txBody>
      </p:sp>
      <p:grpSp>
        <p:nvGrpSpPr>
          <p:cNvPr id="11" name="Group 10">
            <a:extLst>
              <a:ext uri="{FF2B5EF4-FFF2-40B4-BE49-F238E27FC236}">
                <a16:creationId xmlns:a16="http://schemas.microsoft.com/office/drawing/2014/main" id="{39BE2978-9B79-4C87-B205-8D65E193A3A2}"/>
              </a:ext>
            </a:extLst>
          </p:cNvPr>
          <p:cNvGrpSpPr/>
          <p:nvPr/>
        </p:nvGrpSpPr>
        <p:grpSpPr>
          <a:xfrm>
            <a:off x="8381201" y="2073729"/>
            <a:ext cx="3185570" cy="1665519"/>
            <a:chOff x="8472187" y="2073729"/>
            <a:chExt cx="3185570" cy="1665519"/>
          </a:xfrm>
        </p:grpSpPr>
        <p:sp>
          <p:nvSpPr>
            <p:cNvPr id="9" name="Rectangle 8">
              <a:extLst>
                <a:ext uri="{FF2B5EF4-FFF2-40B4-BE49-F238E27FC236}">
                  <a16:creationId xmlns:a16="http://schemas.microsoft.com/office/drawing/2014/main" id="{C18A891C-8B73-429C-B0C9-FFDD3F08E2F3}"/>
                </a:ext>
              </a:extLst>
            </p:cNvPr>
            <p:cNvSpPr/>
            <p:nvPr/>
          </p:nvSpPr>
          <p:spPr>
            <a:xfrm>
              <a:off x="8472187" y="2073729"/>
              <a:ext cx="1350050" cy="307777"/>
            </a:xfrm>
            <a:prstGeom prst="rect">
              <a:avLst/>
            </a:prstGeom>
          </p:spPr>
          <p:txBody>
            <a:bodyPr wrap="none">
              <a:spAutoFit/>
            </a:bodyPr>
            <a:lstStyle/>
            <a:p>
              <a:r>
                <a:rPr lang="pt-PT" sz="1400" b="1" dirty="0">
                  <a:solidFill>
                    <a:srgbClr val="C00000"/>
                  </a:solidFill>
                </a:rPr>
                <a:t>HTML </a:t>
              </a:r>
              <a:r>
                <a:rPr lang="pt-PT" sz="1400" b="1" dirty="0" err="1">
                  <a:solidFill>
                    <a:srgbClr val="C00000"/>
                  </a:solidFill>
                </a:rPr>
                <a:t>Preview</a:t>
              </a:r>
              <a:endParaRPr lang="pt-PT" sz="1400" b="1" dirty="0">
                <a:solidFill>
                  <a:srgbClr val="C00000"/>
                </a:solidFill>
              </a:endParaRPr>
            </a:p>
          </p:txBody>
        </p:sp>
        <p:pic>
          <p:nvPicPr>
            <p:cNvPr id="10" name="Picture 9">
              <a:extLst>
                <a:ext uri="{FF2B5EF4-FFF2-40B4-BE49-F238E27FC236}">
                  <a16:creationId xmlns:a16="http://schemas.microsoft.com/office/drawing/2014/main" id="{872FF73D-3581-4BBB-8415-D13EBFBA679A}"/>
                </a:ext>
              </a:extLst>
            </p:cNvPr>
            <p:cNvPicPr>
              <a:picLocks noChangeAspect="1"/>
            </p:cNvPicPr>
            <p:nvPr/>
          </p:nvPicPr>
          <p:blipFill>
            <a:blip r:embed="rId2"/>
            <a:stretch>
              <a:fillRect/>
            </a:stretch>
          </p:blipFill>
          <p:spPr>
            <a:xfrm>
              <a:off x="8529851" y="2391519"/>
              <a:ext cx="3127906" cy="1347729"/>
            </a:xfrm>
            <a:prstGeom prst="rect">
              <a:avLst/>
            </a:prstGeom>
          </p:spPr>
        </p:pic>
      </p:grpSp>
    </p:spTree>
    <p:extLst>
      <p:ext uri="{BB962C8B-B14F-4D97-AF65-F5344CB8AC3E}">
        <p14:creationId xmlns:p14="http://schemas.microsoft.com/office/powerpoint/2010/main" val="240975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7EB5-03F2-4ABA-BFD6-E29589A79B27}"/>
              </a:ext>
            </a:extLst>
          </p:cNvPr>
          <p:cNvSpPr>
            <a:spLocks noGrp="1"/>
          </p:cNvSpPr>
          <p:nvPr>
            <p:ph type="title"/>
          </p:nvPr>
        </p:nvSpPr>
        <p:spPr/>
        <p:txBody>
          <a:bodyPr/>
          <a:lstStyle/>
          <a:p>
            <a:r>
              <a:rPr lang="en-US" dirty="0"/>
              <a:t>LISTS (unordered)</a:t>
            </a:r>
          </a:p>
        </p:txBody>
      </p:sp>
      <p:sp>
        <p:nvSpPr>
          <p:cNvPr id="3" name="Content Placeholder 2">
            <a:extLst>
              <a:ext uri="{FF2B5EF4-FFF2-40B4-BE49-F238E27FC236}">
                <a16:creationId xmlns:a16="http://schemas.microsoft.com/office/drawing/2014/main" id="{DC4E6BCD-A1D9-42F2-A0F9-48B78468164B}"/>
              </a:ext>
            </a:extLst>
          </p:cNvPr>
          <p:cNvSpPr>
            <a:spLocks noGrp="1"/>
          </p:cNvSpPr>
          <p:nvPr>
            <p:ph idx="1"/>
          </p:nvPr>
        </p:nvSpPr>
        <p:spPr>
          <a:xfrm>
            <a:off x="1118507" y="2073728"/>
            <a:ext cx="9928903" cy="4157887"/>
          </a:xfrm>
        </p:spPr>
        <p:txBody>
          <a:bodyPr>
            <a:normAutofit fontScale="77500" lnSpcReduction="20000"/>
          </a:bodyPr>
          <a:lstStyle/>
          <a:p>
            <a:r>
              <a:rPr lang="en-US" dirty="0"/>
              <a:t>Markdown supports ordered (numbered) and unordered (bulleted) lists.</a:t>
            </a:r>
          </a:p>
          <a:p>
            <a:endParaRPr lang="en-US" dirty="0"/>
          </a:p>
          <a:p>
            <a:r>
              <a:rPr lang="en-US" dirty="0"/>
              <a:t>Unordered lists use asterisks, pluses, and hyphens — interchangeably — as list markers:</a:t>
            </a:r>
          </a:p>
          <a:p>
            <a:pPr marL="457200" lvl="1" indent="0">
              <a:buNone/>
            </a:pPr>
            <a:r>
              <a:rPr lang="en-US" dirty="0">
                <a:solidFill>
                  <a:srgbClr val="FFC000"/>
                </a:solidFill>
              </a:rPr>
              <a:t>*   Red</a:t>
            </a:r>
          </a:p>
          <a:p>
            <a:pPr marL="457200" lvl="1" indent="0">
              <a:buNone/>
            </a:pPr>
            <a:r>
              <a:rPr lang="en-US" dirty="0">
                <a:solidFill>
                  <a:srgbClr val="FFC000"/>
                </a:solidFill>
              </a:rPr>
              <a:t>*   Green</a:t>
            </a:r>
          </a:p>
          <a:p>
            <a:pPr marL="457200" lvl="1" indent="0">
              <a:buNone/>
            </a:pPr>
            <a:r>
              <a:rPr lang="en-US" dirty="0">
                <a:solidFill>
                  <a:srgbClr val="FFC000"/>
                </a:solidFill>
              </a:rPr>
              <a:t>*   Blue</a:t>
            </a:r>
          </a:p>
          <a:p>
            <a:pPr marL="457200" lvl="1" indent="0">
              <a:buNone/>
            </a:pPr>
            <a:endParaRPr lang="en-US" dirty="0"/>
          </a:p>
          <a:p>
            <a:pPr marL="457200" lvl="1" indent="0">
              <a:buNone/>
            </a:pPr>
            <a:r>
              <a:rPr lang="en-US" dirty="0"/>
              <a:t>is equivalent to:</a:t>
            </a:r>
          </a:p>
          <a:p>
            <a:pPr marL="457200" lvl="1" indent="0">
              <a:buNone/>
            </a:pPr>
            <a:r>
              <a:rPr lang="en-US" dirty="0">
                <a:solidFill>
                  <a:srgbClr val="FFC000"/>
                </a:solidFill>
              </a:rPr>
              <a:t>+   Red</a:t>
            </a:r>
          </a:p>
          <a:p>
            <a:pPr marL="457200" lvl="1" indent="0">
              <a:buNone/>
            </a:pPr>
            <a:r>
              <a:rPr lang="en-US" dirty="0">
                <a:solidFill>
                  <a:srgbClr val="FFC000"/>
                </a:solidFill>
              </a:rPr>
              <a:t>+   Green</a:t>
            </a:r>
          </a:p>
          <a:p>
            <a:pPr marL="457200" lvl="1" indent="0">
              <a:buNone/>
            </a:pPr>
            <a:r>
              <a:rPr lang="en-US" dirty="0">
                <a:solidFill>
                  <a:srgbClr val="FFC000"/>
                </a:solidFill>
              </a:rPr>
              <a:t>+   Blue</a:t>
            </a:r>
          </a:p>
          <a:p>
            <a:pPr marL="457200" lvl="1" indent="0">
              <a:buNone/>
            </a:pPr>
            <a:endParaRPr lang="en-US" dirty="0"/>
          </a:p>
          <a:p>
            <a:pPr marL="457200" lvl="1" indent="0">
              <a:buNone/>
            </a:pPr>
            <a:r>
              <a:rPr lang="en-US" dirty="0"/>
              <a:t>And equivalent to:</a:t>
            </a:r>
          </a:p>
          <a:p>
            <a:pPr marL="457200" lvl="1" indent="0">
              <a:buNone/>
            </a:pPr>
            <a:r>
              <a:rPr lang="en-US" dirty="0">
                <a:solidFill>
                  <a:srgbClr val="FFC000"/>
                </a:solidFill>
              </a:rPr>
              <a:t>-   Red</a:t>
            </a:r>
          </a:p>
          <a:p>
            <a:pPr marL="457200" lvl="1" indent="0">
              <a:buNone/>
            </a:pPr>
            <a:r>
              <a:rPr lang="en-US" dirty="0">
                <a:solidFill>
                  <a:srgbClr val="FFC000"/>
                </a:solidFill>
              </a:rPr>
              <a:t>-   Green</a:t>
            </a:r>
          </a:p>
          <a:p>
            <a:pPr marL="457200" lvl="1" indent="0">
              <a:buNone/>
            </a:pPr>
            <a:r>
              <a:rPr lang="en-US" dirty="0">
                <a:solidFill>
                  <a:srgbClr val="FFC000"/>
                </a:solidFill>
              </a:rPr>
              <a:t>-   Blue</a:t>
            </a:r>
          </a:p>
        </p:txBody>
      </p:sp>
      <p:sp>
        <p:nvSpPr>
          <p:cNvPr id="4" name="Date Placeholder 3">
            <a:extLst>
              <a:ext uri="{FF2B5EF4-FFF2-40B4-BE49-F238E27FC236}">
                <a16:creationId xmlns:a16="http://schemas.microsoft.com/office/drawing/2014/main" id="{0BF8F6CC-5773-4D37-9E51-E147E0579C39}"/>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E5DD7945-EEA0-4147-8427-8487EC7730CC}"/>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309821EE-031A-4359-B17B-48BA091ED350}"/>
              </a:ext>
            </a:extLst>
          </p:cNvPr>
          <p:cNvSpPr>
            <a:spLocks noGrp="1"/>
          </p:cNvSpPr>
          <p:nvPr>
            <p:ph type="sldNum" sz="quarter" idx="12"/>
          </p:nvPr>
        </p:nvSpPr>
        <p:spPr/>
        <p:txBody>
          <a:bodyPr/>
          <a:lstStyle/>
          <a:p>
            <a:fld id="{5B637421-C75C-43A1-B2BC-25CD7795A4D3}" type="slidenum">
              <a:rPr lang="pt-PT" smtClean="0"/>
              <a:t>15</a:t>
            </a:fld>
            <a:endParaRPr lang="pt-PT"/>
          </a:p>
        </p:txBody>
      </p:sp>
      <p:sp>
        <p:nvSpPr>
          <p:cNvPr id="7" name="Text Placeholder 6">
            <a:extLst>
              <a:ext uri="{FF2B5EF4-FFF2-40B4-BE49-F238E27FC236}">
                <a16:creationId xmlns:a16="http://schemas.microsoft.com/office/drawing/2014/main" id="{6DA95890-68A9-4724-8954-8EB3D2D8312B}"/>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36610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B981-403B-4317-91F0-2B91339BD76D}"/>
              </a:ext>
            </a:extLst>
          </p:cNvPr>
          <p:cNvSpPr>
            <a:spLocks noGrp="1"/>
          </p:cNvSpPr>
          <p:nvPr>
            <p:ph type="title"/>
          </p:nvPr>
        </p:nvSpPr>
        <p:spPr/>
        <p:txBody>
          <a:bodyPr/>
          <a:lstStyle/>
          <a:p>
            <a:r>
              <a:rPr lang="en-US" dirty="0"/>
              <a:t>LISTS (ordered)</a:t>
            </a:r>
          </a:p>
        </p:txBody>
      </p:sp>
      <p:sp>
        <p:nvSpPr>
          <p:cNvPr id="3" name="Content Placeholder 2">
            <a:extLst>
              <a:ext uri="{FF2B5EF4-FFF2-40B4-BE49-F238E27FC236}">
                <a16:creationId xmlns:a16="http://schemas.microsoft.com/office/drawing/2014/main" id="{1C198351-CEA3-4863-80C4-A87CA0B09690}"/>
              </a:ext>
            </a:extLst>
          </p:cNvPr>
          <p:cNvSpPr>
            <a:spLocks noGrp="1"/>
          </p:cNvSpPr>
          <p:nvPr>
            <p:ph idx="1"/>
          </p:nvPr>
        </p:nvSpPr>
        <p:spPr>
          <a:xfrm>
            <a:off x="1118507" y="1724068"/>
            <a:ext cx="9928903" cy="4515604"/>
          </a:xfrm>
        </p:spPr>
        <p:txBody>
          <a:bodyPr>
            <a:normAutofit fontScale="92500" lnSpcReduction="20000"/>
          </a:bodyPr>
          <a:lstStyle/>
          <a:p>
            <a:r>
              <a:rPr lang="en-US" dirty="0"/>
              <a:t>Ordered lists use numbers followed by periods:</a:t>
            </a:r>
          </a:p>
          <a:p>
            <a:pPr marL="457200" lvl="1" indent="0">
              <a:buNone/>
            </a:pPr>
            <a:r>
              <a:rPr lang="en-US" dirty="0">
                <a:solidFill>
                  <a:srgbClr val="FFC000"/>
                </a:solidFill>
              </a:rPr>
              <a:t>1.  Bird</a:t>
            </a:r>
          </a:p>
          <a:p>
            <a:pPr marL="457200" lvl="1" indent="0">
              <a:buNone/>
            </a:pPr>
            <a:r>
              <a:rPr lang="en-US" dirty="0">
                <a:solidFill>
                  <a:srgbClr val="FFC000"/>
                </a:solidFill>
              </a:rPr>
              <a:t>2.  McHale</a:t>
            </a:r>
          </a:p>
          <a:p>
            <a:pPr marL="457200" lvl="1" indent="0">
              <a:buNone/>
            </a:pPr>
            <a:r>
              <a:rPr lang="en-US" dirty="0">
                <a:solidFill>
                  <a:srgbClr val="FFC000"/>
                </a:solidFill>
              </a:rPr>
              <a:t>3.  Parish</a:t>
            </a:r>
          </a:p>
          <a:p>
            <a:pPr marL="457200" lvl="1" indent="0">
              <a:buNone/>
            </a:pPr>
            <a:endParaRPr lang="en-US" dirty="0"/>
          </a:p>
          <a:p>
            <a:pPr marL="457200" lvl="1" indent="0">
              <a:buNone/>
            </a:pPr>
            <a:endParaRPr lang="en-US" dirty="0"/>
          </a:p>
          <a:p>
            <a:pPr marL="0" indent="0">
              <a:buNone/>
            </a:pPr>
            <a:r>
              <a:rPr lang="en-US" dirty="0"/>
              <a:t>If you instead wrote the list in Markdown like this </a:t>
            </a:r>
            <a:r>
              <a:rPr lang="en-US" dirty="0">
                <a:effectLst/>
              </a:rPr>
              <a:t>you’d get the exact same HTML output. </a:t>
            </a:r>
            <a:endParaRPr lang="en-US" dirty="0"/>
          </a:p>
          <a:p>
            <a:pPr marL="457200" lvl="1" indent="0">
              <a:buNone/>
            </a:pPr>
            <a:r>
              <a:rPr lang="en-US" dirty="0">
                <a:solidFill>
                  <a:srgbClr val="FBC631"/>
                </a:solidFill>
              </a:rPr>
              <a:t>1.  Bird</a:t>
            </a:r>
          </a:p>
          <a:p>
            <a:pPr marL="457200" lvl="1" indent="0">
              <a:buNone/>
            </a:pPr>
            <a:r>
              <a:rPr lang="en-US" dirty="0">
                <a:solidFill>
                  <a:srgbClr val="FBC631"/>
                </a:solidFill>
              </a:rPr>
              <a:t>1.  McHale</a:t>
            </a:r>
          </a:p>
          <a:p>
            <a:pPr marL="457200" lvl="1" indent="0">
              <a:buNone/>
            </a:pPr>
            <a:r>
              <a:rPr lang="en-US" dirty="0">
                <a:solidFill>
                  <a:srgbClr val="FBC631"/>
                </a:solidFill>
              </a:rPr>
              <a:t>1.  Parish</a:t>
            </a:r>
          </a:p>
          <a:p>
            <a:pPr marL="0" indent="0">
              <a:buNone/>
            </a:pPr>
            <a:r>
              <a:rPr lang="en-US" dirty="0"/>
              <a:t>or even:</a:t>
            </a:r>
          </a:p>
          <a:p>
            <a:pPr marL="457200" lvl="1" indent="0">
              <a:buNone/>
            </a:pPr>
            <a:r>
              <a:rPr lang="en-US" dirty="0">
                <a:solidFill>
                  <a:srgbClr val="FBC631"/>
                </a:solidFill>
              </a:rPr>
              <a:t>3. Bird</a:t>
            </a:r>
          </a:p>
          <a:p>
            <a:pPr marL="457200" lvl="1" indent="0">
              <a:buNone/>
            </a:pPr>
            <a:r>
              <a:rPr lang="en-US" dirty="0">
                <a:solidFill>
                  <a:srgbClr val="FBC631"/>
                </a:solidFill>
              </a:rPr>
              <a:t>1. McHale</a:t>
            </a:r>
          </a:p>
          <a:p>
            <a:pPr marL="457200" lvl="1" indent="0">
              <a:buNone/>
            </a:pPr>
            <a:r>
              <a:rPr lang="en-US" dirty="0">
                <a:solidFill>
                  <a:srgbClr val="FBC631"/>
                </a:solidFill>
              </a:rPr>
              <a:t>8. Parish</a:t>
            </a:r>
          </a:p>
        </p:txBody>
      </p:sp>
      <p:sp>
        <p:nvSpPr>
          <p:cNvPr id="4" name="Date Placeholder 3">
            <a:extLst>
              <a:ext uri="{FF2B5EF4-FFF2-40B4-BE49-F238E27FC236}">
                <a16:creationId xmlns:a16="http://schemas.microsoft.com/office/drawing/2014/main" id="{B1CCF256-2860-4F2C-963C-88D5ADED2A50}"/>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803D761B-55AD-4E31-9B9C-013ABEDF5F1E}"/>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EB5ADF8A-3BF3-4420-A452-0AEF95BF5E25}"/>
              </a:ext>
            </a:extLst>
          </p:cNvPr>
          <p:cNvSpPr>
            <a:spLocks noGrp="1"/>
          </p:cNvSpPr>
          <p:nvPr>
            <p:ph type="sldNum" sz="quarter" idx="12"/>
          </p:nvPr>
        </p:nvSpPr>
        <p:spPr/>
        <p:txBody>
          <a:bodyPr/>
          <a:lstStyle/>
          <a:p>
            <a:fld id="{5B637421-C75C-43A1-B2BC-25CD7795A4D3}" type="slidenum">
              <a:rPr lang="pt-PT" smtClean="0"/>
              <a:t>16</a:t>
            </a:fld>
            <a:endParaRPr lang="pt-PT"/>
          </a:p>
        </p:txBody>
      </p:sp>
      <p:sp>
        <p:nvSpPr>
          <p:cNvPr id="7" name="Text Placeholder 6">
            <a:extLst>
              <a:ext uri="{FF2B5EF4-FFF2-40B4-BE49-F238E27FC236}">
                <a16:creationId xmlns:a16="http://schemas.microsoft.com/office/drawing/2014/main" id="{851FD19A-0824-4091-BAEC-C38207CE6C7C}"/>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
        <p:nvSpPr>
          <p:cNvPr id="8" name="Rectangle 7">
            <a:extLst>
              <a:ext uri="{FF2B5EF4-FFF2-40B4-BE49-F238E27FC236}">
                <a16:creationId xmlns:a16="http://schemas.microsoft.com/office/drawing/2014/main" id="{8C7A79B8-959F-4B1F-928F-A8437C826BD3}"/>
              </a:ext>
            </a:extLst>
          </p:cNvPr>
          <p:cNvSpPr/>
          <p:nvPr/>
        </p:nvSpPr>
        <p:spPr>
          <a:xfrm>
            <a:off x="7053709" y="4340625"/>
            <a:ext cx="4426623" cy="1569660"/>
          </a:xfrm>
          <a:prstGeom prst="rect">
            <a:avLst/>
          </a:prstGeom>
          <a:ln>
            <a:gradFill>
              <a:gsLst>
                <a:gs pos="30266">
                  <a:srgbClr val="E0E0E0"/>
                </a:gs>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US" sz="1200" dirty="0">
                <a:solidFill>
                  <a:srgbClr val="E288AA"/>
                </a:solidFill>
              </a:rPr>
              <a:t>It’s worth noting that it’s possible to trigger an ordered list by accident, by writing something like this:</a:t>
            </a:r>
          </a:p>
          <a:p>
            <a:r>
              <a:rPr lang="en-US" sz="1200" dirty="0">
                <a:solidFill>
                  <a:srgbClr val="E288AA"/>
                </a:solidFill>
              </a:rPr>
              <a:t>1986. What a great season.</a:t>
            </a:r>
          </a:p>
          <a:p>
            <a:endParaRPr lang="en-US" sz="1200" dirty="0">
              <a:solidFill>
                <a:srgbClr val="E288AA"/>
              </a:solidFill>
            </a:endParaRPr>
          </a:p>
          <a:p>
            <a:r>
              <a:rPr lang="en-US" sz="1200" dirty="0">
                <a:solidFill>
                  <a:srgbClr val="E288AA"/>
                </a:solidFill>
              </a:rPr>
              <a:t>In other words, a number-period-space sequence at the beginning of a line. To avoid this, you can backslash-escape the period:</a:t>
            </a:r>
          </a:p>
          <a:p>
            <a:r>
              <a:rPr lang="en-US" sz="1200" dirty="0">
                <a:solidFill>
                  <a:srgbClr val="E288AA"/>
                </a:solidFill>
              </a:rPr>
              <a:t>1986\. What a great season.</a:t>
            </a:r>
          </a:p>
        </p:txBody>
      </p:sp>
      <p:sp>
        <p:nvSpPr>
          <p:cNvPr id="9" name="Rectangle 8">
            <a:extLst>
              <a:ext uri="{FF2B5EF4-FFF2-40B4-BE49-F238E27FC236}">
                <a16:creationId xmlns:a16="http://schemas.microsoft.com/office/drawing/2014/main" id="{2E15EDE9-F6B5-4CBE-9357-EF6163363E2C}"/>
              </a:ext>
            </a:extLst>
          </p:cNvPr>
          <p:cNvSpPr/>
          <p:nvPr/>
        </p:nvSpPr>
        <p:spPr>
          <a:xfrm>
            <a:off x="7053709" y="1766639"/>
            <a:ext cx="4412567" cy="175432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a:spAutoFit/>
          </a:bodyPr>
          <a:lstStyle/>
          <a:p>
            <a:r>
              <a:rPr lang="en-US" sz="1200" dirty="0"/>
              <a:t>It’s important to note that the actual numbers you use to mark the list have no effect on the HTML output that  Markdown produces. The HTML Markdown produced from the above list is:</a:t>
            </a:r>
          </a:p>
          <a:p>
            <a:pPr lvl="1"/>
            <a:r>
              <a:rPr lang="en-US" sz="1200" dirty="0">
                <a:solidFill>
                  <a:srgbClr val="00B0F0"/>
                </a:solidFill>
              </a:rPr>
              <a:t>&lt;</a:t>
            </a:r>
            <a:r>
              <a:rPr lang="en-US" sz="1200" dirty="0" err="1">
                <a:solidFill>
                  <a:srgbClr val="00B0F0"/>
                </a:solidFill>
              </a:rPr>
              <a:t>ol</a:t>
            </a:r>
            <a:r>
              <a:rPr lang="en-US" sz="1200" dirty="0">
                <a:solidFill>
                  <a:srgbClr val="00B0F0"/>
                </a:solidFill>
              </a:rPr>
              <a:t>&gt;</a:t>
            </a:r>
          </a:p>
          <a:p>
            <a:pPr lvl="1"/>
            <a:r>
              <a:rPr lang="en-US" sz="1200" dirty="0">
                <a:solidFill>
                  <a:srgbClr val="00B0F0"/>
                </a:solidFill>
              </a:rPr>
              <a:t>&lt;li&gt;Bird&lt;/li&gt;</a:t>
            </a:r>
          </a:p>
          <a:p>
            <a:pPr lvl="1"/>
            <a:r>
              <a:rPr lang="en-US" sz="1200" dirty="0">
                <a:solidFill>
                  <a:srgbClr val="00B0F0"/>
                </a:solidFill>
              </a:rPr>
              <a:t>&lt;li&gt;McHale&lt;/li&gt;</a:t>
            </a:r>
          </a:p>
          <a:p>
            <a:pPr lvl="1"/>
            <a:r>
              <a:rPr lang="en-US" sz="1200" dirty="0">
                <a:solidFill>
                  <a:srgbClr val="00B0F0"/>
                </a:solidFill>
              </a:rPr>
              <a:t>&lt;li&gt;Parish&lt;/li&gt;</a:t>
            </a:r>
          </a:p>
          <a:p>
            <a:pPr lvl="1"/>
            <a:r>
              <a:rPr lang="en-US" sz="1200" dirty="0">
                <a:solidFill>
                  <a:srgbClr val="00B0F0"/>
                </a:solidFill>
              </a:rPr>
              <a:t>&lt;/</a:t>
            </a:r>
            <a:r>
              <a:rPr lang="en-US" sz="1200" dirty="0" err="1">
                <a:solidFill>
                  <a:srgbClr val="00B0F0"/>
                </a:solidFill>
              </a:rPr>
              <a:t>ol</a:t>
            </a:r>
            <a:r>
              <a:rPr lang="en-US" sz="1200" dirty="0">
                <a:solidFill>
                  <a:srgbClr val="00B0F0"/>
                </a:solidFill>
              </a:rPr>
              <a:t>&gt;</a:t>
            </a:r>
          </a:p>
        </p:txBody>
      </p:sp>
    </p:spTree>
    <p:extLst>
      <p:ext uri="{BB962C8B-B14F-4D97-AF65-F5344CB8AC3E}">
        <p14:creationId xmlns:p14="http://schemas.microsoft.com/office/powerpoint/2010/main" val="2424252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2F28-AF9E-43E2-AE04-8E18C12ADA42}"/>
              </a:ext>
            </a:extLst>
          </p:cNvPr>
          <p:cNvSpPr>
            <a:spLocks noGrp="1"/>
          </p:cNvSpPr>
          <p:nvPr>
            <p:ph type="title"/>
          </p:nvPr>
        </p:nvSpPr>
        <p:spPr/>
        <p:txBody>
          <a:bodyPr/>
          <a:lstStyle/>
          <a:p>
            <a:r>
              <a:rPr lang="pt-PT" dirty="0"/>
              <a:t>LISTS (</a:t>
            </a:r>
            <a:r>
              <a:rPr lang="pt-PT" dirty="0" err="1"/>
              <a:t>paragraphs</a:t>
            </a:r>
            <a:r>
              <a:rPr lang="pt-PT" dirty="0"/>
              <a:t>)</a:t>
            </a:r>
            <a:endParaRPr lang="en-US" dirty="0"/>
          </a:p>
        </p:txBody>
      </p:sp>
      <p:sp>
        <p:nvSpPr>
          <p:cNvPr id="3" name="Content Placeholder 2">
            <a:extLst>
              <a:ext uri="{FF2B5EF4-FFF2-40B4-BE49-F238E27FC236}">
                <a16:creationId xmlns:a16="http://schemas.microsoft.com/office/drawing/2014/main" id="{FA91BE34-1676-4425-8977-7D292207660D}"/>
              </a:ext>
            </a:extLst>
          </p:cNvPr>
          <p:cNvSpPr>
            <a:spLocks noGrp="1"/>
          </p:cNvSpPr>
          <p:nvPr>
            <p:ph idx="1"/>
          </p:nvPr>
        </p:nvSpPr>
        <p:spPr>
          <a:xfrm>
            <a:off x="1118507" y="2073728"/>
            <a:ext cx="7199713" cy="4113577"/>
          </a:xfrm>
        </p:spPr>
        <p:txBody>
          <a:bodyPr>
            <a:normAutofit lnSpcReduction="10000"/>
          </a:bodyPr>
          <a:lstStyle/>
          <a:p>
            <a:r>
              <a:rPr lang="en-US" dirty="0"/>
              <a:t>If list items are separated by blank lines, Markdown will wrap the items in &lt;p&gt; tags in the HTML output. </a:t>
            </a:r>
          </a:p>
          <a:p>
            <a:endParaRPr lang="en-US" dirty="0"/>
          </a:p>
          <a:p>
            <a:r>
              <a:rPr lang="en-US" dirty="0"/>
              <a:t>For example, this input:</a:t>
            </a:r>
          </a:p>
          <a:p>
            <a:pPr marL="457200" lvl="1" indent="0">
              <a:buNone/>
            </a:pPr>
            <a:r>
              <a:rPr lang="en-US" dirty="0">
                <a:solidFill>
                  <a:srgbClr val="FBC631"/>
                </a:solidFill>
              </a:rPr>
              <a:t>*   Bird</a:t>
            </a:r>
          </a:p>
          <a:p>
            <a:pPr marL="457200" lvl="1" indent="0">
              <a:buNone/>
            </a:pPr>
            <a:r>
              <a:rPr lang="en-US" dirty="0">
                <a:solidFill>
                  <a:srgbClr val="FBC631"/>
                </a:solidFill>
              </a:rPr>
              <a:t>*   Magic</a:t>
            </a:r>
          </a:p>
          <a:p>
            <a:r>
              <a:rPr lang="en-US" dirty="0"/>
              <a:t>will turn into:</a:t>
            </a:r>
          </a:p>
          <a:p>
            <a:pPr marL="457200" lvl="1" indent="0">
              <a:buNone/>
            </a:pPr>
            <a:r>
              <a:rPr lang="en-US" dirty="0">
                <a:solidFill>
                  <a:srgbClr val="00B0F0"/>
                </a:solidFill>
              </a:rPr>
              <a:t>&lt;</a:t>
            </a:r>
            <a:r>
              <a:rPr lang="en-US" dirty="0" err="1">
                <a:solidFill>
                  <a:srgbClr val="00B0F0"/>
                </a:solidFill>
              </a:rPr>
              <a:t>ul</a:t>
            </a:r>
            <a:r>
              <a:rPr lang="en-US" dirty="0">
                <a:solidFill>
                  <a:srgbClr val="00B0F0"/>
                </a:solidFill>
              </a:rPr>
              <a:t>&gt;</a:t>
            </a:r>
          </a:p>
          <a:p>
            <a:pPr marL="457200" lvl="1" indent="0">
              <a:buNone/>
            </a:pPr>
            <a:r>
              <a:rPr lang="en-US" dirty="0">
                <a:solidFill>
                  <a:srgbClr val="00B0F0"/>
                </a:solidFill>
              </a:rPr>
              <a:t>&lt;li&gt;Bird&lt;/li&gt;</a:t>
            </a:r>
          </a:p>
          <a:p>
            <a:pPr marL="457200" lvl="1" indent="0">
              <a:buNone/>
            </a:pPr>
            <a:r>
              <a:rPr lang="en-US" dirty="0">
                <a:solidFill>
                  <a:srgbClr val="00B0F0"/>
                </a:solidFill>
              </a:rPr>
              <a:t>&lt;li&gt;Magic&lt;/li&gt;</a:t>
            </a:r>
          </a:p>
          <a:p>
            <a:pPr marL="457200" lvl="1" indent="0">
              <a:buNone/>
            </a:pPr>
            <a:r>
              <a:rPr lang="en-US" dirty="0">
                <a:solidFill>
                  <a:srgbClr val="00B0F0"/>
                </a:solidFill>
              </a:rPr>
              <a:t>&lt;/</a:t>
            </a:r>
            <a:r>
              <a:rPr lang="en-US" dirty="0" err="1">
                <a:solidFill>
                  <a:srgbClr val="00B0F0"/>
                </a:solidFill>
              </a:rPr>
              <a:t>ul</a:t>
            </a:r>
            <a:r>
              <a:rPr lang="en-US" dirty="0">
                <a:solidFill>
                  <a:srgbClr val="00B0F0"/>
                </a:solidFill>
              </a:rPr>
              <a:t>&gt;</a:t>
            </a:r>
          </a:p>
          <a:p>
            <a:pPr marL="457200" lvl="1" indent="0">
              <a:buNone/>
            </a:pPr>
            <a:endParaRPr lang="en-US" dirty="0"/>
          </a:p>
        </p:txBody>
      </p:sp>
      <p:sp>
        <p:nvSpPr>
          <p:cNvPr id="4" name="Date Placeholder 3">
            <a:extLst>
              <a:ext uri="{FF2B5EF4-FFF2-40B4-BE49-F238E27FC236}">
                <a16:creationId xmlns:a16="http://schemas.microsoft.com/office/drawing/2014/main" id="{BFBA7FF2-B966-40A9-BAE8-4D6E1FB0BE37}"/>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C426AB41-F6B3-40F5-913D-AE27ACE5D221}"/>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E94A8BFC-A325-4425-AF9C-4E0AC0D63858}"/>
              </a:ext>
            </a:extLst>
          </p:cNvPr>
          <p:cNvSpPr>
            <a:spLocks noGrp="1"/>
          </p:cNvSpPr>
          <p:nvPr>
            <p:ph type="sldNum" sz="quarter" idx="12"/>
          </p:nvPr>
        </p:nvSpPr>
        <p:spPr/>
        <p:txBody>
          <a:bodyPr/>
          <a:lstStyle/>
          <a:p>
            <a:fld id="{5B637421-C75C-43A1-B2BC-25CD7795A4D3}" type="slidenum">
              <a:rPr lang="pt-PT" smtClean="0"/>
              <a:t>17</a:t>
            </a:fld>
            <a:endParaRPr lang="pt-PT"/>
          </a:p>
        </p:txBody>
      </p:sp>
      <p:sp>
        <p:nvSpPr>
          <p:cNvPr id="7" name="Text Placeholder 6">
            <a:extLst>
              <a:ext uri="{FF2B5EF4-FFF2-40B4-BE49-F238E27FC236}">
                <a16:creationId xmlns:a16="http://schemas.microsoft.com/office/drawing/2014/main" id="{ACB2854E-0B01-4C40-A03B-07DC5AC13162}"/>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
        <p:nvSpPr>
          <p:cNvPr id="8" name="Rectangle 7">
            <a:extLst>
              <a:ext uri="{FF2B5EF4-FFF2-40B4-BE49-F238E27FC236}">
                <a16:creationId xmlns:a16="http://schemas.microsoft.com/office/drawing/2014/main" id="{4A4E2862-ABD2-428C-827D-C80BB69AD3BA}"/>
              </a:ext>
            </a:extLst>
          </p:cNvPr>
          <p:cNvSpPr/>
          <p:nvPr/>
        </p:nvSpPr>
        <p:spPr>
          <a:xfrm>
            <a:off x="6434689" y="3066857"/>
            <a:ext cx="4694189" cy="2585323"/>
          </a:xfrm>
          <a:prstGeom prst="rect">
            <a:avLst/>
          </a:prstGeom>
        </p:spPr>
        <p:txBody>
          <a:bodyPr wrap="square">
            <a:spAutoFit/>
          </a:bodyPr>
          <a:lstStyle/>
          <a:p>
            <a:r>
              <a:rPr lang="en-US" dirty="0"/>
              <a:t>But this:</a:t>
            </a:r>
          </a:p>
          <a:p>
            <a:pPr lvl="1"/>
            <a:r>
              <a:rPr lang="en-US" dirty="0">
                <a:solidFill>
                  <a:srgbClr val="FBC631"/>
                </a:solidFill>
              </a:rPr>
              <a:t>*   Bird</a:t>
            </a:r>
          </a:p>
          <a:p>
            <a:pPr lvl="1"/>
            <a:endParaRPr lang="en-US" dirty="0">
              <a:solidFill>
                <a:srgbClr val="FBC631"/>
              </a:solidFill>
            </a:endParaRPr>
          </a:p>
          <a:p>
            <a:pPr lvl="1"/>
            <a:r>
              <a:rPr lang="en-US" dirty="0">
                <a:solidFill>
                  <a:srgbClr val="FBC631"/>
                </a:solidFill>
              </a:rPr>
              <a:t>*   Magic</a:t>
            </a:r>
          </a:p>
          <a:p>
            <a:r>
              <a:rPr lang="en-US" dirty="0"/>
              <a:t>will turn into:</a:t>
            </a:r>
          </a:p>
          <a:p>
            <a:pPr lvl="1"/>
            <a:r>
              <a:rPr lang="en-US" dirty="0">
                <a:solidFill>
                  <a:srgbClr val="00B0F0"/>
                </a:solidFill>
              </a:rPr>
              <a:t>&lt;</a:t>
            </a:r>
            <a:r>
              <a:rPr lang="en-US" dirty="0" err="1">
                <a:solidFill>
                  <a:srgbClr val="00B0F0"/>
                </a:solidFill>
              </a:rPr>
              <a:t>ul</a:t>
            </a:r>
            <a:r>
              <a:rPr lang="en-US" dirty="0">
                <a:solidFill>
                  <a:srgbClr val="00B0F0"/>
                </a:solidFill>
              </a:rPr>
              <a:t>&gt;</a:t>
            </a:r>
          </a:p>
          <a:p>
            <a:pPr lvl="1"/>
            <a:r>
              <a:rPr lang="en-US" dirty="0">
                <a:solidFill>
                  <a:srgbClr val="00B0F0"/>
                </a:solidFill>
              </a:rPr>
              <a:t>&lt;li&gt;&lt;p&gt;Bird&lt;/p&gt;&lt;/li&gt;</a:t>
            </a:r>
          </a:p>
          <a:p>
            <a:pPr lvl="1"/>
            <a:r>
              <a:rPr lang="en-US" dirty="0">
                <a:solidFill>
                  <a:srgbClr val="00B0F0"/>
                </a:solidFill>
              </a:rPr>
              <a:t>&lt;li&gt;&lt;p&gt;Magic&lt;/p&gt;&lt;/li&gt;</a:t>
            </a:r>
          </a:p>
          <a:p>
            <a:pPr lvl="1"/>
            <a:r>
              <a:rPr lang="en-US" dirty="0">
                <a:solidFill>
                  <a:srgbClr val="00B0F0"/>
                </a:solidFill>
              </a:rPr>
              <a:t>&lt;/</a:t>
            </a:r>
            <a:r>
              <a:rPr lang="en-US" dirty="0" err="1">
                <a:solidFill>
                  <a:srgbClr val="00B0F0"/>
                </a:solidFill>
              </a:rPr>
              <a:t>ul</a:t>
            </a:r>
            <a:r>
              <a:rPr lang="en-US" dirty="0">
                <a:solidFill>
                  <a:srgbClr val="00B0F0"/>
                </a:solidFill>
              </a:rPr>
              <a:t>&gt;</a:t>
            </a:r>
          </a:p>
        </p:txBody>
      </p:sp>
    </p:spTree>
    <p:extLst>
      <p:ext uri="{BB962C8B-B14F-4D97-AF65-F5344CB8AC3E}">
        <p14:creationId xmlns:p14="http://schemas.microsoft.com/office/powerpoint/2010/main" val="23795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BA08-4DBA-4E84-905F-BBEF8F98053E}"/>
              </a:ext>
            </a:extLst>
          </p:cNvPr>
          <p:cNvSpPr>
            <a:spLocks noGrp="1"/>
          </p:cNvSpPr>
          <p:nvPr>
            <p:ph type="title"/>
          </p:nvPr>
        </p:nvSpPr>
        <p:spPr/>
        <p:txBody>
          <a:bodyPr/>
          <a:lstStyle/>
          <a:p>
            <a:r>
              <a:rPr lang="pt-PT" dirty="0"/>
              <a:t>LISTS (</a:t>
            </a:r>
            <a:r>
              <a:rPr lang="pt-PT" dirty="0" err="1"/>
              <a:t>multiple</a:t>
            </a:r>
            <a:r>
              <a:rPr lang="pt-PT" dirty="0"/>
              <a:t> </a:t>
            </a:r>
            <a:r>
              <a:rPr lang="pt-PT" dirty="0" err="1"/>
              <a:t>paragraphs</a:t>
            </a:r>
            <a:r>
              <a:rPr lang="pt-PT" dirty="0"/>
              <a:t>)</a:t>
            </a:r>
            <a:endParaRPr lang="en-US" dirty="0"/>
          </a:p>
        </p:txBody>
      </p:sp>
      <p:sp>
        <p:nvSpPr>
          <p:cNvPr id="3" name="Content Placeholder 2">
            <a:extLst>
              <a:ext uri="{FF2B5EF4-FFF2-40B4-BE49-F238E27FC236}">
                <a16:creationId xmlns:a16="http://schemas.microsoft.com/office/drawing/2014/main" id="{DED61416-BC73-4CCB-8CE5-EDDFF6F35CD9}"/>
              </a:ext>
            </a:extLst>
          </p:cNvPr>
          <p:cNvSpPr>
            <a:spLocks noGrp="1"/>
          </p:cNvSpPr>
          <p:nvPr>
            <p:ph idx="1"/>
          </p:nvPr>
        </p:nvSpPr>
        <p:spPr/>
        <p:txBody>
          <a:bodyPr>
            <a:normAutofit fontScale="85000" lnSpcReduction="20000"/>
          </a:bodyPr>
          <a:lstStyle/>
          <a:p>
            <a:r>
              <a:rPr lang="en-US" dirty="0"/>
              <a:t>List items may consist of multiple paragraphs. Each subsequent paragraph in a list item must be indented by either 4 spaces or one tab:</a:t>
            </a:r>
          </a:p>
          <a:p>
            <a:endParaRPr lang="en-US" dirty="0"/>
          </a:p>
          <a:p>
            <a:pPr marL="457200" lvl="1" indent="0">
              <a:buNone/>
            </a:pPr>
            <a:r>
              <a:rPr lang="en-US" dirty="0">
                <a:solidFill>
                  <a:srgbClr val="FFC000"/>
                </a:solidFill>
              </a:rPr>
              <a:t>1.  This is a list item with two paragraphs. Lorem ipsum dolor</a:t>
            </a:r>
          </a:p>
          <a:p>
            <a:pPr marL="457200" lvl="1" indent="0">
              <a:buNone/>
            </a:pPr>
            <a:r>
              <a:rPr lang="en-US" dirty="0">
                <a:solidFill>
                  <a:srgbClr val="FFC000"/>
                </a:solidFill>
              </a:rPr>
              <a:t>    sit </a:t>
            </a:r>
            <a:r>
              <a:rPr lang="en-US" dirty="0" err="1">
                <a:solidFill>
                  <a:srgbClr val="FFC000"/>
                </a:solidFill>
              </a:rPr>
              <a:t>amet</a:t>
            </a:r>
            <a:r>
              <a:rPr lang="en-US" dirty="0">
                <a:solidFill>
                  <a:srgbClr val="FFC000"/>
                </a:solidFill>
              </a:rPr>
              <a:t>, </a:t>
            </a:r>
            <a:r>
              <a:rPr lang="en-US" dirty="0" err="1">
                <a:solidFill>
                  <a:srgbClr val="FFC000"/>
                </a:solidFill>
              </a:rPr>
              <a:t>consectetuer</a:t>
            </a:r>
            <a:r>
              <a:rPr lang="en-US" dirty="0">
                <a:solidFill>
                  <a:srgbClr val="FFC000"/>
                </a:solidFill>
              </a:rPr>
              <a:t> </a:t>
            </a:r>
            <a:r>
              <a:rPr lang="en-US" dirty="0" err="1">
                <a:solidFill>
                  <a:srgbClr val="FFC000"/>
                </a:solidFill>
              </a:rPr>
              <a:t>adipiscing</a:t>
            </a:r>
            <a:r>
              <a:rPr lang="en-US" dirty="0">
                <a:solidFill>
                  <a:srgbClr val="FFC000"/>
                </a:solidFill>
              </a:rPr>
              <a:t> </a:t>
            </a:r>
            <a:r>
              <a:rPr lang="en-US" dirty="0" err="1">
                <a:solidFill>
                  <a:srgbClr val="FFC000"/>
                </a:solidFill>
              </a:rPr>
              <a:t>elit</a:t>
            </a:r>
            <a:r>
              <a:rPr lang="en-US" dirty="0">
                <a:solidFill>
                  <a:srgbClr val="FFC000"/>
                </a:solidFill>
              </a:rPr>
              <a:t>. </a:t>
            </a:r>
            <a:r>
              <a:rPr lang="en-US" dirty="0" err="1">
                <a:solidFill>
                  <a:srgbClr val="FFC000"/>
                </a:solidFill>
              </a:rPr>
              <a:t>Aliquam</a:t>
            </a:r>
            <a:r>
              <a:rPr lang="en-US" dirty="0">
                <a:solidFill>
                  <a:srgbClr val="FFC000"/>
                </a:solidFill>
              </a:rPr>
              <a:t> </a:t>
            </a:r>
            <a:r>
              <a:rPr lang="en-US" dirty="0" err="1">
                <a:solidFill>
                  <a:srgbClr val="FFC000"/>
                </a:solidFill>
              </a:rPr>
              <a:t>hendrerit</a:t>
            </a:r>
            <a:endParaRPr lang="en-US" dirty="0">
              <a:solidFill>
                <a:srgbClr val="FFC000"/>
              </a:solidFill>
            </a:endParaRPr>
          </a:p>
          <a:p>
            <a:pPr marL="457200" lvl="1" indent="0">
              <a:buNone/>
            </a:pPr>
            <a:r>
              <a:rPr lang="en-US" dirty="0">
                <a:solidFill>
                  <a:srgbClr val="FFC000"/>
                </a:solidFill>
              </a:rPr>
              <a:t>    mi </a:t>
            </a:r>
            <a:r>
              <a:rPr lang="en-US" dirty="0" err="1">
                <a:solidFill>
                  <a:srgbClr val="FFC000"/>
                </a:solidFill>
              </a:rPr>
              <a:t>posuere</a:t>
            </a:r>
            <a:r>
              <a:rPr lang="en-US" dirty="0">
                <a:solidFill>
                  <a:srgbClr val="FFC000"/>
                </a:solidFill>
              </a:rPr>
              <a:t> </a:t>
            </a:r>
            <a:r>
              <a:rPr lang="en-US" dirty="0" err="1">
                <a:solidFill>
                  <a:srgbClr val="FFC000"/>
                </a:solidFill>
              </a:rPr>
              <a:t>lectus</a:t>
            </a:r>
            <a:r>
              <a:rPr lang="en-US" dirty="0">
                <a:solidFill>
                  <a:srgbClr val="FFC000"/>
                </a:solidFill>
              </a:rPr>
              <a:t>.</a:t>
            </a:r>
          </a:p>
          <a:p>
            <a:pPr marL="457200" lvl="1" indent="0">
              <a:buNone/>
            </a:pPr>
            <a:endParaRPr lang="en-US" dirty="0">
              <a:solidFill>
                <a:srgbClr val="FFC000"/>
              </a:solidFill>
            </a:endParaRPr>
          </a:p>
          <a:p>
            <a:pPr marL="457200" lvl="1" indent="0">
              <a:buNone/>
            </a:pPr>
            <a:r>
              <a:rPr lang="en-US" dirty="0">
                <a:solidFill>
                  <a:srgbClr val="FFC000"/>
                </a:solidFill>
              </a:rPr>
              <a:t>    Vestibulum </a:t>
            </a:r>
            <a:r>
              <a:rPr lang="en-US" dirty="0" err="1">
                <a:solidFill>
                  <a:srgbClr val="FFC000"/>
                </a:solidFill>
              </a:rPr>
              <a:t>enim</a:t>
            </a:r>
            <a:r>
              <a:rPr lang="en-US" dirty="0">
                <a:solidFill>
                  <a:srgbClr val="FFC000"/>
                </a:solidFill>
              </a:rPr>
              <a:t> </a:t>
            </a:r>
            <a:r>
              <a:rPr lang="en-US" dirty="0" err="1">
                <a:solidFill>
                  <a:srgbClr val="FFC000"/>
                </a:solidFill>
              </a:rPr>
              <a:t>wisi</a:t>
            </a:r>
            <a:r>
              <a:rPr lang="en-US" dirty="0">
                <a:solidFill>
                  <a:srgbClr val="FFC000"/>
                </a:solidFill>
              </a:rPr>
              <a:t>, </a:t>
            </a:r>
            <a:r>
              <a:rPr lang="en-US" dirty="0" err="1">
                <a:solidFill>
                  <a:srgbClr val="FFC000"/>
                </a:solidFill>
              </a:rPr>
              <a:t>viverra</a:t>
            </a:r>
            <a:r>
              <a:rPr lang="en-US" dirty="0">
                <a:solidFill>
                  <a:srgbClr val="FFC000"/>
                </a:solidFill>
              </a:rPr>
              <a:t> </a:t>
            </a:r>
            <a:r>
              <a:rPr lang="en-US" dirty="0" err="1">
                <a:solidFill>
                  <a:srgbClr val="FFC000"/>
                </a:solidFill>
              </a:rPr>
              <a:t>nec</a:t>
            </a:r>
            <a:r>
              <a:rPr lang="en-US" dirty="0">
                <a:solidFill>
                  <a:srgbClr val="FFC000"/>
                </a:solidFill>
              </a:rPr>
              <a:t>, </a:t>
            </a:r>
            <a:r>
              <a:rPr lang="en-US" dirty="0" err="1">
                <a:solidFill>
                  <a:srgbClr val="FFC000"/>
                </a:solidFill>
              </a:rPr>
              <a:t>fringilla</a:t>
            </a:r>
            <a:r>
              <a:rPr lang="en-US" dirty="0">
                <a:solidFill>
                  <a:srgbClr val="FFC000"/>
                </a:solidFill>
              </a:rPr>
              <a:t> in, </a:t>
            </a:r>
            <a:r>
              <a:rPr lang="en-US" dirty="0" err="1">
                <a:solidFill>
                  <a:srgbClr val="FFC000"/>
                </a:solidFill>
              </a:rPr>
              <a:t>laoreet</a:t>
            </a:r>
            <a:endParaRPr lang="en-US" dirty="0">
              <a:solidFill>
                <a:srgbClr val="FFC000"/>
              </a:solidFill>
            </a:endParaRPr>
          </a:p>
          <a:p>
            <a:pPr marL="457200" lvl="1" indent="0">
              <a:buNone/>
            </a:pPr>
            <a:r>
              <a:rPr lang="en-US" dirty="0">
                <a:solidFill>
                  <a:srgbClr val="FFC000"/>
                </a:solidFill>
              </a:rPr>
              <a:t>    vitae, </a:t>
            </a:r>
            <a:r>
              <a:rPr lang="en-US" dirty="0" err="1">
                <a:solidFill>
                  <a:srgbClr val="FFC000"/>
                </a:solidFill>
              </a:rPr>
              <a:t>risus</a:t>
            </a:r>
            <a:r>
              <a:rPr lang="en-US" dirty="0">
                <a:solidFill>
                  <a:srgbClr val="FFC000"/>
                </a:solidFill>
              </a:rPr>
              <a:t>. </a:t>
            </a:r>
            <a:r>
              <a:rPr lang="en-US" dirty="0" err="1">
                <a:solidFill>
                  <a:srgbClr val="FFC000"/>
                </a:solidFill>
              </a:rPr>
              <a:t>Donec</a:t>
            </a:r>
            <a:r>
              <a:rPr lang="en-US" dirty="0">
                <a:solidFill>
                  <a:srgbClr val="FFC000"/>
                </a:solidFill>
              </a:rPr>
              <a:t> sit </a:t>
            </a:r>
            <a:r>
              <a:rPr lang="en-US" dirty="0" err="1">
                <a:solidFill>
                  <a:srgbClr val="FFC000"/>
                </a:solidFill>
              </a:rPr>
              <a:t>amet</a:t>
            </a:r>
            <a:r>
              <a:rPr lang="en-US" dirty="0">
                <a:solidFill>
                  <a:srgbClr val="FFC000"/>
                </a:solidFill>
              </a:rPr>
              <a:t> </a:t>
            </a:r>
            <a:r>
              <a:rPr lang="en-US" dirty="0" err="1">
                <a:solidFill>
                  <a:srgbClr val="FFC000"/>
                </a:solidFill>
              </a:rPr>
              <a:t>nisl</a:t>
            </a:r>
            <a:r>
              <a:rPr lang="en-US" dirty="0">
                <a:solidFill>
                  <a:srgbClr val="FFC000"/>
                </a:solidFill>
              </a:rPr>
              <a:t>. </a:t>
            </a:r>
            <a:r>
              <a:rPr lang="en-US" dirty="0" err="1">
                <a:solidFill>
                  <a:srgbClr val="FFC000"/>
                </a:solidFill>
              </a:rPr>
              <a:t>Aliquam</a:t>
            </a:r>
            <a:r>
              <a:rPr lang="en-US" dirty="0">
                <a:solidFill>
                  <a:srgbClr val="FFC000"/>
                </a:solidFill>
              </a:rPr>
              <a:t> semper ipsum</a:t>
            </a:r>
          </a:p>
          <a:p>
            <a:pPr marL="457200" lvl="1" indent="0">
              <a:buNone/>
            </a:pPr>
            <a:r>
              <a:rPr lang="en-US" dirty="0">
                <a:solidFill>
                  <a:srgbClr val="FFC000"/>
                </a:solidFill>
              </a:rPr>
              <a:t>    sit </a:t>
            </a:r>
            <a:r>
              <a:rPr lang="en-US" dirty="0" err="1">
                <a:solidFill>
                  <a:srgbClr val="FFC000"/>
                </a:solidFill>
              </a:rPr>
              <a:t>amet</a:t>
            </a:r>
            <a:r>
              <a:rPr lang="en-US" dirty="0">
                <a:solidFill>
                  <a:srgbClr val="FFC000"/>
                </a:solidFill>
              </a:rPr>
              <a:t> </a:t>
            </a:r>
            <a:r>
              <a:rPr lang="en-US" dirty="0" err="1">
                <a:solidFill>
                  <a:srgbClr val="FFC000"/>
                </a:solidFill>
              </a:rPr>
              <a:t>velit</a:t>
            </a:r>
            <a:r>
              <a:rPr lang="en-US" dirty="0">
                <a:solidFill>
                  <a:srgbClr val="FFC000"/>
                </a:solidFill>
              </a:rPr>
              <a:t>.</a:t>
            </a:r>
          </a:p>
          <a:p>
            <a:pPr marL="457200" lvl="1" indent="0">
              <a:buNone/>
            </a:pPr>
            <a:endParaRPr lang="en-US" dirty="0">
              <a:solidFill>
                <a:srgbClr val="FFC000"/>
              </a:solidFill>
            </a:endParaRPr>
          </a:p>
          <a:p>
            <a:pPr marL="457200" lvl="1" indent="0">
              <a:buNone/>
            </a:pPr>
            <a:r>
              <a:rPr lang="en-US" dirty="0">
                <a:solidFill>
                  <a:srgbClr val="FFC000"/>
                </a:solidFill>
              </a:rPr>
              <a:t>2.  </a:t>
            </a:r>
            <a:r>
              <a:rPr lang="en-US" dirty="0" err="1">
                <a:solidFill>
                  <a:srgbClr val="FFC000"/>
                </a:solidFill>
              </a:rPr>
              <a:t>Suspendisse</a:t>
            </a:r>
            <a:r>
              <a:rPr lang="en-US" dirty="0">
                <a:solidFill>
                  <a:srgbClr val="FFC000"/>
                </a:solidFill>
              </a:rPr>
              <a:t> id </a:t>
            </a:r>
            <a:r>
              <a:rPr lang="en-US" dirty="0" err="1">
                <a:solidFill>
                  <a:srgbClr val="FFC000"/>
                </a:solidFill>
              </a:rPr>
              <a:t>sem</a:t>
            </a:r>
            <a:r>
              <a:rPr lang="en-US" dirty="0">
                <a:solidFill>
                  <a:srgbClr val="FFC000"/>
                </a:solidFill>
              </a:rPr>
              <a:t> </a:t>
            </a:r>
            <a:r>
              <a:rPr lang="en-US" dirty="0" err="1">
                <a:solidFill>
                  <a:srgbClr val="FFC000"/>
                </a:solidFill>
              </a:rPr>
              <a:t>consectetuer</a:t>
            </a:r>
            <a:r>
              <a:rPr lang="en-US" dirty="0">
                <a:solidFill>
                  <a:srgbClr val="FFC000"/>
                </a:solidFill>
              </a:rPr>
              <a:t> libero </a:t>
            </a:r>
            <a:r>
              <a:rPr lang="en-US" dirty="0" err="1">
                <a:solidFill>
                  <a:srgbClr val="FFC000"/>
                </a:solidFill>
              </a:rPr>
              <a:t>luctus</a:t>
            </a:r>
            <a:r>
              <a:rPr lang="en-US" dirty="0">
                <a:solidFill>
                  <a:srgbClr val="FFC000"/>
                </a:solidFill>
              </a:rPr>
              <a:t> </a:t>
            </a:r>
          </a:p>
          <a:p>
            <a:pPr marL="457200" lvl="1" indent="0">
              <a:buNone/>
            </a:pPr>
            <a:r>
              <a:rPr lang="en-US" dirty="0" err="1">
                <a:solidFill>
                  <a:srgbClr val="FFC000"/>
                </a:solidFill>
              </a:rPr>
              <a:t>adipiscing</a:t>
            </a:r>
            <a:r>
              <a:rPr lang="en-US" dirty="0">
                <a:solidFill>
                  <a:srgbClr val="FFC000"/>
                </a:solidFill>
              </a:rPr>
              <a:t>.</a:t>
            </a:r>
          </a:p>
          <a:p>
            <a:endParaRPr lang="en-US" dirty="0"/>
          </a:p>
        </p:txBody>
      </p:sp>
      <p:sp>
        <p:nvSpPr>
          <p:cNvPr id="4" name="Date Placeholder 3">
            <a:extLst>
              <a:ext uri="{FF2B5EF4-FFF2-40B4-BE49-F238E27FC236}">
                <a16:creationId xmlns:a16="http://schemas.microsoft.com/office/drawing/2014/main" id="{186824ED-3F25-4D3F-B575-C2719368B7AA}"/>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165CA332-EA6E-4CAD-ABFD-ECDA981FCAAC}"/>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BDAEBD3D-CF53-469C-AA2C-5C552DB1045D}"/>
              </a:ext>
            </a:extLst>
          </p:cNvPr>
          <p:cNvSpPr>
            <a:spLocks noGrp="1"/>
          </p:cNvSpPr>
          <p:nvPr>
            <p:ph type="sldNum" sz="quarter" idx="12"/>
          </p:nvPr>
        </p:nvSpPr>
        <p:spPr/>
        <p:txBody>
          <a:bodyPr/>
          <a:lstStyle/>
          <a:p>
            <a:fld id="{5B637421-C75C-43A1-B2BC-25CD7795A4D3}" type="slidenum">
              <a:rPr lang="pt-PT" smtClean="0"/>
              <a:t>18</a:t>
            </a:fld>
            <a:endParaRPr lang="pt-PT"/>
          </a:p>
        </p:txBody>
      </p:sp>
      <p:sp>
        <p:nvSpPr>
          <p:cNvPr id="7" name="Text Placeholder 6">
            <a:extLst>
              <a:ext uri="{FF2B5EF4-FFF2-40B4-BE49-F238E27FC236}">
                <a16:creationId xmlns:a16="http://schemas.microsoft.com/office/drawing/2014/main" id="{5B350074-24F9-43F1-AB9B-13C742E81E55}"/>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
        <p:nvSpPr>
          <p:cNvPr id="9" name="Rectangle 8">
            <a:extLst>
              <a:ext uri="{FF2B5EF4-FFF2-40B4-BE49-F238E27FC236}">
                <a16:creationId xmlns:a16="http://schemas.microsoft.com/office/drawing/2014/main" id="{BDF0DEB3-3BA5-4055-8A4A-346F5984D3F7}"/>
              </a:ext>
            </a:extLst>
          </p:cNvPr>
          <p:cNvSpPr/>
          <p:nvPr/>
        </p:nvSpPr>
        <p:spPr>
          <a:xfrm>
            <a:off x="7902856" y="3950885"/>
            <a:ext cx="3865098" cy="186974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r>
              <a:rPr lang="en-US" sz="1050" dirty="0">
                <a:solidFill>
                  <a:srgbClr val="92D050"/>
                </a:solidFill>
              </a:rPr>
              <a:t>It looks nice if you indent every line of the subsequent paragraphs, but here again, Markdown will allow you to be lazy:</a:t>
            </a:r>
          </a:p>
          <a:p>
            <a:endParaRPr lang="en-US" sz="1050" dirty="0">
              <a:solidFill>
                <a:srgbClr val="92D050"/>
              </a:solidFill>
            </a:endParaRPr>
          </a:p>
          <a:p>
            <a:r>
              <a:rPr lang="en-US" sz="1050" dirty="0">
                <a:solidFill>
                  <a:srgbClr val="92D050"/>
                </a:solidFill>
              </a:rPr>
              <a:t>*   This is a list item with two paragraphs.</a:t>
            </a:r>
          </a:p>
          <a:p>
            <a:endParaRPr lang="en-US" sz="1050" dirty="0">
              <a:solidFill>
                <a:srgbClr val="92D050"/>
              </a:solidFill>
            </a:endParaRPr>
          </a:p>
          <a:p>
            <a:r>
              <a:rPr lang="en-US" sz="1050" dirty="0">
                <a:solidFill>
                  <a:srgbClr val="92D050"/>
                </a:solidFill>
              </a:rPr>
              <a:t>    This is the second paragraph in the list item. You're</a:t>
            </a:r>
          </a:p>
          <a:p>
            <a:r>
              <a:rPr lang="en-US" sz="1050" dirty="0">
                <a:solidFill>
                  <a:srgbClr val="92D050"/>
                </a:solidFill>
              </a:rPr>
              <a:t>only required to indent the first line. Lorem ipsum dolor</a:t>
            </a:r>
          </a:p>
          <a:p>
            <a:r>
              <a:rPr lang="en-US" sz="1050" dirty="0">
                <a:solidFill>
                  <a:srgbClr val="92D050"/>
                </a:solidFill>
              </a:rPr>
              <a:t>sit </a:t>
            </a:r>
            <a:r>
              <a:rPr lang="en-US" sz="1050" dirty="0" err="1">
                <a:solidFill>
                  <a:srgbClr val="92D050"/>
                </a:solidFill>
              </a:rPr>
              <a:t>amet</a:t>
            </a:r>
            <a:r>
              <a:rPr lang="en-US" sz="1050" dirty="0">
                <a:solidFill>
                  <a:srgbClr val="92D050"/>
                </a:solidFill>
              </a:rPr>
              <a:t>, </a:t>
            </a:r>
            <a:r>
              <a:rPr lang="en-US" sz="1050" dirty="0" err="1">
                <a:solidFill>
                  <a:srgbClr val="92D050"/>
                </a:solidFill>
              </a:rPr>
              <a:t>consectetuer</a:t>
            </a:r>
            <a:r>
              <a:rPr lang="en-US" sz="1050" dirty="0">
                <a:solidFill>
                  <a:srgbClr val="92D050"/>
                </a:solidFill>
              </a:rPr>
              <a:t> </a:t>
            </a:r>
            <a:r>
              <a:rPr lang="en-US" sz="1050" dirty="0" err="1">
                <a:solidFill>
                  <a:srgbClr val="92D050"/>
                </a:solidFill>
              </a:rPr>
              <a:t>adipiscing</a:t>
            </a:r>
            <a:r>
              <a:rPr lang="en-US" sz="1050" dirty="0">
                <a:solidFill>
                  <a:srgbClr val="92D050"/>
                </a:solidFill>
              </a:rPr>
              <a:t> </a:t>
            </a:r>
            <a:r>
              <a:rPr lang="en-US" sz="1050" dirty="0" err="1">
                <a:solidFill>
                  <a:srgbClr val="92D050"/>
                </a:solidFill>
              </a:rPr>
              <a:t>elit</a:t>
            </a:r>
            <a:r>
              <a:rPr lang="en-US" sz="1050" dirty="0">
                <a:solidFill>
                  <a:srgbClr val="92D050"/>
                </a:solidFill>
              </a:rPr>
              <a:t>.</a:t>
            </a:r>
          </a:p>
          <a:p>
            <a:endParaRPr lang="en-US" sz="1050" dirty="0">
              <a:solidFill>
                <a:srgbClr val="92D050"/>
              </a:solidFill>
            </a:endParaRPr>
          </a:p>
          <a:p>
            <a:r>
              <a:rPr lang="en-US" sz="1050" dirty="0">
                <a:solidFill>
                  <a:srgbClr val="92D050"/>
                </a:solidFill>
              </a:rPr>
              <a:t>*   Another item in the same list.</a:t>
            </a:r>
          </a:p>
        </p:txBody>
      </p:sp>
    </p:spTree>
    <p:extLst>
      <p:ext uri="{BB962C8B-B14F-4D97-AF65-F5344CB8AC3E}">
        <p14:creationId xmlns:p14="http://schemas.microsoft.com/office/powerpoint/2010/main" val="241136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1BE8-9D24-492D-B354-1C8F8F77D815}"/>
              </a:ext>
            </a:extLst>
          </p:cNvPr>
          <p:cNvSpPr>
            <a:spLocks noGrp="1"/>
          </p:cNvSpPr>
          <p:nvPr>
            <p:ph type="title"/>
          </p:nvPr>
        </p:nvSpPr>
        <p:spPr/>
        <p:txBody>
          <a:bodyPr/>
          <a:lstStyle/>
          <a:p>
            <a:r>
              <a:rPr lang="pt-PT" dirty="0" err="1"/>
              <a:t>Other</a:t>
            </a:r>
            <a:r>
              <a:rPr lang="pt-PT" dirty="0"/>
              <a:t> MD </a:t>
            </a:r>
            <a:r>
              <a:rPr lang="pt-PT" dirty="0" err="1"/>
              <a:t>elements</a:t>
            </a:r>
            <a:r>
              <a:rPr lang="pt-PT" dirty="0"/>
              <a:t> </a:t>
            </a:r>
            <a:r>
              <a:rPr lang="pt-PT" dirty="0" err="1"/>
              <a:t>within</a:t>
            </a:r>
            <a:r>
              <a:rPr lang="pt-PT" dirty="0"/>
              <a:t> </a:t>
            </a:r>
            <a:r>
              <a:rPr lang="pt-PT" dirty="0" err="1"/>
              <a:t>list</a:t>
            </a:r>
            <a:r>
              <a:rPr lang="pt-PT" dirty="0"/>
              <a:t> </a:t>
            </a:r>
            <a:r>
              <a:rPr lang="pt-PT" dirty="0" err="1"/>
              <a:t>items</a:t>
            </a:r>
            <a:endParaRPr lang="en-US" dirty="0"/>
          </a:p>
        </p:txBody>
      </p:sp>
      <p:sp>
        <p:nvSpPr>
          <p:cNvPr id="3" name="Content Placeholder 2">
            <a:extLst>
              <a:ext uri="{FF2B5EF4-FFF2-40B4-BE49-F238E27FC236}">
                <a16:creationId xmlns:a16="http://schemas.microsoft.com/office/drawing/2014/main" id="{A3195C07-0CC7-4315-8EA9-3E6BF17E958B}"/>
              </a:ext>
            </a:extLst>
          </p:cNvPr>
          <p:cNvSpPr>
            <a:spLocks noGrp="1"/>
          </p:cNvSpPr>
          <p:nvPr>
            <p:ph idx="1"/>
          </p:nvPr>
        </p:nvSpPr>
        <p:spPr>
          <a:xfrm>
            <a:off x="1118507" y="2073728"/>
            <a:ext cx="9928903" cy="3698673"/>
          </a:xfrm>
        </p:spPr>
        <p:txBody>
          <a:bodyPr>
            <a:normAutofit fontScale="85000" lnSpcReduction="20000"/>
          </a:bodyPr>
          <a:lstStyle/>
          <a:p>
            <a:r>
              <a:rPr lang="en-US" dirty="0"/>
              <a:t>To put a </a:t>
            </a:r>
            <a:r>
              <a:rPr lang="en-US" dirty="0">
                <a:solidFill>
                  <a:srgbClr val="00B050"/>
                </a:solidFill>
              </a:rPr>
              <a:t>blockquote</a:t>
            </a:r>
            <a:r>
              <a:rPr lang="en-US" dirty="0"/>
              <a:t> within a list item, the blockquote’s &gt; delimiters need to be indented:</a:t>
            </a:r>
          </a:p>
          <a:p>
            <a:pPr marL="457200" lvl="1" indent="0">
              <a:buNone/>
            </a:pPr>
            <a:endParaRPr lang="en-US" dirty="0"/>
          </a:p>
          <a:p>
            <a:pPr marL="457200" lvl="1" indent="0">
              <a:buNone/>
            </a:pPr>
            <a:r>
              <a:rPr lang="en-US" dirty="0">
                <a:solidFill>
                  <a:srgbClr val="FBC631"/>
                </a:solidFill>
              </a:rPr>
              <a:t>*   A list item with a blockquote:</a:t>
            </a:r>
          </a:p>
          <a:p>
            <a:pPr marL="457200" lvl="1" indent="0">
              <a:buNone/>
            </a:pPr>
            <a:endParaRPr lang="en-US" dirty="0">
              <a:solidFill>
                <a:srgbClr val="FBC631"/>
              </a:solidFill>
            </a:endParaRPr>
          </a:p>
          <a:p>
            <a:pPr marL="457200" lvl="1" indent="0">
              <a:buNone/>
            </a:pPr>
            <a:r>
              <a:rPr lang="en-US" dirty="0">
                <a:solidFill>
                  <a:srgbClr val="FBC631"/>
                </a:solidFill>
              </a:rPr>
              <a:t>    &gt; This is a blockquote</a:t>
            </a:r>
          </a:p>
          <a:p>
            <a:pPr marL="457200" lvl="1" indent="0">
              <a:buNone/>
            </a:pPr>
            <a:r>
              <a:rPr lang="en-US" dirty="0">
                <a:solidFill>
                  <a:srgbClr val="FBC631"/>
                </a:solidFill>
              </a:rPr>
              <a:t>    &gt; inside a list item.</a:t>
            </a:r>
          </a:p>
          <a:p>
            <a:pPr marL="457200" lvl="1" indent="0">
              <a:buNone/>
            </a:pPr>
            <a:r>
              <a:rPr lang="pt-PT" dirty="0"/>
              <a:t>	</a:t>
            </a:r>
            <a:endParaRPr lang="en-US" dirty="0"/>
          </a:p>
          <a:p>
            <a:r>
              <a:rPr lang="en-US" dirty="0"/>
              <a:t>To put a </a:t>
            </a:r>
            <a:r>
              <a:rPr lang="en-US" dirty="0">
                <a:solidFill>
                  <a:srgbClr val="00B050"/>
                </a:solidFill>
              </a:rPr>
              <a:t>code block </a:t>
            </a:r>
            <a:r>
              <a:rPr lang="en-US" dirty="0"/>
              <a:t>within a list item, the code block needs to be indented twice — 8 spaces or two tabs:</a:t>
            </a:r>
          </a:p>
          <a:p>
            <a:pPr marL="457200" lvl="1" indent="0">
              <a:buNone/>
            </a:pPr>
            <a:endParaRPr lang="en-US" dirty="0"/>
          </a:p>
          <a:p>
            <a:pPr marL="457200" lvl="1" indent="0">
              <a:buNone/>
            </a:pPr>
            <a:r>
              <a:rPr lang="en-US" dirty="0">
                <a:solidFill>
                  <a:srgbClr val="FBC631"/>
                </a:solidFill>
              </a:rPr>
              <a:t>*   A list item with a code block:</a:t>
            </a:r>
          </a:p>
          <a:p>
            <a:pPr marL="457200" lvl="1" indent="0">
              <a:buNone/>
            </a:pPr>
            <a:endParaRPr lang="en-US" dirty="0">
              <a:solidFill>
                <a:srgbClr val="FBC631"/>
              </a:solidFill>
            </a:endParaRPr>
          </a:p>
          <a:p>
            <a:pPr marL="457200" lvl="1" indent="0">
              <a:buNone/>
            </a:pPr>
            <a:r>
              <a:rPr lang="en-US" dirty="0">
                <a:solidFill>
                  <a:srgbClr val="FBC631"/>
                </a:solidFill>
              </a:rPr>
              <a:t>        &lt;code goes here&gt;</a:t>
            </a:r>
          </a:p>
          <a:p>
            <a:endParaRPr lang="en-US" dirty="0"/>
          </a:p>
        </p:txBody>
      </p:sp>
      <p:sp>
        <p:nvSpPr>
          <p:cNvPr id="4" name="Date Placeholder 3">
            <a:extLst>
              <a:ext uri="{FF2B5EF4-FFF2-40B4-BE49-F238E27FC236}">
                <a16:creationId xmlns:a16="http://schemas.microsoft.com/office/drawing/2014/main" id="{EF372B02-B895-44F5-9884-8A7BAAA6562C}"/>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666EED0E-F66C-4BC7-9F24-EEFCE3185DE8}"/>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F1CB1BC2-D3FF-44BB-9E72-E73057344497}"/>
              </a:ext>
            </a:extLst>
          </p:cNvPr>
          <p:cNvSpPr>
            <a:spLocks noGrp="1"/>
          </p:cNvSpPr>
          <p:nvPr>
            <p:ph type="sldNum" sz="quarter" idx="12"/>
          </p:nvPr>
        </p:nvSpPr>
        <p:spPr/>
        <p:txBody>
          <a:bodyPr/>
          <a:lstStyle/>
          <a:p>
            <a:fld id="{5B637421-C75C-43A1-B2BC-25CD7795A4D3}" type="slidenum">
              <a:rPr lang="pt-PT" smtClean="0"/>
              <a:t>19</a:t>
            </a:fld>
            <a:endParaRPr lang="pt-PT"/>
          </a:p>
        </p:txBody>
      </p:sp>
      <p:sp>
        <p:nvSpPr>
          <p:cNvPr id="7" name="Text Placeholder 6">
            <a:extLst>
              <a:ext uri="{FF2B5EF4-FFF2-40B4-BE49-F238E27FC236}">
                <a16:creationId xmlns:a16="http://schemas.microsoft.com/office/drawing/2014/main" id="{052CD034-AEFA-4515-A3AE-B092F9FE6961}"/>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36841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CD89-6EA9-4DA3-B02D-92F6691A3C63}"/>
              </a:ext>
            </a:extLst>
          </p:cNvPr>
          <p:cNvSpPr>
            <a:spLocks noGrp="1"/>
          </p:cNvSpPr>
          <p:nvPr>
            <p:ph type="title"/>
          </p:nvPr>
        </p:nvSpPr>
        <p:spPr/>
        <p:txBody>
          <a:bodyPr/>
          <a:lstStyle/>
          <a:p>
            <a:r>
              <a:rPr lang="pt-PT" dirty="0" err="1"/>
              <a:t>Contents</a:t>
            </a:r>
            <a:endParaRPr lang="en-US" dirty="0"/>
          </a:p>
        </p:txBody>
      </p:sp>
      <p:sp>
        <p:nvSpPr>
          <p:cNvPr id="3" name="Content Placeholder 2">
            <a:extLst>
              <a:ext uri="{FF2B5EF4-FFF2-40B4-BE49-F238E27FC236}">
                <a16:creationId xmlns:a16="http://schemas.microsoft.com/office/drawing/2014/main" id="{4C8BD8CE-F166-4AAB-BA3B-96909FA2CCB6}"/>
              </a:ext>
            </a:extLst>
          </p:cNvPr>
          <p:cNvSpPr>
            <a:spLocks noGrp="1"/>
          </p:cNvSpPr>
          <p:nvPr>
            <p:ph idx="1"/>
          </p:nvPr>
        </p:nvSpPr>
        <p:spPr/>
        <p:txBody>
          <a:bodyPr>
            <a:normAutofit/>
          </a:bodyPr>
          <a:lstStyle/>
          <a:p>
            <a:r>
              <a:rPr lang="pt-PT" dirty="0" err="1"/>
              <a:t>Introduction</a:t>
            </a:r>
            <a:endParaRPr lang="pt-PT" dirty="0"/>
          </a:p>
          <a:p>
            <a:r>
              <a:rPr lang="pt-PT" dirty="0" err="1"/>
              <a:t>Syntax</a:t>
            </a:r>
            <a:endParaRPr lang="pt-PT" dirty="0"/>
          </a:p>
          <a:p>
            <a:pPr lvl="1"/>
            <a:r>
              <a:rPr lang="pt-PT" dirty="0" err="1"/>
              <a:t>Block</a:t>
            </a:r>
            <a:r>
              <a:rPr lang="pt-PT" dirty="0"/>
              <a:t> </a:t>
            </a:r>
            <a:r>
              <a:rPr lang="pt-PT" dirty="0" err="1"/>
              <a:t>elements</a:t>
            </a:r>
            <a:r>
              <a:rPr lang="pt-PT" dirty="0"/>
              <a:t> </a:t>
            </a:r>
          </a:p>
          <a:p>
            <a:pPr lvl="1"/>
            <a:r>
              <a:rPr lang="pt-PT" dirty="0" err="1"/>
              <a:t>Span</a:t>
            </a:r>
            <a:r>
              <a:rPr lang="pt-PT" dirty="0"/>
              <a:t> </a:t>
            </a:r>
            <a:r>
              <a:rPr lang="pt-PT" dirty="0" err="1"/>
              <a:t>elements</a:t>
            </a:r>
            <a:endParaRPr lang="pt-PT" dirty="0"/>
          </a:p>
          <a:p>
            <a:r>
              <a:rPr lang="pt-PT" dirty="0" err="1"/>
              <a:t>Parser</a:t>
            </a:r>
            <a:endParaRPr lang="pt-PT" dirty="0"/>
          </a:p>
          <a:p>
            <a:r>
              <a:rPr lang="pt-PT" dirty="0"/>
              <a:t>More</a:t>
            </a:r>
          </a:p>
          <a:p>
            <a:endParaRPr lang="pt-PT" dirty="0"/>
          </a:p>
          <a:p>
            <a:endParaRPr lang="en-US" dirty="0"/>
          </a:p>
        </p:txBody>
      </p:sp>
      <p:sp>
        <p:nvSpPr>
          <p:cNvPr id="4" name="Date Placeholder 3">
            <a:extLst>
              <a:ext uri="{FF2B5EF4-FFF2-40B4-BE49-F238E27FC236}">
                <a16:creationId xmlns:a16="http://schemas.microsoft.com/office/drawing/2014/main" id="{B5429B2B-196A-4BDE-B8B7-60433ED678E9}"/>
              </a:ext>
            </a:extLst>
          </p:cNvPr>
          <p:cNvSpPr>
            <a:spLocks noGrp="1"/>
          </p:cNvSpPr>
          <p:nvPr>
            <p:ph type="dt" sz="half" idx="10"/>
          </p:nvPr>
        </p:nvSpPr>
        <p:spPr/>
        <p:txBody>
          <a:bodyPr/>
          <a:lstStyle/>
          <a:p>
            <a:fld id="{245173E5-E0FD-4C8C-94EE-B5B60963F9BB}" type="datetime1">
              <a:rPr lang="pt-PT" smtClean="0"/>
              <a:t>08/10/2017</a:t>
            </a:fld>
            <a:endParaRPr lang="pt-PT"/>
          </a:p>
        </p:txBody>
      </p:sp>
      <p:sp>
        <p:nvSpPr>
          <p:cNvPr id="5" name="Footer Placeholder 4">
            <a:extLst>
              <a:ext uri="{FF2B5EF4-FFF2-40B4-BE49-F238E27FC236}">
                <a16:creationId xmlns:a16="http://schemas.microsoft.com/office/drawing/2014/main" id="{39474923-6DD5-4C18-B692-AC50436E8FBE}"/>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1CF38BED-F1DB-4379-8179-ABDC6C5AA283}"/>
              </a:ext>
            </a:extLst>
          </p:cNvPr>
          <p:cNvSpPr>
            <a:spLocks noGrp="1"/>
          </p:cNvSpPr>
          <p:nvPr>
            <p:ph type="sldNum" sz="quarter" idx="12"/>
          </p:nvPr>
        </p:nvSpPr>
        <p:spPr/>
        <p:txBody>
          <a:bodyPr/>
          <a:lstStyle/>
          <a:p>
            <a:fld id="{5B637421-C75C-43A1-B2BC-25CD7795A4D3}" type="slidenum">
              <a:rPr lang="pt-PT" smtClean="0"/>
              <a:t>2</a:t>
            </a:fld>
            <a:endParaRPr lang="pt-PT"/>
          </a:p>
        </p:txBody>
      </p:sp>
    </p:spTree>
    <p:extLst>
      <p:ext uri="{BB962C8B-B14F-4D97-AF65-F5344CB8AC3E}">
        <p14:creationId xmlns:p14="http://schemas.microsoft.com/office/powerpoint/2010/main" val="282194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C551-E592-4EFE-91B4-956CFAE37C32}"/>
              </a:ext>
            </a:extLst>
          </p:cNvPr>
          <p:cNvSpPr>
            <a:spLocks noGrp="1"/>
          </p:cNvSpPr>
          <p:nvPr>
            <p:ph type="title"/>
          </p:nvPr>
        </p:nvSpPr>
        <p:spPr/>
        <p:txBody>
          <a:bodyPr/>
          <a:lstStyle/>
          <a:p>
            <a:r>
              <a:rPr lang="pt-PT" dirty="0" err="1"/>
              <a:t>List</a:t>
            </a:r>
            <a:r>
              <a:rPr lang="pt-PT" dirty="0"/>
              <a:t> </a:t>
            </a:r>
            <a:r>
              <a:rPr lang="pt-PT" dirty="0" err="1"/>
              <a:t>example</a:t>
            </a:r>
            <a:endParaRPr lang="en-US" dirty="0"/>
          </a:p>
        </p:txBody>
      </p:sp>
      <p:sp>
        <p:nvSpPr>
          <p:cNvPr id="3" name="Content Placeholder 2">
            <a:extLst>
              <a:ext uri="{FF2B5EF4-FFF2-40B4-BE49-F238E27FC236}">
                <a16:creationId xmlns:a16="http://schemas.microsoft.com/office/drawing/2014/main" id="{955282D1-DEB1-49BF-81E7-EB2A68A04453}"/>
              </a:ext>
            </a:extLst>
          </p:cNvPr>
          <p:cNvSpPr>
            <a:spLocks noGrp="1"/>
          </p:cNvSpPr>
          <p:nvPr>
            <p:ph idx="1"/>
          </p:nvPr>
        </p:nvSpPr>
        <p:spPr>
          <a:xfrm>
            <a:off x="1118507" y="2068449"/>
            <a:ext cx="2989469" cy="3396342"/>
          </a:xfrm>
        </p:spPr>
        <p:txBody>
          <a:bodyPr>
            <a:normAutofit lnSpcReduction="10000"/>
          </a:bodyPr>
          <a:lstStyle/>
          <a:p>
            <a:pPr marL="0" indent="0">
              <a:buNone/>
            </a:pPr>
            <a:r>
              <a:rPr lang="pt-PT" sz="1600" b="1" dirty="0" err="1">
                <a:solidFill>
                  <a:srgbClr val="FBC631"/>
                </a:solidFill>
              </a:rPr>
              <a:t>Markdown</a:t>
            </a:r>
            <a:endParaRPr lang="pt-PT" sz="1600" b="1" dirty="0">
              <a:solidFill>
                <a:srgbClr val="FBC631"/>
              </a:solidFill>
            </a:endParaRPr>
          </a:p>
          <a:p>
            <a:pPr marL="0" indent="0">
              <a:buNone/>
            </a:pPr>
            <a:endParaRPr lang="en-US" sz="1600" dirty="0"/>
          </a:p>
          <a:p>
            <a:pPr marL="0" indent="0">
              <a:buNone/>
            </a:pPr>
            <a:r>
              <a:rPr lang="en-US" sz="1600" dirty="0"/>
              <a:t>*   Abacus</a:t>
            </a:r>
          </a:p>
          <a:p>
            <a:pPr marL="0" indent="0">
              <a:buNone/>
            </a:pPr>
            <a:r>
              <a:rPr lang="en-US" sz="1600" dirty="0"/>
              <a:t>    * answer</a:t>
            </a:r>
          </a:p>
          <a:p>
            <a:pPr marL="0" indent="0">
              <a:buNone/>
            </a:pPr>
            <a:r>
              <a:rPr lang="en-US" sz="1600" dirty="0"/>
              <a:t>*   Bubbles</a:t>
            </a:r>
          </a:p>
          <a:p>
            <a:pPr marL="0" indent="0">
              <a:buNone/>
            </a:pPr>
            <a:r>
              <a:rPr lang="en-US" sz="1600" dirty="0"/>
              <a:t>    1.  bunk</a:t>
            </a:r>
          </a:p>
          <a:p>
            <a:pPr marL="0" indent="0">
              <a:buNone/>
            </a:pPr>
            <a:r>
              <a:rPr lang="en-US" sz="1600" dirty="0"/>
              <a:t>    2.  </a:t>
            </a:r>
            <a:r>
              <a:rPr lang="en-US" sz="1600" dirty="0" err="1"/>
              <a:t>bupkis</a:t>
            </a:r>
            <a:endParaRPr lang="en-US" sz="1600" dirty="0"/>
          </a:p>
          <a:p>
            <a:pPr marL="0" indent="0">
              <a:buNone/>
            </a:pPr>
            <a:r>
              <a:rPr lang="en-US" sz="1600" dirty="0"/>
              <a:t>        * BELITTLER</a:t>
            </a:r>
          </a:p>
          <a:p>
            <a:pPr marL="0" indent="0">
              <a:buNone/>
            </a:pPr>
            <a:r>
              <a:rPr lang="en-US" sz="1600" dirty="0"/>
              <a:t>    3. </a:t>
            </a:r>
            <a:r>
              <a:rPr lang="en-US" sz="1600" dirty="0" err="1"/>
              <a:t>burper</a:t>
            </a:r>
            <a:endParaRPr lang="en-US" sz="1600" dirty="0"/>
          </a:p>
          <a:p>
            <a:pPr marL="0" indent="0">
              <a:buNone/>
            </a:pPr>
            <a:r>
              <a:rPr lang="en-US" sz="1600" dirty="0"/>
              <a:t>*   Cunning</a:t>
            </a:r>
          </a:p>
        </p:txBody>
      </p:sp>
      <p:sp>
        <p:nvSpPr>
          <p:cNvPr id="4" name="Date Placeholder 3">
            <a:extLst>
              <a:ext uri="{FF2B5EF4-FFF2-40B4-BE49-F238E27FC236}">
                <a16:creationId xmlns:a16="http://schemas.microsoft.com/office/drawing/2014/main" id="{3799FE45-46A7-4C27-94DB-1D6A0B6BE299}"/>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F163C8A4-2487-4B29-85D9-D567C41B11DE}"/>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80E29FF4-3C34-4BD3-BA2A-B5F711E59CA0}"/>
              </a:ext>
            </a:extLst>
          </p:cNvPr>
          <p:cNvSpPr>
            <a:spLocks noGrp="1"/>
          </p:cNvSpPr>
          <p:nvPr>
            <p:ph type="sldNum" sz="quarter" idx="12"/>
          </p:nvPr>
        </p:nvSpPr>
        <p:spPr/>
        <p:txBody>
          <a:bodyPr/>
          <a:lstStyle/>
          <a:p>
            <a:fld id="{5B637421-C75C-43A1-B2BC-25CD7795A4D3}" type="slidenum">
              <a:rPr lang="pt-PT" smtClean="0"/>
              <a:t>20</a:t>
            </a:fld>
            <a:endParaRPr lang="pt-PT"/>
          </a:p>
        </p:txBody>
      </p:sp>
      <p:sp>
        <p:nvSpPr>
          <p:cNvPr id="7" name="Text Placeholder 6">
            <a:extLst>
              <a:ext uri="{FF2B5EF4-FFF2-40B4-BE49-F238E27FC236}">
                <a16:creationId xmlns:a16="http://schemas.microsoft.com/office/drawing/2014/main" id="{FF25F869-434A-41A4-B573-8988C184BCBD}"/>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sp>
        <p:nvSpPr>
          <p:cNvPr id="8" name="Content Placeholder 2">
            <a:extLst>
              <a:ext uri="{FF2B5EF4-FFF2-40B4-BE49-F238E27FC236}">
                <a16:creationId xmlns:a16="http://schemas.microsoft.com/office/drawing/2014/main" id="{B02C86ED-F259-48C6-8385-E69D897D52B9}"/>
              </a:ext>
            </a:extLst>
          </p:cNvPr>
          <p:cNvSpPr txBox="1">
            <a:spLocks/>
          </p:cNvSpPr>
          <p:nvPr/>
        </p:nvSpPr>
        <p:spPr>
          <a:xfrm>
            <a:off x="4548831" y="2068449"/>
            <a:ext cx="2711778" cy="3499838"/>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pt-PT" sz="2400" b="1" dirty="0">
                <a:solidFill>
                  <a:srgbClr val="66CCFF"/>
                </a:solidFill>
              </a:rPr>
              <a:t>HTML </a:t>
            </a:r>
            <a:r>
              <a:rPr lang="pt-PT" sz="2400" b="1" dirty="0" err="1">
                <a:solidFill>
                  <a:srgbClr val="66CCFF"/>
                </a:solidFill>
              </a:rPr>
              <a:t>Source</a:t>
            </a:r>
            <a:endParaRPr lang="pt-PT" sz="2400" b="1" dirty="0">
              <a:solidFill>
                <a:srgbClr val="66CCFF"/>
              </a:solidFill>
            </a:endParaRPr>
          </a:p>
          <a:p>
            <a:pPr marL="0" indent="0">
              <a:buFont typeface="Arial"/>
              <a:buNone/>
            </a:pPr>
            <a:endParaRPr lang="en-US" dirty="0"/>
          </a:p>
          <a:p>
            <a:pPr marL="0" indent="0">
              <a:buNone/>
            </a:pPr>
            <a:r>
              <a:rPr lang="it-IT" dirty="0"/>
              <a:t>&lt;ul&gt;</a:t>
            </a:r>
          </a:p>
          <a:p>
            <a:pPr marL="0" indent="0">
              <a:buNone/>
            </a:pPr>
            <a:r>
              <a:rPr lang="it-IT" dirty="0"/>
              <a:t>&lt;li&gt;Abacus</a:t>
            </a:r>
          </a:p>
          <a:p>
            <a:pPr marL="0" indent="0">
              <a:buNone/>
            </a:pPr>
            <a:r>
              <a:rPr lang="it-IT" dirty="0"/>
              <a:t>&lt;ul&gt;&lt;li&gt;answer&lt;/li&gt;&lt;/ul&gt;&lt;/li&gt;</a:t>
            </a:r>
          </a:p>
          <a:p>
            <a:pPr marL="0" indent="0">
              <a:buNone/>
            </a:pPr>
            <a:r>
              <a:rPr lang="it-IT" dirty="0"/>
              <a:t>&lt;li&gt;Bubbles</a:t>
            </a:r>
          </a:p>
          <a:p>
            <a:pPr marL="0" indent="0">
              <a:buNone/>
            </a:pPr>
            <a:r>
              <a:rPr lang="it-IT" dirty="0"/>
              <a:t>&lt;ol&gt;&lt;li&gt;bunk&lt;/li&gt;</a:t>
            </a:r>
          </a:p>
          <a:p>
            <a:pPr marL="0" indent="0">
              <a:buNone/>
            </a:pPr>
            <a:r>
              <a:rPr lang="it-IT" dirty="0"/>
              <a:t>&lt;li&gt;bupkis</a:t>
            </a:r>
          </a:p>
          <a:p>
            <a:pPr marL="0" indent="0">
              <a:buNone/>
            </a:pPr>
            <a:r>
              <a:rPr lang="it-IT" dirty="0"/>
              <a:t>&lt;ul&gt;&lt;li&gt;BELITTLER&lt;/li&gt;&lt;/ul&gt;&lt;/li&gt;</a:t>
            </a:r>
          </a:p>
          <a:p>
            <a:pPr marL="0" indent="0">
              <a:buNone/>
            </a:pPr>
            <a:r>
              <a:rPr lang="it-IT" dirty="0"/>
              <a:t>&lt;li&gt;burper&lt;/li&gt;&lt;/ol&gt;&lt;/li&gt;</a:t>
            </a:r>
          </a:p>
          <a:p>
            <a:pPr marL="0" indent="0">
              <a:buNone/>
            </a:pPr>
            <a:r>
              <a:rPr lang="it-IT" dirty="0"/>
              <a:t>&lt;li&gt;Cunning&lt;/li&gt;</a:t>
            </a:r>
          </a:p>
          <a:p>
            <a:pPr marL="0" indent="0">
              <a:buNone/>
            </a:pPr>
            <a:r>
              <a:rPr lang="it-IT" dirty="0"/>
              <a:t>&lt;/ul&gt;</a:t>
            </a:r>
            <a:endParaRPr lang="en-US" dirty="0"/>
          </a:p>
        </p:txBody>
      </p:sp>
      <p:grpSp>
        <p:nvGrpSpPr>
          <p:cNvPr id="11" name="Group 10">
            <a:extLst>
              <a:ext uri="{FF2B5EF4-FFF2-40B4-BE49-F238E27FC236}">
                <a16:creationId xmlns:a16="http://schemas.microsoft.com/office/drawing/2014/main" id="{08FBF488-D822-4181-AAC4-49149A1A85DA}"/>
              </a:ext>
            </a:extLst>
          </p:cNvPr>
          <p:cNvGrpSpPr/>
          <p:nvPr/>
        </p:nvGrpSpPr>
        <p:grpSpPr>
          <a:xfrm>
            <a:off x="8543028" y="2068449"/>
            <a:ext cx="2725474" cy="2634464"/>
            <a:chOff x="8543028" y="2073729"/>
            <a:chExt cx="2725474" cy="2634464"/>
          </a:xfrm>
        </p:grpSpPr>
        <p:sp>
          <p:nvSpPr>
            <p:cNvPr id="9" name="Content Placeholder 2">
              <a:extLst>
                <a:ext uri="{FF2B5EF4-FFF2-40B4-BE49-F238E27FC236}">
                  <a16:creationId xmlns:a16="http://schemas.microsoft.com/office/drawing/2014/main" id="{4239B592-E9D3-40F2-8977-CAE548877011}"/>
                </a:ext>
              </a:extLst>
            </p:cNvPr>
            <p:cNvSpPr txBox="1">
              <a:spLocks/>
            </p:cNvSpPr>
            <p:nvPr/>
          </p:nvSpPr>
          <p:spPr>
            <a:xfrm>
              <a:off x="8543028" y="2073729"/>
              <a:ext cx="2725474" cy="76045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none" baseline="0">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Font typeface="Arial"/>
                <a:buNone/>
              </a:pPr>
              <a:r>
                <a:rPr lang="pt-PT" sz="1500" b="1" dirty="0">
                  <a:solidFill>
                    <a:srgbClr val="C00000"/>
                  </a:solidFill>
                </a:rPr>
                <a:t>HTML </a:t>
              </a:r>
              <a:r>
                <a:rPr lang="pt-PT" sz="1500" b="1" dirty="0" err="1">
                  <a:solidFill>
                    <a:srgbClr val="C00000"/>
                  </a:solidFill>
                </a:rPr>
                <a:t>Preview</a:t>
              </a:r>
              <a:endParaRPr lang="pt-PT" sz="1500" b="1" dirty="0">
                <a:solidFill>
                  <a:srgbClr val="C00000"/>
                </a:solidFill>
              </a:endParaRPr>
            </a:p>
            <a:p>
              <a:pPr marL="0" indent="0">
                <a:buFont typeface="Arial"/>
                <a:buNone/>
              </a:pPr>
              <a:endParaRPr lang="en-US" dirty="0">
                <a:effectLst/>
              </a:endParaRPr>
            </a:p>
          </p:txBody>
        </p:sp>
        <p:pic>
          <p:nvPicPr>
            <p:cNvPr id="10" name="Picture 9">
              <a:extLst>
                <a:ext uri="{FF2B5EF4-FFF2-40B4-BE49-F238E27FC236}">
                  <a16:creationId xmlns:a16="http://schemas.microsoft.com/office/drawing/2014/main" id="{6922F959-2B59-41B8-8FDF-5217AF3AEA86}"/>
                </a:ext>
              </a:extLst>
            </p:cNvPr>
            <p:cNvPicPr>
              <a:picLocks noChangeAspect="1"/>
            </p:cNvPicPr>
            <p:nvPr/>
          </p:nvPicPr>
          <p:blipFill>
            <a:blip r:embed="rId2"/>
            <a:stretch>
              <a:fillRect/>
            </a:stretch>
          </p:blipFill>
          <p:spPr>
            <a:xfrm>
              <a:off x="8677048" y="2784712"/>
              <a:ext cx="2491256" cy="1923481"/>
            </a:xfrm>
            <a:prstGeom prst="rect">
              <a:avLst/>
            </a:prstGeom>
          </p:spPr>
        </p:pic>
      </p:grpSp>
    </p:spTree>
    <p:extLst>
      <p:ext uri="{BB962C8B-B14F-4D97-AF65-F5344CB8AC3E}">
        <p14:creationId xmlns:p14="http://schemas.microsoft.com/office/powerpoint/2010/main" val="137296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5FB5-25D0-4430-BDEE-F21DA82B58A4}"/>
              </a:ext>
            </a:extLst>
          </p:cNvPr>
          <p:cNvSpPr>
            <a:spLocks noGrp="1"/>
          </p:cNvSpPr>
          <p:nvPr>
            <p:ph type="title"/>
          </p:nvPr>
        </p:nvSpPr>
        <p:spPr/>
        <p:txBody>
          <a:bodyPr/>
          <a:lstStyle/>
          <a:p>
            <a:r>
              <a:rPr lang="pt-PT" dirty="0" err="1"/>
              <a:t>Code</a:t>
            </a:r>
            <a:r>
              <a:rPr lang="pt-PT" dirty="0"/>
              <a:t> </a:t>
            </a:r>
            <a:r>
              <a:rPr lang="pt-PT" dirty="0" err="1"/>
              <a:t>blocks</a:t>
            </a:r>
            <a:endParaRPr lang="en-US" dirty="0"/>
          </a:p>
        </p:txBody>
      </p:sp>
      <p:sp>
        <p:nvSpPr>
          <p:cNvPr id="3" name="Content Placeholder 2">
            <a:extLst>
              <a:ext uri="{FF2B5EF4-FFF2-40B4-BE49-F238E27FC236}">
                <a16:creationId xmlns:a16="http://schemas.microsoft.com/office/drawing/2014/main" id="{B21BE11A-0637-48B3-AFB0-1C17DFD45876}"/>
              </a:ext>
            </a:extLst>
          </p:cNvPr>
          <p:cNvSpPr>
            <a:spLocks noGrp="1"/>
          </p:cNvSpPr>
          <p:nvPr>
            <p:ph idx="1"/>
          </p:nvPr>
        </p:nvSpPr>
        <p:spPr>
          <a:xfrm>
            <a:off x="1118507" y="2073728"/>
            <a:ext cx="9928903" cy="4306931"/>
          </a:xfrm>
        </p:spPr>
        <p:txBody>
          <a:bodyPr>
            <a:normAutofit fontScale="77500" lnSpcReduction="20000"/>
          </a:bodyPr>
          <a:lstStyle/>
          <a:p>
            <a:r>
              <a:rPr lang="en-US" dirty="0"/>
              <a:t>Pre-formatted code blocks are used for writing about programming or markup source code. Rather than forming normal paragraphs, the lines of a code block are interpreted literally. Markdown wraps a code block in both &lt;pre&gt; and &lt;code&gt; tags.</a:t>
            </a:r>
          </a:p>
          <a:p>
            <a:r>
              <a:rPr lang="en-US" dirty="0"/>
              <a:t>To produce a code block in Markdown, simply </a:t>
            </a:r>
            <a:r>
              <a:rPr lang="en-US" b="1" dirty="0">
                <a:solidFill>
                  <a:srgbClr val="00B050"/>
                </a:solidFill>
              </a:rPr>
              <a:t>indent every line of the block by at least 4 spaces or 1 tab</a:t>
            </a:r>
            <a:r>
              <a:rPr lang="en-US" dirty="0"/>
              <a:t>. </a:t>
            </a:r>
          </a:p>
          <a:p>
            <a:pPr marL="0" indent="0">
              <a:buNone/>
            </a:pPr>
            <a:r>
              <a:rPr lang="en-US" dirty="0"/>
              <a:t>      For example, given this input:</a:t>
            </a:r>
          </a:p>
          <a:p>
            <a:pPr marL="457200" lvl="1" indent="0">
              <a:buNone/>
            </a:pPr>
            <a:r>
              <a:rPr lang="en-US" dirty="0">
                <a:solidFill>
                  <a:srgbClr val="FBC631"/>
                </a:solidFill>
              </a:rPr>
              <a:t>This is a normal paragraph:</a:t>
            </a:r>
          </a:p>
          <a:p>
            <a:pPr marL="457200" lvl="1" indent="0">
              <a:buNone/>
            </a:pPr>
            <a:endParaRPr lang="en-US" dirty="0">
              <a:solidFill>
                <a:srgbClr val="FBC631"/>
              </a:solidFill>
            </a:endParaRPr>
          </a:p>
          <a:p>
            <a:pPr marL="457200" lvl="1" indent="0">
              <a:buNone/>
            </a:pPr>
            <a:r>
              <a:rPr lang="en-US" dirty="0">
                <a:solidFill>
                  <a:srgbClr val="FBC631"/>
                </a:solidFill>
              </a:rPr>
              <a:t>    This is a code block.</a:t>
            </a:r>
          </a:p>
          <a:p>
            <a:pPr marL="457200" lvl="1" indent="0">
              <a:buNone/>
            </a:pPr>
            <a:endParaRPr lang="en-US" dirty="0"/>
          </a:p>
          <a:p>
            <a:pPr marL="457200" lvl="1" indent="0">
              <a:buNone/>
            </a:pPr>
            <a:r>
              <a:rPr lang="en-US" dirty="0"/>
              <a:t>Markdown will generate:</a:t>
            </a:r>
          </a:p>
          <a:p>
            <a:pPr marL="457200" lvl="1" indent="0">
              <a:buNone/>
            </a:pPr>
            <a:r>
              <a:rPr lang="en-US" dirty="0">
                <a:solidFill>
                  <a:srgbClr val="00B0F0"/>
                </a:solidFill>
              </a:rPr>
              <a:t>&lt;p&gt;This is a normal paragraph:&lt;/p&gt;</a:t>
            </a:r>
          </a:p>
          <a:p>
            <a:pPr marL="457200" lvl="1" indent="0">
              <a:buNone/>
            </a:pPr>
            <a:endParaRPr lang="en-US" dirty="0">
              <a:solidFill>
                <a:srgbClr val="00B0F0"/>
              </a:solidFill>
            </a:endParaRPr>
          </a:p>
          <a:p>
            <a:pPr marL="457200" lvl="1" indent="0">
              <a:buNone/>
            </a:pPr>
            <a:r>
              <a:rPr lang="en-US" dirty="0">
                <a:solidFill>
                  <a:srgbClr val="00B0F0"/>
                </a:solidFill>
              </a:rPr>
              <a:t>&lt;pre&gt;&lt;code&gt;This is a code block.</a:t>
            </a:r>
          </a:p>
          <a:p>
            <a:pPr marL="457200" lvl="1" indent="0">
              <a:buNone/>
            </a:pPr>
            <a:r>
              <a:rPr lang="en-US" dirty="0">
                <a:solidFill>
                  <a:srgbClr val="00B0F0"/>
                </a:solidFill>
              </a:rPr>
              <a:t>&lt;/code&gt;&lt;/pre&gt;</a:t>
            </a:r>
          </a:p>
          <a:p>
            <a:pPr marL="457200" lvl="1" indent="0">
              <a:buNone/>
            </a:pPr>
            <a:endParaRPr lang="en-US" dirty="0"/>
          </a:p>
          <a:p>
            <a:r>
              <a:rPr lang="en-US" dirty="0"/>
              <a:t>A code block continues until it reaches a line that is not indented (or the end of the article).</a:t>
            </a:r>
          </a:p>
          <a:p>
            <a:endParaRPr lang="en-US" dirty="0">
              <a:solidFill>
                <a:srgbClr val="00B0F0"/>
              </a:solidFill>
            </a:endParaRPr>
          </a:p>
          <a:p>
            <a:endParaRPr lang="en-US" dirty="0">
              <a:solidFill>
                <a:srgbClr val="00B0F0"/>
              </a:solidFill>
            </a:endParaRPr>
          </a:p>
        </p:txBody>
      </p:sp>
      <p:sp>
        <p:nvSpPr>
          <p:cNvPr id="4" name="Date Placeholder 3">
            <a:extLst>
              <a:ext uri="{FF2B5EF4-FFF2-40B4-BE49-F238E27FC236}">
                <a16:creationId xmlns:a16="http://schemas.microsoft.com/office/drawing/2014/main" id="{18FAB583-D122-4B8F-A1B9-523F6EA179AD}"/>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A4EFFF0C-6763-4D8D-A542-BEF53BEC3DB9}"/>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31D90DF9-6D71-4A3E-A901-23194293ED9C}"/>
              </a:ext>
            </a:extLst>
          </p:cNvPr>
          <p:cNvSpPr>
            <a:spLocks noGrp="1"/>
          </p:cNvSpPr>
          <p:nvPr>
            <p:ph type="sldNum" sz="quarter" idx="12"/>
          </p:nvPr>
        </p:nvSpPr>
        <p:spPr/>
        <p:txBody>
          <a:bodyPr/>
          <a:lstStyle/>
          <a:p>
            <a:fld id="{5B637421-C75C-43A1-B2BC-25CD7795A4D3}" type="slidenum">
              <a:rPr lang="pt-PT" smtClean="0"/>
              <a:t>21</a:t>
            </a:fld>
            <a:endParaRPr lang="pt-PT"/>
          </a:p>
        </p:txBody>
      </p:sp>
      <p:sp>
        <p:nvSpPr>
          <p:cNvPr id="7" name="Text Placeholder 6">
            <a:extLst>
              <a:ext uri="{FF2B5EF4-FFF2-40B4-BE49-F238E27FC236}">
                <a16:creationId xmlns:a16="http://schemas.microsoft.com/office/drawing/2014/main" id="{962FE4B4-42E4-46CA-B0DB-FB95F35AE290}"/>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17184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1775-4411-44A0-BD46-A1D602A315EE}"/>
              </a:ext>
            </a:extLst>
          </p:cNvPr>
          <p:cNvSpPr>
            <a:spLocks noGrp="1"/>
          </p:cNvSpPr>
          <p:nvPr>
            <p:ph type="title"/>
          </p:nvPr>
        </p:nvSpPr>
        <p:spPr/>
        <p:txBody>
          <a:bodyPr/>
          <a:lstStyle/>
          <a:p>
            <a:r>
              <a:rPr lang="pt-PT" dirty="0" err="1"/>
              <a:t>Code</a:t>
            </a:r>
            <a:r>
              <a:rPr lang="pt-PT" dirty="0"/>
              <a:t> </a:t>
            </a:r>
            <a:r>
              <a:rPr lang="pt-PT" dirty="0" err="1"/>
              <a:t>blocks</a:t>
            </a:r>
            <a:r>
              <a:rPr lang="pt-PT" dirty="0"/>
              <a:t> (</a:t>
            </a:r>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id="{74511CF0-590A-47D2-A0AD-9B830AA9357C}"/>
              </a:ext>
            </a:extLst>
          </p:cNvPr>
          <p:cNvSpPr>
            <a:spLocks noGrp="1"/>
          </p:cNvSpPr>
          <p:nvPr>
            <p:ph idx="1"/>
          </p:nvPr>
        </p:nvSpPr>
        <p:spPr>
          <a:xfrm>
            <a:off x="1118507" y="2073728"/>
            <a:ext cx="9928903" cy="4085962"/>
          </a:xfrm>
        </p:spPr>
        <p:txBody>
          <a:bodyPr>
            <a:normAutofit fontScale="70000" lnSpcReduction="20000"/>
          </a:bodyPr>
          <a:lstStyle/>
          <a:p>
            <a:r>
              <a:rPr lang="en-US" dirty="0"/>
              <a:t>Within a code block, ampersands (&amp;) and angle brackets (&lt; and &gt;) are automatically converted into HTML entities. This makes it very easy to include example HTML source code using Markdown — just paste it and indent it, and Markdown will handle the hassle of encoding the ampersands and angle brackets. </a:t>
            </a:r>
          </a:p>
          <a:p>
            <a:r>
              <a:rPr lang="en-US" dirty="0"/>
              <a:t>For example, this:</a:t>
            </a:r>
          </a:p>
          <a:p>
            <a:pPr marL="457200" lvl="1" indent="0">
              <a:buNone/>
            </a:pPr>
            <a:r>
              <a:rPr lang="en-US" dirty="0"/>
              <a:t>    &lt;div class="footer"&gt;</a:t>
            </a:r>
          </a:p>
          <a:p>
            <a:pPr marL="457200" lvl="1" indent="0">
              <a:buNone/>
            </a:pPr>
            <a:r>
              <a:rPr lang="en-US" dirty="0"/>
              <a:t>        &amp;copy; 2004 Foo Corporation</a:t>
            </a:r>
          </a:p>
          <a:p>
            <a:pPr marL="457200" lvl="1" indent="0">
              <a:buNone/>
            </a:pPr>
            <a:r>
              <a:rPr lang="en-US" dirty="0"/>
              <a:t>    &lt;/div&gt;</a:t>
            </a:r>
          </a:p>
          <a:p>
            <a:endParaRPr lang="en-US" dirty="0"/>
          </a:p>
          <a:p>
            <a:r>
              <a:rPr lang="en-US" dirty="0"/>
              <a:t>will turn into:</a:t>
            </a:r>
          </a:p>
          <a:p>
            <a:pPr marL="457200" lvl="1" indent="0">
              <a:buNone/>
            </a:pPr>
            <a:r>
              <a:rPr lang="en-US" dirty="0">
                <a:solidFill>
                  <a:srgbClr val="00B0F0"/>
                </a:solidFill>
              </a:rPr>
              <a:t>&lt;pre&gt;&lt;code&gt;&amp;</a:t>
            </a:r>
            <a:r>
              <a:rPr lang="en-US" dirty="0" err="1">
                <a:solidFill>
                  <a:srgbClr val="00B0F0"/>
                </a:solidFill>
              </a:rPr>
              <a:t>lt;div</a:t>
            </a:r>
            <a:r>
              <a:rPr lang="en-US" dirty="0">
                <a:solidFill>
                  <a:srgbClr val="00B0F0"/>
                </a:solidFill>
              </a:rPr>
              <a:t> class="footer"&amp;</a:t>
            </a:r>
            <a:r>
              <a:rPr lang="en-US" dirty="0" err="1">
                <a:solidFill>
                  <a:srgbClr val="00B0F0"/>
                </a:solidFill>
              </a:rPr>
              <a:t>gt</a:t>
            </a:r>
            <a:r>
              <a:rPr lang="en-US" dirty="0">
                <a:solidFill>
                  <a:srgbClr val="00B0F0"/>
                </a:solidFill>
              </a:rPr>
              <a:t>;</a:t>
            </a:r>
          </a:p>
          <a:p>
            <a:pPr marL="457200" lvl="1" indent="0">
              <a:buNone/>
            </a:pPr>
            <a:r>
              <a:rPr lang="en-US" dirty="0">
                <a:solidFill>
                  <a:srgbClr val="00B0F0"/>
                </a:solidFill>
              </a:rPr>
              <a:t>    &amp;</a:t>
            </a:r>
            <a:r>
              <a:rPr lang="en-US" dirty="0" err="1">
                <a:solidFill>
                  <a:srgbClr val="00B0F0"/>
                </a:solidFill>
              </a:rPr>
              <a:t>amp;copy</a:t>
            </a:r>
            <a:r>
              <a:rPr lang="en-US" dirty="0">
                <a:solidFill>
                  <a:srgbClr val="00B0F0"/>
                </a:solidFill>
              </a:rPr>
              <a:t>; 2004 Foo Corporation</a:t>
            </a:r>
          </a:p>
          <a:p>
            <a:pPr marL="457200" lvl="1" indent="0">
              <a:buNone/>
            </a:pPr>
            <a:r>
              <a:rPr lang="en-US" dirty="0">
                <a:solidFill>
                  <a:srgbClr val="00B0F0"/>
                </a:solidFill>
              </a:rPr>
              <a:t>&amp;</a:t>
            </a:r>
            <a:r>
              <a:rPr lang="en-US" dirty="0" err="1">
                <a:solidFill>
                  <a:srgbClr val="00B0F0"/>
                </a:solidFill>
              </a:rPr>
              <a:t>lt</a:t>
            </a:r>
            <a:r>
              <a:rPr lang="en-US" dirty="0">
                <a:solidFill>
                  <a:srgbClr val="00B0F0"/>
                </a:solidFill>
              </a:rPr>
              <a:t>;/</a:t>
            </a:r>
            <a:r>
              <a:rPr lang="en-US" dirty="0" err="1">
                <a:solidFill>
                  <a:srgbClr val="00B0F0"/>
                </a:solidFill>
              </a:rPr>
              <a:t>div&amp;gt</a:t>
            </a:r>
            <a:r>
              <a:rPr lang="en-US" dirty="0">
                <a:solidFill>
                  <a:srgbClr val="00B0F0"/>
                </a:solidFill>
              </a:rPr>
              <a:t>;</a:t>
            </a:r>
          </a:p>
          <a:p>
            <a:pPr marL="457200" lvl="1" indent="0">
              <a:buNone/>
            </a:pPr>
            <a:r>
              <a:rPr lang="en-US" dirty="0">
                <a:solidFill>
                  <a:srgbClr val="00B0F0"/>
                </a:solidFill>
              </a:rPr>
              <a:t>&lt;/code&gt;&lt;/pre&gt;</a:t>
            </a:r>
          </a:p>
          <a:p>
            <a:endParaRPr lang="en-US" dirty="0"/>
          </a:p>
          <a:p>
            <a:r>
              <a:rPr lang="en-US" dirty="0"/>
              <a:t>Regular Markdown syntax is not processed within code blocks. E.g., asterisks are just literal asterisks within a code block. This means it’s also easy to use Markdown to write about Markdown’s own syntax.</a:t>
            </a:r>
          </a:p>
        </p:txBody>
      </p:sp>
      <p:sp>
        <p:nvSpPr>
          <p:cNvPr id="4" name="Date Placeholder 3">
            <a:extLst>
              <a:ext uri="{FF2B5EF4-FFF2-40B4-BE49-F238E27FC236}">
                <a16:creationId xmlns:a16="http://schemas.microsoft.com/office/drawing/2014/main" id="{649CBBFB-064F-4408-ADA1-949483C063F4}"/>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3F767CC9-ECAD-4ECE-B260-EA3F143D8964}"/>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704356E5-40DF-473D-8E75-986BE1CFC3F9}"/>
              </a:ext>
            </a:extLst>
          </p:cNvPr>
          <p:cNvSpPr>
            <a:spLocks noGrp="1"/>
          </p:cNvSpPr>
          <p:nvPr>
            <p:ph type="sldNum" sz="quarter" idx="12"/>
          </p:nvPr>
        </p:nvSpPr>
        <p:spPr/>
        <p:txBody>
          <a:bodyPr/>
          <a:lstStyle/>
          <a:p>
            <a:fld id="{5B637421-C75C-43A1-B2BC-25CD7795A4D3}" type="slidenum">
              <a:rPr lang="pt-PT" smtClean="0"/>
              <a:t>22</a:t>
            </a:fld>
            <a:endParaRPr lang="pt-PT"/>
          </a:p>
        </p:txBody>
      </p:sp>
      <p:sp>
        <p:nvSpPr>
          <p:cNvPr id="7" name="Text Placeholder 6">
            <a:extLst>
              <a:ext uri="{FF2B5EF4-FFF2-40B4-BE49-F238E27FC236}">
                <a16:creationId xmlns:a16="http://schemas.microsoft.com/office/drawing/2014/main" id="{DC1020A8-2AC8-442C-B7F9-94D4FB054A1F}"/>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258194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E453-930E-4084-9152-5BD6A31387BF}"/>
              </a:ext>
            </a:extLst>
          </p:cNvPr>
          <p:cNvSpPr>
            <a:spLocks noGrp="1"/>
          </p:cNvSpPr>
          <p:nvPr>
            <p:ph type="title"/>
          </p:nvPr>
        </p:nvSpPr>
        <p:spPr/>
        <p:txBody>
          <a:bodyPr/>
          <a:lstStyle/>
          <a:p>
            <a:r>
              <a:rPr lang="en-US" dirty="0"/>
              <a:t>Fenced code blocks</a:t>
            </a:r>
          </a:p>
        </p:txBody>
      </p:sp>
      <p:sp>
        <p:nvSpPr>
          <p:cNvPr id="3" name="Content Placeholder 2">
            <a:extLst>
              <a:ext uri="{FF2B5EF4-FFF2-40B4-BE49-F238E27FC236}">
                <a16:creationId xmlns:a16="http://schemas.microsoft.com/office/drawing/2014/main" id="{D087DD70-1F40-4043-A51E-3992ADE7C6B2}"/>
              </a:ext>
            </a:extLst>
          </p:cNvPr>
          <p:cNvSpPr>
            <a:spLocks noGrp="1"/>
          </p:cNvSpPr>
          <p:nvPr>
            <p:ph idx="1"/>
          </p:nvPr>
        </p:nvSpPr>
        <p:spPr>
          <a:xfrm>
            <a:off x="1118508" y="1727304"/>
            <a:ext cx="9928903" cy="1305926"/>
          </a:xfrm>
        </p:spPr>
        <p:txBody>
          <a:bodyPr>
            <a:normAutofit lnSpcReduction="10000"/>
          </a:bodyPr>
          <a:lstStyle/>
          <a:p>
            <a:r>
              <a:rPr lang="en-US" sz="1600" dirty="0">
                <a:effectLst/>
              </a:rPr>
              <a:t>The Fenced Code Blocks </a:t>
            </a:r>
            <a:r>
              <a:rPr lang="en-US" sz="1600" dirty="0">
                <a:solidFill>
                  <a:srgbClr val="FBC631"/>
                </a:solidFill>
                <a:effectLst/>
              </a:rPr>
              <a:t>extension</a:t>
            </a:r>
            <a:r>
              <a:rPr lang="en-US" sz="1600" dirty="0">
                <a:effectLst/>
              </a:rPr>
              <a:t> adds a secondary way to define code blocks, which overcomes a few limitations of the indented code blocks.</a:t>
            </a:r>
          </a:p>
          <a:p>
            <a:r>
              <a:rPr lang="en-US" sz="1600" dirty="0"/>
              <a:t>You can create fenced code blocks by placing </a:t>
            </a:r>
            <a:r>
              <a:rPr lang="en-US" sz="1600" b="1" dirty="0">
                <a:solidFill>
                  <a:srgbClr val="FBC631"/>
                </a:solidFill>
              </a:rPr>
              <a:t>triple backticks ``` </a:t>
            </a:r>
            <a:r>
              <a:rPr lang="en-US" sz="1600" dirty="0"/>
              <a:t>before and after the code block. We recommend placing a blank line before and after code blocks to make the raw formatting easier to read.</a:t>
            </a:r>
          </a:p>
        </p:txBody>
      </p:sp>
      <p:sp>
        <p:nvSpPr>
          <p:cNvPr id="4" name="Date Placeholder 3">
            <a:extLst>
              <a:ext uri="{FF2B5EF4-FFF2-40B4-BE49-F238E27FC236}">
                <a16:creationId xmlns:a16="http://schemas.microsoft.com/office/drawing/2014/main" id="{DFED7E58-6E8C-4DD5-89D6-2A0754885763}"/>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13E20527-908F-4AA5-B8B2-7FF7282C2DEC}"/>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EAE7FB71-5ED3-4879-B25B-D44C6AA42597}"/>
              </a:ext>
            </a:extLst>
          </p:cNvPr>
          <p:cNvSpPr>
            <a:spLocks noGrp="1"/>
          </p:cNvSpPr>
          <p:nvPr>
            <p:ph type="sldNum" sz="quarter" idx="12"/>
          </p:nvPr>
        </p:nvSpPr>
        <p:spPr/>
        <p:txBody>
          <a:bodyPr/>
          <a:lstStyle/>
          <a:p>
            <a:fld id="{5B637421-C75C-43A1-B2BC-25CD7795A4D3}" type="slidenum">
              <a:rPr lang="pt-PT" smtClean="0"/>
              <a:t>23</a:t>
            </a:fld>
            <a:endParaRPr lang="pt-PT"/>
          </a:p>
        </p:txBody>
      </p:sp>
      <p:sp>
        <p:nvSpPr>
          <p:cNvPr id="7" name="Text Placeholder 6">
            <a:extLst>
              <a:ext uri="{FF2B5EF4-FFF2-40B4-BE49-F238E27FC236}">
                <a16:creationId xmlns:a16="http://schemas.microsoft.com/office/drawing/2014/main" id="{45859FFC-FFC7-47FF-BFBB-66195E9290B0}"/>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pic>
        <p:nvPicPr>
          <p:cNvPr id="8" name="Picture 7">
            <a:extLst>
              <a:ext uri="{FF2B5EF4-FFF2-40B4-BE49-F238E27FC236}">
                <a16:creationId xmlns:a16="http://schemas.microsoft.com/office/drawing/2014/main" id="{BEED3D61-21F5-43D4-A6C9-719AB0DCD9B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2583233" y="3003734"/>
            <a:ext cx="5877273" cy="2586156"/>
          </a:xfrm>
          <a:prstGeom prst="rect">
            <a:avLst/>
          </a:prstGeom>
        </p:spPr>
      </p:pic>
      <p:sp>
        <p:nvSpPr>
          <p:cNvPr id="9" name="Rectangle 8">
            <a:extLst>
              <a:ext uri="{FF2B5EF4-FFF2-40B4-BE49-F238E27FC236}">
                <a16:creationId xmlns:a16="http://schemas.microsoft.com/office/drawing/2014/main" id="{A30218B4-ECE7-4FE5-B38D-815BE998F4C0}"/>
              </a:ext>
            </a:extLst>
          </p:cNvPr>
          <p:cNvSpPr/>
          <p:nvPr/>
        </p:nvSpPr>
        <p:spPr>
          <a:xfrm>
            <a:off x="1379256" y="5698083"/>
            <a:ext cx="9492839" cy="553998"/>
          </a:xfrm>
          <a:prstGeom prst="rect">
            <a:avLst/>
          </a:prstGeom>
        </p:spPr>
        <p:txBody>
          <a:bodyPr wrap="square">
            <a:spAutoFit/>
          </a:bodyPr>
          <a:lstStyle/>
          <a:p>
            <a:pPr algn="just"/>
            <a:r>
              <a:rPr lang="en-US" sz="1500" b="1" dirty="0">
                <a:latin typeface="+mj-lt"/>
              </a:rPr>
              <a:t>Warning:</a:t>
            </a:r>
            <a:r>
              <a:rPr lang="en-US" sz="1500" dirty="0">
                <a:latin typeface="+mj-lt"/>
              </a:rPr>
              <a:t> Fenced Code Blocks are only supported at the document root level. Therefore, they cannot be nested inside lists or blockquotes.</a:t>
            </a:r>
            <a:endParaRPr lang="en-US" sz="1500" b="0" i="0" dirty="0">
              <a:effectLst/>
              <a:latin typeface="+mj-lt"/>
            </a:endParaRPr>
          </a:p>
        </p:txBody>
      </p:sp>
    </p:spTree>
    <p:extLst>
      <p:ext uri="{BB962C8B-B14F-4D97-AF65-F5344CB8AC3E}">
        <p14:creationId xmlns:p14="http://schemas.microsoft.com/office/powerpoint/2010/main" val="3511036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D32F-C61C-4390-9002-ECD95EB7907E}"/>
              </a:ext>
            </a:extLst>
          </p:cNvPr>
          <p:cNvSpPr>
            <a:spLocks noGrp="1"/>
          </p:cNvSpPr>
          <p:nvPr>
            <p:ph type="title"/>
          </p:nvPr>
        </p:nvSpPr>
        <p:spPr/>
        <p:txBody>
          <a:bodyPr/>
          <a:lstStyle/>
          <a:p>
            <a:r>
              <a:rPr lang="en-US" dirty="0"/>
              <a:t>Syntax highlighting</a:t>
            </a:r>
          </a:p>
        </p:txBody>
      </p:sp>
      <p:sp>
        <p:nvSpPr>
          <p:cNvPr id="3" name="Content Placeholder 2">
            <a:extLst>
              <a:ext uri="{FF2B5EF4-FFF2-40B4-BE49-F238E27FC236}">
                <a16:creationId xmlns:a16="http://schemas.microsoft.com/office/drawing/2014/main" id="{AB94F430-4F86-4FE0-BC48-51676AC2197D}"/>
              </a:ext>
            </a:extLst>
          </p:cNvPr>
          <p:cNvSpPr>
            <a:spLocks noGrp="1"/>
          </p:cNvSpPr>
          <p:nvPr>
            <p:ph idx="1"/>
          </p:nvPr>
        </p:nvSpPr>
        <p:spPr>
          <a:xfrm>
            <a:off x="1118508" y="1924443"/>
            <a:ext cx="9928903" cy="552653"/>
          </a:xfrm>
        </p:spPr>
        <p:txBody>
          <a:bodyPr>
            <a:normAutofit fontScale="92500" lnSpcReduction="10000"/>
          </a:bodyPr>
          <a:lstStyle/>
          <a:p>
            <a:r>
              <a:rPr lang="en-US" sz="1400" dirty="0"/>
              <a:t>You can add an optional language identifier to enable syntax highlighting in your fenced code block.</a:t>
            </a:r>
          </a:p>
          <a:p>
            <a:r>
              <a:rPr lang="en-US" sz="1400" dirty="0"/>
              <a:t>For example, to syntax highlight Ruby code:</a:t>
            </a:r>
          </a:p>
        </p:txBody>
      </p:sp>
      <p:sp>
        <p:nvSpPr>
          <p:cNvPr id="4" name="Date Placeholder 3">
            <a:extLst>
              <a:ext uri="{FF2B5EF4-FFF2-40B4-BE49-F238E27FC236}">
                <a16:creationId xmlns:a16="http://schemas.microsoft.com/office/drawing/2014/main" id="{3E6B418F-A0CE-4D9C-8A60-F88C3B290AC8}"/>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EC620CED-36F1-4794-8761-D1A0EE6A2BFB}"/>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DB0A2753-4651-4B9C-B79B-137A96B08A9C}"/>
              </a:ext>
            </a:extLst>
          </p:cNvPr>
          <p:cNvSpPr>
            <a:spLocks noGrp="1"/>
          </p:cNvSpPr>
          <p:nvPr>
            <p:ph type="sldNum" sz="quarter" idx="12"/>
          </p:nvPr>
        </p:nvSpPr>
        <p:spPr/>
        <p:txBody>
          <a:bodyPr/>
          <a:lstStyle/>
          <a:p>
            <a:fld id="{5B637421-C75C-43A1-B2BC-25CD7795A4D3}" type="slidenum">
              <a:rPr lang="pt-PT" smtClean="0"/>
              <a:t>24</a:t>
            </a:fld>
            <a:endParaRPr lang="pt-PT"/>
          </a:p>
        </p:txBody>
      </p:sp>
      <p:sp>
        <p:nvSpPr>
          <p:cNvPr id="7" name="Text Placeholder 6">
            <a:extLst>
              <a:ext uri="{FF2B5EF4-FFF2-40B4-BE49-F238E27FC236}">
                <a16:creationId xmlns:a16="http://schemas.microsoft.com/office/drawing/2014/main" id="{4051DD32-B042-444A-A676-E9EB556C58F8}"/>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pic>
        <p:nvPicPr>
          <p:cNvPr id="8" name="Picture 7">
            <a:extLst>
              <a:ext uri="{FF2B5EF4-FFF2-40B4-BE49-F238E27FC236}">
                <a16:creationId xmlns:a16="http://schemas.microsoft.com/office/drawing/2014/main" id="{0DC2D7A3-0763-4A20-A69B-5055C8569B6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1768377" y="2579092"/>
            <a:ext cx="7607915" cy="2614594"/>
          </a:xfrm>
          <a:prstGeom prst="rect">
            <a:avLst/>
          </a:prstGeom>
        </p:spPr>
      </p:pic>
      <p:sp>
        <p:nvSpPr>
          <p:cNvPr id="9" name="Rectangle 8">
            <a:extLst>
              <a:ext uri="{FF2B5EF4-FFF2-40B4-BE49-F238E27FC236}">
                <a16:creationId xmlns:a16="http://schemas.microsoft.com/office/drawing/2014/main" id="{87DD26EA-9219-4596-BC09-80A61A085776}"/>
              </a:ext>
            </a:extLst>
          </p:cNvPr>
          <p:cNvSpPr/>
          <p:nvPr/>
        </p:nvSpPr>
        <p:spPr>
          <a:xfrm>
            <a:off x="1118507" y="5384494"/>
            <a:ext cx="9928904" cy="523220"/>
          </a:xfrm>
          <a:prstGeom prst="rect">
            <a:avLst/>
          </a:prstGeom>
        </p:spPr>
        <p:txBody>
          <a:bodyPr wrap="square">
            <a:spAutoFit/>
          </a:bodyPr>
          <a:lstStyle/>
          <a:p>
            <a:r>
              <a:rPr lang="en-US" sz="1400" dirty="0"/>
              <a:t>GITHUB uses Linguist to perform language detection and syntax highlighting. You can find out which keywords are valid in the languages YAML file (</a:t>
            </a:r>
            <a:r>
              <a:rPr lang="en-US" sz="1400" dirty="0">
                <a:hlinkClick r:id="rId4"/>
              </a:rPr>
              <a:t>https://github.com/github/linguist/blob/master/lib/linguist/languages.yml</a:t>
            </a:r>
            <a:r>
              <a:rPr lang="en-US" sz="1400" dirty="0"/>
              <a:t> )</a:t>
            </a:r>
          </a:p>
        </p:txBody>
      </p:sp>
    </p:spTree>
    <p:extLst>
      <p:ext uri="{BB962C8B-B14F-4D97-AF65-F5344CB8AC3E}">
        <p14:creationId xmlns:p14="http://schemas.microsoft.com/office/powerpoint/2010/main" val="97626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86CB-4C48-4E45-A83B-23E722981A87}"/>
              </a:ext>
            </a:extLst>
          </p:cNvPr>
          <p:cNvSpPr>
            <a:spLocks noGrp="1"/>
          </p:cNvSpPr>
          <p:nvPr>
            <p:ph type="title"/>
          </p:nvPr>
        </p:nvSpPr>
        <p:spPr/>
        <p:txBody>
          <a:bodyPr/>
          <a:lstStyle/>
          <a:p>
            <a:r>
              <a:rPr lang="en-US" dirty="0"/>
              <a:t>HORIZONTAL RULES</a:t>
            </a:r>
          </a:p>
        </p:txBody>
      </p:sp>
      <p:sp>
        <p:nvSpPr>
          <p:cNvPr id="3" name="Content Placeholder 2">
            <a:extLst>
              <a:ext uri="{FF2B5EF4-FFF2-40B4-BE49-F238E27FC236}">
                <a16:creationId xmlns:a16="http://schemas.microsoft.com/office/drawing/2014/main" id="{799CC6E7-90C7-4FD5-81E7-D298DFAE628F}"/>
              </a:ext>
            </a:extLst>
          </p:cNvPr>
          <p:cNvSpPr>
            <a:spLocks noGrp="1"/>
          </p:cNvSpPr>
          <p:nvPr>
            <p:ph idx="1"/>
          </p:nvPr>
        </p:nvSpPr>
        <p:spPr>
          <a:xfrm>
            <a:off x="1118507" y="2073728"/>
            <a:ext cx="9928903" cy="3849399"/>
          </a:xfrm>
        </p:spPr>
        <p:txBody>
          <a:bodyPr>
            <a:normAutofit fontScale="92500" lnSpcReduction="20000"/>
          </a:bodyPr>
          <a:lstStyle/>
          <a:p>
            <a:r>
              <a:rPr lang="en-US" dirty="0"/>
              <a:t>You can produce a horizontal rule tag (&lt;</a:t>
            </a:r>
            <a:r>
              <a:rPr lang="en-US" dirty="0" err="1"/>
              <a:t>hr</a:t>
            </a:r>
            <a:r>
              <a:rPr lang="en-US" dirty="0"/>
              <a:t> /&gt;) by placing three or more hyphens, asterisks, or underscores on a line by themselves. If you wish, you may use spaces between the hyphens or asterisks. Each of the following lines will produce a horizontal rule:</a:t>
            </a:r>
          </a:p>
          <a:p>
            <a:endParaRPr lang="en-US" dirty="0"/>
          </a:p>
          <a:p>
            <a:pPr marL="457200" lvl="1" indent="0">
              <a:buNone/>
            </a:pPr>
            <a:r>
              <a:rPr lang="en-US" dirty="0"/>
              <a:t>* * *</a:t>
            </a:r>
          </a:p>
          <a:p>
            <a:pPr marL="457200" lvl="1" indent="0">
              <a:buNone/>
            </a:pPr>
            <a:endParaRPr lang="en-US" dirty="0"/>
          </a:p>
          <a:p>
            <a:pPr marL="457200" lvl="1" indent="0">
              <a:buNone/>
            </a:pPr>
            <a:r>
              <a:rPr lang="en-US" dirty="0"/>
              <a:t>***</a:t>
            </a:r>
          </a:p>
          <a:p>
            <a:pPr marL="457200" lvl="1" indent="0">
              <a:buNone/>
            </a:pPr>
            <a:endParaRPr lang="en-US" dirty="0"/>
          </a:p>
          <a:p>
            <a:pPr marL="457200" lvl="1" indent="0">
              <a:buNone/>
            </a:pPr>
            <a:r>
              <a:rPr lang="en-US" dirty="0"/>
              <a:t>*****</a:t>
            </a:r>
          </a:p>
          <a:p>
            <a:pPr marL="457200" lvl="1" indent="0">
              <a:buNone/>
            </a:pPr>
            <a:endParaRPr lang="en-US" dirty="0"/>
          </a:p>
          <a:p>
            <a:pPr marL="457200" lvl="1" indent="0">
              <a:buNone/>
            </a:pPr>
            <a:r>
              <a:rPr lang="en-US" dirty="0"/>
              <a:t>- - -</a:t>
            </a:r>
          </a:p>
          <a:p>
            <a:pPr marL="457200" lvl="1" indent="0">
              <a:buNone/>
            </a:pPr>
            <a:endParaRPr lang="en-US" dirty="0"/>
          </a:p>
          <a:p>
            <a:pPr marL="457200" lvl="1" indent="0">
              <a:buNone/>
            </a:pPr>
            <a:r>
              <a:rPr lang="en-US" dirty="0"/>
              <a:t>---------------------------------------</a:t>
            </a:r>
          </a:p>
          <a:p>
            <a:endParaRPr lang="en-US" dirty="0"/>
          </a:p>
        </p:txBody>
      </p:sp>
      <p:sp>
        <p:nvSpPr>
          <p:cNvPr id="4" name="Date Placeholder 3">
            <a:extLst>
              <a:ext uri="{FF2B5EF4-FFF2-40B4-BE49-F238E27FC236}">
                <a16:creationId xmlns:a16="http://schemas.microsoft.com/office/drawing/2014/main" id="{B302157C-EC94-41A5-95B9-BD59873794E6}"/>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7E0BAA84-8BE9-45DD-A284-8CF010D35A0D}"/>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B2D16A01-A736-4FC7-9F59-D938CDE61CB0}"/>
              </a:ext>
            </a:extLst>
          </p:cNvPr>
          <p:cNvSpPr>
            <a:spLocks noGrp="1"/>
          </p:cNvSpPr>
          <p:nvPr>
            <p:ph type="sldNum" sz="quarter" idx="12"/>
          </p:nvPr>
        </p:nvSpPr>
        <p:spPr/>
        <p:txBody>
          <a:bodyPr/>
          <a:lstStyle/>
          <a:p>
            <a:fld id="{5B637421-C75C-43A1-B2BC-25CD7795A4D3}" type="slidenum">
              <a:rPr lang="pt-PT" smtClean="0"/>
              <a:t>25</a:t>
            </a:fld>
            <a:endParaRPr lang="pt-PT"/>
          </a:p>
        </p:txBody>
      </p:sp>
      <p:sp>
        <p:nvSpPr>
          <p:cNvPr id="7" name="Text Placeholder 6">
            <a:extLst>
              <a:ext uri="{FF2B5EF4-FFF2-40B4-BE49-F238E27FC236}">
                <a16:creationId xmlns:a16="http://schemas.microsoft.com/office/drawing/2014/main" id="{32C89287-47A4-4005-AF14-45838A70DC03}"/>
              </a:ext>
            </a:extLst>
          </p:cNvPr>
          <p:cNvSpPr>
            <a:spLocks noGrp="1"/>
          </p:cNvSpPr>
          <p:nvPr>
            <p:ph type="body" sz="quarter" idx="13"/>
          </p:nvPr>
        </p:nvSpPr>
        <p:spPr/>
        <p:txBody>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138001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5DEB-AB35-44C5-98A4-325E94A31644}"/>
              </a:ext>
            </a:extLst>
          </p:cNvPr>
          <p:cNvSpPr>
            <a:spLocks noGrp="1"/>
          </p:cNvSpPr>
          <p:nvPr>
            <p:ph type="title"/>
          </p:nvPr>
        </p:nvSpPr>
        <p:spPr/>
        <p:txBody>
          <a:bodyPr/>
          <a:lstStyle/>
          <a:p>
            <a:r>
              <a:rPr lang="pt-PT" dirty="0" err="1"/>
              <a:t>tables</a:t>
            </a:r>
            <a:endParaRPr lang="en-US" dirty="0"/>
          </a:p>
        </p:txBody>
      </p:sp>
      <p:sp>
        <p:nvSpPr>
          <p:cNvPr id="3" name="Content Placeholder 2">
            <a:extLst>
              <a:ext uri="{FF2B5EF4-FFF2-40B4-BE49-F238E27FC236}">
                <a16:creationId xmlns:a16="http://schemas.microsoft.com/office/drawing/2014/main" id="{911A4900-6E7D-4CB3-8754-8C8A6D252C58}"/>
              </a:ext>
            </a:extLst>
          </p:cNvPr>
          <p:cNvSpPr>
            <a:spLocks noGrp="1"/>
          </p:cNvSpPr>
          <p:nvPr>
            <p:ph idx="1"/>
          </p:nvPr>
        </p:nvSpPr>
        <p:spPr>
          <a:xfrm>
            <a:off x="1118507" y="1848942"/>
            <a:ext cx="9928903" cy="3955906"/>
          </a:xfrm>
        </p:spPr>
        <p:txBody>
          <a:bodyPr>
            <a:normAutofit lnSpcReduction="10000"/>
          </a:bodyPr>
          <a:lstStyle/>
          <a:p>
            <a:r>
              <a:rPr lang="pt-PT" sz="1800" dirty="0" err="1"/>
              <a:t>Tables</a:t>
            </a:r>
            <a:r>
              <a:rPr lang="pt-PT" sz="1800" dirty="0"/>
              <a:t> are </a:t>
            </a:r>
            <a:r>
              <a:rPr lang="pt-PT" sz="1800" dirty="0" err="1"/>
              <a:t>not</a:t>
            </a:r>
            <a:r>
              <a:rPr lang="pt-PT" sz="1800" dirty="0"/>
              <a:t> </a:t>
            </a:r>
            <a:r>
              <a:rPr lang="pt-PT" sz="1800" dirty="0" err="1"/>
              <a:t>part</a:t>
            </a:r>
            <a:r>
              <a:rPr lang="pt-PT" sz="1800" dirty="0"/>
              <a:t> </a:t>
            </a:r>
            <a:r>
              <a:rPr lang="pt-PT" sz="1800" dirty="0" err="1"/>
              <a:t>of</a:t>
            </a:r>
            <a:r>
              <a:rPr lang="pt-PT" sz="1800" dirty="0"/>
              <a:t> </a:t>
            </a:r>
            <a:r>
              <a:rPr lang="pt-PT" sz="1800" dirty="0" err="1"/>
              <a:t>the</a:t>
            </a:r>
            <a:r>
              <a:rPr lang="pt-PT" sz="1800" dirty="0"/>
              <a:t> core </a:t>
            </a:r>
            <a:r>
              <a:rPr lang="pt-PT" sz="1800" dirty="0" err="1"/>
              <a:t>Markdown</a:t>
            </a:r>
            <a:r>
              <a:rPr lang="pt-PT" sz="1800" dirty="0"/>
              <a:t> </a:t>
            </a:r>
            <a:r>
              <a:rPr lang="pt-PT" sz="1800" dirty="0" err="1"/>
              <a:t>spec</a:t>
            </a:r>
            <a:r>
              <a:rPr lang="pt-PT" sz="1800" dirty="0"/>
              <a:t>, </a:t>
            </a:r>
            <a:r>
              <a:rPr lang="pt-PT" sz="1800" dirty="0" err="1"/>
              <a:t>but</a:t>
            </a:r>
            <a:r>
              <a:rPr lang="pt-PT" sz="1800" dirty="0"/>
              <a:t> </a:t>
            </a:r>
            <a:r>
              <a:rPr lang="pt-PT" sz="1800" dirty="0" err="1"/>
              <a:t>they</a:t>
            </a:r>
            <a:r>
              <a:rPr lang="pt-PT" sz="1800" dirty="0"/>
              <a:t> are </a:t>
            </a:r>
            <a:r>
              <a:rPr lang="pt-PT" sz="1800" dirty="0" err="1"/>
              <a:t>part</a:t>
            </a:r>
            <a:r>
              <a:rPr lang="pt-PT" sz="1800" dirty="0"/>
              <a:t> </a:t>
            </a:r>
            <a:r>
              <a:rPr lang="pt-PT" sz="1800" dirty="0" err="1"/>
              <a:t>of</a:t>
            </a:r>
            <a:r>
              <a:rPr lang="pt-PT" sz="1800" dirty="0"/>
              <a:t> GFM and </a:t>
            </a:r>
            <a:r>
              <a:rPr lang="pt-PT" sz="1800" dirty="0" err="1"/>
              <a:t>Markdown</a:t>
            </a:r>
            <a:r>
              <a:rPr lang="pt-PT" sz="1800" dirty="0"/>
              <a:t> </a:t>
            </a:r>
            <a:r>
              <a:rPr lang="pt-PT" sz="1800" dirty="0" err="1"/>
              <a:t>Here</a:t>
            </a:r>
            <a:r>
              <a:rPr lang="pt-PT" sz="1800" dirty="0"/>
              <a:t> </a:t>
            </a:r>
            <a:r>
              <a:rPr lang="pt-PT" sz="1800" dirty="0" err="1"/>
              <a:t>supports</a:t>
            </a:r>
            <a:r>
              <a:rPr lang="pt-PT" sz="1800" dirty="0"/>
              <a:t> </a:t>
            </a:r>
            <a:r>
              <a:rPr lang="pt-PT" sz="1800" dirty="0" err="1"/>
              <a:t>them</a:t>
            </a:r>
            <a:r>
              <a:rPr lang="pt-PT" sz="1800" dirty="0"/>
              <a:t>.</a:t>
            </a:r>
            <a:endParaRPr lang="en-US" sz="1800" dirty="0"/>
          </a:p>
          <a:p>
            <a:r>
              <a:rPr lang="en-US" sz="1800" dirty="0"/>
              <a:t>Tables are created by adding pipes as dividers between each cell, and by adding a line of dashes (also separated by bars) beneath the header. Note that the pipes do not need to be vertically aligned.</a:t>
            </a:r>
          </a:p>
          <a:p>
            <a:r>
              <a:rPr lang="en-US" dirty="0">
                <a:effectLst/>
              </a:rPr>
              <a:t>The row of dashes between the table header and body must have at least three dashes in each column.</a:t>
            </a:r>
          </a:p>
          <a:p>
            <a:r>
              <a:rPr lang="pt-PT" sz="1800" dirty="0" err="1"/>
              <a:t>Example</a:t>
            </a:r>
            <a:r>
              <a:rPr lang="pt-PT" sz="1800" dirty="0"/>
              <a:t>: </a:t>
            </a:r>
            <a:endParaRPr lang="en-US" sz="1800" dirty="0"/>
          </a:p>
          <a:p>
            <a:pPr marL="457200" lvl="1" indent="0">
              <a:buNone/>
            </a:pPr>
            <a:r>
              <a:rPr lang="en-US" sz="1600" dirty="0">
                <a:solidFill>
                  <a:srgbClr val="FBC631"/>
                </a:solidFill>
              </a:rPr>
              <a:t>| Option | Description |</a:t>
            </a:r>
          </a:p>
          <a:p>
            <a:pPr marL="457200" lvl="1" indent="0">
              <a:buNone/>
            </a:pPr>
            <a:r>
              <a:rPr lang="en-US" sz="1600" dirty="0">
                <a:solidFill>
                  <a:srgbClr val="FBC631"/>
                </a:solidFill>
              </a:rPr>
              <a:t>| ---------- | ----------- |</a:t>
            </a:r>
          </a:p>
          <a:p>
            <a:pPr marL="457200" lvl="1" indent="0">
              <a:buNone/>
            </a:pPr>
            <a:r>
              <a:rPr lang="en-US" sz="1600" dirty="0">
                <a:solidFill>
                  <a:srgbClr val="FBC631"/>
                </a:solidFill>
              </a:rPr>
              <a:t>| data    | path to data files to supply the data that will be passed into templates. |</a:t>
            </a:r>
          </a:p>
          <a:p>
            <a:pPr marL="457200" lvl="1" indent="0">
              <a:buNone/>
            </a:pPr>
            <a:r>
              <a:rPr lang="en-US" sz="1600" dirty="0">
                <a:solidFill>
                  <a:srgbClr val="FBC631"/>
                </a:solidFill>
              </a:rPr>
              <a:t>| engine | engine to be used for processing templates. Handlebars is the default. |</a:t>
            </a:r>
          </a:p>
          <a:p>
            <a:pPr marL="457200" lvl="1" indent="0">
              <a:buNone/>
            </a:pPr>
            <a:r>
              <a:rPr lang="en-US" sz="1600" dirty="0">
                <a:solidFill>
                  <a:srgbClr val="FBC631"/>
                </a:solidFill>
              </a:rPr>
              <a:t>| </a:t>
            </a:r>
            <a:r>
              <a:rPr lang="en-US" sz="1600" dirty="0" err="1">
                <a:solidFill>
                  <a:srgbClr val="FBC631"/>
                </a:solidFill>
              </a:rPr>
              <a:t>ext</a:t>
            </a:r>
            <a:r>
              <a:rPr lang="en-US" sz="1600" dirty="0">
                <a:solidFill>
                  <a:srgbClr val="FBC631"/>
                </a:solidFill>
              </a:rPr>
              <a:t>        | extension to be used for </a:t>
            </a:r>
            <a:r>
              <a:rPr lang="en-US" sz="1600" dirty="0" err="1">
                <a:solidFill>
                  <a:srgbClr val="FBC631"/>
                </a:solidFill>
              </a:rPr>
              <a:t>dest</a:t>
            </a:r>
            <a:r>
              <a:rPr lang="en-US" sz="1600" dirty="0">
                <a:solidFill>
                  <a:srgbClr val="FBC631"/>
                </a:solidFill>
              </a:rPr>
              <a:t> files. |</a:t>
            </a:r>
          </a:p>
        </p:txBody>
      </p:sp>
      <p:sp>
        <p:nvSpPr>
          <p:cNvPr id="4" name="Date Placeholder 3">
            <a:extLst>
              <a:ext uri="{FF2B5EF4-FFF2-40B4-BE49-F238E27FC236}">
                <a16:creationId xmlns:a16="http://schemas.microsoft.com/office/drawing/2014/main" id="{FC04D91A-3883-4124-941C-4D84877B10FE}"/>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376ED7A2-7162-4A19-98D1-1200A19A1357}"/>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46DB1A79-F1E7-4B80-B06C-8D3A28FF079D}"/>
              </a:ext>
            </a:extLst>
          </p:cNvPr>
          <p:cNvSpPr>
            <a:spLocks noGrp="1"/>
          </p:cNvSpPr>
          <p:nvPr>
            <p:ph type="sldNum" sz="quarter" idx="12"/>
          </p:nvPr>
        </p:nvSpPr>
        <p:spPr/>
        <p:txBody>
          <a:bodyPr/>
          <a:lstStyle/>
          <a:p>
            <a:fld id="{5B637421-C75C-43A1-B2BC-25CD7795A4D3}" type="slidenum">
              <a:rPr lang="pt-PT" smtClean="0"/>
              <a:t>26</a:t>
            </a:fld>
            <a:endParaRPr lang="pt-PT"/>
          </a:p>
        </p:txBody>
      </p:sp>
      <p:sp>
        <p:nvSpPr>
          <p:cNvPr id="7" name="Text Placeholder 6">
            <a:extLst>
              <a:ext uri="{FF2B5EF4-FFF2-40B4-BE49-F238E27FC236}">
                <a16:creationId xmlns:a16="http://schemas.microsoft.com/office/drawing/2014/main" id="{67E48C8E-B9F7-42FD-90FD-030FD29CDC7D}"/>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393586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DAA6-6A31-439D-9F8A-068869CAD3F0}"/>
              </a:ext>
            </a:extLst>
          </p:cNvPr>
          <p:cNvSpPr>
            <a:spLocks noGrp="1"/>
          </p:cNvSpPr>
          <p:nvPr>
            <p:ph type="title"/>
          </p:nvPr>
        </p:nvSpPr>
        <p:spPr/>
        <p:txBody>
          <a:bodyPr/>
          <a:lstStyle/>
          <a:p>
            <a:r>
              <a:rPr lang="pt-PT" dirty="0" err="1"/>
              <a:t>Table</a:t>
            </a:r>
            <a:r>
              <a:rPr lang="pt-PT" dirty="0"/>
              <a:t> </a:t>
            </a:r>
            <a:r>
              <a:rPr lang="pt-PT" dirty="0" err="1"/>
              <a:t>example</a:t>
            </a:r>
            <a:endParaRPr lang="en-US" dirty="0"/>
          </a:p>
        </p:txBody>
      </p:sp>
      <p:sp>
        <p:nvSpPr>
          <p:cNvPr id="4" name="Date Placeholder 3">
            <a:extLst>
              <a:ext uri="{FF2B5EF4-FFF2-40B4-BE49-F238E27FC236}">
                <a16:creationId xmlns:a16="http://schemas.microsoft.com/office/drawing/2014/main" id="{FE86FEF4-15C1-46DC-AB71-27F356E8BA3E}"/>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15B8A9BD-2B65-4E31-83B1-363E27C77ADC}"/>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18BA5041-7068-4590-8ECF-18FDC77A037E}"/>
              </a:ext>
            </a:extLst>
          </p:cNvPr>
          <p:cNvSpPr>
            <a:spLocks noGrp="1"/>
          </p:cNvSpPr>
          <p:nvPr>
            <p:ph type="sldNum" sz="quarter" idx="12"/>
          </p:nvPr>
        </p:nvSpPr>
        <p:spPr/>
        <p:txBody>
          <a:bodyPr/>
          <a:lstStyle/>
          <a:p>
            <a:fld id="{5B637421-C75C-43A1-B2BC-25CD7795A4D3}" type="slidenum">
              <a:rPr lang="pt-PT" smtClean="0"/>
              <a:t>27</a:t>
            </a:fld>
            <a:endParaRPr lang="pt-PT"/>
          </a:p>
        </p:txBody>
      </p:sp>
      <p:sp>
        <p:nvSpPr>
          <p:cNvPr id="7" name="Text Placeholder 6">
            <a:extLst>
              <a:ext uri="{FF2B5EF4-FFF2-40B4-BE49-F238E27FC236}">
                <a16:creationId xmlns:a16="http://schemas.microsoft.com/office/drawing/2014/main" id="{D074D7FB-5FE1-49D2-859A-D4544F8EED5C}"/>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pic>
        <p:nvPicPr>
          <p:cNvPr id="8" name="Picture 7">
            <a:extLst>
              <a:ext uri="{FF2B5EF4-FFF2-40B4-BE49-F238E27FC236}">
                <a16:creationId xmlns:a16="http://schemas.microsoft.com/office/drawing/2014/main" id="{C9038EA8-0753-49A1-A933-70D96429D69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80592" y="1509225"/>
            <a:ext cx="8636720" cy="4591975"/>
          </a:xfrm>
          <a:prstGeom prst="rect">
            <a:avLst/>
          </a:prstGeom>
          <a:noFill/>
        </p:spPr>
      </p:pic>
    </p:spTree>
    <p:extLst>
      <p:ext uri="{BB962C8B-B14F-4D97-AF65-F5344CB8AC3E}">
        <p14:creationId xmlns:p14="http://schemas.microsoft.com/office/powerpoint/2010/main" val="417558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7DF8-C1B2-4286-ABD7-7B8EFA4C1EB7}"/>
              </a:ext>
            </a:extLst>
          </p:cNvPr>
          <p:cNvSpPr>
            <a:spLocks noGrp="1"/>
          </p:cNvSpPr>
          <p:nvPr>
            <p:ph type="title"/>
          </p:nvPr>
        </p:nvSpPr>
        <p:spPr/>
        <p:txBody>
          <a:bodyPr/>
          <a:lstStyle/>
          <a:p>
            <a:r>
              <a:rPr lang="pt-PT" dirty="0" err="1"/>
              <a:t>Table</a:t>
            </a:r>
            <a:r>
              <a:rPr lang="pt-PT" dirty="0"/>
              <a:t> </a:t>
            </a:r>
            <a:r>
              <a:rPr lang="pt-PT" dirty="0" err="1"/>
              <a:t>example</a:t>
            </a:r>
            <a:endParaRPr lang="en-US" dirty="0"/>
          </a:p>
        </p:txBody>
      </p:sp>
      <p:sp>
        <p:nvSpPr>
          <p:cNvPr id="3" name="Content Placeholder 2">
            <a:extLst>
              <a:ext uri="{FF2B5EF4-FFF2-40B4-BE49-F238E27FC236}">
                <a16:creationId xmlns:a16="http://schemas.microsoft.com/office/drawing/2014/main" id="{E4CEDDC5-9669-493B-BF94-8C16C76AB272}"/>
              </a:ext>
            </a:extLst>
          </p:cNvPr>
          <p:cNvSpPr>
            <a:spLocks noGrp="1"/>
          </p:cNvSpPr>
          <p:nvPr>
            <p:ph idx="1"/>
          </p:nvPr>
        </p:nvSpPr>
        <p:spPr>
          <a:xfrm>
            <a:off x="1118507" y="2073729"/>
            <a:ext cx="9928903" cy="487501"/>
          </a:xfrm>
        </p:spPr>
        <p:txBody>
          <a:bodyPr/>
          <a:lstStyle/>
          <a:p>
            <a:r>
              <a:rPr lang="en-US" dirty="0">
                <a:effectLst/>
              </a:rPr>
              <a:t>Renders to:</a:t>
            </a:r>
          </a:p>
          <a:p>
            <a:endParaRPr lang="en-US" dirty="0"/>
          </a:p>
        </p:txBody>
      </p:sp>
      <p:sp>
        <p:nvSpPr>
          <p:cNvPr id="4" name="Date Placeholder 3">
            <a:extLst>
              <a:ext uri="{FF2B5EF4-FFF2-40B4-BE49-F238E27FC236}">
                <a16:creationId xmlns:a16="http://schemas.microsoft.com/office/drawing/2014/main" id="{A565D0B6-E754-4F3A-B868-D2B2B364C9ED}"/>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3AB3F558-81C6-4E22-87F4-CA93210B5C8B}"/>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180FC1BE-A895-44C1-8131-38CF8441ED62}"/>
              </a:ext>
            </a:extLst>
          </p:cNvPr>
          <p:cNvSpPr>
            <a:spLocks noGrp="1"/>
          </p:cNvSpPr>
          <p:nvPr>
            <p:ph type="sldNum" sz="quarter" idx="12"/>
          </p:nvPr>
        </p:nvSpPr>
        <p:spPr/>
        <p:txBody>
          <a:bodyPr/>
          <a:lstStyle/>
          <a:p>
            <a:fld id="{5B637421-C75C-43A1-B2BC-25CD7795A4D3}" type="slidenum">
              <a:rPr lang="pt-PT" smtClean="0"/>
              <a:t>28</a:t>
            </a:fld>
            <a:endParaRPr lang="pt-PT"/>
          </a:p>
        </p:txBody>
      </p:sp>
      <p:sp>
        <p:nvSpPr>
          <p:cNvPr id="7" name="Text Placeholder 6">
            <a:extLst>
              <a:ext uri="{FF2B5EF4-FFF2-40B4-BE49-F238E27FC236}">
                <a16:creationId xmlns:a16="http://schemas.microsoft.com/office/drawing/2014/main" id="{73702883-9BEE-458F-B547-0E5476125265}"/>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pic>
        <p:nvPicPr>
          <p:cNvPr id="8" name="Picture 7">
            <a:extLst>
              <a:ext uri="{FF2B5EF4-FFF2-40B4-BE49-F238E27FC236}">
                <a16:creationId xmlns:a16="http://schemas.microsoft.com/office/drawing/2014/main" id="{469BFC29-93AD-43FC-A101-D7BB7E60BBC8}"/>
              </a:ext>
            </a:extLst>
          </p:cNvPr>
          <p:cNvPicPr>
            <a:picLocks noChangeAspect="1"/>
          </p:cNvPicPr>
          <p:nvPr/>
        </p:nvPicPr>
        <p:blipFill>
          <a:blip r:embed="rId2"/>
          <a:stretch>
            <a:fillRect/>
          </a:stretch>
        </p:blipFill>
        <p:spPr>
          <a:xfrm>
            <a:off x="1118507" y="2372762"/>
            <a:ext cx="10429648" cy="1864483"/>
          </a:xfrm>
          <a:prstGeom prst="rect">
            <a:avLst/>
          </a:prstGeom>
        </p:spPr>
      </p:pic>
    </p:spTree>
    <p:extLst>
      <p:ext uri="{BB962C8B-B14F-4D97-AF65-F5344CB8AC3E}">
        <p14:creationId xmlns:p14="http://schemas.microsoft.com/office/powerpoint/2010/main" val="1602998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ACEA-8CB2-4727-A38C-E97BE26FC1CA}"/>
              </a:ext>
            </a:extLst>
          </p:cNvPr>
          <p:cNvSpPr>
            <a:spLocks noGrp="1"/>
          </p:cNvSpPr>
          <p:nvPr>
            <p:ph type="title"/>
          </p:nvPr>
        </p:nvSpPr>
        <p:spPr/>
        <p:txBody>
          <a:bodyPr/>
          <a:lstStyle/>
          <a:p>
            <a:r>
              <a:rPr lang="pt-PT" dirty="0" err="1"/>
              <a:t>text</a:t>
            </a:r>
            <a:r>
              <a:rPr lang="pt-PT" dirty="0"/>
              <a:t> </a:t>
            </a:r>
            <a:r>
              <a:rPr lang="pt-PT" dirty="0" err="1"/>
              <a:t>alignment</a:t>
            </a:r>
            <a:r>
              <a:rPr lang="pt-PT" dirty="0"/>
              <a:t> in </a:t>
            </a:r>
            <a:r>
              <a:rPr lang="pt-PT" dirty="0" err="1"/>
              <a:t>table</a:t>
            </a:r>
            <a:r>
              <a:rPr lang="pt-PT" dirty="0"/>
              <a:t> </a:t>
            </a:r>
            <a:r>
              <a:rPr lang="pt-PT" dirty="0" err="1"/>
              <a:t>columns</a:t>
            </a:r>
            <a:r>
              <a:rPr lang="pt-PT" dirty="0"/>
              <a:t> </a:t>
            </a:r>
            <a:endParaRPr lang="en-US" dirty="0"/>
          </a:p>
        </p:txBody>
      </p:sp>
      <p:sp>
        <p:nvSpPr>
          <p:cNvPr id="3" name="Content Placeholder 2">
            <a:extLst>
              <a:ext uri="{FF2B5EF4-FFF2-40B4-BE49-F238E27FC236}">
                <a16:creationId xmlns:a16="http://schemas.microsoft.com/office/drawing/2014/main" id="{C68E24A2-DBC7-41C5-8A00-B26BD30668C4}"/>
              </a:ext>
            </a:extLst>
          </p:cNvPr>
          <p:cNvSpPr>
            <a:spLocks noGrp="1"/>
          </p:cNvSpPr>
          <p:nvPr>
            <p:ph idx="1"/>
          </p:nvPr>
        </p:nvSpPr>
        <p:spPr>
          <a:xfrm>
            <a:off x="1118508" y="2073729"/>
            <a:ext cx="9838180" cy="1080347"/>
          </a:xfrm>
        </p:spPr>
        <p:txBody>
          <a:bodyPr/>
          <a:lstStyle/>
          <a:p>
            <a:r>
              <a:rPr lang="en-US" dirty="0">
                <a:effectLst/>
              </a:rPr>
              <a:t>By including colons in the header row, you can align the text within that column:</a:t>
            </a:r>
          </a:p>
          <a:p>
            <a:endParaRPr lang="en-US" dirty="0"/>
          </a:p>
        </p:txBody>
      </p:sp>
      <p:sp>
        <p:nvSpPr>
          <p:cNvPr id="4" name="Date Placeholder 3">
            <a:extLst>
              <a:ext uri="{FF2B5EF4-FFF2-40B4-BE49-F238E27FC236}">
                <a16:creationId xmlns:a16="http://schemas.microsoft.com/office/drawing/2014/main" id="{82057DD5-DCF3-4CD4-88DB-58A14EA79DA8}"/>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39980E39-9B1F-45E4-B398-AE5876F0BBE4}"/>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4C5C9819-FB27-4509-B018-23B424FA3D8E}"/>
              </a:ext>
            </a:extLst>
          </p:cNvPr>
          <p:cNvSpPr>
            <a:spLocks noGrp="1"/>
          </p:cNvSpPr>
          <p:nvPr>
            <p:ph type="sldNum" sz="quarter" idx="12"/>
          </p:nvPr>
        </p:nvSpPr>
        <p:spPr/>
        <p:txBody>
          <a:bodyPr/>
          <a:lstStyle/>
          <a:p>
            <a:fld id="{5B637421-C75C-43A1-B2BC-25CD7795A4D3}" type="slidenum">
              <a:rPr lang="pt-PT" smtClean="0"/>
              <a:t>29</a:t>
            </a:fld>
            <a:endParaRPr lang="pt-PT"/>
          </a:p>
        </p:txBody>
      </p:sp>
      <p:sp>
        <p:nvSpPr>
          <p:cNvPr id="7" name="Text Placeholder 6">
            <a:extLst>
              <a:ext uri="{FF2B5EF4-FFF2-40B4-BE49-F238E27FC236}">
                <a16:creationId xmlns:a16="http://schemas.microsoft.com/office/drawing/2014/main" id="{DBA8B214-EDFC-4D43-9093-4F73F3BEA00A}"/>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pic>
        <p:nvPicPr>
          <p:cNvPr id="8" name="Picture 7">
            <a:extLst>
              <a:ext uri="{FF2B5EF4-FFF2-40B4-BE49-F238E27FC236}">
                <a16:creationId xmlns:a16="http://schemas.microsoft.com/office/drawing/2014/main" id="{BA102AD1-7C13-423B-B6A6-A2C7E76DFF77}"/>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1762169" y="2819736"/>
            <a:ext cx="8388486" cy="2733150"/>
          </a:xfrm>
          <a:prstGeom prst="rect">
            <a:avLst/>
          </a:prstGeom>
        </p:spPr>
      </p:pic>
    </p:spTree>
    <p:extLst>
      <p:ext uri="{BB962C8B-B14F-4D97-AF65-F5344CB8AC3E}">
        <p14:creationId xmlns:p14="http://schemas.microsoft.com/office/powerpoint/2010/main" val="4027123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9528-762F-4B09-A4A7-6A2DBD7A482E}"/>
              </a:ext>
            </a:extLst>
          </p:cNvPr>
          <p:cNvSpPr>
            <a:spLocks noGrp="1"/>
          </p:cNvSpPr>
          <p:nvPr>
            <p:ph type="title"/>
          </p:nvPr>
        </p:nvSpPr>
        <p:spPr/>
        <p:txBody>
          <a:bodyPr/>
          <a:lstStyle/>
          <a:p>
            <a:r>
              <a:rPr lang="pt-PT" dirty="0" err="1"/>
              <a:t>Problem</a:t>
            </a:r>
            <a:r>
              <a:rPr lang="pt-PT" dirty="0"/>
              <a:t> </a:t>
            </a:r>
            <a:r>
              <a:rPr lang="pt-PT" dirty="0" err="1"/>
              <a:t>solved</a:t>
            </a:r>
            <a:r>
              <a:rPr lang="pt-PT" dirty="0"/>
              <a:t> </a:t>
            </a:r>
            <a:r>
              <a:rPr lang="pt-PT" dirty="0" err="1"/>
              <a:t>by</a:t>
            </a:r>
            <a:r>
              <a:rPr lang="pt-PT" dirty="0"/>
              <a:t> </a:t>
            </a:r>
            <a:r>
              <a:rPr lang="pt-PT" dirty="0" err="1"/>
              <a:t>markdown</a:t>
            </a:r>
            <a:endParaRPr lang="en-US" dirty="0"/>
          </a:p>
        </p:txBody>
      </p:sp>
      <p:sp>
        <p:nvSpPr>
          <p:cNvPr id="3" name="Content Placeholder 2">
            <a:extLst>
              <a:ext uri="{FF2B5EF4-FFF2-40B4-BE49-F238E27FC236}">
                <a16:creationId xmlns:a16="http://schemas.microsoft.com/office/drawing/2014/main" id="{B31862CD-79B6-487D-8258-13D04460891F}"/>
              </a:ext>
            </a:extLst>
          </p:cNvPr>
          <p:cNvSpPr>
            <a:spLocks noGrp="1"/>
          </p:cNvSpPr>
          <p:nvPr>
            <p:ph idx="1"/>
          </p:nvPr>
        </p:nvSpPr>
        <p:spPr>
          <a:xfrm>
            <a:off x="1118507" y="1946496"/>
            <a:ext cx="10041493" cy="4427144"/>
          </a:xfrm>
        </p:spPr>
        <p:txBody>
          <a:bodyPr>
            <a:normAutofit fontScale="92500" lnSpcReduction="10000"/>
          </a:bodyPr>
          <a:lstStyle/>
          <a:p>
            <a:r>
              <a:rPr lang="en-US" dirty="0">
                <a:effectLst/>
              </a:rPr>
              <a:t>Markdown is an easy-to-read, easy-to-write plain text format, and tool, which can be converted to structurally valid XHTML (or HTML).</a:t>
            </a:r>
          </a:p>
          <a:p>
            <a:r>
              <a:rPr lang="pt-PT" dirty="0" err="1">
                <a:effectLst/>
              </a:rPr>
              <a:t>This</a:t>
            </a:r>
            <a:r>
              <a:rPr lang="pt-PT" dirty="0">
                <a:effectLst/>
              </a:rPr>
              <a:t> </a:t>
            </a:r>
            <a:r>
              <a:rPr lang="pt-PT" dirty="0" err="1">
                <a:effectLst/>
              </a:rPr>
              <a:t>means</a:t>
            </a:r>
            <a:r>
              <a:rPr lang="pt-PT" dirty="0">
                <a:effectLst/>
              </a:rPr>
              <a:t> </a:t>
            </a:r>
            <a:r>
              <a:rPr lang="pt-PT" dirty="0" err="1">
                <a:effectLst/>
              </a:rPr>
              <a:t>that</a:t>
            </a:r>
            <a:r>
              <a:rPr lang="pt-PT" dirty="0">
                <a:effectLst/>
              </a:rPr>
              <a:t> </a:t>
            </a:r>
            <a:r>
              <a:rPr lang="pt-PT" dirty="0" err="1">
                <a:effectLst/>
              </a:rPr>
              <a:t>Markdown</a:t>
            </a:r>
            <a:r>
              <a:rPr lang="pt-PT" dirty="0">
                <a:effectLst/>
              </a:rPr>
              <a:t> </a:t>
            </a:r>
            <a:r>
              <a:rPr lang="en-US" dirty="0">
                <a:effectLst/>
              </a:rPr>
              <a:t>provides an way to easily develop and share documents that we wish to make available online, as webpages.</a:t>
            </a:r>
          </a:p>
          <a:p>
            <a:endParaRPr lang="en-US" dirty="0">
              <a:effectLst/>
            </a:endParaRPr>
          </a:p>
          <a:p>
            <a:endParaRPr lang="pt-PT" dirty="0">
              <a:effectLst/>
            </a:endParaRPr>
          </a:p>
          <a:p>
            <a:endParaRPr lang="pt-PT" dirty="0">
              <a:effectLst/>
            </a:endParaRPr>
          </a:p>
          <a:p>
            <a:endParaRPr lang="pt-PT" dirty="0">
              <a:effectLst/>
            </a:endParaRPr>
          </a:p>
          <a:p>
            <a:r>
              <a:rPr lang="pt-PT" dirty="0">
                <a:effectLst/>
              </a:rPr>
              <a:t>T</a:t>
            </a:r>
            <a:r>
              <a:rPr lang="en-US" dirty="0">
                <a:effectLst/>
              </a:rPr>
              <a:t>his is a particularly useful and fast tool to write short (good looking) texts such as user manuals, technical manuals, structured test forms, or any kind of document that needs to be associated with software development. It permits the inclusion of code snippets, in addition to tables, figures, bulleted and numbered lists, etc.</a:t>
            </a:r>
          </a:p>
          <a:p>
            <a:r>
              <a:rPr lang="pt-PT" dirty="0">
                <a:effectLst/>
              </a:rPr>
              <a:t>Can </a:t>
            </a:r>
            <a:r>
              <a:rPr lang="pt-PT" dirty="0" err="1">
                <a:effectLst/>
              </a:rPr>
              <a:t>be</a:t>
            </a:r>
            <a:r>
              <a:rPr lang="pt-PT" dirty="0">
                <a:effectLst/>
              </a:rPr>
              <a:t> </a:t>
            </a:r>
            <a:r>
              <a:rPr lang="pt-PT" dirty="0" err="1">
                <a:effectLst/>
              </a:rPr>
              <a:t>used</a:t>
            </a:r>
            <a:r>
              <a:rPr lang="pt-PT" dirty="0">
                <a:effectLst/>
              </a:rPr>
              <a:t> </a:t>
            </a:r>
            <a:r>
              <a:rPr lang="pt-PT" dirty="0" err="1">
                <a:effectLst/>
              </a:rPr>
              <a:t>with</a:t>
            </a:r>
            <a:r>
              <a:rPr lang="pt-PT" dirty="0">
                <a:effectLst/>
              </a:rPr>
              <a:t> GIT and/</a:t>
            </a:r>
            <a:r>
              <a:rPr lang="pt-PT" dirty="0" err="1">
                <a:effectLst/>
              </a:rPr>
              <a:t>or</a:t>
            </a:r>
            <a:r>
              <a:rPr lang="pt-PT" dirty="0">
                <a:effectLst/>
              </a:rPr>
              <a:t> </a:t>
            </a:r>
            <a:r>
              <a:rPr lang="pt-PT" dirty="0" err="1">
                <a:effectLst/>
              </a:rPr>
              <a:t>VSCode</a:t>
            </a:r>
            <a:r>
              <a:rPr lang="pt-PT" dirty="0">
                <a:effectLst/>
              </a:rPr>
              <a:t>, for </a:t>
            </a:r>
            <a:r>
              <a:rPr lang="pt-PT" dirty="0" err="1">
                <a:effectLst/>
              </a:rPr>
              <a:t>example</a:t>
            </a:r>
            <a:r>
              <a:rPr lang="pt-PT" dirty="0">
                <a:effectLst/>
              </a:rPr>
              <a:t>.</a:t>
            </a:r>
            <a:endParaRPr lang="en-US" dirty="0">
              <a:effectLst/>
            </a:endParaRPr>
          </a:p>
          <a:p>
            <a:pPr marL="0" indent="0">
              <a:buNone/>
            </a:pPr>
            <a:endParaRPr lang="en-US" dirty="0">
              <a:effectLst/>
            </a:endParaRPr>
          </a:p>
        </p:txBody>
      </p:sp>
      <p:sp>
        <p:nvSpPr>
          <p:cNvPr id="4" name="Date Placeholder 3">
            <a:extLst>
              <a:ext uri="{FF2B5EF4-FFF2-40B4-BE49-F238E27FC236}">
                <a16:creationId xmlns:a16="http://schemas.microsoft.com/office/drawing/2014/main" id="{BAB806D7-A625-4AA0-B4A8-4B878CFD8178}"/>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862BAE47-BA86-4DD8-9D5C-9B9A6CCEC564}"/>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B1238792-E8E8-462F-9ABE-824F8A643078}"/>
              </a:ext>
            </a:extLst>
          </p:cNvPr>
          <p:cNvSpPr>
            <a:spLocks noGrp="1"/>
          </p:cNvSpPr>
          <p:nvPr>
            <p:ph type="sldNum" sz="quarter" idx="12"/>
          </p:nvPr>
        </p:nvSpPr>
        <p:spPr/>
        <p:txBody>
          <a:bodyPr/>
          <a:lstStyle/>
          <a:p>
            <a:fld id="{5B637421-C75C-43A1-B2BC-25CD7795A4D3}" type="slidenum">
              <a:rPr lang="pt-PT" smtClean="0"/>
              <a:t>3</a:t>
            </a:fld>
            <a:endParaRPr lang="pt-PT"/>
          </a:p>
        </p:txBody>
      </p:sp>
      <p:sp>
        <p:nvSpPr>
          <p:cNvPr id="7" name="Text Placeholder 6">
            <a:extLst>
              <a:ext uri="{FF2B5EF4-FFF2-40B4-BE49-F238E27FC236}">
                <a16:creationId xmlns:a16="http://schemas.microsoft.com/office/drawing/2014/main" id="{210EBAB9-A3C0-4357-9902-FCFB5D8BD983}"/>
              </a:ext>
            </a:extLst>
          </p:cNvPr>
          <p:cNvSpPr>
            <a:spLocks noGrp="1"/>
          </p:cNvSpPr>
          <p:nvPr>
            <p:ph type="body" sz="quarter" idx="13"/>
          </p:nvPr>
        </p:nvSpPr>
        <p:spPr/>
        <p:txBody>
          <a:bodyPr>
            <a:normAutofit/>
          </a:bodyPr>
          <a:lstStyle/>
          <a:p>
            <a:r>
              <a:rPr lang="pt-PT" dirty="0" err="1"/>
              <a:t>Introduction</a:t>
            </a:r>
            <a:endParaRPr lang="en-US" dirty="0"/>
          </a:p>
        </p:txBody>
      </p:sp>
      <p:grpSp>
        <p:nvGrpSpPr>
          <p:cNvPr id="11" name="Group 10">
            <a:extLst>
              <a:ext uri="{FF2B5EF4-FFF2-40B4-BE49-F238E27FC236}">
                <a16:creationId xmlns:a16="http://schemas.microsoft.com/office/drawing/2014/main" id="{94EB1BB1-9183-48CE-9C8C-93FFAA3E9C91}"/>
              </a:ext>
            </a:extLst>
          </p:cNvPr>
          <p:cNvGrpSpPr/>
          <p:nvPr/>
        </p:nvGrpSpPr>
        <p:grpSpPr>
          <a:xfrm>
            <a:off x="1461323" y="3279477"/>
            <a:ext cx="9156220" cy="1086416"/>
            <a:chOff x="1484769" y="3614502"/>
            <a:chExt cx="9156220" cy="1086416"/>
          </a:xfrm>
        </p:grpSpPr>
        <p:sp>
          <p:nvSpPr>
            <p:cNvPr id="8" name="Rectangle: Rounded Corners 7">
              <a:extLst>
                <a:ext uri="{FF2B5EF4-FFF2-40B4-BE49-F238E27FC236}">
                  <a16:creationId xmlns:a16="http://schemas.microsoft.com/office/drawing/2014/main" id="{0BB86D34-8EE0-490B-88EF-7CC5EDF2D4B1}"/>
                </a:ext>
              </a:extLst>
            </p:cNvPr>
            <p:cNvSpPr/>
            <p:nvPr/>
          </p:nvSpPr>
          <p:spPr>
            <a:xfrm>
              <a:off x="1484769" y="3614502"/>
              <a:ext cx="3381469" cy="1086416"/>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PT" b="1" dirty="0" err="1">
                  <a:solidFill>
                    <a:schemeClr val="bg1"/>
                  </a:solidFill>
                </a:rPr>
                <a:t>Text</a:t>
              </a:r>
              <a:r>
                <a:rPr lang="pt-PT" b="1" dirty="0">
                  <a:solidFill>
                    <a:schemeClr val="bg1"/>
                  </a:solidFill>
                </a:rPr>
                <a:t> (in </a:t>
              </a:r>
              <a:r>
                <a:rPr lang="pt-PT" b="1" dirty="0" err="1">
                  <a:solidFill>
                    <a:schemeClr val="bg1"/>
                  </a:solidFill>
                </a:rPr>
                <a:t>Markdown</a:t>
              </a:r>
              <a:r>
                <a:rPr lang="pt-PT" b="1" dirty="0">
                  <a:solidFill>
                    <a:schemeClr val="bg1"/>
                  </a:solidFill>
                </a:rPr>
                <a:t> </a:t>
              </a:r>
              <a:r>
                <a:rPr lang="pt-PT" b="1" dirty="0" err="1">
                  <a:solidFill>
                    <a:schemeClr val="bg1"/>
                  </a:solidFill>
                </a:rPr>
                <a:t>format</a:t>
              </a:r>
              <a:r>
                <a:rPr lang="pt-PT" b="1" dirty="0">
                  <a:solidFill>
                    <a:schemeClr val="bg1"/>
                  </a:solidFill>
                </a:rPr>
                <a:t>)</a:t>
              </a:r>
              <a:endParaRPr lang="en-US" b="1" dirty="0">
                <a:solidFill>
                  <a:schemeClr val="bg1"/>
                </a:solidFill>
              </a:endParaRPr>
            </a:p>
          </p:txBody>
        </p:sp>
        <p:sp>
          <p:nvSpPr>
            <p:cNvPr id="9" name="Rectangle: Rounded Corners 8">
              <a:extLst>
                <a:ext uri="{FF2B5EF4-FFF2-40B4-BE49-F238E27FC236}">
                  <a16:creationId xmlns:a16="http://schemas.microsoft.com/office/drawing/2014/main" id="{2E25F0EE-FD6D-43A0-9CC6-25A779E5F4CD}"/>
                </a:ext>
              </a:extLst>
            </p:cNvPr>
            <p:cNvSpPr/>
            <p:nvPr/>
          </p:nvSpPr>
          <p:spPr>
            <a:xfrm>
              <a:off x="8021520" y="3614502"/>
              <a:ext cx="2619469" cy="108641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t-PT" b="1" dirty="0"/>
                <a:t>(X)HTML</a:t>
              </a:r>
              <a:endParaRPr lang="en-US" b="1" dirty="0"/>
            </a:p>
          </p:txBody>
        </p:sp>
        <p:pic>
          <p:nvPicPr>
            <p:cNvPr id="1026" name="Picture 2" descr="Imagem relacionada">
              <a:extLst>
                <a:ext uri="{FF2B5EF4-FFF2-40B4-BE49-F238E27FC236}">
                  <a16:creationId xmlns:a16="http://schemas.microsoft.com/office/drawing/2014/main" id="{C3896810-055E-4867-9090-8953709FD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288" y="3695984"/>
              <a:ext cx="923453" cy="92345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140530D5-323B-4238-8E16-0AD2D39F577C}"/>
                </a:ext>
              </a:extLst>
            </p:cNvPr>
            <p:cNvSpPr/>
            <p:nvPr/>
          </p:nvSpPr>
          <p:spPr>
            <a:xfrm>
              <a:off x="4897777" y="4012855"/>
              <a:ext cx="986975" cy="28971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544B00A4-AC35-4C51-AADD-B4D20746AAE4}"/>
                </a:ext>
              </a:extLst>
            </p:cNvPr>
            <p:cNvSpPr/>
            <p:nvPr/>
          </p:nvSpPr>
          <p:spPr>
            <a:xfrm>
              <a:off x="6989277" y="4012855"/>
              <a:ext cx="986975" cy="28971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43560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D9F6-EB92-411D-8FF9-17E919C88963}"/>
              </a:ext>
            </a:extLst>
          </p:cNvPr>
          <p:cNvSpPr>
            <a:spLocks noGrp="1"/>
          </p:cNvSpPr>
          <p:nvPr>
            <p:ph type="title"/>
          </p:nvPr>
        </p:nvSpPr>
        <p:spPr/>
        <p:txBody>
          <a:bodyPr/>
          <a:lstStyle/>
          <a:p>
            <a:r>
              <a:rPr lang="en-US" dirty="0"/>
              <a:t>Span Elements</a:t>
            </a:r>
          </a:p>
        </p:txBody>
      </p:sp>
      <p:sp>
        <p:nvSpPr>
          <p:cNvPr id="3" name="Content Placeholder 2">
            <a:extLst>
              <a:ext uri="{FF2B5EF4-FFF2-40B4-BE49-F238E27FC236}">
                <a16:creationId xmlns:a16="http://schemas.microsoft.com/office/drawing/2014/main" id="{8137964B-F844-4C4B-A04A-AEEC194AB899}"/>
              </a:ext>
            </a:extLst>
          </p:cNvPr>
          <p:cNvSpPr>
            <a:spLocks noGrp="1"/>
          </p:cNvSpPr>
          <p:nvPr>
            <p:ph idx="1"/>
          </p:nvPr>
        </p:nvSpPr>
        <p:spPr/>
        <p:txBody>
          <a:bodyPr/>
          <a:lstStyle/>
          <a:p>
            <a:r>
              <a:rPr lang="en-US" dirty="0"/>
              <a:t>Links</a:t>
            </a:r>
          </a:p>
          <a:p>
            <a:r>
              <a:rPr lang="en-US" dirty="0"/>
              <a:t>Emphasis</a:t>
            </a:r>
          </a:p>
          <a:p>
            <a:r>
              <a:rPr lang="en-US" dirty="0"/>
              <a:t>Code</a:t>
            </a:r>
          </a:p>
          <a:p>
            <a:r>
              <a:rPr lang="en-US" dirty="0"/>
              <a:t>Images</a:t>
            </a:r>
          </a:p>
        </p:txBody>
      </p:sp>
      <p:sp>
        <p:nvSpPr>
          <p:cNvPr id="4" name="Date Placeholder 3">
            <a:extLst>
              <a:ext uri="{FF2B5EF4-FFF2-40B4-BE49-F238E27FC236}">
                <a16:creationId xmlns:a16="http://schemas.microsoft.com/office/drawing/2014/main" id="{1C35EED5-20EA-40CD-A6F4-BE1F2163F4E6}"/>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5F1B6A5B-EE9C-4F64-86B9-C1A455A22FF6}"/>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BB60DA83-8A99-459E-9FBF-CE216078B943}"/>
              </a:ext>
            </a:extLst>
          </p:cNvPr>
          <p:cNvSpPr>
            <a:spLocks noGrp="1"/>
          </p:cNvSpPr>
          <p:nvPr>
            <p:ph type="sldNum" sz="quarter" idx="12"/>
          </p:nvPr>
        </p:nvSpPr>
        <p:spPr/>
        <p:txBody>
          <a:bodyPr/>
          <a:lstStyle/>
          <a:p>
            <a:fld id="{5B637421-C75C-43A1-B2BC-25CD7795A4D3}" type="slidenum">
              <a:rPr lang="pt-PT" smtClean="0"/>
              <a:t>30</a:t>
            </a:fld>
            <a:endParaRPr lang="pt-PT"/>
          </a:p>
        </p:txBody>
      </p:sp>
    </p:spTree>
    <p:extLst>
      <p:ext uri="{BB962C8B-B14F-4D97-AF65-F5344CB8AC3E}">
        <p14:creationId xmlns:p14="http://schemas.microsoft.com/office/powerpoint/2010/main" val="267890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A2C0-9BE8-4846-A013-090B5E75DBC6}"/>
              </a:ext>
            </a:extLst>
          </p:cNvPr>
          <p:cNvSpPr>
            <a:spLocks noGrp="1"/>
          </p:cNvSpPr>
          <p:nvPr>
            <p:ph type="title"/>
          </p:nvPr>
        </p:nvSpPr>
        <p:spPr/>
        <p:txBody>
          <a:bodyPr/>
          <a:lstStyle/>
          <a:p>
            <a:r>
              <a:rPr lang="en-US" dirty="0"/>
              <a:t>LINKS (inline style)</a:t>
            </a:r>
          </a:p>
        </p:txBody>
      </p:sp>
      <p:sp>
        <p:nvSpPr>
          <p:cNvPr id="3" name="Content Placeholder 2">
            <a:extLst>
              <a:ext uri="{FF2B5EF4-FFF2-40B4-BE49-F238E27FC236}">
                <a16:creationId xmlns:a16="http://schemas.microsoft.com/office/drawing/2014/main" id="{59726371-CE5A-4593-B15F-2A21D99074A1}"/>
              </a:ext>
            </a:extLst>
          </p:cNvPr>
          <p:cNvSpPr>
            <a:spLocks noGrp="1"/>
          </p:cNvSpPr>
          <p:nvPr>
            <p:ph idx="1"/>
          </p:nvPr>
        </p:nvSpPr>
        <p:spPr>
          <a:xfrm>
            <a:off x="1118507" y="2073728"/>
            <a:ext cx="9928903" cy="4008623"/>
          </a:xfrm>
        </p:spPr>
        <p:txBody>
          <a:bodyPr>
            <a:normAutofit fontScale="55000" lnSpcReduction="20000"/>
          </a:bodyPr>
          <a:lstStyle/>
          <a:p>
            <a:r>
              <a:rPr lang="en-US" dirty="0"/>
              <a:t>Markdown supports two style of links: </a:t>
            </a:r>
            <a:r>
              <a:rPr lang="en-US" dirty="0">
                <a:solidFill>
                  <a:srgbClr val="00B050"/>
                </a:solidFill>
              </a:rPr>
              <a:t>inline</a:t>
            </a:r>
            <a:r>
              <a:rPr lang="en-US" dirty="0"/>
              <a:t> and </a:t>
            </a:r>
            <a:r>
              <a:rPr lang="en-US" dirty="0">
                <a:solidFill>
                  <a:srgbClr val="00B050"/>
                </a:solidFill>
              </a:rPr>
              <a:t>reference</a:t>
            </a:r>
            <a:r>
              <a:rPr lang="en-US" dirty="0"/>
              <a:t>. In both styles, the link text is delimited by [square brackets].</a:t>
            </a:r>
          </a:p>
          <a:p>
            <a:endParaRPr lang="en-US" dirty="0"/>
          </a:p>
          <a:p>
            <a:r>
              <a:rPr lang="en-US" dirty="0"/>
              <a:t>To create an </a:t>
            </a:r>
            <a:r>
              <a:rPr lang="en-US" b="1" dirty="0">
                <a:solidFill>
                  <a:srgbClr val="00B050"/>
                </a:solidFill>
              </a:rPr>
              <a:t>inline link</a:t>
            </a:r>
            <a:r>
              <a:rPr lang="en-US" dirty="0"/>
              <a:t>, use a set of regular parentheses immediately after the link text’s closing square bracket. Inside the parentheses, put the URL where you want the link to point, along with an optional title for the link, surrounded in quotes. </a:t>
            </a:r>
          </a:p>
          <a:p>
            <a:pPr lvl="1"/>
            <a:r>
              <a:rPr lang="en-US" dirty="0"/>
              <a:t>For example:</a:t>
            </a:r>
          </a:p>
          <a:p>
            <a:pPr marL="457200" lvl="1" indent="0">
              <a:buNone/>
            </a:pPr>
            <a:r>
              <a:rPr lang="en-US" dirty="0">
                <a:solidFill>
                  <a:srgbClr val="FBC631"/>
                </a:solidFill>
              </a:rPr>
              <a:t>	This is [an example](</a:t>
            </a:r>
            <a:r>
              <a:rPr lang="en-US" dirty="0">
                <a:solidFill>
                  <a:srgbClr val="FBC631"/>
                </a:solidFill>
                <a:hlinkClick r:id="rId2"/>
              </a:rPr>
              <a:t>http://example.com/</a:t>
            </a:r>
            <a:r>
              <a:rPr lang="en-US" dirty="0">
                <a:solidFill>
                  <a:srgbClr val="FBC631"/>
                </a:solidFill>
              </a:rPr>
              <a:t> "Title") inline link.</a:t>
            </a:r>
          </a:p>
          <a:p>
            <a:pPr marL="457200" lvl="1" indent="0">
              <a:buNone/>
            </a:pPr>
            <a:endParaRPr lang="en-US" dirty="0">
              <a:solidFill>
                <a:srgbClr val="FBC631"/>
              </a:solidFill>
            </a:endParaRPr>
          </a:p>
          <a:p>
            <a:pPr marL="0" indent="0">
              <a:buNone/>
            </a:pPr>
            <a:r>
              <a:rPr lang="en-US" dirty="0"/>
              <a:t>		</a:t>
            </a:r>
            <a:r>
              <a:rPr lang="en-US" dirty="0">
                <a:solidFill>
                  <a:srgbClr val="FBC631"/>
                </a:solidFill>
              </a:rPr>
              <a:t>[This link](</a:t>
            </a:r>
            <a:r>
              <a:rPr lang="en-US" dirty="0">
                <a:solidFill>
                  <a:srgbClr val="FBC631"/>
                </a:solidFill>
                <a:hlinkClick r:id="rId3"/>
              </a:rPr>
              <a:t>http://example.net/</a:t>
            </a:r>
            <a:r>
              <a:rPr lang="en-US" dirty="0">
                <a:solidFill>
                  <a:srgbClr val="FBC631"/>
                </a:solidFill>
              </a:rPr>
              <a:t> ) has no title attribute.</a:t>
            </a:r>
          </a:p>
          <a:p>
            <a:endParaRPr lang="en-US" dirty="0"/>
          </a:p>
          <a:p>
            <a:r>
              <a:rPr lang="en-US" dirty="0"/>
              <a:t>Will produce:</a:t>
            </a:r>
          </a:p>
          <a:p>
            <a:pPr marL="914400" lvl="2" indent="0">
              <a:buNone/>
            </a:pPr>
            <a:r>
              <a:rPr lang="en-US" sz="1800" dirty="0">
                <a:solidFill>
                  <a:srgbClr val="00B0F0"/>
                </a:solidFill>
              </a:rPr>
              <a:t>&lt;p&gt;This is &lt;a </a:t>
            </a:r>
            <a:r>
              <a:rPr lang="en-US" sz="1800" dirty="0" err="1">
                <a:solidFill>
                  <a:srgbClr val="00B0F0"/>
                </a:solidFill>
              </a:rPr>
              <a:t>href</a:t>
            </a:r>
            <a:r>
              <a:rPr lang="en-US" sz="1800" dirty="0">
                <a:solidFill>
                  <a:srgbClr val="00B0F0"/>
                </a:solidFill>
              </a:rPr>
              <a:t>="http://example.com/" title="Title"&gt;</a:t>
            </a:r>
          </a:p>
          <a:p>
            <a:pPr marL="914400" lvl="2" indent="0">
              <a:buNone/>
            </a:pPr>
            <a:r>
              <a:rPr lang="en-US" sz="1800" dirty="0">
                <a:solidFill>
                  <a:srgbClr val="00B0F0"/>
                </a:solidFill>
              </a:rPr>
              <a:t>an example&lt;/a&gt; inline link.&lt;/p&gt;</a:t>
            </a:r>
          </a:p>
          <a:p>
            <a:pPr marL="914400" lvl="2" indent="0">
              <a:buNone/>
            </a:pPr>
            <a:endParaRPr lang="en-US" sz="1800" dirty="0">
              <a:solidFill>
                <a:srgbClr val="00B0F0"/>
              </a:solidFill>
            </a:endParaRPr>
          </a:p>
          <a:p>
            <a:pPr marL="914400" lvl="2" indent="0">
              <a:buNone/>
            </a:pPr>
            <a:r>
              <a:rPr lang="en-US" sz="1800" dirty="0">
                <a:solidFill>
                  <a:srgbClr val="00B0F0"/>
                </a:solidFill>
              </a:rPr>
              <a:t>&lt;p&gt;&lt;a </a:t>
            </a:r>
            <a:r>
              <a:rPr lang="en-US" sz="1800" dirty="0" err="1">
                <a:solidFill>
                  <a:srgbClr val="00B0F0"/>
                </a:solidFill>
              </a:rPr>
              <a:t>href</a:t>
            </a:r>
            <a:r>
              <a:rPr lang="en-US" sz="1800" dirty="0">
                <a:solidFill>
                  <a:srgbClr val="00B0F0"/>
                </a:solidFill>
              </a:rPr>
              <a:t>="http://example.net/"&gt;This link&lt;/a&gt; has no</a:t>
            </a:r>
          </a:p>
          <a:p>
            <a:pPr marL="914400" lvl="2" indent="0">
              <a:buNone/>
            </a:pPr>
            <a:r>
              <a:rPr lang="en-US" sz="1800" dirty="0">
                <a:solidFill>
                  <a:srgbClr val="00B0F0"/>
                </a:solidFill>
              </a:rPr>
              <a:t>title attribute.&lt;/p&gt;</a:t>
            </a:r>
          </a:p>
          <a:p>
            <a:endParaRPr lang="pt-PT" dirty="0"/>
          </a:p>
          <a:p>
            <a:r>
              <a:rPr lang="en-US" dirty="0"/>
              <a:t>If you’re referring to a local resource on the same server, you can use relative paths:</a:t>
            </a:r>
          </a:p>
          <a:p>
            <a:pPr marL="0" indent="0">
              <a:buNone/>
            </a:pPr>
            <a:r>
              <a:rPr lang="en-US" dirty="0"/>
              <a:t>		</a:t>
            </a:r>
            <a:r>
              <a:rPr lang="en-US" dirty="0">
                <a:solidFill>
                  <a:srgbClr val="FBC631"/>
                </a:solidFill>
              </a:rPr>
              <a:t>See my [About](/about/) page for details.   </a:t>
            </a:r>
          </a:p>
        </p:txBody>
      </p:sp>
      <p:sp>
        <p:nvSpPr>
          <p:cNvPr id="4" name="Date Placeholder 3">
            <a:extLst>
              <a:ext uri="{FF2B5EF4-FFF2-40B4-BE49-F238E27FC236}">
                <a16:creationId xmlns:a16="http://schemas.microsoft.com/office/drawing/2014/main" id="{31CB0EA9-17A6-4AF0-8737-D543104DCB6B}"/>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2AD8CD27-D892-4F06-983F-F2A6E268C1F3}"/>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D5973F10-C297-4DD4-9015-85E25067E4AC}"/>
              </a:ext>
            </a:extLst>
          </p:cNvPr>
          <p:cNvSpPr>
            <a:spLocks noGrp="1"/>
          </p:cNvSpPr>
          <p:nvPr>
            <p:ph type="sldNum" sz="quarter" idx="12"/>
          </p:nvPr>
        </p:nvSpPr>
        <p:spPr/>
        <p:txBody>
          <a:bodyPr/>
          <a:lstStyle/>
          <a:p>
            <a:fld id="{5B637421-C75C-43A1-B2BC-25CD7795A4D3}" type="slidenum">
              <a:rPr lang="pt-PT" smtClean="0"/>
              <a:t>31</a:t>
            </a:fld>
            <a:endParaRPr lang="pt-PT"/>
          </a:p>
        </p:txBody>
      </p:sp>
      <p:sp>
        <p:nvSpPr>
          <p:cNvPr id="7" name="Text Placeholder 6">
            <a:extLst>
              <a:ext uri="{FF2B5EF4-FFF2-40B4-BE49-F238E27FC236}">
                <a16:creationId xmlns:a16="http://schemas.microsoft.com/office/drawing/2014/main" id="{061D46BC-10BC-4E6D-A1E6-2312783F0C54}"/>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Tree>
    <p:extLst>
      <p:ext uri="{BB962C8B-B14F-4D97-AF65-F5344CB8AC3E}">
        <p14:creationId xmlns:p14="http://schemas.microsoft.com/office/powerpoint/2010/main" val="355238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91B5-322D-4039-B5BF-B4BBDE666866}"/>
              </a:ext>
            </a:extLst>
          </p:cNvPr>
          <p:cNvSpPr>
            <a:spLocks noGrp="1"/>
          </p:cNvSpPr>
          <p:nvPr>
            <p:ph type="title"/>
          </p:nvPr>
        </p:nvSpPr>
        <p:spPr/>
        <p:txBody>
          <a:bodyPr/>
          <a:lstStyle/>
          <a:p>
            <a:r>
              <a:rPr lang="pt-PT" dirty="0"/>
              <a:t>LINKS (</a:t>
            </a:r>
            <a:r>
              <a:rPr lang="pt-PT" dirty="0" err="1"/>
              <a:t>reference</a:t>
            </a:r>
            <a:r>
              <a:rPr lang="pt-PT" dirty="0"/>
              <a:t> </a:t>
            </a:r>
            <a:r>
              <a:rPr lang="en-US" dirty="0"/>
              <a:t>style</a:t>
            </a:r>
            <a:r>
              <a:rPr lang="pt-PT" dirty="0"/>
              <a:t>)</a:t>
            </a:r>
            <a:endParaRPr lang="en-US" dirty="0"/>
          </a:p>
        </p:txBody>
      </p:sp>
      <p:sp>
        <p:nvSpPr>
          <p:cNvPr id="3" name="Content Placeholder 2">
            <a:extLst>
              <a:ext uri="{FF2B5EF4-FFF2-40B4-BE49-F238E27FC236}">
                <a16:creationId xmlns:a16="http://schemas.microsoft.com/office/drawing/2014/main" id="{69348B08-C025-4593-B1C9-1F0ADAC47A3D}"/>
              </a:ext>
            </a:extLst>
          </p:cNvPr>
          <p:cNvSpPr>
            <a:spLocks noGrp="1"/>
          </p:cNvSpPr>
          <p:nvPr>
            <p:ph idx="1"/>
          </p:nvPr>
        </p:nvSpPr>
        <p:spPr>
          <a:xfrm>
            <a:off x="1118507" y="1605887"/>
            <a:ext cx="9928903" cy="4803662"/>
          </a:xfrm>
        </p:spPr>
        <p:txBody>
          <a:bodyPr>
            <a:normAutofit fontScale="62500" lnSpcReduction="20000"/>
          </a:bodyPr>
          <a:lstStyle/>
          <a:p>
            <a:endParaRPr lang="en-US" dirty="0"/>
          </a:p>
          <a:p>
            <a:r>
              <a:rPr lang="en-US" b="1" dirty="0">
                <a:solidFill>
                  <a:srgbClr val="00B050"/>
                </a:solidFill>
              </a:rPr>
              <a:t>Reference-style links </a:t>
            </a:r>
            <a:r>
              <a:rPr lang="en-US" dirty="0"/>
              <a:t>use a second set of square brackets, inside which you place a label of your choosing to identify the link:</a:t>
            </a:r>
          </a:p>
          <a:p>
            <a:pPr marL="0" indent="0">
              <a:buNone/>
            </a:pPr>
            <a:r>
              <a:rPr lang="en-US" dirty="0"/>
              <a:t>	</a:t>
            </a:r>
            <a:r>
              <a:rPr lang="en-US" dirty="0">
                <a:solidFill>
                  <a:srgbClr val="FBC631"/>
                </a:solidFill>
              </a:rPr>
              <a:t>This is [an example][id] reference-style link.</a:t>
            </a:r>
          </a:p>
          <a:p>
            <a:endParaRPr lang="en-US" dirty="0"/>
          </a:p>
          <a:p>
            <a:r>
              <a:rPr lang="en-US" dirty="0"/>
              <a:t>You can optionally use a space to separate the sets of brackets:</a:t>
            </a:r>
          </a:p>
          <a:p>
            <a:pPr marL="0" indent="0">
              <a:buNone/>
            </a:pPr>
            <a:r>
              <a:rPr lang="en-US" dirty="0"/>
              <a:t>	</a:t>
            </a:r>
            <a:r>
              <a:rPr lang="en-US" dirty="0">
                <a:solidFill>
                  <a:srgbClr val="FBC631"/>
                </a:solidFill>
              </a:rPr>
              <a:t>This is [an example] [id] reference-style link.</a:t>
            </a:r>
          </a:p>
          <a:p>
            <a:endParaRPr lang="en-US" dirty="0"/>
          </a:p>
          <a:p>
            <a:r>
              <a:rPr lang="en-US" dirty="0"/>
              <a:t>Then, anywhere in the document, you define your link label like this, on a line by itself:</a:t>
            </a:r>
          </a:p>
          <a:p>
            <a:pPr marL="0" indent="0">
              <a:buNone/>
            </a:pPr>
            <a:r>
              <a:rPr lang="en-US" dirty="0"/>
              <a:t>	</a:t>
            </a:r>
            <a:r>
              <a:rPr lang="en-US" dirty="0">
                <a:solidFill>
                  <a:srgbClr val="FBC631"/>
                </a:solidFill>
              </a:rPr>
              <a:t>[id]: http://example.com/  "Optional Title Here"</a:t>
            </a:r>
          </a:p>
          <a:p>
            <a:pPr marL="0" indent="0">
              <a:buNone/>
            </a:pPr>
            <a:r>
              <a:rPr lang="en-US" dirty="0"/>
              <a:t>	That is:</a:t>
            </a:r>
          </a:p>
          <a:p>
            <a:pPr lvl="1"/>
            <a:r>
              <a:rPr lang="en-US" dirty="0"/>
              <a:t>Square brackets containing the link identifier (optionally indented from the left margin using up to three spaces);</a:t>
            </a:r>
          </a:p>
          <a:p>
            <a:pPr lvl="1"/>
            <a:r>
              <a:rPr lang="en-US" dirty="0"/>
              <a:t>followed by a colon;</a:t>
            </a:r>
          </a:p>
          <a:p>
            <a:pPr lvl="1"/>
            <a:r>
              <a:rPr lang="en-US" dirty="0"/>
              <a:t>followed by one or more spaces (or tabs);</a:t>
            </a:r>
          </a:p>
          <a:p>
            <a:pPr lvl="1"/>
            <a:r>
              <a:rPr lang="en-US" dirty="0"/>
              <a:t>followed by the URL for the link;</a:t>
            </a:r>
          </a:p>
          <a:p>
            <a:pPr lvl="1"/>
            <a:r>
              <a:rPr lang="en-US" dirty="0"/>
              <a:t>optionally followed by a title attribute for the link, enclosed in double or single quotes, or enclosed in parentheses.</a:t>
            </a:r>
          </a:p>
          <a:p>
            <a:pPr marL="457200" lvl="1" indent="0">
              <a:buNone/>
            </a:pPr>
            <a:r>
              <a:rPr lang="en-US" dirty="0"/>
              <a:t>	The following three link definitions are equivalent:</a:t>
            </a:r>
          </a:p>
          <a:p>
            <a:pPr marL="1257300" lvl="3" indent="0">
              <a:buNone/>
            </a:pPr>
            <a:r>
              <a:rPr lang="en-US" dirty="0">
                <a:solidFill>
                  <a:srgbClr val="FBC631"/>
                </a:solidFill>
              </a:rPr>
              <a:t>[foo]: http://example.com/  "Optional Title Here"</a:t>
            </a:r>
          </a:p>
          <a:p>
            <a:pPr marL="1257300" lvl="3" indent="0">
              <a:buNone/>
            </a:pPr>
            <a:r>
              <a:rPr lang="en-US" dirty="0">
                <a:solidFill>
                  <a:srgbClr val="FBC631"/>
                </a:solidFill>
              </a:rPr>
              <a:t>[foo]: http://example.com/  'Optional Title Here'</a:t>
            </a:r>
          </a:p>
          <a:p>
            <a:pPr marL="1257300" lvl="3" indent="0">
              <a:buNone/>
            </a:pPr>
            <a:r>
              <a:rPr lang="en-US" dirty="0">
                <a:solidFill>
                  <a:srgbClr val="FBC631"/>
                </a:solidFill>
              </a:rPr>
              <a:t>[foo]: http://example.com/  (Optional Title Here)</a:t>
            </a:r>
          </a:p>
        </p:txBody>
      </p:sp>
      <p:sp>
        <p:nvSpPr>
          <p:cNvPr id="4" name="Date Placeholder 3">
            <a:extLst>
              <a:ext uri="{FF2B5EF4-FFF2-40B4-BE49-F238E27FC236}">
                <a16:creationId xmlns:a16="http://schemas.microsoft.com/office/drawing/2014/main" id="{C09E4F19-9556-40BC-B473-A8C86C917A8E}"/>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F5800861-C563-4373-8D8A-ECEDC71F9628}"/>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F7809414-3A31-408F-A4BB-98F4829C95A1}"/>
              </a:ext>
            </a:extLst>
          </p:cNvPr>
          <p:cNvSpPr>
            <a:spLocks noGrp="1"/>
          </p:cNvSpPr>
          <p:nvPr>
            <p:ph type="sldNum" sz="quarter" idx="12"/>
          </p:nvPr>
        </p:nvSpPr>
        <p:spPr/>
        <p:txBody>
          <a:bodyPr/>
          <a:lstStyle/>
          <a:p>
            <a:fld id="{5B637421-C75C-43A1-B2BC-25CD7795A4D3}" type="slidenum">
              <a:rPr lang="pt-PT" smtClean="0"/>
              <a:t>32</a:t>
            </a:fld>
            <a:endParaRPr lang="pt-PT"/>
          </a:p>
        </p:txBody>
      </p:sp>
      <p:sp>
        <p:nvSpPr>
          <p:cNvPr id="7" name="Text Placeholder 6">
            <a:extLst>
              <a:ext uri="{FF2B5EF4-FFF2-40B4-BE49-F238E27FC236}">
                <a16:creationId xmlns:a16="http://schemas.microsoft.com/office/drawing/2014/main" id="{68CA1226-1D1B-4CA6-8CC1-29B991702B14}"/>
              </a:ext>
            </a:extLst>
          </p:cNvPr>
          <p:cNvSpPr>
            <a:spLocks noGrp="1"/>
          </p:cNvSpPr>
          <p:nvPr>
            <p:ph type="body" sz="quarter" idx="13"/>
          </p:nvPr>
        </p:nvSpPr>
        <p:spPr/>
        <p:txBody>
          <a:bodyPr>
            <a:normAutofit/>
          </a:bodyPr>
          <a:lstStyle/>
          <a:p>
            <a:r>
              <a:rPr lang="pt-PT" dirty="0" err="1"/>
              <a:t>Span</a:t>
            </a:r>
            <a:r>
              <a:rPr lang="pt-PT" dirty="0"/>
              <a:t> </a:t>
            </a:r>
            <a:r>
              <a:rPr lang="pt-PT" dirty="0" err="1"/>
              <a:t>Elements</a:t>
            </a:r>
            <a:endParaRPr lang="en-US" dirty="0"/>
          </a:p>
        </p:txBody>
      </p:sp>
      <p:sp>
        <p:nvSpPr>
          <p:cNvPr id="8" name="Rectangle 7">
            <a:extLst>
              <a:ext uri="{FF2B5EF4-FFF2-40B4-BE49-F238E27FC236}">
                <a16:creationId xmlns:a16="http://schemas.microsoft.com/office/drawing/2014/main" id="{236AFC79-562B-4338-AC70-8F31939AF7F8}"/>
              </a:ext>
            </a:extLst>
          </p:cNvPr>
          <p:cNvSpPr/>
          <p:nvPr/>
        </p:nvSpPr>
        <p:spPr>
          <a:xfrm>
            <a:off x="7046794" y="5552324"/>
            <a:ext cx="4390509" cy="861774"/>
          </a:xfrm>
          <a:prstGeom prst="rect">
            <a:avLst/>
          </a:prstGeom>
        </p:spPr>
        <p:txBody>
          <a:bodyPr wrap="square">
            <a:spAutoFit/>
          </a:bodyPr>
          <a:lstStyle/>
          <a:p>
            <a:r>
              <a:rPr lang="en-US" sz="1000" dirty="0">
                <a:solidFill>
                  <a:srgbClr val="E288AA"/>
                </a:solidFill>
              </a:rPr>
              <a:t>You can put the title attribute on the next line and use extra spaces or tabs for padding, which tends to look better with longer URLs:</a:t>
            </a:r>
          </a:p>
          <a:p>
            <a:endParaRPr lang="en-US" sz="1000" dirty="0">
              <a:solidFill>
                <a:srgbClr val="E288AA"/>
              </a:solidFill>
            </a:endParaRPr>
          </a:p>
          <a:p>
            <a:r>
              <a:rPr lang="en-US" sz="1000" dirty="0">
                <a:solidFill>
                  <a:srgbClr val="E288AA"/>
                </a:solidFill>
              </a:rPr>
              <a:t>[id]: http://example.com/longish/path/to/resource/here</a:t>
            </a:r>
          </a:p>
          <a:p>
            <a:r>
              <a:rPr lang="en-US" sz="1000" dirty="0">
                <a:solidFill>
                  <a:srgbClr val="E288AA"/>
                </a:solidFill>
              </a:rPr>
              <a:t>    "Optional Title Here"</a:t>
            </a:r>
          </a:p>
        </p:txBody>
      </p:sp>
      <p:sp>
        <p:nvSpPr>
          <p:cNvPr id="9" name="Rectangle 8">
            <a:extLst>
              <a:ext uri="{FF2B5EF4-FFF2-40B4-BE49-F238E27FC236}">
                <a16:creationId xmlns:a16="http://schemas.microsoft.com/office/drawing/2014/main" id="{2075AD95-B06F-4191-ACA4-76F22EEE098B}"/>
              </a:ext>
            </a:extLst>
          </p:cNvPr>
          <p:cNvSpPr/>
          <p:nvPr/>
        </p:nvSpPr>
        <p:spPr>
          <a:xfrm>
            <a:off x="7633649" y="2482387"/>
            <a:ext cx="3845172" cy="1631216"/>
          </a:xfrm>
          <a:prstGeom prst="rect">
            <a:avLst/>
          </a:prstGeom>
        </p:spPr>
        <p:txBody>
          <a:bodyPr wrap="square">
            <a:spAutoFit/>
          </a:bodyPr>
          <a:lstStyle/>
          <a:p>
            <a:pPr algn="r"/>
            <a:r>
              <a:rPr lang="en-US" sz="1000" dirty="0">
                <a:solidFill>
                  <a:srgbClr val="E288AA"/>
                </a:solidFill>
              </a:rPr>
              <a:t>Link definitions are only used for creating links during Markdown processing, and are stripped from your document in the HTML output.</a:t>
            </a:r>
          </a:p>
          <a:p>
            <a:pPr algn="r"/>
            <a:endParaRPr lang="en-US" sz="1000" dirty="0">
              <a:solidFill>
                <a:srgbClr val="E288AA"/>
              </a:solidFill>
            </a:endParaRPr>
          </a:p>
          <a:p>
            <a:pPr algn="r"/>
            <a:r>
              <a:rPr lang="en-US" sz="1000" dirty="0">
                <a:solidFill>
                  <a:srgbClr val="E288AA"/>
                </a:solidFill>
              </a:rPr>
              <a:t>Link definition names may consist of letters, numbers, spaces, and punctuation — but they are not case sensitive. </a:t>
            </a:r>
          </a:p>
          <a:p>
            <a:pPr algn="r"/>
            <a:endParaRPr lang="en-US" sz="1000" dirty="0">
              <a:solidFill>
                <a:srgbClr val="E288AA"/>
              </a:solidFill>
            </a:endParaRPr>
          </a:p>
          <a:p>
            <a:pPr algn="r"/>
            <a:r>
              <a:rPr lang="en-US" sz="1000" dirty="0">
                <a:solidFill>
                  <a:srgbClr val="E288AA"/>
                </a:solidFill>
              </a:rPr>
              <a:t>E.g. these two links: [link text][a]</a:t>
            </a:r>
          </a:p>
          <a:p>
            <a:pPr algn="r"/>
            <a:r>
              <a:rPr lang="en-US" sz="1000" dirty="0">
                <a:solidFill>
                  <a:srgbClr val="E288AA"/>
                </a:solidFill>
              </a:rPr>
              <a:t>[link text][A]</a:t>
            </a:r>
          </a:p>
          <a:p>
            <a:pPr algn="r"/>
            <a:r>
              <a:rPr lang="en-US" sz="1000" dirty="0">
                <a:solidFill>
                  <a:srgbClr val="E288AA"/>
                </a:solidFill>
              </a:rPr>
              <a:t>are equivalent.</a:t>
            </a:r>
          </a:p>
        </p:txBody>
      </p:sp>
    </p:spTree>
    <p:extLst>
      <p:ext uri="{BB962C8B-B14F-4D97-AF65-F5344CB8AC3E}">
        <p14:creationId xmlns:p14="http://schemas.microsoft.com/office/powerpoint/2010/main" val="2923454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2416C-CCDB-4B32-9650-699587E4E03C}"/>
              </a:ext>
            </a:extLst>
          </p:cNvPr>
          <p:cNvSpPr>
            <a:spLocks noGrp="1"/>
          </p:cNvSpPr>
          <p:nvPr>
            <p:ph type="title"/>
          </p:nvPr>
        </p:nvSpPr>
        <p:spPr/>
        <p:txBody>
          <a:bodyPr/>
          <a:lstStyle/>
          <a:p>
            <a:r>
              <a:rPr lang="pt-PT" dirty="0"/>
              <a:t>LINKS (</a:t>
            </a:r>
            <a:r>
              <a:rPr lang="pt-PT" dirty="0" err="1"/>
              <a:t>implicit</a:t>
            </a:r>
            <a:r>
              <a:rPr lang="pt-PT" dirty="0"/>
              <a:t> link </a:t>
            </a:r>
            <a:r>
              <a:rPr lang="pt-PT" dirty="0" err="1"/>
              <a:t>name</a:t>
            </a:r>
            <a:r>
              <a:rPr lang="pt-PT" dirty="0"/>
              <a:t>)</a:t>
            </a:r>
            <a:endParaRPr lang="en-US" dirty="0"/>
          </a:p>
        </p:txBody>
      </p:sp>
      <p:sp>
        <p:nvSpPr>
          <p:cNvPr id="3" name="Content Placeholder 2">
            <a:extLst>
              <a:ext uri="{FF2B5EF4-FFF2-40B4-BE49-F238E27FC236}">
                <a16:creationId xmlns:a16="http://schemas.microsoft.com/office/drawing/2014/main" id="{A270940B-7683-4B2D-9692-B198649D5CA5}"/>
              </a:ext>
            </a:extLst>
          </p:cNvPr>
          <p:cNvSpPr>
            <a:spLocks noGrp="1"/>
          </p:cNvSpPr>
          <p:nvPr>
            <p:ph idx="1"/>
          </p:nvPr>
        </p:nvSpPr>
        <p:spPr>
          <a:xfrm>
            <a:off x="1118507" y="2073729"/>
            <a:ext cx="5118519" cy="3676528"/>
          </a:xfrm>
        </p:spPr>
        <p:txBody>
          <a:bodyPr>
            <a:normAutofit/>
          </a:bodyPr>
          <a:lstStyle/>
          <a:p>
            <a:r>
              <a:rPr lang="en-US" sz="1200" dirty="0"/>
              <a:t>The implicit link name shortcut allows you to omit the name of the link, in which case the link text itself is used as the name. Just use an empty set of square brackets — e.g., to link the word “Google” to the google.com web site, you could simply write:</a:t>
            </a:r>
          </a:p>
          <a:p>
            <a:pPr marL="0" indent="0">
              <a:buNone/>
            </a:pPr>
            <a:r>
              <a:rPr lang="en-US" sz="1200" dirty="0">
                <a:solidFill>
                  <a:srgbClr val="FBC631"/>
                </a:solidFill>
              </a:rPr>
              <a:t>	[Google][]	</a:t>
            </a:r>
          </a:p>
          <a:p>
            <a:r>
              <a:rPr lang="en-US" sz="1200" dirty="0"/>
              <a:t>And then define the link:</a:t>
            </a:r>
          </a:p>
          <a:p>
            <a:pPr marL="457200" lvl="1" indent="0">
              <a:buNone/>
            </a:pPr>
            <a:r>
              <a:rPr lang="en-US" sz="1200" dirty="0"/>
              <a:t>[Google]: </a:t>
            </a:r>
            <a:r>
              <a:rPr lang="en-US" sz="1200" dirty="0">
                <a:hlinkClick r:id="rId2"/>
              </a:rPr>
              <a:t>http://google.com/</a:t>
            </a:r>
            <a:endParaRPr lang="en-US" sz="1200" dirty="0"/>
          </a:p>
          <a:p>
            <a:pPr marL="457200" lvl="1" indent="0">
              <a:buNone/>
            </a:pPr>
            <a:endParaRPr lang="en-US" sz="1200" dirty="0"/>
          </a:p>
          <a:p>
            <a:r>
              <a:rPr lang="en-US" sz="1200" dirty="0"/>
              <a:t>Because link names may contain spaces, this shortcut even works for multiple words in the link text:</a:t>
            </a:r>
          </a:p>
          <a:p>
            <a:pPr marL="0" indent="0">
              <a:buNone/>
            </a:pPr>
            <a:r>
              <a:rPr lang="en-US" sz="1200" dirty="0"/>
              <a:t>	</a:t>
            </a:r>
            <a:r>
              <a:rPr lang="en-US" sz="1200" dirty="0">
                <a:solidFill>
                  <a:srgbClr val="FBC631"/>
                </a:solidFill>
              </a:rPr>
              <a:t>Visit [Daring Fireball][] for more information.</a:t>
            </a:r>
          </a:p>
          <a:p>
            <a:r>
              <a:rPr lang="en-US" sz="1200" dirty="0"/>
              <a:t>And then define the link:</a:t>
            </a:r>
          </a:p>
          <a:p>
            <a:pPr marL="0" indent="0">
              <a:buNone/>
            </a:pPr>
            <a:r>
              <a:rPr lang="en-US" sz="1200" dirty="0"/>
              <a:t>	[Daring Fireball]: </a:t>
            </a:r>
            <a:r>
              <a:rPr lang="en-US" sz="1200" dirty="0">
                <a:hlinkClick r:id="rId3"/>
              </a:rPr>
              <a:t>http://daringfireball.net/</a:t>
            </a:r>
            <a:r>
              <a:rPr lang="en-US" sz="1200" dirty="0"/>
              <a:t> </a:t>
            </a:r>
          </a:p>
          <a:p>
            <a:endParaRPr lang="en-US" sz="1200" dirty="0"/>
          </a:p>
        </p:txBody>
      </p:sp>
      <p:sp>
        <p:nvSpPr>
          <p:cNvPr id="4" name="Date Placeholder 3">
            <a:extLst>
              <a:ext uri="{FF2B5EF4-FFF2-40B4-BE49-F238E27FC236}">
                <a16:creationId xmlns:a16="http://schemas.microsoft.com/office/drawing/2014/main" id="{2A2422D5-1911-41DF-A435-2C5ED90B2031}"/>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51B75A67-2FEB-4200-9D29-D09C9DE37BEC}"/>
              </a:ext>
            </a:extLst>
          </p:cNvPr>
          <p:cNvSpPr>
            <a:spLocks noGrp="1"/>
          </p:cNvSpPr>
          <p:nvPr>
            <p:ph type="ftr" sz="quarter" idx="11"/>
          </p:nvPr>
        </p:nvSpPr>
        <p:spPr/>
        <p:txBody>
          <a:bodyPr/>
          <a:lstStyle/>
          <a:p>
            <a:r>
              <a:rPr lang="pt-PT" dirty="0"/>
              <a:t>2017 (c) Joaquim Filipe</a:t>
            </a:r>
          </a:p>
        </p:txBody>
      </p:sp>
      <p:sp>
        <p:nvSpPr>
          <p:cNvPr id="6" name="Slide Number Placeholder 5">
            <a:extLst>
              <a:ext uri="{FF2B5EF4-FFF2-40B4-BE49-F238E27FC236}">
                <a16:creationId xmlns:a16="http://schemas.microsoft.com/office/drawing/2014/main" id="{DD40BA25-8524-434A-AF79-44D2A6F707BB}"/>
              </a:ext>
            </a:extLst>
          </p:cNvPr>
          <p:cNvSpPr>
            <a:spLocks noGrp="1"/>
          </p:cNvSpPr>
          <p:nvPr>
            <p:ph type="sldNum" sz="quarter" idx="12"/>
          </p:nvPr>
        </p:nvSpPr>
        <p:spPr/>
        <p:txBody>
          <a:bodyPr/>
          <a:lstStyle/>
          <a:p>
            <a:fld id="{5B637421-C75C-43A1-B2BC-25CD7795A4D3}" type="slidenum">
              <a:rPr lang="pt-PT" smtClean="0"/>
              <a:t>33</a:t>
            </a:fld>
            <a:endParaRPr lang="pt-PT"/>
          </a:p>
        </p:txBody>
      </p:sp>
      <p:sp>
        <p:nvSpPr>
          <p:cNvPr id="7" name="Text Placeholder 6">
            <a:extLst>
              <a:ext uri="{FF2B5EF4-FFF2-40B4-BE49-F238E27FC236}">
                <a16:creationId xmlns:a16="http://schemas.microsoft.com/office/drawing/2014/main" id="{18AC5113-6314-4743-A341-95D043357EEB}"/>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
        <p:nvSpPr>
          <p:cNvPr id="8" name="Rectangle 7">
            <a:extLst>
              <a:ext uri="{FF2B5EF4-FFF2-40B4-BE49-F238E27FC236}">
                <a16:creationId xmlns:a16="http://schemas.microsoft.com/office/drawing/2014/main" id="{D66598FF-0259-4350-9874-64890D856C85}"/>
              </a:ext>
            </a:extLst>
          </p:cNvPr>
          <p:cNvSpPr/>
          <p:nvPr/>
        </p:nvSpPr>
        <p:spPr>
          <a:xfrm>
            <a:off x="6673755" y="1937372"/>
            <a:ext cx="4940490" cy="3658246"/>
          </a:xfrm>
          <a:prstGeom prst="rect">
            <a:avLst/>
          </a:prstGeom>
        </p:spPr>
        <p:txBody>
          <a:bodyPr wrap="square">
            <a:spAutoFit/>
          </a:bodyPr>
          <a:lstStyle/>
          <a:p>
            <a:pPr>
              <a:lnSpc>
                <a:spcPct val="150000"/>
              </a:lnSpc>
            </a:pPr>
            <a:r>
              <a:rPr lang="en-US" sz="1200" dirty="0"/>
              <a:t>Here’s an example of reference links in action:</a:t>
            </a:r>
          </a:p>
          <a:p>
            <a:pPr>
              <a:lnSpc>
                <a:spcPct val="150000"/>
              </a:lnSpc>
            </a:pPr>
            <a:r>
              <a:rPr lang="en-US" sz="1200" dirty="0">
                <a:solidFill>
                  <a:srgbClr val="FBC631"/>
                </a:solidFill>
              </a:rPr>
              <a:t>I get 10 times more traffic from [Google] [1] than from</a:t>
            </a:r>
          </a:p>
          <a:p>
            <a:pPr>
              <a:lnSpc>
                <a:spcPct val="150000"/>
              </a:lnSpc>
            </a:pPr>
            <a:r>
              <a:rPr lang="en-US" sz="1200" dirty="0">
                <a:solidFill>
                  <a:srgbClr val="FBC631"/>
                </a:solidFill>
              </a:rPr>
              <a:t>[Yahoo] [2] or [MSN] [3].</a:t>
            </a:r>
          </a:p>
          <a:p>
            <a:pPr>
              <a:lnSpc>
                <a:spcPct val="150000"/>
              </a:lnSpc>
            </a:pPr>
            <a:r>
              <a:rPr lang="en-US" sz="1200" dirty="0">
                <a:solidFill>
                  <a:srgbClr val="E288AA"/>
                </a:solidFill>
              </a:rPr>
              <a:t>  [1]: http://google.com/        "Google"</a:t>
            </a:r>
          </a:p>
          <a:p>
            <a:pPr>
              <a:lnSpc>
                <a:spcPct val="150000"/>
              </a:lnSpc>
            </a:pPr>
            <a:r>
              <a:rPr lang="en-US" sz="1200" dirty="0">
                <a:solidFill>
                  <a:srgbClr val="E288AA"/>
                </a:solidFill>
              </a:rPr>
              <a:t>  [2]: http://search.yahoo.com/  "Yahoo Search"</a:t>
            </a:r>
          </a:p>
          <a:p>
            <a:pPr>
              <a:lnSpc>
                <a:spcPct val="150000"/>
              </a:lnSpc>
            </a:pPr>
            <a:r>
              <a:rPr lang="en-US" sz="1200" dirty="0">
                <a:solidFill>
                  <a:srgbClr val="E288AA"/>
                </a:solidFill>
              </a:rPr>
              <a:t>  [3]: http://search.msn.com/    "MSN Search"</a:t>
            </a:r>
          </a:p>
          <a:p>
            <a:pPr>
              <a:lnSpc>
                <a:spcPct val="150000"/>
              </a:lnSpc>
            </a:pPr>
            <a:endParaRPr lang="en-US" sz="1200" dirty="0"/>
          </a:p>
          <a:p>
            <a:pPr>
              <a:lnSpc>
                <a:spcPct val="150000"/>
              </a:lnSpc>
            </a:pPr>
            <a:r>
              <a:rPr lang="en-US" sz="1200" dirty="0"/>
              <a:t>Using the </a:t>
            </a:r>
            <a:r>
              <a:rPr lang="en-US" sz="1200" dirty="0">
                <a:solidFill>
                  <a:srgbClr val="00B050"/>
                </a:solidFill>
              </a:rPr>
              <a:t>implicit link name </a:t>
            </a:r>
            <a:r>
              <a:rPr lang="en-US" sz="1200" dirty="0"/>
              <a:t>shortcut, you could instead write:</a:t>
            </a:r>
          </a:p>
          <a:p>
            <a:pPr>
              <a:lnSpc>
                <a:spcPct val="150000"/>
              </a:lnSpc>
            </a:pPr>
            <a:r>
              <a:rPr lang="en-US" sz="1200" dirty="0">
                <a:solidFill>
                  <a:srgbClr val="FBC631"/>
                </a:solidFill>
              </a:rPr>
              <a:t>I get 10 times more traffic from [Google][] than from</a:t>
            </a:r>
          </a:p>
          <a:p>
            <a:pPr>
              <a:lnSpc>
                <a:spcPct val="150000"/>
              </a:lnSpc>
            </a:pPr>
            <a:r>
              <a:rPr lang="en-US" sz="1200" dirty="0">
                <a:solidFill>
                  <a:srgbClr val="FBC631"/>
                </a:solidFill>
              </a:rPr>
              <a:t>[Yahoo][] or [MSN][].</a:t>
            </a:r>
          </a:p>
          <a:p>
            <a:pPr>
              <a:lnSpc>
                <a:spcPct val="150000"/>
              </a:lnSpc>
            </a:pPr>
            <a:r>
              <a:rPr lang="en-US" sz="1200" dirty="0">
                <a:solidFill>
                  <a:srgbClr val="E288AA"/>
                </a:solidFill>
              </a:rPr>
              <a:t>  [google]: http://google.com/        "Google"</a:t>
            </a:r>
          </a:p>
          <a:p>
            <a:pPr>
              <a:lnSpc>
                <a:spcPct val="150000"/>
              </a:lnSpc>
            </a:pPr>
            <a:r>
              <a:rPr lang="en-US" sz="1200" dirty="0">
                <a:solidFill>
                  <a:srgbClr val="E288AA"/>
                </a:solidFill>
              </a:rPr>
              <a:t>  [yahoo]:  http://search.yahoo.com/  "Yahoo Search"</a:t>
            </a:r>
          </a:p>
          <a:p>
            <a:pPr>
              <a:lnSpc>
                <a:spcPct val="150000"/>
              </a:lnSpc>
            </a:pPr>
            <a:r>
              <a:rPr lang="en-US" sz="1200" dirty="0">
                <a:solidFill>
                  <a:srgbClr val="E288AA"/>
                </a:solidFill>
              </a:rPr>
              <a:t>  [msn]:    http://search.msn.com/    "MSN Search"</a:t>
            </a:r>
          </a:p>
        </p:txBody>
      </p:sp>
    </p:spTree>
    <p:extLst>
      <p:ext uri="{BB962C8B-B14F-4D97-AF65-F5344CB8AC3E}">
        <p14:creationId xmlns:p14="http://schemas.microsoft.com/office/powerpoint/2010/main" val="21345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E729-25A2-40D2-AE5F-BF6E27FCD392}"/>
              </a:ext>
            </a:extLst>
          </p:cNvPr>
          <p:cNvSpPr>
            <a:spLocks noGrp="1"/>
          </p:cNvSpPr>
          <p:nvPr>
            <p:ph type="title"/>
          </p:nvPr>
        </p:nvSpPr>
        <p:spPr/>
        <p:txBody>
          <a:bodyPr/>
          <a:lstStyle/>
          <a:p>
            <a:r>
              <a:rPr lang="pt-PT" dirty="0"/>
              <a:t>Link </a:t>
            </a:r>
            <a:r>
              <a:rPr lang="pt-PT" dirty="0" err="1"/>
              <a:t>style</a:t>
            </a:r>
            <a:r>
              <a:rPr lang="pt-PT" dirty="0"/>
              <a:t> </a:t>
            </a:r>
            <a:r>
              <a:rPr lang="pt-PT" dirty="0" err="1"/>
              <a:t>comparison</a:t>
            </a:r>
            <a:endParaRPr lang="en-US" dirty="0"/>
          </a:p>
        </p:txBody>
      </p:sp>
      <p:sp>
        <p:nvSpPr>
          <p:cNvPr id="3" name="Content Placeholder 2">
            <a:extLst>
              <a:ext uri="{FF2B5EF4-FFF2-40B4-BE49-F238E27FC236}">
                <a16:creationId xmlns:a16="http://schemas.microsoft.com/office/drawing/2014/main" id="{40671D07-06B0-4AD8-829F-BBF2C8B8D46F}"/>
              </a:ext>
            </a:extLst>
          </p:cNvPr>
          <p:cNvSpPr>
            <a:spLocks noGrp="1"/>
          </p:cNvSpPr>
          <p:nvPr>
            <p:ph idx="1"/>
          </p:nvPr>
        </p:nvSpPr>
        <p:spPr>
          <a:xfrm>
            <a:off x="1118507" y="2073729"/>
            <a:ext cx="9928903" cy="4172396"/>
          </a:xfrm>
        </p:spPr>
        <p:txBody>
          <a:bodyPr>
            <a:normAutofit fontScale="77500" lnSpcReduction="20000"/>
          </a:bodyPr>
          <a:lstStyle/>
          <a:p>
            <a:r>
              <a:rPr lang="en-US" dirty="0"/>
              <a:t>For comparison, here is the same paragraph written using Markdown’s inline link style:</a:t>
            </a:r>
          </a:p>
          <a:p>
            <a:pPr marL="457200" lvl="1" indent="0">
              <a:buNone/>
            </a:pPr>
            <a:r>
              <a:rPr lang="en-US" dirty="0">
                <a:solidFill>
                  <a:srgbClr val="FBC631"/>
                </a:solidFill>
              </a:rPr>
              <a:t>I get 10 times more traffic from [Google](http://google.com/ "Google")</a:t>
            </a:r>
          </a:p>
          <a:p>
            <a:pPr marL="457200" lvl="1" indent="0">
              <a:buNone/>
            </a:pPr>
            <a:r>
              <a:rPr lang="en-US" dirty="0">
                <a:solidFill>
                  <a:srgbClr val="FBC631"/>
                </a:solidFill>
              </a:rPr>
              <a:t>than from [Yahoo](http://search.yahoo.com/ "Yahoo Search") or</a:t>
            </a:r>
          </a:p>
          <a:p>
            <a:pPr marL="457200" lvl="1" indent="0">
              <a:buNone/>
            </a:pPr>
            <a:r>
              <a:rPr lang="en-US" dirty="0">
                <a:solidFill>
                  <a:srgbClr val="FBC631"/>
                </a:solidFill>
              </a:rPr>
              <a:t>[MSN](http://search.msn.com/ "MSN Search").</a:t>
            </a:r>
          </a:p>
          <a:p>
            <a:endParaRPr lang="en-US" dirty="0"/>
          </a:p>
          <a:p>
            <a:r>
              <a:rPr lang="en-US" dirty="0"/>
              <a:t>The point of reference-style links is not that they’re easier to write. The point is that with reference-style links, your document source is vastly more readable. </a:t>
            </a:r>
          </a:p>
          <a:p>
            <a:pPr lvl="1"/>
            <a:r>
              <a:rPr lang="en-US" dirty="0"/>
              <a:t>Using reference-style links, the paragraph itself is only 81 characters long; </a:t>
            </a:r>
          </a:p>
          <a:p>
            <a:pPr lvl="1"/>
            <a:r>
              <a:rPr lang="en-US" dirty="0"/>
              <a:t>With inline-style links, it’s 176 characters; </a:t>
            </a:r>
          </a:p>
          <a:p>
            <a:pPr lvl="1"/>
            <a:r>
              <a:rPr lang="en-US" dirty="0"/>
              <a:t>As raw HTML, it’s 234 characters. In the raw HTML, there’s more markup than there is text.</a:t>
            </a:r>
          </a:p>
          <a:p>
            <a:endParaRPr lang="en-US" dirty="0"/>
          </a:p>
          <a:p>
            <a:r>
              <a:rPr lang="en-US" dirty="0"/>
              <a:t>With Markdown’s reference-style links, a source document much more closely resembles the final output, as rendered in a browser. By allowing you to move the markup-related metadata out of the paragraph, you can add links without interrupting the narrative flow of your prose.</a:t>
            </a:r>
          </a:p>
        </p:txBody>
      </p:sp>
      <p:sp>
        <p:nvSpPr>
          <p:cNvPr id="4" name="Date Placeholder 3">
            <a:extLst>
              <a:ext uri="{FF2B5EF4-FFF2-40B4-BE49-F238E27FC236}">
                <a16:creationId xmlns:a16="http://schemas.microsoft.com/office/drawing/2014/main" id="{02AF6813-3EB1-4D19-85A1-9965C8CF66EB}"/>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6FC34FD8-47FA-40F1-9B71-F269001D6294}"/>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7118045D-06B6-451C-9A0F-952BB284F000}"/>
              </a:ext>
            </a:extLst>
          </p:cNvPr>
          <p:cNvSpPr>
            <a:spLocks noGrp="1"/>
          </p:cNvSpPr>
          <p:nvPr>
            <p:ph type="sldNum" sz="quarter" idx="12"/>
          </p:nvPr>
        </p:nvSpPr>
        <p:spPr/>
        <p:txBody>
          <a:bodyPr/>
          <a:lstStyle/>
          <a:p>
            <a:fld id="{5B637421-C75C-43A1-B2BC-25CD7795A4D3}" type="slidenum">
              <a:rPr lang="pt-PT" smtClean="0"/>
              <a:t>34</a:t>
            </a:fld>
            <a:endParaRPr lang="pt-PT"/>
          </a:p>
        </p:txBody>
      </p:sp>
      <p:sp>
        <p:nvSpPr>
          <p:cNvPr id="7" name="Text Placeholder 6">
            <a:extLst>
              <a:ext uri="{FF2B5EF4-FFF2-40B4-BE49-F238E27FC236}">
                <a16:creationId xmlns:a16="http://schemas.microsoft.com/office/drawing/2014/main" id="{19B9BAD6-DD6C-4DBF-AFF5-6AE6F4679DE7}"/>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Tree>
    <p:extLst>
      <p:ext uri="{BB962C8B-B14F-4D97-AF65-F5344CB8AC3E}">
        <p14:creationId xmlns:p14="http://schemas.microsoft.com/office/powerpoint/2010/main" val="939376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0F2D-A2FD-4A7E-BBFA-32290B6463A1}"/>
              </a:ext>
            </a:extLst>
          </p:cNvPr>
          <p:cNvSpPr>
            <a:spLocks noGrp="1"/>
          </p:cNvSpPr>
          <p:nvPr>
            <p:ph type="title"/>
          </p:nvPr>
        </p:nvSpPr>
        <p:spPr/>
        <p:txBody>
          <a:bodyPr/>
          <a:lstStyle/>
          <a:p>
            <a:r>
              <a:rPr lang="pt-PT" dirty="0" err="1"/>
              <a:t>emphasis</a:t>
            </a:r>
            <a:endParaRPr lang="en-US" dirty="0"/>
          </a:p>
        </p:txBody>
      </p:sp>
      <p:sp>
        <p:nvSpPr>
          <p:cNvPr id="3" name="Content Placeholder 2">
            <a:extLst>
              <a:ext uri="{FF2B5EF4-FFF2-40B4-BE49-F238E27FC236}">
                <a16:creationId xmlns:a16="http://schemas.microsoft.com/office/drawing/2014/main" id="{68FBED64-C762-4B6C-B001-2D271195D621}"/>
              </a:ext>
            </a:extLst>
          </p:cNvPr>
          <p:cNvSpPr>
            <a:spLocks noGrp="1"/>
          </p:cNvSpPr>
          <p:nvPr>
            <p:ph idx="1"/>
          </p:nvPr>
        </p:nvSpPr>
        <p:spPr>
          <a:xfrm>
            <a:off x="1118508" y="2073728"/>
            <a:ext cx="4872860" cy="4226271"/>
          </a:xfrm>
        </p:spPr>
        <p:txBody>
          <a:bodyPr>
            <a:normAutofit/>
          </a:bodyPr>
          <a:lstStyle/>
          <a:p>
            <a:r>
              <a:rPr lang="en-US" sz="1200" dirty="0"/>
              <a:t>Markdown treats asterisks (*) and underscores (_) as indicators of emphasis. Text wrapped with one * or _ will be wrapped with an HTML &lt;</a:t>
            </a:r>
            <a:r>
              <a:rPr lang="en-US" sz="1200" dirty="0" err="1"/>
              <a:t>em</a:t>
            </a:r>
            <a:r>
              <a:rPr lang="en-US" sz="1200" dirty="0"/>
              <a:t>&gt; tag; double *’s or _’s will be wrapped with an HTML &lt;strong&gt; tag. </a:t>
            </a:r>
          </a:p>
          <a:p>
            <a:r>
              <a:rPr lang="en-US" sz="1200" dirty="0"/>
              <a:t>E.g., this input:</a:t>
            </a:r>
          </a:p>
          <a:p>
            <a:pPr marL="457200" lvl="1" indent="0">
              <a:buNone/>
            </a:pPr>
            <a:r>
              <a:rPr lang="en-US" sz="1200" dirty="0">
                <a:solidFill>
                  <a:srgbClr val="FBC631"/>
                </a:solidFill>
              </a:rPr>
              <a:t>*single asterisks*</a:t>
            </a:r>
          </a:p>
          <a:p>
            <a:pPr marL="457200" lvl="1" indent="0">
              <a:buNone/>
            </a:pPr>
            <a:r>
              <a:rPr lang="en-US" sz="1200" dirty="0">
                <a:solidFill>
                  <a:srgbClr val="FBC631"/>
                </a:solidFill>
              </a:rPr>
              <a:t>_single underscores_</a:t>
            </a:r>
          </a:p>
          <a:p>
            <a:pPr marL="457200" lvl="1" indent="0">
              <a:buNone/>
            </a:pPr>
            <a:r>
              <a:rPr lang="en-US" sz="1200" dirty="0">
                <a:solidFill>
                  <a:schemeClr val="accent6">
                    <a:lumMod val="40000"/>
                    <a:lumOff val="60000"/>
                  </a:schemeClr>
                </a:solidFill>
              </a:rPr>
              <a:t>**double asterisks**</a:t>
            </a:r>
          </a:p>
          <a:p>
            <a:pPr marL="457200" lvl="1" indent="0">
              <a:buNone/>
            </a:pPr>
            <a:r>
              <a:rPr lang="en-US" sz="1200" dirty="0">
                <a:solidFill>
                  <a:schemeClr val="accent6">
                    <a:lumMod val="40000"/>
                    <a:lumOff val="60000"/>
                  </a:schemeClr>
                </a:solidFill>
              </a:rPr>
              <a:t>__double underscores__</a:t>
            </a:r>
          </a:p>
          <a:p>
            <a:pPr marL="457200" lvl="1" indent="0">
              <a:buNone/>
            </a:pPr>
            <a:endParaRPr lang="en-US" sz="1200" dirty="0"/>
          </a:p>
          <a:p>
            <a:pPr marL="457200" lvl="1" indent="0">
              <a:buNone/>
            </a:pPr>
            <a:r>
              <a:rPr lang="en-US" sz="1200" dirty="0"/>
              <a:t>will produce:</a:t>
            </a:r>
          </a:p>
          <a:p>
            <a:pPr marL="457200" lvl="1" indent="0">
              <a:buNone/>
            </a:pPr>
            <a:r>
              <a:rPr lang="en-US" sz="1200" dirty="0">
                <a:solidFill>
                  <a:srgbClr val="00B0F0"/>
                </a:solidFill>
              </a:rPr>
              <a:t>&lt;</a:t>
            </a:r>
            <a:r>
              <a:rPr lang="en-US" sz="1200" dirty="0" err="1">
                <a:solidFill>
                  <a:srgbClr val="00B0F0"/>
                </a:solidFill>
              </a:rPr>
              <a:t>em</a:t>
            </a:r>
            <a:r>
              <a:rPr lang="en-US" sz="1200" dirty="0">
                <a:solidFill>
                  <a:srgbClr val="00B0F0"/>
                </a:solidFill>
              </a:rPr>
              <a:t>&gt;single asterisks&lt;/</a:t>
            </a:r>
            <a:r>
              <a:rPr lang="en-US" sz="1200" dirty="0" err="1">
                <a:solidFill>
                  <a:srgbClr val="00B0F0"/>
                </a:solidFill>
              </a:rPr>
              <a:t>em</a:t>
            </a:r>
            <a:r>
              <a:rPr lang="en-US" sz="1200" dirty="0">
                <a:solidFill>
                  <a:srgbClr val="00B0F0"/>
                </a:solidFill>
              </a:rPr>
              <a:t>&gt;</a:t>
            </a:r>
          </a:p>
          <a:p>
            <a:pPr marL="457200" lvl="1" indent="0">
              <a:buNone/>
            </a:pPr>
            <a:r>
              <a:rPr lang="en-US" sz="1200" dirty="0">
                <a:solidFill>
                  <a:srgbClr val="00B0F0"/>
                </a:solidFill>
              </a:rPr>
              <a:t>&lt;</a:t>
            </a:r>
            <a:r>
              <a:rPr lang="en-US" sz="1200" dirty="0" err="1">
                <a:solidFill>
                  <a:srgbClr val="00B0F0"/>
                </a:solidFill>
              </a:rPr>
              <a:t>em</a:t>
            </a:r>
            <a:r>
              <a:rPr lang="en-US" sz="1200" dirty="0">
                <a:solidFill>
                  <a:srgbClr val="00B0F0"/>
                </a:solidFill>
              </a:rPr>
              <a:t>&gt;single underscores&lt;/</a:t>
            </a:r>
            <a:r>
              <a:rPr lang="en-US" sz="1200" dirty="0" err="1">
                <a:solidFill>
                  <a:srgbClr val="00B0F0"/>
                </a:solidFill>
              </a:rPr>
              <a:t>em</a:t>
            </a:r>
            <a:r>
              <a:rPr lang="en-US" sz="1200" dirty="0">
                <a:solidFill>
                  <a:srgbClr val="00B0F0"/>
                </a:solidFill>
              </a:rPr>
              <a:t>&gt;</a:t>
            </a:r>
          </a:p>
          <a:p>
            <a:pPr marL="457200" lvl="1" indent="0">
              <a:buNone/>
            </a:pPr>
            <a:r>
              <a:rPr lang="en-US" sz="1200" dirty="0">
                <a:solidFill>
                  <a:srgbClr val="66CCFF"/>
                </a:solidFill>
              </a:rPr>
              <a:t>&lt;strong&gt;double asterisks&lt;/strong&gt;</a:t>
            </a:r>
          </a:p>
          <a:p>
            <a:pPr marL="457200" lvl="1" indent="0">
              <a:buNone/>
            </a:pPr>
            <a:r>
              <a:rPr lang="en-US" sz="1200" dirty="0">
                <a:solidFill>
                  <a:srgbClr val="66CCFF"/>
                </a:solidFill>
              </a:rPr>
              <a:t>&lt;strong&gt;double underscores&lt;/strong&gt;</a:t>
            </a:r>
          </a:p>
        </p:txBody>
      </p:sp>
      <p:sp>
        <p:nvSpPr>
          <p:cNvPr id="4" name="Date Placeholder 3">
            <a:extLst>
              <a:ext uri="{FF2B5EF4-FFF2-40B4-BE49-F238E27FC236}">
                <a16:creationId xmlns:a16="http://schemas.microsoft.com/office/drawing/2014/main" id="{13F6143F-8B20-490E-B46D-668D95967D21}"/>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5E2CB5A1-4865-494C-B7F7-C8049074B9B9}"/>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DD212405-D7FD-4463-A1BA-52ADBADFD180}"/>
              </a:ext>
            </a:extLst>
          </p:cNvPr>
          <p:cNvSpPr>
            <a:spLocks noGrp="1"/>
          </p:cNvSpPr>
          <p:nvPr>
            <p:ph type="sldNum" sz="quarter" idx="12"/>
          </p:nvPr>
        </p:nvSpPr>
        <p:spPr/>
        <p:txBody>
          <a:bodyPr/>
          <a:lstStyle/>
          <a:p>
            <a:fld id="{5B637421-C75C-43A1-B2BC-25CD7795A4D3}" type="slidenum">
              <a:rPr lang="pt-PT" smtClean="0"/>
              <a:t>35</a:t>
            </a:fld>
            <a:endParaRPr lang="pt-PT"/>
          </a:p>
        </p:txBody>
      </p:sp>
      <p:sp>
        <p:nvSpPr>
          <p:cNvPr id="7" name="Text Placeholder 6">
            <a:extLst>
              <a:ext uri="{FF2B5EF4-FFF2-40B4-BE49-F238E27FC236}">
                <a16:creationId xmlns:a16="http://schemas.microsoft.com/office/drawing/2014/main" id="{8D117FE1-79A6-42CB-9992-6D2B0268A0A5}"/>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
        <p:nvSpPr>
          <p:cNvPr id="8" name="Rectangle 7">
            <a:extLst>
              <a:ext uri="{FF2B5EF4-FFF2-40B4-BE49-F238E27FC236}">
                <a16:creationId xmlns:a16="http://schemas.microsoft.com/office/drawing/2014/main" id="{F0FC8E37-DA55-4DAC-9FD6-53CBF2987223}"/>
              </a:ext>
            </a:extLst>
          </p:cNvPr>
          <p:cNvSpPr/>
          <p:nvPr/>
        </p:nvSpPr>
        <p:spPr>
          <a:xfrm>
            <a:off x="6375328" y="2114672"/>
            <a:ext cx="4672083" cy="3416320"/>
          </a:xfrm>
          <a:prstGeom prst="rect">
            <a:avLst/>
          </a:prstGeom>
        </p:spPr>
        <p:txBody>
          <a:bodyPr wrap="square">
            <a:spAutoFit/>
          </a:bodyPr>
          <a:lstStyle/>
          <a:p>
            <a:r>
              <a:rPr lang="en-US" sz="1200" dirty="0"/>
              <a:t>You can use whichever style you prefer; the lone restriction is that the same character must be used to open and close an emphasis span.</a:t>
            </a:r>
          </a:p>
          <a:p>
            <a:endParaRPr lang="pt-PT" sz="1200" dirty="0"/>
          </a:p>
          <a:p>
            <a:endParaRPr lang="pt-PT" sz="1200" dirty="0"/>
          </a:p>
          <a:p>
            <a:endParaRPr lang="en-US" sz="1200" dirty="0"/>
          </a:p>
          <a:p>
            <a:r>
              <a:rPr lang="en-US" sz="1200" dirty="0"/>
              <a:t>Emphasis can be used in the middle of a word:</a:t>
            </a:r>
          </a:p>
          <a:p>
            <a:r>
              <a:rPr lang="en-US" sz="1200" dirty="0"/>
              <a:t>un*frigging*believable</a:t>
            </a:r>
          </a:p>
          <a:p>
            <a:endParaRPr lang="pt-PT" sz="1200" dirty="0"/>
          </a:p>
          <a:p>
            <a:endParaRPr lang="en-US" sz="1200" dirty="0"/>
          </a:p>
          <a:p>
            <a:r>
              <a:rPr lang="en-US" sz="1200" dirty="0"/>
              <a:t>But if you surround an * or _ with spaces, it’ll be treated as a literal asterisk or underscore.</a:t>
            </a:r>
          </a:p>
          <a:p>
            <a:endParaRPr lang="pt-PT" sz="1200" dirty="0"/>
          </a:p>
          <a:p>
            <a:endParaRPr lang="en-US" sz="1200" dirty="0"/>
          </a:p>
          <a:p>
            <a:r>
              <a:rPr lang="en-US" sz="1200" dirty="0"/>
              <a:t>To produce a literal asterisk or underscore at a position where it would otherwise be used as an emphasis delimiter, you can backslash escape it:</a:t>
            </a:r>
          </a:p>
          <a:p>
            <a:r>
              <a:rPr lang="en-US" sz="1200" dirty="0"/>
              <a:t>\*this text is surrounded by literal asterisks\*</a:t>
            </a:r>
          </a:p>
        </p:txBody>
      </p:sp>
    </p:spTree>
    <p:extLst>
      <p:ext uri="{BB962C8B-B14F-4D97-AF65-F5344CB8AC3E}">
        <p14:creationId xmlns:p14="http://schemas.microsoft.com/office/powerpoint/2010/main" val="1228356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41B7-A6C2-443F-AE82-F07C54053AE9}"/>
              </a:ext>
            </a:extLst>
          </p:cNvPr>
          <p:cNvSpPr>
            <a:spLocks noGrp="1"/>
          </p:cNvSpPr>
          <p:nvPr>
            <p:ph type="title"/>
          </p:nvPr>
        </p:nvSpPr>
        <p:spPr/>
        <p:txBody>
          <a:bodyPr/>
          <a:lstStyle/>
          <a:p>
            <a:r>
              <a:rPr lang="pt-PT" dirty="0" err="1"/>
              <a:t>code</a:t>
            </a:r>
            <a:endParaRPr lang="en-US" dirty="0"/>
          </a:p>
        </p:txBody>
      </p:sp>
      <p:sp>
        <p:nvSpPr>
          <p:cNvPr id="3" name="Content Placeholder 2">
            <a:extLst>
              <a:ext uri="{FF2B5EF4-FFF2-40B4-BE49-F238E27FC236}">
                <a16:creationId xmlns:a16="http://schemas.microsoft.com/office/drawing/2014/main" id="{34066D5D-3CCD-47A9-BDB7-85354A24E457}"/>
              </a:ext>
            </a:extLst>
          </p:cNvPr>
          <p:cNvSpPr>
            <a:spLocks noGrp="1"/>
          </p:cNvSpPr>
          <p:nvPr>
            <p:ph idx="1"/>
          </p:nvPr>
        </p:nvSpPr>
        <p:spPr>
          <a:xfrm>
            <a:off x="1118507" y="2073728"/>
            <a:ext cx="9928903" cy="3703823"/>
          </a:xfrm>
        </p:spPr>
        <p:txBody>
          <a:bodyPr>
            <a:normAutofit/>
          </a:bodyPr>
          <a:lstStyle/>
          <a:p>
            <a:r>
              <a:rPr lang="en-US" sz="1400" dirty="0"/>
              <a:t>To indicate a span of code, wrap it with backtick quotes (`). Unlike a pre-formatted code block, a code span indicates code within a normal paragraph. For example:</a:t>
            </a:r>
          </a:p>
          <a:p>
            <a:pPr marL="0" indent="0">
              <a:buNone/>
            </a:pPr>
            <a:r>
              <a:rPr lang="en-US" sz="1400" dirty="0"/>
              <a:t>		</a:t>
            </a:r>
            <a:r>
              <a:rPr lang="en-US" sz="1400" dirty="0">
                <a:solidFill>
                  <a:srgbClr val="FBC631"/>
                </a:solidFill>
              </a:rPr>
              <a:t>Use the `</a:t>
            </a:r>
            <a:r>
              <a:rPr lang="en-US" sz="1400" dirty="0" err="1">
                <a:solidFill>
                  <a:srgbClr val="FBC631"/>
                </a:solidFill>
              </a:rPr>
              <a:t>printf</a:t>
            </a:r>
            <a:r>
              <a:rPr lang="en-US" sz="1400" dirty="0">
                <a:solidFill>
                  <a:srgbClr val="FBC631"/>
                </a:solidFill>
              </a:rPr>
              <a:t>()` function.</a:t>
            </a:r>
          </a:p>
          <a:p>
            <a:pPr lvl="1"/>
            <a:r>
              <a:rPr lang="en-US" sz="1400" dirty="0"/>
              <a:t>will produce:</a:t>
            </a:r>
          </a:p>
          <a:p>
            <a:pPr marL="0" indent="0">
              <a:buNone/>
            </a:pPr>
            <a:r>
              <a:rPr lang="en-US" sz="1400" dirty="0"/>
              <a:t>		</a:t>
            </a:r>
            <a:r>
              <a:rPr lang="en-US" sz="1400" dirty="0">
                <a:solidFill>
                  <a:srgbClr val="66CCFF"/>
                </a:solidFill>
              </a:rPr>
              <a:t>&lt;p&gt;Use the &lt;code&gt;</a:t>
            </a:r>
            <a:r>
              <a:rPr lang="en-US" sz="1400" dirty="0" err="1">
                <a:solidFill>
                  <a:srgbClr val="66CCFF"/>
                </a:solidFill>
              </a:rPr>
              <a:t>printf</a:t>
            </a:r>
            <a:r>
              <a:rPr lang="en-US" sz="1400" dirty="0">
                <a:solidFill>
                  <a:srgbClr val="66CCFF"/>
                </a:solidFill>
              </a:rPr>
              <a:t>()&lt;/code&gt; function.&lt;/p&gt;</a:t>
            </a:r>
          </a:p>
          <a:p>
            <a:endParaRPr lang="en-US" sz="1400" dirty="0"/>
          </a:p>
          <a:p>
            <a:r>
              <a:rPr lang="en-US" sz="1400" dirty="0"/>
              <a:t>To include a literal backtick character within a code span, you can use multiple backticks as the opening and closing delimiters:</a:t>
            </a:r>
          </a:p>
          <a:p>
            <a:pPr marL="0" indent="0">
              <a:buNone/>
            </a:pPr>
            <a:r>
              <a:rPr lang="en-US" sz="1400" dirty="0"/>
              <a:t>	</a:t>
            </a:r>
            <a:r>
              <a:rPr lang="en-US" sz="1400" dirty="0">
                <a:solidFill>
                  <a:srgbClr val="FBC631"/>
                </a:solidFill>
              </a:rPr>
              <a:t>	``There is a literal backtick (`) here.``</a:t>
            </a:r>
          </a:p>
          <a:p>
            <a:pPr marL="0" indent="0">
              <a:buNone/>
            </a:pPr>
            <a:r>
              <a:rPr lang="en-US" sz="1400" dirty="0"/>
              <a:t>	which will produce this:</a:t>
            </a:r>
          </a:p>
          <a:p>
            <a:pPr marL="457200" lvl="1" indent="0">
              <a:buNone/>
            </a:pPr>
            <a:r>
              <a:rPr lang="en-US" sz="1400" dirty="0">
                <a:solidFill>
                  <a:srgbClr val="66CCFF"/>
                </a:solidFill>
              </a:rPr>
              <a:t>	&lt;p&gt;&lt;code&gt;There is a literal backtick (`) here.&lt;/code&gt;&lt;/p&gt;</a:t>
            </a:r>
          </a:p>
        </p:txBody>
      </p:sp>
      <p:sp>
        <p:nvSpPr>
          <p:cNvPr id="4" name="Date Placeholder 3">
            <a:extLst>
              <a:ext uri="{FF2B5EF4-FFF2-40B4-BE49-F238E27FC236}">
                <a16:creationId xmlns:a16="http://schemas.microsoft.com/office/drawing/2014/main" id="{A3798249-0FCE-4DEB-ABA5-1FB3DF254F45}"/>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CEB9F00C-26D2-45F7-BF17-DBC1CF721AB3}"/>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60501E2B-E095-4E8B-AA76-CF37B9A3B459}"/>
              </a:ext>
            </a:extLst>
          </p:cNvPr>
          <p:cNvSpPr>
            <a:spLocks noGrp="1"/>
          </p:cNvSpPr>
          <p:nvPr>
            <p:ph type="sldNum" sz="quarter" idx="12"/>
          </p:nvPr>
        </p:nvSpPr>
        <p:spPr/>
        <p:txBody>
          <a:bodyPr/>
          <a:lstStyle/>
          <a:p>
            <a:fld id="{5B637421-C75C-43A1-B2BC-25CD7795A4D3}" type="slidenum">
              <a:rPr lang="pt-PT" smtClean="0"/>
              <a:t>36</a:t>
            </a:fld>
            <a:endParaRPr lang="pt-PT"/>
          </a:p>
        </p:txBody>
      </p:sp>
      <p:sp>
        <p:nvSpPr>
          <p:cNvPr id="7" name="Text Placeholder 6">
            <a:extLst>
              <a:ext uri="{FF2B5EF4-FFF2-40B4-BE49-F238E27FC236}">
                <a16:creationId xmlns:a16="http://schemas.microsoft.com/office/drawing/2014/main" id="{FA83B2D2-1464-41B2-8195-88B0F870EC85}"/>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Tree>
    <p:extLst>
      <p:ext uri="{BB962C8B-B14F-4D97-AF65-F5344CB8AC3E}">
        <p14:creationId xmlns:p14="http://schemas.microsoft.com/office/powerpoint/2010/main" val="1006169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C04E-A13A-40D2-B365-B5D39964738D}"/>
              </a:ext>
            </a:extLst>
          </p:cNvPr>
          <p:cNvSpPr>
            <a:spLocks noGrp="1"/>
          </p:cNvSpPr>
          <p:nvPr>
            <p:ph type="title"/>
          </p:nvPr>
        </p:nvSpPr>
        <p:spPr/>
        <p:txBody>
          <a:bodyPr/>
          <a:lstStyle/>
          <a:p>
            <a:r>
              <a:rPr lang="pt-PT" dirty="0" err="1"/>
              <a:t>Code</a:t>
            </a:r>
            <a:r>
              <a:rPr lang="pt-PT" dirty="0"/>
              <a:t> (</a:t>
            </a:r>
            <a:r>
              <a:rPr lang="pt-PT" dirty="0" err="1"/>
              <a:t>special</a:t>
            </a:r>
            <a:r>
              <a:rPr lang="pt-PT" dirty="0"/>
              <a:t> </a:t>
            </a:r>
            <a:r>
              <a:rPr lang="pt-PT" dirty="0" err="1"/>
              <a:t>characteres</a:t>
            </a:r>
            <a:r>
              <a:rPr lang="pt-PT" dirty="0"/>
              <a:t>)</a:t>
            </a:r>
            <a:endParaRPr lang="en-US" dirty="0"/>
          </a:p>
        </p:txBody>
      </p:sp>
      <p:sp>
        <p:nvSpPr>
          <p:cNvPr id="3" name="Content Placeholder 2">
            <a:extLst>
              <a:ext uri="{FF2B5EF4-FFF2-40B4-BE49-F238E27FC236}">
                <a16:creationId xmlns:a16="http://schemas.microsoft.com/office/drawing/2014/main" id="{6C28830F-1330-48C3-B0B1-A4A7398EA14B}"/>
              </a:ext>
            </a:extLst>
          </p:cNvPr>
          <p:cNvSpPr>
            <a:spLocks noGrp="1"/>
          </p:cNvSpPr>
          <p:nvPr>
            <p:ph idx="1"/>
          </p:nvPr>
        </p:nvSpPr>
        <p:spPr>
          <a:xfrm>
            <a:off x="991127" y="2041884"/>
            <a:ext cx="10592661" cy="4226271"/>
          </a:xfrm>
        </p:spPr>
        <p:txBody>
          <a:bodyPr>
            <a:normAutofit/>
          </a:bodyPr>
          <a:lstStyle/>
          <a:p>
            <a:r>
              <a:rPr lang="en-US" dirty="0"/>
              <a:t>With a code span, ampersands and angle brackets are encoded as HTML entities automatically, which makes it easy to include example HTML tags. Markdown will turn this:</a:t>
            </a:r>
          </a:p>
          <a:p>
            <a:pPr marL="457200" lvl="1" indent="0">
              <a:buNone/>
            </a:pPr>
            <a:r>
              <a:rPr lang="en-US" sz="1500" dirty="0">
                <a:solidFill>
                  <a:srgbClr val="FBC631"/>
                </a:solidFill>
              </a:rPr>
              <a:t>	Please don't use any `&lt;blink&gt;` tags.</a:t>
            </a:r>
          </a:p>
          <a:p>
            <a:pPr marL="457200" lvl="1" indent="0">
              <a:buNone/>
            </a:pPr>
            <a:r>
              <a:rPr lang="en-US" dirty="0"/>
              <a:t>into:</a:t>
            </a:r>
          </a:p>
          <a:p>
            <a:pPr marL="457200" lvl="1" indent="0">
              <a:buNone/>
            </a:pPr>
            <a:r>
              <a:rPr lang="en-US" sz="1500" dirty="0"/>
              <a:t>	</a:t>
            </a:r>
            <a:r>
              <a:rPr lang="en-US" sz="1500" dirty="0">
                <a:solidFill>
                  <a:srgbClr val="66CCFF"/>
                </a:solidFill>
              </a:rPr>
              <a:t>&lt;p&gt;Please don't use any &lt;code&gt;&amp;</a:t>
            </a:r>
            <a:r>
              <a:rPr lang="en-US" sz="1500" dirty="0" err="1">
                <a:solidFill>
                  <a:srgbClr val="66CCFF"/>
                </a:solidFill>
              </a:rPr>
              <a:t>lt;blink&amp;gt</a:t>
            </a:r>
            <a:r>
              <a:rPr lang="en-US" sz="1500" dirty="0">
                <a:solidFill>
                  <a:srgbClr val="66CCFF"/>
                </a:solidFill>
              </a:rPr>
              <a:t>;&lt;/code&gt; tags.&lt;/p&gt;</a:t>
            </a:r>
          </a:p>
          <a:p>
            <a:pPr marL="457200" lvl="1" indent="0">
              <a:buNone/>
            </a:pPr>
            <a:endParaRPr lang="en-US" dirty="0"/>
          </a:p>
          <a:p>
            <a:pPr marL="457200" lvl="1" indent="0">
              <a:buNone/>
            </a:pPr>
            <a:r>
              <a:rPr lang="en-US" dirty="0"/>
              <a:t>You can write this:</a:t>
            </a:r>
          </a:p>
          <a:p>
            <a:pPr marL="457200" lvl="1" indent="0">
              <a:buNone/>
            </a:pPr>
            <a:r>
              <a:rPr lang="en-US" sz="1400" dirty="0"/>
              <a:t>	</a:t>
            </a:r>
            <a:r>
              <a:rPr lang="en-US" sz="1400" dirty="0">
                <a:solidFill>
                  <a:srgbClr val="FBC631"/>
                </a:solidFill>
              </a:rPr>
              <a:t>`&amp;#8212;` is the decimal-encoded equivalent of `&amp;</a:t>
            </a:r>
            <a:r>
              <a:rPr lang="en-US" sz="1400" dirty="0" err="1">
                <a:solidFill>
                  <a:srgbClr val="FBC631"/>
                </a:solidFill>
              </a:rPr>
              <a:t>mdash</a:t>
            </a:r>
            <a:r>
              <a:rPr lang="en-US" sz="1400" dirty="0">
                <a:solidFill>
                  <a:srgbClr val="FBC631"/>
                </a:solidFill>
              </a:rPr>
              <a:t>;`.</a:t>
            </a:r>
          </a:p>
          <a:p>
            <a:pPr marL="457200" lvl="1" indent="0">
              <a:buNone/>
            </a:pPr>
            <a:r>
              <a:rPr lang="en-US" dirty="0"/>
              <a:t>to produce:</a:t>
            </a:r>
          </a:p>
          <a:p>
            <a:pPr marL="457200" lvl="1" indent="0">
              <a:buNone/>
            </a:pPr>
            <a:r>
              <a:rPr lang="en-US" sz="1400" dirty="0"/>
              <a:t>	</a:t>
            </a:r>
            <a:r>
              <a:rPr lang="en-US" sz="1400" dirty="0">
                <a:solidFill>
                  <a:srgbClr val="66CCFF"/>
                </a:solidFill>
              </a:rPr>
              <a:t>&lt;p&gt;&lt;code&gt;&amp;amp;#8212;&lt;/code&gt; is the decimal-encoded equivalent of &lt;code&gt;&amp;</a:t>
            </a:r>
            <a:r>
              <a:rPr lang="en-US" sz="1400" dirty="0" err="1">
                <a:solidFill>
                  <a:srgbClr val="66CCFF"/>
                </a:solidFill>
              </a:rPr>
              <a:t>amp;mdash</a:t>
            </a:r>
            <a:r>
              <a:rPr lang="en-US" sz="1400" dirty="0">
                <a:solidFill>
                  <a:srgbClr val="66CCFF"/>
                </a:solidFill>
              </a:rPr>
              <a:t>;&lt;/code&gt;.&lt;/p&gt;</a:t>
            </a:r>
          </a:p>
        </p:txBody>
      </p:sp>
      <p:sp>
        <p:nvSpPr>
          <p:cNvPr id="4" name="Date Placeholder 3">
            <a:extLst>
              <a:ext uri="{FF2B5EF4-FFF2-40B4-BE49-F238E27FC236}">
                <a16:creationId xmlns:a16="http://schemas.microsoft.com/office/drawing/2014/main" id="{69B6B44E-EDC2-4A56-81C8-3E85EB4A6B00}"/>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1F151E5B-BFC7-4F10-9405-20F4F5F268B0}"/>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9EA57A63-43A3-48D8-817F-549EA41B5D36}"/>
              </a:ext>
            </a:extLst>
          </p:cNvPr>
          <p:cNvSpPr>
            <a:spLocks noGrp="1"/>
          </p:cNvSpPr>
          <p:nvPr>
            <p:ph type="sldNum" sz="quarter" idx="12"/>
          </p:nvPr>
        </p:nvSpPr>
        <p:spPr/>
        <p:txBody>
          <a:bodyPr/>
          <a:lstStyle/>
          <a:p>
            <a:fld id="{5B637421-C75C-43A1-B2BC-25CD7795A4D3}" type="slidenum">
              <a:rPr lang="pt-PT" smtClean="0"/>
              <a:t>37</a:t>
            </a:fld>
            <a:endParaRPr lang="pt-PT"/>
          </a:p>
        </p:txBody>
      </p:sp>
      <p:sp>
        <p:nvSpPr>
          <p:cNvPr id="7" name="Text Placeholder 6">
            <a:extLst>
              <a:ext uri="{FF2B5EF4-FFF2-40B4-BE49-F238E27FC236}">
                <a16:creationId xmlns:a16="http://schemas.microsoft.com/office/drawing/2014/main" id="{454AB139-2366-4CF8-AE4E-427C687B94DC}"/>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Tree>
    <p:extLst>
      <p:ext uri="{BB962C8B-B14F-4D97-AF65-F5344CB8AC3E}">
        <p14:creationId xmlns:p14="http://schemas.microsoft.com/office/powerpoint/2010/main" val="3005082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F2A5-9FD8-4720-9395-54E7FC5424CE}"/>
              </a:ext>
            </a:extLst>
          </p:cNvPr>
          <p:cNvSpPr>
            <a:spLocks noGrp="1"/>
          </p:cNvSpPr>
          <p:nvPr>
            <p:ph type="title"/>
          </p:nvPr>
        </p:nvSpPr>
        <p:spPr/>
        <p:txBody>
          <a:bodyPr/>
          <a:lstStyle/>
          <a:p>
            <a:r>
              <a:rPr lang="pt-PT" dirty="0" err="1"/>
              <a:t>Images</a:t>
            </a:r>
            <a:r>
              <a:rPr lang="pt-PT" dirty="0"/>
              <a:t> (</a:t>
            </a:r>
            <a:r>
              <a:rPr lang="pt-PT" dirty="0" err="1"/>
              <a:t>inline</a:t>
            </a:r>
            <a:r>
              <a:rPr lang="pt-PT" dirty="0"/>
              <a:t> </a:t>
            </a:r>
            <a:r>
              <a:rPr lang="pt-PT" dirty="0" err="1"/>
              <a:t>style</a:t>
            </a:r>
            <a:r>
              <a:rPr lang="pt-PT" dirty="0"/>
              <a:t>)</a:t>
            </a:r>
            <a:endParaRPr lang="en-US" dirty="0"/>
          </a:p>
        </p:txBody>
      </p:sp>
      <p:sp>
        <p:nvSpPr>
          <p:cNvPr id="3" name="Content Placeholder 2">
            <a:extLst>
              <a:ext uri="{FF2B5EF4-FFF2-40B4-BE49-F238E27FC236}">
                <a16:creationId xmlns:a16="http://schemas.microsoft.com/office/drawing/2014/main" id="{6A2BD4DE-C5F8-4E54-B2DF-CE25B0A4BACC}"/>
              </a:ext>
            </a:extLst>
          </p:cNvPr>
          <p:cNvSpPr>
            <a:spLocks noGrp="1"/>
          </p:cNvSpPr>
          <p:nvPr>
            <p:ph idx="1"/>
          </p:nvPr>
        </p:nvSpPr>
        <p:spPr>
          <a:xfrm>
            <a:off x="1118507" y="1897040"/>
            <a:ext cx="9928903" cy="4271748"/>
          </a:xfrm>
        </p:spPr>
        <p:txBody>
          <a:bodyPr>
            <a:normAutofit fontScale="85000" lnSpcReduction="20000"/>
          </a:bodyPr>
          <a:lstStyle/>
          <a:p>
            <a:r>
              <a:rPr lang="en-US" dirty="0"/>
              <a:t>Admittedly, it’s fairly difficult to devise a “natural” syntax for placing images into a plain text document format.</a:t>
            </a:r>
          </a:p>
          <a:p>
            <a:r>
              <a:rPr lang="en-US" dirty="0"/>
              <a:t>Markdown uses an image syntax that is intended to resemble the syntax for links, allowing for two styles: </a:t>
            </a:r>
            <a:r>
              <a:rPr lang="en-US" dirty="0">
                <a:solidFill>
                  <a:srgbClr val="00B050"/>
                </a:solidFill>
              </a:rPr>
              <a:t>inline</a:t>
            </a:r>
            <a:r>
              <a:rPr lang="en-US" dirty="0"/>
              <a:t> and </a:t>
            </a:r>
            <a:r>
              <a:rPr lang="en-US" dirty="0">
                <a:solidFill>
                  <a:srgbClr val="00B050"/>
                </a:solidFill>
              </a:rPr>
              <a:t>reference</a:t>
            </a:r>
            <a:r>
              <a:rPr lang="en-US" dirty="0"/>
              <a:t>.</a:t>
            </a:r>
          </a:p>
          <a:p>
            <a:endParaRPr lang="en-US" dirty="0"/>
          </a:p>
          <a:p>
            <a:r>
              <a:rPr lang="en-US" b="1" dirty="0">
                <a:solidFill>
                  <a:srgbClr val="00B050"/>
                </a:solidFill>
              </a:rPr>
              <a:t>Inline</a:t>
            </a:r>
            <a:r>
              <a:rPr lang="en-US" dirty="0"/>
              <a:t> image syntax looks like this:</a:t>
            </a:r>
          </a:p>
          <a:p>
            <a:pPr marL="0" indent="0">
              <a:buNone/>
            </a:pPr>
            <a:r>
              <a:rPr lang="en-US" dirty="0">
                <a:solidFill>
                  <a:srgbClr val="FBC631"/>
                </a:solidFill>
              </a:rPr>
              <a:t>	![Alt text](/path/to/img.jpg)</a:t>
            </a:r>
          </a:p>
          <a:p>
            <a:pPr marL="0" indent="0">
              <a:buNone/>
            </a:pPr>
            <a:r>
              <a:rPr lang="en-US" dirty="0">
                <a:solidFill>
                  <a:srgbClr val="FBC631"/>
                </a:solidFill>
              </a:rPr>
              <a:t>	![Alt text](/path/to/img.jpg "Optional title")</a:t>
            </a:r>
          </a:p>
          <a:p>
            <a:endParaRPr lang="en-US" dirty="0"/>
          </a:p>
          <a:p>
            <a:r>
              <a:rPr lang="en-US" dirty="0"/>
              <a:t>That is:</a:t>
            </a:r>
          </a:p>
          <a:p>
            <a:pPr lvl="1"/>
            <a:r>
              <a:rPr lang="en-US" dirty="0"/>
              <a:t>An exclamation mark: !;</a:t>
            </a:r>
          </a:p>
          <a:p>
            <a:pPr lvl="1"/>
            <a:r>
              <a:rPr lang="en-US" dirty="0"/>
              <a:t>followed by a set of square brackets, containing the alt attribute text for the image;</a:t>
            </a:r>
          </a:p>
          <a:p>
            <a:pPr lvl="1"/>
            <a:r>
              <a:rPr lang="en-US" dirty="0"/>
              <a:t>followed by a set of parentheses, containing the URL or path to the image, and an optional title attribute enclosed in double or single quotes.</a:t>
            </a:r>
          </a:p>
        </p:txBody>
      </p:sp>
      <p:sp>
        <p:nvSpPr>
          <p:cNvPr id="4" name="Date Placeholder 3">
            <a:extLst>
              <a:ext uri="{FF2B5EF4-FFF2-40B4-BE49-F238E27FC236}">
                <a16:creationId xmlns:a16="http://schemas.microsoft.com/office/drawing/2014/main" id="{62C6C51A-285B-40A6-9145-984708A972D8}"/>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A4FC7E5E-E0F6-487C-A4CA-BC336FF04CF3}"/>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B586EFCE-9122-4F48-A75F-CDB720959105}"/>
              </a:ext>
            </a:extLst>
          </p:cNvPr>
          <p:cNvSpPr>
            <a:spLocks noGrp="1"/>
          </p:cNvSpPr>
          <p:nvPr>
            <p:ph type="sldNum" sz="quarter" idx="12"/>
          </p:nvPr>
        </p:nvSpPr>
        <p:spPr/>
        <p:txBody>
          <a:bodyPr/>
          <a:lstStyle/>
          <a:p>
            <a:fld id="{5B637421-C75C-43A1-B2BC-25CD7795A4D3}" type="slidenum">
              <a:rPr lang="pt-PT" smtClean="0"/>
              <a:t>38</a:t>
            </a:fld>
            <a:endParaRPr lang="pt-PT"/>
          </a:p>
        </p:txBody>
      </p:sp>
      <p:sp>
        <p:nvSpPr>
          <p:cNvPr id="7" name="Text Placeholder 6">
            <a:extLst>
              <a:ext uri="{FF2B5EF4-FFF2-40B4-BE49-F238E27FC236}">
                <a16:creationId xmlns:a16="http://schemas.microsoft.com/office/drawing/2014/main" id="{15D7E2F5-FEE2-4BB1-AE8C-D8AAAFD5891D}"/>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Tree>
    <p:extLst>
      <p:ext uri="{BB962C8B-B14F-4D97-AF65-F5344CB8AC3E}">
        <p14:creationId xmlns:p14="http://schemas.microsoft.com/office/powerpoint/2010/main" val="3703510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172A-5166-4459-85EB-7CAFEA3E383C}"/>
              </a:ext>
            </a:extLst>
          </p:cNvPr>
          <p:cNvSpPr>
            <a:spLocks noGrp="1"/>
          </p:cNvSpPr>
          <p:nvPr>
            <p:ph type="title"/>
          </p:nvPr>
        </p:nvSpPr>
        <p:spPr/>
        <p:txBody>
          <a:bodyPr/>
          <a:lstStyle/>
          <a:p>
            <a:r>
              <a:rPr lang="pt-PT" dirty="0" err="1"/>
              <a:t>images</a:t>
            </a:r>
            <a:r>
              <a:rPr lang="pt-PT" dirty="0"/>
              <a:t> (</a:t>
            </a:r>
            <a:r>
              <a:rPr lang="pt-PT" dirty="0" err="1"/>
              <a:t>reference</a:t>
            </a:r>
            <a:r>
              <a:rPr lang="pt-PT" dirty="0"/>
              <a:t> </a:t>
            </a:r>
            <a:r>
              <a:rPr lang="pt-PT" dirty="0" err="1"/>
              <a:t>style</a:t>
            </a:r>
            <a:r>
              <a:rPr lang="pt-PT" dirty="0"/>
              <a:t>)</a:t>
            </a:r>
            <a:endParaRPr lang="en-US" dirty="0"/>
          </a:p>
        </p:txBody>
      </p:sp>
      <p:sp>
        <p:nvSpPr>
          <p:cNvPr id="3" name="Content Placeholder 2">
            <a:extLst>
              <a:ext uri="{FF2B5EF4-FFF2-40B4-BE49-F238E27FC236}">
                <a16:creationId xmlns:a16="http://schemas.microsoft.com/office/drawing/2014/main" id="{1CB6806C-0F1D-4D96-899C-7085646A1BCE}"/>
              </a:ext>
            </a:extLst>
          </p:cNvPr>
          <p:cNvSpPr>
            <a:spLocks noGrp="1"/>
          </p:cNvSpPr>
          <p:nvPr>
            <p:ph idx="1"/>
          </p:nvPr>
        </p:nvSpPr>
        <p:spPr>
          <a:xfrm>
            <a:off x="1118507" y="2073729"/>
            <a:ext cx="9928903" cy="3990426"/>
          </a:xfrm>
        </p:spPr>
        <p:txBody>
          <a:bodyPr>
            <a:normAutofit/>
          </a:bodyPr>
          <a:lstStyle/>
          <a:p>
            <a:r>
              <a:rPr lang="en-US" b="1" dirty="0">
                <a:solidFill>
                  <a:srgbClr val="00B050"/>
                </a:solidFill>
              </a:rPr>
              <a:t>Reference-style</a:t>
            </a:r>
            <a:r>
              <a:rPr lang="en-US" dirty="0"/>
              <a:t> image syntax looks like this:</a:t>
            </a:r>
          </a:p>
          <a:p>
            <a:pPr marL="0" indent="0">
              <a:buNone/>
            </a:pPr>
            <a:r>
              <a:rPr lang="en-US" dirty="0">
                <a:solidFill>
                  <a:srgbClr val="FBC631"/>
                </a:solidFill>
              </a:rPr>
              <a:t>	![Alt text][id]</a:t>
            </a:r>
          </a:p>
          <a:p>
            <a:endParaRPr lang="en-US" dirty="0"/>
          </a:p>
          <a:p>
            <a:r>
              <a:rPr lang="en-US" dirty="0"/>
              <a:t>Where “id” is the name of a defined image reference. Image references are defined using syntax identical to link references:</a:t>
            </a:r>
          </a:p>
          <a:p>
            <a:pPr marL="0" indent="0">
              <a:buNone/>
            </a:pPr>
            <a:r>
              <a:rPr lang="en-US" dirty="0">
                <a:solidFill>
                  <a:srgbClr val="FBC631"/>
                </a:solidFill>
              </a:rPr>
              <a:t>	[id]: </a:t>
            </a:r>
            <a:r>
              <a:rPr lang="en-US" dirty="0" err="1">
                <a:solidFill>
                  <a:srgbClr val="FBC631"/>
                </a:solidFill>
              </a:rPr>
              <a:t>url</a:t>
            </a:r>
            <a:r>
              <a:rPr lang="en-US" dirty="0">
                <a:solidFill>
                  <a:srgbClr val="FBC631"/>
                </a:solidFill>
              </a:rPr>
              <a:t>/to/image  "Optional title attribute"</a:t>
            </a:r>
          </a:p>
          <a:p>
            <a:endParaRPr lang="en-US" dirty="0"/>
          </a:p>
          <a:p>
            <a:r>
              <a:rPr lang="en-US" dirty="0"/>
              <a:t>As of this writing, Markdown has no syntax for specifying the dimensions of an image; if this is important to you, you can simply use regular HTML &lt;</a:t>
            </a:r>
            <a:r>
              <a:rPr lang="en-US" dirty="0" err="1"/>
              <a:t>img</a:t>
            </a:r>
            <a:r>
              <a:rPr lang="en-US" dirty="0"/>
              <a:t>&gt; tags.</a:t>
            </a:r>
          </a:p>
        </p:txBody>
      </p:sp>
      <p:sp>
        <p:nvSpPr>
          <p:cNvPr id="4" name="Date Placeholder 3">
            <a:extLst>
              <a:ext uri="{FF2B5EF4-FFF2-40B4-BE49-F238E27FC236}">
                <a16:creationId xmlns:a16="http://schemas.microsoft.com/office/drawing/2014/main" id="{69AD0CC4-9029-4678-9C22-9A4285010BEA}"/>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1185F7EB-9322-4C7F-BB2C-389693060255}"/>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B89F3B80-72BB-46F6-90DD-8FCC56E1BC98}"/>
              </a:ext>
            </a:extLst>
          </p:cNvPr>
          <p:cNvSpPr>
            <a:spLocks noGrp="1"/>
          </p:cNvSpPr>
          <p:nvPr>
            <p:ph type="sldNum" sz="quarter" idx="12"/>
          </p:nvPr>
        </p:nvSpPr>
        <p:spPr/>
        <p:txBody>
          <a:bodyPr/>
          <a:lstStyle/>
          <a:p>
            <a:fld id="{5B637421-C75C-43A1-B2BC-25CD7795A4D3}" type="slidenum">
              <a:rPr lang="pt-PT" smtClean="0"/>
              <a:t>39</a:t>
            </a:fld>
            <a:endParaRPr lang="pt-PT"/>
          </a:p>
        </p:txBody>
      </p:sp>
      <p:sp>
        <p:nvSpPr>
          <p:cNvPr id="7" name="Text Placeholder 6">
            <a:extLst>
              <a:ext uri="{FF2B5EF4-FFF2-40B4-BE49-F238E27FC236}">
                <a16:creationId xmlns:a16="http://schemas.microsoft.com/office/drawing/2014/main" id="{7FB8215F-5536-4880-BDDC-D9E80D580E35}"/>
              </a:ext>
            </a:extLst>
          </p:cNvPr>
          <p:cNvSpPr>
            <a:spLocks noGrp="1"/>
          </p:cNvSpPr>
          <p:nvPr>
            <p:ph type="body" sz="quarter" idx="13"/>
          </p:nvPr>
        </p:nvSpPr>
        <p:spPr/>
        <p:txBody>
          <a:bodyPr/>
          <a:lstStyle/>
          <a:p>
            <a:r>
              <a:rPr lang="pt-PT" dirty="0" err="1"/>
              <a:t>Span</a:t>
            </a:r>
            <a:r>
              <a:rPr lang="pt-PT" dirty="0"/>
              <a:t> </a:t>
            </a:r>
            <a:r>
              <a:rPr lang="pt-PT" dirty="0" err="1"/>
              <a:t>Elements</a:t>
            </a:r>
            <a:endParaRPr lang="en-US" dirty="0"/>
          </a:p>
        </p:txBody>
      </p:sp>
    </p:spTree>
    <p:extLst>
      <p:ext uri="{BB962C8B-B14F-4D97-AF65-F5344CB8AC3E}">
        <p14:creationId xmlns:p14="http://schemas.microsoft.com/office/powerpoint/2010/main" val="3308103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EB76-B585-4A37-95DE-99815F8952D2}"/>
              </a:ext>
            </a:extLst>
          </p:cNvPr>
          <p:cNvSpPr>
            <a:spLocks noGrp="1"/>
          </p:cNvSpPr>
          <p:nvPr>
            <p:ph type="title"/>
          </p:nvPr>
        </p:nvSpPr>
        <p:spPr/>
        <p:txBody>
          <a:bodyPr/>
          <a:lstStyle/>
          <a:p>
            <a:r>
              <a:rPr lang="pt-PT" dirty="0" err="1"/>
              <a:t>Markdown</a:t>
            </a:r>
            <a:r>
              <a:rPr lang="pt-PT" dirty="0"/>
              <a:t> </a:t>
            </a:r>
            <a:r>
              <a:rPr lang="pt-PT" dirty="0" err="1"/>
              <a:t>syntax</a:t>
            </a:r>
            <a:endParaRPr lang="en-US" dirty="0"/>
          </a:p>
        </p:txBody>
      </p:sp>
      <p:sp>
        <p:nvSpPr>
          <p:cNvPr id="3" name="Content Placeholder 2">
            <a:extLst>
              <a:ext uri="{FF2B5EF4-FFF2-40B4-BE49-F238E27FC236}">
                <a16:creationId xmlns:a16="http://schemas.microsoft.com/office/drawing/2014/main" id="{5C7558E9-3C10-468E-ABB0-233FBDE61E73}"/>
              </a:ext>
            </a:extLst>
          </p:cNvPr>
          <p:cNvSpPr>
            <a:spLocks noGrp="1"/>
          </p:cNvSpPr>
          <p:nvPr>
            <p:ph idx="1"/>
          </p:nvPr>
        </p:nvSpPr>
        <p:spPr>
          <a:xfrm>
            <a:off x="1118507" y="2073728"/>
            <a:ext cx="9928903" cy="3625427"/>
          </a:xfrm>
        </p:spPr>
        <p:txBody>
          <a:bodyPr/>
          <a:lstStyle/>
          <a:p>
            <a:r>
              <a:rPr lang="en-US" dirty="0">
                <a:effectLst/>
              </a:rPr>
              <a:t>While Markdown’s syntax has been influenced by several existing text-to-HTML filters, including </a:t>
            </a:r>
            <a:r>
              <a:rPr lang="en-US" dirty="0" err="1">
                <a:effectLst/>
                <a:hlinkClick r:id="rId2"/>
              </a:rPr>
              <a:t>Setext</a:t>
            </a:r>
            <a:r>
              <a:rPr lang="en-US" dirty="0">
                <a:effectLst/>
              </a:rPr>
              <a:t>, </a:t>
            </a:r>
            <a:r>
              <a:rPr lang="en-US" dirty="0" err="1">
                <a:effectLst/>
                <a:hlinkClick r:id="rId3"/>
              </a:rPr>
              <a:t>atx</a:t>
            </a:r>
            <a:r>
              <a:rPr lang="en-US" dirty="0">
                <a:effectLst/>
              </a:rPr>
              <a:t>, </a:t>
            </a:r>
            <a:r>
              <a:rPr lang="en-US" dirty="0">
                <a:effectLst/>
                <a:hlinkClick r:id="rId4"/>
              </a:rPr>
              <a:t>Textile</a:t>
            </a:r>
            <a:r>
              <a:rPr lang="en-US" dirty="0">
                <a:effectLst/>
              </a:rPr>
              <a:t>, </a:t>
            </a:r>
            <a:r>
              <a:rPr lang="en-US" dirty="0" err="1">
                <a:effectLst/>
                <a:hlinkClick r:id="rId5"/>
              </a:rPr>
              <a:t>reStructuredText</a:t>
            </a:r>
            <a:r>
              <a:rPr lang="en-US" dirty="0">
                <a:effectLst/>
              </a:rPr>
              <a:t>, </a:t>
            </a:r>
            <a:r>
              <a:rPr lang="en-US" dirty="0" err="1">
                <a:effectLst/>
                <a:hlinkClick r:id="rId6"/>
              </a:rPr>
              <a:t>Grutatext</a:t>
            </a:r>
            <a:r>
              <a:rPr lang="en-US" dirty="0">
                <a:effectLst/>
              </a:rPr>
              <a:t>, and </a:t>
            </a:r>
            <a:r>
              <a:rPr lang="en-US" dirty="0" err="1">
                <a:effectLst/>
                <a:hlinkClick r:id="rId7"/>
              </a:rPr>
              <a:t>EtText</a:t>
            </a:r>
            <a:r>
              <a:rPr lang="en-US" dirty="0">
                <a:effectLst/>
              </a:rPr>
              <a:t>, the single biggest source of inspiration for Markdown’s syntax is the format of plain text email.</a:t>
            </a:r>
          </a:p>
          <a:p>
            <a:r>
              <a:rPr lang="en-US" dirty="0">
                <a:effectLst/>
              </a:rPr>
              <a:t>To this end, Markdown’s syntax is comprised entirely of punctuation characters carefully chosen so as to look like what they mean.</a:t>
            </a:r>
          </a:p>
          <a:p>
            <a:r>
              <a:rPr lang="en-US" dirty="0">
                <a:effectLst/>
              </a:rPr>
              <a:t>Markdown is not a replacement for HTML, or even close to it. Its syntax is very small, corresponding only to a very small subset of HTML tags. </a:t>
            </a:r>
          </a:p>
          <a:p>
            <a:r>
              <a:rPr lang="en-US" dirty="0">
                <a:effectLst/>
              </a:rPr>
              <a:t>HTML is a </a:t>
            </a:r>
            <a:r>
              <a:rPr lang="en-US" i="1" dirty="0">
                <a:effectLst/>
              </a:rPr>
              <a:t>publishing</a:t>
            </a:r>
            <a:r>
              <a:rPr lang="en-US" dirty="0">
                <a:effectLst/>
              </a:rPr>
              <a:t> format; Markdown is a </a:t>
            </a:r>
            <a:r>
              <a:rPr lang="en-US" i="1" dirty="0">
                <a:effectLst/>
              </a:rPr>
              <a:t>writing</a:t>
            </a:r>
            <a:r>
              <a:rPr lang="en-US" dirty="0">
                <a:effectLst/>
              </a:rPr>
              <a:t> format. </a:t>
            </a:r>
          </a:p>
          <a:p>
            <a:endParaRPr lang="en-US" dirty="0"/>
          </a:p>
        </p:txBody>
      </p:sp>
      <p:sp>
        <p:nvSpPr>
          <p:cNvPr id="4" name="Date Placeholder 3">
            <a:extLst>
              <a:ext uri="{FF2B5EF4-FFF2-40B4-BE49-F238E27FC236}">
                <a16:creationId xmlns:a16="http://schemas.microsoft.com/office/drawing/2014/main" id="{42404DFA-A060-4F45-88CA-C26DDC137A56}"/>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96C54CF3-9439-4C0E-892C-03C86670BA65}"/>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32A4B448-0E80-438D-856A-A1D016D127E1}"/>
              </a:ext>
            </a:extLst>
          </p:cNvPr>
          <p:cNvSpPr>
            <a:spLocks noGrp="1"/>
          </p:cNvSpPr>
          <p:nvPr>
            <p:ph type="sldNum" sz="quarter" idx="12"/>
          </p:nvPr>
        </p:nvSpPr>
        <p:spPr/>
        <p:txBody>
          <a:bodyPr/>
          <a:lstStyle/>
          <a:p>
            <a:fld id="{5B637421-C75C-43A1-B2BC-25CD7795A4D3}" type="slidenum">
              <a:rPr lang="pt-PT" smtClean="0"/>
              <a:t>4</a:t>
            </a:fld>
            <a:endParaRPr lang="pt-PT"/>
          </a:p>
        </p:txBody>
      </p:sp>
      <p:sp>
        <p:nvSpPr>
          <p:cNvPr id="7" name="Text Placeholder 6">
            <a:extLst>
              <a:ext uri="{FF2B5EF4-FFF2-40B4-BE49-F238E27FC236}">
                <a16:creationId xmlns:a16="http://schemas.microsoft.com/office/drawing/2014/main" id="{8C89D33F-E435-4BDE-BB58-62B3D5157DC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76260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3FF7-3E1C-4110-8847-1CD435375A75}"/>
              </a:ext>
            </a:extLst>
          </p:cNvPr>
          <p:cNvSpPr>
            <a:spLocks noGrp="1"/>
          </p:cNvSpPr>
          <p:nvPr>
            <p:ph type="title"/>
          </p:nvPr>
        </p:nvSpPr>
        <p:spPr/>
        <p:txBody>
          <a:bodyPr/>
          <a:lstStyle/>
          <a:p>
            <a:r>
              <a:rPr lang="en-US" dirty="0"/>
              <a:t>BACKSLASH ESCAPES</a:t>
            </a:r>
          </a:p>
        </p:txBody>
      </p:sp>
      <p:sp>
        <p:nvSpPr>
          <p:cNvPr id="3" name="Content Placeholder 2">
            <a:extLst>
              <a:ext uri="{FF2B5EF4-FFF2-40B4-BE49-F238E27FC236}">
                <a16:creationId xmlns:a16="http://schemas.microsoft.com/office/drawing/2014/main" id="{0FC7896E-72E2-432E-91CA-B6223EBF1BF9}"/>
              </a:ext>
            </a:extLst>
          </p:cNvPr>
          <p:cNvSpPr>
            <a:spLocks noGrp="1"/>
          </p:cNvSpPr>
          <p:nvPr>
            <p:ph idx="1"/>
          </p:nvPr>
        </p:nvSpPr>
        <p:spPr>
          <a:xfrm>
            <a:off x="1118507" y="2129051"/>
            <a:ext cx="9928903" cy="4170949"/>
          </a:xfrm>
        </p:spPr>
        <p:txBody>
          <a:bodyPr>
            <a:normAutofit fontScale="70000" lnSpcReduction="20000"/>
          </a:bodyPr>
          <a:lstStyle/>
          <a:p>
            <a:r>
              <a:rPr lang="en-US" dirty="0"/>
              <a:t>Markdown allows you to use backslash escapes to generate literal characters which would otherwise have special meaning in Markdown’s formatting syntax. For example, if you wanted to surround a word with literal asterisks (instead of an HTML &lt;</a:t>
            </a:r>
            <a:r>
              <a:rPr lang="en-US" dirty="0" err="1"/>
              <a:t>em</a:t>
            </a:r>
            <a:r>
              <a:rPr lang="en-US" dirty="0"/>
              <a:t>&gt; tag), you can use backslashes before the asterisks, like this:</a:t>
            </a:r>
          </a:p>
          <a:p>
            <a:pPr marL="457200" lvl="1" indent="0">
              <a:buNone/>
            </a:pPr>
            <a:r>
              <a:rPr lang="en-US" dirty="0"/>
              <a:t>\*literal asterisks\*</a:t>
            </a:r>
          </a:p>
          <a:p>
            <a:pPr marL="457200" lvl="1" indent="0">
              <a:buNone/>
            </a:pPr>
            <a:endParaRPr lang="en-US" dirty="0"/>
          </a:p>
          <a:p>
            <a:pPr marL="457200" lvl="1" indent="0">
              <a:buNone/>
            </a:pPr>
            <a:r>
              <a:rPr lang="en-US" dirty="0"/>
              <a:t>Markdown provides backslash escapes for the following characters:</a:t>
            </a:r>
          </a:p>
          <a:p>
            <a:pPr marL="457200" lvl="1" indent="0">
              <a:buNone/>
            </a:pPr>
            <a:r>
              <a:rPr lang="en-US" dirty="0"/>
              <a:t>\   backslash</a:t>
            </a:r>
          </a:p>
          <a:p>
            <a:pPr marL="457200" lvl="1" indent="0">
              <a:buNone/>
            </a:pPr>
            <a:r>
              <a:rPr lang="en-US" dirty="0"/>
              <a:t>`   backtick</a:t>
            </a:r>
          </a:p>
          <a:p>
            <a:pPr marL="457200" lvl="1" indent="0">
              <a:buNone/>
            </a:pPr>
            <a:r>
              <a:rPr lang="en-US" dirty="0"/>
              <a:t>*   asterisk</a:t>
            </a:r>
          </a:p>
          <a:p>
            <a:pPr marL="457200" lvl="1" indent="0">
              <a:buNone/>
            </a:pPr>
            <a:r>
              <a:rPr lang="en-US" dirty="0"/>
              <a:t>_   underscore</a:t>
            </a:r>
          </a:p>
          <a:p>
            <a:pPr marL="457200" lvl="1" indent="0">
              <a:buNone/>
            </a:pPr>
            <a:r>
              <a:rPr lang="en-US" dirty="0"/>
              <a:t>{}  curly braces</a:t>
            </a:r>
          </a:p>
          <a:p>
            <a:pPr marL="457200" lvl="1" indent="0">
              <a:buNone/>
            </a:pPr>
            <a:r>
              <a:rPr lang="en-US" dirty="0"/>
              <a:t>[]  square brackets</a:t>
            </a:r>
          </a:p>
          <a:p>
            <a:pPr marL="457200" lvl="1" indent="0">
              <a:buNone/>
            </a:pPr>
            <a:r>
              <a:rPr lang="en-US" dirty="0"/>
              <a:t>()  parentheses</a:t>
            </a:r>
          </a:p>
          <a:p>
            <a:pPr marL="457200" lvl="1" indent="0">
              <a:buNone/>
            </a:pPr>
            <a:r>
              <a:rPr lang="en-US" dirty="0"/>
              <a:t>#   hash mark</a:t>
            </a:r>
          </a:p>
          <a:p>
            <a:pPr marL="457200" lvl="1" indent="0">
              <a:buNone/>
            </a:pPr>
            <a:r>
              <a:rPr lang="en-US" dirty="0"/>
              <a:t>+   plus sign</a:t>
            </a:r>
          </a:p>
          <a:p>
            <a:pPr marL="457200" lvl="1" indent="0">
              <a:buNone/>
            </a:pPr>
            <a:r>
              <a:rPr lang="en-US" dirty="0"/>
              <a:t>-   minus sign (hyphen)</a:t>
            </a:r>
          </a:p>
          <a:p>
            <a:pPr marL="457200" lvl="1" indent="0">
              <a:buNone/>
            </a:pPr>
            <a:r>
              <a:rPr lang="en-US" dirty="0"/>
              <a:t>.   dot</a:t>
            </a:r>
          </a:p>
          <a:p>
            <a:pPr marL="457200" lvl="1" indent="0">
              <a:buNone/>
            </a:pPr>
            <a:r>
              <a:rPr lang="en-US" dirty="0"/>
              <a:t>!   exclamation mark</a:t>
            </a:r>
          </a:p>
          <a:p>
            <a:endParaRPr lang="en-US" dirty="0"/>
          </a:p>
        </p:txBody>
      </p:sp>
      <p:sp>
        <p:nvSpPr>
          <p:cNvPr id="4" name="Date Placeholder 3">
            <a:extLst>
              <a:ext uri="{FF2B5EF4-FFF2-40B4-BE49-F238E27FC236}">
                <a16:creationId xmlns:a16="http://schemas.microsoft.com/office/drawing/2014/main" id="{9064122A-4577-4179-8699-B8DDC326D750}"/>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41A28797-6C6B-4938-8EC1-8F9CFBF01DCD}"/>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DF70FD2B-8504-4CC8-9457-25260C50FB6E}"/>
              </a:ext>
            </a:extLst>
          </p:cNvPr>
          <p:cNvSpPr>
            <a:spLocks noGrp="1"/>
          </p:cNvSpPr>
          <p:nvPr>
            <p:ph type="sldNum" sz="quarter" idx="12"/>
          </p:nvPr>
        </p:nvSpPr>
        <p:spPr/>
        <p:txBody>
          <a:bodyPr/>
          <a:lstStyle/>
          <a:p>
            <a:fld id="{5B637421-C75C-43A1-B2BC-25CD7795A4D3}" type="slidenum">
              <a:rPr lang="pt-PT" smtClean="0"/>
              <a:t>40</a:t>
            </a:fld>
            <a:endParaRPr lang="pt-PT"/>
          </a:p>
        </p:txBody>
      </p:sp>
      <p:sp>
        <p:nvSpPr>
          <p:cNvPr id="7" name="Text Placeholder 6">
            <a:extLst>
              <a:ext uri="{FF2B5EF4-FFF2-40B4-BE49-F238E27FC236}">
                <a16:creationId xmlns:a16="http://schemas.microsoft.com/office/drawing/2014/main" id="{BF669F16-ECDC-4A91-9B63-9EAB593D9CB4}"/>
              </a:ext>
            </a:extLst>
          </p:cNvPr>
          <p:cNvSpPr>
            <a:spLocks noGrp="1"/>
          </p:cNvSpPr>
          <p:nvPr>
            <p:ph type="body" sz="quarter" idx="13"/>
          </p:nvPr>
        </p:nvSpPr>
        <p:spPr/>
        <p:txBody>
          <a:bodyPr/>
          <a:lstStyle/>
          <a:p>
            <a:r>
              <a:rPr lang="pt-PT" dirty="0" err="1"/>
              <a:t>Miscelaneous</a:t>
            </a:r>
            <a:endParaRPr lang="en-US" dirty="0"/>
          </a:p>
        </p:txBody>
      </p:sp>
    </p:spTree>
    <p:extLst>
      <p:ext uri="{BB962C8B-B14F-4D97-AF65-F5344CB8AC3E}">
        <p14:creationId xmlns:p14="http://schemas.microsoft.com/office/powerpoint/2010/main" val="1906823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14F438-A776-408D-BDE6-6C0BB38AA1B5}"/>
              </a:ext>
            </a:extLst>
          </p:cNvPr>
          <p:cNvSpPr>
            <a:spLocks noGrp="1"/>
          </p:cNvSpPr>
          <p:nvPr>
            <p:ph type="title"/>
          </p:nvPr>
        </p:nvSpPr>
        <p:spPr/>
        <p:txBody>
          <a:bodyPr/>
          <a:lstStyle/>
          <a:p>
            <a:r>
              <a:rPr lang="pt-PT" dirty="0" err="1"/>
              <a:t>parser</a:t>
            </a:r>
            <a:endParaRPr lang="en-US" dirty="0"/>
          </a:p>
        </p:txBody>
      </p:sp>
      <p:sp>
        <p:nvSpPr>
          <p:cNvPr id="9" name="Content Placeholder 8">
            <a:extLst>
              <a:ext uri="{FF2B5EF4-FFF2-40B4-BE49-F238E27FC236}">
                <a16:creationId xmlns:a16="http://schemas.microsoft.com/office/drawing/2014/main" id="{471CA834-4BD6-49DB-9212-A5A424D97EB1}"/>
              </a:ext>
            </a:extLst>
          </p:cNvPr>
          <p:cNvSpPr>
            <a:spLocks noGrp="1"/>
          </p:cNvSpPr>
          <p:nvPr>
            <p:ph idx="1"/>
          </p:nvPr>
        </p:nvSpPr>
        <p:spPr/>
        <p:txBody>
          <a:bodyPr>
            <a:normAutofit/>
          </a:bodyPr>
          <a:lstStyle/>
          <a:p>
            <a:r>
              <a:rPr lang="pt-PT" dirty="0" err="1"/>
              <a:t>Markdown</a:t>
            </a:r>
            <a:r>
              <a:rPr lang="pt-PT" dirty="0"/>
              <a:t> </a:t>
            </a:r>
            <a:r>
              <a:rPr lang="pt-PT" dirty="0" err="1"/>
              <a:t>parsers</a:t>
            </a:r>
            <a:r>
              <a:rPr lang="pt-PT" dirty="0"/>
              <a:t> </a:t>
            </a:r>
            <a:r>
              <a:rPr lang="pt-PT" dirty="0" err="1"/>
              <a:t>implementations</a:t>
            </a:r>
            <a:r>
              <a:rPr lang="pt-PT" dirty="0"/>
              <a:t> </a:t>
            </a:r>
            <a:r>
              <a:rPr lang="pt-PT" dirty="0" err="1"/>
              <a:t>exist</a:t>
            </a:r>
            <a:r>
              <a:rPr lang="pt-PT" dirty="0"/>
              <a:t> in </a:t>
            </a:r>
            <a:r>
              <a:rPr lang="pt-PT" dirty="0" err="1"/>
              <a:t>dozen</a:t>
            </a:r>
            <a:r>
              <a:rPr lang="pt-PT" dirty="0"/>
              <a:t> </a:t>
            </a:r>
            <a:r>
              <a:rPr lang="pt-PT" dirty="0" err="1"/>
              <a:t>of</a:t>
            </a:r>
            <a:r>
              <a:rPr lang="pt-PT" dirty="0"/>
              <a:t> </a:t>
            </a:r>
            <a:r>
              <a:rPr lang="pt-PT" dirty="0" err="1"/>
              <a:t>languages</a:t>
            </a:r>
            <a:r>
              <a:rPr lang="pt-PT" dirty="0"/>
              <a:t>.</a:t>
            </a:r>
          </a:p>
          <a:p>
            <a:pPr lvl="1"/>
            <a:r>
              <a:rPr lang="pt-PT" dirty="0"/>
              <a:t>Also in JavaScript :)</a:t>
            </a:r>
          </a:p>
          <a:p>
            <a:pPr lvl="1"/>
            <a:endParaRPr lang="pt-PT" dirty="0"/>
          </a:p>
          <a:p>
            <a:r>
              <a:rPr lang="pt-PT" dirty="0" err="1"/>
              <a:t>Basically</a:t>
            </a:r>
            <a:r>
              <a:rPr lang="pt-PT" dirty="0"/>
              <a:t>: </a:t>
            </a:r>
            <a:r>
              <a:rPr lang="en-US" dirty="0">
                <a:effectLst/>
              </a:rPr>
              <a:t> You pass markdown in and get HTML out.</a:t>
            </a:r>
            <a:endParaRPr lang="pt-PT" dirty="0"/>
          </a:p>
          <a:p>
            <a:endParaRPr lang="pt-PT" dirty="0"/>
          </a:p>
          <a:p>
            <a:endParaRPr lang="pt-PT" dirty="0"/>
          </a:p>
          <a:p>
            <a:endParaRPr lang="en-US" dirty="0"/>
          </a:p>
        </p:txBody>
      </p:sp>
      <p:sp>
        <p:nvSpPr>
          <p:cNvPr id="4" name="Date Placeholder 3">
            <a:extLst>
              <a:ext uri="{FF2B5EF4-FFF2-40B4-BE49-F238E27FC236}">
                <a16:creationId xmlns:a16="http://schemas.microsoft.com/office/drawing/2014/main" id="{EA6C4B29-B448-4979-8340-3EA9BF3AC9C0}"/>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EAD4C069-B0C3-4F5E-B863-8FB0047C3A6E}"/>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622099B6-BB49-419D-9FF7-AE7FEC73F889}"/>
              </a:ext>
            </a:extLst>
          </p:cNvPr>
          <p:cNvSpPr>
            <a:spLocks noGrp="1"/>
          </p:cNvSpPr>
          <p:nvPr>
            <p:ph type="sldNum" sz="quarter" idx="12"/>
          </p:nvPr>
        </p:nvSpPr>
        <p:spPr/>
        <p:txBody>
          <a:bodyPr/>
          <a:lstStyle/>
          <a:p>
            <a:fld id="{5B637421-C75C-43A1-B2BC-25CD7795A4D3}" type="slidenum">
              <a:rPr lang="pt-PT" smtClean="0"/>
              <a:t>41</a:t>
            </a:fld>
            <a:endParaRPr lang="pt-PT"/>
          </a:p>
        </p:txBody>
      </p:sp>
    </p:spTree>
    <p:extLst>
      <p:ext uri="{BB962C8B-B14F-4D97-AF65-F5344CB8AC3E}">
        <p14:creationId xmlns:p14="http://schemas.microsoft.com/office/powerpoint/2010/main" val="2356925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56C5-7869-4813-BFBC-456E4E7F4EB3}"/>
              </a:ext>
            </a:extLst>
          </p:cNvPr>
          <p:cNvSpPr>
            <a:spLocks noGrp="1"/>
          </p:cNvSpPr>
          <p:nvPr>
            <p:ph type="title"/>
          </p:nvPr>
        </p:nvSpPr>
        <p:spPr/>
        <p:txBody>
          <a:bodyPr/>
          <a:lstStyle/>
          <a:p>
            <a:r>
              <a:rPr lang="pt-PT" dirty="0" err="1"/>
              <a:t>Javascript</a:t>
            </a:r>
            <a:r>
              <a:rPr lang="pt-PT" dirty="0"/>
              <a:t> </a:t>
            </a:r>
            <a:r>
              <a:rPr lang="pt-PT" dirty="0" err="1"/>
              <a:t>Markdown</a:t>
            </a:r>
            <a:r>
              <a:rPr lang="pt-PT" dirty="0"/>
              <a:t> </a:t>
            </a:r>
            <a:r>
              <a:rPr lang="pt-PT" dirty="0" err="1"/>
              <a:t>parser</a:t>
            </a:r>
            <a:endParaRPr lang="en-US" dirty="0"/>
          </a:p>
        </p:txBody>
      </p:sp>
      <p:sp>
        <p:nvSpPr>
          <p:cNvPr id="3" name="Content Placeholder 2">
            <a:extLst>
              <a:ext uri="{FF2B5EF4-FFF2-40B4-BE49-F238E27FC236}">
                <a16:creationId xmlns:a16="http://schemas.microsoft.com/office/drawing/2014/main" id="{C600136D-AE47-4388-9C6E-93CE4CAA287D}"/>
              </a:ext>
            </a:extLst>
          </p:cNvPr>
          <p:cNvSpPr>
            <a:spLocks noGrp="1"/>
          </p:cNvSpPr>
          <p:nvPr>
            <p:ph idx="1"/>
          </p:nvPr>
        </p:nvSpPr>
        <p:spPr>
          <a:xfrm>
            <a:off x="1118507" y="2073728"/>
            <a:ext cx="9928903" cy="3859801"/>
          </a:xfrm>
        </p:spPr>
        <p:txBody>
          <a:bodyPr>
            <a:normAutofit fontScale="92500"/>
          </a:bodyPr>
          <a:lstStyle/>
          <a:p>
            <a:r>
              <a:rPr lang="pt-PT" dirty="0" err="1"/>
              <a:t>Example</a:t>
            </a:r>
            <a:r>
              <a:rPr lang="pt-PT" dirty="0"/>
              <a:t> </a:t>
            </a:r>
            <a:r>
              <a:rPr lang="pt-PT" dirty="0" err="1"/>
              <a:t>of</a:t>
            </a:r>
            <a:r>
              <a:rPr lang="pt-PT" dirty="0"/>
              <a:t> a </a:t>
            </a:r>
            <a:r>
              <a:rPr lang="pt-PT" dirty="0" err="1"/>
              <a:t>parser</a:t>
            </a:r>
            <a:r>
              <a:rPr lang="pt-PT" dirty="0"/>
              <a:t> in JS: </a:t>
            </a:r>
            <a:r>
              <a:rPr lang="pt-PT" dirty="0">
                <a:hlinkClick r:id="rId2"/>
              </a:rPr>
              <a:t>https://www.npmjs.com/package/markdown</a:t>
            </a:r>
            <a:endParaRPr lang="pt-PT" dirty="0"/>
          </a:p>
          <a:p>
            <a:endParaRPr lang="pt-PT" dirty="0"/>
          </a:p>
          <a:p>
            <a:r>
              <a:rPr lang="pt-PT" dirty="0" err="1"/>
              <a:t>Particularities</a:t>
            </a:r>
            <a:r>
              <a:rPr lang="pt-PT" dirty="0"/>
              <a:t> </a:t>
            </a:r>
            <a:r>
              <a:rPr lang="pt-PT" dirty="0" err="1"/>
              <a:t>of</a:t>
            </a:r>
            <a:r>
              <a:rPr lang="pt-PT" dirty="0"/>
              <a:t> </a:t>
            </a:r>
            <a:r>
              <a:rPr lang="pt-PT" dirty="0" err="1"/>
              <a:t>this</a:t>
            </a:r>
            <a:r>
              <a:rPr lang="pt-PT" dirty="0"/>
              <a:t> software:</a:t>
            </a:r>
          </a:p>
          <a:p>
            <a:pPr lvl="1"/>
            <a:r>
              <a:rPr lang="en-US" dirty="0"/>
              <a:t>producing well-formed HTML. This means that </a:t>
            </a:r>
            <a:r>
              <a:rPr lang="en-US" dirty="0" err="1"/>
              <a:t>em</a:t>
            </a:r>
            <a:r>
              <a:rPr lang="en-US" dirty="0"/>
              <a:t> and strong nesting is important, as is the ability to output as both HTML and XHTML</a:t>
            </a:r>
          </a:p>
          <a:p>
            <a:pPr lvl="1"/>
            <a:r>
              <a:rPr lang="en-US" dirty="0"/>
              <a:t>having an intermediate representation to allow processing of parsed data (we in fact have two, both </a:t>
            </a:r>
            <a:r>
              <a:rPr lang="en-US" dirty="0" err="1"/>
              <a:t>JsonML</a:t>
            </a:r>
            <a:r>
              <a:rPr lang="en-US" dirty="0"/>
              <a:t>: a markdown tree and an HTML tree)</a:t>
            </a:r>
          </a:p>
          <a:p>
            <a:pPr lvl="1"/>
            <a:r>
              <a:rPr lang="en-US" dirty="0"/>
              <a:t>being easily extensible to add new dialects without having to rewrite the entire parsing mechanics</a:t>
            </a:r>
          </a:p>
          <a:p>
            <a:pPr lvl="1"/>
            <a:r>
              <a:rPr lang="en-US" dirty="0"/>
              <a:t>having a good test suite. The only test suites we could find tested massive blocks of input, and passing depended on outputting the HTML with exactly the same whitespace as the original implementation</a:t>
            </a:r>
            <a:endParaRPr lang="pt-PT" dirty="0"/>
          </a:p>
          <a:p>
            <a:endParaRPr lang="en-US" dirty="0"/>
          </a:p>
        </p:txBody>
      </p:sp>
      <p:sp>
        <p:nvSpPr>
          <p:cNvPr id="4" name="Date Placeholder 3">
            <a:extLst>
              <a:ext uri="{FF2B5EF4-FFF2-40B4-BE49-F238E27FC236}">
                <a16:creationId xmlns:a16="http://schemas.microsoft.com/office/drawing/2014/main" id="{151826A3-BF66-40C0-851E-FBAA25018228}"/>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CB832DCE-543D-4428-A115-BD51B0B892D6}"/>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76A0B63F-C076-411B-8062-201D303284B7}"/>
              </a:ext>
            </a:extLst>
          </p:cNvPr>
          <p:cNvSpPr>
            <a:spLocks noGrp="1"/>
          </p:cNvSpPr>
          <p:nvPr>
            <p:ph type="sldNum" sz="quarter" idx="12"/>
          </p:nvPr>
        </p:nvSpPr>
        <p:spPr/>
        <p:txBody>
          <a:bodyPr/>
          <a:lstStyle/>
          <a:p>
            <a:fld id="{5B637421-C75C-43A1-B2BC-25CD7795A4D3}" type="slidenum">
              <a:rPr lang="pt-PT" smtClean="0"/>
              <a:t>42</a:t>
            </a:fld>
            <a:endParaRPr lang="pt-PT"/>
          </a:p>
        </p:txBody>
      </p:sp>
      <p:sp>
        <p:nvSpPr>
          <p:cNvPr id="7" name="Text Placeholder 6">
            <a:extLst>
              <a:ext uri="{FF2B5EF4-FFF2-40B4-BE49-F238E27FC236}">
                <a16:creationId xmlns:a16="http://schemas.microsoft.com/office/drawing/2014/main" id="{ECDFA3EA-1EDF-4EAC-8933-701B4379D30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74451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4A6D0D0-33ED-4F00-BE51-5D85717BCE64}"/>
              </a:ext>
            </a:extLst>
          </p:cNvPr>
          <p:cNvSpPr/>
          <p:nvPr/>
        </p:nvSpPr>
        <p:spPr>
          <a:xfrm>
            <a:off x="8995345" y="3179758"/>
            <a:ext cx="1362508" cy="29171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07A04-48E7-4506-BF64-B56041B4F202}"/>
              </a:ext>
            </a:extLst>
          </p:cNvPr>
          <p:cNvSpPr>
            <a:spLocks noGrp="1"/>
          </p:cNvSpPr>
          <p:nvPr>
            <p:ph type="title"/>
          </p:nvPr>
        </p:nvSpPr>
        <p:spPr/>
        <p:txBody>
          <a:bodyPr/>
          <a:lstStyle/>
          <a:p>
            <a:r>
              <a:rPr lang="pt-PT" dirty="0" err="1"/>
              <a:t>Markdown</a:t>
            </a:r>
            <a:r>
              <a:rPr lang="pt-PT" dirty="0"/>
              <a:t> and VS </a:t>
            </a:r>
            <a:r>
              <a:rPr lang="pt-PT" dirty="0" err="1"/>
              <a:t>Code</a:t>
            </a:r>
            <a:endParaRPr lang="en-US" dirty="0"/>
          </a:p>
        </p:txBody>
      </p:sp>
      <p:sp>
        <p:nvSpPr>
          <p:cNvPr id="3" name="Content Placeholder 2">
            <a:extLst>
              <a:ext uri="{FF2B5EF4-FFF2-40B4-BE49-F238E27FC236}">
                <a16:creationId xmlns:a16="http://schemas.microsoft.com/office/drawing/2014/main" id="{A8FE62B9-4E9E-496B-B78A-FC7630705C31}"/>
              </a:ext>
            </a:extLst>
          </p:cNvPr>
          <p:cNvSpPr>
            <a:spLocks noGrp="1"/>
          </p:cNvSpPr>
          <p:nvPr>
            <p:ph idx="1"/>
          </p:nvPr>
        </p:nvSpPr>
        <p:spPr>
          <a:xfrm>
            <a:off x="1118507" y="2073729"/>
            <a:ext cx="9928904" cy="1273700"/>
          </a:xfrm>
        </p:spPr>
        <p:txBody>
          <a:bodyPr>
            <a:normAutofit/>
          </a:bodyPr>
          <a:lstStyle/>
          <a:p>
            <a:r>
              <a:rPr lang="en-US" dirty="0">
                <a:hlinkClick r:id="rId2"/>
              </a:rPr>
              <a:t>https://code.visualstudio.com/docs/languages/markdown</a:t>
            </a:r>
            <a:endParaRPr lang="en-US" dirty="0"/>
          </a:p>
          <a:p>
            <a:r>
              <a:rPr lang="en-US" dirty="0">
                <a:effectLst/>
              </a:rPr>
              <a:t>VS Code supports Markdown files out of the box.</a:t>
            </a:r>
          </a:p>
          <a:p>
            <a:endParaRPr lang="en-US" dirty="0"/>
          </a:p>
        </p:txBody>
      </p:sp>
      <p:sp>
        <p:nvSpPr>
          <p:cNvPr id="4" name="Date Placeholder 3">
            <a:extLst>
              <a:ext uri="{FF2B5EF4-FFF2-40B4-BE49-F238E27FC236}">
                <a16:creationId xmlns:a16="http://schemas.microsoft.com/office/drawing/2014/main" id="{782CB0B3-4DF7-4EAB-9709-A0982648C934}"/>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C1115A1F-DAE6-4F73-8C62-9E106D340DE4}"/>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E3185714-9282-45E9-9610-6A1F0A373A74}"/>
              </a:ext>
            </a:extLst>
          </p:cNvPr>
          <p:cNvSpPr>
            <a:spLocks noGrp="1"/>
          </p:cNvSpPr>
          <p:nvPr>
            <p:ph type="sldNum" sz="quarter" idx="12"/>
          </p:nvPr>
        </p:nvSpPr>
        <p:spPr/>
        <p:txBody>
          <a:bodyPr/>
          <a:lstStyle/>
          <a:p>
            <a:fld id="{5B637421-C75C-43A1-B2BC-25CD7795A4D3}" type="slidenum">
              <a:rPr lang="pt-PT" smtClean="0"/>
              <a:t>43</a:t>
            </a:fld>
            <a:endParaRPr lang="pt-PT"/>
          </a:p>
        </p:txBody>
      </p:sp>
      <p:sp>
        <p:nvSpPr>
          <p:cNvPr id="7" name="Text Placeholder 6">
            <a:extLst>
              <a:ext uri="{FF2B5EF4-FFF2-40B4-BE49-F238E27FC236}">
                <a16:creationId xmlns:a16="http://schemas.microsoft.com/office/drawing/2014/main" id="{89D0C210-41F5-4A5D-B8DC-B340FDDF5EDF}"/>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2423FC6F-A8A4-425E-9835-1B7D42837946}"/>
              </a:ext>
            </a:extLst>
          </p:cNvPr>
          <p:cNvPicPr>
            <a:picLocks noChangeAspect="1"/>
          </p:cNvPicPr>
          <p:nvPr/>
        </p:nvPicPr>
        <p:blipFill>
          <a:blip r:embed="rId3"/>
          <a:stretch>
            <a:fillRect/>
          </a:stretch>
        </p:blipFill>
        <p:spPr>
          <a:xfrm>
            <a:off x="2583126" y="3179758"/>
            <a:ext cx="6440030" cy="2917128"/>
          </a:xfrm>
          <a:prstGeom prst="rect">
            <a:avLst/>
          </a:prstGeom>
        </p:spPr>
      </p:pic>
      <p:pic>
        <p:nvPicPr>
          <p:cNvPr id="9" name="Picture 8">
            <a:extLst>
              <a:ext uri="{FF2B5EF4-FFF2-40B4-BE49-F238E27FC236}">
                <a16:creationId xmlns:a16="http://schemas.microsoft.com/office/drawing/2014/main" id="{E9AD0802-12D5-4588-9CC1-61AEEF05B821}"/>
              </a:ext>
            </a:extLst>
          </p:cNvPr>
          <p:cNvPicPr>
            <a:picLocks noChangeAspect="1"/>
          </p:cNvPicPr>
          <p:nvPr/>
        </p:nvPicPr>
        <p:blipFill>
          <a:blip r:embed="rId4"/>
          <a:stretch>
            <a:fillRect/>
          </a:stretch>
        </p:blipFill>
        <p:spPr>
          <a:xfrm>
            <a:off x="9200484" y="4224747"/>
            <a:ext cx="837278" cy="827150"/>
          </a:xfrm>
          <a:prstGeom prst="rect">
            <a:avLst/>
          </a:prstGeom>
        </p:spPr>
      </p:pic>
      <p:pic>
        <p:nvPicPr>
          <p:cNvPr id="10" name="Picture 9">
            <a:extLst>
              <a:ext uri="{FF2B5EF4-FFF2-40B4-BE49-F238E27FC236}">
                <a16:creationId xmlns:a16="http://schemas.microsoft.com/office/drawing/2014/main" id="{77C4E3EF-6A01-4590-A14D-656391E85C57}"/>
              </a:ext>
            </a:extLst>
          </p:cNvPr>
          <p:cNvPicPr>
            <a:picLocks noChangeAspect="1"/>
          </p:cNvPicPr>
          <p:nvPr/>
        </p:nvPicPr>
        <p:blipFill>
          <a:blip r:embed="rId5"/>
          <a:stretch>
            <a:fillRect/>
          </a:stretch>
        </p:blipFill>
        <p:spPr>
          <a:xfrm>
            <a:off x="9113638" y="5104012"/>
            <a:ext cx="1010969" cy="567129"/>
          </a:xfrm>
          <a:prstGeom prst="rect">
            <a:avLst/>
          </a:prstGeom>
        </p:spPr>
      </p:pic>
    </p:spTree>
    <p:extLst>
      <p:ext uri="{BB962C8B-B14F-4D97-AF65-F5344CB8AC3E}">
        <p14:creationId xmlns:p14="http://schemas.microsoft.com/office/powerpoint/2010/main" val="2063547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C493-4785-4059-A77A-8EB50C32BBE2}"/>
              </a:ext>
            </a:extLst>
          </p:cNvPr>
          <p:cNvSpPr>
            <a:spLocks noGrp="1"/>
          </p:cNvSpPr>
          <p:nvPr>
            <p:ph type="title"/>
          </p:nvPr>
        </p:nvSpPr>
        <p:spPr/>
        <p:txBody>
          <a:bodyPr/>
          <a:lstStyle/>
          <a:p>
            <a:r>
              <a:rPr lang="pt-PT" dirty="0" err="1"/>
              <a:t>install</a:t>
            </a:r>
            <a:endParaRPr lang="en-US" dirty="0"/>
          </a:p>
        </p:txBody>
      </p:sp>
      <p:sp>
        <p:nvSpPr>
          <p:cNvPr id="3" name="Content Placeholder 2">
            <a:extLst>
              <a:ext uri="{FF2B5EF4-FFF2-40B4-BE49-F238E27FC236}">
                <a16:creationId xmlns:a16="http://schemas.microsoft.com/office/drawing/2014/main" id="{5A936D5A-1FB8-44DE-AEF1-C8E5B1F82E54}"/>
              </a:ext>
            </a:extLst>
          </p:cNvPr>
          <p:cNvSpPr>
            <a:spLocks noGrp="1"/>
          </p:cNvSpPr>
          <p:nvPr>
            <p:ph idx="1"/>
          </p:nvPr>
        </p:nvSpPr>
        <p:spPr>
          <a:xfrm>
            <a:off x="1513270" y="1807868"/>
            <a:ext cx="6317745" cy="3883970"/>
          </a:xfrm>
        </p:spPr>
        <p:txBody>
          <a:bodyPr>
            <a:normAutofit fontScale="55000" lnSpcReduction="20000"/>
          </a:bodyPr>
          <a:lstStyle/>
          <a:p>
            <a:pPr marL="457200" indent="-457200">
              <a:buFont typeface="+mj-lt"/>
              <a:buAutoNum type="arabicPeriod"/>
            </a:pPr>
            <a:r>
              <a:rPr lang="en-US" dirty="0"/>
              <a:t>Open Visual Studio Code</a:t>
            </a:r>
          </a:p>
          <a:p>
            <a:pPr marL="457200" indent="-457200">
              <a:buFont typeface="+mj-lt"/>
              <a:buAutoNum type="arabicPeriod"/>
            </a:pPr>
            <a:r>
              <a:rPr lang="en-US" dirty="0"/>
              <a:t>Press </a:t>
            </a:r>
            <a:r>
              <a:rPr lang="en-US" dirty="0" err="1"/>
              <a:t>Ctrl+P</a:t>
            </a:r>
            <a:r>
              <a:rPr lang="en-US" dirty="0"/>
              <a:t> to open the Quick Open dialog</a:t>
            </a:r>
          </a:p>
          <a:p>
            <a:pPr marL="457200" indent="-457200">
              <a:buFont typeface="+mj-lt"/>
              <a:buAutoNum type="arabicPeriod"/>
            </a:pPr>
            <a:r>
              <a:rPr lang="en-US" dirty="0"/>
              <a:t>Type </a:t>
            </a:r>
            <a:r>
              <a:rPr lang="en-US" dirty="0" err="1"/>
              <a:t>ext</a:t>
            </a:r>
            <a:r>
              <a:rPr lang="en-US" dirty="0"/>
              <a:t> install </a:t>
            </a:r>
            <a:r>
              <a:rPr lang="en-US" dirty="0" err="1"/>
              <a:t>markdownlint</a:t>
            </a:r>
            <a:r>
              <a:rPr lang="en-US" dirty="0"/>
              <a:t> to find the extension</a:t>
            </a:r>
          </a:p>
          <a:p>
            <a:pPr marL="457200" indent="-457200">
              <a:buFont typeface="+mj-lt"/>
              <a:buAutoNum type="arabicPeriod"/>
            </a:pPr>
            <a:r>
              <a:rPr lang="en-US" dirty="0"/>
              <a:t>Click the Install button, then the Enable button</a:t>
            </a:r>
          </a:p>
          <a:p>
            <a:pPr marL="0" indent="0">
              <a:buNone/>
            </a:pPr>
            <a:endParaRPr lang="en-US" dirty="0"/>
          </a:p>
          <a:p>
            <a:pPr marL="0" indent="0">
              <a:buNone/>
            </a:pPr>
            <a:r>
              <a:rPr lang="en-US" dirty="0"/>
              <a:t>OR</a:t>
            </a:r>
          </a:p>
          <a:p>
            <a:endParaRPr lang="en-US" dirty="0"/>
          </a:p>
          <a:p>
            <a:pPr marL="457200" indent="-457200">
              <a:buFont typeface="+mj-lt"/>
              <a:buAutoNum type="arabicPeriod"/>
            </a:pPr>
            <a:r>
              <a:rPr lang="en-US" dirty="0"/>
              <a:t>Press </a:t>
            </a:r>
            <a:r>
              <a:rPr lang="en-US" dirty="0" err="1"/>
              <a:t>Ctrl+Shift+X</a:t>
            </a:r>
            <a:r>
              <a:rPr lang="en-US" dirty="0"/>
              <a:t> to open the Extensions tab</a:t>
            </a:r>
          </a:p>
          <a:p>
            <a:pPr marL="457200" indent="-457200">
              <a:buFont typeface="+mj-lt"/>
              <a:buAutoNum type="arabicPeriod"/>
            </a:pPr>
            <a:r>
              <a:rPr lang="en-US" dirty="0"/>
              <a:t>Type </a:t>
            </a:r>
            <a:r>
              <a:rPr lang="en-US" dirty="0" err="1"/>
              <a:t>markdownlint</a:t>
            </a:r>
            <a:r>
              <a:rPr lang="en-US" dirty="0"/>
              <a:t> to find the extension</a:t>
            </a:r>
          </a:p>
          <a:p>
            <a:pPr marL="457200" indent="-457200">
              <a:buFont typeface="+mj-lt"/>
              <a:buAutoNum type="arabicPeriod"/>
            </a:pPr>
            <a:r>
              <a:rPr lang="en-US" dirty="0"/>
              <a:t>Click the Install button, then the Enable button</a:t>
            </a:r>
          </a:p>
          <a:p>
            <a:pPr marL="0" indent="0">
              <a:buNone/>
            </a:pPr>
            <a:endParaRPr lang="en-US" dirty="0"/>
          </a:p>
          <a:p>
            <a:pPr marL="0" indent="0">
              <a:buNone/>
            </a:pPr>
            <a:r>
              <a:rPr lang="en-US" dirty="0"/>
              <a:t>OR</a:t>
            </a:r>
          </a:p>
          <a:p>
            <a:endParaRPr lang="en-US" dirty="0"/>
          </a:p>
          <a:p>
            <a:pPr marL="457200" indent="-457200">
              <a:buFont typeface="+mj-lt"/>
              <a:buAutoNum type="arabicPeriod"/>
            </a:pPr>
            <a:r>
              <a:rPr lang="en-US" dirty="0"/>
              <a:t>Open a command-line prompt</a:t>
            </a:r>
          </a:p>
          <a:p>
            <a:pPr marL="457200" indent="-457200">
              <a:buFont typeface="+mj-lt"/>
              <a:buAutoNum type="arabicPeriod"/>
            </a:pPr>
            <a:r>
              <a:rPr lang="en-US" dirty="0"/>
              <a:t>Run code --install-extension </a:t>
            </a:r>
            <a:r>
              <a:rPr lang="en-US" dirty="0" err="1"/>
              <a:t>DavidAnson.vscode-markdownlint</a:t>
            </a:r>
            <a:endParaRPr lang="en-US" dirty="0"/>
          </a:p>
        </p:txBody>
      </p:sp>
      <p:sp>
        <p:nvSpPr>
          <p:cNvPr id="4" name="Date Placeholder 3">
            <a:extLst>
              <a:ext uri="{FF2B5EF4-FFF2-40B4-BE49-F238E27FC236}">
                <a16:creationId xmlns:a16="http://schemas.microsoft.com/office/drawing/2014/main" id="{14D00B99-DC35-4923-A4AC-1C0B3B181E6B}"/>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35949024-2072-4F68-96E7-2994F2A0E356}"/>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537F75AC-E81D-4A5E-98C3-225A5B668FF5}"/>
              </a:ext>
            </a:extLst>
          </p:cNvPr>
          <p:cNvSpPr>
            <a:spLocks noGrp="1"/>
          </p:cNvSpPr>
          <p:nvPr>
            <p:ph type="sldNum" sz="quarter" idx="12"/>
          </p:nvPr>
        </p:nvSpPr>
        <p:spPr/>
        <p:txBody>
          <a:bodyPr/>
          <a:lstStyle/>
          <a:p>
            <a:fld id="{5B637421-C75C-43A1-B2BC-25CD7795A4D3}" type="slidenum">
              <a:rPr lang="pt-PT" smtClean="0"/>
              <a:t>44</a:t>
            </a:fld>
            <a:endParaRPr lang="pt-PT"/>
          </a:p>
        </p:txBody>
      </p:sp>
      <p:sp>
        <p:nvSpPr>
          <p:cNvPr id="7" name="Text Placeholder 6">
            <a:extLst>
              <a:ext uri="{FF2B5EF4-FFF2-40B4-BE49-F238E27FC236}">
                <a16:creationId xmlns:a16="http://schemas.microsoft.com/office/drawing/2014/main" id="{BE6CD52D-B67A-4493-9C38-47FE69A37F75}"/>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B529D241-288B-4F20-B8A8-EB48CE65E637}"/>
              </a:ext>
            </a:extLst>
          </p:cNvPr>
          <p:cNvSpPr/>
          <p:nvPr/>
        </p:nvSpPr>
        <p:spPr>
          <a:xfrm>
            <a:off x="6074516" y="5802695"/>
            <a:ext cx="5748233" cy="430887"/>
          </a:xfrm>
          <a:prstGeom prst="rect">
            <a:avLst/>
          </a:prstGeom>
        </p:spPr>
        <p:txBody>
          <a:bodyPr wrap="square">
            <a:spAutoFit/>
          </a:bodyPr>
          <a:lstStyle/>
          <a:p>
            <a:r>
              <a:rPr lang="en-US" sz="1100" b="1" dirty="0">
                <a:solidFill>
                  <a:srgbClr val="E288AA"/>
                </a:solidFill>
              </a:rPr>
              <a:t>More information here:</a:t>
            </a:r>
          </a:p>
          <a:p>
            <a:r>
              <a:rPr lang="en-US" sz="1100" dirty="0">
                <a:solidFill>
                  <a:srgbClr val="E288AA"/>
                </a:solidFill>
              </a:rPr>
              <a:t>https://github.com/DavidAnson/vscode-markdownlint/blob/master/README.md</a:t>
            </a:r>
          </a:p>
        </p:txBody>
      </p:sp>
    </p:spTree>
    <p:extLst>
      <p:ext uri="{BB962C8B-B14F-4D97-AF65-F5344CB8AC3E}">
        <p14:creationId xmlns:p14="http://schemas.microsoft.com/office/powerpoint/2010/main" val="1850046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862D8-CD65-40F9-B2A1-40CFD498F93A}"/>
              </a:ext>
            </a:extLst>
          </p:cNvPr>
          <p:cNvSpPr>
            <a:spLocks noGrp="1"/>
          </p:cNvSpPr>
          <p:nvPr>
            <p:ph type="title"/>
          </p:nvPr>
        </p:nvSpPr>
        <p:spPr/>
        <p:txBody>
          <a:bodyPr/>
          <a:lstStyle/>
          <a:p>
            <a:r>
              <a:rPr lang="pt-PT" dirty="0" err="1"/>
              <a:t>Preview</a:t>
            </a:r>
            <a:endParaRPr lang="pt-PT" dirty="0"/>
          </a:p>
        </p:txBody>
      </p:sp>
      <p:sp>
        <p:nvSpPr>
          <p:cNvPr id="4" name="Marcador de Posição da Data 3">
            <a:extLst>
              <a:ext uri="{FF2B5EF4-FFF2-40B4-BE49-F238E27FC236}">
                <a16:creationId xmlns:a16="http://schemas.microsoft.com/office/drawing/2014/main" id="{14438FC7-C60D-4620-80E8-7386F38180EA}"/>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Marcador de Posição do Rodapé 4">
            <a:extLst>
              <a:ext uri="{FF2B5EF4-FFF2-40B4-BE49-F238E27FC236}">
                <a16:creationId xmlns:a16="http://schemas.microsoft.com/office/drawing/2014/main" id="{69E014A7-7AE8-480E-A692-5343426647E3}"/>
              </a:ext>
            </a:extLst>
          </p:cNvPr>
          <p:cNvSpPr>
            <a:spLocks noGrp="1"/>
          </p:cNvSpPr>
          <p:nvPr>
            <p:ph type="ftr" sz="quarter" idx="11"/>
          </p:nvPr>
        </p:nvSpPr>
        <p:spPr/>
        <p:txBody>
          <a:bodyPr/>
          <a:lstStyle/>
          <a:p>
            <a:r>
              <a:rPr lang="pt-PT"/>
              <a:t>2017 (c) Joaquim Filipe</a:t>
            </a:r>
          </a:p>
        </p:txBody>
      </p:sp>
      <p:sp>
        <p:nvSpPr>
          <p:cNvPr id="6" name="Marcador de Posição do Número do Diapositivo 5">
            <a:extLst>
              <a:ext uri="{FF2B5EF4-FFF2-40B4-BE49-F238E27FC236}">
                <a16:creationId xmlns:a16="http://schemas.microsoft.com/office/drawing/2014/main" id="{D2743F55-0BA6-46B1-B8CC-9B71101884A6}"/>
              </a:ext>
            </a:extLst>
          </p:cNvPr>
          <p:cNvSpPr>
            <a:spLocks noGrp="1"/>
          </p:cNvSpPr>
          <p:nvPr>
            <p:ph type="sldNum" sz="quarter" idx="12"/>
          </p:nvPr>
        </p:nvSpPr>
        <p:spPr/>
        <p:txBody>
          <a:bodyPr/>
          <a:lstStyle/>
          <a:p>
            <a:fld id="{5B637421-C75C-43A1-B2BC-25CD7795A4D3}" type="slidenum">
              <a:rPr lang="pt-PT" smtClean="0"/>
              <a:t>45</a:t>
            </a:fld>
            <a:endParaRPr lang="pt-PT"/>
          </a:p>
        </p:txBody>
      </p:sp>
      <p:sp>
        <p:nvSpPr>
          <p:cNvPr id="7" name="Marcador de Posição do Texto 6">
            <a:extLst>
              <a:ext uri="{FF2B5EF4-FFF2-40B4-BE49-F238E27FC236}">
                <a16:creationId xmlns:a16="http://schemas.microsoft.com/office/drawing/2014/main" id="{2A907D82-B0B5-4CD9-913C-F7E1EF527A32}"/>
              </a:ext>
            </a:extLst>
          </p:cNvPr>
          <p:cNvSpPr>
            <a:spLocks noGrp="1"/>
          </p:cNvSpPr>
          <p:nvPr>
            <p:ph type="body" sz="quarter" idx="13"/>
          </p:nvPr>
        </p:nvSpPr>
        <p:spPr/>
        <p:txBody>
          <a:bodyPr/>
          <a:lstStyle/>
          <a:p>
            <a:endParaRPr lang="pt-PT"/>
          </a:p>
        </p:txBody>
      </p:sp>
      <p:pic>
        <p:nvPicPr>
          <p:cNvPr id="9" name="Imagem 8">
            <a:extLst>
              <a:ext uri="{FF2B5EF4-FFF2-40B4-BE49-F238E27FC236}">
                <a16:creationId xmlns:a16="http://schemas.microsoft.com/office/drawing/2014/main" id="{DCC4CB8C-D873-435F-A828-8F468343C676}"/>
              </a:ext>
            </a:extLst>
          </p:cNvPr>
          <p:cNvPicPr>
            <a:picLocks noChangeAspect="1"/>
          </p:cNvPicPr>
          <p:nvPr/>
        </p:nvPicPr>
        <p:blipFill rotWithShape="1">
          <a:blip r:embed="rId2"/>
          <a:srcRect b="27545"/>
          <a:stretch/>
        </p:blipFill>
        <p:spPr>
          <a:xfrm>
            <a:off x="0" y="1423879"/>
            <a:ext cx="12192000" cy="4738927"/>
          </a:xfrm>
          <a:prstGeom prst="rect">
            <a:avLst/>
          </a:prstGeom>
        </p:spPr>
      </p:pic>
    </p:spTree>
    <p:extLst>
      <p:ext uri="{BB962C8B-B14F-4D97-AF65-F5344CB8AC3E}">
        <p14:creationId xmlns:p14="http://schemas.microsoft.com/office/powerpoint/2010/main" val="2079758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862D8-CD65-40F9-B2A1-40CFD498F93A}"/>
              </a:ext>
            </a:extLst>
          </p:cNvPr>
          <p:cNvSpPr>
            <a:spLocks noGrp="1"/>
          </p:cNvSpPr>
          <p:nvPr>
            <p:ph type="title"/>
          </p:nvPr>
        </p:nvSpPr>
        <p:spPr/>
        <p:txBody>
          <a:bodyPr/>
          <a:lstStyle/>
          <a:p>
            <a:r>
              <a:rPr lang="pt-PT" dirty="0" err="1"/>
              <a:t>Export</a:t>
            </a:r>
            <a:endParaRPr lang="pt-PT" dirty="0"/>
          </a:p>
        </p:txBody>
      </p:sp>
      <p:sp>
        <p:nvSpPr>
          <p:cNvPr id="4" name="Marcador de Posição da Data 3">
            <a:extLst>
              <a:ext uri="{FF2B5EF4-FFF2-40B4-BE49-F238E27FC236}">
                <a16:creationId xmlns:a16="http://schemas.microsoft.com/office/drawing/2014/main" id="{14438FC7-C60D-4620-80E8-7386F38180EA}"/>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Marcador de Posição do Rodapé 4">
            <a:extLst>
              <a:ext uri="{FF2B5EF4-FFF2-40B4-BE49-F238E27FC236}">
                <a16:creationId xmlns:a16="http://schemas.microsoft.com/office/drawing/2014/main" id="{69E014A7-7AE8-480E-A692-5343426647E3}"/>
              </a:ext>
            </a:extLst>
          </p:cNvPr>
          <p:cNvSpPr>
            <a:spLocks noGrp="1"/>
          </p:cNvSpPr>
          <p:nvPr>
            <p:ph type="ftr" sz="quarter" idx="11"/>
          </p:nvPr>
        </p:nvSpPr>
        <p:spPr/>
        <p:txBody>
          <a:bodyPr/>
          <a:lstStyle/>
          <a:p>
            <a:r>
              <a:rPr lang="pt-PT" dirty="0"/>
              <a:t>2017 (c) Joaquim Filipe</a:t>
            </a:r>
          </a:p>
        </p:txBody>
      </p:sp>
      <p:sp>
        <p:nvSpPr>
          <p:cNvPr id="6" name="Marcador de Posição do Número do Diapositivo 5">
            <a:extLst>
              <a:ext uri="{FF2B5EF4-FFF2-40B4-BE49-F238E27FC236}">
                <a16:creationId xmlns:a16="http://schemas.microsoft.com/office/drawing/2014/main" id="{D2743F55-0BA6-46B1-B8CC-9B71101884A6}"/>
              </a:ext>
            </a:extLst>
          </p:cNvPr>
          <p:cNvSpPr>
            <a:spLocks noGrp="1"/>
          </p:cNvSpPr>
          <p:nvPr>
            <p:ph type="sldNum" sz="quarter" idx="12"/>
          </p:nvPr>
        </p:nvSpPr>
        <p:spPr/>
        <p:txBody>
          <a:bodyPr/>
          <a:lstStyle/>
          <a:p>
            <a:fld id="{5B637421-C75C-43A1-B2BC-25CD7795A4D3}" type="slidenum">
              <a:rPr lang="pt-PT" smtClean="0"/>
              <a:t>46</a:t>
            </a:fld>
            <a:endParaRPr lang="pt-PT"/>
          </a:p>
        </p:txBody>
      </p:sp>
      <p:sp>
        <p:nvSpPr>
          <p:cNvPr id="7" name="Marcador de Posição do Texto 6">
            <a:extLst>
              <a:ext uri="{FF2B5EF4-FFF2-40B4-BE49-F238E27FC236}">
                <a16:creationId xmlns:a16="http://schemas.microsoft.com/office/drawing/2014/main" id="{2A907D82-B0B5-4CD9-913C-F7E1EF527A32}"/>
              </a:ext>
            </a:extLst>
          </p:cNvPr>
          <p:cNvSpPr>
            <a:spLocks noGrp="1"/>
          </p:cNvSpPr>
          <p:nvPr>
            <p:ph type="body" sz="quarter" idx="13"/>
          </p:nvPr>
        </p:nvSpPr>
        <p:spPr/>
        <p:txBody>
          <a:bodyPr/>
          <a:lstStyle/>
          <a:p>
            <a:endParaRPr lang="pt-PT"/>
          </a:p>
        </p:txBody>
      </p:sp>
      <p:sp>
        <p:nvSpPr>
          <p:cNvPr id="8" name="Content Placeholder 2">
            <a:extLst>
              <a:ext uri="{FF2B5EF4-FFF2-40B4-BE49-F238E27FC236}">
                <a16:creationId xmlns:a16="http://schemas.microsoft.com/office/drawing/2014/main" id="{5369267E-6AED-40E9-9361-60F69F762ECF}"/>
              </a:ext>
            </a:extLst>
          </p:cNvPr>
          <p:cNvSpPr>
            <a:spLocks noGrp="1"/>
          </p:cNvSpPr>
          <p:nvPr>
            <p:ph idx="1"/>
          </p:nvPr>
        </p:nvSpPr>
        <p:spPr>
          <a:xfrm>
            <a:off x="1118508" y="2073728"/>
            <a:ext cx="9928903" cy="3859801"/>
          </a:xfrm>
        </p:spPr>
        <p:txBody>
          <a:bodyPr>
            <a:normAutofit/>
          </a:bodyPr>
          <a:lstStyle/>
          <a:p>
            <a:r>
              <a:rPr lang="pt-PT" dirty="0" err="1"/>
              <a:t>The</a:t>
            </a:r>
            <a:r>
              <a:rPr lang="pt-PT" dirty="0"/>
              <a:t> </a:t>
            </a:r>
            <a:r>
              <a:rPr lang="pt-PT" dirty="0" err="1"/>
              <a:t>most</a:t>
            </a:r>
            <a:r>
              <a:rPr lang="pt-PT" dirty="0"/>
              <a:t> </a:t>
            </a:r>
            <a:r>
              <a:rPr lang="pt-PT" dirty="0" err="1"/>
              <a:t>common</a:t>
            </a:r>
            <a:r>
              <a:rPr lang="pt-PT" dirty="0"/>
              <a:t> </a:t>
            </a:r>
            <a:r>
              <a:rPr lang="pt-PT" dirty="0" err="1"/>
              <a:t>ways</a:t>
            </a:r>
            <a:r>
              <a:rPr lang="pt-PT" dirty="0"/>
              <a:t> to </a:t>
            </a:r>
            <a:r>
              <a:rPr lang="pt-PT" dirty="0" err="1"/>
              <a:t>export</a:t>
            </a:r>
            <a:r>
              <a:rPr lang="pt-PT" dirty="0"/>
              <a:t> </a:t>
            </a:r>
            <a:r>
              <a:rPr lang="pt-PT" dirty="0" err="1"/>
              <a:t>your</a:t>
            </a:r>
            <a:r>
              <a:rPr lang="pt-PT" dirty="0"/>
              <a:t> </a:t>
            </a:r>
            <a:r>
              <a:rPr lang="pt-PT" dirty="0" err="1"/>
              <a:t>Markdown</a:t>
            </a:r>
            <a:r>
              <a:rPr lang="pt-PT" dirty="0"/>
              <a:t> </a:t>
            </a:r>
            <a:r>
              <a:rPr lang="pt-PT" dirty="0" err="1"/>
              <a:t>document</a:t>
            </a:r>
            <a:r>
              <a:rPr lang="pt-PT" dirty="0"/>
              <a:t> </a:t>
            </a:r>
            <a:r>
              <a:rPr lang="pt-PT" dirty="0" err="1"/>
              <a:t>through</a:t>
            </a:r>
            <a:r>
              <a:rPr lang="pt-PT" dirty="0"/>
              <a:t> </a:t>
            </a:r>
            <a:r>
              <a:rPr lang="pt-PT" dirty="0" err="1"/>
              <a:t>VSCode</a:t>
            </a:r>
            <a:r>
              <a:rPr lang="pt-PT" dirty="0"/>
              <a:t> are:</a:t>
            </a:r>
          </a:p>
          <a:p>
            <a:pPr lvl="1"/>
            <a:r>
              <a:rPr lang="pt-PT" dirty="0" err="1"/>
              <a:t>Create</a:t>
            </a:r>
            <a:r>
              <a:rPr lang="pt-PT" dirty="0"/>
              <a:t> a </a:t>
            </a:r>
            <a:r>
              <a:rPr lang="pt-PT" dirty="0" err="1"/>
              <a:t>customized</a:t>
            </a:r>
            <a:r>
              <a:rPr lang="pt-PT" dirty="0"/>
              <a:t> editor </a:t>
            </a:r>
            <a:r>
              <a:rPr lang="pt-PT" dirty="0" err="1"/>
              <a:t>using</a:t>
            </a:r>
            <a:r>
              <a:rPr lang="pt-PT" dirty="0"/>
              <a:t> </a:t>
            </a:r>
            <a:r>
              <a:rPr lang="pt-PT" dirty="0" err="1"/>
              <a:t>VSCode</a:t>
            </a:r>
            <a:r>
              <a:rPr lang="pt-PT" dirty="0"/>
              <a:t> </a:t>
            </a:r>
            <a:r>
              <a:rPr lang="pt-PT" dirty="0" err="1"/>
              <a:t>and</a:t>
            </a:r>
            <a:r>
              <a:rPr lang="pt-PT" dirty="0"/>
              <a:t> </a:t>
            </a:r>
            <a:r>
              <a:rPr lang="pt-PT" dirty="0" err="1"/>
              <a:t>Pandoc</a:t>
            </a:r>
            <a:r>
              <a:rPr lang="pt-PT" dirty="0"/>
              <a:t> (</a:t>
            </a:r>
            <a:r>
              <a:rPr lang="pt-PT" dirty="0">
                <a:hlinkClick r:id="rId2"/>
              </a:rPr>
              <a:t>more </a:t>
            </a:r>
            <a:r>
              <a:rPr lang="pt-PT" dirty="0" err="1">
                <a:hlinkClick r:id="rId2"/>
              </a:rPr>
              <a:t>info</a:t>
            </a:r>
            <a:r>
              <a:rPr lang="pt-PT" dirty="0"/>
              <a:t>)</a:t>
            </a:r>
          </a:p>
          <a:p>
            <a:pPr lvl="2"/>
            <a:r>
              <a:rPr lang="pt-PT" dirty="0" err="1"/>
              <a:t>Allows</a:t>
            </a:r>
            <a:r>
              <a:rPr lang="pt-PT" dirty="0"/>
              <a:t> to </a:t>
            </a:r>
            <a:r>
              <a:rPr lang="pt-PT" dirty="0" err="1"/>
              <a:t>export</a:t>
            </a:r>
            <a:r>
              <a:rPr lang="pt-PT" dirty="0"/>
              <a:t> </a:t>
            </a:r>
            <a:r>
              <a:rPr lang="pt-PT" dirty="0" err="1"/>
              <a:t>from</a:t>
            </a:r>
            <a:r>
              <a:rPr lang="pt-PT" dirty="0"/>
              <a:t> </a:t>
            </a:r>
            <a:r>
              <a:rPr lang="pt-PT" dirty="0" err="1"/>
              <a:t>Markdown</a:t>
            </a:r>
            <a:r>
              <a:rPr lang="pt-PT" dirty="0"/>
              <a:t> to HTML, PDF </a:t>
            </a:r>
            <a:r>
              <a:rPr lang="pt-PT" dirty="0" err="1"/>
              <a:t>or</a:t>
            </a:r>
            <a:r>
              <a:rPr lang="pt-PT" dirty="0"/>
              <a:t> </a:t>
            </a:r>
            <a:r>
              <a:rPr lang="pt-PT" dirty="0" err="1"/>
              <a:t>Docx</a:t>
            </a:r>
            <a:endParaRPr lang="pt-PT" dirty="0"/>
          </a:p>
          <a:p>
            <a:pPr lvl="1"/>
            <a:r>
              <a:rPr lang="pt-PT" dirty="0" err="1"/>
              <a:t>Install</a:t>
            </a:r>
            <a:r>
              <a:rPr lang="pt-PT" dirty="0"/>
              <a:t> </a:t>
            </a:r>
            <a:r>
              <a:rPr lang="pt-PT" dirty="0" err="1"/>
              <a:t>an</a:t>
            </a:r>
            <a:r>
              <a:rPr lang="pt-PT" dirty="0"/>
              <a:t> </a:t>
            </a:r>
            <a:r>
              <a:rPr lang="pt-PT" dirty="0" err="1"/>
              <a:t>extension</a:t>
            </a:r>
            <a:endParaRPr lang="pt-PT" dirty="0"/>
          </a:p>
          <a:p>
            <a:pPr lvl="2"/>
            <a:r>
              <a:rPr lang="pt-PT" dirty="0" err="1"/>
              <a:t>Markdown</a:t>
            </a:r>
            <a:r>
              <a:rPr lang="pt-PT" dirty="0"/>
              <a:t> PDF – </a:t>
            </a:r>
            <a:r>
              <a:rPr lang="pt-PT" dirty="0" err="1"/>
              <a:t>Allows</a:t>
            </a:r>
            <a:r>
              <a:rPr lang="pt-PT" dirty="0"/>
              <a:t> to </a:t>
            </a:r>
            <a:r>
              <a:rPr lang="pt-PT" dirty="0" err="1"/>
              <a:t>export</a:t>
            </a:r>
            <a:r>
              <a:rPr lang="pt-PT" dirty="0"/>
              <a:t> </a:t>
            </a:r>
            <a:r>
              <a:rPr lang="pt-PT" dirty="0" err="1"/>
              <a:t>from</a:t>
            </a:r>
            <a:r>
              <a:rPr lang="pt-PT" dirty="0"/>
              <a:t> </a:t>
            </a:r>
            <a:r>
              <a:rPr lang="pt-PT" dirty="0" err="1"/>
              <a:t>Markdown</a:t>
            </a:r>
            <a:r>
              <a:rPr lang="pt-PT" dirty="0"/>
              <a:t> to PDF (</a:t>
            </a:r>
            <a:r>
              <a:rPr lang="pt-PT" dirty="0" err="1"/>
              <a:t>creates</a:t>
            </a:r>
            <a:r>
              <a:rPr lang="pt-PT" dirty="0"/>
              <a:t> a </a:t>
            </a:r>
            <a:r>
              <a:rPr lang="pt-PT" dirty="0" err="1"/>
              <a:t>new</a:t>
            </a:r>
            <a:r>
              <a:rPr lang="pt-PT" dirty="0"/>
              <a:t> file)</a:t>
            </a:r>
          </a:p>
          <a:p>
            <a:pPr lvl="2"/>
            <a:r>
              <a:rPr lang="pt-PT" dirty="0" err="1"/>
              <a:t>Markdown+Math</a:t>
            </a:r>
            <a:r>
              <a:rPr lang="pt-PT" dirty="0"/>
              <a:t> – </a:t>
            </a:r>
            <a:r>
              <a:rPr lang="pt-PT" dirty="0" err="1"/>
              <a:t>Allows</a:t>
            </a:r>
            <a:r>
              <a:rPr lang="pt-PT" dirty="0"/>
              <a:t> to </a:t>
            </a:r>
            <a:r>
              <a:rPr lang="pt-PT" dirty="0" err="1"/>
              <a:t>export</a:t>
            </a:r>
            <a:r>
              <a:rPr lang="pt-PT" dirty="0"/>
              <a:t> </a:t>
            </a:r>
            <a:r>
              <a:rPr lang="pt-PT" dirty="0" err="1"/>
              <a:t>from</a:t>
            </a:r>
            <a:r>
              <a:rPr lang="pt-PT" dirty="0"/>
              <a:t> </a:t>
            </a:r>
            <a:r>
              <a:rPr lang="pt-PT" dirty="0" err="1"/>
              <a:t>Markdown</a:t>
            </a:r>
            <a:r>
              <a:rPr lang="pt-PT" dirty="0"/>
              <a:t> to HTML (</a:t>
            </a:r>
            <a:r>
              <a:rPr lang="pt-PT" dirty="0" err="1"/>
              <a:t>saves</a:t>
            </a:r>
            <a:r>
              <a:rPr lang="pt-PT" dirty="0"/>
              <a:t> </a:t>
            </a:r>
            <a:r>
              <a:rPr lang="pt-PT" dirty="0" err="1"/>
              <a:t>on</a:t>
            </a:r>
            <a:r>
              <a:rPr lang="pt-PT" dirty="0"/>
              <a:t> clipboard)</a:t>
            </a:r>
          </a:p>
          <a:p>
            <a:pPr lvl="1"/>
            <a:r>
              <a:rPr lang="pt-PT" dirty="0" err="1"/>
              <a:t>Install</a:t>
            </a:r>
            <a:r>
              <a:rPr lang="pt-PT" dirty="0"/>
              <a:t> a </a:t>
            </a:r>
            <a:r>
              <a:rPr lang="pt-PT" dirty="0" err="1"/>
              <a:t>Markdown</a:t>
            </a:r>
            <a:r>
              <a:rPr lang="pt-PT" dirty="0"/>
              <a:t> </a:t>
            </a:r>
            <a:r>
              <a:rPr lang="pt-PT" dirty="0" err="1"/>
              <a:t>compiler</a:t>
            </a:r>
            <a:r>
              <a:rPr lang="pt-PT" dirty="0"/>
              <a:t> </a:t>
            </a:r>
            <a:r>
              <a:rPr lang="pt-PT" dirty="0" err="1"/>
              <a:t>into</a:t>
            </a:r>
            <a:r>
              <a:rPr lang="pt-PT" dirty="0"/>
              <a:t> </a:t>
            </a:r>
            <a:r>
              <a:rPr lang="pt-PT" dirty="0" err="1"/>
              <a:t>VSCode</a:t>
            </a:r>
            <a:r>
              <a:rPr lang="pt-PT" dirty="0"/>
              <a:t> (</a:t>
            </a:r>
            <a:r>
              <a:rPr lang="pt-PT" dirty="0">
                <a:hlinkClick r:id="rId3"/>
              </a:rPr>
              <a:t>more </a:t>
            </a:r>
            <a:r>
              <a:rPr lang="pt-PT" dirty="0" err="1">
                <a:hlinkClick r:id="rId3"/>
              </a:rPr>
              <a:t>info</a:t>
            </a:r>
            <a:r>
              <a:rPr lang="pt-PT" dirty="0"/>
              <a:t>)</a:t>
            </a:r>
          </a:p>
          <a:p>
            <a:endParaRPr lang="en-US" dirty="0"/>
          </a:p>
        </p:txBody>
      </p:sp>
    </p:spTree>
    <p:extLst>
      <p:ext uri="{BB962C8B-B14F-4D97-AF65-F5344CB8AC3E}">
        <p14:creationId xmlns:p14="http://schemas.microsoft.com/office/powerpoint/2010/main" val="309900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862D8-CD65-40F9-B2A1-40CFD498F93A}"/>
              </a:ext>
            </a:extLst>
          </p:cNvPr>
          <p:cNvSpPr>
            <a:spLocks noGrp="1"/>
          </p:cNvSpPr>
          <p:nvPr>
            <p:ph type="title"/>
          </p:nvPr>
        </p:nvSpPr>
        <p:spPr/>
        <p:txBody>
          <a:bodyPr/>
          <a:lstStyle/>
          <a:p>
            <a:r>
              <a:rPr lang="pt-PT" dirty="0"/>
              <a:t>VSCODE TIPS</a:t>
            </a:r>
          </a:p>
        </p:txBody>
      </p:sp>
      <p:sp>
        <p:nvSpPr>
          <p:cNvPr id="4" name="Marcador de Posição da Data 3">
            <a:extLst>
              <a:ext uri="{FF2B5EF4-FFF2-40B4-BE49-F238E27FC236}">
                <a16:creationId xmlns:a16="http://schemas.microsoft.com/office/drawing/2014/main" id="{14438FC7-C60D-4620-80E8-7386F38180EA}"/>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Marcador de Posição do Rodapé 4">
            <a:extLst>
              <a:ext uri="{FF2B5EF4-FFF2-40B4-BE49-F238E27FC236}">
                <a16:creationId xmlns:a16="http://schemas.microsoft.com/office/drawing/2014/main" id="{69E014A7-7AE8-480E-A692-5343426647E3}"/>
              </a:ext>
            </a:extLst>
          </p:cNvPr>
          <p:cNvSpPr>
            <a:spLocks noGrp="1"/>
          </p:cNvSpPr>
          <p:nvPr>
            <p:ph type="ftr" sz="quarter" idx="11"/>
          </p:nvPr>
        </p:nvSpPr>
        <p:spPr/>
        <p:txBody>
          <a:bodyPr/>
          <a:lstStyle/>
          <a:p>
            <a:r>
              <a:rPr lang="pt-PT" dirty="0"/>
              <a:t>2017 (c) Joaquim Filipe</a:t>
            </a:r>
          </a:p>
        </p:txBody>
      </p:sp>
      <p:sp>
        <p:nvSpPr>
          <p:cNvPr id="6" name="Marcador de Posição do Número do Diapositivo 5">
            <a:extLst>
              <a:ext uri="{FF2B5EF4-FFF2-40B4-BE49-F238E27FC236}">
                <a16:creationId xmlns:a16="http://schemas.microsoft.com/office/drawing/2014/main" id="{D2743F55-0BA6-46B1-B8CC-9B71101884A6}"/>
              </a:ext>
            </a:extLst>
          </p:cNvPr>
          <p:cNvSpPr>
            <a:spLocks noGrp="1"/>
          </p:cNvSpPr>
          <p:nvPr>
            <p:ph type="sldNum" sz="quarter" idx="12"/>
          </p:nvPr>
        </p:nvSpPr>
        <p:spPr/>
        <p:txBody>
          <a:bodyPr/>
          <a:lstStyle/>
          <a:p>
            <a:fld id="{5B637421-C75C-43A1-B2BC-25CD7795A4D3}" type="slidenum">
              <a:rPr lang="pt-PT" smtClean="0"/>
              <a:t>47</a:t>
            </a:fld>
            <a:endParaRPr lang="pt-PT"/>
          </a:p>
        </p:txBody>
      </p:sp>
      <p:sp>
        <p:nvSpPr>
          <p:cNvPr id="7" name="Marcador de Posição do Texto 6">
            <a:extLst>
              <a:ext uri="{FF2B5EF4-FFF2-40B4-BE49-F238E27FC236}">
                <a16:creationId xmlns:a16="http://schemas.microsoft.com/office/drawing/2014/main" id="{2A907D82-B0B5-4CD9-913C-F7E1EF527A32}"/>
              </a:ext>
            </a:extLst>
          </p:cNvPr>
          <p:cNvSpPr>
            <a:spLocks noGrp="1"/>
          </p:cNvSpPr>
          <p:nvPr>
            <p:ph type="body" sz="quarter" idx="13"/>
          </p:nvPr>
        </p:nvSpPr>
        <p:spPr/>
        <p:txBody>
          <a:bodyPr/>
          <a:lstStyle/>
          <a:p>
            <a:endParaRPr lang="pt-PT"/>
          </a:p>
        </p:txBody>
      </p:sp>
      <p:sp>
        <p:nvSpPr>
          <p:cNvPr id="8" name="Content Placeholder 2">
            <a:extLst>
              <a:ext uri="{FF2B5EF4-FFF2-40B4-BE49-F238E27FC236}">
                <a16:creationId xmlns:a16="http://schemas.microsoft.com/office/drawing/2014/main" id="{5369267E-6AED-40E9-9361-60F69F762ECF}"/>
              </a:ext>
            </a:extLst>
          </p:cNvPr>
          <p:cNvSpPr>
            <a:spLocks noGrp="1"/>
          </p:cNvSpPr>
          <p:nvPr>
            <p:ph idx="1"/>
          </p:nvPr>
        </p:nvSpPr>
        <p:spPr>
          <a:xfrm>
            <a:off x="1118508" y="2073728"/>
            <a:ext cx="9928903" cy="3859801"/>
          </a:xfrm>
        </p:spPr>
        <p:txBody>
          <a:bodyPr>
            <a:normAutofit/>
          </a:bodyPr>
          <a:lstStyle/>
          <a:p>
            <a:r>
              <a:rPr lang="pt-PT" dirty="0"/>
              <a:t>Do </a:t>
            </a:r>
            <a:r>
              <a:rPr lang="pt-PT" dirty="0" err="1"/>
              <a:t>you</a:t>
            </a:r>
            <a:r>
              <a:rPr lang="pt-PT" dirty="0"/>
              <a:t> </a:t>
            </a:r>
            <a:r>
              <a:rPr lang="pt-PT" dirty="0" err="1"/>
              <a:t>want</a:t>
            </a:r>
            <a:r>
              <a:rPr lang="pt-PT" dirty="0"/>
              <a:t> to </a:t>
            </a:r>
            <a:r>
              <a:rPr lang="pt-PT" dirty="0" err="1"/>
              <a:t>export</a:t>
            </a:r>
            <a:r>
              <a:rPr lang="pt-PT" dirty="0"/>
              <a:t> to PDF </a:t>
            </a:r>
            <a:r>
              <a:rPr lang="pt-PT" dirty="0" err="1"/>
              <a:t>and</a:t>
            </a:r>
            <a:r>
              <a:rPr lang="pt-PT" dirty="0"/>
              <a:t> </a:t>
            </a:r>
            <a:r>
              <a:rPr lang="pt-PT" dirty="0" err="1"/>
              <a:t>have</a:t>
            </a:r>
            <a:r>
              <a:rPr lang="pt-PT" dirty="0"/>
              <a:t> a </a:t>
            </a:r>
            <a:r>
              <a:rPr lang="pt-PT" b="1" dirty="0" err="1"/>
              <a:t>title</a:t>
            </a:r>
            <a:r>
              <a:rPr lang="pt-PT" b="1" dirty="0"/>
              <a:t> </a:t>
            </a:r>
            <a:r>
              <a:rPr lang="pt-PT" b="1" dirty="0" err="1"/>
              <a:t>page</a:t>
            </a:r>
            <a:r>
              <a:rPr lang="pt-PT" dirty="0"/>
              <a:t>?</a:t>
            </a:r>
          </a:p>
          <a:p>
            <a:pPr lvl="1"/>
            <a:r>
              <a:rPr lang="pt-PT" dirty="0" err="1"/>
              <a:t>Place</a:t>
            </a:r>
            <a:r>
              <a:rPr lang="pt-PT" dirty="0"/>
              <a:t> </a:t>
            </a:r>
            <a:r>
              <a:rPr lang="pt-PT" dirty="0" err="1"/>
              <a:t>this</a:t>
            </a:r>
            <a:r>
              <a:rPr lang="pt-PT" dirty="0"/>
              <a:t> </a:t>
            </a:r>
            <a:r>
              <a:rPr lang="pt-PT" dirty="0" err="1"/>
              <a:t>line</a:t>
            </a:r>
            <a:r>
              <a:rPr lang="pt-PT" dirty="0"/>
              <a:t> </a:t>
            </a:r>
            <a:r>
              <a:rPr lang="pt-PT" dirty="0" err="1"/>
              <a:t>after</a:t>
            </a:r>
            <a:r>
              <a:rPr lang="pt-PT" dirty="0"/>
              <a:t> </a:t>
            </a:r>
            <a:r>
              <a:rPr lang="pt-PT" dirty="0" err="1"/>
              <a:t>the</a:t>
            </a:r>
            <a:r>
              <a:rPr lang="pt-PT" dirty="0"/>
              <a:t> </a:t>
            </a:r>
            <a:r>
              <a:rPr lang="pt-PT" dirty="0" err="1"/>
              <a:t>last</a:t>
            </a:r>
            <a:r>
              <a:rPr lang="pt-PT" dirty="0"/>
              <a:t> </a:t>
            </a:r>
            <a:r>
              <a:rPr lang="pt-PT" dirty="0" err="1"/>
              <a:t>sentence</a:t>
            </a:r>
            <a:r>
              <a:rPr lang="pt-PT" dirty="0"/>
              <a:t> </a:t>
            </a:r>
            <a:r>
              <a:rPr lang="pt-PT" dirty="0" err="1"/>
              <a:t>of</a:t>
            </a:r>
            <a:r>
              <a:rPr lang="pt-PT" dirty="0"/>
              <a:t> </a:t>
            </a:r>
            <a:r>
              <a:rPr lang="pt-PT" dirty="0" err="1"/>
              <a:t>your</a:t>
            </a:r>
            <a:r>
              <a:rPr lang="pt-PT" dirty="0"/>
              <a:t> </a:t>
            </a:r>
            <a:r>
              <a:rPr lang="pt-PT" dirty="0" err="1"/>
              <a:t>title</a:t>
            </a:r>
            <a:r>
              <a:rPr lang="pt-PT" dirty="0"/>
              <a:t> </a:t>
            </a:r>
            <a:r>
              <a:rPr lang="pt-PT" dirty="0" err="1"/>
              <a:t>page</a:t>
            </a:r>
            <a:endParaRPr lang="pt-PT" dirty="0"/>
          </a:p>
          <a:p>
            <a:pPr marL="914400" lvl="2" indent="0">
              <a:buNone/>
            </a:pPr>
            <a:r>
              <a:rPr lang="en-US" dirty="0"/>
              <a:t>&lt;div style="page-break-after: always;"&gt;&lt;/div&gt;</a:t>
            </a:r>
          </a:p>
          <a:p>
            <a:pPr marL="914400" lvl="2" indent="0">
              <a:buNone/>
            </a:pPr>
            <a:endParaRPr lang="en-US" dirty="0"/>
          </a:p>
          <a:p>
            <a:r>
              <a:rPr lang="en-US" dirty="0"/>
              <a:t>Do you want a new look on your Markdown document?</a:t>
            </a:r>
          </a:p>
          <a:p>
            <a:pPr lvl="1"/>
            <a:r>
              <a:rPr lang="pt-PT" dirty="0" err="1"/>
              <a:t>You</a:t>
            </a:r>
            <a:r>
              <a:rPr lang="pt-PT" dirty="0"/>
              <a:t> can use a </a:t>
            </a:r>
            <a:r>
              <a:rPr lang="pt-PT" dirty="0" err="1"/>
              <a:t>css</a:t>
            </a:r>
            <a:r>
              <a:rPr lang="pt-PT" dirty="0"/>
              <a:t> file to customize </a:t>
            </a:r>
            <a:r>
              <a:rPr lang="pt-PT" dirty="0" err="1"/>
              <a:t>the</a:t>
            </a:r>
            <a:r>
              <a:rPr lang="pt-PT" dirty="0"/>
              <a:t> look </a:t>
            </a:r>
            <a:r>
              <a:rPr lang="pt-PT" dirty="0" err="1"/>
              <a:t>of</a:t>
            </a:r>
            <a:r>
              <a:rPr lang="pt-PT" dirty="0"/>
              <a:t> </a:t>
            </a:r>
            <a:r>
              <a:rPr lang="pt-PT" dirty="0" err="1"/>
              <a:t>your</a:t>
            </a:r>
            <a:r>
              <a:rPr lang="pt-PT" dirty="0"/>
              <a:t> </a:t>
            </a:r>
            <a:r>
              <a:rPr lang="pt-PT" dirty="0" err="1"/>
              <a:t>document</a:t>
            </a:r>
            <a:r>
              <a:rPr lang="pt-PT" dirty="0"/>
              <a:t> (</a:t>
            </a:r>
            <a:r>
              <a:rPr lang="pt-PT" dirty="0">
                <a:hlinkClick r:id="rId2"/>
              </a:rPr>
              <a:t>more </a:t>
            </a:r>
            <a:r>
              <a:rPr lang="pt-PT" dirty="0" err="1">
                <a:hlinkClick r:id="rId2"/>
              </a:rPr>
              <a:t>info</a:t>
            </a:r>
            <a:r>
              <a:rPr lang="pt-PT" dirty="0"/>
              <a:t>)</a:t>
            </a:r>
          </a:p>
          <a:p>
            <a:pPr lvl="2"/>
            <a:endParaRPr lang="pt-PT" dirty="0"/>
          </a:p>
          <a:p>
            <a:endParaRPr lang="en-US" dirty="0"/>
          </a:p>
        </p:txBody>
      </p:sp>
    </p:spTree>
    <p:extLst>
      <p:ext uri="{BB962C8B-B14F-4D97-AF65-F5344CB8AC3E}">
        <p14:creationId xmlns:p14="http://schemas.microsoft.com/office/powerpoint/2010/main" val="8233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FC52-16F2-4A32-A2BC-B48B750D878F}"/>
              </a:ext>
            </a:extLst>
          </p:cNvPr>
          <p:cNvSpPr>
            <a:spLocks noGrp="1"/>
          </p:cNvSpPr>
          <p:nvPr>
            <p:ph type="title"/>
          </p:nvPr>
        </p:nvSpPr>
        <p:spPr/>
        <p:txBody>
          <a:bodyPr/>
          <a:lstStyle/>
          <a:p>
            <a:r>
              <a:rPr lang="pt-PT" dirty="0" err="1"/>
              <a:t>Another</a:t>
            </a:r>
            <a:r>
              <a:rPr lang="pt-PT" dirty="0"/>
              <a:t> </a:t>
            </a:r>
            <a:r>
              <a:rPr lang="pt-PT" dirty="0" err="1"/>
              <a:t>Parser</a:t>
            </a:r>
            <a:r>
              <a:rPr lang="pt-PT" dirty="0"/>
              <a:t> </a:t>
            </a:r>
            <a:r>
              <a:rPr lang="pt-PT"/>
              <a:t>(online)</a:t>
            </a:r>
            <a:endParaRPr lang="en-US" dirty="0"/>
          </a:p>
        </p:txBody>
      </p:sp>
      <p:sp>
        <p:nvSpPr>
          <p:cNvPr id="3" name="Content Placeholder 2">
            <a:extLst>
              <a:ext uri="{FF2B5EF4-FFF2-40B4-BE49-F238E27FC236}">
                <a16:creationId xmlns:a16="http://schemas.microsoft.com/office/drawing/2014/main" id="{F47FAEB4-B7F8-47D6-8F56-9C06205BF3EB}"/>
              </a:ext>
            </a:extLst>
          </p:cNvPr>
          <p:cNvSpPr>
            <a:spLocks noGrp="1"/>
          </p:cNvSpPr>
          <p:nvPr>
            <p:ph idx="1"/>
          </p:nvPr>
        </p:nvSpPr>
        <p:spPr/>
        <p:txBody>
          <a:bodyPr/>
          <a:lstStyle/>
          <a:p>
            <a:r>
              <a:rPr lang="en-US" dirty="0">
                <a:hlinkClick r:id="rId2"/>
              </a:rPr>
              <a:t>https://stackedit.io/editor#</a:t>
            </a:r>
            <a:r>
              <a:rPr lang="en-US" dirty="0"/>
              <a:t> </a:t>
            </a:r>
          </a:p>
        </p:txBody>
      </p:sp>
      <p:sp>
        <p:nvSpPr>
          <p:cNvPr id="4" name="Date Placeholder 3">
            <a:extLst>
              <a:ext uri="{FF2B5EF4-FFF2-40B4-BE49-F238E27FC236}">
                <a16:creationId xmlns:a16="http://schemas.microsoft.com/office/drawing/2014/main" id="{14C3EFD8-C89A-4BBC-97B4-D30F243D65E5}"/>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6CE4D130-54CF-430C-B2BC-BD10A32C271D}"/>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ADBBBD96-2400-4E03-8160-27DBF7B2A4C5}"/>
              </a:ext>
            </a:extLst>
          </p:cNvPr>
          <p:cNvSpPr>
            <a:spLocks noGrp="1"/>
          </p:cNvSpPr>
          <p:nvPr>
            <p:ph type="sldNum" sz="quarter" idx="12"/>
          </p:nvPr>
        </p:nvSpPr>
        <p:spPr/>
        <p:txBody>
          <a:bodyPr/>
          <a:lstStyle/>
          <a:p>
            <a:fld id="{5B637421-C75C-43A1-B2BC-25CD7795A4D3}" type="slidenum">
              <a:rPr lang="pt-PT" smtClean="0"/>
              <a:t>48</a:t>
            </a:fld>
            <a:endParaRPr lang="pt-PT"/>
          </a:p>
        </p:txBody>
      </p:sp>
      <p:sp>
        <p:nvSpPr>
          <p:cNvPr id="7" name="Text Placeholder 6">
            <a:extLst>
              <a:ext uri="{FF2B5EF4-FFF2-40B4-BE49-F238E27FC236}">
                <a16:creationId xmlns:a16="http://schemas.microsoft.com/office/drawing/2014/main" id="{FD34EB62-F517-41C3-9383-7EA064B1282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2438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8CC9-3876-4798-948D-C79AE35E2B32}"/>
              </a:ext>
            </a:extLst>
          </p:cNvPr>
          <p:cNvSpPr>
            <a:spLocks noGrp="1"/>
          </p:cNvSpPr>
          <p:nvPr>
            <p:ph type="title"/>
          </p:nvPr>
        </p:nvSpPr>
        <p:spPr/>
        <p:txBody>
          <a:bodyPr/>
          <a:lstStyle/>
          <a:p>
            <a:r>
              <a:rPr lang="pt-PT" dirty="0"/>
              <a:t>More</a:t>
            </a:r>
            <a:endParaRPr lang="en-US" dirty="0"/>
          </a:p>
        </p:txBody>
      </p:sp>
      <p:sp>
        <p:nvSpPr>
          <p:cNvPr id="3" name="Content Placeholder 2">
            <a:extLst>
              <a:ext uri="{FF2B5EF4-FFF2-40B4-BE49-F238E27FC236}">
                <a16:creationId xmlns:a16="http://schemas.microsoft.com/office/drawing/2014/main" id="{9B201878-E8D6-4DEE-9558-02ADDE5AF7C4}"/>
              </a:ext>
            </a:extLst>
          </p:cNvPr>
          <p:cNvSpPr>
            <a:spLocks noGrp="1"/>
          </p:cNvSpPr>
          <p:nvPr>
            <p:ph idx="1"/>
          </p:nvPr>
        </p:nvSpPr>
        <p:spPr/>
        <p:txBody>
          <a:bodyPr>
            <a:normAutofit/>
          </a:bodyPr>
          <a:lstStyle/>
          <a:p>
            <a:r>
              <a:rPr lang="pt-PT" dirty="0" err="1"/>
              <a:t>References</a:t>
            </a:r>
            <a:r>
              <a:rPr lang="pt-PT" dirty="0"/>
              <a:t>:</a:t>
            </a:r>
          </a:p>
          <a:p>
            <a:pPr lvl="1"/>
            <a:r>
              <a:rPr lang="en-US" dirty="0">
                <a:effectLst/>
              </a:rPr>
              <a:t>The </a:t>
            </a:r>
            <a:r>
              <a:rPr lang="en-US" dirty="0">
                <a:effectLst/>
                <a:hlinkClick r:id="rId2"/>
              </a:rPr>
              <a:t>Markdown Syntax Guide</a:t>
            </a:r>
            <a:r>
              <a:rPr lang="en-US" dirty="0">
                <a:effectLst/>
              </a:rPr>
              <a:t> at Daring Fireball is an excellent resource for a detailed explanation of standard markdown.</a:t>
            </a:r>
          </a:p>
          <a:p>
            <a:pPr lvl="1"/>
            <a:r>
              <a:rPr lang="en-US" dirty="0">
                <a:effectLst/>
              </a:rPr>
              <a:t>For a quick reference and showcase, see </a:t>
            </a:r>
            <a:r>
              <a:rPr lang="en-US" dirty="0">
                <a:effectLst/>
                <a:hlinkClick r:id="rId3"/>
              </a:rPr>
              <a:t>Markdown-</a:t>
            </a:r>
            <a:r>
              <a:rPr lang="en-US" dirty="0" err="1">
                <a:effectLst/>
                <a:hlinkClick r:id="rId3"/>
              </a:rPr>
              <a:t>Cheatsheet</a:t>
            </a:r>
            <a:r>
              <a:rPr lang="en-US" dirty="0">
                <a:effectLst/>
              </a:rPr>
              <a:t>.</a:t>
            </a:r>
          </a:p>
          <a:p>
            <a:pPr lvl="1"/>
            <a:r>
              <a:rPr lang="en-US" dirty="0">
                <a:effectLst/>
                <a:hlinkClick r:id="rId4"/>
              </a:rPr>
              <a:t>Dillinger.io</a:t>
            </a:r>
            <a:r>
              <a:rPr lang="en-US" dirty="0">
                <a:effectLst/>
              </a:rPr>
              <a:t> is a handy tool for testing standard markdown.</a:t>
            </a:r>
          </a:p>
          <a:p>
            <a:pPr lvl="1"/>
            <a:r>
              <a:rPr lang="en-US" dirty="0">
                <a:hlinkClick r:id="rId5"/>
              </a:rPr>
              <a:t>https://learn.getgrav.org/content/markdown</a:t>
            </a:r>
            <a:endParaRPr lang="en-US" dirty="0"/>
          </a:p>
          <a:p>
            <a:pPr lvl="1"/>
            <a:r>
              <a:rPr lang="en-US" dirty="0">
                <a:hlinkClick r:id="rId6"/>
              </a:rPr>
              <a:t>https://docs.gitlab.com/ee/user/markdown.html</a:t>
            </a:r>
            <a:r>
              <a:rPr lang="en-US" dirty="0"/>
              <a:t> </a:t>
            </a:r>
          </a:p>
          <a:p>
            <a:r>
              <a:rPr lang="pt-PT" dirty="0" err="1"/>
              <a:t>Tutorials</a:t>
            </a:r>
            <a:r>
              <a:rPr lang="pt-PT" dirty="0"/>
              <a:t>:</a:t>
            </a:r>
          </a:p>
          <a:p>
            <a:pPr lvl="1"/>
            <a:r>
              <a:rPr lang="en-US" dirty="0">
                <a:hlinkClick r:id="rId7"/>
              </a:rPr>
              <a:t>http://commonmark.org/help/tutorial/</a:t>
            </a:r>
            <a:r>
              <a:rPr lang="en-US" dirty="0"/>
              <a:t>  </a:t>
            </a:r>
          </a:p>
          <a:p>
            <a:pPr lvl="1"/>
            <a:r>
              <a:rPr lang="en-US" dirty="0">
                <a:hlinkClick r:id="rId8"/>
              </a:rPr>
              <a:t>https://stackedit.io/editor#</a:t>
            </a:r>
            <a:r>
              <a:rPr lang="en-US" dirty="0"/>
              <a:t> </a:t>
            </a:r>
          </a:p>
        </p:txBody>
      </p:sp>
      <p:sp>
        <p:nvSpPr>
          <p:cNvPr id="4" name="Date Placeholder 3">
            <a:extLst>
              <a:ext uri="{FF2B5EF4-FFF2-40B4-BE49-F238E27FC236}">
                <a16:creationId xmlns:a16="http://schemas.microsoft.com/office/drawing/2014/main" id="{64E2142F-914C-4F1A-900F-F2BBB667D706}"/>
              </a:ext>
            </a:extLst>
          </p:cNvPr>
          <p:cNvSpPr>
            <a:spLocks noGrp="1"/>
          </p:cNvSpPr>
          <p:nvPr>
            <p:ph type="dt" sz="half" idx="10"/>
          </p:nvPr>
        </p:nvSpPr>
        <p:spPr/>
        <p:txBody>
          <a:bodyPr/>
          <a:lstStyle/>
          <a:p>
            <a:fld id="{245173E5-E0FD-4C8C-94EE-B5B60963F9BB}" type="datetime1">
              <a:rPr lang="pt-PT" smtClean="0"/>
              <a:t>08/10/2017</a:t>
            </a:fld>
            <a:endParaRPr lang="pt-PT"/>
          </a:p>
        </p:txBody>
      </p:sp>
      <p:sp>
        <p:nvSpPr>
          <p:cNvPr id="5" name="Footer Placeholder 4">
            <a:extLst>
              <a:ext uri="{FF2B5EF4-FFF2-40B4-BE49-F238E27FC236}">
                <a16:creationId xmlns:a16="http://schemas.microsoft.com/office/drawing/2014/main" id="{8F3F6903-34F4-4C36-8C81-E3C4295DBA06}"/>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DB4262CF-AF2F-4C81-862F-AFD9218C7CEB}"/>
              </a:ext>
            </a:extLst>
          </p:cNvPr>
          <p:cNvSpPr>
            <a:spLocks noGrp="1"/>
          </p:cNvSpPr>
          <p:nvPr>
            <p:ph type="sldNum" sz="quarter" idx="12"/>
          </p:nvPr>
        </p:nvSpPr>
        <p:spPr/>
        <p:txBody>
          <a:bodyPr/>
          <a:lstStyle/>
          <a:p>
            <a:fld id="{5B637421-C75C-43A1-B2BC-25CD7795A4D3}" type="slidenum">
              <a:rPr lang="pt-PT" smtClean="0"/>
              <a:t>49</a:t>
            </a:fld>
            <a:endParaRPr lang="pt-PT"/>
          </a:p>
        </p:txBody>
      </p:sp>
    </p:spTree>
    <p:extLst>
      <p:ext uri="{BB962C8B-B14F-4D97-AF65-F5344CB8AC3E}">
        <p14:creationId xmlns:p14="http://schemas.microsoft.com/office/powerpoint/2010/main" val="100922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CCBB-B0E8-4592-AB58-18D64F0E3A57}"/>
              </a:ext>
            </a:extLst>
          </p:cNvPr>
          <p:cNvSpPr>
            <a:spLocks noGrp="1"/>
          </p:cNvSpPr>
          <p:nvPr>
            <p:ph type="title"/>
          </p:nvPr>
        </p:nvSpPr>
        <p:spPr/>
        <p:txBody>
          <a:bodyPr/>
          <a:lstStyle/>
          <a:p>
            <a:r>
              <a:rPr lang="pt-PT" dirty="0" err="1"/>
              <a:t>Inline</a:t>
            </a:r>
            <a:r>
              <a:rPr lang="pt-PT" dirty="0"/>
              <a:t> </a:t>
            </a:r>
            <a:r>
              <a:rPr lang="pt-PT" dirty="0" err="1"/>
              <a:t>html</a:t>
            </a:r>
            <a:endParaRPr lang="en-US" dirty="0"/>
          </a:p>
        </p:txBody>
      </p:sp>
      <p:sp>
        <p:nvSpPr>
          <p:cNvPr id="3" name="Content Placeholder 2">
            <a:extLst>
              <a:ext uri="{FF2B5EF4-FFF2-40B4-BE49-F238E27FC236}">
                <a16:creationId xmlns:a16="http://schemas.microsoft.com/office/drawing/2014/main" id="{98537B60-BE6C-46C4-864D-B61D8D102467}"/>
              </a:ext>
            </a:extLst>
          </p:cNvPr>
          <p:cNvSpPr>
            <a:spLocks noGrp="1"/>
          </p:cNvSpPr>
          <p:nvPr>
            <p:ph idx="1"/>
          </p:nvPr>
        </p:nvSpPr>
        <p:spPr>
          <a:xfrm>
            <a:off x="1118507" y="1756372"/>
            <a:ext cx="9928903" cy="4617268"/>
          </a:xfrm>
        </p:spPr>
        <p:txBody>
          <a:bodyPr>
            <a:normAutofit fontScale="70000" lnSpcReduction="20000"/>
          </a:bodyPr>
          <a:lstStyle/>
          <a:p>
            <a:r>
              <a:rPr lang="en-US" sz="2300" dirty="0">
                <a:effectLst/>
              </a:rPr>
              <a:t>For any markup that is not covered by Markdown’s syntax, you simply use HTML itself. There’s no need to preface it or delimit it to indicate that you’re switching from Markdown to HTML; you just use the tags.</a:t>
            </a:r>
            <a:endParaRPr lang="pt-PT" sz="2300" dirty="0"/>
          </a:p>
          <a:p>
            <a:r>
              <a:rPr lang="en-US" sz="2300" dirty="0"/>
              <a:t>The only restrictions are that </a:t>
            </a:r>
            <a:r>
              <a:rPr lang="en-US" sz="2300" dirty="0">
                <a:solidFill>
                  <a:srgbClr val="00B050"/>
                </a:solidFill>
              </a:rPr>
              <a:t>block-level HTML elements </a:t>
            </a:r>
            <a:r>
              <a:rPr lang="en-US" sz="2300" dirty="0"/>
              <a:t>— e.g. &lt;div&gt;, &lt;table&gt;, &lt;pre&gt;, &lt;p&gt;, etc. — must be separated from surrounding content by blank lines, and the start and end tags of the block should not be indented with tabs or spaces. Markdown is smart enough not to add extra (unwanted) &lt;p&gt; tags around HTML block-level tags.</a:t>
            </a:r>
          </a:p>
          <a:p>
            <a:endParaRPr lang="en-US" sz="2300" dirty="0"/>
          </a:p>
          <a:p>
            <a:r>
              <a:rPr lang="en-US" sz="2300" dirty="0"/>
              <a:t>For example, to add an HTML table to a Markdown article:</a:t>
            </a:r>
          </a:p>
          <a:p>
            <a:pPr marL="457200" lvl="1" indent="0">
              <a:buNone/>
            </a:pPr>
            <a:r>
              <a:rPr lang="pt-PT" sz="2000" dirty="0">
                <a:solidFill>
                  <a:srgbClr val="FBC631"/>
                </a:solidFill>
              </a:rPr>
              <a:t>-----------------------------------------------------------------------</a:t>
            </a:r>
            <a:endParaRPr lang="en-US" sz="2000" dirty="0">
              <a:solidFill>
                <a:srgbClr val="FBC631"/>
              </a:solidFill>
            </a:endParaRPr>
          </a:p>
          <a:p>
            <a:pPr marL="457200" lvl="1" indent="0">
              <a:buNone/>
            </a:pPr>
            <a:r>
              <a:rPr lang="en-US" sz="2000" dirty="0">
                <a:solidFill>
                  <a:srgbClr val="FBC631"/>
                </a:solidFill>
              </a:rPr>
              <a:t>This is a regular paragraph.</a:t>
            </a:r>
          </a:p>
          <a:p>
            <a:pPr marL="457200" lvl="1" indent="0">
              <a:buNone/>
            </a:pPr>
            <a:r>
              <a:rPr lang="en-US" sz="2000" dirty="0">
                <a:solidFill>
                  <a:srgbClr val="FBC631"/>
                </a:solidFill>
              </a:rPr>
              <a:t> &lt;figure&gt;</a:t>
            </a:r>
          </a:p>
          <a:p>
            <a:pPr marL="457200" lvl="1" indent="0">
              <a:buNone/>
            </a:pPr>
            <a:r>
              <a:rPr lang="en-US" sz="2000" dirty="0">
                <a:solidFill>
                  <a:srgbClr val="FBC631"/>
                </a:solidFill>
              </a:rPr>
              <a:t>  &lt;</a:t>
            </a:r>
            <a:r>
              <a:rPr lang="en-US" sz="2000" dirty="0" err="1">
                <a:solidFill>
                  <a:srgbClr val="FBC631"/>
                </a:solidFill>
              </a:rPr>
              <a:t>img</a:t>
            </a:r>
            <a:r>
              <a:rPr lang="en-US" sz="2000" dirty="0">
                <a:solidFill>
                  <a:srgbClr val="FBC631"/>
                </a:solidFill>
              </a:rPr>
              <a:t> </a:t>
            </a:r>
            <a:r>
              <a:rPr lang="en-US" sz="2000" dirty="0" err="1">
                <a:solidFill>
                  <a:srgbClr val="FBC631"/>
                </a:solidFill>
              </a:rPr>
              <a:t>src</a:t>
            </a:r>
            <a:r>
              <a:rPr lang="en-US" sz="2000" dirty="0">
                <a:solidFill>
                  <a:srgbClr val="FBC631"/>
                </a:solidFill>
              </a:rPr>
              <a:t>="http://www.insticc.org/Portal/Portals/_default/Skins/INSTICCSkin/images/insticcBar.png"</a:t>
            </a:r>
          </a:p>
          <a:p>
            <a:pPr marL="457200" lvl="1" indent="0">
              <a:buNone/>
            </a:pPr>
            <a:r>
              <a:rPr lang="en-US" sz="2000" dirty="0">
                <a:solidFill>
                  <a:srgbClr val="FBC631"/>
                </a:solidFill>
              </a:rPr>
              <a:t>       alt="Logo INSTICC" /&gt;</a:t>
            </a:r>
          </a:p>
          <a:p>
            <a:pPr marL="457200" lvl="1" indent="0">
              <a:buNone/>
            </a:pPr>
            <a:r>
              <a:rPr lang="en-US" sz="2000" dirty="0">
                <a:solidFill>
                  <a:srgbClr val="FBC631"/>
                </a:solidFill>
              </a:rPr>
              <a:t>  &lt;</a:t>
            </a:r>
            <a:r>
              <a:rPr lang="en-US" sz="2000" dirty="0" err="1">
                <a:solidFill>
                  <a:srgbClr val="FBC631"/>
                </a:solidFill>
              </a:rPr>
              <a:t>figcaption</a:t>
            </a:r>
            <a:r>
              <a:rPr lang="en-US" sz="2000" dirty="0">
                <a:solidFill>
                  <a:srgbClr val="FBC631"/>
                </a:solidFill>
              </a:rPr>
              <a:t>&gt;</a:t>
            </a:r>
          </a:p>
          <a:p>
            <a:pPr marL="457200" lvl="1" indent="0">
              <a:buNone/>
            </a:pPr>
            <a:r>
              <a:rPr lang="en-US" sz="2000" dirty="0">
                <a:solidFill>
                  <a:srgbClr val="FBC631"/>
                </a:solidFill>
              </a:rPr>
              <a:t>     Fig. 1: Logo INSTICC</a:t>
            </a:r>
          </a:p>
          <a:p>
            <a:pPr marL="457200" lvl="1" indent="0">
              <a:buNone/>
            </a:pPr>
            <a:r>
              <a:rPr lang="en-US" sz="2000" dirty="0">
                <a:solidFill>
                  <a:srgbClr val="FBC631"/>
                </a:solidFill>
              </a:rPr>
              <a:t>  &lt;/</a:t>
            </a:r>
            <a:r>
              <a:rPr lang="en-US" sz="2000" dirty="0" err="1">
                <a:solidFill>
                  <a:srgbClr val="FBC631"/>
                </a:solidFill>
              </a:rPr>
              <a:t>figcaption</a:t>
            </a:r>
            <a:r>
              <a:rPr lang="en-US" sz="2000" dirty="0">
                <a:solidFill>
                  <a:srgbClr val="FBC631"/>
                </a:solidFill>
              </a:rPr>
              <a:t>&gt;</a:t>
            </a:r>
          </a:p>
          <a:p>
            <a:pPr marL="457200" lvl="1" indent="0">
              <a:buNone/>
            </a:pPr>
            <a:r>
              <a:rPr lang="en-US" sz="2000" dirty="0">
                <a:solidFill>
                  <a:srgbClr val="FBC631"/>
                </a:solidFill>
              </a:rPr>
              <a:t>&lt;/figure&gt;</a:t>
            </a:r>
          </a:p>
          <a:p>
            <a:pPr marL="457200" lvl="1" indent="0">
              <a:buNone/>
            </a:pPr>
            <a:r>
              <a:rPr lang="en-US" sz="2000" dirty="0">
                <a:solidFill>
                  <a:srgbClr val="FBC631"/>
                </a:solidFill>
              </a:rPr>
              <a:t>This is another regular paragraph.</a:t>
            </a:r>
          </a:p>
          <a:p>
            <a:pPr marL="457200" lvl="1" indent="0">
              <a:buNone/>
            </a:pPr>
            <a:r>
              <a:rPr lang="pt-PT" sz="2000" dirty="0">
                <a:solidFill>
                  <a:srgbClr val="FBC631"/>
                </a:solidFill>
              </a:rPr>
              <a:t>----------------------------------------------------------------------</a:t>
            </a:r>
            <a:endParaRPr lang="en-US" dirty="0">
              <a:solidFill>
                <a:srgbClr val="FBC631"/>
              </a:solidFill>
            </a:endParaRPr>
          </a:p>
        </p:txBody>
      </p:sp>
      <p:sp>
        <p:nvSpPr>
          <p:cNvPr id="4" name="Date Placeholder 3">
            <a:extLst>
              <a:ext uri="{FF2B5EF4-FFF2-40B4-BE49-F238E27FC236}">
                <a16:creationId xmlns:a16="http://schemas.microsoft.com/office/drawing/2014/main" id="{4925E930-13CF-4FD0-A195-B800CC9CA78E}"/>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7AA374C3-D1B1-435B-B283-41400EE6C02C}"/>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92843B0A-5D5B-4ED3-ABFE-971B97138DA0}"/>
              </a:ext>
            </a:extLst>
          </p:cNvPr>
          <p:cNvSpPr>
            <a:spLocks noGrp="1"/>
          </p:cNvSpPr>
          <p:nvPr>
            <p:ph type="sldNum" sz="quarter" idx="12"/>
          </p:nvPr>
        </p:nvSpPr>
        <p:spPr/>
        <p:txBody>
          <a:bodyPr/>
          <a:lstStyle/>
          <a:p>
            <a:fld id="{5B637421-C75C-43A1-B2BC-25CD7795A4D3}" type="slidenum">
              <a:rPr lang="pt-PT" smtClean="0"/>
              <a:t>5</a:t>
            </a:fld>
            <a:endParaRPr lang="pt-PT"/>
          </a:p>
        </p:txBody>
      </p:sp>
      <p:sp>
        <p:nvSpPr>
          <p:cNvPr id="7" name="Text Placeholder 6">
            <a:extLst>
              <a:ext uri="{FF2B5EF4-FFF2-40B4-BE49-F238E27FC236}">
                <a16:creationId xmlns:a16="http://schemas.microsoft.com/office/drawing/2014/main" id="{72EB5A96-29D5-4ADB-B3D2-53D4A51F6149}"/>
              </a:ext>
            </a:extLst>
          </p:cNvPr>
          <p:cNvSpPr>
            <a:spLocks noGrp="1"/>
          </p:cNvSpPr>
          <p:nvPr>
            <p:ph type="body" sz="quarter" idx="13"/>
          </p:nvPr>
        </p:nvSpPr>
        <p:spPr/>
        <p:txBody>
          <a:bodyPr/>
          <a:lstStyle/>
          <a:p>
            <a:r>
              <a:rPr lang="pt-PT" dirty="0" err="1"/>
              <a:t>Introduction</a:t>
            </a:r>
            <a:endParaRPr lang="en-US" dirty="0"/>
          </a:p>
        </p:txBody>
      </p:sp>
    </p:spTree>
    <p:extLst>
      <p:ext uri="{BB962C8B-B14F-4D97-AF65-F5344CB8AC3E}">
        <p14:creationId xmlns:p14="http://schemas.microsoft.com/office/powerpoint/2010/main" val="257245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BE18-4446-4D03-840F-A4FF1576233C}"/>
              </a:ext>
            </a:extLst>
          </p:cNvPr>
          <p:cNvSpPr>
            <a:spLocks noGrp="1"/>
          </p:cNvSpPr>
          <p:nvPr>
            <p:ph type="title"/>
          </p:nvPr>
        </p:nvSpPr>
        <p:spPr/>
        <p:txBody>
          <a:bodyPr>
            <a:normAutofit fontScale="90000"/>
          </a:bodyPr>
          <a:lstStyle/>
          <a:p>
            <a:r>
              <a:rPr lang="pt-PT" dirty="0" err="1"/>
              <a:t>html</a:t>
            </a:r>
            <a:r>
              <a:rPr lang="pt-PT" dirty="0"/>
              <a:t> </a:t>
            </a:r>
            <a:r>
              <a:rPr lang="pt-PT" dirty="0" err="1"/>
              <a:t>block-level</a:t>
            </a:r>
            <a:r>
              <a:rPr lang="pt-PT" dirty="0"/>
              <a:t> and </a:t>
            </a:r>
            <a:r>
              <a:rPr lang="pt-PT" dirty="0" err="1"/>
              <a:t>span-level</a:t>
            </a:r>
            <a:r>
              <a:rPr lang="pt-PT" dirty="0"/>
              <a:t> </a:t>
            </a:r>
            <a:r>
              <a:rPr lang="pt-PT" dirty="0" err="1"/>
              <a:t>tags</a:t>
            </a:r>
            <a:endParaRPr lang="en-US" dirty="0"/>
          </a:p>
        </p:txBody>
      </p:sp>
      <p:sp>
        <p:nvSpPr>
          <p:cNvPr id="3" name="Content Placeholder 2">
            <a:extLst>
              <a:ext uri="{FF2B5EF4-FFF2-40B4-BE49-F238E27FC236}">
                <a16:creationId xmlns:a16="http://schemas.microsoft.com/office/drawing/2014/main" id="{581BDE61-AEFA-4788-BFFA-119F75F64029}"/>
              </a:ext>
            </a:extLst>
          </p:cNvPr>
          <p:cNvSpPr>
            <a:spLocks noGrp="1"/>
          </p:cNvSpPr>
          <p:nvPr>
            <p:ph idx="1"/>
          </p:nvPr>
        </p:nvSpPr>
        <p:spPr>
          <a:xfrm>
            <a:off x="1118507" y="2073728"/>
            <a:ext cx="9928903" cy="3984675"/>
          </a:xfrm>
        </p:spPr>
        <p:txBody>
          <a:bodyPr>
            <a:normAutofit/>
          </a:bodyPr>
          <a:lstStyle/>
          <a:p>
            <a:r>
              <a:rPr lang="en-US" dirty="0"/>
              <a:t>Note that Markdown formatting syntax is not processed within block-level HTML tags. E.g., you can’t use Markdown-style *emphasis* inside an HTML block.</a:t>
            </a:r>
          </a:p>
          <a:p>
            <a:r>
              <a:rPr lang="en-US" dirty="0"/>
              <a:t>Span-level HTML tags — e.g. &lt;span&gt;, &lt;cite&gt;, or &lt;del&gt; — can be used anywhere in a Markdown paragraph, list item, or header. If you want, you can even use HTML tags instead of Markdown formatting; e.g. if you’d prefer to use HTML &lt;a&gt; or &lt;</a:t>
            </a:r>
            <a:r>
              <a:rPr lang="en-US" dirty="0" err="1"/>
              <a:t>img</a:t>
            </a:r>
            <a:r>
              <a:rPr lang="en-US" dirty="0"/>
              <a:t>&gt; tags instead of Markdown’s link or image syntax, go right ahead.</a:t>
            </a:r>
          </a:p>
          <a:p>
            <a:r>
              <a:rPr lang="en-US" dirty="0"/>
              <a:t>Unlike block-level HTML tags, Markdown syntax is processed within span-level tags.</a:t>
            </a:r>
          </a:p>
        </p:txBody>
      </p:sp>
      <p:sp>
        <p:nvSpPr>
          <p:cNvPr id="4" name="Date Placeholder 3">
            <a:extLst>
              <a:ext uri="{FF2B5EF4-FFF2-40B4-BE49-F238E27FC236}">
                <a16:creationId xmlns:a16="http://schemas.microsoft.com/office/drawing/2014/main" id="{098AE179-91F4-44DF-B970-06B768D56B4E}"/>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0C80FFB1-E6B7-4579-8656-7C0011FA24B9}"/>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DCBA58B8-FC18-40E0-A019-216A53D78324}"/>
              </a:ext>
            </a:extLst>
          </p:cNvPr>
          <p:cNvSpPr>
            <a:spLocks noGrp="1"/>
          </p:cNvSpPr>
          <p:nvPr>
            <p:ph type="sldNum" sz="quarter" idx="12"/>
          </p:nvPr>
        </p:nvSpPr>
        <p:spPr/>
        <p:txBody>
          <a:bodyPr/>
          <a:lstStyle/>
          <a:p>
            <a:fld id="{5B637421-C75C-43A1-B2BC-25CD7795A4D3}" type="slidenum">
              <a:rPr lang="pt-PT" smtClean="0"/>
              <a:t>6</a:t>
            </a:fld>
            <a:endParaRPr lang="pt-PT"/>
          </a:p>
        </p:txBody>
      </p:sp>
      <p:sp>
        <p:nvSpPr>
          <p:cNvPr id="7" name="Text Placeholder 6">
            <a:extLst>
              <a:ext uri="{FF2B5EF4-FFF2-40B4-BE49-F238E27FC236}">
                <a16:creationId xmlns:a16="http://schemas.microsoft.com/office/drawing/2014/main" id="{CC608F59-34EF-4424-998E-034116C9C6C1}"/>
              </a:ext>
            </a:extLst>
          </p:cNvPr>
          <p:cNvSpPr>
            <a:spLocks noGrp="1"/>
          </p:cNvSpPr>
          <p:nvPr>
            <p:ph type="body" sz="quarter" idx="13"/>
          </p:nvPr>
        </p:nvSpPr>
        <p:spPr/>
        <p:txBody>
          <a:bodyPr>
            <a:normAutofit/>
          </a:bodyPr>
          <a:lstStyle/>
          <a:p>
            <a:r>
              <a:rPr lang="pt-PT" dirty="0" err="1"/>
              <a:t>Introduction</a:t>
            </a:r>
            <a:endParaRPr lang="en-US" dirty="0"/>
          </a:p>
        </p:txBody>
      </p:sp>
    </p:spTree>
    <p:extLst>
      <p:ext uri="{BB962C8B-B14F-4D97-AF65-F5344CB8AC3E}">
        <p14:creationId xmlns:p14="http://schemas.microsoft.com/office/powerpoint/2010/main" val="270215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3036-A7B1-4E1A-888A-C039A48061DA}"/>
              </a:ext>
            </a:extLst>
          </p:cNvPr>
          <p:cNvSpPr>
            <a:spLocks noGrp="1"/>
          </p:cNvSpPr>
          <p:nvPr>
            <p:ph type="title"/>
          </p:nvPr>
        </p:nvSpPr>
        <p:spPr/>
        <p:txBody>
          <a:bodyPr>
            <a:normAutofit fontScale="90000"/>
          </a:bodyPr>
          <a:lstStyle/>
          <a:p>
            <a:r>
              <a:rPr lang="en-US" dirty="0"/>
              <a:t>Automatic Escaping for Special Characters</a:t>
            </a:r>
          </a:p>
        </p:txBody>
      </p:sp>
      <p:sp>
        <p:nvSpPr>
          <p:cNvPr id="3" name="Content Placeholder 2">
            <a:extLst>
              <a:ext uri="{FF2B5EF4-FFF2-40B4-BE49-F238E27FC236}">
                <a16:creationId xmlns:a16="http://schemas.microsoft.com/office/drawing/2014/main" id="{A2D32426-7E2A-4635-9A0F-422B8C5E3F65}"/>
              </a:ext>
            </a:extLst>
          </p:cNvPr>
          <p:cNvSpPr>
            <a:spLocks noGrp="1"/>
          </p:cNvSpPr>
          <p:nvPr>
            <p:ph idx="1"/>
          </p:nvPr>
        </p:nvSpPr>
        <p:spPr>
          <a:xfrm>
            <a:off x="1118507" y="1969130"/>
            <a:ext cx="9928903" cy="4330870"/>
          </a:xfrm>
        </p:spPr>
        <p:txBody>
          <a:bodyPr>
            <a:normAutofit fontScale="77500" lnSpcReduction="20000"/>
          </a:bodyPr>
          <a:lstStyle/>
          <a:p>
            <a:r>
              <a:rPr lang="en-US" dirty="0"/>
              <a:t>In HTML, there are many characters that demand special treatment, such as : </a:t>
            </a:r>
            <a:r>
              <a:rPr lang="en-US" dirty="0">
                <a:solidFill>
                  <a:srgbClr val="00B0F0"/>
                </a:solidFill>
              </a:rPr>
              <a:t>&lt; </a:t>
            </a:r>
            <a:r>
              <a:rPr lang="en-US" dirty="0"/>
              <a:t>and </a:t>
            </a:r>
            <a:r>
              <a:rPr lang="en-US" dirty="0">
                <a:solidFill>
                  <a:srgbClr val="00B0F0"/>
                </a:solidFill>
              </a:rPr>
              <a:t>&amp;</a:t>
            </a:r>
            <a:r>
              <a:rPr lang="en-US" dirty="0"/>
              <a:t>. </a:t>
            </a:r>
          </a:p>
          <a:p>
            <a:pPr lvl="1"/>
            <a:r>
              <a:rPr lang="en-US" dirty="0"/>
              <a:t>Left angle brackets are used to start tags; </a:t>
            </a:r>
          </a:p>
          <a:p>
            <a:pPr lvl="1"/>
            <a:r>
              <a:rPr lang="en-US" dirty="0"/>
              <a:t>ampersands are used to denote HTML entities. If you want to use them as literal characters, you must escape them as entities, e.g. </a:t>
            </a:r>
            <a:r>
              <a:rPr lang="en-US" dirty="0">
                <a:solidFill>
                  <a:srgbClr val="00B0F0"/>
                </a:solidFill>
              </a:rPr>
              <a:t>&amp;</a:t>
            </a:r>
            <a:r>
              <a:rPr lang="en-US" dirty="0" err="1">
                <a:solidFill>
                  <a:srgbClr val="00B0F0"/>
                </a:solidFill>
              </a:rPr>
              <a:t>lt</a:t>
            </a:r>
            <a:r>
              <a:rPr lang="en-US" dirty="0">
                <a:solidFill>
                  <a:srgbClr val="00B0F0"/>
                </a:solidFill>
              </a:rPr>
              <a:t>;</a:t>
            </a:r>
            <a:r>
              <a:rPr lang="en-US" dirty="0"/>
              <a:t>, and </a:t>
            </a:r>
            <a:r>
              <a:rPr lang="en-US" dirty="0">
                <a:solidFill>
                  <a:srgbClr val="00B0F0"/>
                </a:solidFill>
              </a:rPr>
              <a:t>&amp;amp;</a:t>
            </a:r>
            <a:r>
              <a:rPr lang="en-US" dirty="0"/>
              <a:t>.</a:t>
            </a:r>
          </a:p>
          <a:p>
            <a:endParaRPr lang="pt-PT" dirty="0"/>
          </a:p>
          <a:p>
            <a:r>
              <a:rPr lang="pt-PT" dirty="0" err="1"/>
              <a:t>Other</a:t>
            </a:r>
            <a:r>
              <a:rPr lang="pt-PT" dirty="0"/>
              <a:t> </a:t>
            </a:r>
            <a:r>
              <a:rPr lang="pt-PT" dirty="0" err="1"/>
              <a:t>special</a:t>
            </a:r>
            <a:r>
              <a:rPr lang="pt-PT" dirty="0"/>
              <a:t> </a:t>
            </a:r>
            <a:r>
              <a:rPr lang="pt-PT" dirty="0" err="1"/>
              <a:t>characters</a:t>
            </a:r>
            <a:r>
              <a:rPr lang="pt-PT" dirty="0"/>
              <a:t>/</a:t>
            </a:r>
            <a:r>
              <a:rPr lang="pt-PT" dirty="0" err="1"/>
              <a:t>entity</a:t>
            </a:r>
            <a:r>
              <a:rPr lang="pt-PT" dirty="0"/>
              <a:t> </a:t>
            </a:r>
            <a:r>
              <a:rPr lang="pt-PT" dirty="0" err="1"/>
              <a:t>names</a:t>
            </a:r>
            <a:r>
              <a:rPr lang="pt-PT" dirty="0"/>
              <a:t>: </a:t>
            </a:r>
            <a:r>
              <a:rPr lang="pt-PT" dirty="0">
                <a:hlinkClick r:id="rId2"/>
              </a:rPr>
              <a:t>https://www.w3schools.com/charsets/ref_html_entities_4.asp</a:t>
            </a:r>
            <a:r>
              <a:rPr lang="pt-PT" dirty="0"/>
              <a:t> </a:t>
            </a:r>
            <a:endParaRPr lang="en-US" dirty="0"/>
          </a:p>
          <a:p>
            <a:endParaRPr lang="en-US" dirty="0"/>
          </a:p>
          <a:p>
            <a:r>
              <a:rPr lang="en-US" dirty="0"/>
              <a:t>Markdown allows you to use these characters naturally, taking care of all the necessary escaping for you. If you use an ampersand as part of an HTML entity, it remains unchanged; otherwise it will be translated into &amp;amp;.</a:t>
            </a:r>
          </a:p>
          <a:p>
            <a:pPr lvl="1"/>
            <a:r>
              <a:rPr lang="en-US" dirty="0"/>
              <a:t>So, if you want to include a copyright symbol in your article, you can write: &amp;copy; and Markdown will leave it alone. </a:t>
            </a:r>
          </a:p>
          <a:p>
            <a:pPr lvl="2"/>
            <a:r>
              <a:rPr lang="en-US" dirty="0"/>
              <a:t>But if you write:	</a:t>
            </a:r>
            <a:r>
              <a:rPr lang="en-US" dirty="0">
                <a:solidFill>
                  <a:srgbClr val="00B0F0"/>
                </a:solidFill>
              </a:rPr>
              <a:t>AT&amp;T	</a:t>
            </a:r>
            <a:r>
              <a:rPr lang="en-US" dirty="0"/>
              <a:t>		Markdown will translate it to: </a:t>
            </a:r>
            <a:r>
              <a:rPr lang="en-US" dirty="0" err="1">
                <a:solidFill>
                  <a:srgbClr val="00B0F0"/>
                </a:solidFill>
              </a:rPr>
              <a:t>AT&amp;amp;T</a:t>
            </a:r>
            <a:endParaRPr lang="en-US" dirty="0">
              <a:solidFill>
                <a:srgbClr val="00B0F0"/>
              </a:solidFill>
            </a:endParaRPr>
          </a:p>
          <a:p>
            <a:pPr lvl="1"/>
            <a:r>
              <a:rPr lang="en-US" dirty="0"/>
              <a:t>Similarly, because Markdown supports inline HTML, if you use angle brackets as delimiters for HTML tags, Markdown will treat them as such. </a:t>
            </a:r>
          </a:p>
          <a:p>
            <a:pPr lvl="2"/>
            <a:r>
              <a:rPr lang="en-US" dirty="0"/>
              <a:t>But if you write: 	</a:t>
            </a:r>
            <a:r>
              <a:rPr lang="en-US" dirty="0">
                <a:solidFill>
                  <a:srgbClr val="00B0F0"/>
                </a:solidFill>
              </a:rPr>
              <a:t>4 &lt; 5</a:t>
            </a:r>
            <a:r>
              <a:rPr lang="en-US" dirty="0"/>
              <a:t>			Markdown will translate it to: </a:t>
            </a:r>
            <a:r>
              <a:rPr lang="en-US" dirty="0">
                <a:solidFill>
                  <a:srgbClr val="00B0F0"/>
                </a:solidFill>
              </a:rPr>
              <a:t>4 &amp;</a:t>
            </a:r>
            <a:r>
              <a:rPr lang="en-US" dirty="0" err="1">
                <a:solidFill>
                  <a:srgbClr val="00B0F0"/>
                </a:solidFill>
              </a:rPr>
              <a:t>lt</a:t>
            </a:r>
            <a:r>
              <a:rPr lang="en-US" dirty="0">
                <a:solidFill>
                  <a:srgbClr val="00B0F0"/>
                </a:solidFill>
              </a:rPr>
              <a:t>; 5</a:t>
            </a:r>
          </a:p>
        </p:txBody>
      </p:sp>
      <p:sp>
        <p:nvSpPr>
          <p:cNvPr id="4" name="Date Placeholder 3">
            <a:extLst>
              <a:ext uri="{FF2B5EF4-FFF2-40B4-BE49-F238E27FC236}">
                <a16:creationId xmlns:a16="http://schemas.microsoft.com/office/drawing/2014/main" id="{CBA3AA13-9F04-4C0B-AA5D-AD6088B767C8}"/>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1EDC7431-C8F9-4590-9D8C-08B29F6FF0A3}"/>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FA3128B7-C43D-44F6-A948-AC528707C882}"/>
              </a:ext>
            </a:extLst>
          </p:cNvPr>
          <p:cNvSpPr>
            <a:spLocks noGrp="1"/>
          </p:cNvSpPr>
          <p:nvPr>
            <p:ph type="sldNum" sz="quarter" idx="12"/>
          </p:nvPr>
        </p:nvSpPr>
        <p:spPr/>
        <p:txBody>
          <a:bodyPr/>
          <a:lstStyle/>
          <a:p>
            <a:fld id="{5B637421-C75C-43A1-B2BC-25CD7795A4D3}" type="slidenum">
              <a:rPr lang="pt-PT" smtClean="0"/>
              <a:t>7</a:t>
            </a:fld>
            <a:endParaRPr lang="pt-PT"/>
          </a:p>
        </p:txBody>
      </p:sp>
      <p:sp>
        <p:nvSpPr>
          <p:cNvPr id="7" name="Text Placeholder 6">
            <a:extLst>
              <a:ext uri="{FF2B5EF4-FFF2-40B4-BE49-F238E27FC236}">
                <a16:creationId xmlns:a16="http://schemas.microsoft.com/office/drawing/2014/main" id="{2BE7CDF9-5974-4F95-A02C-39CC2F07F649}"/>
              </a:ext>
            </a:extLst>
          </p:cNvPr>
          <p:cNvSpPr>
            <a:spLocks noGrp="1"/>
          </p:cNvSpPr>
          <p:nvPr>
            <p:ph type="body" sz="quarter" idx="13"/>
          </p:nvPr>
        </p:nvSpPr>
        <p:spPr/>
        <p:txBody>
          <a:bodyPr>
            <a:normAutofit/>
          </a:bodyPr>
          <a:lstStyle/>
          <a:p>
            <a:r>
              <a:rPr lang="pt-PT" dirty="0" err="1"/>
              <a:t>Introduction</a:t>
            </a:r>
            <a:endParaRPr lang="en-US" dirty="0"/>
          </a:p>
        </p:txBody>
      </p:sp>
    </p:spTree>
    <p:extLst>
      <p:ext uri="{BB962C8B-B14F-4D97-AF65-F5344CB8AC3E}">
        <p14:creationId xmlns:p14="http://schemas.microsoft.com/office/powerpoint/2010/main" val="3095744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7ACE-B952-456E-9534-441F946B96C4}"/>
              </a:ext>
            </a:extLst>
          </p:cNvPr>
          <p:cNvSpPr>
            <a:spLocks noGrp="1"/>
          </p:cNvSpPr>
          <p:nvPr>
            <p:ph type="title"/>
          </p:nvPr>
        </p:nvSpPr>
        <p:spPr/>
        <p:txBody>
          <a:bodyPr/>
          <a:lstStyle/>
          <a:p>
            <a:r>
              <a:rPr lang="en-US" dirty="0"/>
              <a:t>Block Elements</a:t>
            </a:r>
          </a:p>
        </p:txBody>
      </p:sp>
      <p:sp>
        <p:nvSpPr>
          <p:cNvPr id="3" name="Content Placeholder 2">
            <a:extLst>
              <a:ext uri="{FF2B5EF4-FFF2-40B4-BE49-F238E27FC236}">
                <a16:creationId xmlns:a16="http://schemas.microsoft.com/office/drawing/2014/main" id="{722E0D78-9208-4CE2-A807-FB99B8FA31C5}"/>
              </a:ext>
            </a:extLst>
          </p:cNvPr>
          <p:cNvSpPr>
            <a:spLocks noGrp="1"/>
          </p:cNvSpPr>
          <p:nvPr>
            <p:ph idx="1"/>
          </p:nvPr>
        </p:nvSpPr>
        <p:spPr/>
        <p:txBody>
          <a:bodyPr/>
          <a:lstStyle/>
          <a:p>
            <a:r>
              <a:rPr lang="en-US" dirty="0"/>
              <a:t>Paragraphs and Line Breaks</a:t>
            </a:r>
          </a:p>
          <a:p>
            <a:r>
              <a:rPr lang="en-US" dirty="0"/>
              <a:t>Headers</a:t>
            </a:r>
          </a:p>
          <a:p>
            <a:r>
              <a:rPr lang="en-US" dirty="0"/>
              <a:t>Blockquotes</a:t>
            </a:r>
          </a:p>
          <a:p>
            <a:r>
              <a:rPr lang="en-US" dirty="0"/>
              <a:t>Lists</a:t>
            </a:r>
          </a:p>
          <a:p>
            <a:r>
              <a:rPr lang="en-US" dirty="0"/>
              <a:t>Code Blocks</a:t>
            </a:r>
          </a:p>
          <a:p>
            <a:r>
              <a:rPr lang="en-US" dirty="0"/>
              <a:t>Horizontal Rules</a:t>
            </a:r>
          </a:p>
        </p:txBody>
      </p:sp>
      <p:sp>
        <p:nvSpPr>
          <p:cNvPr id="4" name="Date Placeholder 3">
            <a:extLst>
              <a:ext uri="{FF2B5EF4-FFF2-40B4-BE49-F238E27FC236}">
                <a16:creationId xmlns:a16="http://schemas.microsoft.com/office/drawing/2014/main" id="{AC0392DF-9012-49C3-BDC7-2FDB941F1D63}"/>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0E6321FA-5D50-4ECE-BC82-297F306CA5BC}"/>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E54571A8-839A-4AA8-A039-2DEA0A9878D3}"/>
              </a:ext>
            </a:extLst>
          </p:cNvPr>
          <p:cNvSpPr>
            <a:spLocks noGrp="1"/>
          </p:cNvSpPr>
          <p:nvPr>
            <p:ph type="sldNum" sz="quarter" idx="12"/>
          </p:nvPr>
        </p:nvSpPr>
        <p:spPr/>
        <p:txBody>
          <a:bodyPr/>
          <a:lstStyle/>
          <a:p>
            <a:fld id="{5B637421-C75C-43A1-B2BC-25CD7795A4D3}" type="slidenum">
              <a:rPr lang="pt-PT" smtClean="0"/>
              <a:t>8</a:t>
            </a:fld>
            <a:endParaRPr lang="pt-PT"/>
          </a:p>
        </p:txBody>
      </p:sp>
    </p:spTree>
    <p:extLst>
      <p:ext uri="{BB962C8B-B14F-4D97-AF65-F5344CB8AC3E}">
        <p14:creationId xmlns:p14="http://schemas.microsoft.com/office/powerpoint/2010/main" val="95433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C4CC-3E9C-4E63-8062-357FC98E7DF3}"/>
              </a:ext>
            </a:extLst>
          </p:cNvPr>
          <p:cNvSpPr>
            <a:spLocks noGrp="1"/>
          </p:cNvSpPr>
          <p:nvPr>
            <p:ph type="title"/>
          </p:nvPr>
        </p:nvSpPr>
        <p:spPr/>
        <p:txBody>
          <a:bodyPr>
            <a:normAutofit/>
          </a:bodyPr>
          <a:lstStyle/>
          <a:p>
            <a:r>
              <a:rPr lang="en-US" dirty="0">
                <a:effectLst/>
              </a:rPr>
              <a:t>PARAGRAPHS AND LINE BREAKS</a:t>
            </a:r>
            <a:endParaRPr lang="en-US" dirty="0"/>
          </a:p>
        </p:txBody>
      </p:sp>
      <p:sp>
        <p:nvSpPr>
          <p:cNvPr id="3" name="Content Placeholder 2">
            <a:extLst>
              <a:ext uri="{FF2B5EF4-FFF2-40B4-BE49-F238E27FC236}">
                <a16:creationId xmlns:a16="http://schemas.microsoft.com/office/drawing/2014/main" id="{EB72510C-C45D-4E75-988A-F69F23A34317}"/>
              </a:ext>
            </a:extLst>
          </p:cNvPr>
          <p:cNvSpPr>
            <a:spLocks noGrp="1"/>
          </p:cNvSpPr>
          <p:nvPr>
            <p:ph idx="1"/>
          </p:nvPr>
        </p:nvSpPr>
        <p:spPr>
          <a:xfrm>
            <a:off x="1118507" y="2073728"/>
            <a:ext cx="9928903" cy="3920223"/>
          </a:xfrm>
        </p:spPr>
        <p:txBody>
          <a:bodyPr>
            <a:normAutofit/>
          </a:bodyPr>
          <a:lstStyle/>
          <a:p>
            <a:r>
              <a:rPr lang="en-US" sz="1800" dirty="0"/>
              <a:t>A paragraph is simply one or more consecutive lines of text, separated by one or more blank lines. (A blank line is any line that looks like a blank line — a line containing nothing but spaces or tabs is considered blank)</a:t>
            </a:r>
          </a:p>
          <a:p>
            <a:r>
              <a:rPr lang="en-US" sz="1800" dirty="0"/>
              <a:t>Normal paragraphs should not be indented with spaces or tabs.</a:t>
            </a:r>
          </a:p>
          <a:p>
            <a:endParaRPr lang="en-US" sz="1800" dirty="0"/>
          </a:p>
          <a:p>
            <a:r>
              <a:rPr lang="en-US" sz="1800" dirty="0"/>
              <a:t>When you do want to insert a &lt;</a:t>
            </a:r>
            <a:r>
              <a:rPr lang="en-US" sz="1800" dirty="0" err="1"/>
              <a:t>br</a:t>
            </a:r>
            <a:r>
              <a:rPr lang="en-US" sz="1800" dirty="0"/>
              <a:t> /&gt; break tag using Markdown, you end a line with two or more spaces, then type return. </a:t>
            </a:r>
          </a:p>
          <a:p>
            <a:endParaRPr lang="en-US" sz="1800" dirty="0"/>
          </a:p>
          <a:p>
            <a:r>
              <a:rPr lang="en-US" sz="1800" dirty="0"/>
              <a:t>Yes, this takes a tad more effort to create a &lt;</a:t>
            </a:r>
            <a:r>
              <a:rPr lang="en-US" sz="1800" dirty="0" err="1"/>
              <a:t>br</a:t>
            </a:r>
            <a:r>
              <a:rPr lang="en-US" sz="1800" dirty="0"/>
              <a:t> /&gt;, but a simplistic “every line break is a &lt;</a:t>
            </a:r>
            <a:r>
              <a:rPr lang="en-US" sz="1800" dirty="0" err="1"/>
              <a:t>br</a:t>
            </a:r>
            <a:r>
              <a:rPr lang="en-US" sz="1800" dirty="0"/>
              <a:t> /&gt;” rule wouldn’t work for Markdown. </a:t>
            </a:r>
          </a:p>
          <a:p>
            <a:endParaRPr lang="en-US" sz="1800" dirty="0"/>
          </a:p>
        </p:txBody>
      </p:sp>
      <p:sp>
        <p:nvSpPr>
          <p:cNvPr id="4" name="Date Placeholder 3">
            <a:extLst>
              <a:ext uri="{FF2B5EF4-FFF2-40B4-BE49-F238E27FC236}">
                <a16:creationId xmlns:a16="http://schemas.microsoft.com/office/drawing/2014/main" id="{8ACA971D-A360-41E9-B3F9-BDF01B32F1F6}"/>
              </a:ext>
            </a:extLst>
          </p:cNvPr>
          <p:cNvSpPr>
            <a:spLocks noGrp="1"/>
          </p:cNvSpPr>
          <p:nvPr>
            <p:ph type="dt" sz="half" idx="10"/>
          </p:nvPr>
        </p:nvSpPr>
        <p:spPr/>
        <p:txBody>
          <a:bodyPr/>
          <a:lstStyle/>
          <a:p>
            <a:fld id="{F5FB4CD7-2714-453D-8BF4-EDA2DECDA4B1}" type="datetime1">
              <a:rPr lang="pt-PT" smtClean="0"/>
              <a:t>08/10/2017</a:t>
            </a:fld>
            <a:endParaRPr lang="pt-PT"/>
          </a:p>
        </p:txBody>
      </p:sp>
      <p:sp>
        <p:nvSpPr>
          <p:cNvPr id="5" name="Footer Placeholder 4">
            <a:extLst>
              <a:ext uri="{FF2B5EF4-FFF2-40B4-BE49-F238E27FC236}">
                <a16:creationId xmlns:a16="http://schemas.microsoft.com/office/drawing/2014/main" id="{1D9E47DA-9577-4216-B243-B6E9DC07C792}"/>
              </a:ext>
            </a:extLst>
          </p:cNvPr>
          <p:cNvSpPr>
            <a:spLocks noGrp="1"/>
          </p:cNvSpPr>
          <p:nvPr>
            <p:ph type="ftr" sz="quarter" idx="11"/>
          </p:nvPr>
        </p:nvSpPr>
        <p:spPr/>
        <p:txBody>
          <a:bodyPr/>
          <a:lstStyle/>
          <a:p>
            <a:r>
              <a:rPr lang="pt-PT"/>
              <a:t>2017 (c) Joaquim Filipe</a:t>
            </a:r>
          </a:p>
        </p:txBody>
      </p:sp>
      <p:sp>
        <p:nvSpPr>
          <p:cNvPr id="6" name="Slide Number Placeholder 5">
            <a:extLst>
              <a:ext uri="{FF2B5EF4-FFF2-40B4-BE49-F238E27FC236}">
                <a16:creationId xmlns:a16="http://schemas.microsoft.com/office/drawing/2014/main" id="{C537E9CC-D31F-465B-80C6-745ED0DCC346}"/>
              </a:ext>
            </a:extLst>
          </p:cNvPr>
          <p:cNvSpPr>
            <a:spLocks noGrp="1"/>
          </p:cNvSpPr>
          <p:nvPr>
            <p:ph type="sldNum" sz="quarter" idx="12"/>
          </p:nvPr>
        </p:nvSpPr>
        <p:spPr/>
        <p:txBody>
          <a:bodyPr/>
          <a:lstStyle/>
          <a:p>
            <a:fld id="{5B637421-C75C-43A1-B2BC-25CD7795A4D3}" type="slidenum">
              <a:rPr lang="pt-PT" smtClean="0"/>
              <a:t>9</a:t>
            </a:fld>
            <a:endParaRPr lang="pt-PT"/>
          </a:p>
        </p:txBody>
      </p:sp>
      <p:sp>
        <p:nvSpPr>
          <p:cNvPr id="7" name="Text Placeholder 6">
            <a:extLst>
              <a:ext uri="{FF2B5EF4-FFF2-40B4-BE49-F238E27FC236}">
                <a16:creationId xmlns:a16="http://schemas.microsoft.com/office/drawing/2014/main" id="{B34DCE99-C17C-4429-AA81-F90C3206FC2E}"/>
              </a:ext>
            </a:extLst>
          </p:cNvPr>
          <p:cNvSpPr>
            <a:spLocks noGrp="1"/>
          </p:cNvSpPr>
          <p:nvPr>
            <p:ph type="body" sz="quarter" idx="13"/>
          </p:nvPr>
        </p:nvSpPr>
        <p:spPr/>
        <p:txBody>
          <a:bodyPr>
            <a:normAutofit/>
          </a:bodyPr>
          <a:lstStyle/>
          <a:p>
            <a:r>
              <a:rPr lang="pt-PT" dirty="0" err="1"/>
              <a:t>Block</a:t>
            </a:r>
            <a:r>
              <a:rPr lang="pt-PT" dirty="0"/>
              <a:t> </a:t>
            </a:r>
            <a:r>
              <a:rPr lang="pt-PT" dirty="0" err="1"/>
              <a:t>Elements</a:t>
            </a:r>
            <a:endParaRPr lang="en-US" dirty="0"/>
          </a:p>
        </p:txBody>
      </p:sp>
    </p:spTree>
    <p:extLst>
      <p:ext uri="{BB962C8B-B14F-4D97-AF65-F5344CB8AC3E}">
        <p14:creationId xmlns:p14="http://schemas.microsoft.com/office/powerpoint/2010/main" val="374883836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2517</TotalTime>
  <Words>4854</Words>
  <Application>Microsoft Office PowerPoint</Application>
  <PresentationFormat>Ecrã Panorâmico</PresentationFormat>
  <Paragraphs>773</Paragraphs>
  <Slides>49</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49</vt:i4>
      </vt:variant>
    </vt:vector>
  </HeadingPairs>
  <TitlesOfParts>
    <vt:vector size="53" baseType="lpstr">
      <vt:lpstr>Arial</vt:lpstr>
      <vt:lpstr>Calibri</vt:lpstr>
      <vt:lpstr>Century Gothic</vt:lpstr>
      <vt:lpstr>Vapor Trail</vt:lpstr>
      <vt:lpstr>MARKDOWN</vt:lpstr>
      <vt:lpstr>Contents</vt:lpstr>
      <vt:lpstr>Problem solved by markdown</vt:lpstr>
      <vt:lpstr>Markdown syntax</vt:lpstr>
      <vt:lpstr>Inline html</vt:lpstr>
      <vt:lpstr>html block-level and span-level tags</vt:lpstr>
      <vt:lpstr>Automatic Escaping for Special Characters</vt:lpstr>
      <vt:lpstr>Block Elements</vt:lpstr>
      <vt:lpstr>PARAGRAPHS AND LINE BREAKS</vt:lpstr>
      <vt:lpstr>Soft breaks and hard breaks</vt:lpstr>
      <vt:lpstr>HEADERS</vt:lpstr>
      <vt:lpstr>BLOCKQUOTE</vt:lpstr>
      <vt:lpstr>BLOCKQUOTE (nested / with MD elements)</vt:lpstr>
      <vt:lpstr>Blockquote Example </vt:lpstr>
      <vt:lpstr>LISTS (unordered)</vt:lpstr>
      <vt:lpstr>LISTS (ordered)</vt:lpstr>
      <vt:lpstr>LISTS (paragraphs)</vt:lpstr>
      <vt:lpstr>LISTS (multiple paragraphs)</vt:lpstr>
      <vt:lpstr>Other MD elements within list items</vt:lpstr>
      <vt:lpstr>List example</vt:lpstr>
      <vt:lpstr>Code blocks</vt:lpstr>
      <vt:lpstr>Code blocks (cont.)</vt:lpstr>
      <vt:lpstr>Fenced code blocks</vt:lpstr>
      <vt:lpstr>Syntax highlighting</vt:lpstr>
      <vt:lpstr>HORIZONTAL RULES</vt:lpstr>
      <vt:lpstr>tables</vt:lpstr>
      <vt:lpstr>Table example</vt:lpstr>
      <vt:lpstr>Table example</vt:lpstr>
      <vt:lpstr>text alignment in table columns </vt:lpstr>
      <vt:lpstr>Span Elements</vt:lpstr>
      <vt:lpstr>LINKS (inline style)</vt:lpstr>
      <vt:lpstr>LINKS (reference style)</vt:lpstr>
      <vt:lpstr>LINKS (implicit link name)</vt:lpstr>
      <vt:lpstr>Link style comparison</vt:lpstr>
      <vt:lpstr>emphasis</vt:lpstr>
      <vt:lpstr>code</vt:lpstr>
      <vt:lpstr>Code (special characteres)</vt:lpstr>
      <vt:lpstr>Images (inline style)</vt:lpstr>
      <vt:lpstr>images (reference style)</vt:lpstr>
      <vt:lpstr>BACKSLASH ESCAPES</vt:lpstr>
      <vt:lpstr>parser</vt:lpstr>
      <vt:lpstr>Javascript Markdown parser</vt:lpstr>
      <vt:lpstr>Markdown and VS Code</vt:lpstr>
      <vt:lpstr>install</vt:lpstr>
      <vt:lpstr>Preview</vt:lpstr>
      <vt:lpstr>Export</vt:lpstr>
      <vt:lpstr>VSCODE TIPS</vt:lpstr>
      <vt:lpstr>Another Parser (online)</vt:lpstr>
      <vt:lpstr>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HERMES</dc:title>
  <dc:creator>jf</dc:creator>
  <cp:lastModifiedBy>Filipe Mariano</cp:lastModifiedBy>
  <cp:revision>120</cp:revision>
  <dcterms:created xsi:type="dcterms:W3CDTF">2017-09-11T13:43:21Z</dcterms:created>
  <dcterms:modified xsi:type="dcterms:W3CDTF">2017-10-08T23:04:16Z</dcterms:modified>
</cp:coreProperties>
</file>