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8" r:id="rId7"/>
    <p:sldId id="269" r:id="rId8"/>
    <p:sldId id="263" r:id="rId9"/>
    <p:sldId id="261" r:id="rId10"/>
    <p:sldId id="262" r:id="rId11"/>
    <p:sldId id="267" r:id="rId12"/>
    <p:sldId id="266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00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541AD-02CC-4FDE-9239-2310A821E20D}" type="datetimeFigureOut">
              <a:rPr lang="pt-PT" smtClean="0"/>
              <a:t>29/09/2022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D82D2-837F-4A66-93EB-A2C48D4E3AE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632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D82D2-837F-4A66-93EB-A2C48D4E3AE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257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D82D2-837F-4A66-93EB-A2C48D4E3AE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022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3186E94-BCDF-46BD-8E16-3B460DE2CD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399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25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pt-PT"/>
              <a:t>@Joaquim Filipe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186E94-BCDF-46BD-8E16-3B460DE2CD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3251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pt-PT"/>
              <a:t>@Joaquim Filipe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186E94-BCDF-46BD-8E16-3B460DE2CDFD}" type="slidenum">
              <a:rPr lang="pt-PT" smtClean="0"/>
              <a:t>‹#›</a:t>
            </a:fld>
            <a:endParaRPr lang="pt-P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070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pt-PT"/>
              <a:t>@Joaquim Filipe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186E94-BCDF-46BD-8E16-3B460DE2CD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251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6581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9926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130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pt-PT"/>
              <a:t>@Joaquim Filipe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186E94-BCDF-46BD-8E16-3B460DE2CD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082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219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pt-PT"/>
              <a:t>@Joaquim Filipe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186E94-BCDF-46BD-8E16-3B460DE2CD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609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39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763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51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767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851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912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@Joaquim Filipe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Inteligência Artificial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6E94-BCDF-46BD-8E16-3B460DE2CD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3080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oaquim.filipe@estsetubal.ips.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Inteligência Artificial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EST-Setúbal / IPS</a:t>
            </a:r>
          </a:p>
          <a:p>
            <a:r>
              <a:rPr lang="pt-PT" dirty="0"/>
              <a:t>2022-23</a:t>
            </a:r>
          </a:p>
        </p:txBody>
      </p:sp>
    </p:spTree>
    <p:extLst>
      <p:ext uri="{BB962C8B-B14F-4D97-AF65-F5344CB8AC3E}">
        <p14:creationId xmlns:p14="http://schemas.microsoft.com/office/powerpoint/2010/main" val="388596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Avaliação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b="1" dirty="0"/>
              <a:t>Cálculo da Nota Final:</a:t>
            </a:r>
            <a:endParaRPr lang="en-US" sz="2000" dirty="0"/>
          </a:p>
          <a:p>
            <a:r>
              <a:rPr lang="pt-PT" sz="2000" dirty="0"/>
              <a:t>A nota </a:t>
            </a:r>
            <a:r>
              <a:rPr lang="pt-PT" sz="2000" dirty="0" err="1"/>
              <a:t>nota</a:t>
            </a:r>
            <a:r>
              <a:rPr lang="pt-PT" sz="2000" dirty="0"/>
              <a:t> final será obtida da seguinte forma, considerando que a Nota Regular é a nota do Modo que o aluno escolheu:</a:t>
            </a:r>
            <a:endParaRPr lang="en-US" sz="2000" dirty="0"/>
          </a:p>
          <a:p>
            <a:pPr marL="0" lvl="0" indent="0">
              <a:buNone/>
            </a:pPr>
            <a:endParaRPr lang="pt-PT" sz="2000" b="1" i="1" dirty="0"/>
          </a:p>
          <a:p>
            <a:pPr marL="0" lvl="0" indent="0">
              <a:buNone/>
            </a:pPr>
            <a:r>
              <a:rPr lang="pt-PT" sz="2000" b="1" i="1" dirty="0"/>
              <a:t>		Nota Final = min(Nota Regular + Bónus; 20)</a:t>
            </a:r>
          </a:p>
          <a:p>
            <a:pPr marL="0" lvl="0" indent="0">
              <a:buNone/>
            </a:pPr>
            <a:endParaRPr lang="pt-PT" sz="2000" b="1" i="1" dirty="0"/>
          </a:p>
          <a:p>
            <a:pPr marL="0" lvl="0" indent="0">
              <a:buNone/>
            </a:pPr>
            <a:r>
              <a:rPr lang="pt-PT" sz="1800" dirty="0"/>
              <a:t>Em que “Bónus” será o valor de uma componente de avaliação opcional correspondente à realização de um conjunto de exercícios extra, com regras definidas no Moodle, e cuja pontuação máxima é de 2 valores.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69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EE45-5FD3-4E9E-B1B3-12989D1F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Calendário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2BB2-72BC-49B0-B5C4-64141DFC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45660"/>
            <a:ext cx="10820400" cy="4110186"/>
          </a:xfrm>
        </p:spPr>
        <p:txBody>
          <a:bodyPr>
            <a:normAutofit/>
          </a:bodyPr>
          <a:lstStyle/>
          <a:p>
            <a:r>
              <a:rPr lang="pt-PT" sz="1600" dirty="0"/>
              <a:t>Época normal (avaliação contínua ou por exame)</a:t>
            </a:r>
          </a:p>
          <a:p>
            <a:pPr lvl="1"/>
            <a:r>
              <a:rPr lang="pt-PT" sz="1400" dirty="0"/>
              <a:t>Primeira semana de novembro</a:t>
            </a:r>
            <a:r>
              <a:rPr lang="pt-PT" sz="1400" dirty="0">
                <a:solidFill>
                  <a:schemeClr val="accent5">
                    <a:lumMod val="75000"/>
                  </a:schemeClr>
                </a:solidFill>
              </a:rPr>
              <a:t>	Distribuição do P1</a:t>
            </a:r>
            <a:r>
              <a:rPr lang="pt-PT" sz="1400" dirty="0"/>
              <a:t>	</a:t>
            </a:r>
          </a:p>
          <a:p>
            <a:pPr lvl="1"/>
            <a:r>
              <a:rPr lang="pt-PT" sz="1400" dirty="0"/>
              <a:t>21/Dez</a:t>
            </a:r>
            <a:r>
              <a:rPr lang="pt-PT" sz="1400" dirty="0">
                <a:solidFill>
                  <a:srgbClr val="FFFF00"/>
                </a:solidFill>
              </a:rPr>
              <a:t>			Entrega do P1	[-1 valor/dia de atraso (</a:t>
            </a:r>
            <a:r>
              <a:rPr lang="pt-PT" sz="1400" dirty="0" err="1">
                <a:solidFill>
                  <a:srgbClr val="FFFF00"/>
                </a:solidFill>
              </a:rPr>
              <a:t>máx</a:t>
            </a:r>
            <a:r>
              <a:rPr lang="pt-PT" sz="1400" dirty="0">
                <a:solidFill>
                  <a:srgbClr val="FFFF00"/>
                </a:solidFill>
              </a:rPr>
              <a:t>. 4 dias)]</a:t>
            </a:r>
          </a:p>
          <a:p>
            <a:pPr lvl="1"/>
            <a:r>
              <a:rPr lang="pt-PT" sz="1400" dirty="0"/>
              <a:t>Antes do Natal	</a:t>
            </a:r>
            <a:r>
              <a:rPr lang="pt-PT" sz="1400" dirty="0">
                <a:solidFill>
                  <a:schemeClr val="accent5">
                    <a:lumMod val="75000"/>
                  </a:schemeClr>
                </a:solidFill>
              </a:rPr>
              <a:t>	Distribuição do P2	</a:t>
            </a:r>
          </a:p>
          <a:p>
            <a:pPr lvl="1"/>
            <a:r>
              <a:rPr lang="pt-PT" sz="1400" dirty="0"/>
              <a:t>Última aula TP do semestre	</a:t>
            </a:r>
            <a:r>
              <a:rPr lang="pt-PT" sz="1400" dirty="0">
                <a:solidFill>
                  <a:srgbClr val="FF0000"/>
                </a:solidFill>
              </a:rPr>
              <a:t>Teste (apenas para o modo de avaliação A)</a:t>
            </a:r>
            <a:endParaRPr lang="pt-PT" sz="1400" dirty="0"/>
          </a:p>
          <a:p>
            <a:pPr lvl="1"/>
            <a:r>
              <a:rPr lang="pt-PT" sz="1400" dirty="0"/>
              <a:t>Último dia do semestre 	</a:t>
            </a:r>
            <a:r>
              <a:rPr lang="pt-PT" sz="1400" dirty="0">
                <a:solidFill>
                  <a:srgbClr val="FFFF00"/>
                </a:solidFill>
              </a:rPr>
              <a:t>	Entrega do P2	[-1 valor/dia de atraso (</a:t>
            </a:r>
            <a:r>
              <a:rPr lang="pt-PT" sz="1400" dirty="0" err="1">
                <a:solidFill>
                  <a:srgbClr val="FFFF00"/>
                </a:solidFill>
              </a:rPr>
              <a:t>máx</a:t>
            </a:r>
            <a:r>
              <a:rPr lang="pt-PT" sz="1400" dirty="0">
                <a:solidFill>
                  <a:srgbClr val="FFFF00"/>
                </a:solidFill>
              </a:rPr>
              <a:t>. 4 dias)]</a:t>
            </a:r>
          </a:p>
          <a:p>
            <a:pPr lvl="1"/>
            <a:endParaRPr lang="pt-PT" sz="1050" dirty="0">
              <a:solidFill>
                <a:srgbClr val="FFFF00"/>
              </a:solidFill>
            </a:endParaRPr>
          </a:p>
          <a:p>
            <a:r>
              <a:rPr lang="pt-PT" sz="1600" dirty="0"/>
              <a:t>Época de recurso e Época especial (exclusivamente por exame)</a:t>
            </a:r>
          </a:p>
          <a:p>
            <a:pPr lvl="1"/>
            <a:r>
              <a:rPr lang="pt-PT" sz="1400" dirty="0"/>
              <a:t>Entrega dos projetos no dia do exame da época respetiva.</a:t>
            </a:r>
          </a:p>
          <a:p>
            <a:pPr lvl="1"/>
            <a:r>
              <a:rPr lang="pt-PT" sz="1400" dirty="0"/>
              <a:t>Mesmo enunciado para a época normal e de recurso; enunciado diferente para a época especial. </a:t>
            </a:r>
          </a:p>
          <a:p>
            <a:endParaRPr lang="pt-PT" sz="1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b="1" u="sng" dirty="0"/>
              <a:t>Nota </a:t>
            </a:r>
            <a:r>
              <a:rPr lang="en-US" b="1" u="sng" dirty="0" err="1"/>
              <a:t>importante</a:t>
            </a:r>
            <a:r>
              <a:rPr lang="en-US" b="1" u="sng" dirty="0"/>
              <a:t>: </a:t>
            </a:r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do </a:t>
            </a:r>
            <a:r>
              <a:rPr lang="en-US" dirty="0" err="1"/>
              <a:t>dia</a:t>
            </a:r>
            <a:r>
              <a:rPr lang="en-US" dirty="0"/>
              <a:t> 30 de Janeiro </a:t>
            </a:r>
            <a:r>
              <a:rPr lang="en-US" dirty="0" err="1"/>
              <a:t>deixará</a:t>
            </a:r>
            <a:r>
              <a:rPr lang="en-US" dirty="0"/>
              <a:t> de ser </a:t>
            </a:r>
            <a:r>
              <a:rPr lang="en-US" dirty="0" err="1"/>
              <a:t>possível</a:t>
            </a:r>
            <a:r>
              <a:rPr lang="en-US" dirty="0"/>
              <a:t> o modo de </a:t>
            </a:r>
            <a:r>
              <a:rPr lang="en-US" dirty="0" err="1"/>
              <a:t>avaliação</a:t>
            </a:r>
            <a:r>
              <a:rPr lang="en-US" dirty="0"/>
              <a:t> A (Avaliação </a:t>
            </a:r>
            <a:r>
              <a:rPr lang="en-US" dirty="0" err="1"/>
              <a:t>Contínua</a:t>
            </a:r>
            <a:r>
              <a:rPr lang="en-US" dirty="0"/>
              <a:t>), </a:t>
            </a:r>
            <a:r>
              <a:rPr lang="en-US" dirty="0" err="1"/>
              <a:t>quer</a:t>
            </a:r>
            <a:r>
              <a:rPr lang="en-US" dirty="0"/>
              <a:t> </a:t>
            </a:r>
            <a:r>
              <a:rPr lang="en-US" dirty="0" err="1"/>
              <a:t>tenham</a:t>
            </a:r>
            <a:r>
              <a:rPr lang="en-US" dirty="0"/>
              <a:t> </a:t>
            </a:r>
            <a:r>
              <a:rPr lang="en-US" dirty="0" err="1"/>
              <a:t>entregue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séries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 TP </a:t>
            </a:r>
            <a:r>
              <a:rPr lang="en-US" dirty="0" err="1"/>
              <a:t>ou</a:t>
            </a:r>
            <a:r>
              <a:rPr lang="en-US" dirty="0"/>
              <a:t> Lab.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3604-4F59-4380-93E3-EA22E0BE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D20C7-280E-404A-9072-F31D76C4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8CB12-D2C1-4510-B838-F5D18B71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827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moodle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u="sng" dirty="0"/>
              <a:t>https://moodle.ips.pt/2223/login/index.php</a:t>
            </a:r>
          </a:p>
          <a:p>
            <a:endParaRPr lang="pt-PT" u="sng" dirty="0"/>
          </a:p>
          <a:p>
            <a:r>
              <a:rPr lang="pt-PT" dirty="0"/>
              <a:t>A chave de inscrição no Moodle é: </a:t>
            </a:r>
            <a:r>
              <a:rPr lang="pt-PT" dirty="0" err="1"/>
              <a:t>IAestips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805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Docentes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Joaquim Filipe (TP + L)</a:t>
            </a:r>
          </a:p>
          <a:p>
            <a:pPr lvl="1"/>
            <a:r>
              <a:rPr lang="pt-PT" dirty="0">
                <a:hlinkClick r:id="rId2"/>
              </a:rPr>
              <a:t>joaquim.filipe@estsetubal.ips.pt</a:t>
            </a:r>
            <a:endParaRPr lang="pt-PT" dirty="0"/>
          </a:p>
          <a:p>
            <a:pPr lvl="1"/>
            <a:r>
              <a:rPr lang="pt-PT" dirty="0"/>
              <a:t>F260</a:t>
            </a:r>
          </a:p>
          <a:p>
            <a:r>
              <a:rPr lang="pt-PT" dirty="0"/>
              <a:t>Filipe Mariano (L)</a:t>
            </a:r>
          </a:p>
          <a:p>
            <a:pPr lvl="1"/>
            <a:r>
              <a:rPr lang="pt-PT" dirty="0">
                <a:hlinkClick r:id="rId2"/>
              </a:rPr>
              <a:t>Filipe.mariano@estsetubal.ips.pt</a:t>
            </a:r>
            <a:endParaRPr lang="pt-PT" dirty="0"/>
          </a:p>
          <a:p>
            <a:pPr lvl="1"/>
            <a:r>
              <a:rPr lang="pt-PT" dirty="0"/>
              <a:t>F260</a:t>
            </a:r>
          </a:p>
          <a:p>
            <a:pPr lvl="1"/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309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Programa – parte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>
              <a:lnSpc>
                <a:spcPct val="120000"/>
              </a:lnSpc>
            </a:pPr>
            <a:r>
              <a:rPr lang="pt-PT" dirty="0"/>
              <a:t>Introdução à Inteligência Artificial</a:t>
            </a:r>
            <a:endParaRPr lang="pt-PT" sz="2000" dirty="0"/>
          </a:p>
          <a:p>
            <a:pPr lvl="1">
              <a:lnSpc>
                <a:spcPct val="120000"/>
              </a:lnSpc>
            </a:pPr>
            <a:r>
              <a:rPr lang="pt-PT" dirty="0"/>
              <a:t>Tipos de problemas e soluções </a:t>
            </a:r>
            <a:endParaRPr lang="pt-PT" sz="1800" dirty="0"/>
          </a:p>
          <a:p>
            <a:pPr lvl="1">
              <a:lnSpc>
                <a:spcPct val="120000"/>
              </a:lnSpc>
            </a:pPr>
            <a:r>
              <a:rPr lang="pt-PT" dirty="0" err="1"/>
              <a:t>Sub-áreas</a:t>
            </a:r>
            <a:r>
              <a:rPr lang="pt-PT" dirty="0"/>
              <a:t> da Inteligência Artificial</a:t>
            </a:r>
            <a:endParaRPr lang="pt-PT" sz="1800" dirty="0"/>
          </a:p>
          <a:p>
            <a:pPr lvl="0">
              <a:lnSpc>
                <a:spcPct val="120000"/>
              </a:lnSpc>
            </a:pPr>
            <a:r>
              <a:rPr lang="pt-PT" dirty="0"/>
              <a:t>Aprofundamento do LISP como linguagem de programação para a Inteligência Artificial</a:t>
            </a:r>
            <a:endParaRPr lang="pt-PT" sz="2000" dirty="0"/>
          </a:p>
          <a:p>
            <a:pPr lvl="1">
              <a:lnSpc>
                <a:spcPct val="120000"/>
              </a:lnSpc>
            </a:pPr>
            <a:r>
              <a:rPr lang="pt-PT" dirty="0"/>
              <a:t>Recursividade e programação funcional</a:t>
            </a:r>
            <a:endParaRPr lang="pt-PT" sz="1800" dirty="0"/>
          </a:p>
          <a:p>
            <a:pPr lvl="1">
              <a:lnSpc>
                <a:spcPct val="120000"/>
              </a:lnSpc>
            </a:pPr>
            <a:r>
              <a:rPr lang="pt-PT" dirty="0"/>
              <a:t>Átomos e Listas: estruturas de dados e funções; funções lambda</a:t>
            </a:r>
            <a:endParaRPr lang="pt-PT" sz="1800" dirty="0"/>
          </a:p>
          <a:p>
            <a:pPr lvl="1">
              <a:lnSpc>
                <a:spcPct val="120000"/>
              </a:lnSpc>
            </a:pPr>
            <a:r>
              <a:rPr lang="pt-PT" dirty="0"/>
              <a:t>O avaliador de LISP; Meta-funções </a:t>
            </a:r>
            <a:endParaRPr lang="pt-PT" sz="1800" dirty="0"/>
          </a:p>
          <a:p>
            <a:pPr lvl="0">
              <a:lnSpc>
                <a:spcPct val="120000"/>
              </a:lnSpc>
            </a:pPr>
            <a:r>
              <a:rPr lang="pt-PT" dirty="0"/>
              <a:t>Resolução de problemas</a:t>
            </a:r>
            <a:endParaRPr lang="pt-PT" sz="2000" dirty="0"/>
          </a:p>
          <a:p>
            <a:pPr lvl="1">
              <a:lnSpc>
                <a:spcPct val="120000"/>
              </a:lnSpc>
            </a:pPr>
            <a:r>
              <a:rPr lang="pt-PT" dirty="0"/>
              <a:t>Definição e características dos problemas</a:t>
            </a:r>
            <a:endParaRPr lang="pt-PT" sz="1800" dirty="0"/>
          </a:p>
          <a:p>
            <a:pPr lvl="2">
              <a:lnSpc>
                <a:spcPct val="120000"/>
              </a:lnSpc>
            </a:pPr>
            <a:r>
              <a:rPr lang="pt-PT" dirty="0"/>
              <a:t>Explosão combinatória</a:t>
            </a:r>
            <a:endParaRPr lang="pt-PT" sz="1600" dirty="0"/>
          </a:p>
          <a:p>
            <a:pPr lvl="2">
              <a:lnSpc>
                <a:spcPct val="120000"/>
              </a:lnSpc>
            </a:pPr>
            <a:r>
              <a:rPr lang="pt-PT" dirty="0"/>
              <a:t>O papel do conhecimento</a:t>
            </a:r>
            <a:endParaRPr lang="pt-PT" sz="1600" dirty="0"/>
          </a:p>
          <a:p>
            <a:pPr lvl="1">
              <a:lnSpc>
                <a:spcPct val="120000"/>
              </a:lnSpc>
            </a:pPr>
            <a:r>
              <a:rPr lang="pt-PT" dirty="0"/>
              <a:t>Procura em Espaço de Estados</a:t>
            </a:r>
            <a:endParaRPr lang="pt-PT" sz="1800" dirty="0"/>
          </a:p>
          <a:p>
            <a:pPr lvl="2">
              <a:lnSpc>
                <a:spcPct val="120000"/>
              </a:lnSpc>
            </a:pPr>
            <a:r>
              <a:rPr lang="pt-PT" dirty="0"/>
              <a:t>Métodos exaustivos</a:t>
            </a:r>
            <a:endParaRPr lang="pt-PT" sz="1600" dirty="0"/>
          </a:p>
          <a:p>
            <a:pPr lvl="2">
              <a:lnSpc>
                <a:spcPct val="120000"/>
              </a:lnSpc>
            </a:pPr>
            <a:r>
              <a:rPr lang="pt-PT" dirty="0"/>
              <a:t>Satisfação de constrangimentos</a:t>
            </a:r>
            <a:endParaRPr lang="pt-PT" sz="1600" dirty="0"/>
          </a:p>
          <a:p>
            <a:pPr lvl="2">
              <a:lnSpc>
                <a:spcPct val="120000"/>
              </a:lnSpc>
            </a:pPr>
            <a:r>
              <a:rPr lang="pt-PT" dirty="0"/>
              <a:t>Métodos informados; heurísticas; algoritmos</a:t>
            </a:r>
            <a:endParaRPr lang="pt-PT" sz="1600" dirty="0"/>
          </a:p>
          <a:p>
            <a:pPr>
              <a:lnSpc>
                <a:spcPct val="120000"/>
              </a:lnSpc>
            </a:pP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8812077" y="4432515"/>
            <a:ext cx="2881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4000" b="1" i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Projeto 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572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Programa – parte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pt-PT" dirty="0"/>
              <a:t>Teoria de jogos</a:t>
            </a:r>
            <a:endParaRPr lang="pt-PT" sz="2000" dirty="0"/>
          </a:p>
          <a:p>
            <a:pPr lvl="1">
              <a:lnSpc>
                <a:spcPct val="100000"/>
              </a:lnSpc>
            </a:pPr>
            <a:r>
              <a:rPr lang="pt-PT" dirty="0"/>
              <a:t>Os jogos como problemas de procura em espaço de estados</a:t>
            </a:r>
            <a:endParaRPr lang="pt-PT" sz="1800" dirty="0"/>
          </a:p>
          <a:p>
            <a:pPr lvl="1">
              <a:lnSpc>
                <a:spcPct val="100000"/>
              </a:lnSpc>
            </a:pPr>
            <a:r>
              <a:rPr lang="pt-PT" dirty="0"/>
              <a:t>O algoritmo </a:t>
            </a:r>
            <a:r>
              <a:rPr lang="pt-PT" dirty="0" err="1"/>
              <a:t>minimax</a:t>
            </a:r>
            <a:endParaRPr lang="pt-PT" sz="1800" dirty="0"/>
          </a:p>
          <a:p>
            <a:pPr lvl="1">
              <a:lnSpc>
                <a:spcPct val="100000"/>
              </a:lnSpc>
            </a:pPr>
            <a:r>
              <a:rPr lang="pt-PT" dirty="0"/>
              <a:t>O algoritmo </a:t>
            </a:r>
            <a:r>
              <a:rPr lang="pt-PT" dirty="0" err="1"/>
              <a:t>alfa-beta</a:t>
            </a:r>
            <a:endParaRPr lang="pt-PT" sz="1800" dirty="0"/>
          </a:p>
          <a:p>
            <a:pPr>
              <a:lnSpc>
                <a:spcPct val="100000"/>
              </a:lnSpc>
            </a:pPr>
            <a:endParaRPr lang="pt-PT" dirty="0"/>
          </a:p>
          <a:p>
            <a:pPr>
              <a:lnSpc>
                <a:spcPct val="100000"/>
              </a:lnSpc>
            </a:pPr>
            <a:endParaRPr lang="pt-PT" dirty="0"/>
          </a:p>
          <a:p>
            <a:pPr>
              <a:lnSpc>
                <a:spcPct val="100000"/>
              </a:lnSpc>
            </a:pPr>
            <a:endParaRPr lang="pt-PT" dirty="0"/>
          </a:p>
          <a:p>
            <a:pPr>
              <a:lnSpc>
                <a:spcPct val="100000"/>
              </a:lnSpc>
            </a:pPr>
            <a:endParaRPr lang="pt-PT" dirty="0"/>
          </a:p>
          <a:p>
            <a:pPr>
              <a:lnSpc>
                <a:spcPct val="100000"/>
              </a:lnSpc>
            </a:pPr>
            <a:endParaRPr lang="pt-PT" dirty="0"/>
          </a:p>
          <a:p>
            <a:pPr>
              <a:lnSpc>
                <a:spcPct val="100000"/>
              </a:lnSpc>
            </a:pPr>
            <a:endParaRPr lang="pt-PT" dirty="0"/>
          </a:p>
        </p:txBody>
      </p:sp>
      <p:sp>
        <p:nvSpPr>
          <p:cNvPr id="4" name="Rectangle 3"/>
          <p:cNvSpPr/>
          <p:nvPr/>
        </p:nvSpPr>
        <p:spPr>
          <a:xfrm>
            <a:off x="8913841" y="4001294"/>
            <a:ext cx="27873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4000" b="1" i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</a:rPr>
              <a:t>Projeto 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932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Programa – parte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pt-PT" dirty="0"/>
              <a:t>Engenharia do conhecimento</a:t>
            </a:r>
            <a:endParaRPr lang="pt-PT" sz="2000" dirty="0"/>
          </a:p>
          <a:p>
            <a:pPr lvl="1">
              <a:lnSpc>
                <a:spcPct val="100000"/>
              </a:lnSpc>
            </a:pPr>
            <a:r>
              <a:rPr lang="pt-PT" dirty="0"/>
              <a:t>Técnicas de representação de conhecimento</a:t>
            </a:r>
            <a:endParaRPr lang="pt-PT" sz="1800" dirty="0"/>
          </a:p>
          <a:p>
            <a:pPr lvl="2">
              <a:lnSpc>
                <a:spcPct val="100000"/>
              </a:lnSpc>
            </a:pPr>
            <a:r>
              <a:rPr lang="pt-PT" dirty="0"/>
              <a:t>Sistemas baseados em regras</a:t>
            </a:r>
            <a:endParaRPr lang="pt-PT" sz="1600" dirty="0"/>
          </a:p>
          <a:p>
            <a:pPr lvl="2">
              <a:lnSpc>
                <a:spcPct val="100000"/>
              </a:lnSpc>
            </a:pPr>
            <a:r>
              <a:rPr lang="pt-PT" dirty="0"/>
              <a:t>Representação de conhecimento incerto/incompleto</a:t>
            </a:r>
            <a:endParaRPr lang="pt-PT" sz="1600" dirty="0"/>
          </a:p>
          <a:p>
            <a:pPr lvl="1">
              <a:lnSpc>
                <a:spcPct val="100000"/>
              </a:lnSpc>
            </a:pPr>
            <a:r>
              <a:rPr lang="pt-PT" dirty="0"/>
              <a:t>Processos de Inferência</a:t>
            </a:r>
            <a:endParaRPr lang="pt-PT" sz="1800" dirty="0"/>
          </a:p>
          <a:p>
            <a:pPr lvl="2">
              <a:lnSpc>
                <a:spcPct val="100000"/>
              </a:lnSpc>
            </a:pPr>
            <a:r>
              <a:rPr lang="pt-PT" dirty="0"/>
              <a:t>Inferência baseada em </a:t>
            </a:r>
            <a:r>
              <a:rPr lang="pt-PT" dirty="0" err="1"/>
              <a:t>forward</a:t>
            </a:r>
            <a:r>
              <a:rPr lang="pt-PT" dirty="0"/>
              <a:t> </a:t>
            </a:r>
            <a:r>
              <a:rPr lang="pt-PT" dirty="0" err="1"/>
              <a:t>chaining</a:t>
            </a:r>
            <a:r>
              <a:rPr lang="pt-PT" dirty="0"/>
              <a:t> e </a:t>
            </a:r>
            <a:r>
              <a:rPr lang="pt-PT" dirty="0" err="1"/>
              <a:t>backward</a:t>
            </a:r>
            <a:r>
              <a:rPr lang="pt-PT" dirty="0"/>
              <a:t> </a:t>
            </a:r>
            <a:r>
              <a:rPr lang="pt-PT" dirty="0" err="1"/>
              <a:t>chaining</a:t>
            </a:r>
            <a:endParaRPr lang="pt-PT" sz="1600" dirty="0"/>
          </a:p>
          <a:p>
            <a:pPr lvl="2">
              <a:lnSpc>
                <a:spcPct val="100000"/>
              </a:lnSpc>
            </a:pPr>
            <a:r>
              <a:rPr lang="pt-PT" dirty="0"/>
              <a:t>O algoritmo RETE </a:t>
            </a:r>
            <a:endParaRPr lang="pt-PT" sz="1600" dirty="0"/>
          </a:p>
          <a:p>
            <a:pPr lvl="1">
              <a:lnSpc>
                <a:spcPct val="100000"/>
              </a:lnSpc>
            </a:pPr>
            <a:r>
              <a:rPr lang="pt-PT" dirty="0"/>
              <a:t>Metodologias de Desenvolvimento de Sistemas Periciais</a:t>
            </a:r>
            <a:endParaRPr lang="pt-PT" sz="1800" dirty="0"/>
          </a:p>
          <a:p>
            <a:pPr lvl="2">
              <a:lnSpc>
                <a:spcPct val="100000"/>
              </a:lnSpc>
            </a:pPr>
            <a:r>
              <a:rPr lang="pt-PT" dirty="0"/>
              <a:t>Sistemas Periciais de 2ª Geração</a:t>
            </a:r>
            <a:endParaRPr lang="pt-PT" sz="1600" dirty="0"/>
          </a:p>
          <a:p>
            <a:pPr lvl="2">
              <a:lnSpc>
                <a:spcPct val="100000"/>
              </a:lnSpc>
            </a:pPr>
            <a:r>
              <a:rPr lang="pt-PT" dirty="0"/>
              <a:t>Inferência de Regras - algoritmo ID3</a:t>
            </a:r>
            <a:endParaRPr lang="pt-PT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581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E784-4B9E-459F-83A5-F3F84575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Aulas 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21D0-E63A-4F77-A242-4B465C6C6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308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pt-PT" dirty="0"/>
              <a:t>Materiais: </a:t>
            </a:r>
          </a:p>
          <a:p>
            <a:pPr lvl="1"/>
            <a:r>
              <a:rPr lang="pt-PT" dirty="0"/>
              <a:t>Slides e Fichas de </a:t>
            </a:r>
            <a:r>
              <a:rPr lang="pt-PT" dirty="0" err="1"/>
              <a:t>exercicios</a:t>
            </a:r>
            <a:endParaRPr lang="pt-PT" dirty="0"/>
          </a:p>
          <a:p>
            <a:endParaRPr lang="pt-PT" dirty="0"/>
          </a:p>
          <a:p>
            <a:r>
              <a:rPr lang="pt-PT" dirty="0"/>
              <a:t>Tipos de matéria lecionada nas aulas TP:</a:t>
            </a:r>
          </a:p>
          <a:p>
            <a:pPr lvl="1"/>
            <a:r>
              <a:rPr lang="pt-PT" dirty="0"/>
              <a:t>Teoria (conceitos e algoritmos)</a:t>
            </a:r>
          </a:p>
          <a:p>
            <a:pPr lvl="1"/>
            <a:r>
              <a:rPr lang="pt-PT" dirty="0"/>
              <a:t>Prática (programação em LISP)</a:t>
            </a:r>
          </a:p>
          <a:p>
            <a:pPr lvl="1"/>
            <a:endParaRPr lang="pt-PT" dirty="0"/>
          </a:p>
          <a:p>
            <a:r>
              <a:rPr lang="pt-PT" dirty="0"/>
              <a:t>Metodologia e Calendarização: </a:t>
            </a:r>
          </a:p>
          <a:p>
            <a:pPr lvl="1"/>
            <a:r>
              <a:rPr lang="pt-PT" dirty="0"/>
              <a:t>Aulas presenciais</a:t>
            </a:r>
          </a:p>
          <a:p>
            <a:pPr lvl="1"/>
            <a:r>
              <a:rPr lang="pt-PT" dirty="0"/>
              <a:t>Na primeira parte do semestre as 2 aulas TP da semana oscilarão entre a Teoria e a Prática, alternadamente, com maior ênfase na parte prática. Na segunda parte do semestre haverá maior concentração na matéria teórica.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9BF56-6E71-46A3-8726-9E40F7CE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5ADC-48EC-4226-9294-4A1ED965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16DFD-CEEC-4A01-A572-66D653C3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241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29EB-8224-420D-90D6-37CE8FBC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Aulas </a:t>
            </a:r>
            <a:r>
              <a:rPr lang="pt-PT" dirty="0" err="1"/>
              <a:t>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DDB65-850A-449F-AB3C-2C1142F4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Resolução de exercícios e implementação de algoritmos</a:t>
            </a:r>
          </a:p>
          <a:p>
            <a:pPr lvl="1"/>
            <a:r>
              <a:rPr lang="pt-PT" dirty="0"/>
              <a:t>LISP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r>
              <a:rPr lang="pt-PT" dirty="0"/>
              <a:t>Metodologia</a:t>
            </a:r>
          </a:p>
          <a:p>
            <a:pPr lvl="1"/>
            <a:r>
              <a:rPr lang="pt-PT" dirty="0"/>
              <a:t>Fichas de laboratório, previamente disponibilizadas. </a:t>
            </a:r>
            <a:endParaRPr lang="en-US" dirty="0"/>
          </a:p>
          <a:p>
            <a:pPr lvl="1"/>
            <a:r>
              <a:rPr lang="pt-PT" dirty="0"/>
              <a:t>Aulas presenciais</a:t>
            </a:r>
          </a:p>
          <a:p>
            <a:pPr lvl="1"/>
            <a:r>
              <a:rPr lang="pt-PT" dirty="0"/>
              <a:t>Apoio aos projetos de programação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1B3B9-45B3-43D5-9714-5BD51B99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2E62A-1B8D-43D4-A56E-25826D26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86320-31A5-4E37-A48D-C53547CB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187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3259" y="748608"/>
            <a:ext cx="4348655" cy="1293028"/>
          </a:xfrm>
        </p:spPr>
        <p:txBody>
          <a:bodyPr/>
          <a:lstStyle/>
          <a:p>
            <a:r>
              <a:rPr lang="pt-PT" dirty="0"/>
              <a:t>Avaliação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965763"/>
            <a:ext cx="1105836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+mj-lt"/>
              </a:rPr>
              <a:t>Modo A (avaliação contínua):</a:t>
            </a:r>
          </a:p>
          <a:p>
            <a:r>
              <a:rPr lang="pt-PT" sz="1400" dirty="0">
                <a:latin typeface="+mj-lt"/>
              </a:rPr>
              <a:t>Não contempla o exame. </a:t>
            </a:r>
          </a:p>
          <a:p>
            <a:endParaRPr lang="pt-PT" sz="1400" dirty="0">
              <a:latin typeface="+mj-lt"/>
            </a:endParaRPr>
          </a:p>
          <a:p>
            <a:r>
              <a:rPr lang="pt-PT" sz="1400" b="1" dirty="0">
                <a:latin typeface="+mj-lt"/>
              </a:rPr>
              <a:t>O Modo A só pode ser usado na época normal (i.e. não em época de recurso nem época especial)</a:t>
            </a:r>
            <a:endParaRPr lang="pt-PT" sz="1400" dirty="0">
              <a:latin typeface="+mj-lt"/>
            </a:endParaRPr>
          </a:p>
          <a:p>
            <a:pPr lvl="0"/>
            <a:r>
              <a:rPr lang="pt-PT" sz="1400" dirty="0">
                <a:latin typeface="+mj-lt"/>
              </a:rPr>
              <a:t>Elementos:</a:t>
            </a:r>
            <a:endParaRPr lang="en-US" sz="1100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1400" dirty="0">
                <a:latin typeface="+mj-lt"/>
              </a:rPr>
              <a:t>6 séries de exercícios de avaliação a realizar nas aulas laboratoriais, para abordar até 30% dos objetivos de aprendizagem da UC, com uma duração a definir, entre 15 a 60 minutos;</a:t>
            </a:r>
            <a:endParaRPr lang="en-US" sz="1100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1400" dirty="0">
                <a:latin typeface="+mj-lt"/>
              </a:rPr>
              <a:t>2 projetos de programação (em LISP), incluindo documentação;</a:t>
            </a:r>
            <a:endParaRPr lang="en-US" sz="1100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1400" dirty="0">
                <a:latin typeface="+mj-lt"/>
              </a:rPr>
              <a:t>Teste (teórico-prático), realizado na última semana de aulas, visando abordar entre 30% a 50% dos objetivos de aprendizagem da UC, com uma duração entre 60 a 120 minutos;</a:t>
            </a:r>
          </a:p>
          <a:p>
            <a:endParaRPr lang="pt-PT" sz="1400" dirty="0">
              <a:latin typeface="+mj-lt"/>
            </a:endParaRPr>
          </a:p>
          <a:p>
            <a:r>
              <a:rPr lang="pt-PT" sz="1400" dirty="0">
                <a:latin typeface="+mj-lt"/>
              </a:rPr>
              <a:t>A falta a qualquer uma das séries a realizar nas aulas teórico-práticas e de laboratório dá origem à contabilização de zero valores nessa série. De notar que a média aritmética das séries terá de ser igual ou superior </a:t>
            </a:r>
            <a:r>
              <a:rPr lang="pt-PT" sz="1400">
                <a:latin typeface="+mj-lt"/>
              </a:rPr>
              <a:t>a 7 </a:t>
            </a:r>
            <a:r>
              <a:rPr lang="pt-PT" sz="1400" dirty="0">
                <a:latin typeface="+mj-lt"/>
              </a:rPr>
              <a:t>valores.</a:t>
            </a:r>
          </a:p>
          <a:p>
            <a:pPr lvl="1"/>
            <a:endParaRPr lang="en-US" sz="1200" dirty="0">
              <a:latin typeface="+mj-lt"/>
            </a:endParaRPr>
          </a:p>
          <a:p>
            <a:r>
              <a:rPr lang="pt-PT" sz="1600" b="1" i="1" dirty="0">
                <a:latin typeface="+mj-lt"/>
              </a:rPr>
              <a:t>Nota Final A = Séries de Exercícios*10% + Teste*45% + Projeto1*25% + Projeto2*20%</a:t>
            </a:r>
          </a:p>
          <a:p>
            <a:endParaRPr lang="en-US" sz="1400" dirty="0">
              <a:latin typeface="+mj-lt"/>
            </a:endParaRPr>
          </a:p>
          <a:p>
            <a:r>
              <a:rPr lang="pt-PT" sz="1400" dirty="0">
                <a:latin typeface="+mj-lt"/>
              </a:rPr>
              <a:t>Obrigatório obter nota igual ou superior a 7 valores (na escala 0-20) em cada elemento da nota final A, acima referido.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739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Avaliação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89906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PT" sz="2400" b="1" dirty="0"/>
              <a:t>Modo B (avaliação por exame):</a:t>
            </a: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r>
              <a:rPr lang="pt-PT" sz="1600" dirty="0"/>
              <a:t>Não serão contados os exercícios das aulas, nem haverá controlo de presenças. Não contempla Teste.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sz="1600" b="1" dirty="0"/>
              <a:t>O Modo B pode ser usado em qualquer das épocas de avaliação.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600" dirty="0"/>
          </a:p>
          <a:p>
            <a:pPr lvl="0">
              <a:lnSpc>
                <a:spcPct val="120000"/>
              </a:lnSpc>
            </a:pPr>
            <a:r>
              <a:rPr lang="pt-PT" sz="2100" dirty="0"/>
              <a:t>Elementos:</a:t>
            </a:r>
            <a:endParaRPr lang="en-US" sz="1600" dirty="0"/>
          </a:p>
          <a:p>
            <a:pPr lvl="1">
              <a:lnSpc>
                <a:spcPct val="120000"/>
              </a:lnSpc>
            </a:pPr>
            <a:r>
              <a:rPr lang="pt-PT" sz="1900" dirty="0"/>
              <a:t>2 projetos de programação (em LISP).</a:t>
            </a:r>
            <a:endParaRPr lang="en-US" sz="1400" dirty="0"/>
          </a:p>
          <a:p>
            <a:pPr lvl="1">
              <a:lnSpc>
                <a:spcPct val="120000"/>
              </a:lnSpc>
            </a:pPr>
            <a:r>
              <a:rPr lang="pt-PT" sz="1900" dirty="0"/>
              <a:t>Exame final. </a:t>
            </a:r>
          </a:p>
          <a:p>
            <a:pPr lvl="1">
              <a:lnSpc>
                <a:spcPct val="120000"/>
              </a:lnSpc>
            </a:pPr>
            <a:endParaRPr lang="en-US" sz="1400" dirty="0"/>
          </a:p>
          <a:p>
            <a:pPr marL="0" lvl="0" indent="0">
              <a:lnSpc>
                <a:spcPct val="120000"/>
              </a:lnSpc>
              <a:buNone/>
            </a:pPr>
            <a:r>
              <a:rPr lang="pt-PT" sz="2100" b="1" i="1" dirty="0"/>
              <a:t>Nota Final B = Projeto1*25% + Projeto2*20% + Exame final*55%</a:t>
            </a:r>
          </a:p>
          <a:p>
            <a:pPr marL="0" lv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r>
              <a:rPr lang="pt-PT" sz="1900" dirty="0"/>
              <a:t>Obrigatório obter nota igual ou superior a 7 valores (na escala 0-20) em cada elemento acima referido.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@Joaquim Filipe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6E94-BCDF-46BD-8E16-3B460DE2CDF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86963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775</TotalTime>
  <Words>939</Words>
  <Application>Microsoft Office PowerPoint</Application>
  <PresentationFormat>Widescreen</PresentationFormat>
  <Paragraphs>154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Inteligência Artificial </vt:lpstr>
      <vt:lpstr>Docentes</vt:lpstr>
      <vt:lpstr>Programa – parte 1</vt:lpstr>
      <vt:lpstr>Programa – parte 2</vt:lpstr>
      <vt:lpstr>Programa – parte 3</vt:lpstr>
      <vt:lpstr>Aulas TP</vt:lpstr>
      <vt:lpstr>Aulas Lab</vt:lpstr>
      <vt:lpstr>Avaliação A</vt:lpstr>
      <vt:lpstr>Avaliação B</vt:lpstr>
      <vt:lpstr>Avaliação Final</vt:lpstr>
      <vt:lpstr>Calendário</vt:lpstr>
      <vt:lpstr>moodle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Joaquim Filipe</dc:creator>
  <cp:lastModifiedBy>Joaquim Filipe</cp:lastModifiedBy>
  <cp:revision>49</cp:revision>
  <dcterms:created xsi:type="dcterms:W3CDTF">2016-10-01T22:37:20Z</dcterms:created>
  <dcterms:modified xsi:type="dcterms:W3CDTF">2022-09-29T11:34:21Z</dcterms:modified>
</cp:coreProperties>
</file>