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94660"/>
  </p:normalViewPr>
  <p:slideViewPr>
    <p:cSldViewPr snapToGrid="0">
      <p:cViewPr>
        <p:scale>
          <a:sx n="80" d="100"/>
          <a:sy n="80" d="100"/>
        </p:scale>
        <p:origin x="965"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D983-C850-4511-A7E0-2410F0A75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CFABE6-332A-D50C-F970-65EC39B4C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74C36-66EB-43ED-A723-2D145959299C}"/>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5" name="Footer Placeholder 4">
            <a:extLst>
              <a:ext uri="{FF2B5EF4-FFF2-40B4-BE49-F238E27FC236}">
                <a16:creationId xmlns:a16="http://schemas.microsoft.com/office/drawing/2014/main" id="{0277B9C0-306E-DF34-434E-FF3E24A9F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13100-88A6-6E27-2F56-ED3F6F5468C5}"/>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285613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0125-0AA3-C574-7AB6-84E5E921A6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1D7DC7-DBE2-B02A-B6D5-4854E5AE1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263F1-0780-A387-4E90-73B7F05680D0}"/>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5" name="Footer Placeholder 4">
            <a:extLst>
              <a:ext uri="{FF2B5EF4-FFF2-40B4-BE49-F238E27FC236}">
                <a16:creationId xmlns:a16="http://schemas.microsoft.com/office/drawing/2014/main" id="{2CB19E2A-68A3-8398-5BF3-408034886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02449-4369-B282-EEA4-806DE1E02749}"/>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184482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2AEC1-59D2-13D1-F3F4-FDA3729493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B3A9F0-80B1-5A06-7B2D-6B673595A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FEBBC-C4B1-3231-A456-940B72737548}"/>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5" name="Footer Placeholder 4">
            <a:extLst>
              <a:ext uri="{FF2B5EF4-FFF2-40B4-BE49-F238E27FC236}">
                <a16:creationId xmlns:a16="http://schemas.microsoft.com/office/drawing/2014/main" id="{D6981CB9-2863-4848-DE39-0E26C654C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2570F-10E4-1A9D-9C91-B0E09EECC34C}"/>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17540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C895-416E-CB49-2272-3F615B2CB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024D0-84E8-1A50-653D-B0CAA4971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24C10-BD60-F681-433B-33B5721528AF}"/>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5" name="Footer Placeholder 4">
            <a:extLst>
              <a:ext uri="{FF2B5EF4-FFF2-40B4-BE49-F238E27FC236}">
                <a16:creationId xmlns:a16="http://schemas.microsoft.com/office/drawing/2014/main" id="{212412CC-746E-2254-2588-1FC90CD85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FEE5D-5DE1-BB8B-6396-291DD0A8CBEE}"/>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294347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C721-B434-8456-A12F-8946DECC2C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1EC09E-7C07-71C3-C6B4-17942E3DC4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4B64B-C3AD-AC95-BB5D-7F04B3B0775A}"/>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5" name="Footer Placeholder 4">
            <a:extLst>
              <a:ext uri="{FF2B5EF4-FFF2-40B4-BE49-F238E27FC236}">
                <a16:creationId xmlns:a16="http://schemas.microsoft.com/office/drawing/2014/main" id="{4C21CD41-ACAB-EF92-CF52-AE62A2CC5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03DF4-7C07-B574-8F51-5288C8C65B3D}"/>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272143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D969-7674-180C-E5BC-EB0B568C2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E82ED-3B76-9780-6038-BF34A994B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93AE72-4B24-AB89-A460-C298ED549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CE03C-918F-1386-7F52-06082BDE5812}"/>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6" name="Footer Placeholder 5">
            <a:extLst>
              <a:ext uri="{FF2B5EF4-FFF2-40B4-BE49-F238E27FC236}">
                <a16:creationId xmlns:a16="http://schemas.microsoft.com/office/drawing/2014/main" id="{6922DA96-580A-8127-87D0-09816AA5B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896E9-34C3-DE29-3F95-2ED2D44952D5}"/>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243000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B17-B496-30AB-45BF-4EB0983C55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8D167-5711-8821-E5E0-9A7983C90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CD081B-95E8-97C9-072B-0DD69E636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F6BABA-623F-7B45-368A-3E6A872881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838DBB-699E-FA97-200A-5F2592187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DF218C-0FA2-A9BA-A45C-ECF8B28ACA20}"/>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8" name="Footer Placeholder 7">
            <a:extLst>
              <a:ext uri="{FF2B5EF4-FFF2-40B4-BE49-F238E27FC236}">
                <a16:creationId xmlns:a16="http://schemas.microsoft.com/office/drawing/2014/main" id="{7B4B2F40-88E9-0E1F-11E0-A0DAAC6E1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B2E0E4-38A7-A5FB-D7B6-FB79A3768905}"/>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349969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575E-8783-93F0-A1D3-ABF03BA7B7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4048D-655B-E57D-F6C6-4C8DDA2B1668}"/>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4" name="Footer Placeholder 3">
            <a:extLst>
              <a:ext uri="{FF2B5EF4-FFF2-40B4-BE49-F238E27FC236}">
                <a16:creationId xmlns:a16="http://schemas.microsoft.com/office/drawing/2014/main" id="{52C05E3D-709C-DB9E-19B6-CA5BE9431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B546A-E69B-6D9E-AC17-EBFC0A9F23FE}"/>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335123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82C2A-B45C-2D8E-797B-86339A1274F3}"/>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3" name="Footer Placeholder 2">
            <a:extLst>
              <a:ext uri="{FF2B5EF4-FFF2-40B4-BE49-F238E27FC236}">
                <a16:creationId xmlns:a16="http://schemas.microsoft.com/office/drawing/2014/main" id="{91104492-AD00-23FA-BFB0-73D1319F4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A8E3D5-5D23-9444-891E-E4B380D5BE3E}"/>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394677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C776-A2EC-5297-675D-FBF018A35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F094C1-D90B-9C92-CE8F-A5D31723E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0EF8E-D7D0-C911-008C-63A029FBF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B0002-79C6-8EF1-23CC-9ADEDEFAF2D7}"/>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6" name="Footer Placeholder 5">
            <a:extLst>
              <a:ext uri="{FF2B5EF4-FFF2-40B4-BE49-F238E27FC236}">
                <a16:creationId xmlns:a16="http://schemas.microsoft.com/office/drawing/2014/main" id="{488B6948-BFD4-400E-94BE-CB4117007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DB597-26C4-9767-03AB-4AF60B24EA83}"/>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282899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D4D9-B61C-C90A-CEB9-7E5089AA2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99E7E6-1181-9AAF-4686-BE82021AB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9B196F-5F07-6015-0B7C-465681825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BC052-0CA5-733D-C25B-FE8E7EA87B8F}"/>
              </a:ext>
            </a:extLst>
          </p:cNvPr>
          <p:cNvSpPr>
            <a:spLocks noGrp="1"/>
          </p:cNvSpPr>
          <p:nvPr>
            <p:ph type="dt" sz="half" idx="10"/>
          </p:nvPr>
        </p:nvSpPr>
        <p:spPr/>
        <p:txBody>
          <a:bodyPr/>
          <a:lstStyle/>
          <a:p>
            <a:fld id="{5C8DC3B0-1B66-4309-BC75-4E59D0AB4845}" type="datetimeFigureOut">
              <a:rPr lang="en-US" smtClean="0"/>
              <a:t>11/23/2024</a:t>
            </a:fld>
            <a:endParaRPr lang="en-US"/>
          </a:p>
        </p:txBody>
      </p:sp>
      <p:sp>
        <p:nvSpPr>
          <p:cNvPr id="6" name="Footer Placeholder 5">
            <a:extLst>
              <a:ext uri="{FF2B5EF4-FFF2-40B4-BE49-F238E27FC236}">
                <a16:creationId xmlns:a16="http://schemas.microsoft.com/office/drawing/2014/main" id="{3056F1F6-E756-D9DA-AEA6-C9B6244B7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4231E-4327-AC64-B8B1-80D5416CD17B}"/>
              </a:ext>
            </a:extLst>
          </p:cNvPr>
          <p:cNvSpPr>
            <a:spLocks noGrp="1"/>
          </p:cNvSpPr>
          <p:nvPr>
            <p:ph type="sldNum" sz="quarter" idx="12"/>
          </p:nvPr>
        </p:nvSpPr>
        <p:spPr/>
        <p:txBody>
          <a:bodyPr/>
          <a:lstStyle/>
          <a:p>
            <a:fld id="{8703097B-AD22-431A-A862-EB840E5857CE}" type="slidenum">
              <a:rPr lang="en-US" smtClean="0"/>
              <a:t>‹#›</a:t>
            </a:fld>
            <a:endParaRPr lang="en-US"/>
          </a:p>
        </p:txBody>
      </p:sp>
    </p:spTree>
    <p:extLst>
      <p:ext uri="{BB962C8B-B14F-4D97-AF65-F5344CB8AC3E}">
        <p14:creationId xmlns:p14="http://schemas.microsoft.com/office/powerpoint/2010/main" val="407700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3C8FAB-0307-F096-90B4-08BADAECD9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3A8B14-8644-A8C7-CE0A-7D3F5E51F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7CDDB-7EB8-610F-9780-CA011EF38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8DC3B0-1B66-4309-BC75-4E59D0AB4845}" type="datetimeFigureOut">
              <a:rPr lang="en-US" smtClean="0"/>
              <a:t>11/23/2024</a:t>
            </a:fld>
            <a:endParaRPr lang="en-US"/>
          </a:p>
        </p:txBody>
      </p:sp>
      <p:sp>
        <p:nvSpPr>
          <p:cNvPr id="5" name="Footer Placeholder 4">
            <a:extLst>
              <a:ext uri="{FF2B5EF4-FFF2-40B4-BE49-F238E27FC236}">
                <a16:creationId xmlns:a16="http://schemas.microsoft.com/office/drawing/2014/main" id="{5D3ABB0B-735A-B26B-D558-C497C5961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829197-9DA5-81DE-74C1-39DD9D082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03097B-AD22-431A-A862-EB840E5857CE}" type="slidenum">
              <a:rPr lang="en-US" smtClean="0"/>
              <a:t>‹#›</a:t>
            </a:fld>
            <a:endParaRPr lang="en-US"/>
          </a:p>
        </p:txBody>
      </p:sp>
    </p:spTree>
    <p:extLst>
      <p:ext uri="{BB962C8B-B14F-4D97-AF65-F5344CB8AC3E}">
        <p14:creationId xmlns:p14="http://schemas.microsoft.com/office/powerpoint/2010/main" val="163567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enzhao2023/SOM" TargetMode="External"/><Relationship Id="rId7" Type="http://schemas.openxmlformats.org/officeDocument/2006/relationships/hyperlink" Target="https://chenzhao2023.github.io/"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na helix and a human brain&#10;&#10;Description automatically generated with medium confidence">
            <a:extLst>
              <a:ext uri="{FF2B5EF4-FFF2-40B4-BE49-F238E27FC236}">
                <a16:creationId xmlns:a16="http://schemas.microsoft.com/office/drawing/2014/main" id="{3193AA35-6C83-5C14-E6D5-BC56D9A0F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1"/>
            <a:ext cx="12192000" cy="6858000"/>
          </a:xfrm>
          <a:prstGeom prst="rect">
            <a:avLst/>
          </a:prstGeom>
        </p:spPr>
      </p:pic>
      <p:sp>
        <p:nvSpPr>
          <p:cNvPr id="7" name="Rectangle 6">
            <a:extLst>
              <a:ext uri="{FF2B5EF4-FFF2-40B4-BE49-F238E27FC236}">
                <a16:creationId xmlns:a16="http://schemas.microsoft.com/office/drawing/2014/main" id="{20E5E6A5-4117-8DF4-782D-10E252B671C2}"/>
              </a:ext>
            </a:extLst>
          </p:cNvPr>
          <p:cNvSpPr/>
          <p:nvPr/>
        </p:nvSpPr>
        <p:spPr>
          <a:xfrm>
            <a:off x="0" y="0"/>
            <a:ext cx="12192000" cy="707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dirty="0"/>
          </a:p>
        </p:txBody>
      </p:sp>
      <p:sp>
        <p:nvSpPr>
          <p:cNvPr id="8" name="TextBox 7">
            <a:extLst>
              <a:ext uri="{FF2B5EF4-FFF2-40B4-BE49-F238E27FC236}">
                <a16:creationId xmlns:a16="http://schemas.microsoft.com/office/drawing/2014/main" id="{081F268C-5D6B-9F54-1110-513269BF0AD3}"/>
              </a:ext>
            </a:extLst>
          </p:cNvPr>
          <p:cNvSpPr txBox="1"/>
          <p:nvPr/>
        </p:nvSpPr>
        <p:spPr>
          <a:xfrm>
            <a:off x="791624" y="1256807"/>
            <a:ext cx="6063624" cy="4955203"/>
          </a:xfrm>
          <a:prstGeom prst="rect">
            <a:avLst/>
          </a:prstGeom>
          <a:noFill/>
        </p:spPr>
        <p:txBody>
          <a:bodyPr wrap="square" rtlCol="0">
            <a:spAutoFit/>
          </a:bodyPr>
          <a:lstStyle/>
          <a:p>
            <a:pPr algn="ctr"/>
            <a:r>
              <a:rPr lang="en-US" b="1" dirty="0">
                <a:solidFill>
                  <a:srgbClr val="002060"/>
                </a:solidFill>
              </a:rPr>
              <a:t>CS4850 Senior Project Section 01 </a:t>
            </a:r>
          </a:p>
          <a:p>
            <a:pPr algn="ctr"/>
            <a:r>
              <a:rPr lang="en-US" b="1" dirty="0">
                <a:solidFill>
                  <a:srgbClr val="002060"/>
                </a:solidFill>
              </a:rPr>
              <a:t>2024 Fall Semester</a:t>
            </a:r>
          </a:p>
          <a:p>
            <a:endParaRPr lang="en-US" b="1" dirty="0">
              <a:solidFill>
                <a:srgbClr val="002060"/>
              </a:solidFill>
            </a:endParaRPr>
          </a:p>
          <a:p>
            <a:r>
              <a:rPr lang="en-US" sz="1600" b="1" dirty="0">
                <a:solidFill>
                  <a:srgbClr val="002060"/>
                </a:solidFill>
              </a:rPr>
              <a:t>CZ-1 A staged approach using trustworthy deep learning for multi-omics data classification</a:t>
            </a:r>
          </a:p>
          <a:p>
            <a:r>
              <a:rPr lang="en-US" sz="1400" dirty="0">
                <a:solidFill>
                  <a:srgbClr val="0070C0"/>
                </a:solidFill>
              </a:rPr>
              <a:t>Author(s): </a:t>
            </a:r>
            <a:r>
              <a:rPr lang="en-US" sz="1400" dirty="0" err="1">
                <a:solidFill>
                  <a:srgbClr val="0070C0"/>
                </a:solidFill>
              </a:rPr>
              <a:t>Tianze</a:t>
            </a:r>
            <a:r>
              <a:rPr lang="en-US" sz="1400" dirty="0">
                <a:solidFill>
                  <a:srgbClr val="0070C0"/>
                </a:solidFill>
              </a:rPr>
              <a:t> Liu, Yongbo An; Advisor: Chen Zhao</a:t>
            </a:r>
          </a:p>
          <a:p>
            <a:endParaRPr lang="en-US" sz="1200" b="1" dirty="0">
              <a:solidFill>
                <a:srgbClr val="002060"/>
              </a:solidFill>
            </a:endParaRPr>
          </a:p>
          <a:p>
            <a:r>
              <a:rPr lang="en-US" sz="1200" b="1" dirty="0">
                <a:solidFill>
                  <a:srgbClr val="002060"/>
                </a:solidFill>
              </a:rPr>
              <a:t>Project Abstract: </a:t>
            </a:r>
            <a:r>
              <a:rPr lang="en-US" sz="1200" dirty="0"/>
              <a:t>Genetic data like mRNA, miRNA, and DNA methylation provide valuable insights into disease mechanisms and improve diagnostic accuracy. Combining these data types enables a multi-dimensional approach to biomarker discovery, which can lead to earlier, more precise diagnoses. However, integrating multiple modalities raises clinical costs. Unlike past methods, our model selectively uses partial modalities when feasible. Utilizing subjective logic and trustworthy deep learning in a staged approach, we predict disease risk. Our research developed effective modality combinations for single and bi-view models, optimized a multi-perception layer for single-view classification, and created methods to quantify and manage uncertainty in incomplete multi-omics integration.</a:t>
            </a:r>
          </a:p>
          <a:p>
            <a:endParaRPr lang="en-US" sz="1200" b="1" dirty="0">
              <a:solidFill>
                <a:srgbClr val="002060"/>
              </a:solidFill>
            </a:endParaRPr>
          </a:p>
          <a:p>
            <a:endParaRPr lang="en-US" sz="1200" b="1" dirty="0">
              <a:solidFill>
                <a:srgbClr val="002060"/>
              </a:solidFill>
            </a:endParaRPr>
          </a:p>
          <a:p>
            <a:r>
              <a:rPr lang="en-US" sz="1200" b="1" dirty="0">
                <a:solidFill>
                  <a:srgbClr val="002060"/>
                </a:solidFill>
              </a:rPr>
              <a:t>Project file link: </a:t>
            </a:r>
            <a:r>
              <a:rPr lang="en-US" sz="1200" b="1" u="sng" dirty="0">
                <a:solidFill>
                  <a:srgbClr val="002060"/>
                </a:solidFill>
              </a:rPr>
              <a:t>poster.pdf</a:t>
            </a:r>
          </a:p>
          <a:p>
            <a:endParaRPr lang="en-US" sz="1200" b="1" dirty="0">
              <a:solidFill>
                <a:srgbClr val="002060"/>
              </a:solidFill>
            </a:endParaRPr>
          </a:p>
          <a:p>
            <a:r>
              <a:rPr lang="en-US" sz="1200" b="1" dirty="0">
                <a:solidFill>
                  <a:srgbClr val="002060"/>
                </a:solidFill>
              </a:rPr>
              <a:t>Project </a:t>
            </a:r>
            <a:r>
              <a:rPr lang="en-US" sz="1200" b="1" dirty="0" err="1">
                <a:solidFill>
                  <a:srgbClr val="002060"/>
                </a:solidFill>
              </a:rPr>
              <a:t>Github</a:t>
            </a:r>
            <a:r>
              <a:rPr lang="en-US" sz="1200" b="1" dirty="0">
                <a:solidFill>
                  <a:srgbClr val="002060"/>
                </a:solidFill>
              </a:rPr>
              <a:t> link: </a:t>
            </a:r>
            <a:r>
              <a:rPr lang="en-US" sz="1200" u="sng" kern="100" dirty="0">
                <a:solidFill>
                  <a:srgbClr val="467886"/>
                </a:solidFill>
                <a:effectLst/>
                <a:latin typeface="Aptos" panose="020B0004020202020204" pitchFamily="34" charset="0"/>
                <a:ea typeface="DengXian" panose="02010600030101010101" pitchFamily="2" charset="-122"/>
                <a:cs typeface="Times New Roman" panose="02020603050405020304" pitchFamily="18" charset="0"/>
                <a:hlinkClick r:id="rId3"/>
              </a:rPr>
              <a:t>https://github.com/chenzhao2023/SOM</a:t>
            </a:r>
            <a:endParaRPr lang="en-US" sz="1200" b="1" dirty="0">
              <a:solidFill>
                <a:srgbClr val="002060"/>
              </a:solidFill>
            </a:endParaRPr>
          </a:p>
          <a:p>
            <a:endParaRPr lang="en-US" sz="1200" b="1" dirty="0">
              <a:solidFill>
                <a:srgbClr val="002060"/>
              </a:solidFill>
            </a:endParaRPr>
          </a:p>
          <a:p>
            <a:r>
              <a:rPr lang="en-US" sz="1200" b="1" dirty="0">
                <a:solidFill>
                  <a:srgbClr val="002060"/>
                </a:solidFill>
              </a:rPr>
              <a:t>Project video link: </a:t>
            </a:r>
            <a:r>
              <a:rPr lang="en-US" sz="1200" b="1" u="sng" dirty="0">
                <a:solidFill>
                  <a:srgbClr val="002060"/>
                </a:solidFill>
              </a:rPr>
              <a:t>Project Presentation.mp4</a:t>
            </a:r>
          </a:p>
        </p:txBody>
      </p:sp>
      <p:sp>
        <p:nvSpPr>
          <p:cNvPr id="2" name="Rectangle: Rounded Corners 1">
            <a:extLst>
              <a:ext uri="{FF2B5EF4-FFF2-40B4-BE49-F238E27FC236}">
                <a16:creationId xmlns:a16="http://schemas.microsoft.com/office/drawing/2014/main" id="{A457EF1B-26C7-FF55-D2F9-10AEB3A85E47}"/>
              </a:ext>
            </a:extLst>
          </p:cNvPr>
          <p:cNvSpPr/>
          <p:nvPr/>
        </p:nvSpPr>
        <p:spPr>
          <a:xfrm>
            <a:off x="393778" y="1105712"/>
            <a:ext cx="6852627" cy="525739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pic>
        <p:nvPicPr>
          <p:cNvPr id="12" name="Picture 11" descr="A person wearing glasses and a blue shirt&#10;&#10;Description automatically generated">
            <a:extLst>
              <a:ext uri="{FF2B5EF4-FFF2-40B4-BE49-F238E27FC236}">
                <a16:creationId xmlns:a16="http://schemas.microsoft.com/office/drawing/2014/main" id="{6A0D638F-BCCF-62C6-2AC0-95BBAB82F1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8938" y="1398137"/>
            <a:ext cx="1198659" cy="12016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A person with glasses and a white shirt&#10;&#10;Description automatically generated">
            <a:extLst>
              <a:ext uri="{FF2B5EF4-FFF2-40B4-BE49-F238E27FC236}">
                <a16:creationId xmlns:a16="http://schemas.microsoft.com/office/drawing/2014/main" id="{DD5E7EC1-DD82-D1A9-3B64-00072236AF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8938" y="3445216"/>
            <a:ext cx="1190405" cy="13738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E32AD39F-4572-9B91-F220-468805C0C7C0}"/>
              </a:ext>
            </a:extLst>
          </p:cNvPr>
          <p:cNvSpPr txBox="1"/>
          <p:nvPr/>
        </p:nvSpPr>
        <p:spPr>
          <a:xfrm>
            <a:off x="9247597" y="1461018"/>
            <a:ext cx="2391576" cy="1015663"/>
          </a:xfrm>
          <a:prstGeom prst="rect">
            <a:avLst/>
          </a:prstGeom>
          <a:noFill/>
        </p:spPr>
        <p:txBody>
          <a:bodyPr wrap="square" rtlCol="0">
            <a:spAutoFit/>
          </a:bodyPr>
          <a:lstStyle/>
          <a:p>
            <a:r>
              <a:rPr lang="en-US" sz="1200" b="1" dirty="0"/>
              <a:t>P</a:t>
            </a:r>
            <a:r>
              <a:rPr lang="en-US" altLang="zh-CN" sz="1200" b="1" dirty="0"/>
              <a:t>osition: </a:t>
            </a:r>
            <a:r>
              <a:rPr lang="en-US" sz="1200" dirty="0"/>
              <a:t>Undergraduate Student of Computer Science</a:t>
            </a:r>
          </a:p>
          <a:p>
            <a:endParaRPr lang="en-US" sz="1200" dirty="0"/>
          </a:p>
          <a:p>
            <a:r>
              <a:rPr lang="en-US" sz="1200" b="1" dirty="0"/>
              <a:t>Email:</a:t>
            </a:r>
          </a:p>
          <a:p>
            <a:r>
              <a:rPr lang="en-US" sz="1200" u="sng" dirty="0"/>
              <a:t>tliu11@students.kennesaw.edu</a:t>
            </a:r>
          </a:p>
        </p:txBody>
      </p:sp>
      <p:sp>
        <p:nvSpPr>
          <p:cNvPr id="17" name="Rectangle: Rounded Corners 16">
            <a:extLst>
              <a:ext uri="{FF2B5EF4-FFF2-40B4-BE49-F238E27FC236}">
                <a16:creationId xmlns:a16="http://schemas.microsoft.com/office/drawing/2014/main" id="{2AA93AFB-283A-37BD-FFA2-527B73E64513}"/>
              </a:ext>
            </a:extLst>
          </p:cNvPr>
          <p:cNvSpPr/>
          <p:nvPr/>
        </p:nvSpPr>
        <p:spPr>
          <a:xfrm>
            <a:off x="7839457" y="1199423"/>
            <a:ext cx="3799716" cy="183638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8" name="Picture 17">
            <a:extLst>
              <a:ext uri="{FF2B5EF4-FFF2-40B4-BE49-F238E27FC236}">
                <a16:creationId xmlns:a16="http://schemas.microsoft.com/office/drawing/2014/main" id="{C9624039-1ED9-BBBB-20FC-C2A2205C5C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9" y="19461"/>
            <a:ext cx="2474976" cy="688110"/>
          </a:xfrm>
          <a:prstGeom prst="rect">
            <a:avLst/>
          </a:prstGeom>
        </p:spPr>
      </p:pic>
      <p:sp>
        <p:nvSpPr>
          <p:cNvPr id="19" name="TextBox 18">
            <a:extLst>
              <a:ext uri="{FF2B5EF4-FFF2-40B4-BE49-F238E27FC236}">
                <a16:creationId xmlns:a16="http://schemas.microsoft.com/office/drawing/2014/main" id="{DB32767C-85FC-ABC6-B4DE-36528819DE62}"/>
              </a:ext>
            </a:extLst>
          </p:cNvPr>
          <p:cNvSpPr txBox="1"/>
          <p:nvPr/>
        </p:nvSpPr>
        <p:spPr>
          <a:xfrm>
            <a:off x="9243470" y="3650566"/>
            <a:ext cx="2391576" cy="1015663"/>
          </a:xfrm>
          <a:prstGeom prst="rect">
            <a:avLst/>
          </a:prstGeom>
          <a:noFill/>
        </p:spPr>
        <p:txBody>
          <a:bodyPr wrap="square" rtlCol="0">
            <a:spAutoFit/>
          </a:bodyPr>
          <a:lstStyle/>
          <a:p>
            <a:r>
              <a:rPr lang="en-US" sz="1200" b="1" dirty="0"/>
              <a:t>P</a:t>
            </a:r>
            <a:r>
              <a:rPr lang="en-US" altLang="zh-CN" sz="1200" b="1" dirty="0"/>
              <a:t>osition: </a:t>
            </a:r>
            <a:r>
              <a:rPr lang="en-US" sz="1200" dirty="0"/>
              <a:t>Undergraduate Student of Computer Science</a:t>
            </a:r>
          </a:p>
          <a:p>
            <a:endParaRPr lang="en-US" sz="1200" dirty="0"/>
          </a:p>
          <a:p>
            <a:r>
              <a:rPr lang="en-US" sz="1200" b="1" dirty="0"/>
              <a:t>Email:</a:t>
            </a:r>
          </a:p>
          <a:p>
            <a:r>
              <a:rPr lang="en-US" sz="1200" u="sng" dirty="0"/>
              <a:t>yan2@students.kennesaw.edu</a:t>
            </a:r>
          </a:p>
        </p:txBody>
      </p:sp>
      <p:sp>
        <p:nvSpPr>
          <p:cNvPr id="20" name="TextBox 19">
            <a:extLst>
              <a:ext uri="{FF2B5EF4-FFF2-40B4-BE49-F238E27FC236}">
                <a16:creationId xmlns:a16="http://schemas.microsoft.com/office/drawing/2014/main" id="{E352C01D-FADD-819A-4E65-8B261E0EF5B2}"/>
              </a:ext>
            </a:extLst>
          </p:cNvPr>
          <p:cNvSpPr txBox="1"/>
          <p:nvPr/>
        </p:nvSpPr>
        <p:spPr>
          <a:xfrm>
            <a:off x="8227736" y="2599778"/>
            <a:ext cx="841062" cy="276999"/>
          </a:xfrm>
          <a:prstGeom prst="rect">
            <a:avLst/>
          </a:prstGeom>
          <a:noFill/>
        </p:spPr>
        <p:txBody>
          <a:bodyPr wrap="square" rtlCol="0">
            <a:spAutoFit/>
          </a:bodyPr>
          <a:lstStyle/>
          <a:p>
            <a:r>
              <a:rPr lang="en-US" sz="1200" dirty="0" err="1"/>
              <a:t>Tianze</a:t>
            </a:r>
            <a:r>
              <a:rPr lang="en-US" sz="1200" dirty="0"/>
              <a:t> Liu</a:t>
            </a:r>
          </a:p>
        </p:txBody>
      </p:sp>
      <p:sp>
        <p:nvSpPr>
          <p:cNvPr id="21" name="Rectangle: Rounded Corners 20">
            <a:extLst>
              <a:ext uri="{FF2B5EF4-FFF2-40B4-BE49-F238E27FC236}">
                <a16:creationId xmlns:a16="http://schemas.microsoft.com/office/drawing/2014/main" id="{201BC040-C6C6-15DD-7642-86DB80DBF9A3}"/>
              </a:ext>
            </a:extLst>
          </p:cNvPr>
          <p:cNvSpPr/>
          <p:nvPr/>
        </p:nvSpPr>
        <p:spPr>
          <a:xfrm>
            <a:off x="7839457" y="3297403"/>
            <a:ext cx="3799716" cy="183638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7A9515C1-52EA-3ABE-AC11-5141B65A864B}"/>
              </a:ext>
            </a:extLst>
          </p:cNvPr>
          <p:cNvSpPr txBox="1"/>
          <p:nvPr/>
        </p:nvSpPr>
        <p:spPr>
          <a:xfrm>
            <a:off x="8227736" y="4819017"/>
            <a:ext cx="919049" cy="276999"/>
          </a:xfrm>
          <a:prstGeom prst="rect">
            <a:avLst/>
          </a:prstGeom>
          <a:noFill/>
        </p:spPr>
        <p:txBody>
          <a:bodyPr wrap="square" rtlCol="0">
            <a:spAutoFit/>
          </a:bodyPr>
          <a:lstStyle/>
          <a:p>
            <a:r>
              <a:rPr lang="en-US" sz="1200" dirty="0"/>
              <a:t>Yongbo An</a:t>
            </a:r>
          </a:p>
        </p:txBody>
      </p:sp>
      <p:sp>
        <p:nvSpPr>
          <p:cNvPr id="23" name="TextBox 22">
            <a:extLst>
              <a:ext uri="{FF2B5EF4-FFF2-40B4-BE49-F238E27FC236}">
                <a16:creationId xmlns:a16="http://schemas.microsoft.com/office/drawing/2014/main" id="{20149F81-42AB-7715-7A82-A0A1B0713E1F}"/>
              </a:ext>
            </a:extLst>
          </p:cNvPr>
          <p:cNvSpPr txBox="1"/>
          <p:nvPr/>
        </p:nvSpPr>
        <p:spPr>
          <a:xfrm>
            <a:off x="8048938" y="5307260"/>
            <a:ext cx="3457262" cy="1200329"/>
          </a:xfrm>
          <a:prstGeom prst="rect">
            <a:avLst/>
          </a:prstGeom>
          <a:noFill/>
        </p:spPr>
        <p:txBody>
          <a:bodyPr wrap="square" rtlCol="0">
            <a:spAutoFit/>
          </a:bodyPr>
          <a:lstStyle/>
          <a:p>
            <a:pPr algn="ctr"/>
            <a:r>
              <a:rPr lang="en-US" sz="1200" b="1" dirty="0"/>
              <a:t>Contact to Our Advisor </a:t>
            </a:r>
          </a:p>
          <a:p>
            <a:r>
              <a:rPr lang="en-US" sz="1200" dirty="0">
                <a:hlinkClick r:id="rId7"/>
              </a:rPr>
              <a:t>Chen Zhao Ph.D.</a:t>
            </a:r>
            <a:endParaRPr lang="en-US" sz="1200" b="1" u="sng" dirty="0"/>
          </a:p>
          <a:p>
            <a:r>
              <a:rPr lang="en-US" sz="1200" b="1" dirty="0"/>
              <a:t>P</a:t>
            </a:r>
            <a:r>
              <a:rPr lang="en-US" altLang="zh-CN" sz="1200" b="1" dirty="0"/>
              <a:t>osition: </a:t>
            </a:r>
            <a:r>
              <a:rPr lang="en-US" sz="1200" dirty="0"/>
              <a:t>Assistant Professor of Computer Science</a:t>
            </a:r>
          </a:p>
          <a:p>
            <a:endParaRPr lang="en-US" sz="1200" dirty="0"/>
          </a:p>
          <a:p>
            <a:r>
              <a:rPr lang="en-US" sz="1200" b="1" dirty="0"/>
              <a:t>Email: </a:t>
            </a:r>
            <a:r>
              <a:rPr lang="en-US" sz="1200" u="sng" dirty="0"/>
              <a:t>czhao4@kennesaw.edu</a:t>
            </a:r>
          </a:p>
        </p:txBody>
      </p:sp>
      <p:sp>
        <p:nvSpPr>
          <p:cNvPr id="24" name="Rectangle: Rounded Corners 23">
            <a:extLst>
              <a:ext uri="{FF2B5EF4-FFF2-40B4-BE49-F238E27FC236}">
                <a16:creationId xmlns:a16="http://schemas.microsoft.com/office/drawing/2014/main" id="{69B8EEFB-A4D0-4F5E-212C-937BC4240CED}"/>
              </a:ext>
            </a:extLst>
          </p:cNvPr>
          <p:cNvSpPr/>
          <p:nvPr/>
        </p:nvSpPr>
        <p:spPr>
          <a:xfrm>
            <a:off x="7839457" y="5281601"/>
            <a:ext cx="3799716" cy="1225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8169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510</TotalTime>
  <Words>240</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Yongbo An</dc:creator>
  <cp:lastModifiedBy>Yongbo An</cp:lastModifiedBy>
  <cp:revision>3</cp:revision>
  <dcterms:created xsi:type="dcterms:W3CDTF">2024-11-10T19:50:37Z</dcterms:created>
  <dcterms:modified xsi:type="dcterms:W3CDTF">2024-11-24T01:13:03Z</dcterms:modified>
</cp:coreProperties>
</file>