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1"/>
  </p:handoutMasterIdLst>
  <p:sldIdLst>
    <p:sldId id="953" r:id="rId3"/>
    <p:sldId id="955" r:id="rId4"/>
    <p:sldId id="966" r:id="rId5"/>
    <p:sldId id="991" r:id="rId7"/>
    <p:sldId id="967" r:id="rId8"/>
    <p:sldId id="968" r:id="rId9"/>
    <p:sldId id="954" r:id="rId10"/>
  </p:sldIdLst>
  <p:sldSz cx="9144000" cy="5143500" type="screen16x9"/>
  <p:notesSz cx="9144000" cy="6858000"/>
  <p:custDataLst>
    <p:tags r:id="rId15"/>
  </p:custDataLst>
  <p:defaultTextStyle>
    <a:defPPr>
      <a:defRPr lang="en-US"/>
    </a:defPPr>
    <a:lvl1pPr marL="0" algn="l" defTabSz="1031875" rtl="0" eaLnBrk="1" latinLnBrk="0" hangingPunct="1">
      <a:defRPr sz="2000" kern="1200">
        <a:solidFill>
          <a:schemeClr val="tx1"/>
        </a:solidFill>
        <a:latin typeface="+mn-lt"/>
        <a:ea typeface="+mn-ea"/>
        <a:cs typeface="+mn-cs"/>
      </a:defRPr>
    </a:lvl1pPr>
    <a:lvl2pPr marL="515620" algn="l" defTabSz="1031875" rtl="0" eaLnBrk="1" latinLnBrk="0" hangingPunct="1">
      <a:defRPr sz="2000" kern="1200">
        <a:solidFill>
          <a:schemeClr val="tx1"/>
        </a:solidFill>
        <a:latin typeface="+mn-lt"/>
        <a:ea typeface="+mn-ea"/>
        <a:cs typeface="+mn-cs"/>
      </a:defRPr>
    </a:lvl2pPr>
    <a:lvl3pPr marL="1031875" algn="l" defTabSz="1031875" rtl="0" eaLnBrk="1" latinLnBrk="0" hangingPunct="1">
      <a:defRPr sz="2000" kern="1200">
        <a:solidFill>
          <a:schemeClr val="tx1"/>
        </a:solidFill>
        <a:latin typeface="+mn-lt"/>
        <a:ea typeface="+mn-ea"/>
        <a:cs typeface="+mn-cs"/>
      </a:defRPr>
    </a:lvl3pPr>
    <a:lvl4pPr marL="1547495" algn="l" defTabSz="1031875" rtl="0" eaLnBrk="1" latinLnBrk="0" hangingPunct="1">
      <a:defRPr sz="2000" kern="1200">
        <a:solidFill>
          <a:schemeClr val="tx1"/>
        </a:solidFill>
        <a:latin typeface="+mn-lt"/>
        <a:ea typeface="+mn-ea"/>
        <a:cs typeface="+mn-cs"/>
      </a:defRPr>
    </a:lvl4pPr>
    <a:lvl5pPr marL="2063115" algn="l" defTabSz="1031875" rtl="0" eaLnBrk="1" latinLnBrk="0" hangingPunct="1">
      <a:defRPr sz="2000" kern="1200">
        <a:solidFill>
          <a:schemeClr val="tx1"/>
        </a:solidFill>
        <a:latin typeface="+mn-lt"/>
        <a:ea typeface="+mn-ea"/>
        <a:cs typeface="+mn-cs"/>
      </a:defRPr>
    </a:lvl5pPr>
    <a:lvl6pPr marL="2579370" algn="l" defTabSz="1031875" rtl="0" eaLnBrk="1" latinLnBrk="0" hangingPunct="1">
      <a:defRPr sz="2000" kern="1200">
        <a:solidFill>
          <a:schemeClr val="tx1"/>
        </a:solidFill>
        <a:latin typeface="+mn-lt"/>
        <a:ea typeface="+mn-ea"/>
        <a:cs typeface="+mn-cs"/>
      </a:defRPr>
    </a:lvl6pPr>
    <a:lvl7pPr marL="3094990" algn="l" defTabSz="1031875" rtl="0" eaLnBrk="1" latinLnBrk="0" hangingPunct="1">
      <a:defRPr sz="2000" kern="1200">
        <a:solidFill>
          <a:schemeClr val="tx1"/>
        </a:solidFill>
        <a:latin typeface="+mn-lt"/>
        <a:ea typeface="+mn-ea"/>
        <a:cs typeface="+mn-cs"/>
      </a:defRPr>
    </a:lvl7pPr>
    <a:lvl8pPr marL="3610610" algn="l" defTabSz="1031875" rtl="0" eaLnBrk="1" latinLnBrk="0" hangingPunct="1">
      <a:defRPr sz="2000" kern="1200">
        <a:solidFill>
          <a:schemeClr val="tx1"/>
        </a:solidFill>
        <a:latin typeface="+mn-lt"/>
        <a:ea typeface="+mn-ea"/>
        <a:cs typeface="+mn-cs"/>
      </a:defRPr>
    </a:lvl8pPr>
    <a:lvl9pPr marL="4126230" algn="l" defTabSz="103187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84"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7E8E"/>
    <a:srgbClr val="726986"/>
    <a:srgbClr val="99AABA"/>
    <a:srgbClr val="EBEBEB"/>
    <a:srgbClr val="BAD226"/>
    <a:srgbClr val="3B3B3D"/>
    <a:srgbClr val="3F7DA2"/>
    <a:srgbClr val="263238"/>
    <a:srgbClr val="29B6F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9" autoAdjust="0"/>
    <p:restoredTop sz="92294" autoAdjust="0"/>
  </p:normalViewPr>
  <p:slideViewPr>
    <p:cSldViewPr snapToObjects="1" showGuides="1">
      <p:cViewPr varScale="1">
        <p:scale>
          <a:sx n="22" d="100"/>
          <a:sy n="22" d="100"/>
        </p:scale>
        <p:origin x="24" y="1062"/>
      </p:cViewPr>
      <p:guideLst>
        <p:guide orient="horz" pos="2584"/>
        <p:guide pos="2879"/>
      </p:guideLst>
    </p:cSldViewPr>
  </p:slideViewPr>
  <p:outlineViewPr>
    <p:cViewPr>
      <p:scale>
        <a:sx n="33" d="100"/>
        <a:sy n="33" d="100"/>
      </p:scale>
      <p:origin x="0" y="13650"/>
    </p:cViewPr>
  </p:outlineViewPr>
  <p:notesTextViewPr>
    <p:cViewPr>
      <p:scale>
        <a:sx n="100" d="100"/>
        <a:sy n="100" d="100"/>
      </p:scale>
      <p:origin x="0" y="0"/>
    </p:cViewPr>
  </p:notesTextViewPr>
  <p:sorterViewPr>
    <p:cViewPr>
      <p:scale>
        <a:sx n="33" d="100"/>
        <a:sy n="33" d="100"/>
      </p:scale>
      <p:origin x="0" y="7134"/>
    </p:cViewPr>
  </p:sorterViewPr>
  <p:notesViewPr>
    <p:cSldViewPr snapToObjects="1">
      <p:cViewPr varScale="1">
        <p:scale>
          <a:sx n="74" d="100"/>
          <a:sy n="74" d="100"/>
        </p:scale>
        <p:origin x="-1908" y="-96"/>
      </p:cViewPr>
      <p:guideLst>
        <p:guide orient="horz" pos="2087"/>
        <p:guide pos="2879"/>
      </p:guideLst>
    </p:cSldViewPr>
  </p:notesViewPr>
  <p:gridSpacing cx="57607" cy="57607"/>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8764587" y="228600"/>
            <a:ext cx="379413" cy="342900"/>
          </a:xfrm>
          <a:prstGeom prst="rect">
            <a:avLst/>
          </a:prstGeom>
        </p:spPr>
        <p:txBody>
          <a:bodyPr vert="horz" lIns="91440" tIns="45720" rIns="91440" bIns="45720" rtlCol="0" anchor="b"/>
          <a:lstStyle>
            <a:lvl1pPr algn="r">
              <a:defRPr sz="1200"/>
            </a:lvl1pPr>
          </a:lstStyle>
          <a:p>
            <a:fld id="{80C5BA55-396F-46DB-98CB-67F5915743A3}" type="slidenum">
              <a:rPr lang="en-US" smtClean="0"/>
            </a:fld>
            <a:endParaRPr lang="en-US" dirty="0"/>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dirty="0"/>
              <a:t>My First Template</a:t>
            </a:r>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r>
              <a:rPr lang="en-US" dirty="0"/>
              <a:t>This is me Adam</a:t>
            </a:r>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0D40C94-5092-4638-9E1F-C533F19764C0}" type="slidenum">
              <a:rPr lang="en-US" smtClean="0"/>
            </a:fld>
            <a:endParaRPr lang="en-US" dirty="0"/>
          </a:p>
        </p:txBody>
      </p:sp>
    </p:spTree>
  </p:cSld>
  <p:clrMap bg1="lt1" tx1="dk1" bg2="lt2" tx2="dk2" accent1="accent1" accent2="accent2" accent3="accent3" accent4="accent4" accent5="accent5" accent6="accent6" hlink="hlink" folHlink="folHlink"/>
  <p:hf sldNum="0" ftr="0" dt="0"/>
  <p:notesStyle>
    <a:lvl1pPr marL="0" algn="l" defTabSz="1031875" rtl="0" eaLnBrk="1" latinLnBrk="0" hangingPunct="1">
      <a:defRPr sz="1400" kern="1200">
        <a:solidFill>
          <a:schemeClr val="tx1"/>
        </a:solidFill>
        <a:latin typeface="+mn-lt"/>
        <a:ea typeface="+mn-ea"/>
        <a:cs typeface="+mn-cs"/>
      </a:defRPr>
    </a:lvl1pPr>
    <a:lvl2pPr marL="515620" algn="l" defTabSz="1031875" rtl="0" eaLnBrk="1" latinLnBrk="0" hangingPunct="1">
      <a:defRPr sz="1400" kern="1200">
        <a:solidFill>
          <a:schemeClr val="tx1"/>
        </a:solidFill>
        <a:latin typeface="+mn-lt"/>
        <a:ea typeface="+mn-ea"/>
        <a:cs typeface="+mn-cs"/>
      </a:defRPr>
    </a:lvl2pPr>
    <a:lvl3pPr marL="1031875" algn="l" defTabSz="1031875" rtl="0" eaLnBrk="1" latinLnBrk="0" hangingPunct="1">
      <a:defRPr sz="1400" kern="1200">
        <a:solidFill>
          <a:schemeClr val="tx1"/>
        </a:solidFill>
        <a:latin typeface="+mn-lt"/>
        <a:ea typeface="+mn-ea"/>
        <a:cs typeface="+mn-cs"/>
      </a:defRPr>
    </a:lvl3pPr>
    <a:lvl4pPr marL="1547495" algn="l" defTabSz="1031875" rtl="0" eaLnBrk="1" latinLnBrk="0" hangingPunct="1">
      <a:defRPr sz="1400" kern="1200">
        <a:solidFill>
          <a:schemeClr val="tx1"/>
        </a:solidFill>
        <a:latin typeface="+mn-lt"/>
        <a:ea typeface="+mn-ea"/>
        <a:cs typeface="+mn-cs"/>
      </a:defRPr>
    </a:lvl4pPr>
    <a:lvl5pPr marL="2063115" algn="l" defTabSz="1031875" rtl="0" eaLnBrk="1" latinLnBrk="0" hangingPunct="1">
      <a:defRPr sz="1400" kern="1200">
        <a:solidFill>
          <a:schemeClr val="tx1"/>
        </a:solidFill>
        <a:latin typeface="+mn-lt"/>
        <a:ea typeface="+mn-ea"/>
        <a:cs typeface="+mn-cs"/>
      </a:defRPr>
    </a:lvl5pPr>
    <a:lvl6pPr marL="2579370" algn="l" defTabSz="1031875" rtl="0" eaLnBrk="1" latinLnBrk="0" hangingPunct="1">
      <a:defRPr sz="1400" kern="1200">
        <a:solidFill>
          <a:schemeClr val="tx1"/>
        </a:solidFill>
        <a:latin typeface="+mn-lt"/>
        <a:ea typeface="+mn-ea"/>
        <a:cs typeface="+mn-cs"/>
      </a:defRPr>
    </a:lvl6pPr>
    <a:lvl7pPr marL="3094990" algn="l" defTabSz="1031875" rtl="0" eaLnBrk="1" latinLnBrk="0" hangingPunct="1">
      <a:defRPr sz="1400" kern="1200">
        <a:solidFill>
          <a:schemeClr val="tx1"/>
        </a:solidFill>
        <a:latin typeface="+mn-lt"/>
        <a:ea typeface="+mn-ea"/>
        <a:cs typeface="+mn-cs"/>
      </a:defRPr>
    </a:lvl7pPr>
    <a:lvl8pPr marL="3610610" algn="l" defTabSz="1031875" rtl="0" eaLnBrk="1" latinLnBrk="0" hangingPunct="1">
      <a:defRPr sz="1400" kern="1200">
        <a:solidFill>
          <a:schemeClr val="tx1"/>
        </a:solidFill>
        <a:latin typeface="+mn-lt"/>
        <a:ea typeface="+mn-ea"/>
        <a:cs typeface="+mn-cs"/>
      </a:defRPr>
    </a:lvl8pPr>
    <a:lvl9pPr marL="4126230" algn="l" defTabSz="103187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页眉占位符 3"/>
          <p:cNvSpPr>
            <a:spLocks noGrp="1"/>
          </p:cNvSpPr>
          <p:nvPr>
            <p:ph type="hdr" sz="quarter"/>
          </p:nvPr>
        </p:nvSpPr>
        <p:spPr/>
        <p:txBody>
          <a:bodyPr/>
          <a:p>
            <a:r>
              <a:rPr lang="en-US" dirty="0"/>
              <a:t>My First Template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Free Blank With Footer">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50"/>
          <a:stretch>
            <a:fillRect/>
          </a:stretch>
        </p:blipFill>
        <p:spPr>
          <a:xfrm>
            <a:off x="0" y="0"/>
            <a:ext cx="1173188" cy="92619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8" name="图片 127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55" name="文本框 254"/>
          <p:cNvSpPr txBox="1"/>
          <p:nvPr/>
        </p:nvSpPr>
        <p:spPr>
          <a:xfrm>
            <a:off x="1864593" y="2110894"/>
            <a:ext cx="5770880" cy="706755"/>
          </a:xfrm>
          <a:prstGeom prst="rect">
            <a:avLst/>
          </a:prstGeom>
          <a:noFill/>
        </p:spPr>
        <p:txBody>
          <a:bodyPr wrap="none" rtlCol="0">
            <a:spAutoFit/>
          </a:bodyPr>
          <a:lstStyle/>
          <a:p>
            <a:r>
              <a:rPr lang="zh-CN" altLang="en-US" sz="40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人脸肖像绘制机器人</a:t>
            </a:r>
            <a:r>
              <a:rPr lang="zh-CN" altLang="en-US" sz="40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设计</a:t>
            </a:r>
            <a:endParaRPr lang="zh-CN" altLang="en-US" sz="40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endParaRPr>
          </a:p>
        </p:txBody>
      </p:sp>
      <p:sp>
        <p:nvSpPr>
          <p:cNvPr id="256" name="文本框 255"/>
          <p:cNvSpPr txBox="1"/>
          <p:nvPr/>
        </p:nvSpPr>
        <p:spPr>
          <a:xfrm>
            <a:off x="509905" y="2875280"/>
            <a:ext cx="8385810" cy="337185"/>
          </a:xfrm>
          <a:prstGeom prst="rect">
            <a:avLst/>
          </a:prstGeom>
          <a:noFill/>
        </p:spPr>
        <p:txBody>
          <a:bodyPr wrap="square" rtlCol="0">
            <a:spAutoFit/>
          </a:bodyPr>
          <a:lstStyle/>
          <a:p>
            <a:r>
              <a:rPr lang="en-US" altLang="zh-CN" sz="16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                  </a:t>
            </a:r>
            <a:r>
              <a:rPr lang="zh-CN" altLang="en-US" sz="16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计算机科学与技术专业（师范类）</a:t>
            </a:r>
            <a:r>
              <a:rPr lang="en-US" altLang="zh-CN" sz="16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1</a:t>
            </a:r>
            <a:r>
              <a:rPr lang="zh-CN" altLang="en-US" sz="16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班</a:t>
            </a:r>
            <a:r>
              <a:rPr lang="en-US" altLang="zh-CN" sz="16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 </a:t>
            </a:r>
            <a:r>
              <a:rPr lang="zh-CN" altLang="en-US" sz="16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刘涵</a:t>
            </a:r>
            <a:endParaRPr lang="zh-CN" altLang="en-US" sz="16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6"/>
                                        </p:tgtEl>
                                        <p:attrNameLst>
                                          <p:attrName>style.visibility</p:attrName>
                                        </p:attrNameLst>
                                      </p:cBhvr>
                                      <p:to>
                                        <p:strVal val="visible"/>
                                      </p:to>
                                    </p:set>
                                    <p:animEffect transition="in" filter="fade">
                                      <p:cBhvr>
                                        <p:cTn id="11"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P spid="2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8" name="图片 1277"/>
          <p:cNvPicPr>
            <a:picLocks noChangeAspect="1"/>
          </p:cNvPicPr>
          <p:nvPr/>
        </p:nvPicPr>
        <p:blipFill rotWithShape="1">
          <a:blip r:embed="rId1">
            <a:extLst>
              <a:ext uri="{28A0092B-C50C-407E-A947-70E740481C1C}">
                <a14:useLocalDpi xmlns:a14="http://schemas.microsoft.com/office/drawing/2010/main" val="0"/>
              </a:ext>
            </a:extLst>
          </a:blip>
          <a:srcRect l="28750"/>
          <a:stretch>
            <a:fillRect/>
          </a:stretch>
        </p:blipFill>
        <p:spPr>
          <a:xfrm>
            <a:off x="-1" y="0"/>
            <a:ext cx="6515125" cy="5143500"/>
          </a:xfrm>
          <a:prstGeom prst="rect">
            <a:avLst/>
          </a:prstGeom>
        </p:spPr>
      </p:pic>
      <p:sp>
        <p:nvSpPr>
          <p:cNvPr id="255" name="文本框 254"/>
          <p:cNvSpPr txBox="1"/>
          <p:nvPr/>
        </p:nvSpPr>
        <p:spPr>
          <a:xfrm>
            <a:off x="1115580" y="2110894"/>
            <a:ext cx="1723549" cy="707886"/>
          </a:xfrm>
          <a:prstGeom prst="rect">
            <a:avLst/>
          </a:prstGeom>
          <a:noFill/>
        </p:spPr>
        <p:txBody>
          <a:bodyPr wrap="none" rtlCol="0">
            <a:spAutoFit/>
          </a:bodyPr>
          <a:lstStyle/>
          <a:p>
            <a:r>
              <a:rPr lang="zh-CN" altLang="en-US" sz="40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第一节</a:t>
            </a:r>
            <a:endParaRPr lang="zh-CN" altLang="en-US" sz="40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endParaRPr>
          </a:p>
        </p:txBody>
      </p:sp>
      <p:sp>
        <p:nvSpPr>
          <p:cNvPr id="5" name="文本框 4"/>
          <p:cNvSpPr txBox="1"/>
          <p:nvPr/>
        </p:nvSpPr>
        <p:spPr>
          <a:xfrm>
            <a:off x="3247597" y="734724"/>
            <a:ext cx="5482590" cy="660400"/>
          </a:xfrm>
          <a:prstGeom prst="rect">
            <a:avLst/>
          </a:prstGeom>
          <a:noFill/>
        </p:spPr>
        <p:txBody>
          <a:bodyPr wrap="none" rtlCol="0">
            <a:spAutoFit/>
          </a:bodyPr>
          <a:lstStyle/>
          <a:p>
            <a:r>
              <a:rPr lang="zh-CN" altLang="en-US" sz="3700" dirty="0">
                <a:solidFill>
                  <a:srgbClr val="0064AF"/>
                </a:solidFill>
                <a:latin typeface="Arial" panose="020B0604020202020204" pitchFamily="34" charset="0"/>
                <a:ea typeface="微软雅黑" panose="020B0503020204020204" pitchFamily="34" charset="-122"/>
                <a:cs typeface="+mn-ea"/>
                <a:sym typeface="Arial" panose="020B0604020202020204" pitchFamily="34" charset="0"/>
              </a:rPr>
              <a:t>课题来源</a:t>
            </a:r>
            <a:r>
              <a:rPr lang="en-US" altLang="zh-CN" sz="3700" dirty="0">
                <a:solidFill>
                  <a:srgbClr val="0064AF"/>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3700" dirty="0">
                <a:solidFill>
                  <a:srgbClr val="0064AF"/>
                </a:solidFill>
                <a:latin typeface="Arial" panose="020B0604020202020204" pitchFamily="34" charset="0"/>
                <a:ea typeface="微软雅黑" panose="020B0503020204020204" pitchFamily="34" charset="-122"/>
                <a:cs typeface="+mn-ea"/>
                <a:sym typeface="Arial" panose="020B0604020202020204" pitchFamily="34" charset="0"/>
              </a:rPr>
              <a:t>研究目的及意义</a:t>
            </a:r>
            <a:endParaRPr lang="zh-CN" altLang="en-US" sz="3700" dirty="0">
              <a:solidFill>
                <a:srgbClr val="0064A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TextBox 106"/>
          <p:cNvSpPr txBox="1"/>
          <p:nvPr/>
        </p:nvSpPr>
        <p:spPr>
          <a:xfrm>
            <a:off x="3236595" y="1655445"/>
            <a:ext cx="5461635" cy="2369820"/>
          </a:xfrm>
          <a:prstGeom prst="rect">
            <a:avLst/>
          </a:prstGeom>
          <a:noFill/>
        </p:spPr>
        <p:txBody>
          <a:bodyPr wrap="square" lIns="0" tIns="0" rIns="0" bIns="0" rtlCol="0" anchor="t">
            <a:spAutoFit/>
          </a:bodyPr>
          <a:lstStyle/>
          <a:p>
            <a:pPr lvl="0" indent="457200" algn="l" defTabSz="914400" fontAlgn="auto">
              <a:spcBef>
                <a:spcPts val="0"/>
              </a:spcBef>
              <a:spcAft>
                <a:spcPts val="600"/>
              </a:spcAft>
              <a:defRPr/>
            </a:pPr>
            <a:endPar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endParaRPr>
          </a:p>
          <a:p>
            <a:pPr lvl="0" indent="457200" algn="l" defTabSz="914400" fontAlgn="auto">
              <a:spcBef>
                <a:spcPts val="0"/>
              </a:spcBef>
              <a:spcAft>
                <a:spcPts val="600"/>
              </a:spcAft>
              <a:defRPr/>
            </a:pPr>
            <a:r>
              <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rPr>
              <a:t>在数字娱乐领域，社交平台上相比于单一地使用自己的照片，现在的年轻人更喜欢使用由照片转换过来的人脸肖像画作为自己的头像。一方面可以在互联网上保护自己的隐私，一方面也可以体现自己的个性与艺术品位。</a:t>
            </a:r>
            <a:endPar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endParaRPr>
          </a:p>
          <a:p>
            <a:pPr lvl="0" indent="457200" algn="l" defTabSz="914400" fontAlgn="auto">
              <a:spcBef>
                <a:spcPts val="0"/>
              </a:spcBef>
              <a:defRPr/>
            </a:pPr>
            <a:r>
              <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rPr>
              <a:t>然而，现今摄影技术逐渐代替了肖像画的绘制，但是如果想要拥有一幅具有人物特性的肖像画</a:t>
            </a:r>
            <a:r>
              <a:rPr lang="en-US" altLang="zh-CN" sz="1600" dirty="0">
                <a:solidFill>
                  <a:srgbClr val="0064AF"/>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rPr>
              <a:t>则需要一位经验丰富的艺术家不断</a:t>
            </a:r>
            <a:r>
              <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rPr>
              <a:t>实时对比人</a:t>
            </a:r>
            <a:r>
              <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rPr>
              <a:t>脸进行</a:t>
            </a:r>
            <a:r>
              <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rPr>
              <a:t>绘制。</a:t>
            </a:r>
            <a:endPar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endParaRPr>
          </a:p>
          <a:p>
            <a:pPr lvl="0" indent="457200" algn="l" defTabSz="914400" fontAlgn="auto">
              <a:spcBef>
                <a:spcPts val="0"/>
              </a:spcBef>
              <a:defRPr/>
            </a:pPr>
            <a:endParaRPr lang="en-US" altLang="zh-CN" sz="1600" dirty="0">
              <a:solidFill>
                <a:srgbClr val="0064A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7153910" y="3682365"/>
            <a:ext cx="1920875" cy="553720"/>
          </a:xfrm>
          <a:prstGeom prst="rect">
            <a:avLst/>
          </a:prstGeom>
          <a:noFill/>
        </p:spPr>
        <p:txBody>
          <a:bodyPr wrap="square" lIns="0" tIns="0" rIns="0" bIns="0" rtlCol="0">
            <a:spAutoFit/>
          </a:bodyPr>
          <a:lstStyle/>
          <a:p>
            <a:pPr lvl="0" algn="just" defTabSz="914400">
              <a:spcBef>
                <a:spcPct val="20000"/>
              </a:spcBef>
              <a:defRPr/>
            </a:pPr>
            <a:r>
              <a:rPr 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在实验中对其进行网络结构与参数设计与调整，从而改善算法风格化的效果与效率</a:t>
            </a:r>
            <a:endParaRPr 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Oval 87"/>
          <p:cNvSpPr>
            <a:spLocks noChangeAspect="1"/>
          </p:cNvSpPr>
          <p:nvPr/>
        </p:nvSpPr>
        <p:spPr>
          <a:xfrm>
            <a:off x="5551319" y="1984908"/>
            <a:ext cx="1451696" cy="1451696"/>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Oval 32"/>
          <p:cNvSpPr>
            <a:spLocks noChangeAspect="1"/>
          </p:cNvSpPr>
          <p:nvPr/>
        </p:nvSpPr>
        <p:spPr>
          <a:xfrm>
            <a:off x="2140985" y="1984908"/>
            <a:ext cx="1451696" cy="145169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Oval 71"/>
          <p:cNvSpPr>
            <a:spLocks noChangeAspect="1"/>
          </p:cNvSpPr>
          <p:nvPr/>
        </p:nvSpPr>
        <p:spPr>
          <a:xfrm>
            <a:off x="3277763" y="1984908"/>
            <a:ext cx="1451696" cy="1451696"/>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Oval 79"/>
          <p:cNvSpPr>
            <a:spLocks noChangeAspect="1"/>
          </p:cNvSpPr>
          <p:nvPr/>
        </p:nvSpPr>
        <p:spPr>
          <a:xfrm>
            <a:off x="4414541" y="1984908"/>
            <a:ext cx="1451696" cy="1451696"/>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1" name="Elbow Connector 40"/>
          <p:cNvCxnSpPr/>
          <p:nvPr/>
        </p:nvCxnSpPr>
        <p:spPr>
          <a:xfrm flipV="1">
            <a:off x="6246759" y="1406831"/>
            <a:ext cx="816618" cy="562471"/>
          </a:xfrm>
          <a:prstGeom prst="bentConnector3">
            <a:avLst>
              <a:gd name="adj1" fmla="val -2255"/>
            </a:avLst>
          </a:prstGeom>
          <a:ln w="19050">
            <a:solidFill>
              <a:schemeClr val="accent4"/>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3670" y="3702685"/>
            <a:ext cx="1967865" cy="738505"/>
          </a:xfrm>
          <a:prstGeom prst="rect">
            <a:avLst/>
          </a:prstGeom>
          <a:noFill/>
        </p:spPr>
        <p:txBody>
          <a:bodyPr wrap="square" lIns="0" tIns="0" rIns="0" bIns="0" rtlCol="0">
            <a:spAutoFit/>
          </a:bodyPr>
          <a:lstStyle/>
          <a:p>
            <a:pPr lvl="0" algn="l" defTabSz="914400">
              <a:spcBef>
                <a:spcPct val="20000"/>
              </a:spcBef>
              <a:defRPr/>
            </a:pPr>
            <a:r>
              <a:rPr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对不同的风格迁移方法效果进行与分析，得出一种最适合用于人物肖像风格化的迁移方法</a:t>
            </a:r>
            <a:endParaRPr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6" name="Elbow Connector 45"/>
          <p:cNvCxnSpPr>
            <a:stCxn id="72" idx="4"/>
          </p:cNvCxnSpPr>
          <p:nvPr/>
        </p:nvCxnSpPr>
        <p:spPr>
          <a:xfrm rot="5400000">
            <a:off x="2738349" y="2735550"/>
            <a:ext cx="564208" cy="1966317"/>
          </a:xfrm>
          <a:prstGeom prst="bentConnector2">
            <a:avLst/>
          </a:prstGeom>
          <a:ln w="19050">
            <a:solidFill>
              <a:schemeClr val="accent2"/>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45"/>
          <p:cNvCxnSpPr/>
          <p:nvPr/>
        </p:nvCxnSpPr>
        <p:spPr>
          <a:xfrm rot="5400000" flipV="1">
            <a:off x="5798114" y="2747818"/>
            <a:ext cx="564208" cy="1966319"/>
          </a:xfrm>
          <a:prstGeom prst="bentConnector2">
            <a:avLst/>
          </a:prstGeom>
          <a:ln w="19050">
            <a:solidFill>
              <a:schemeClr val="accent3"/>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174230" y="1028700"/>
            <a:ext cx="1885315" cy="923290"/>
          </a:xfrm>
          <a:prstGeom prst="rect">
            <a:avLst/>
          </a:prstGeom>
          <a:noFill/>
        </p:spPr>
        <p:txBody>
          <a:bodyPr wrap="square" lIns="0" tIns="0" rIns="0" bIns="0" rtlCol="0">
            <a:spAutoFit/>
          </a:bodyPr>
          <a:lstStyle/>
          <a:p>
            <a:pPr lvl="0" defTabSz="914400">
              <a:spcBef>
                <a:spcPct val="20000"/>
              </a:spcBef>
              <a:defRPr/>
            </a:pPr>
            <a:r>
              <a:rPr 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选用合适的边缘检测算法提取效果图的边缘信息与轮廓，最后将轮廓矢量化以便机器人控制器接收，以此设定机器人未来的运动轨迹</a:t>
            </a:r>
            <a:endParaRPr 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54" name="Elbow Connector 53"/>
          <p:cNvCxnSpPr/>
          <p:nvPr/>
        </p:nvCxnSpPr>
        <p:spPr>
          <a:xfrm flipH="1" flipV="1">
            <a:off x="2037292" y="1423798"/>
            <a:ext cx="816618" cy="562471"/>
          </a:xfrm>
          <a:prstGeom prst="bentConnector3">
            <a:avLst>
              <a:gd name="adj1" fmla="val -2255"/>
            </a:avLst>
          </a:prstGeom>
          <a:ln w="19050">
            <a:solidFill>
              <a:schemeClr val="accent1"/>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27000" y="1068070"/>
            <a:ext cx="1938020" cy="942975"/>
          </a:xfrm>
          <a:prstGeom prst="rect">
            <a:avLst/>
          </a:prstGeom>
          <a:noFill/>
        </p:spPr>
        <p:txBody>
          <a:bodyPr wrap="square" lIns="0" tIns="0" rIns="0" bIns="0" rtlCol="0">
            <a:noAutofit/>
          </a:bodyPr>
          <a:lstStyle/>
          <a:p>
            <a:pPr lvl="0" algn="l" defTabSz="914400">
              <a:spcBef>
                <a:spcPct val="20000"/>
              </a:spcBef>
              <a:defRPr/>
            </a:pPr>
            <a:r>
              <a:rPr 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有关图像通过深度学习进行风格化的训练，将生成的结果图提取边缘信息转换为矢量点</a:t>
            </a:r>
            <a:endParaRPr 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66"/>
          <p:cNvSpPr>
            <a:spLocks noEditPoints="1"/>
          </p:cNvSpPr>
          <p:nvPr/>
        </p:nvSpPr>
        <p:spPr bwMode="auto">
          <a:xfrm>
            <a:off x="2572121" y="2489553"/>
            <a:ext cx="570374" cy="44240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52"/>
          <p:cNvSpPr>
            <a:spLocks noEditPoints="1"/>
          </p:cNvSpPr>
          <p:nvPr/>
        </p:nvSpPr>
        <p:spPr bwMode="auto">
          <a:xfrm>
            <a:off x="3775227" y="2465047"/>
            <a:ext cx="456768" cy="491418"/>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31"/>
          <p:cNvSpPr/>
          <p:nvPr/>
        </p:nvSpPr>
        <p:spPr bwMode="auto">
          <a:xfrm>
            <a:off x="4929059" y="2496224"/>
            <a:ext cx="422660" cy="429064"/>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57"/>
          <p:cNvSpPr>
            <a:spLocks noEditPoints="1"/>
          </p:cNvSpPr>
          <p:nvPr/>
        </p:nvSpPr>
        <p:spPr bwMode="auto">
          <a:xfrm>
            <a:off x="6048138" y="2484930"/>
            <a:ext cx="458058" cy="451652"/>
          </a:xfrm>
          <a:custGeom>
            <a:avLst/>
            <a:gdLst/>
            <a:ahLst/>
            <a:cxnLst>
              <a:cxn ang="0">
                <a:pos x="62" y="56"/>
              </a:cxn>
              <a:cxn ang="0">
                <a:pos x="56" y="62"/>
              </a:cxn>
              <a:cxn ang="0">
                <a:pos x="48" y="65"/>
              </a:cxn>
              <a:cxn ang="0">
                <a:pos x="40" y="62"/>
              </a:cxn>
              <a:cxn ang="0">
                <a:pos x="32" y="54"/>
              </a:cxn>
              <a:cxn ang="0">
                <a:pos x="28" y="46"/>
              </a:cxn>
              <a:cxn ang="0">
                <a:pos x="32" y="37"/>
              </a:cxn>
              <a:cxn ang="0">
                <a:pos x="28" y="34"/>
              </a:cxn>
              <a:cxn ang="0">
                <a:pos x="20" y="37"/>
              </a:cxn>
              <a:cxn ang="0">
                <a:pos x="12" y="34"/>
              </a:cxn>
              <a:cxn ang="0">
                <a:pos x="3" y="25"/>
              </a:cxn>
              <a:cxn ang="0">
                <a:pos x="0" y="17"/>
              </a:cxn>
              <a:cxn ang="0">
                <a:pos x="4" y="9"/>
              </a:cxn>
              <a:cxn ang="0">
                <a:pos x="9" y="3"/>
              </a:cxn>
              <a:cxn ang="0">
                <a:pos x="18" y="0"/>
              </a:cxn>
              <a:cxn ang="0">
                <a:pos x="26" y="3"/>
              </a:cxn>
              <a:cxn ang="0">
                <a:pos x="34" y="12"/>
              </a:cxn>
              <a:cxn ang="0">
                <a:pos x="37" y="20"/>
              </a:cxn>
              <a:cxn ang="0">
                <a:pos x="34" y="28"/>
              </a:cxn>
              <a:cxn ang="0">
                <a:pos x="37" y="32"/>
              </a:cxn>
              <a:cxn ang="0">
                <a:pos x="46" y="28"/>
              </a:cxn>
              <a:cxn ang="0">
                <a:pos x="54" y="32"/>
              </a:cxn>
              <a:cxn ang="0">
                <a:pos x="62" y="40"/>
              </a:cxn>
              <a:cxn ang="0">
                <a:pos x="66" y="48"/>
              </a:cxn>
              <a:cxn ang="0">
                <a:pos x="62" y="56"/>
              </a:cxn>
              <a:cxn ang="0">
                <a:pos x="29" y="17"/>
              </a:cxn>
              <a:cxn ang="0">
                <a:pos x="20" y="9"/>
              </a:cxn>
              <a:cxn ang="0">
                <a:pos x="18" y="8"/>
              </a:cxn>
              <a:cxn ang="0">
                <a:pos x="15" y="9"/>
              </a:cxn>
              <a:cxn ang="0">
                <a:pos x="9" y="15"/>
              </a:cxn>
              <a:cxn ang="0">
                <a:pos x="8" y="17"/>
              </a:cxn>
              <a:cxn ang="0">
                <a:pos x="9" y="20"/>
              </a:cxn>
              <a:cxn ang="0">
                <a:pos x="17" y="28"/>
              </a:cxn>
              <a:cxn ang="0">
                <a:pos x="20" y="29"/>
              </a:cxn>
              <a:cxn ang="0">
                <a:pos x="23" y="28"/>
              </a:cxn>
              <a:cxn ang="0">
                <a:pos x="20" y="24"/>
              </a:cxn>
              <a:cxn ang="0">
                <a:pos x="24" y="20"/>
              </a:cxn>
              <a:cxn ang="0">
                <a:pos x="28" y="23"/>
              </a:cxn>
              <a:cxn ang="0">
                <a:pos x="30" y="20"/>
              </a:cxn>
              <a:cxn ang="0">
                <a:pos x="29" y="17"/>
              </a:cxn>
              <a:cxn ang="0">
                <a:pos x="57" y="45"/>
              </a:cxn>
              <a:cxn ang="0">
                <a:pos x="48" y="37"/>
              </a:cxn>
              <a:cxn ang="0">
                <a:pos x="46" y="36"/>
              </a:cxn>
              <a:cxn ang="0">
                <a:pos x="43" y="37"/>
              </a:cxn>
              <a:cxn ang="0">
                <a:pos x="46" y="42"/>
              </a:cxn>
              <a:cxn ang="0">
                <a:pos x="42" y="46"/>
              </a:cxn>
              <a:cxn ang="0">
                <a:pos x="37" y="43"/>
              </a:cxn>
              <a:cxn ang="0">
                <a:pos x="36" y="46"/>
              </a:cxn>
              <a:cxn ang="0">
                <a:pos x="37" y="48"/>
              </a:cxn>
              <a:cxn ang="0">
                <a:pos x="45" y="57"/>
              </a:cxn>
              <a:cxn ang="0">
                <a:pos x="48" y="58"/>
              </a:cxn>
              <a:cxn ang="0">
                <a:pos x="51" y="57"/>
              </a:cxn>
              <a:cxn ang="0">
                <a:pos x="57" y="51"/>
              </a:cxn>
              <a:cxn ang="0">
                <a:pos x="58" y="48"/>
              </a:cxn>
              <a:cxn ang="0">
                <a:pos x="57" y="45"/>
              </a:cxn>
            </a:cxnLst>
            <a:rect l="0" t="0" r="r" b="b"/>
            <a:pathLst>
              <a:path w="66" h="65">
                <a:moveTo>
                  <a:pt x="62" y="56"/>
                </a:moveTo>
                <a:cubicBezTo>
                  <a:pt x="56" y="62"/>
                  <a:pt x="56" y="62"/>
                  <a:pt x="56" y="62"/>
                </a:cubicBezTo>
                <a:cubicBezTo>
                  <a:pt x="54" y="64"/>
                  <a:pt x="51" y="65"/>
                  <a:pt x="48" y="65"/>
                </a:cubicBezTo>
                <a:cubicBezTo>
                  <a:pt x="45" y="65"/>
                  <a:pt x="42" y="64"/>
                  <a:pt x="40" y="62"/>
                </a:cubicBezTo>
                <a:cubicBezTo>
                  <a:pt x="32" y="54"/>
                  <a:pt x="32" y="54"/>
                  <a:pt x="32" y="54"/>
                </a:cubicBezTo>
                <a:cubicBezTo>
                  <a:pt x="30" y="52"/>
                  <a:pt x="28" y="49"/>
                  <a:pt x="28" y="46"/>
                </a:cubicBezTo>
                <a:cubicBezTo>
                  <a:pt x="28" y="42"/>
                  <a:pt x="30" y="39"/>
                  <a:pt x="32" y="37"/>
                </a:cubicBezTo>
                <a:cubicBezTo>
                  <a:pt x="28" y="34"/>
                  <a:pt x="28" y="34"/>
                  <a:pt x="28" y="34"/>
                </a:cubicBezTo>
                <a:cubicBezTo>
                  <a:pt x="26" y="36"/>
                  <a:pt x="23" y="37"/>
                  <a:pt x="20" y="37"/>
                </a:cubicBezTo>
                <a:cubicBezTo>
                  <a:pt x="17" y="37"/>
                  <a:pt x="14" y="36"/>
                  <a:pt x="12" y="34"/>
                </a:cubicBezTo>
                <a:cubicBezTo>
                  <a:pt x="3" y="25"/>
                  <a:pt x="3" y="25"/>
                  <a:pt x="3" y="25"/>
                </a:cubicBezTo>
                <a:cubicBezTo>
                  <a:pt x="1" y="23"/>
                  <a:pt x="0" y="20"/>
                  <a:pt x="0" y="17"/>
                </a:cubicBezTo>
                <a:cubicBezTo>
                  <a:pt x="0" y="14"/>
                  <a:pt x="1" y="11"/>
                  <a:pt x="4" y="9"/>
                </a:cubicBezTo>
                <a:cubicBezTo>
                  <a:pt x="9" y="3"/>
                  <a:pt x="9" y="3"/>
                  <a:pt x="9" y="3"/>
                </a:cubicBezTo>
                <a:cubicBezTo>
                  <a:pt x="12" y="1"/>
                  <a:pt x="15" y="0"/>
                  <a:pt x="18" y="0"/>
                </a:cubicBezTo>
                <a:cubicBezTo>
                  <a:pt x="21" y="0"/>
                  <a:pt x="24" y="1"/>
                  <a:pt x="26" y="3"/>
                </a:cubicBezTo>
                <a:cubicBezTo>
                  <a:pt x="34" y="12"/>
                  <a:pt x="34" y="12"/>
                  <a:pt x="34" y="12"/>
                </a:cubicBezTo>
                <a:cubicBezTo>
                  <a:pt x="36" y="14"/>
                  <a:pt x="37" y="17"/>
                  <a:pt x="37" y="20"/>
                </a:cubicBezTo>
                <a:cubicBezTo>
                  <a:pt x="37" y="23"/>
                  <a:pt x="36" y="26"/>
                  <a:pt x="34" y="28"/>
                </a:cubicBezTo>
                <a:cubicBezTo>
                  <a:pt x="37" y="32"/>
                  <a:pt x="37" y="32"/>
                  <a:pt x="37" y="32"/>
                </a:cubicBezTo>
                <a:cubicBezTo>
                  <a:pt x="40" y="30"/>
                  <a:pt x="43" y="28"/>
                  <a:pt x="46" y="28"/>
                </a:cubicBezTo>
                <a:cubicBezTo>
                  <a:pt x="49" y="28"/>
                  <a:pt x="52" y="29"/>
                  <a:pt x="54" y="32"/>
                </a:cubicBezTo>
                <a:cubicBezTo>
                  <a:pt x="62" y="40"/>
                  <a:pt x="62" y="40"/>
                  <a:pt x="62" y="40"/>
                </a:cubicBezTo>
                <a:cubicBezTo>
                  <a:pt x="64" y="42"/>
                  <a:pt x="66" y="45"/>
                  <a:pt x="66" y="48"/>
                </a:cubicBezTo>
                <a:cubicBezTo>
                  <a:pt x="66" y="51"/>
                  <a:pt x="64" y="54"/>
                  <a:pt x="62" y="56"/>
                </a:cubicBezTo>
                <a:close/>
                <a:moveTo>
                  <a:pt x="29" y="17"/>
                </a:moveTo>
                <a:cubicBezTo>
                  <a:pt x="20" y="9"/>
                  <a:pt x="20" y="9"/>
                  <a:pt x="20" y="9"/>
                </a:cubicBezTo>
                <a:cubicBezTo>
                  <a:pt x="20" y="8"/>
                  <a:pt x="19" y="8"/>
                  <a:pt x="18" y="8"/>
                </a:cubicBezTo>
                <a:cubicBezTo>
                  <a:pt x="17" y="8"/>
                  <a:pt x="16" y="8"/>
                  <a:pt x="15" y="9"/>
                </a:cubicBezTo>
                <a:cubicBezTo>
                  <a:pt x="9" y="15"/>
                  <a:pt x="9" y="15"/>
                  <a:pt x="9" y="15"/>
                </a:cubicBezTo>
                <a:cubicBezTo>
                  <a:pt x="8" y="15"/>
                  <a:pt x="8" y="16"/>
                  <a:pt x="8" y="17"/>
                </a:cubicBezTo>
                <a:cubicBezTo>
                  <a:pt x="8" y="18"/>
                  <a:pt x="8" y="19"/>
                  <a:pt x="9" y="20"/>
                </a:cubicBezTo>
                <a:cubicBezTo>
                  <a:pt x="17" y="28"/>
                  <a:pt x="17" y="28"/>
                  <a:pt x="17" y="28"/>
                </a:cubicBezTo>
                <a:cubicBezTo>
                  <a:pt x="18" y="29"/>
                  <a:pt x="19" y="29"/>
                  <a:pt x="20" y="29"/>
                </a:cubicBezTo>
                <a:cubicBezTo>
                  <a:pt x="21" y="29"/>
                  <a:pt x="22" y="29"/>
                  <a:pt x="23" y="28"/>
                </a:cubicBezTo>
                <a:cubicBezTo>
                  <a:pt x="22" y="27"/>
                  <a:pt x="20" y="26"/>
                  <a:pt x="20" y="24"/>
                </a:cubicBezTo>
                <a:cubicBezTo>
                  <a:pt x="20" y="22"/>
                  <a:pt x="22" y="20"/>
                  <a:pt x="24" y="20"/>
                </a:cubicBezTo>
                <a:cubicBezTo>
                  <a:pt x="26" y="20"/>
                  <a:pt x="27" y="21"/>
                  <a:pt x="28" y="23"/>
                </a:cubicBezTo>
                <a:cubicBezTo>
                  <a:pt x="29" y="22"/>
                  <a:pt x="30" y="21"/>
                  <a:pt x="30" y="20"/>
                </a:cubicBezTo>
                <a:cubicBezTo>
                  <a:pt x="30" y="19"/>
                  <a:pt x="29" y="18"/>
                  <a:pt x="29" y="17"/>
                </a:cubicBezTo>
                <a:close/>
                <a:moveTo>
                  <a:pt x="57" y="45"/>
                </a:moveTo>
                <a:cubicBezTo>
                  <a:pt x="48" y="37"/>
                  <a:pt x="48" y="37"/>
                  <a:pt x="48" y="37"/>
                </a:cubicBezTo>
                <a:cubicBezTo>
                  <a:pt x="48" y="36"/>
                  <a:pt x="47" y="36"/>
                  <a:pt x="46" y="36"/>
                </a:cubicBezTo>
                <a:cubicBezTo>
                  <a:pt x="45" y="36"/>
                  <a:pt x="44" y="36"/>
                  <a:pt x="43" y="37"/>
                </a:cubicBezTo>
                <a:cubicBezTo>
                  <a:pt x="44" y="39"/>
                  <a:pt x="46" y="40"/>
                  <a:pt x="46" y="42"/>
                </a:cubicBezTo>
                <a:cubicBezTo>
                  <a:pt x="46" y="44"/>
                  <a:pt x="44" y="46"/>
                  <a:pt x="42" y="46"/>
                </a:cubicBezTo>
                <a:cubicBezTo>
                  <a:pt x="40" y="46"/>
                  <a:pt x="39" y="44"/>
                  <a:pt x="37" y="43"/>
                </a:cubicBezTo>
                <a:cubicBezTo>
                  <a:pt x="37" y="43"/>
                  <a:pt x="36" y="44"/>
                  <a:pt x="36" y="46"/>
                </a:cubicBezTo>
                <a:cubicBezTo>
                  <a:pt x="36" y="47"/>
                  <a:pt x="36" y="48"/>
                  <a:pt x="37" y="48"/>
                </a:cubicBezTo>
                <a:cubicBezTo>
                  <a:pt x="45" y="57"/>
                  <a:pt x="45" y="57"/>
                  <a:pt x="45" y="57"/>
                </a:cubicBezTo>
                <a:cubicBezTo>
                  <a:pt x="46" y="57"/>
                  <a:pt x="47" y="58"/>
                  <a:pt x="48" y="58"/>
                </a:cubicBezTo>
                <a:cubicBezTo>
                  <a:pt x="49" y="58"/>
                  <a:pt x="50" y="57"/>
                  <a:pt x="51" y="57"/>
                </a:cubicBezTo>
                <a:cubicBezTo>
                  <a:pt x="57" y="51"/>
                  <a:pt x="57" y="51"/>
                  <a:pt x="57" y="51"/>
                </a:cubicBezTo>
                <a:cubicBezTo>
                  <a:pt x="58" y="50"/>
                  <a:pt x="58" y="49"/>
                  <a:pt x="58" y="48"/>
                </a:cubicBezTo>
                <a:cubicBezTo>
                  <a:pt x="58" y="47"/>
                  <a:pt x="58" y="46"/>
                  <a:pt x="57" y="45"/>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nvSpPr>
        <p:spPr>
          <a:xfrm>
            <a:off x="712331" y="152256"/>
            <a:ext cx="3383280" cy="368300"/>
          </a:xfrm>
          <a:prstGeom prst="rect">
            <a:avLst/>
          </a:prstGeom>
          <a:noFill/>
        </p:spPr>
        <p:txBody>
          <a:bodyPr wrap="none" rtlCol="0">
            <a:spAutoFit/>
          </a:bodyPr>
          <a:lstStyle/>
          <a:p>
            <a:r>
              <a:rPr lang="zh-CN" altLang="en-US"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rPr>
              <a:t>主要研究内容（</a:t>
            </a:r>
            <a:r>
              <a:rPr lang="zh-CN" altLang="en-US"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rPr>
              <a:t>图像处理模块）</a:t>
            </a:r>
            <a:endParaRPr lang="en-US" altLang="zh-CN"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Effect transition="in" filter="fade">
                                      <p:cBhvr>
                                        <p:cTn id="15" dur="500"/>
                                        <p:tgtEl>
                                          <p:spTgt spid="25"/>
                                        </p:tgtEl>
                                      </p:cBhvr>
                                    </p:animEffect>
                                  </p:childTnLst>
                                </p:cTn>
                              </p:par>
                            </p:childTnLst>
                          </p:cTn>
                        </p:par>
                        <p:par>
                          <p:cTn id="16" fill="hold">
                            <p:stCondLst>
                              <p:cond delay="1000"/>
                            </p:stCondLst>
                            <p:childTnLst>
                              <p:par>
                                <p:cTn id="17" presetID="18" presetClass="entr" presetSubtype="9"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strips(upLeft)">
                                      <p:cBhvr>
                                        <p:cTn id="19" dur="500"/>
                                        <p:tgtEl>
                                          <p:spTgt spid="54"/>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500" fill="hold"/>
                                        <p:tgtEl>
                                          <p:spTgt spid="72"/>
                                        </p:tgtEl>
                                        <p:attrNameLst>
                                          <p:attrName>ppt_w</p:attrName>
                                        </p:attrNameLst>
                                      </p:cBhvr>
                                      <p:tavLst>
                                        <p:tav tm="0">
                                          <p:val>
                                            <p:fltVal val="0"/>
                                          </p:val>
                                        </p:tav>
                                        <p:tav tm="100000">
                                          <p:val>
                                            <p:strVal val="#ppt_w"/>
                                          </p:val>
                                        </p:tav>
                                      </p:tavLst>
                                    </p:anim>
                                    <p:anim calcmode="lin" valueType="num">
                                      <p:cBhvr>
                                        <p:cTn id="24" dur="500" fill="hold"/>
                                        <p:tgtEl>
                                          <p:spTgt spid="72"/>
                                        </p:tgtEl>
                                        <p:attrNameLst>
                                          <p:attrName>ppt_h</p:attrName>
                                        </p:attrNameLst>
                                      </p:cBhvr>
                                      <p:tavLst>
                                        <p:tav tm="0">
                                          <p:val>
                                            <p:fltVal val="0"/>
                                          </p:val>
                                        </p:tav>
                                        <p:tav tm="100000">
                                          <p:val>
                                            <p:strVal val="#ppt_h"/>
                                          </p:val>
                                        </p:tav>
                                      </p:tavLst>
                                    </p:anim>
                                    <p:animEffect transition="in" filter="fade">
                                      <p:cBhvr>
                                        <p:cTn id="25" dur="500"/>
                                        <p:tgtEl>
                                          <p:spTgt spid="72"/>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childTnLst>
                          </p:cTn>
                        </p:par>
                        <p:par>
                          <p:cTn id="32" fill="hold">
                            <p:stCondLst>
                              <p:cond delay="2500"/>
                            </p:stCondLst>
                            <p:childTnLst>
                              <p:par>
                                <p:cTn id="33" presetID="18" presetClass="entr" presetSubtype="12"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strips(downLeft)">
                                      <p:cBhvr>
                                        <p:cTn id="35" dur="500"/>
                                        <p:tgtEl>
                                          <p:spTgt spid="46"/>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80"/>
                                        </p:tgtEl>
                                        <p:attrNameLst>
                                          <p:attrName>style.visibility</p:attrName>
                                        </p:attrNameLst>
                                      </p:cBhvr>
                                      <p:to>
                                        <p:strVal val="visible"/>
                                      </p:to>
                                    </p:set>
                                    <p:anim calcmode="lin" valueType="num">
                                      <p:cBhvr>
                                        <p:cTn id="39" dur="500" fill="hold"/>
                                        <p:tgtEl>
                                          <p:spTgt spid="80"/>
                                        </p:tgtEl>
                                        <p:attrNameLst>
                                          <p:attrName>ppt_w</p:attrName>
                                        </p:attrNameLst>
                                      </p:cBhvr>
                                      <p:tavLst>
                                        <p:tav tm="0">
                                          <p:val>
                                            <p:fltVal val="0"/>
                                          </p:val>
                                        </p:tav>
                                        <p:tav tm="100000">
                                          <p:val>
                                            <p:strVal val="#ppt_w"/>
                                          </p:val>
                                        </p:tav>
                                      </p:tavLst>
                                    </p:anim>
                                    <p:anim calcmode="lin" valueType="num">
                                      <p:cBhvr>
                                        <p:cTn id="40" dur="500" fill="hold"/>
                                        <p:tgtEl>
                                          <p:spTgt spid="80"/>
                                        </p:tgtEl>
                                        <p:attrNameLst>
                                          <p:attrName>ppt_h</p:attrName>
                                        </p:attrNameLst>
                                      </p:cBhvr>
                                      <p:tavLst>
                                        <p:tav tm="0">
                                          <p:val>
                                            <p:fltVal val="0"/>
                                          </p:val>
                                        </p:tav>
                                        <p:tav tm="100000">
                                          <p:val>
                                            <p:strVal val="#ppt_h"/>
                                          </p:val>
                                        </p:tav>
                                      </p:tavLst>
                                    </p:anim>
                                    <p:animEffect transition="in" filter="fade">
                                      <p:cBhvr>
                                        <p:cTn id="41" dur="500"/>
                                        <p:tgtEl>
                                          <p:spTgt spid="80"/>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fltVal val="0"/>
                                          </p:val>
                                        </p:tav>
                                        <p:tav tm="100000">
                                          <p:val>
                                            <p:strVal val="#ppt_h"/>
                                          </p:val>
                                        </p:tav>
                                      </p:tavLst>
                                    </p:anim>
                                    <p:animEffect transition="in" filter="fade">
                                      <p:cBhvr>
                                        <p:cTn id="47" dur="500"/>
                                        <p:tgtEl>
                                          <p:spTgt spid="27"/>
                                        </p:tgtEl>
                                      </p:cBhvr>
                                    </p:animEffect>
                                  </p:childTnLst>
                                </p:cTn>
                              </p:par>
                            </p:childTnLst>
                          </p:cTn>
                        </p:par>
                        <p:par>
                          <p:cTn id="48" fill="hold">
                            <p:stCondLst>
                              <p:cond delay="4000"/>
                            </p:stCondLst>
                            <p:childTnLst>
                              <p:par>
                                <p:cTn id="49" presetID="18" presetClass="entr" presetSubtype="6"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strips(downRight)">
                                      <p:cBhvr>
                                        <p:cTn id="51" dur="500"/>
                                        <p:tgtEl>
                                          <p:spTgt spid="51"/>
                                        </p:tgtEl>
                                      </p:cBhvr>
                                    </p:animEffect>
                                  </p:childTnLst>
                                </p:cTn>
                              </p:par>
                            </p:childTnLst>
                          </p:cTn>
                        </p:par>
                        <p:par>
                          <p:cTn id="52" fill="hold">
                            <p:stCondLst>
                              <p:cond delay="4500"/>
                            </p:stCondLst>
                            <p:childTnLst>
                              <p:par>
                                <p:cTn id="53" presetID="23" presetClass="entr" presetSubtype="32" fill="hold" grpId="0" nodeType="afterEffect">
                                  <p:stCondLst>
                                    <p:cond delay="0"/>
                                  </p:stCondLst>
                                  <p:childTnLst>
                                    <p:set>
                                      <p:cBhvr>
                                        <p:cTn id="54" dur="1" fill="hold">
                                          <p:stCondLst>
                                            <p:cond delay="0"/>
                                          </p:stCondLst>
                                        </p:cTn>
                                        <p:tgtEl>
                                          <p:spTgt spid="88">
                                            <p:bg/>
                                          </p:spTgt>
                                        </p:tgtEl>
                                        <p:attrNameLst>
                                          <p:attrName>style.visibility</p:attrName>
                                        </p:attrNameLst>
                                      </p:cBhvr>
                                      <p:to>
                                        <p:strVal val="visible"/>
                                      </p:to>
                                    </p:set>
                                    <p:anim calcmode="lin" valueType="num">
                                      <p:cBhvr>
                                        <p:cTn id="55" dur="500" fill="hold"/>
                                        <p:tgtEl>
                                          <p:spTgt spid="88">
                                            <p:bg/>
                                          </p:spTgt>
                                        </p:tgtEl>
                                        <p:attrNameLst>
                                          <p:attrName>ppt_w</p:attrName>
                                        </p:attrNameLst>
                                      </p:cBhvr>
                                      <p:tavLst>
                                        <p:tav tm="0">
                                          <p:val>
                                            <p:strVal val="4*#ppt_w"/>
                                          </p:val>
                                        </p:tav>
                                        <p:tav tm="100000">
                                          <p:val>
                                            <p:strVal val="#ppt_w"/>
                                          </p:val>
                                        </p:tav>
                                      </p:tavLst>
                                    </p:anim>
                                    <p:anim calcmode="lin" valueType="num">
                                      <p:cBhvr>
                                        <p:cTn id="56" dur="500" fill="hold"/>
                                        <p:tgtEl>
                                          <p:spTgt spid="88">
                                            <p:bg/>
                                          </p:spTgt>
                                        </p:tgtEl>
                                        <p:attrNameLst>
                                          <p:attrName>ppt_h</p:attrName>
                                        </p:attrNameLst>
                                      </p:cBhvr>
                                      <p:tavLst>
                                        <p:tav tm="0">
                                          <p:val>
                                            <p:strVal val="4*#ppt_h"/>
                                          </p:val>
                                        </p:tav>
                                        <p:tav tm="100000">
                                          <p:val>
                                            <p:strVal val="#ppt_h"/>
                                          </p:val>
                                        </p:tav>
                                      </p:tavLst>
                                    </p:anim>
                                  </p:childTnLst>
                                </p:cTn>
                              </p:par>
                            </p:childTnLst>
                          </p:cTn>
                        </p:par>
                        <p:par>
                          <p:cTn id="57" fill="hold">
                            <p:stCondLst>
                              <p:cond delay="5000"/>
                            </p:stCondLst>
                            <p:childTnLst>
                              <p:par>
                                <p:cTn id="58" presetID="53" presetClass="entr" presetSubtype="16"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animEffect transition="in" filter="fade">
                                      <p:cBhvr>
                                        <p:cTn id="62" dur="500"/>
                                        <p:tgtEl>
                                          <p:spTgt spid="28"/>
                                        </p:tgtEl>
                                      </p:cBhvr>
                                    </p:animEffect>
                                  </p:childTnLst>
                                </p:cTn>
                              </p:par>
                            </p:childTnLst>
                          </p:cTn>
                        </p:par>
                        <p:par>
                          <p:cTn id="63" fill="hold">
                            <p:stCondLst>
                              <p:cond delay="5500"/>
                            </p:stCondLst>
                            <p:childTnLst>
                              <p:par>
                                <p:cTn id="64" presetID="18" presetClass="entr" presetSubtype="3" fill="hold"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strips(upRight)">
                                      <p:cBhvr>
                                        <p:cTn id="66" dur="500"/>
                                        <p:tgtEl>
                                          <p:spTgt spid="41"/>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uiExpand="1" build="allAtOnce"/>
      <p:bldP spid="33" grpId="0" animBg="1"/>
      <p:bldP spid="72" grpId="0" animBg="1"/>
      <p:bldP spid="80" grpId="0" animBg="1"/>
      <p:bldP spid="25" grpId="0" animBg="1"/>
      <p:bldP spid="26" grpId="0" animBg="1"/>
      <p:bldP spid="27" grpId="0" animBg="1"/>
      <p:bldP spid="28" grpId="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8" name="图片 1277"/>
          <p:cNvPicPr>
            <a:picLocks noChangeAspect="1"/>
          </p:cNvPicPr>
          <p:nvPr/>
        </p:nvPicPr>
        <p:blipFill rotWithShape="1">
          <a:blip r:embed="rId1">
            <a:extLst>
              <a:ext uri="{28A0092B-C50C-407E-A947-70E740481C1C}">
                <a14:useLocalDpi xmlns:a14="http://schemas.microsoft.com/office/drawing/2010/main" val="0"/>
              </a:ext>
            </a:extLst>
          </a:blip>
          <a:srcRect l="28750"/>
          <a:stretch>
            <a:fillRect/>
          </a:stretch>
        </p:blipFill>
        <p:spPr>
          <a:xfrm>
            <a:off x="-1" y="0"/>
            <a:ext cx="6515125" cy="5143500"/>
          </a:xfrm>
          <a:prstGeom prst="rect">
            <a:avLst/>
          </a:prstGeom>
        </p:spPr>
      </p:pic>
      <p:sp>
        <p:nvSpPr>
          <p:cNvPr id="255" name="文本框 254"/>
          <p:cNvSpPr txBox="1"/>
          <p:nvPr/>
        </p:nvSpPr>
        <p:spPr>
          <a:xfrm>
            <a:off x="1115580" y="2110894"/>
            <a:ext cx="1960880" cy="629920"/>
          </a:xfrm>
          <a:prstGeom prst="rect">
            <a:avLst/>
          </a:prstGeom>
          <a:noFill/>
        </p:spPr>
        <p:txBody>
          <a:bodyPr wrap="none" rtlCol="0">
            <a:spAutoFit/>
          </a:bodyPr>
          <a:lstStyle/>
          <a:p>
            <a:r>
              <a:rPr lang="zh-CN" altLang="en-US" sz="35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研究方案</a:t>
            </a:r>
            <a:endParaRPr lang="zh-CN" altLang="en-US" sz="35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endParaRPr>
          </a:p>
        </p:txBody>
      </p:sp>
      <p:sp>
        <p:nvSpPr>
          <p:cNvPr id="6" name="TextBox 106"/>
          <p:cNvSpPr txBox="1"/>
          <p:nvPr/>
        </p:nvSpPr>
        <p:spPr>
          <a:xfrm>
            <a:off x="3420110" y="1613535"/>
            <a:ext cx="5547360" cy="1846580"/>
          </a:xfrm>
          <a:prstGeom prst="rect">
            <a:avLst/>
          </a:prstGeom>
          <a:noFill/>
        </p:spPr>
        <p:txBody>
          <a:bodyPr wrap="square" lIns="0" tIns="0" rIns="0" bIns="0" rtlCol="0" anchor="t">
            <a:spAutoFit/>
          </a:bodyPr>
          <a:lstStyle/>
          <a:p>
            <a:pPr lvl="0" indent="457200" algn="just" defTabSz="914400" fontAlgn="auto">
              <a:lnSpc>
                <a:spcPct val="150000"/>
              </a:lnSpc>
              <a:spcBef>
                <a:spcPts val="0"/>
              </a:spcBef>
              <a:defRPr/>
            </a:pPr>
            <a:r>
              <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rPr>
              <a:t>项目的思路，通过调用摄像头，实现摄像头的图像实现，拍照上传，得到一张照片的轮廓；对于每一帧的图像进行卡通化与素描化处理，编写程序将图片从jpg格式转成svg（矢量图）格式，将转化出的矢量图导入，转化得到轮廓的笛卡尔坐标，传递给机械臂去沿着路径执行，控制机械臂绘图。</a:t>
            </a:r>
            <a:endParaRPr lang="zh-CN" altLang="en-US" sz="1600" dirty="0">
              <a:solidFill>
                <a:srgbClr val="0064A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que 5"/>
          <p:cNvSpPr/>
          <p:nvPr/>
        </p:nvSpPr>
        <p:spPr>
          <a:xfrm>
            <a:off x="3512900" y="1768731"/>
            <a:ext cx="2118199" cy="2118198"/>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5" name="Group 34"/>
          <p:cNvGrpSpPr/>
          <p:nvPr/>
        </p:nvGrpSpPr>
        <p:grpSpPr>
          <a:xfrm>
            <a:off x="3045240" y="1362746"/>
            <a:ext cx="1315035" cy="1333851"/>
            <a:chOff x="3045240" y="1362746"/>
            <a:chExt cx="1315035" cy="1333851"/>
          </a:xfrm>
        </p:grpSpPr>
        <p:sp>
          <p:nvSpPr>
            <p:cNvPr id="31"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Group 37"/>
          <p:cNvGrpSpPr/>
          <p:nvPr/>
        </p:nvGrpSpPr>
        <p:grpSpPr>
          <a:xfrm>
            <a:off x="4812704" y="1362746"/>
            <a:ext cx="1286056" cy="1333680"/>
            <a:chOff x="4812704" y="1362746"/>
            <a:chExt cx="1286056" cy="1333680"/>
          </a:xfrm>
        </p:grpSpPr>
        <p:sp>
          <p:nvSpPr>
            <p:cNvPr id="32"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Group 35"/>
          <p:cNvGrpSpPr/>
          <p:nvPr/>
        </p:nvGrpSpPr>
        <p:grpSpPr>
          <a:xfrm>
            <a:off x="3045240" y="2985330"/>
            <a:ext cx="1324156" cy="1314630"/>
            <a:chOff x="3045240" y="2985330"/>
            <a:chExt cx="1324156" cy="1314630"/>
          </a:xfrm>
        </p:grpSpPr>
        <p:sp>
          <p:nvSpPr>
            <p:cNvPr id="33"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Group 36"/>
          <p:cNvGrpSpPr/>
          <p:nvPr/>
        </p:nvGrpSpPr>
        <p:grpSpPr>
          <a:xfrm>
            <a:off x="4784130" y="2985330"/>
            <a:ext cx="1314631" cy="1314630"/>
            <a:chOff x="4784130" y="2985330"/>
            <a:chExt cx="1314631" cy="1314630"/>
          </a:xfrm>
        </p:grpSpPr>
        <p:sp>
          <p:nvSpPr>
            <p:cNvPr id="34"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TextBox 13"/>
          <p:cNvSpPr txBox="1"/>
          <p:nvPr/>
        </p:nvSpPr>
        <p:spPr>
          <a:xfrm>
            <a:off x="711835" y="3742690"/>
            <a:ext cx="2247265" cy="439420"/>
          </a:xfrm>
          <a:prstGeom prst="rect">
            <a:avLst/>
          </a:prstGeom>
          <a:noFill/>
        </p:spPr>
        <p:txBody>
          <a:bodyPr wrap="square" lIns="0" tIns="0" rIns="0" bIns="0" rtlCol="0">
            <a:spAutoFit/>
          </a:bodyPr>
          <a:lstStyle/>
          <a:p>
            <a:pPr lvl="0" algn="r" defTabSz="914400">
              <a:spcBef>
                <a:spcPct val="20000"/>
              </a:spcBef>
              <a:defRPr/>
            </a:pPr>
            <a:r>
              <a:rPr lang="zh-CN" altLang="en-US"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2024.2-2024.3形成论文一稿；</a:t>
            </a:r>
            <a:endParaRPr lang="zh-CN" altLang="en-US"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r" defTabSz="914400">
              <a:spcBef>
                <a:spcPct val="20000"/>
              </a:spcBef>
              <a:defRPr/>
            </a:pPr>
            <a:r>
              <a:rPr lang="zh-CN" altLang="en-US"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2024.3-2024.4毕业设计答辩；</a:t>
            </a:r>
            <a:endParaRPr lang="zh-CN" altLang="en-US"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6213475" y="1610360"/>
            <a:ext cx="2788285" cy="439420"/>
          </a:xfrm>
          <a:prstGeom prst="rect">
            <a:avLst/>
          </a:prstGeom>
          <a:noFill/>
        </p:spPr>
        <p:txBody>
          <a:bodyPr wrap="square" lIns="0" tIns="0" rIns="0" bIns="0" rtlCol="0">
            <a:spAutoFit/>
          </a:bodyPr>
          <a:lstStyle/>
          <a:p>
            <a:pPr lvl="0" defTabSz="914400">
              <a:spcBef>
                <a:spcPct val="20000"/>
              </a:spcBef>
              <a:defRPr/>
            </a:pPr>
            <a:r>
              <a:rPr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2023.9-2023.10撰写开题报告与开题；</a:t>
            </a:r>
            <a:endParaRPr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a:p>
            <a:pPr lvl="0" defTabSz="914400">
              <a:spcBef>
                <a:spcPct val="20000"/>
              </a:spcBef>
              <a:defRPr/>
            </a:pPr>
            <a:r>
              <a:rPr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2023.10-2024.2毕业设计初步实现；</a:t>
            </a:r>
            <a:endParaRPr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9"/>
          <p:cNvSpPr txBox="1"/>
          <p:nvPr/>
        </p:nvSpPr>
        <p:spPr>
          <a:xfrm>
            <a:off x="505460" y="1610360"/>
            <a:ext cx="2453640" cy="439420"/>
          </a:xfrm>
          <a:prstGeom prst="rect">
            <a:avLst/>
          </a:prstGeom>
          <a:noFill/>
        </p:spPr>
        <p:txBody>
          <a:bodyPr wrap="square" lIns="0" tIns="0" rIns="0" bIns="0" rtlCol="0">
            <a:spAutoFit/>
          </a:bodyPr>
          <a:lstStyle/>
          <a:p>
            <a:pPr lvl="0" algn="l" defTabSz="914400">
              <a:spcBef>
                <a:spcPct val="20000"/>
              </a:spcBef>
              <a:defRPr/>
            </a:pPr>
            <a:r>
              <a:rPr lang="zh-CN" altLang="en-US"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2023.7-2023.8确定选题；</a:t>
            </a:r>
            <a:endParaRPr lang="zh-CN" altLang="en-US"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a:p>
            <a:pPr lvl="0" algn="l" defTabSz="914400">
              <a:spcBef>
                <a:spcPct val="20000"/>
              </a:spcBef>
              <a:defRPr/>
            </a:pPr>
            <a:r>
              <a:rPr lang="zh-CN" altLang="en-US"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2023.8-2023.9毕设任务追踪清单；</a:t>
            </a:r>
            <a:endParaRPr lang="zh-CN" altLang="en-US" sz="13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2" name="Group 58"/>
          <p:cNvGrpSpPr/>
          <p:nvPr/>
        </p:nvGrpSpPr>
        <p:grpSpPr>
          <a:xfrm>
            <a:off x="6242051" y="3437255"/>
            <a:ext cx="2695575" cy="1105023"/>
            <a:chOff x="7222683" y="1295435"/>
            <a:chExt cx="2276195" cy="1105158"/>
          </a:xfrm>
        </p:grpSpPr>
        <p:sp>
          <p:nvSpPr>
            <p:cNvPr id="23" name="TextBox 22"/>
            <p:cNvSpPr txBox="1"/>
            <p:nvPr/>
          </p:nvSpPr>
          <p:spPr>
            <a:xfrm>
              <a:off x="7222683" y="1600395"/>
              <a:ext cx="2276195" cy="800198"/>
            </a:xfrm>
            <a:prstGeom prst="rect">
              <a:avLst/>
            </a:prstGeom>
            <a:noFill/>
          </p:spPr>
          <p:txBody>
            <a:bodyPr wrap="square" lIns="0" tIns="0" rIns="0" bIns="0" rtlCol="0">
              <a:spAutoFit/>
            </a:bodyPr>
            <a:lstStyle/>
            <a:p>
              <a:pPr lvl="0" defTabSz="914400">
                <a:spcBef>
                  <a:spcPct val="20000"/>
                </a:spcBef>
                <a:defRPr/>
              </a:pPr>
              <a:r>
                <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通过内部算法提取人脸轮廓，并用安装着画笔的机械臂在</a:t>
              </a:r>
              <a:r>
                <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纸上画出不同的肖像，为了实时展览的需要，整个算法、绘制过程控制在十分钟</a:t>
              </a:r>
              <a:r>
                <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左右。</a:t>
              </a:r>
              <a:endParaRPr lang="zh-CN" altLang="en-US" sz="13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Rectangle 23"/>
            <p:cNvSpPr/>
            <p:nvPr/>
          </p:nvSpPr>
          <p:spPr>
            <a:xfrm>
              <a:off x="7222683" y="1295435"/>
              <a:ext cx="1955800" cy="215291"/>
            </a:xfrm>
            <a:prstGeom prst="rect">
              <a:avLst/>
            </a:prstGeom>
          </p:spPr>
          <p:txBody>
            <a:bodyPr wrap="square" lIns="0" tIns="0" rIns="0" bIns="0">
              <a:spAutoFit/>
            </a:bodyPr>
            <a:lstStyle/>
            <a:p>
              <a:r>
                <a:rPr lang="zh-CN" altLang="en-US" sz="1400" b="1" dirty="0">
                  <a:solidFill>
                    <a:schemeClr val="accent4"/>
                  </a:solidFill>
                  <a:latin typeface="Arial" panose="020B0604020202020204" pitchFamily="34" charset="0"/>
                  <a:ea typeface="微软雅黑" panose="020B0503020204020204" pitchFamily="34" charset="-122"/>
                  <a:sym typeface="Arial" panose="020B0604020202020204" pitchFamily="34" charset="0"/>
                </a:rPr>
                <a:t>预期达到的效果（</a:t>
              </a:r>
              <a:r>
                <a:rPr lang="zh-CN" altLang="en-US" sz="1400" b="1" dirty="0">
                  <a:solidFill>
                    <a:schemeClr val="accent4"/>
                  </a:solidFill>
                  <a:latin typeface="Arial" panose="020B0604020202020204" pitchFamily="34" charset="0"/>
                  <a:ea typeface="微软雅黑" panose="020B0503020204020204" pitchFamily="34" charset="-122"/>
                  <a:sym typeface="Arial" panose="020B0604020202020204" pitchFamily="34" charset="0"/>
                </a:rPr>
                <a:t>终期）</a:t>
              </a:r>
              <a:endParaRPr lang="zh-CN" altLang="en-US" sz="1400" b="1" dirty="0">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Freeform 131"/>
          <p:cNvSpPr>
            <a:spLocks noEditPoints="1"/>
          </p:cNvSpPr>
          <p:nvPr/>
        </p:nvSpPr>
        <p:spPr bwMode="auto">
          <a:xfrm>
            <a:off x="4331296" y="2540356"/>
            <a:ext cx="495064" cy="495064"/>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bg1">
              <a:lumMod val="65000"/>
            </a:schemeClr>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69"/>
          <p:cNvSpPr/>
          <p:nvPr/>
        </p:nvSpPr>
        <p:spPr bwMode="auto">
          <a:xfrm>
            <a:off x="3505200" y="1698625"/>
            <a:ext cx="298402" cy="560513"/>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23"/>
          <p:cNvSpPr>
            <a:spLocks noEditPoints="1"/>
          </p:cNvSpPr>
          <p:nvPr/>
        </p:nvSpPr>
        <p:spPr bwMode="auto">
          <a:xfrm>
            <a:off x="3420825" y="3395228"/>
            <a:ext cx="511605" cy="483762"/>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50"/>
          <p:cNvSpPr>
            <a:spLocks noEditPoints="1"/>
          </p:cNvSpPr>
          <p:nvPr/>
        </p:nvSpPr>
        <p:spPr bwMode="auto">
          <a:xfrm>
            <a:off x="5260137" y="1670577"/>
            <a:ext cx="432606" cy="557739"/>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57"/>
          <p:cNvSpPr>
            <a:spLocks noEditPoints="1"/>
          </p:cNvSpPr>
          <p:nvPr/>
        </p:nvSpPr>
        <p:spPr bwMode="auto">
          <a:xfrm>
            <a:off x="5260137" y="3483033"/>
            <a:ext cx="511244" cy="453231"/>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文本框 38"/>
          <p:cNvSpPr txBox="1"/>
          <p:nvPr/>
        </p:nvSpPr>
        <p:spPr>
          <a:xfrm>
            <a:off x="712331" y="152256"/>
            <a:ext cx="2760980" cy="368300"/>
          </a:xfrm>
          <a:prstGeom prst="rect">
            <a:avLst/>
          </a:prstGeom>
          <a:noFill/>
        </p:spPr>
        <p:txBody>
          <a:bodyPr wrap="none" rtlCol="0">
            <a:spAutoFit/>
          </a:bodyPr>
          <a:lstStyle/>
          <a:p>
            <a:r>
              <a:rPr lang="zh-CN" altLang="en-US"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rPr>
              <a:t>进度安排</a:t>
            </a:r>
            <a:r>
              <a:rPr lang="en-US" altLang="zh-CN"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rPr>
              <a:t>预期达到的</a:t>
            </a:r>
            <a:r>
              <a:rPr lang="zh-CN" altLang="en-US"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rPr>
              <a:t>效果</a:t>
            </a:r>
            <a:endParaRPr lang="zh-CN" altLang="en-US"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 calcmode="lin" valueType="num">
                                      <p:cBhvr>
                                        <p:cTn id="14" dur="500" fill="hold"/>
                                        <p:tgtEl>
                                          <p:spTgt spid="26"/>
                                        </p:tgtEl>
                                        <p:attrNameLst>
                                          <p:attrName>style.rotation</p:attrName>
                                        </p:attrNameLst>
                                      </p:cBhvr>
                                      <p:tavLst>
                                        <p:tav tm="0">
                                          <p:val>
                                            <p:fltVal val="360"/>
                                          </p:val>
                                        </p:tav>
                                        <p:tav tm="100000">
                                          <p:val>
                                            <p:fltVal val="0"/>
                                          </p:val>
                                        </p:tav>
                                      </p:tavLst>
                                    </p:anim>
                                    <p:animEffect transition="in" filter="fade">
                                      <p:cBhvr>
                                        <p:cTn id="15" dur="500"/>
                                        <p:tgtEl>
                                          <p:spTgt spid="26"/>
                                        </p:tgtEl>
                                      </p:cBhvr>
                                    </p:animEffect>
                                  </p:childTnLst>
                                </p:cTn>
                              </p:par>
                            </p:childTnLst>
                          </p:cTn>
                        </p:par>
                        <p:par>
                          <p:cTn id="16" fill="hold">
                            <p:stCondLst>
                              <p:cond delay="1000"/>
                            </p:stCondLst>
                            <p:childTnLst>
                              <p:par>
                                <p:cTn id="17" presetID="2" presetClass="entr" presetSubtype="8" accel="50000" decel="5000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0-#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500" fill="hold"/>
                                        <p:tgtEl>
                                          <p:spTgt spid="28"/>
                                        </p:tgtEl>
                                        <p:attrNameLst>
                                          <p:attrName>ppt_w</p:attrName>
                                        </p:attrNameLst>
                                      </p:cBhvr>
                                      <p:tavLst>
                                        <p:tav tm="0">
                                          <p:val>
                                            <p:fltVal val="0"/>
                                          </p:val>
                                        </p:tav>
                                        <p:tav tm="100000">
                                          <p:val>
                                            <p:strVal val="#ppt_w"/>
                                          </p:val>
                                        </p:tav>
                                      </p:tavLst>
                                    </p:anim>
                                    <p:anim calcmode="lin" valueType="num">
                                      <p:cBhvr>
                                        <p:cTn id="25" dur="500" fill="hold"/>
                                        <p:tgtEl>
                                          <p:spTgt spid="28"/>
                                        </p:tgtEl>
                                        <p:attrNameLst>
                                          <p:attrName>ppt_h</p:attrName>
                                        </p:attrNameLst>
                                      </p:cBhvr>
                                      <p:tavLst>
                                        <p:tav tm="0">
                                          <p:val>
                                            <p:fltVal val="0"/>
                                          </p:val>
                                        </p:tav>
                                        <p:tav tm="100000">
                                          <p:val>
                                            <p:strVal val="#ppt_h"/>
                                          </p:val>
                                        </p:tav>
                                      </p:tavLst>
                                    </p:anim>
                                    <p:animEffect transition="in" filter="fade">
                                      <p:cBhvr>
                                        <p:cTn id="26" dur="500"/>
                                        <p:tgtEl>
                                          <p:spTgt spid="28"/>
                                        </p:tgtEl>
                                      </p:cBhvr>
                                    </p:animEffect>
                                  </p:childTnLst>
                                </p:cTn>
                              </p:par>
                            </p:childTnLst>
                          </p:cTn>
                        </p:par>
                        <p:par>
                          <p:cTn id="27" fill="hold">
                            <p:stCondLst>
                              <p:cond delay="2000"/>
                            </p:stCondLst>
                            <p:childTnLst>
                              <p:par>
                                <p:cTn id="28" presetID="2" presetClass="entr" presetSubtype="8" accel="50000" decel="50000"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0-#ppt_w/2"/>
                                          </p:val>
                                        </p:tav>
                                        <p:tav tm="100000">
                                          <p:val>
                                            <p:strVal val="#ppt_x"/>
                                          </p:val>
                                        </p:tav>
                                      </p:tavLst>
                                    </p:anim>
                                    <p:anim calcmode="lin" valueType="num">
                                      <p:cBhvr additive="base">
                                        <p:cTn id="31" dur="500" fill="hold"/>
                                        <p:tgtEl>
                                          <p:spTgt spid="35"/>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3000"/>
                            </p:stCondLst>
                            <p:childTnLst>
                              <p:par>
                                <p:cTn id="39" presetID="2" presetClass="entr" presetSubtype="2" accel="50000" decel="50000"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1+#ppt_w/2"/>
                                          </p:val>
                                        </p:tav>
                                        <p:tav tm="100000">
                                          <p:val>
                                            <p:strVal val="#ppt_x"/>
                                          </p:val>
                                        </p:tav>
                                      </p:tavLst>
                                    </p:anim>
                                    <p:anim calcmode="lin" valueType="num">
                                      <p:cBhvr additive="base">
                                        <p:cTn id="42" dur="500" fill="hold"/>
                                        <p:tgtEl>
                                          <p:spTgt spid="38"/>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p:cTn id="46" dur="500" fill="hold"/>
                                        <p:tgtEl>
                                          <p:spTgt spid="29"/>
                                        </p:tgtEl>
                                        <p:attrNameLst>
                                          <p:attrName>ppt_w</p:attrName>
                                        </p:attrNameLst>
                                      </p:cBhvr>
                                      <p:tavLst>
                                        <p:tav tm="0">
                                          <p:val>
                                            <p:fltVal val="0"/>
                                          </p:val>
                                        </p:tav>
                                        <p:tav tm="100000">
                                          <p:val>
                                            <p:strVal val="#ppt_w"/>
                                          </p:val>
                                        </p:tav>
                                      </p:tavLst>
                                    </p:anim>
                                    <p:anim calcmode="lin" valueType="num">
                                      <p:cBhvr>
                                        <p:cTn id="47" dur="500" fill="hold"/>
                                        <p:tgtEl>
                                          <p:spTgt spid="29"/>
                                        </p:tgtEl>
                                        <p:attrNameLst>
                                          <p:attrName>ppt_h</p:attrName>
                                        </p:attrNameLst>
                                      </p:cBhvr>
                                      <p:tavLst>
                                        <p:tav tm="0">
                                          <p:val>
                                            <p:fltVal val="0"/>
                                          </p:val>
                                        </p:tav>
                                        <p:tav tm="100000">
                                          <p:val>
                                            <p:strVal val="#ppt_h"/>
                                          </p:val>
                                        </p:tav>
                                      </p:tavLst>
                                    </p:anim>
                                    <p:animEffect transition="in" filter="fade">
                                      <p:cBhvr>
                                        <p:cTn id="48" dur="500"/>
                                        <p:tgtEl>
                                          <p:spTgt spid="29"/>
                                        </p:tgtEl>
                                      </p:cBhvr>
                                    </p:animEffect>
                                  </p:childTnLst>
                                </p:cTn>
                              </p:par>
                            </p:childTnLst>
                          </p:cTn>
                        </p:par>
                        <p:par>
                          <p:cTn id="49" fill="hold">
                            <p:stCondLst>
                              <p:cond delay="4000"/>
                            </p:stCondLst>
                            <p:childTnLst>
                              <p:par>
                                <p:cTn id="50" presetID="2" presetClass="entr" presetSubtype="2" accel="50000" decel="50000"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additive="base">
                                        <p:cTn id="52" dur="500" fill="hold"/>
                                        <p:tgtEl>
                                          <p:spTgt spid="37"/>
                                        </p:tgtEl>
                                        <p:attrNameLst>
                                          <p:attrName>ppt_x</p:attrName>
                                        </p:attrNameLst>
                                      </p:cBhvr>
                                      <p:tavLst>
                                        <p:tav tm="0">
                                          <p:val>
                                            <p:strVal val="1+#ppt_w/2"/>
                                          </p:val>
                                        </p:tav>
                                        <p:tav tm="100000">
                                          <p:val>
                                            <p:strVal val="#ppt_x"/>
                                          </p:val>
                                        </p:tav>
                                      </p:tavLst>
                                    </p:anim>
                                    <p:anim calcmode="lin" valueType="num">
                                      <p:cBhvr additive="base">
                                        <p:cTn id="53" dur="500" fill="hold"/>
                                        <p:tgtEl>
                                          <p:spTgt spid="37"/>
                                        </p:tgtEl>
                                        <p:attrNameLst>
                                          <p:attrName>ppt_y</p:attrName>
                                        </p:attrNameLst>
                                      </p:cBhvr>
                                      <p:tavLst>
                                        <p:tav tm="0">
                                          <p:val>
                                            <p:strVal val="#ppt_y"/>
                                          </p:val>
                                        </p:tav>
                                        <p:tav tm="100000">
                                          <p:val>
                                            <p:strVal val="#ppt_y"/>
                                          </p:val>
                                        </p:tav>
                                      </p:tavLst>
                                    </p:anim>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2" presetClass="entr" presetSubtype="2" accel="50000" decel="5000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1+#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27" grpId="0" animBg="1"/>
      <p:bldP spid="28" grpId="0" animBg="1"/>
      <p:bldP spid="29" grpId="0" animBg="1"/>
      <p:bldP spid="30" grpId="0" animBg="1"/>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ardrop 6"/>
          <p:cNvSpPr/>
          <p:nvPr/>
        </p:nvSpPr>
        <p:spPr>
          <a:xfrm rot="8100000">
            <a:off x="3207401" y="1151140"/>
            <a:ext cx="2729198" cy="2729199"/>
          </a:xfrm>
          <a:prstGeom prst="teardrop">
            <a:avLst>
              <a:gd name="adj" fmla="val 112833"/>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Teardrop 34"/>
          <p:cNvSpPr/>
          <p:nvPr/>
        </p:nvSpPr>
        <p:spPr>
          <a:xfrm rot="8100000">
            <a:off x="3492542" y="1883956"/>
            <a:ext cx="2158916" cy="2158916"/>
          </a:xfrm>
          <a:prstGeom prst="teardrop">
            <a:avLst>
              <a:gd name="adj" fmla="val 112833"/>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 name="Teardrop 35"/>
          <p:cNvSpPr/>
          <p:nvPr/>
        </p:nvSpPr>
        <p:spPr>
          <a:xfrm rot="8100000">
            <a:off x="3694947" y="2525005"/>
            <a:ext cx="1754106" cy="1754106"/>
          </a:xfrm>
          <a:prstGeom prst="teardrop">
            <a:avLst>
              <a:gd name="adj" fmla="val 112833"/>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Teardrop 36"/>
          <p:cNvSpPr/>
          <p:nvPr/>
        </p:nvSpPr>
        <p:spPr>
          <a:xfrm rot="8100000">
            <a:off x="3890266" y="3057357"/>
            <a:ext cx="1363468" cy="1363468"/>
          </a:xfrm>
          <a:prstGeom prst="teardrop">
            <a:avLst>
              <a:gd name="adj" fmla="val 112833"/>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69"/>
          <p:cNvSpPr/>
          <p:nvPr/>
        </p:nvSpPr>
        <p:spPr bwMode="auto">
          <a:xfrm>
            <a:off x="4422799" y="1235141"/>
            <a:ext cx="298402" cy="560513"/>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23"/>
          <p:cNvSpPr>
            <a:spLocks noEditPoints="1"/>
          </p:cNvSpPr>
          <p:nvPr/>
        </p:nvSpPr>
        <p:spPr bwMode="auto">
          <a:xfrm>
            <a:off x="4373805" y="2606614"/>
            <a:ext cx="396391" cy="374818"/>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144"/>
          <p:cNvSpPr>
            <a:spLocks noEditPoints="1"/>
          </p:cNvSpPr>
          <p:nvPr/>
        </p:nvSpPr>
        <p:spPr bwMode="auto">
          <a:xfrm>
            <a:off x="4318308" y="2063170"/>
            <a:ext cx="451888" cy="391872"/>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56"/>
          <p:cNvSpPr>
            <a:spLocks noEditPoints="1"/>
          </p:cNvSpPr>
          <p:nvPr/>
        </p:nvSpPr>
        <p:spPr bwMode="auto">
          <a:xfrm>
            <a:off x="4356408" y="3566750"/>
            <a:ext cx="456695" cy="456695"/>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ln>
        </p:spPr>
        <p:txBody>
          <a:bodyPr vert="horz" wrap="square" lIns="91440" tIns="45720" rIns="91440" bIns="45720" numCol="1" anchor="t" anchorCtr="0" compatLnSpc="1"/>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44"/>
          <p:cNvSpPr txBox="1"/>
          <p:nvPr/>
        </p:nvSpPr>
        <p:spPr>
          <a:xfrm>
            <a:off x="711835" y="3799840"/>
            <a:ext cx="2612390" cy="553720"/>
          </a:xfrm>
          <a:prstGeom prst="rect">
            <a:avLst/>
          </a:prstGeom>
          <a:noFill/>
        </p:spPr>
        <p:txBody>
          <a:bodyPr wrap="square" lIns="0" tIns="0" rIns="0" bIns="0" rtlCol="0">
            <a:spAutoFit/>
          </a:bodyPr>
          <a:lstStyle/>
          <a:p>
            <a:pPr lvl="0" algn="just" defTabSz="914400">
              <a:spcBef>
                <a:spcPct val="20000"/>
              </a:spcBef>
              <a:defRPr/>
            </a:pPr>
            <a:r>
              <a:rPr 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第二，在机械臂绘制人物肖像时，需要根据所得矢量图规划出一条时间少、移动简单的路径进行绘制；</a:t>
            </a:r>
            <a:endParaRPr 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6213475" y="2571750"/>
            <a:ext cx="2276475" cy="368935"/>
          </a:xfrm>
          <a:prstGeom prst="rect">
            <a:avLst/>
          </a:prstGeom>
          <a:noFill/>
        </p:spPr>
        <p:txBody>
          <a:bodyPr wrap="square" lIns="0" tIns="0" rIns="0" bIns="0" rtlCol="0">
            <a:spAutoFit/>
          </a:bodyPr>
          <a:lstStyle/>
          <a:p>
            <a:pPr lvl="0" algn="just" defTabSz="914400">
              <a:spcBef>
                <a:spcPct val="20000"/>
              </a:spcBef>
              <a:defRPr/>
            </a:pPr>
            <a:r>
              <a:rPr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如何进行高质量、高精度的人脸绘制也是我需要思考的问题；</a:t>
            </a:r>
            <a:endParaRPr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50"/>
          <p:cNvSpPr txBox="1"/>
          <p:nvPr/>
        </p:nvSpPr>
        <p:spPr>
          <a:xfrm>
            <a:off x="682625" y="1610360"/>
            <a:ext cx="2363470" cy="738505"/>
          </a:xfrm>
          <a:prstGeom prst="rect">
            <a:avLst/>
          </a:prstGeom>
          <a:noFill/>
        </p:spPr>
        <p:txBody>
          <a:bodyPr wrap="square" lIns="0" tIns="0" rIns="0" bIns="0" rtlCol="0">
            <a:spAutoFit/>
          </a:bodyPr>
          <a:lstStyle/>
          <a:p>
            <a:pPr lvl="0" algn="just" defTabSz="914400">
              <a:spcBef>
                <a:spcPct val="20000"/>
              </a:spcBef>
              <a:defRPr/>
            </a:pPr>
            <a:r>
              <a:rPr 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我认为由于照片中人物肖像具有不同的风格，在实现机器绘画时，所需的肖像需要整齐清晰的边界，较少的线条，无需过多复杂的纹理</a:t>
            </a:r>
            <a:endParaRPr lang="en-US" sz="1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712331" y="152256"/>
            <a:ext cx="4983480" cy="368300"/>
          </a:xfrm>
          <a:prstGeom prst="rect">
            <a:avLst/>
          </a:prstGeom>
          <a:noFill/>
        </p:spPr>
        <p:txBody>
          <a:bodyPr wrap="none" rtlCol="0">
            <a:spAutoFit/>
          </a:bodyPr>
          <a:lstStyle/>
          <a:p>
            <a:r>
              <a:rPr lang="zh-CN" altLang="en-US"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rPr>
              <a:t>研究过程中可能遇到的困难和问题、解决的</a:t>
            </a:r>
            <a:r>
              <a:rPr lang="zh-CN" altLang="en-US"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rPr>
              <a:t>措施</a:t>
            </a:r>
            <a:endParaRPr lang="zh-CN" altLang="en-US" sz="1800" dirty="0">
              <a:solidFill>
                <a:srgbClr val="4990C6"/>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ppt_x"/>
                                          </p:val>
                                        </p:tav>
                                        <p:tav tm="100000">
                                          <p:val>
                                            <p:strVal val="#ppt_x"/>
                                          </p:val>
                                        </p:tav>
                                      </p:tavLst>
                                    </p:anim>
                                    <p:anim calcmode="lin" valueType="num">
                                      <p:cBhvr additive="base">
                                        <p:cTn id="19" dur="500" fill="hold"/>
                                        <p:tgtEl>
                                          <p:spTgt spid="35"/>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fltVal val="0"/>
                                          </p:val>
                                        </p:tav>
                                        <p:tav tm="100000">
                                          <p:val>
                                            <p:strVal val="#ppt_w"/>
                                          </p:val>
                                        </p:tav>
                                      </p:tavLst>
                                    </p:anim>
                                    <p:anim calcmode="lin" valueType="num">
                                      <p:cBhvr>
                                        <p:cTn id="24" dur="500" fill="hold"/>
                                        <p:tgtEl>
                                          <p:spTgt spid="42"/>
                                        </p:tgtEl>
                                        <p:attrNameLst>
                                          <p:attrName>ppt_h</p:attrName>
                                        </p:attrNameLst>
                                      </p:cBhvr>
                                      <p:tavLst>
                                        <p:tav tm="0">
                                          <p:val>
                                            <p:fltVal val="0"/>
                                          </p:val>
                                        </p:tav>
                                        <p:tav tm="100000">
                                          <p:val>
                                            <p:strVal val="#ppt_h"/>
                                          </p:val>
                                        </p:tav>
                                      </p:tavLst>
                                    </p:anim>
                                    <p:animEffect transition="in" filter="fade">
                                      <p:cBhvr>
                                        <p:cTn id="25" dur="500"/>
                                        <p:tgtEl>
                                          <p:spTgt spid="42"/>
                                        </p:tgtEl>
                                      </p:cBhvr>
                                    </p:animEffect>
                                  </p:childTnLst>
                                </p:cTn>
                              </p:par>
                            </p:childTnLst>
                          </p:cTn>
                        </p:par>
                        <p:par>
                          <p:cTn id="26" fill="hold">
                            <p:stCondLst>
                              <p:cond delay="20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childTnLst>
                          </p:cTn>
                        </p:par>
                        <p:par>
                          <p:cTn id="37" fill="hold">
                            <p:stCondLst>
                              <p:cond delay="3000"/>
                            </p:stCondLst>
                            <p:childTnLst>
                              <p:par>
                                <p:cTn id="38" presetID="2" presetClass="entr" presetSubtype="4" accel="50000" decel="5000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ppt_x"/>
                                          </p:val>
                                        </p:tav>
                                        <p:tav tm="100000">
                                          <p:val>
                                            <p:strVal val="#ppt_x"/>
                                          </p:val>
                                        </p:tav>
                                      </p:tavLst>
                                    </p:anim>
                                    <p:anim calcmode="lin" valueType="num">
                                      <p:cBhvr additive="base">
                                        <p:cTn id="41" dur="500" fill="hold"/>
                                        <p:tgtEl>
                                          <p:spTgt spid="37"/>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5" grpId="0" animBg="1"/>
      <p:bldP spid="36" grpId="0" animBg="1"/>
      <p:bldP spid="37" grpId="0" animBg="1"/>
      <p:bldP spid="38" grpId="0" animBg="1"/>
      <p:bldP spid="39" grpId="0" animBg="1"/>
      <p:bldP spid="42" grpId="0" animBg="1"/>
      <p:bldP spid="43"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8" name="图片 127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55" name="文本框 254"/>
          <p:cNvSpPr txBox="1"/>
          <p:nvPr/>
        </p:nvSpPr>
        <p:spPr>
          <a:xfrm>
            <a:off x="3453745" y="2110894"/>
            <a:ext cx="2236510" cy="707886"/>
          </a:xfrm>
          <a:prstGeom prst="rect">
            <a:avLst/>
          </a:prstGeom>
          <a:noFill/>
        </p:spPr>
        <p:txBody>
          <a:bodyPr wrap="none" rtlCol="0">
            <a:spAutoFit/>
          </a:bodyPr>
          <a:lstStyle/>
          <a:p>
            <a:r>
              <a:rPr lang="zh-CN" altLang="en-US" sz="40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谢谢观看</a:t>
            </a:r>
            <a:endParaRPr lang="zh-CN" altLang="en-US" sz="40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endParaRPr>
          </a:p>
        </p:txBody>
      </p:sp>
      <p:sp>
        <p:nvSpPr>
          <p:cNvPr id="256" name="文本框 255"/>
          <p:cNvSpPr txBox="1"/>
          <p:nvPr/>
        </p:nvSpPr>
        <p:spPr>
          <a:xfrm>
            <a:off x="4069298" y="2875570"/>
            <a:ext cx="1005403" cy="338554"/>
          </a:xfrm>
          <a:prstGeom prst="rect">
            <a:avLst/>
          </a:prstGeom>
          <a:noFill/>
        </p:spPr>
        <p:txBody>
          <a:bodyPr wrap="none" rtlCol="0">
            <a:spAutoFit/>
          </a:bodyPr>
          <a:lstStyle/>
          <a:p>
            <a:r>
              <a:rPr lang="zh-CN" altLang="en-US" sz="16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rPr>
              <a:t>自然而然</a:t>
            </a:r>
            <a:endParaRPr lang="zh-CN" altLang="en-US" sz="1600" dirty="0">
              <a:solidFill>
                <a:srgbClr val="0064AF"/>
              </a:solidFill>
              <a:latin typeface="方正铁筋隶书简体" panose="03000509000000000000" pitchFamily="65" charset="-122"/>
              <a:ea typeface="方正铁筋隶书简体" panose="03000509000000000000" pitchFamily="65" charset="-122"/>
              <a:cs typeface="+mn-ea"/>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6"/>
                                        </p:tgtEl>
                                        <p:attrNameLst>
                                          <p:attrName>style.visibility</p:attrName>
                                        </p:attrNameLst>
                                      </p:cBhvr>
                                      <p:to>
                                        <p:strVal val="visible"/>
                                      </p:to>
                                    </p:set>
                                    <p:animEffect transition="in" filter="fade">
                                      <p:cBhvr>
                                        <p:cTn id="11"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P spid="256" grpId="0"/>
    </p:bldLst>
  </p:timing>
</p:sld>
</file>

<file path=ppt/tags/tag1.xml><?xml version="1.0" encoding="utf-8"?>
<p:tagLst xmlns:p="http://schemas.openxmlformats.org/presentationml/2006/main">
  <p:tag name="ISPRING_RESOURCE_PATHS_HASH_PRESENTER" val="b76c4245fc7d929b24c6138df7fb060598dfc12"/>
  <p:tag name="commondata" val="eyJoZGlkIjoiYjgwNGMwODkwOTdhMTE1ZWJjNTkyNzFhNDQ4ZDMyOGUifQ=="/>
  <p:tag name="KSO_WPP_MARK_KEY" val="797ad9ad-9ba2-433c-b666-5d02e845150c"/>
  <p:tag name="COMMONDATA" val="eyJoZGlkIjoiOTExODIwOGIwMTk3MWE1OGQzNTRhN2VhZWE0OTVmODcifQ=="/>
</p:tagLst>
</file>

<file path=ppt/theme/theme1.xml><?xml version="1.0" encoding="utf-8"?>
<a:theme xmlns:a="http://schemas.openxmlformats.org/drawingml/2006/main" name="在行">
  <a:themeElements>
    <a:clrScheme name="1_Colored Theme">
      <a:dk1>
        <a:srgbClr val="000000"/>
      </a:dk1>
      <a:lt1>
        <a:srgbClr val="FFFFFF"/>
      </a:lt1>
      <a:dk2>
        <a:srgbClr val="BFBFBF"/>
      </a:dk2>
      <a:lt2>
        <a:srgbClr val="E2DFCC"/>
      </a:lt2>
      <a:accent1>
        <a:srgbClr val="5C9CCC"/>
      </a:accent1>
      <a:accent2>
        <a:srgbClr val="A5A5A5"/>
      </a:accent2>
      <a:accent3>
        <a:srgbClr val="2DCFFF"/>
      </a:accent3>
      <a:accent4>
        <a:srgbClr val="0065B0"/>
      </a:accent4>
      <a:accent5>
        <a:srgbClr val="8EBADB"/>
      </a:accent5>
      <a:accent6>
        <a:srgbClr val="BFBFBF"/>
      </a:accent6>
      <a:hlink>
        <a:srgbClr val="977B2D"/>
      </a:hlink>
      <a:folHlink>
        <a:srgbClr val="BFBFBF"/>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Colored Theme">
    <a:dk1>
      <a:srgbClr val="000000"/>
    </a:dk1>
    <a:lt1>
      <a:srgbClr val="FFFFFF"/>
    </a:lt1>
    <a:dk2>
      <a:srgbClr val="BFBFBF"/>
    </a:dk2>
    <a:lt2>
      <a:srgbClr val="E2DFCC"/>
    </a:lt2>
    <a:accent1>
      <a:srgbClr val="5C9CCC"/>
    </a:accent1>
    <a:accent2>
      <a:srgbClr val="A5A5A5"/>
    </a:accent2>
    <a:accent3>
      <a:srgbClr val="2DCFFF"/>
    </a:accent3>
    <a:accent4>
      <a:srgbClr val="0065B0"/>
    </a:accent4>
    <a:accent5>
      <a:srgbClr val="8EBADB"/>
    </a:accent5>
    <a:accent6>
      <a:srgbClr val="BFBFBF"/>
    </a:accent6>
    <a:hlink>
      <a:srgbClr val="977B2D"/>
    </a:hlink>
    <a:folHlink>
      <a:srgbClr val="BFBFBF"/>
    </a:folHlink>
  </a:clrScheme>
</a:themeOverride>
</file>

<file path=ppt/theme/themeOverride2.xml><?xml version="1.0" encoding="utf-8"?>
<a:themeOverride xmlns:a="http://schemas.openxmlformats.org/drawingml/2006/main">
  <a:clrScheme name="1_Colored Theme">
    <a:dk1>
      <a:srgbClr val="000000"/>
    </a:dk1>
    <a:lt1>
      <a:srgbClr val="FFFFFF"/>
    </a:lt1>
    <a:dk2>
      <a:srgbClr val="BFBFBF"/>
    </a:dk2>
    <a:lt2>
      <a:srgbClr val="E2DFCC"/>
    </a:lt2>
    <a:accent1>
      <a:srgbClr val="5C9CCC"/>
    </a:accent1>
    <a:accent2>
      <a:srgbClr val="A5A5A5"/>
    </a:accent2>
    <a:accent3>
      <a:srgbClr val="2DCFFF"/>
    </a:accent3>
    <a:accent4>
      <a:srgbClr val="0065B0"/>
    </a:accent4>
    <a:accent5>
      <a:srgbClr val="8EBADB"/>
    </a:accent5>
    <a:accent6>
      <a:srgbClr val="BFBFBF"/>
    </a:accent6>
    <a:hlink>
      <a:srgbClr val="977B2D"/>
    </a:hlink>
    <a:folHlink>
      <a:srgbClr val="BFBFBF"/>
    </a:folHlink>
  </a:clrScheme>
</a:themeOverride>
</file>

<file path=ppt/theme/themeOverride3.xml><?xml version="1.0" encoding="utf-8"?>
<a:themeOverride xmlns:a="http://schemas.openxmlformats.org/drawingml/2006/main">
  <a:clrScheme name="1_Colored Theme">
    <a:dk1>
      <a:srgbClr val="000000"/>
    </a:dk1>
    <a:lt1>
      <a:srgbClr val="FFFFFF"/>
    </a:lt1>
    <a:dk2>
      <a:srgbClr val="BFBFBF"/>
    </a:dk2>
    <a:lt2>
      <a:srgbClr val="E2DFCC"/>
    </a:lt2>
    <a:accent1>
      <a:srgbClr val="5C9CCC"/>
    </a:accent1>
    <a:accent2>
      <a:srgbClr val="A5A5A5"/>
    </a:accent2>
    <a:accent3>
      <a:srgbClr val="2DCFFF"/>
    </a:accent3>
    <a:accent4>
      <a:srgbClr val="0065B0"/>
    </a:accent4>
    <a:accent5>
      <a:srgbClr val="8EBADB"/>
    </a:accent5>
    <a:accent6>
      <a:srgbClr val="BFBFBF"/>
    </a:accent6>
    <a:hlink>
      <a:srgbClr val="977B2D"/>
    </a:hlink>
    <a:folHlink>
      <a:srgbClr val="BFBFBF"/>
    </a:folHlink>
  </a:clrScheme>
</a:themeOverride>
</file>

<file path=ppt/theme/themeOverride4.xml><?xml version="1.0" encoding="utf-8"?>
<a:themeOverride xmlns:a="http://schemas.openxmlformats.org/drawingml/2006/main">
  <a:clrScheme name="1_Colored Theme">
    <a:dk1>
      <a:srgbClr val="000000"/>
    </a:dk1>
    <a:lt1>
      <a:srgbClr val="FFFFFF"/>
    </a:lt1>
    <a:dk2>
      <a:srgbClr val="BFBFBF"/>
    </a:dk2>
    <a:lt2>
      <a:srgbClr val="E2DFCC"/>
    </a:lt2>
    <a:accent1>
      <a:srgbClr val="5C9CCC"/>
    </a:accent1>
    <a:accent2>
      <a:srgbClr val="A5A5A5"/>
    </a:accent2>
    <a:accent3>
      <a:srgbClr val="2DCFFF"/>
    </a:accent3>
    <a:accent4>
      <a:srgbClr val="0065B0"/>
    </a:accent4>
    <a:accent5>
      <a:srgbClr val="8EBADB"/>
    </a:accent5>
    <a:accent6>
      <a:srgbClr val="BFBFBF"/>
    </a:accent6>
    <a:hlink>
      <a:srgbClr val="977B2D"/>
    </a:hlink>
    <a:folHlink>
      <a:srgbClr val="BFBFBF"/>
    </a:folHlink>
  </a:clrScheme>
</a:themeOverride>
</file>

<file path=ppt/theme/themeOverride5.xml><?xml version="1.0" encoding="utf-8"?>
<a:themeOverride xmlns:a="http://schemas.openxmlformats.org/drawingml/2006/main">
  <a:clrScheme name="1_Colored Theme">
    <a:dk1>
      <a:srgbClr val="000000"/>
    </a:dk1>
    <a:lt1>
      <a:srgbClr val="FFFFFF"/>
    </a:lt1>
    <a:dk2>
      <a:srgbClr val="BFBFBF"/>
    </a:dk2>
    <a:lt2>
      <a:srgbClr val="E2DFCC"/>
    </a:lt2>
    <a:accent1>
      <a:srgbClr val="5C9CCC"/>
    </a:accent1>
    <a:accent2>
      <a:srgbClr val="A5A5A5"/>
    </a:accent2>
    <a:accent3>
      <a:srgbClr val="2DCFFF"/>
    </a:accent3>
    <a:accent4>
      <a:srgbClr val="0065B0"/>
    </a:accent4>
    <a:accent5>
      <a:srgbClr val="8EBADB"/>
    </a:accent5>
    <a:accent6>
      <a:srgbClr val="BFBFBF"/>
    </a:accent6>
    <a:hlink>
      <a:srgbClr val="977B2D"/>
    </a:hlink>
    <a:folHlink>
      <a:srgbClr val="BFBFBF"/>
    </a:folHlink>
  </a:clrScheme>
</a:themeOverride>
</file>

<file path=ppt/theme/themeOverride6.xml><?xml version="1.0" encoding="utf-8"?>
<a:themeOverride xmlns:a="http://schemas.openxmlformats.org/drawingml/2006/main">
  <a:clrScheme name="1_Colored Theme">
    <a:dk1>
      <a:srgbClr val="000000"/>
    </a:dk1>
    <a:lt1>
      <a:srgbClr val="FFFFFF"/>
    </a:lt1>
    <a:dk2>
      <a:srgbClr val="BFBFBF"/>
    </a:dk2>
    <a:lt2>
      <a:srgbClr val="E2DFCC"/>
    </a:lt2>
    <a:accent1>
      <a:srgbClr val="5C9CCC"/>
    </a:accent1>
    <a:accent2>
      <a:srgbClr val="A5A5A5"/>
    </a:accent2>
    <a:accent3>
      <a:srgbClr val="2DCFFF"/>
    </a:accent3>
    <a:accent4>
      <a:srgbClr val="0065B0"/>
    </a:accent4>
    <a:accent5>
      <a:srgbClr val="8EBADB"/>
    </a:accent5>
    <a:accent6>
      <a:srgbClr val="BFBFBF"/>
    </a:accent6>
    <a:hlink>
      <a:srgbClr val="977B2D"/>
    </a:hlink>
    <a:folHlink>
      <a:srgbClr val="BFBFBF"/>
    </a:folHlink>
  </a:clrScheme>
</a:themeOverride>
</file>

<file path=ppt/theme/themeOverride7.xml><?xml version="1.0" encoding="utf-8"?>
<a:themeOverride xmlns:a="http://schemas.openxmlformats.org/drawingml/2006/main">
  <a:clrScheme name="1_Colored Theme">
    <a:dk1>
      <a:srgbClr val="000000"/>
    </a:dk1>
    <a:lt1>
      <a:srgbClr val="FFFFFF"/>
    </a:lt1>
    <a:dk2>
      <a:srgbClr val="BFBFBF"/>
    </a:dk2>
    <a:lt2>
      <a:srgbClr val="E2DFCC"/>
    </a:lt2>
    <a:accent1>
      <a:srgbClr val="5C9CCC"/>
    </a:accent1>
    <a:accent2>
      <a:srgbClr val="A5A5A5"/>
    </a:accent2>
    <a:accent3>
      <a:srgbClr val="2DCFFF"/>
    </a:accent3>
    <a:accent4>
      <a:srgbClr val="0065B0"/>
    </a:accent4>
    <a:accent5>
      <a:srgbClr val="8EBADB"/>
    </a:accent5>
    <a:accent6>
      <a:srgbClr val="BFBFBF"/>
    </a:accent6>
    <a:hlink>
      <a:srgbClr val="977B2D"/>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923</Words>
  <Application>WPS 演示</Application>
  <PresentationFormat>全屏显示(16:9)</PresentationFormat>
  <Paragraphs>53</Paragraphs>
  <Slides>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方正铁筋隶书简体</vt:lpstr>
      <vt:lpstr>微软雅黑</vt:lpstr>
      <vt:lpstr>Arial Unicode MS</vt:lpstr>
      <vt:lpstr>Calibri</vt:lpstr>
      <vt:lpstr>在行</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小包！</cp:lastModifiedBy>
  <cp:revision>14</cp:revision>
  <dcterms:created xsi:type="dcterms:W3CDTF">2014-09-03T19:30:00Z</dcterms:created>
  <dcterms:modified xsi:type="dcterms:W3CDTF">2023-11-04T07:34:29Z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57282A749F9F4C59B41708F70778B4AD_12</vt:lpwstr>
  </property>
  <property fmtid="{D5CDD505-2E9C-101B-9397-08002B2CF9AE}" pid="3" name="KSOProductBuildVer">
    <vt:lpwstr>2052-11.1.0.15319</vt:lpwstr>
  </property>
</Properties>
</file>