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424" r:id="rId3"/>
    <p:sldId id="431" r:id="rId4"/>
    <p:sldId id="433" r:id="rId5"/>
    <p:sldId id="11089797" r:id="rId6"/>
    <p:sldId id="11089798" r:id="rId7"/>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8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D9EA"/>
    <a:srgbClr val="F7AD42"/>
    <a:srgbClr val="E3EDF5"/>
    <a:srgbClr val="DAE7F2"/>
    <a:srgbClr val="D4E3F0"/>
    <a:srgbClr val="FF3E00"/>
    <a:srgbClr val="FFFFFF"/>
    <a:srgbClr val="0088FF"/>
    <a:srgbClr val="D1E9FF"/>
    <a:srgbClr val="69B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72" autoAdjust="0"/>
    <p:restoredTop sz="93450" autoAdjust="0"/>
  </p:normalViewPr>
  <p:slideViewPr>
    <p:cSldViewPr snapToGrid="0" showGuides="1">
      <p:cViewPr varScale="1">
        <p:scale>
          <a:sx n="78" d="100"/>
          <a:sy n="78" d="100"/>
        </p:scale>
        <p:origin x="510" y="90"/>
      </p:cViewPr>
      <p:guideLst>
        <p:guide orient="horz" pos="1094"/>
        <p:guide pos="3865"/>
      </p:guideLst>
    </p:cSldViewPr>
  </p:slideViewPr>
  <p:notesTextViewPr>
    <p:cViewPr>
      <p:scale>
        <a:sx n="25" d="100"/>
        <a:sy n="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CN Medium" panose="02020500000000000000" pitchFamily="18" charset="-122"/>
              <a:ea typeface="思源宋体 CN Medium" panose="02020500000000000000"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宋体 CN Medium" panose="02020500000000000000" pitchFamily="18" charset="-122"/>
              </a:rPr>
            </a:fld>
            <a:endParaRPr lang="zh-CN" altLang="en-US">
              <a:ea typeface="思源宋体 CN Medium" panose="02020500000000000000"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CN Medium" panose="02020500000000000000" pitchFamily="18" charset="-122"/>
              <a:ea typeface="思源宋体 CN Medium" panose="02020500000000000000"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宋体 CN Medium" panose="02020500000000000000" pitchFamily="18" charset="-122"/>
              </a:rPr>
            </a:fld>
            <a:endParaRPr lang="zh-CN" altLang="en-US">
              <a:ea typeface="思源宋体 CN Medium" panose="02020500000000000000" pitchFamily="18"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CN Medium" panose="02020500000000000000" pitchFamily="18" charset="-122"/>
                <a:ea typeface="思源宋体 CN Medium" panose="02020500000000000000" pitchFamily="18"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CN Medium" panose="02020500000000000000" pitchFamily="18" charset="-122"/>
                <a:ea typeface="思源宋体 CN Medium" panose="02020500000000000000" pitchFamily="18"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CN Medium" panose="02020500000000000000" pitchFamily="18" charset="-122"/>
                <a:ea typeface="思源宋体 CN Medium" panose="02020500000000000000" pitchFamily="18"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CN Medium" panose="02020500000000000000" pitchFamily="18" charset="-122"/>
                <a:ea typeface="思源宋体 CN Medium" panose="02020500000000000000" pitchFamily="18"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1pPr>
    <a:lvl2pPr marL="45720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2pPr>
    <a:lvl3pPr marL="91440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3pPr>
    <a:lvl4pPr marL="137160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4pPr>
    <a:lvl5pPr marL="182880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www.51pptmoban.com">
    <p:bg>
      <p:bgPr>
        <a:solidFill>
          <a:srgbClr val="6E9F8B"/>
        </a:solidFill>
        <a:effectLst/>
      </p:bgPr>
    </p:bg>
    <p:spTree>
      <p:nvGrpSpPr>
        <p:cNvPr id="1" name=""/>
        <p:cNvGrpSpPr/>
        <p:nvPr/>
      </p:nvGrpSpPr>
      <p:grpSpPr>
        <a:xfrm>
          <a:off x="0" y="0"/>
          <a:ext cx="0" cy="0"/>
          <a:chOff x="0" y="0"/>
          <a:chExt cx="0" cy="0"/>
        </a:xfrm>
      </p:grpSpPr>
      <p:sp>
        <p:nvSpPr>
          <p:cNvPr id="3" name="矩形 2"/>
          <p:cNvSpPr/>
          <p:nvPr userDrawn="1"/>
        </p:nvSpPr>
        <p:spPr>
          <a:xfrm>
            <a:off x="290602" y="290346"/>
            <a:ext cx="11610797" cy="6277309"/>
          </a:xfrm>
          <a:prstGeom prst="rect">
            <a:avLst/>
          </a:prstGeom>
          <a:solidFill>
            <a:schemeClr val="bg1"/>
          </a:solidFill>
          <a:ln>
            <a:noFill/>
          </a:ln>
          <a:effectLst>
            <a:outerShdw blurRad="635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2" cstate="screen"/>
          <a:stretch>
            <a:fillRect/>
          </a:stretch>
        </p:blipFill>
        <p:spPr>
          <a:xfrm rot="6896410" flipH="1">
            <a:off x="355116" y="367333"/>
            <a:ext cx="1198921" cy="906974"/>
          </a:xfrm>
          <a:prstGeom prst="rect">
            <a:avLst/>
          </a:prstGeom>
        </p:spPr>
      </p:pic>
      <p:pic>
        <p:nvPicPr>
          <p:cNvPr id="16" name="图片 15"/>
          <p:cNvPicPr>
            <a:picLocks noChangeAspect="1"/>
          </p:cNvPicPr>
          <p:nvPr userDrawn="1"/>
        </p:nvPicPr>
        <p:blipFill rotWithShape="1">
          <a:blip r:embed="rId3" cstate="screen"/>
          <a:srcRect r="-18379"/>
          <a:stretch>
            <a:fillRect/>
          </a:stretch>
        </p:blipFill>
        <p:spPr>
          <a:xfrm rot="16016887">
            <a:off x="10491456" y="5318267"/>
            <a:ext cx="1310792" cy="1517659"/>
          </a:xfrm>
          <a:custGeom>
            <a:avLst/>
            <a:gdLst>
              <a:gd name="connsiteX0" fmla="*/ 1310792 w 1310792"/>
              <a:gd name="connsiteY0" fmla="*/ 1517659 h 1517659"/>
              <a:gd name="connsiteX1" fmla="*/ 894529 w 1310792"/>
              <a:gd name="connsiteY1" fmla="*/ 1517659 h 1517659"/>
              <a:gd name="connsiteX2" fmla="*/ 0 w 1310792"/>
              <a:gd name="connsiteY2" fmla="*/ 1469967 h 1517659"/>
              <a:gd name="connsiteX3" fmla="*/ 0 w 1310792"/>
              <a:gd name="connsiteY3" fmla="*/ 1192783 h 1517659"/>
              <a:gd name="connsiteX4" fmla="*/ 63594 w 1310792"/>
              <a:gd name="connsiteY4" fmla="*/ 0 h 1517659"/>
              <a:gd name="connsiteX5" fmla="*/ 1310792 w 1310792"/>
              <a:gd name="connsiteY5" fmla="*/ 0 h 151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0792" h="1517659">
                <a:moveTo>
                  <a:pt x="1310792" y="1517659"/>
                </a:moveTo>
                <a:lnTo>
                  <a:pt x="894529" y="1517659"/>
                </a:lnTo>
                <a:lnTo>
                  <a:pt x="0" y="1469967"/>
                </a:lnTo>
                <a:lnTo>
                  <a:pt x="0" y="1192783"/>
                </a:lnTo>
                <a:lnTo>
                  <a:pt x="63594" y="0"/>
                </a:lnTo>
                <a:lnTo>
                  <a:pt x="1310792" y="0"/>
                </a:lnTo>
                <a:close/>
              </a:path>
            </a:pathLst>
          </a:custGeom>
        </p:spPr>
      </p:pic>
      <p:sp>
        <p:nvSpPr>
          <p:cNvPr id="4" name="文本框34"/>
          <p:cNvSpPr txBox="1"/>
          <p:nvPr userDrawn="1"/>
        </p:nvSpPr>
        <p:spPr>
          <a:xfrm>
            <a:off x="7710862" y="673607"/>
            <a:ext cx="1263937"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6E9F8B"/>
                </a:solidFill>
                <a:effectLst/>
                <a:uLnTx/>
                <a:uFillTx/>
                <a:latin typeface="思源宋体 CN Medium" panose="02020500000000000000" pitchFamily="18" charset="-122"/>
                <a:ea typeface="思源宋体 CN Medium" panose="02020500000000000000" pitchFamily="18" charset="-122"/>
                <a:sym typeface="思源宋体 CN Medium" panose="02020500000000000000" pitchFamily="18" charset="-122"/>
              </a:rPr>
              <a:t>YOUR  LOGO</a:t>
            </a:r>
            <a:endParaRPr kumimoji="0" lang="zh-CN" altLang="en-US" sz="1200" b="0" i="0" u="none" strike="noStrike" kern="1200" cap="none" spc="0" normalizeH="0" baseline="0" noProof="0" dirty="0">
              <a:ln>
                <a:noFill/>
              </a:ln>
              <a:solidFill>
                <a:srgbClr val="6E9F8B"/>
              </a:solidFill>
              <a:effectLst/>
              <a:uLnTx/>
              <a:uFillTx/>
              <a:latin typeface="思源宋体 CN Medium" panose="02020500000000000000" pitchFamily="18" charset="-122"/>
              <a:ea typeface="思源宋体 CN Medium" panose="02020500000000000000" pitchFamily="18" charset="-122"/>
              <a:sym typeface="思源宋体 CN Medium" panose="02020500000000000000" pitchFamily="18" charset="-122"/>
            </a:endParaRPr>
          </a:p>
        </p:txBody>
      </p:sp>
      <p:grpSp>
        <p:nvGrpSpPr>
          <p:cNvPr id="5" name="组合 4"/>
          <p:cNvGrpSpPr/>
          <p:nvPr userDrawn="1"/>
        </p:nvGrpSpPr>
        <p:grpSpPr>
          <a:xfrm flipH="1">
            <a:off x="9122500" y="789247"/>
            <a:ext cx="394559" cy="45719"/>
            <a:chOff x="10102850" y="534908"/>
            <a:chExt cx="394559" cy="45719"/>
          </a:xfrm>
        </p:grpSpPr>
        <p:cxnSp>
          <p:nvCxnSpPr>
            <p:cNvPr id="6" name="直接连接符 5"/>
            <p:cNvCxnSpPr/>
            <p:nvPr/>
          </p:nvCxnSpPr>
          <p:spPr>
            <a:xfrm>
              <a:off x="10102850" y="557767"/>
              <a:ext cx="341756" cy="0"/>
            </a:xfrm>
            <a:prstGeom prst="line">
              <a:avLst/>
            </a:prstGeom>
            <a:ln>
              <a:solidFill>
                <a:srgbClr val="6E9F8B"/>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0451690" y="534908"/>
              <a:ext cx="45719" cy="45719"/>
            </a:xfrm>
            <a:prstGeom prst="ellipse">
              <a:avLst/>
            </a:prstGeom>
            <a:solidFill>
              <a:srgbClr val="6E9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Heavy" panose="02020900000000000000" pitchFamily="18" charset="-122"/>
                <a:cs typeface="+mn-cs"/>
                <a:sym typeface="思源宋体 CN Medium" panose="02020500000000000000" pitchFamily="18" charset="-122"/>
              </a:endParaRPr>
            </a:p>
          </p:txBody>
        </p:sp>
      </p:grpSp>
      <p:sp>
        <p:nvSpPr>
          <p:cNvPr id="8" name="文本框34"/>
          <p:cNvSpPr txBox="1"/>
          <p:nvPr userDrawn="1"/>
        </p:nvSpPr>
        <p:spPr>
          <a:xfrm>
            <a:off x="9664761" y="673607"/>
            <a:ext cx="1979140"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6E9F8B">
                    <a:alpha val="34000"/>
                  </a:srgbClr>
                </a:solidFill>
                <a:effectLst/>
                <a:uLnTx/>
                <a:uFillTx/>
                <a:latin typeface="思源宋体 CN Medium" panose="02020500000000000000" pitchFamily="18" charset="-122"/>
                <a:ea typeface="思源宋体 CN Medium" panose="02020500000000000000" pitchFamily="18" charset="-122"/>
                <a:sym typeface="思源宋体 CN Medium" panose="02020500000000000000" pitchFamily="18" charset="-122"/>
              </a:rPr>
              <a:t>SUMMARY REPORT</a:t>
            </a:r>
            <a:endParaRPr kumimoji="0" lang="zh-CN" altLang="en-US" sz="1200" b="0" i="0" u="none" strike="noStrike" kern="1200" cap="none" spc="0" normalizeH="0" baseline="0" noProof="0" dirty="0">
              <a:ln>
                <a:noFill/>
              </a:ln>
              <a:solidFill>
                <a:srgbClr val="6E9F8B">
                  <a:alpha val="34000"/>
                </a:srgbClr>
              </a:solidFill>
              <a:effectLst/>
              <a:uLnTx/>
              <a:uFillTx/>
              <a:latin typeface="思源宋体 CN Medium" panose="02020500000000000000" pitchFamily="18" charset="-122"/>
              <a:ea typeface="思源宋体 CN Medium" panose="02020500000000000000" pitchFamily="18" charset="-122"/>
              <a:sym typeface="思源宋体 CN Medium" panose="02020500000000000000" pitchFamily="18"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cstate="print">
            <a:extLst>
              <a:ext uri="{28A0092B-C50C-407E-A947-70E740481C1C}">
                <a14:useLocalDpi xmlns:a14="http://schemas.microsoft.com/office/drawing/2010/main" val="0"/>
              </a:ext>
            </a:extLst>
          </a:blip>
          <a:srcRect b="15625"/>
          <a:stretch>
            <a:fillRect/>
          </a:stretch>
        </p:blipFill>
        <p:spPr>
          <a:xfrm>
            <a:off x="0" y="0"/>
            <a:ext cx="12192000" cy="6858000"/>
          </a:xfrm>
          <a:prstGeom prst="rect">
            <a:avLst/>
          </a:prstGeom>
        </p:spPr>
      </p:pic>
      <p:grpSp>
        <p:nvGrpSpPr>
          <p:cNvPr id="4" name="组合 3"/>
          <p:cNvGrpSpPr/>
          <p:nvPr/>
        </p:nvGrpSpPr>
        <p:grpSpPr>
          <a:xfrm>
            <a:off x="458788" y="1279695"/>
            <a:ext cx="11274425" cy="4298611"/>
            <a:chOff x="630238" y="1422124"/>
            <a:chExt cx="11274425" cy="4013752"/>
          </a:xfrm>
        </p:grpSpPr>
        <p:sp>
          <p:nvSpPr>
            <p:cNvPr id="3" name="矩形 2"/>
            <p:cNvSpPr/>
            <p:nvPr/>
          </p:nvSpPr>
          <p:spPr>
            <a:xfrm>
              <a:off x="630238" y="1422124"/>
              <a:ext cx="11274425" cy="4013752"/>
            </a:xfrm>
            <a:prstGeom prst="rect">
              <a:avLst/>
            </a:prstGeom>
            <a:solidFill>
              <a:srgbClr val="C5D9EA"/>
            </a:solidFill>
            <a:ln w="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a:solidFill>
                  <a:schemeClr val="bg1"/>
                </a:solidFill>
                <a:latin typeface="思源宋体 CN Medium" panose="02020500000000000000" pitchFamily="18" charset="-122"/>
                <a:ea typeface="思源宋体 CN Medium" panose="02020500000000000000" pitchFamily="18" charset="-122"/>
              </a:endParaRPr>
            </a:p>
          </p:txBody>
        </p:sp>
        <p:sp>
          <p:nvSpPr>
            <p:cNvPr id="2" name="任意多边形: 形状 1"/>
            <p:cNvSpPr/>
            <p:nvPr/>
          </p:nvSpPr>
          <p:spPr>
            <a:xfrm flipH="1" flipV="1">
              <a:off x="630238" y="1422124"/>
              <a:ext cx="11274425" cy="4013752"/>
            </a:xfrm>
            <a:custGeom>
              <a:avLst/>
              <a:gdLst>
                <a:gd name="connsiteX0" fmla="*/ 0 w 10972800"/>
                <a:gd name="connsiteY0" fmla="*/ 445758 h 4191000"/>
                <a:gd name="connsiteX1" fmla="*/ 0 w 10972800"/>
                <a:gd name="connsiteY1" fmla="*/ 0 h 4191000"/>
                <a:gd name="connsiteX2" fmla="*/ 453433 w 10972800"/>
                <a:gd name="connsiteY2" fmla="*/ 0 h 4191000"/>
                <a:gd name="connsiteX3" fmla="*/ 0 w 10972800"/>
                <a:gd name="connsiteY3" fmla="*/ 768808 h 4191000"/>
                <a:gd name="connsiteX4" fmla="*/ 0 w 10972800"/>
                <a:gd name="connsiteY4" fmla="*/ 592068 h 4191000"/>
                <a:gd name="connsiteX5" fmla="*/ 602262 w 10972800"/>
                <a:gd name="connsiteY5" fmla="*/ 0 h 4191000"/>
                <a:gd name="connsiteX6" fmla="*/ 782045 w 10972800"/>
                <a:gd name="connsiteY6" fmla="*/ 0 h 4191000"/>
                <a:gd name="connsiteX7" fmla="*/ 10041926 w 10972800"/>
                <a:gd name="connsiteY7" fmla="*/ 4191000 h 4191000"/>
                <a:gd name="connsiteX8" fmla="*/ 5486400 w 10972800"/>
                <a:gd name="connsiteY8" fmla="*/ 4191000 h 4191000"/>
                <a:gd name="connsiteX9" fmla="*/ 0 w 10972800"/>
                <a:gd name="connsiteY9" fmla="*/ 4191000 h 4191000"/>
                <a:gd name="connsiteX10" fmla="*/ 0 w 10972800"/>
                <a:gd name="connsiteY10" fmla="*/ 915118 h 4191000"/>
                <a:gd name="connsiteX11" fmla="*/ 930874 w 10972800"/>
                <a:gd name="connsiteY11" fmla="*/ 0 h 4191000"/>
                <a:gd name="connsiteX12" fmla="*/ 5486400 w 10972800"/>
                <a:gd name="connsiteY12" fmla="*/ 0 h 4191000"/>
                <a:gd name="connsiteX13" fmla="*/ 10972800 w 10972800"/>
                <a:gd name="connsiteY13" fmla="*/ 0 h 4191000"/>
                <a:gd name="connsiteX14" fmla="*/ 10972800 w 10972800"/>
                <a:gd name="connsiteY14" fmla="*/ 3275882 h 4191000"/>
                <a:gd name="connsiteX15" fmla="*/ 10370538 w 10972800"/>
                <a:gd name="connsiteY15" fmla="*/ 4191000 h 4191000"/>
                <a:gd name="connsiteX16" fmla="*/ 10190755 w 10972800"/>
                <a:gd name="connsiteY16" fmla="*/ 4191000 h 4191000"/>
                <a:gd name="connsiteX17" fmla="*/ 10972800 w 10972800"/>
                <a:gd name="connsiteY17" fmla="*/ 3422192 h 4191000"/>
                <a:gd name="connsiteX18" fmla="*/ 10972800 w 10972800"/>
                <a:gd name="connsiteY18" fmla="*/ 3598932 h 4191000"/>
                <a:gd name="connsiteX19" fmla="*/ 10972800 w 10972800"/>
                <a:gd name="connsiteY19" fmla="*/ 4191000 h 4191000"/>
                <a:gd name="connsiteX20" fmla="*/ 10519367 w 10972800"/>
                <a:gd name="connsiteY20" fmla="*/ 4191000 h 4191000"/>
                <a:gd name="connsiteX21" fmla="*/ 10972800 w 10972800"/>
                <a:gd name="connsiteY21" fmla="*/ 374524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972800" h="4191000">
                  <a:moveTo>
                    <a:pt x="0" y="445758"/>
                  </a:moveTo>
                  <a:lnTo>
                    <a:pt x="0" y="0"/>
                  </a:lnTo>
                  <a:lnTo>
                    <a:pt x="453433" y="0"/>
                  </a:lnTo>
                  <a:close/>
                  <a:moveTo>
                    <a:pt x="0" y="768808"/>
                  </a:moveTo>
                  <a:lnTo>
                    <a:pt x="0" y="592068"/>
                  </a:lnTo>
                  <a:lnTo>
                    <a:pt x="602262" y="0"/>
                  </a:lnTo>
                  <a:lnTo>
                    <a:pt x="782045" y="0"/>
                  </a:lnTo>
                  <a:close/>
                  <a:moveTo>
                    <a:pt x="10041926" y="4191000"/>
                  </a:moveTo>
                  <a:lnTo>
                    <a:pt x="5486400" y="4191000"/>
                  </a:lnTo>
                  <a:lnTo>
                    <a:pt x="0" y="4191000"/>
                  </a:lnTo>
                  <a:lnTo>
                    <a:pt x="0" y="915118"/>
                  </a:lnTo>
                  <a:lnTo>
                    <a:pt x="930874" y="0"/>
                  </a:lnTo>
                  <a:lnTo>
                    <a:pt x="5486400" y="0"/>
                  </a:lnTo>
                  <a:lnTo>
                    <a:pt x="10972800" y="0"/>
                  </a:lnTo>
                  <a:lnTo>
                    <a:pt x="10972800" y="3275882"/>
                  </a:lnTo>
                  <a:close/>
                  <a:moveTo>
                    <a:pt x="10370538" y="4191000"/>
                  </a:moveTo>
                  <a:lnTo>
                    <a:pt x="10190755" y="4191000"/>
                  </a:lnTo>
                  <a:lnTo>
                    <a:pt x="10972800" y="3422192"/>
                  </a:lnTo>
                  <a:lnTo>
                    <a:pt x="10972800" y="3598932"/>
                  </a:lnTo>
                  <a:close/>
                  <a:moveTo>
                    <a:pt x="10972800" y="4191000"/>
                  </a:moveTo>
                  <a:lnTo>
                    <a:pt x="10519367" y="4191000"/>
                  </a:lnTo>
                  <a:lnTo>
                    <a:pt x="10972800" y="3745242"/>
                  </a:lnTo>
                  <a:close/>
                </a:path>
              </a:pathLst>
            </a:custGeom>
            <a:solidFill>
              <a:schemeClr val="bg1"/>
            </a:solidFill>
            <a:ln w="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dirty="0">
                <a:solidFill>
                  <a:schemeClr val="bg1"/>
                </a:solidFill>
                <a:latin typeface="思源宋体 CN Medium" panose="02020500000000000000" pitchFamily="18" charset="-122"/>
                <a:ea typeface="思源宋体 CN Medium" panose="02020500000000000000" pitchFamily="18" charset="-122"/>
              </a:endParaRPr>
            </a:p>
          </p:txBody>
        </p:sp>
      </p:grpSp>
      <p:sp>
        <p:nvSpPr>
          <p:cNvPr id="6" name="文本框 5"/>
          <p:cNvSpPr txBox="1"/>
          <p:nvPr/>
        </p:nvSpPr>
        <p:spPr>
          <a:xfrm>
            <a:off x="2130444" y="2355127"/>
            <a:ext cx="7931112" cy="829945"/>
          </a:xfrm>
          <a:prstGeom prst="rect">
            <a:avLst/>
          </a:prstGeom>
          <a:noFill/>
        </p:spPr>
        <p:txBody>
          <a:bodyPr wrap="square">
            <a:spAutoFit/>
          </a:bodyPr>
          <a:lstStyle/>
          <a:p>
            <a:pPr algn="ctr">
              <a:defRPr/>
            </a:pPr>
            <a:r>
              <a:rPr lang="zh-CN" altLang="en-US" sz="4800" b="1" dirty="0">
                <a:solidFill>
                  <a:schemeClr val="tx1">
                    <a:lumMod val="75000"/>
                    <a:lumOff val="25000"/>
                  </a:schemeClr>
                </a:solidFill>
                <a:latin typeface="思源宋体 CN Heavy" panose="02020900000000000000" pitchFamily="18" charset="-122"/>
                <a:ea typeface="思源宋体 CN Heavy" panose="02020900000000000000" pitchFamily="18" charset="-122"/>
              </a:rPr>
              <a:t>当前阶段情况</a:t>
            </a:r>
            <a:endParaRPr lang="zh-CN" altLang="en-US" sz="4800" b="1"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1727200" y="1427480"/>
            <a:ext cx="9302750" cy="5233035"/>
          </a:xfrm>
          <a:prstGeom prst="rect">
            <a:avLst/>
          </a:prstGeom>
        </p:spPr>
      </p:pic>
      <p:sp>
        <p:nvSpPr>
          <p:cNvPr id="22" name="文本框 21"/>
          <p:cNvSpPr txBox="1"/>
          <p:nvPr/>
        </p:nvSpPr>
        <p:spPr>
          <a:xfrm>
            <a:off x="389890" y="279400"/>
            <a:ext cx="11686540" cy="1076325"/>
          </a:xfrm>
          <a:prstGeom prst="rect">
            <a:avLst/>
          </a:prstGeom>
          <a:noFill/>
        </p:spPr>
        <p:txBody>
          <a:bodyPr wrap="square" rtlCol="0">
            <a:noAutofit/>
          </a:bodyPr>
          <a:p>
            <a:r>
              <a:rPr lang="zh-CN" altLang="en-US"/>
              <a:t>参数定义如下：</a:t>
            </a:r>
            <a:endParaRPr lang="zh-CN" altLang="en-US"/>
          </a:p>
          <a:p>
            <a:r>
              <a:rPr lang="en-US" altLang="zh-CN"/>
              <a:t>  </a:t>
            </a:r>
            <a:r>
              <a:rPr lang="zh-CN" altLang="en-US"/>
              <a:t>模型中需要通过数据集来训练神经网络从而确定参数w与b，其中包括两个卷积层的参数w与b以及全连接层和输出层的参数w与b。模型中起到串联模型结构的层主要有三个，分别是卷积层、池化层以及全连接层。</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3466306" y="1838859"/>
            <a:ext cx="7871026" cy="3888150"/>
          </a:xfrm>
          <a:prstGeom prst="rect">
            <a:avLst/>
          </a:prstGeom>
          <a:solidFill>
            <a:schemeClr val="bg1">
              <a:lumMod val="95000"/>
              <a:alpha val="30000"/>
            </a:schemeClr>
          </a:solidFill>
          <a:ln w="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a:solidFill>
                <a:schemeClr val="bg1"/>
              </a:solidFill>
              <a:latin typeface="思源宋体 CN Medium" panose="02020500000000000000" pitchFamily="18" charset="-122"/>
              <a:ea typeface="思源宋体 CN Medium" panose="02020500000000000000" pitchFamily="18" charset="-122"/>
            </a:endParaRPr>
          </a:p>
        </p:txBody>
      </p:sp>
      <p:sp>
        <p:nvSpPr>
          <p:cNvPr id="60" name="文本框 59"/>
          <p:cNvSpPr txBox="1"/>
          <p:nvPr/>
        </p:nvSpPr>
        <p:spPr>
          <a:xfrm>
            <a:off x="0" y="0"/>
            <a:ext cx="5461000" cy="645160"/>
          </a:xfrm>
          <a:prstGeom prst="rect">
            <a:avLst/>
          </a:prstGeom>
          <a:noFill/>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思源宋体 CN Medium" panose="02020500000000000000" pitchFamily="18" charset="-122"/>
                <a:ea typeface="思源宋体 CN Medium" panose="02020500000000000000" pitchFamily="18" charset="-122"/>
                <a:cs typeface="+mn-cs"/>
              </a:rPr>
              <a:t>卷积神经网络的搭建如下：</a:t>
            </a:r>
            <a:endParaRPr kumimoji="0" lang="zh-CN" altLang="en-US" b="1" i="0" u="none" strike="noStrike" kern="1200" cap="none" spc="0" normalizeH="0" baseline="0" noProof="0" dirty="0">
              <a:ln>
                <a:noFill/>
              </a:ln>
              <a:solidFill>
                <a:schemeClr val="tx1">
                  <a:lumMod val="75000"/>
                  <a:lumOff val="25000"/>
                </a:schemeClr>
              </a:solidFill>
              <a:effectLst/>
              <a:uLnTx/>
              <a:uFillTx/>
              <a:latin typeface="思源宋体 CN Medium" panose="02020500000000000000" pitchFamily="18" charset="-122"/>
              <a:ea typeface="思源宋体 CN Medium" panose="02020500000000000000" pitchFamily="18" charset="-122"/>
              <a:cs typeface="+mn-cs"/>
            </a:endParaRPr>
          </a:p>
        </p:txBody>
      </p:sp>
      <p:pic>
        <p:nvPicPr>
          <p:cNvPr id="5" name="图片 4"/>
          <p:cNvPicPr>
            <a:picLocks noChangeAspect="1"/>
          </p:cNvPicPr>
          <p:nvPr>
            <p:custDataLst>
              <p:tags r:id="rId1"/>
            </p:custDataLst>
          </p:nvPr>
        </p:nvPicPr>
        <p:blipFill>
          <a:blip r:embed="rId2"/>
          <a:stretch>
            <a:fillRect/>
          </a:stretch>
        </p:blipFill>
        <p:spPr>
          <a:xfrm>
            <a:off x="1732280" y="1603375"/>
            <a:ext cx="8101965" cy="47929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1000" y="331470"/>
            <a:ext cx="11460480" cy="6123305"/>
          </a:xfrm>
          <a:prstGeom prst="rect">
            <a:avLst/>
          </a:prstGeom>
          <a:noFill/>
        </p:spPr>
        <p:txBody>
          <a:bodyPr wrap="square" rtlCol="0">
            <a:noAutofit/>
          </a:bodyPr>
          <a:p>
            <a:r>
              <a:rPr lang="zh-CN" altLang="en-US"/>
              <a:t>手写蒙古字母的图像大小是32*32*1，为了更好的提取图像特征，选用3*3的卷积核[1,3,3,1]，卷积核移动的步长设为[1,1,1,1]；采用“SAME”方法，对图像进行零填充zero padding，上下左右各补一排0，此时图像大小为34*34*1。</a:t>
            </a:r>
            <a:endParaRPr lang="zh-CN" altLang="en-US"/>
          </a:p>
          <a:p>
            <a:endParaRPr lang="zh-CN" altLang="en-US"/>
          </a:p>
          <a:p>
            <a:r>
              <a:rPr lang="zh-CN" altLang="en-US"/>
              <a:t>经过第一次卷积，选择提取64组特征，即深度为64，则卷积后的图像大小为32*32*64。</a:t>
            </a:r>
            <a:endParaRPr lang="zh-CN" altLang="en-US"/>
          </a:p>
          <a:p>
            <a:endParaRPr lang="zh-CN" altLang="en-US"/>
          </a:p>
          <a:p>
            <a:r>
              <a:rPr lang="zh-CN" altLang="en-US"/>
              <a:t>对新的图像进行池化，选用大小为2*2的池化层[1,2,2,1]，池化层移动的步长设为[1,2,2,1],池化后的图像大小为16*16*64。</a:t>
            </a:r>
            <a:endParaRPr lang="zh-CN" altLang="en-US"/>
          </a:p>
          <a:p>
            <a:endParaRPr lang="zh-CN" altLang="en-US"/>
          </a:p>
          <a:p>
            <a:r>
              <a:rPr lang="zh-CN" altLang="en-US"/>
              <a:t>接着再次选用3*3的卷积核[1,3,3,1]，卷积核移动的步长设为[1,1,1,1]；同时采用“SAME”方法，对图像进行零填充zero padding，上下左右各补一排0，此时图像大小为18*18*64。</a:t>
            </a:r>
            <a:endParaRPr lang="zh-CN" altLang="en-US"/>
          </a:p>
          <a:p>
            <a:endParaRPr lang="zh-CN" altLang="en-US"/>
          </a:p>
          <a:p>
            <a:r>
              <a:rPr lang="zh-CN" altLang="en-US"/>
              <a:t>经过第二次卷积，选择提取128组特征，即深度为128，则卷积后的图像大小为16*16*128。</a:t>
            </a:r>
            <a:endParaRPr lang="zh-CN" altLang="en-US"/>
          </a:p>
          <a:p>
            <a:endParaRPr lang="zh-CN" altLang="en-US"/>
          </a:p>
          <a:p>
            <a:r>
              <a:rPr lang="zh-CN" altLang="en-US"/>
              <a:t>对新的图像进行池化，选用大小为2*2的池化层[1,2,2,1]，池化层移动的步长设为[1,2,2,1],池化后的图像大小为8*8*128。</a:t>
            </a:r>
            <a:endParaRPr lang="zh-CN" altLang="en-US"/>
          </a:p>
          <a:p>
            <a:endParaRPr lang="zh-CN" altLang="en-US"/>
          </a:p>
          <a:p>
            <a:r>
              <a:rPr lang="zh-CN" altLang="en-US"/>
              <a:t>对新生成的图像进行全连接，加入一个有256个神经元的全连接层，用于处理整个图像。</a:t>
            </a:r>
            <a:endParaRPr lang="zh-CN" altLang="en-US"/>
          </a:p>
          <a:p>
            <a:endParaRPr lang="zh-CN" altLang="en-US"/>
          </a:p>
          <a:p>
            <a:r>
              <a:rPr lang="zh-CN" altLang="en-US"/>
              <a:t>最后，将训练结果进行输出，输出层的通道为23，通过softmax层做回归处理输出，使得做了复杂的加权和与非线性处理之后的预测值成为一个概率值作为最后的输出。</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595" y="257175"/>
            <a:ext cx="11780520" cy="6031230"/>
          </a:xfrm>
          <a:prstGeom prst="rect">
            <a:avLst/>
          </a:prstGeom>
          <a:noFill/>
        </p:spPr>
        <p:txBody>
          <a:bodyPr wrap="square" rtlCol="0">
            <a:spAutoFit/>
          </a:bodyPr>
          <a:p>
            <a:r>
              <a:rPr lang="zh-CN" altLang="en-US"/>
              <a:t> 读入图像</a:t>
            </a:r>
            <a:endParaRPr lang="zh-CN" altLang="en-US"/>
          </a:p>
          <a:p>
            <a:r>
              <a:rPr lang="zh-CN" altLang="en-US" sz="1600"/>
              <a:t>读入训练集以及验证集图像的操作分为两步：</a:t>
            </a:r>
            <a:endParaRPr lang="zh-CN" altLang="en-US" sz="1600"/>
          </a:p>
          <a:p>
            <a:endParaRPr lang="zh-CN" altLang="en-US" sz="1600"/>
          </a:p>
          <a:p>
            <a:r>
              <a:rPr lang="zh-CN" altLang="en-US" sz="1600"/>
              <a:t>第一步：遍历图像目录获取图像个数，具体操作过程为：通过os.walk(dir)与for循环搭配使用，遍历数据集的每一个图像，获取图像总个数记为count。设置存储图像信息images、图像标签labels两个二维数组，根据count的数量、图像的尺寸SIZE的大小以及标签CLASSES的个数，初始化这两个二维数组，代码如下：</a:t>
            </a:r>
            <a:endParaRPr lang="zh-CN" altLang="en-US" sz="1600"/>
          </a:p>
          <a:p>
            <a:endParaRPr lang="zh-CN" altLang="en-US" sz="1600"/>
          </a:p>
          <a:p>
            <a:r>
              <a:rPr lang="zh-CN" altLang="en-US" sz="1600"/>
              <a:t>images = np.array([[0] * SIZE for i in range(count)])</a:t>
            </a:r>
            <a:endParaRPr lang="zh-CN" altLang="en-US" sz="1600"/>
          </a:p>
          <a:p>
            <a:r>
              <a:rPr lang="zh-CN" altLang="en-US" sz="1600"/>
              <a:t>labels = np.array([[0] * CLASSES for i in range(count)])</a:t>
            </a:r>
            <a:endParaRPr lang="zh-CN" altLang="en-US" sz="1600"/>
          </a:p>
          <a:p>
            <a:endParaRPr lang="zh-CN" altLang="en-US" sz="1600"/>
          </a:p>
          <a:p>
            <a:r>
              <a:rPr lang="zh-CN" altLang="en-US" sz="1600"/>
              <a:t>第二步：遍历图像目录生成图像数据和标签，具体操作过程为：通过调用os.walk(dir)，遍历数据集的每一个图像，用index记录图像的标签，并循环遍历图像。通过img.getpixel((w, h))获取每个图像的像素点，让每个图像的像素点与阀值进行比较，将结果存入images[index][w + h * width]二维数组中，代码如下：</a:t>
            </a:r>
            <a:endParaRPr lang="zh-CN" altLang="en-US" sz="1600"/>
          </a:p>
          <a:p>
            <a:endParaRPr lang="zh-CN" altLang="en-US" sz="1600"/>
          </a:p>
          <a:p>
            <a:r>
              <a:rPr lang="zh-CN" altLang="en-US" sz="1600"/>
              <a:t>if img.getpixel((w, h)) &gt; 128:  </a:t>
            </a:r>
            <a:endParaRPr lang="zh-CN" altLang="en-US" sz="1600"/>
          </a:p>
          <a:p>
            <a:endParaRPr lang="zh-CN" altLang="en-US" sz="1600"/>
          </a:p>
          <a:p>
            <a:r>
              <a:rPr lang="zh-CN" altLang="en-US" sz="1600"/>
              <a:t>    images[index][w + h * width] = 1</a:t>
            </a:r>
            <a:endParaRPr lang="zh-CN" altLang="en-US" sz="1600"/>
          </a:p>
          <a:p>
            <a:endParaRPr lang="zh-CN" altLang="en-US" sz="1600"/>
          </a:p>
          <a:p>
            <a:r>
              <a:rPr lang="zh-CN" altLang="en-US" sz="1600"/>
              <a:t>else:   </a:t>
            </a:r>
            <a:endParaRPr lang="zh-CN" altLang="en-US" sz="1600"/>
          </a:p>
          <a:p>
            <a:endParaRPr lang="zh-CN" altLang="en-US" sz="1600"/>
          </a:p>
          <a:p>
            <a:r>
              <a:rPr lang="zh-CN" altLang="en-US" sz="1600"/>
              <a:t> images[index][w + h * width] = 0</a:t>
            </a:r>
            <a:endParaRPr lang="zh-CN" altLang="en-US" sz="1600"/>
          </a:p>
          <a:p>
            <a:endParaRPr lang="zh-CN" altLang="en-US" sz="1600"/>
          </a:p>
          <a:p>
            <a:r>
              <a:rPr lang="zh-CN" altLang="en-US" sz="1600"/>
              <a:t>其中：images二维数组中每行代表一张图像的信息，其中1表示有效信息。将标签存入labels[index][i]二维数组中，每行代表图像的标签，其中1表示这个图像对应的标签是这个列的数值。</a:t>
            </a:r>
            <a:endParaRPr lang="zh-CN" altLang="en-US" sz="16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2eca7f9a-d17a-41de-94ac-f4586b3bf47c"/>
  <p:tag name="COMMONDATA" val="eyJoZGlkIjoiYmRkODI2NmRmNDlkY2MzNGIzZTI0NmU4NWNjZTBjNWUifQ=="/>
  <p:tag name="commondata" val="eyJoZGlkIjoiM2EzNTViN2FlYzkxNzNkZGZhZWQ4ZDJlNmYzYmZiN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思源宋体 CN Medium"/>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CN Medium"/>
        <a:ea typeface=""/>
        <a:cs typeface=""/>
        <a:font script="Jpan" typeface="ＭＳ Ｐゴシック"/>
        <a:font script="Hang" typeface="맑은 고딕"/>
        <a:font script="Hans" typeface="微软雅黑"/>
        <a:font script="Hant" typeface="新細明體"/>
        <a:font script="Arab" typeface="思源宋体 CN Medium"/>
        <a:font script="Hebr" typeface="思源宋体 CN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CN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3E00"/>
        </a:solidFill>
        <a:ln w="0" cap="rnd">
          <a:noFill/>
          <a:prstDash val="solid"/>
          <a:round/>
        </a:ln>
        <a:effectLst>
          <a:outerShdw blurRad="63500" algn="ctr" rotWithShape="0">
            <a:prstClr val="black">
              <a:alpha val="12000"/>
            </a:prst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sz="2000" b="1">
            <a:solidFill>
              <a:schemeClr val="bg1"/>
            </a:solidFill>
            <a:latin typeface="HarmonyOS Sans SC" panose="00000500000000000000" charset="-122"/>
            <a:ea typeface="HarmonyOS Sans SC" panose="00000500000000000000"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CN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CN Medium"/>
        <a:ea typeface=""/>
        <a:cs typeface=""/>
        <a:font script="Jpan" typeface="ＭＳ Ｐゴシック"/>
        <a:font script="Hang" typeface="맑은 고딕"/>
        <a:font script="Hans" typeface="思源宋体 CN Medium"/>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CN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CN Medium"/>
        <a:ea typeface=""/>
        <a:cs typeface=""/>
        <a:font script="Jpan" typeface="ＭＳ Ｐゴシック"/>
        <a:font script="Hang" typeface="맑은 고딕"/>
        <a:font script="Hans" typeface="思源宋体 CN Medium"/>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1375</Words>
  <Application>WPS 演示</Application>
  <PresentationFormat>宽屏</PresentationFormat>
  <Paragraphs>43</Paragraphs>
  <Slides>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Arial</vt:lpstr>
      <vt:lpstr>宋体</vt:lpstr>
      <vt:lpstr>Wingdings</vt:lpstr>
      <vt:lpstr>HarmonyOS Sans SC</vt:lpstr>
      <vt:lpstr>思源宋体 CN Medium</vt:lpstr>
      <vt:lpstr>思源宋体 CN Heavy</vt:lpstr>
      <vt:lpstr>微软雅黑</vt:lpstr>
      <vt:lpstr>Arial Unicode MS</vt:lpstr>
      <vt:lpstr>OPPOSans H</vt:lpstr>
      <vt:lpstr>Segoe Print</vt:lpstr>
      <vt:lpstr>阿里巴巴普惠体 2.0 65 Medium</vt:lpstr>
      <vt:lpstr>思源宋体 CN Medium</vt:lpstr>
      <vt:lpstr>Office 主题</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淡雅简约风年终个人总结ppt模板</dc:title>
  <dc:creator>©Summer</dc:creator>
  <cp:keywords>P界达人</cp:keywords>
  <dc:description>51PPT模板网，幻灯片演示模板及素材免费下载！
51PPT模板网 唯一访问网址：www.51pptmoban.com</dc:description>
  <cp:lastModifiedBy>谷雨</cp:lastModifiedBy>
  <cp:revision>63</cp:revision>
  <dcterms:created xsi:type="dcterms:W3CDTF">2022-09-27T12:19:00Z</dcterms:created>
  <dcterms:modified xsi:type="dcterms:W3CDTF">2024-01-25T06:30:33Z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90C94A7EB4FD401896AF06CCE4D501F4_13</vt:lpwstr>
  </property>
  <property fmtid="{D5CDD505-2E9C-101B-9397-08002B2CF9AE}" pid="3" name="KSOProductBuildVer">
    <vt:lpwstr>2052-12.1.0.16120</vt:lpwstr>
  </property>
</Properties>
</file>