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/>
          </a:lstStyle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29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56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8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57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61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2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64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7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32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718500-37C5-4CEF-B820-F4EF8BAD30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B32461-3AE3-4A49-99C2-AD471FA032CB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28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blog.csdn.net/beauthy/article/details/105115817" TargetMode="External"/><Relationship Id="rId2" Type="http://schemas.openxmlformats.org/officeDocument/2006/relationships/hyperlink" Target="https://blog.csdn.net/v_JULY_v/article/details/51812459" TargetMode="External"/><Relationship Id="rId1" Type="http://schemas.openxmlformats.org/officeDocument/2006/relationships/hyperlink" Target="https://blog.csdn.net/weixin_44799217/article/details/11798940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5455"/>
          </a:bodyPr>
          <a:p>
            <a:r>
              <a:rPr lang="zh-CN" altLang="en-US" sz="6600" b="1" dirty="0">
                <a:latin typeface="Bahnschrift Condensed" panose="020B0502040204020203" pitchFamily="34" charset="0"/>
              </a:rPr>
              <a:t>卷积神经网络（</a:t>
            </a:r>
            <a:r>
              <a:rPr lang="en-US" altLang="zh-CN" sz="6600" b="1" dirty="0">
                <a:latin typeface="Bahnschrift Condensed" panose="020B0502040204020203" pitchFamily="34" charset="0"/>
              </a:rPr>
              <a:t>CNN</a:t>
            </a:r>
            <a:r>
              <a:rPr lang="zh-CN" altLang="en-US" sz="6600" b="1" dirty="0">
                <a:latin typeface="Bahnschrift Condensed" panose="020B0502040204020203" pitchFamily="34" charset="0"/>
              </a:rPr>
              <a:t>）</a:t>
            </a:r>
            <a:endParaRPr lang="zh-CN" altLang="en-US" sz="6600" b="1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 1"/>
          <p:cNvSpPr txBox="1"/>
          <p:nvPr/>
        </p:nvSpPr>
        <p:spPr>
          <a:xfrm>
            <a:off x="1066800" y="741680"/>
            <a:ext cx="950976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首先我们来解决卷积运算过程中，</a:t>
            </a:r>
            <a:r>
              <a:rPr lang="zh-CN" altLang="en-US" sz="2400" dirty="0">
                <a:solidFill>
                  <a:srgbClr val="FF0000"/>
                </a:solidFill>
              </a:rPr>
              <a:t>输出特征图片中的值是如何计算的？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651" name="文本框 2"/>
          <p:cNvSpPr txBox="1"/>
          <p:nvPr/>
        </p:nvSpPr>
        <p:spPr>
          <a:xfrm>
            <a:off x="1066800" y="1341844"/>
            <a:ext cx="936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其实这个计算过程很简单，就是对应数值相乘再相加。</a:t>
            </a:r>
            <a:endParaRPr lang="zh-CN" altLang="en-US" sz="2400" dirty="0"/>
          </a:p>
        </p:txBody>
      </p:sp>
      <p:pic>
        <p:nvPicPr>
          <p:cNvPr id="2097159" name="图片 4"/>
          <p:cNvPicPr>
            <a:picLocks noChangeAspect="1"/>
          </p:cNvPicPr>
          <p:nvPr/>
        </p:nvPicPr>
        <p:blipFill rotWithShape="1">
          <a:blip r:embed="rId1"/>
          <a:srcRect t="3098" b="19412"/>
          <a:stretch>
            <a:fillRect/>
          </a:stretch>
        </p:blipFill>
        <p:spPr>
          <a:xfrm>
            <a:off x="768787" y="2296160"/>
            <a:ext cx="10813613" cy="3738880"/>
          </a:xfrm>
          <a:prstGeom prst="rect">
            <a:avLst/>
          </a:prstGeom>
        </p:spPr>
      </p:pic>
      <p:pic>
        <p:nvPicPr>
          <p:cNvPr id="2097160" name="图片 6"/>
          <p:cNvPicPr>
            <a:picLocks noChangeAspect="1"/>
          </p:cNvPicPr>
          <p:nvPr/>
        </p:nvPicPr>
        <p:blipFill rotWithShape="1">
          <a:blip r:embed="rId2"/>
          <a:srcRect t="1152" b="9233"/>
          <a:stretch>
            <a:fillRect/>
          </a:stretch>
        </p:blipFill>
        <p:spPr>
          <a:xfrm>
            <a:off x="1158240" y="1901918"/>
            <a:ext cx="7762240" cy="4601194"/>
          </a:xfrm>
          <a:prstGeom prst="rect">
            <a:avLst/>
          </a:prstGeom>
        </p:spPr>
      </p:pic>
      <p:sp>
        <p:nvSpPr>
          <p:cNvPr id="1048652" name="椭圆 7"/>
          <p:cNvSpPr/>
          <p:nvPr/>
        </p:nvSpPr>
        <p:spPr>
          <a:xfrm>
            <a:off x="5984240" y="2132750"/>
            <a:ext cx="1056640" cy="4583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45" name="直接箭头连接符 9"/>
          <p:cNvCxnSpPr>
            <a:stCxn id="1048652" idx="6"/>
          </p:cNvCxnSpPr>
          <p:nvPr/>
        </p:nvCxnSpPr>
        <p:spPr>
          <a:xfrm flipV="1">
            <a:off x="7040880" y="4424529"/>
            <a:ext cx="2001520" cy="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53" name="矩形 10"/>
          <p:cNvSpPr/>
          <p:nvPr/>
        </p:nvSpPr>
        <p:spPr>
          <a:xfrm>
            <a:off x="9042400" y="3880969"/>
            <a:ext cx="1574800" cy="10871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dirty="0"/>
              <a:t>29</a:t>
            </a:r>
            <a:endParaRPr lang="zh-CN" altLang="en-US" sz="3600" dirty="0"/>
          </a:p>
        </p:txBody>
      </p:sp>
      <p:sp>
        <p:nvSpPr>
          <p:cNvPr id="1048654" name="文本框 11"/>
          <p:cNvSpPr txBox="1"/>
          <p:nvPr/>
        </p:nvSpPr>
        <p:spPr>
          <a:xfrm>
            <a:off x="7663180" y="3880969"/>
            <a:ext cx="87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</a:rPr>
              <a:t>相加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4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 animBg="1"/>
      <p:bldP spid="1048653" grpId="0" animBg="1"/>
      <p:bldP spid="10486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400" b="1" dirty="0"/>
              <a:t>如何计算进行卷积后特征图的大小</a:t>
            </a:r>
            <a:endParaRPr lang="zh-CN" altLang="en-US" sz="4400" b="1" dirty="0"/>
          </a:p>
        </p:txBody>
      </p:sp>
      <p:sp>
        <p:nvSpPr>
          <p:cNvPr id="1048656" name="内容占位符 2"/>
          <p:cNvSpPr>
            <a:spLocks noGrp="1"/>
          </p:cNvSpPr>
          <p:nvPr>
            <p:ph idx="1"/>
          </p:nvPr>
        </p:nvSpPr>
        <p:spPr>
          <a:xfrm>
            <a:off x="1024127" y="1981200"/>
            <a:ext cx="9720073" cy="1099312"/>
          </a:xfrm>
        </p:spPr>
        <p:txBody>
          <a:bodyPr>
            <a:normAutofit/>
          </a:bodyPr>
          <a:p>
            <a:r>
              <a:rPr lang="zh-CN" altLang="en-US" sz="2400" dirty="0"/>
              <a:t>公式</a:t>
            </a:r>
            <a:r>
              <a:rPr lang="en-US" altLang="zh-CN" sz="24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N – F + 1</a:t>
            </a:r>
            <a:r>
              <a:rPr lang="zh-CN" altLang="en-US" sz="2400" dirty="0"/>
              <a:t>）* （</a:t>
            </a:r>
            <a:r>
              <a:rPr lang="en-US" altLang="zh-CN" sz="2400" dirty="0"/>
              <a:t>N – F + 1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即卷积核的大小。</a:t>
            </a:r>
            <a:endParaRPr lang="zh-CN" altLang="en-US" sz="2400" dirty="0"/>
          </a:p>
        </p:txBody>
      </p:sp>
      <p:pic>
        <p:nvPicPr>
          <p:cNvPr id="2097161" name="图片 4"/>
          <p:cNvPicPr>
            <a:picLocks noChangeAspect="1"/>
          </p:cNvPicPr>
          <p:nvPr/>
        </p:nvPicPr>
        <p:blipFill rotWithShape="1">
          <a:blip r:embed="rId1"/>
          <a:srcRect t="3805" b="19412"/>
          <a:stretch>
            <a:fillRect/>
          </a:stretch>
        </p:blipFill>
        <p:spPr>
          <a:xfrm>
            <a:off x="1024126" y="3080512"/>
            <a:ext cx="8526272" cy="2885440"/>
          </a:xfrm>
          <a:prstGeom prst="rect">
            <a:avLst/>
          </a:prstGeom>
        </p:spPr>
      </p:pic>
      <p:sp>
        <p:nvSpPr>
          <p:cNvPr id="1048657" name="矩形 9"/>
          <p:cNvSpPr/>
          <p:nvPr/>
        </p:nvSpPr>
        <p:spPr>
          <a:xfrm>
            <a:off x="1775970" y="6144768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 = 4</a:t>
            </a:r>
            <a:endParaRPr lang="zh-CN" altLang="en-US" dirty="0"/>
          </a:p>
        </p:txBody>
      </p:sp>
      <p:sp>
        <p:nvSpPr>
          <p:cNvPr id="1048658" name="矩形 10"/>
          <p:cNvSpPr/>
          <p:nvPr/>
        </p:nvSpPr>
        <p:spPr>
          <a:xfrm>
            <a:off x="4489702" y="6142736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048659" name="矩形 11"/>
          <p:cNvSpPr/>
          <p:nvPr/>
        </p:nvSpPr>
        <p:spPr>
          <a:xfrm>
            <a:off x="7314182" y="6142736"/>
            <a:ext cx="2236216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800" dirty="0"/>
              <a:t>N – F + 1 = 2</a:t>
            </a:r>
            <a:endParaRPr lang="zh-CN" altLang="en-US" dirty="0"/>
          </a:p>
        </p:txBody>
      </p:sp>
      <p:sp>
        <p:nvSpPr>
          <p:cNvPr id="1048660" name="矩形 12"/>
          <p:cNvSpPr/>
          <p:nvPr/>
        </p:nvSpPr>
        <p:spPr>
          <a:xfrm>
            <a:off x="10007600" y="4218432"/>
            <a:ext cx="1727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7" grpId="0" animBg="1"/>
      <p:bldP spid="1048658" grpId="0" animBg="1"/>
      <p:bldP spid="1048659" grpId="0" animBg="1"/>
      <p:bldP spid="10486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2"/>
          <p:cNvPicPr>
            <a:picLocks noChangeAspect="1"/>
          </p:cNvPicPr>
          <p:nvPr/>
        </p:nvPicPr>
        <p:blipFill rotWithShape="1">
          <a:blip r:embed="rId1"/>
          <a:srcRect t="3894" b="19791"/>
          <a:stretch>
            <a:fillRect/>
          </a:stretch>
        </p:blipFill>
        <p:spPr>
          <a:xfrm>
            <a:off x="247967" y="203199"/>
            <a:ext cx="11696065" cy="3982721"/>
          </a:xfrm>
          <a:prstGeom prst="rect">
            <a:avLst/>
          </a:prstGeom>
        </p:spPr>
      </p:pic>
      <p:sp>
        <p:nvSpPr>
          <p:cNvPr id="1048661" name="矩形 3"/>
          <p:cNvSpPr/>
          <p:nvPr/>
        </p:nvSpPr>
        <p:spPr>
          <a:xfrm>
            <a:off x="1442720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2" name="矩形 4"/>
          <p:cNvSpPr/>
          <p:nvPr/>
        </p:nvSpPr>
        <p:spPr>
          <a:xfrm>
            <a:off x="5451455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3" name="矩形 5"/>
          <p:cNvSpPr/>
          <p:nvPr/>
        </p:nvSpPr>
        <p:spPr>
          <a:xfrm>
            <a:off x="9733278" y="4262181"/>
            <a:ext cx="1574801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4" name="文本框 7"/>
          <p:cNvSpPr txBox="1"/>
          <p:nvPr/>
        </p:nvSpPr>
        <p:spPr>
          <a:xfrm>
            <a:off x="349567" y="4993701"/>
            <a:ext cx="11696065" cy="1513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       我们会发现，进行卷积后，图片大小变小了，</a:t>
            </a:r>
            <a:r>
              <a:rPr lang="zh-CN" altLang="en-US" sz="2400" b="0" i="0" dirty="0">
                <a:effectLst/>
                <a:latin typeface="-apple-system"/>
              </a:rPr>
              <a:t>如果我们换一个卷积核大小或者加入很多层卷积之后，图像可能最后就变成了</a:t>
            </a:r>
            <a:r>
              <a:rPr lang="en-US" altLang="zh-CN" sz="2400" b="0" i="0" dirty="0">
                <a:effectLst/>
                <a:latin typeface="-apple-system"/>
              </a:rPr>
              <a:t>1 X 1 </a:t>
            </a:r>
            <a:r>
              <a:rPr lang="zh-CN" altLang="en-US" sz="2400" b="0" i="0" dirty="0">
                <a:effectLst/>
                <a:latin typeface="-apple-system"/>
              </a:rPr>
              <a:t>大小，这不是我们希望看到的结果。并且对于原始图片当中的边缘像素来说，只计算了一遍，而对于中间的像素会有很多次过滤器与之计算，这样就会导致对边缘信息的丢失。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 animBg="1"/>
      <p:bldP spid="1048662" grpId="0" animBg="1"/>
      <p:bldP spid="1048663" grpId="0" animBg="1"/>
      <p:bldP spid="10486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表格 4"/>
          <p:cNvGraphicFramePr>
            <a:graphicFrameLocks noGrp="1"/>
          </p:cNvGraphicFramePr>
          <p:nvPr/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表格 5"/>
          <p:cNvGraphicFramePr>
            <a:graphicFrameLocks noGrp="1"/>
          </p:cNvGraphicFramePr>
          <p:nvPr/>
        </p:nvGraphicFramePr>
        <p:xfrm>
          <a:off x="416560" y="1675552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6" name="表格 5"/>
          <p:cNvGraphicFramePr>
            <a:graphicFrameLocks noGrp="1"/>
          </p:cNvGraphicFramePr>
          <p:nvPr/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65" name="矩形 1"/>
          <p:cNvSpPr/>
          <p:nvPr/>
        </p:nvSpPr>
        <p:spPr>
          <a:xfrm>
            <a:off x="8961122" y="2422311"/>
            <a:ext cx="812798" cy="686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46" name="直接连接符 7"/>
          <p:cNvCxnSpPr>
            <a:stCxn id="4194305" idx="0"/>
          </p:cNvCxnSpPr>
          <p:nvPr/>
        </p:nvCxnSpPr>
        <p:spPr>
          <a:xfrm>
            <a:off x="1620520" y="1675552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直接连接符 9"/>
          <p:cNvCxnSpPr>
            <a:stCxn id="4194305" idx="2"/>
          </p:cNvCxnSpPr>
          <p:nvPr/>
        </p:nvCxnSpPr>
        <p:spPr>
          <a:xfrm flipV="1">
            <a:off x="1620520" y="2987040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45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4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45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4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表格 4"/>
          <p:cNvGraphicFramePr>
            <a:graphicFrameLocks noGrp="1"/>
          </p:cNvGraphicFramePr>
          <p:nvPr/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8" name="表格 5"/>
          <p:cNvGraphicFramePr>
            <a:graphicFrameLocks noGrp="1"/>
          </p:cNvGraphicFramePr>
          <p:nvPr/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9" name="表格 5"/>
          <p:cNvGraphicFramePr>
            <a:graphicFrameLocks noGrp="1"/>
          </p:cNvGraphicFramePr>
          <p:nvPr/>
        </p:nvGraphicFramePr>
        <p:xfrm>
          <a:off x="1244600" y="1675552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45748" name="直接连接符 8"/>
          <p:cNvCxnSpPr/>
          <p:nvPr/>
        </p:nvCxnSpPr>
        <p:spPr>
          <a:xfrm>
            <a:off x="2453373" y="1675552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直接连接符 10"/>
          <p:cNvCxnSpPr/>
          <p:nvPr/>
        </p:nvCxnSpPr>
        <p:spPr>
          <a:xfrm flipV="1">
            <a:off x="2448560" y="2966719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8627" y="2420136"/>
            <a:ext cx="851652" cy="726410"/>
          </a:xfrm>
          <a:prstGeom prst="rect">
            <a:avLst/>
          </a:prstGeom>
        </p:spPr>
      </p:pic>
      <p:pic>
        <p:nvPicPr>
          <p:cNvPr id="209716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99735"/>
            <a:ext cx="4401498" cy="1417473"/>
          </a:xfrm>
          <a:prstGeom prst="rect">
            <a:avLst/>
          </a:prstGeom>
        </p:spPr>
      </p:pic>
      <p:pic>
        <p:nvPicPr>
          <p:cNvPr id="20971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56" y="483753"/>
            <a:ext cx="350045" cy="298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45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4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45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4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表格 4"/>
          <p:cNvGraphicFramePr>
            <a:graphicFrameLocks noGrp="1"/>
          </p:cNvGraphicFramePr>
          <p:nvPr/>
        </p:nvGraphicFramePr>
        <p:xfrm>
          <a:off x="416560" y="1675552"/>
          <a:ext cx="4064000" cy="35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1379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1" name="表格 5"/>
          <p:cNvGraphicFramePr>
            <a:graphicFrameLocks noGrp="1"/>
          </p:cNvGraphicFramePr>
          <p:nvPr/>
        </p:nvGraphicFramePr>
        <p:xfrm>
          <a:off x="8961122" y="2422311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2" name="表格 5"/>
          <p:cNvGraphicFramePr>
            <a:graphicFrameLocks noGrp="1"/>
          </p:cNvGraphicFramePr>
          <p:nvPr/>
        </p:nvGraphicFramePr>
        <p:xfrm>
          <a:off x="2072640" y="1688138"/>
          <a:ext cx="2407920" cy="20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802640"/>
                <a:gridCol w="802640"/>
              </a:tblGrid>
              <a:tr h="69963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9630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45750" name="直接连接符 8"/>
          <p:cNvCxnSpPr/>
          <p:nvPr/>
        </p:nvCxnSpPr>
        <p:spPr>
          <a:xfrm>
            <a:off x="3378467" y="1722108"/>
            <a:ext cx="7564120" cy="10494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直接连接符 10"/>
          <p:cNvCxnSpPr/>
          <p:nvPr/>
        </p:nvCxnSpPr>
        <p:spPr>
          <a:xfrm flipV="1">
            <a:off x="3276600" y="2957930"/>
            <a:ext cx="7635240" cy="7874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967" y="196365"/>
            <a:ext cx="4158964" cy="1339366"/>
          </a:xfrm>
          <a:prstGeom prst="rect">
            <a:avLst/>
          </a:prstGeom>
        </p:spPr>
      </p:pic>
      <p:pic>
        <p:nvPicPr>
          <p:cNvPr id="2097167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96365"/>
            <a:ext cx="4401498" cy="1417473"/>
          </a:xfrm>
          <a:prstGeom prst="rect">
            <a:avLst/>
          </a:prstGeom>
        </p:spPr>
      </p:pic>
      <p:pic>
        <p:nvPicPr>
          <p:cNvPr id="2097168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56" y="483753"/>
            <a:ext cx="350045" cy="298568"/>
          </a:xfrm>
          <a:prstGeom prst="rect">
            <a:avLst/>
          </a:prstGeom>
        </p:spPr>
      </p:pic>
      <p:pic>
        <p:nvPicPr>
          <p:cNvPr id="2097169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795" y="2422310"/>
            <a:ext cx="807247" cy="6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45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4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45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2320" y="628031"/>
            <a:ext cx="3240000" cy="1071441"/>
          </a:xfrm>
          <a:prstGeom prst="rect">
            <a:avLst/>
          </a:prstGeom>
        </p:spPr>
      </p:pic>
      <p:pic>
        <p:nvPicPr>
          <p:cNvPr id="209717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58" y="628031"/>
            <a:ext cx="3240000" cy="1071441"/>
          </a:xfrm>
          <a:prstGeom prst="rect">
            <a:avLst/>
          </a:prstGeom>
        </p:spPr>
      </p:pic>
      <p:grpSp>
        <p:nvGrpSpPr>
          <p:cNvPr id="63" name="组合 12"/>
          <p:cNvGrpSpPr/>
          <p:nvPr/>
        </p:nvGrpSpPr>
        <p:grpSpPr>
          <a:xfrm>
            <a:off x="677196" y="599560"/>
            <a:ext cx="3240000" cy="1071441"/>
            <a:chOff x="416560" y="196365"/>
            <a:chExt cx="4401498" cy="1417473"/>
          </a:xfrm>
        </p:grpSpPr>
        <p:pic>
          <p:nvPicPr>
            <p:cNvPr id="2097172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0" y="196365"/>
              <a:ext cx="4401498" cy="1417473"/>
            </a:xfrm>
            <a:prstGeom prst="rect">
              <a:avLst/>
            </a:prstGeom>
          </p:spPr>
        </p:pic>
        <p:pic>
          <p:nvPicPr>
            <p:cNvPr id="2097173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129" y="475475"/>
              <a:ext cx="347502" cy="298730"/>
            </a:xfrm>
            <a:prstGeom prst="rect">
              <a:avLst/>
            </a:prstGeom>
          </p:spPr>
        </p:pic>
      </p:grpSp>
      <p:pic>
        <p:nvPicPr>
          <p:cNvPr id="2097174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96" y="3009384"/>
            <a:ext cx="3240000" cy="1115467"/>
          </a:xfrm>
          <a:prstGeom prst="rect">
            <a:avLst/>
          </a:prstGeom>
        </p:spPr>
      </p:pic>
      <p:pic>
        <p:nvPicPr>
          <p:cNvPr id="2097175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757" y="3009383"/>
            <a:ext cx="3240000" cy="1115467"/>
          </a:xfrm>
          <a:prstGeom prst="rect">
            <a:avLst/>
          </a:prstGeom>
        </p:spPr>
      </p:pic>
      <p:pic>
        <p:nvPicPr>
          <p:cNvPr id="2097176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278" y="2968108"/>
            <a:ext cx="3240000" cy="1115466"/>
          </a:xfrm>
          <a:prstGeom prst="rect">
            <a:avLst/>
          </a:prstGeom>
        </p:spPr>
      </p:pic>
      <p:pic>
        <p:nvPicPr>
          <p:cNvPr id="2097177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196" y="5325738"/>
            <a:ext cx="3240000" cy="1115466"/>
          </a:xfrm>
          <a:prstGeom prst="rect">
            <a:avLst/>
          </a:prstGeom>
        </p:spPr>
      </p:pic>
      <p:pic>
        <p:nvPicPr>
          <p:cNvPr id="2097178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9757" y="5325739"/>
            <a:ext cx="3240000" cy="1115466"/>
          </a:xfrm>
          <a:prstGeom prst="rect">
            <a:avLst/>
          </a:prstGeom>
        </p:spPr>
      </p:pic>
      <p:pic>
        <p:nvPicPr>
          <p:cNvPr id="2097179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2320" y="5288855"/>
            <a:ext cx="3240000" cy="1071441"/>
          </a:xfrm>
          <a:prstGeom prst="rect">
            <a:avLst/>
          </a:prstGeom>
        </p:spPr>
      </p:pic>
      <p:graphicFrame>
        <p:nvGraphicFramePr>
          <p:cNvPr id="4194313" name="表格 4"/>
          <p:cNvGraphicFramePr>
            <a:graphicFrameLocks noGrp="1"/>
          </p:cNvGraphicFramePr>
          <p:nvPr/>
        </p:nvGraphicFramePr>
        <p:xfrm>
          <a:off x="4313082" y="2027451"/>
          <a:ext cx="3466675" cy="307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35"/>
                <a:gridCol w="693335"/>
                <a:gridCol w="693335"/>
                <a:gridCol w="693335"/>
                <a:gridCol w="693335"/>
              </a:tblGrid>
              <a:tr h="615866">
                <a:tc>
                  <a:txBody>
                    <a:bodyPr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866"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866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866"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866"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"/>
          <p:cNvPicPr>
            <a:picLocks noChangeAspect="1"/>
          </p:cNvPicPr>
          <p:nvPr/>
        </p:nvPicPr>
        <p:blipFill rotWithShape="1">
          <a:blip r:embed="rId1"/>
          <a:srcRect t="3894" b="19791"/>
          <a:stretch>
            <a:fillRect/>
          </a:stretch>
        </p:blipFill>
        <p:spPr>
          <a:xfrm>
            <a:off x="247967" y="203199"/>
            <a:ext cx="11696065" cy="3982721"/>
          </a:xfrm>
          <a:prstGeom prst="rect">
            <a:avLst/>
          </a:prstGeom>
        </p:spPr>
      </p:pic>
      <p:sp>
        <p:nvSpPr>
          <p:cNvPr id="1048666" name="矩形 3"/>
          <p:cNvSpPr/>
          <p:nvPr/>
        </p:nvSpPr>
        <p:spPr>
          <a:xfrm>
            <a:off x="1442720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7" name="矩形 4"/>
          <p:cNvSpPr/>
          <p:nvPr/>
        </p:nvSpPr>
        <p:spPr>
          <a:xfrm>
            <a:off x="5451455" y="4262181"/>
            <a:ext cx="1289088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8" name="矩形 5"/>
          <p:cNvSpPr/>
          <p:nvPr/>
        </p:nvSpPr>
        <p:spPr>
          <a:xfrm>
            <a:off x="9733278" y="4262181"/>
            <a:ext cx="1574801" cy="5384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69" name="文本框 7"/>
          <p:cNvSpPr txBox="1"/>
          <p:nvPr/>
        </p:nvSpPr>
        <p:spPr>
          <a:xfrm>
            <a:off x="349567" y="4993701"/>
            <a:ext cx="11696065" cy="1513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       我们会发现，进行卷积后，图片大小变小了，</a:t>
            </a:r>
            <a:r>
              <a:rPr lang="zh-CN" altLang="en-US" sz="2400" b="0" i="0" dirty="0">
                <a:effectLst/>
                <a:latin typeface="-apple-system"/>
              </a:rPr>
              <a:t>如果我们换一个卷积核大小或者加入很多层卷积之后，图像可能最后就变成了</a:t>
            </a:r>
            <a:r>
              <a:rPr lang="en-US" altLang="zh-CN" sz="2400" b="0" i="0" dirty="0">
                <a:effectLst/>
                <a:latin typeface="-apple-system"/>
              </a:rPr>
              <a:t>1 X 1 </a:t>
            </a:r>
            <a:r>
              <a:rPr lang="zh-CN" altLang="en-US" sz="2400" b="0" i="0" dirty="0">
                <a:effectLst/>
                <a:latin typeface="-apple-system"/>
              </a:rPr>
              <a:t>大小，这不是我们希望看到的结果。并且对于原始图片当中的边缘像素来说，只计算了一遍，而对于中间的像素会有很多次过滤器与之计算，这样就会导致对边缘信息的丢失。</a:t>
            </a:r>
            <a:endParaRPr lang="zh-CN" altLang="en-US" sz="2400" dirty="0"/>
          </a:p>
        </p:txBody>
      </p:sp>
      <p:cxnSp>
        <p:nvCxnSpPr>
          <p:cNvPr id="3145752" name="直接连接符 6"/>
          <p:cNvCxnSpPr/>
          <p:nvPr/>
        </p:nvCxnSpPr>
        <p:spPr>
          <a:xfrm>
            <a:off x="1686560" y="6096000"/>
            <a:ext cx="1005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8"/>
          <p:cNvCxnSpPr/>
          <p:nvPr/>
        </p:nvCxnSpPr>
        <p:spPr>
          <a:xfrm>
            <a:off x="422255" y="6563361"/>
            <a:ext cx="6994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953007" y="1113536"/>
            <a:ext cx="9720072" cy="959104"/>
          </a:xfrm>
        </p:spPr>
        <p:txBody>
          <a:bodyPr>
            <a:normAutofit fontScale="90000"/>
          </a:bodyPr>
          <a:p>
            <a:r>
              <a:rPr lang="en-US" altLang="zh-CN" sz="4900" dirty="0"/>
              <a:t>2,</a:t>
            </a:r>
            <a:r>
              <a:rPr lang="en-US" altLang="zh-CN" sz="5300" dirty="0"/>
              <a:t> padding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>
          <a:xfrm>
            <a:off x="953007" y="1873861"/>
            <a:ext cx="9720073" cy="873760"/>
          </a:xfrm>
        </p:spPr>
        <p:txBody>
          <a:bodyPr>
            <a:normAutofit/>
          </a:bodyPr>
          <a:p>
            <a:r>
              <a:rPr lang="zh-CN" altLang="en-US" sz="2400" b="0" i="0" dirty="0">
                <a:effectLst/>
                <a:latin typeface="-apple-system"/>
              </a:rPr>
              <a:t>零填充：在图片像素的最外层加上若干层</a:t>
            </a:r>
            <a:r>
              <a:rPr lang="en-US" altLang="zh-CN" sz="2400" b="0" i="0" dirty="0">
                <a:effectLst/>
                <a:latin typeface="-apple-system"/>
              </a:rPr>
              <a:t>0</a:t>
            </a:r>
            <a:r>
              <a:rPr lang="zh-CN" altLang="en-US" sz="2400" b="0" i="0" dirty="0">
                <a:effectLst/>
                <a:latin typeface="-apple-system"/>
              </a:rPr>
              <a:t>值，若一层，记做</a:t>
            </a:r>
            <a:r>
              <a:rPr lang="en-US" altLang="zh-CN" sz="2400" b="0" i="0" dirty="0">
                <a:effectLst/>
                <a:latin typeface="-apple-system"/>
              </a:rPr>
              <a:t>p =1</a:t>
            </a:r>
            <a:r>
              <a:rPr lang="zh-CN" altLang="en-US" sz="2400" b="0" i="0" dirty="0">
                <a:effectLst/>
                <a:latin typeface="-apple-system"/>
              </a:rPr>
              <a:t>。以此类推，若两层，记做</a:t>
            </a:r>
            <a:r>
              <a:rPr lang="en-US" altLang="zh-CN" sz="2400" b="0" i="0" dirty="0">
                <a:effectLst/>
                <a:latin typeface="-apple-system"/>
              </a:rPr>
              <a:t>p = 2 ……</a:t>
            </a:r>
            <a:endParaRPr lang="zh-CN" altLang="en-US" sz="2400" dirty="0"/>
          </a:p>
        </p:txBody>
      </p:sp>
      <p:sp>
        <p:nvSpPr>
          <p:cNvPr id="1048672" name="文本框 3"/>
          <p:cNvSpPr txBox="1"/>
          <p:nvPr/>
        </p:nvSpPr>
        <p:spPr>
          <a:xfrm>
            <a:off x="1024127" y="2712527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0000"/>
                </a:solidFill>
              </a:rPr>
              <a:t>那么，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-apple-system"/>
              </a:rPr>
              <a:t>为什么增加的是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-apple-system"/>
              </a:rPr>
              <a:t>0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-apple-system"/>
              </a:rPr>
              <a:t>？</a:t>
            </a:r>
            <a:endParaRPr lang="zh-CN" altLang="en-US" sz="2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1048673" name="文本框 4"/>
          <p:cNvSpPr txBox="1"/>
          <p:nvPr/>
        </p:nvSpPr>
        <p:spPr>
          <a:xfrm>
            <a:off x="1024127" y="3279383"/>
            <a:ext cx="9720073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i="0" dirty="0">
                <a:effectLst/>
                <a:latin typeface="-apple-system"/>
              </a:rPr>
              <a:t>答：是因为</a:t>
            </a:r>
            <a:r>
              <a:rPr lang="en-US" altLang="zh-CN" sz="2400" b="0" i="0" dirty="0">
                <a:effectLst/>
                <a:latin typeface="-apple-system"/>
              </a:rPr>
              <a:t>0</a:t>
            </a:r>
            <a:r>
              <a:rPr lang="zh-CN" altLang="en-US" sz="2400" b="0" i="0" dirty="0">
                <a:effectLst/>
                <a:latin typeface="-apple-system"/>
              </a:rPr>
              <a:t>在权重乘积和运算中对最终结果不造成影响，也就避免了图片增加了额外的干扰信息。</a:t>
            </a:r>
            <a:endParaRPr lang="zh-CN" altLang="en-US" sz="2400" dirty="0"/>
          </a:p>
        </p:txBody>
      </p:sp>
      <p:sp>
        <p:nvSpPr>
          <p:cNvPr id="1048674" name="文本框 5"/>
          <p:cNvSpPr txBox="1"/>
          <p:nvPr/>
        </p:nvSpPr>
        <p:spPr>
          <a:xfrm>
            <a:off x="1024127" y="4242435"/>
            <a:ext cx="92964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0000"/>
                </a:solidFill>
              </a:rPr>
              <a:t>那么，又一个问题来了，如何用数据更直观的体现出为什么增加的值为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呢？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675" name="文本框 6"/>
          <p:cNvSpPr txBox="1"/>
          <p:nvPr/>
        </p:nvSpPr>
        <p:spPr>
          <a:xfrm>
            <a:off x="1024127" y="5282799"/>
            <a:ext cx="816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答：在这里我们引进了公式</a:t>
            </a:r>
            <a:r>
              <a:rPr lang="en-US" altLang="zh-CN" sz="2400" dirty="0"/>
              <a:t>1</a:t>
            </a:r>
            <a:r>
              <a:rPr lang="zh-CN" altLang="en-US" sz="2400" dirty="0"/>
              <a:t>的升级版公式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/>
      <p:bldP spid="1048673" grpId="0"/>
      <p:bldP spid="1048674" grpId="0"/>
      <p:bldP spid="10486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400" b="1" dirty="0"/>
              <a:t>如何计算进行卷积后特征图的大小</a:t>
            </a:r>
            <a:endParaRPr lang="zh-CN" altLang="en-US" sz="4400" b="1" dirty="0"/>
          </a:p>
        </p:txBody>
      </p:sp>
      <p:pic>
        <p:nvPicPr>
          <p:cNvPr id="2097181" name="图片 5"/>
          <p:cNvPicPr>
            <a:picLocks noChangeAspect="1"/>
          </p:cNvPicPr>
          <p:nvPr/>
        </p:nvPicPr>
        <p:blipFill rotWithShape="1">
          <a:blip r:embed="rId1"/>
          <a:srcRect l="10939" r="37407"/>
          <a:stretch>
            <a:fillRect/>
          </a:stretch>
        </p:blipFill>
        <p:spPr>
          <a:xfrm>
            <a:off x="7502148" y="1991360"/>
            <a:ext cx="4236721" cy="4789424"/>
          </a:xfrm>
          <a:prstGeom prst="rect">
            <a:avLst/>
          </a:prstGeom>
        </p:spPr>
      </p:pic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1024128" y="1915160"/>
            <a:ext cx="6172201" cy="1290320"/>
          </a:xfrm>
        </p:spPr>
        <p:txBody>
          <a:bodyPr>
            <a:normAutofit/>
          </a:bodyPr>
          <a:p>
            <a:r>
              <a:rPr lang="zh-CN" altLang="en-US" sz="2400" dirty="0"/>
              <a:t>公式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N + 2P – F + 1</a:t>
            </a:r>
            <a:r>
              <a:rPr lang="zh-CN" altLang="en-US" sz="2400" dirty="0"/>
              <a:t>）* （</a:t>
            </a:r>
            <a:r>
              <a:rPr lang="en-US" altLang="zh-CN" sz="2400" dirty="0"/>
              <a:t> N + 2P – F + 1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  <a:endParaRPr lang="zh-CN" altLang="en-US" sz="2400" dirty="0"/>
          </a:p>
        </p:txBody>
      </p:sp>
      <p:sp>
        <p:nvSpPr>
          <p:cNvPr id="1048678" name="矩形 9"/>
          <p:cNvSpPr/>
          <p:nvPr/>
        </p:nvSpPr>
        <p:spPr>
          <a:xfrm>
            <a:off x="1156210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 = 5</a:t>
            </a:r>
            <a:endParaRPr lang="zh-CN" altLang="en-US" dirty="0"/>
          </a:p>
        </p:txBody>
      </p:sp>
      <p:sp>
        <p:nvSpPr>
          <p:cNvPr id="1048679" name="矩形 10"/>
          <p:cNvSpPr/>
          <p:nvPr/>
        </p:nvSpPr>
        <p:spPr>
          <a:xfrm>
            <a:off x="3367023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048680" name="矩形 11"/>
          <p:cNvSpPr/>
          <p:nvPr/>
        </p:nvSpPr>
        <p:spPr>
          <a:xfrm>
            <a:off x="3046474" y="4535423"/>
            <a:ext cx="2236725" cy="49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800" dirty="0"/>
              <a:t>N + 2P – F + 1 =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8681" name="矩形 12"/>
          <p:cNvSpPr/>
          <p:nvPr/>
        </p:nvSpPr>
        <p:spPr>
          <a:xfrm>
            <a:off x="3367023" y="5736328"/>
            <a:ext cx="1682497" cy="629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5 </a:t>
            </a:r>
            <a:r>
              <a:rPr lang="zh-CN" altLang="en-US" dirty="0"/>
              <a:t>*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8682" name="矩形 13"/>
          <p:cNvSpPr/>
          <p:nvPr/>
        </p:nvSpPr>
        <p:spPr>
          <a:xfrm>
            <a:off x="5577836" y="3469641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 = 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8" grpId="0" animBg="1"/>
      <p:bldP spid="1048679" grpId="0" animBg="1"/>
      <p:bldP spid="1048680" grpId="0" animBg="1"/>
      <p:bldP spid="1048681" grpId="0" animBg="1"/>
      <p:bldP spid="10486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 b="1" dirty="0"/>
              <a:t>为什么会有卷积神经网络？</a:t>
            </a:r>
            <a:endParaRPr lang="zh-CN" altLang="en-US" sz="4800" b="1" dirty="0"/>
          </a:p>
        </p:txBody>
      </p:sp>
      <p:pic>
        <p:nvPicPr>
          <p:cNvPr id="2097152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128" y="2098303"/>
            <a:ext cx="6697472" cy="4174481"/>
          </a:xfrm>
        </p:spPr>
      </p:pic>
      <p:cxnSp>
        <p:nvCxnSpPr>
          <p:cNvPr id="3145730" name="直接箭头连接符 7"/>
          <p:cNvCxnSpPr/>
          <p:nvPr/>
        </p:nvCxnSpPr>
        <p:spPr>
          <a:xfrm flipV="1">
            <a:off x="5669280" y="2287016"/>
            <a:ext cx="2499360" cy="1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矩形 8"/>
          <p:cNvSpPr/>
          <p:nvPr/>
        </p:nvSpPr>
        <p:spPr>
          <a:xfrm>
            <a:off x="8168640" y="1971040"/>
            <a:ext cx="1790192" cy="64008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 dirty="0"/>
              <a:t>神经元</a:t>
            </a:r>
            <a:endParaRPr lang="zh-CN" altLang="en-US" sz="2800" b="1" dirty="0"/>
          </a:p>
        </p:txBody>
      </p:sp>
      <p:cxnSp>
        <p:nvCxnSpPr>
          <p:cNvPr id="3145731" name="直接箭头连接符 9"/>
          <p:cNvCxnSpPr>
            <a:endCxn id="1048597" idx="1"/>
          </p:cNvCxnSpPr>
          <p:nvPr/>
        </p:nvCxnSpPr>
        <p:spPr>
          <a:xfrm>
            <a:off x="6319520" y="3181096"/>
            <a:ext cx="18491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矩形 11"/>
          <p:cNvSpPr/>
          <p:nvPr/>
        </p:nvSpPr>
        <p:spPr>
          <a:xfrm>
            <a:off x="8168640" y="2861056"/>
            <a:ext cx="1790192" cy="64008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 dirty="0"/>
              <a:t>计算关系</a:t>
            </a:r>
            <a:endParaRPr lang="zh-CN" altLang="en-US" sz="2800" b="1" dirty="0"/>
          </a:p>
        </p:txBody>
      </p:sp>
      <p:sp>
        <p:nvSpPr>
          <p:cNvPr id="1048598" name="矩形 13"/>
          <p:cNvSpPr/>
          <p:nvPr/>
        </p:nvSpPr>
        <p:spPr>
          <a:xfrm>
            <a:off x="7894320" y="3596640"/>
            <a:ext cx="4206240" cy="1097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dirty="0"/>
              <a:t>每条线都有一个权重，权重即影响因素的大小。所谓学习或者训练就是：投喂数据然后调整权重，</a:t>
            </a:r>
            <a:endParaRPr lang="en-US" altLang="zh-CN" sz="2000" dirty="0"/>
          </a:p>
        </p:txBody>
      </p:sp>
      <p:sp>
        <p:nvSpPr>
          <p:cNvPr id="1048599" name="文本框 14"/>
          <p:cNvSpPr txBox="1"/>
          <p:nvPr/>
        </p:nvSpPr>
        <p:spPr>
          <a:xfrm>
            <a:off x="5019040" y="5805617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</a:rPr>
              <a:t>传统意义上的神经网络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48600" name="矩形 15"/>
          <p:cNvSpPr/>
          <p:nvPr/>
        </p:nvSpPr>
        <p:spPr>
          <a:xfrm>
            <a:off x="7894320" y="4869276"/>
            <a:ext cx="4206240" cy="1023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dirty="0"/>
              <a:t>每层节点都和上一层所有结点相连接，构成所谓的全连接网络，看似密密麻麻，其实冗余度大。</a:t>
            </a:r>
            <a:endParaRPr lang="zh-CN" altLang="en-US" sz="2000" dirty="0"/>
          </a:p>
          <a:p>
            <a:pPr algn="ctr"/>
            <a:endParaRPr lang="zh-CN" altLang="en-US" dirty="0"/>
          </a:p>
        </p:txBody>
      </p:sp>
      <p:sp>
        <p:nvSpPr>
          <p:cNvPr id="1048601" name="矩形 16"/>
          <p:cNvSpPr/>
          <p:nvPr/>
        </p:nvSpPr>
        <p:spPr>
          <a:xfrm>
            <a:off x="343408" y="3185424"/>
            <a:ext cx="292608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/>
              <a:t>参数众多</a:t>
            </a:r>
            <a:endParaRPr lang="zh-CN" altLang="en-US" sz="4000" b="1" dirty="0"/>
          </a:p>
        </p:txBody>
      </p:sp>
      <p:sp>
        <p:nvSpPr>
          <p:cNvPr id="1048602" name="矩形 17"/>
          <p:cNvSpPr/>
          <p:nvPr/>
        </p:nvSpPr>
        <p:spPr>
          <a:xfrm>
            <a:off x="4277868" y="3155960"/>
            <a:ext cx="292608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/>
              <a:t>难以训练</a:t>
            </a:r>
            <a:endParaRPr lang="zh-CN" altLang="en-US" sz="4000" b="1" dirty="0"/>
          </a:p>
        </p:txBody>
      </p:sp>
      <p:sp>
        <p:nvSpPr>
          <p:cNvPr id="1048603" name="矩形 18"/>
          <p:cNvSpPr/>
          <p:nvPr/>
        </p:nvSpPr>
        <p:spPr>
          <a:xfrm>
            <a:off x="8402320" y="3155959"/>
            <a:ext cx="3261360" cy="102006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/>
              <a:t>动不动就产生过拟合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 animBg="1"/>
      <p:bldP spid="1048597" grpId="0" animBg="1"/>
      <p:bldP spid="1048598" grpId="0" animBg="1"/>
      <p:bldP spid="1048600" grpId="0" animBg="1"/>
      <p:bldP spid="1048601" grpId="0" animBg="1"/>
      <p:bldP spid="1048602" grpId="0" animBg="1"/>
      <p:bldP spid="10486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 1"/>
          <p:cNvSpPr txBox="1"/>
          <p:nvPr/>
        </p:nvSpPr>
        <p:spPr>
          <a:xfrm>
            <a:off x="1026160" y="914401"/>
            <a:ext cx="10139680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i="0" dirty="0">
                <a:effectLst/>
                <a:latin typeface="-apple-system"/>
              </a:rPr>
              <a:t>实际上我们可以填充更多的像素，假设为</a:t>
            </a:r>
            <a:r>
              <a:rPr lang="en-US" altLang="zh-CN" sz="2400" i="0" dirty="0">
                <a:effectLst/>
                <a:latin typeface="-apple-system"/>
              </a:rPr>
              <a:t>2</a:t>
            </a:r>
            <a:r>
              <a:rPr lang="zh-CN" altLang="en-US" sz="2400" i="0" dirty="0">
                <a:effectLst/>
                <a:latin typeface="-apple-system"/>
              </a:rPr>
              <a:t>层，则</a:t>
            </a:r>
            <a:r>
              <a:rPr lang="en-US" altLang="zh-CN" sz="2400" i="0" dirty="0">
                <a:effectLst/>
                <a:latin typeface="-apple-system"/>
              </a:rPr>
              <a:t>5 + 2 * 2 - 3 + 1 = 7</a:t>
            </a:r>
            <a:endParaRPr lang="en-US" altLang="zh-CN" sz="2400" i="0" dirty="0">
              <a:effectLst/>
              <a:latin typeface="-apple-system"/>
            </a:endParaRPr>
          </a:p>
          <a:p>
            <a:pPr algn="l"/>
            <a:r>
              <a:rPr lang="zh-CN" altLang="en-US" sz="2400" i="0" dirty="0">
                <a:solidFill>
                  <a:srgbClr val="FF0000"/>
                </a:solidFill>
                <a:effectLst/>
                <a:latin typeface="-apple-system"/>
              </a:rPr>
              <a:t>这样得到的观察特征大小比之前图片大小还大。所以我们对于零填充会有一些选择，该填充多少？</a:t>
            </a:r>
            <a:endParaRPr lang="zh-CN" altLang="en-US" sz="2400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1048684" name="文本框 2"/>
          <p:cNvSpPr txBox="1"/>
          <p:nvPr/>
        </p:nvSpPr>
        <p:spPr>
          <a:xfrm>
            <a:off x="1026160" y="2527279"/>
            <a:ext cx="10139680" cy="3291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共有两种两种形式，所以为了避免上述情况，大家选择都是</a:t>
            </a:r>
            <a:r>
              <a:rPr lang="en-US" altLang="zh-CN" sz="2400" dirty="0"/>
              <a:t>Same</a:t>
            </a:r>
            <a:r>
              <a:rPr lang="zh-CN" altLang="en-US" sz="2400" dirty="0"/>
              <a:t>这种填充卷积计算方式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Valid :</a:t>
            </a:r>
            <a:r>
              <a:rPr lang="zh-CN" altLang="en-US" sz="2400" dirty="0"/>
              <a:t>不填充</a:t>
            </a:r>
            <a:endParaRPr lang="en-US" altLang="zh-CN" sz="2400" dirty="0"/>
          </a:p>
          <a:p>
            <a:r>
              <a:rPr lang="zh-CN" altLang="en-US" sz="2400" dirty="0"/>
              <a:t>              也就是最终大小为</a:t>
            </a:r>
            <a:r>
              <a:rPr lang="en-US" altLang="zh-CN" sz="2400" dirty="0"/>
              <a:t>(N - F + 1) * (N - F + 1)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Same</a:t>
            </a:r>
            <a:r>
              <a:rPr lang="zh-CN" altLang="en-US" sz="2400" dirty="0"/>
              <a:t>：输出大小与原图大小一致，那么 </a:t>
            </a:r>
            <a:r>
              <a:rPr lang="en-US" altLang="zh-CN" sz="2400" dirty="0"/>
              <a:t>N</a:t>
            </a:r>
            <a:r>
              <a:rPr lang="zh-CN" altLang="en-US" sz="2400" dirty="0"/>
              <a:t>变成了</a:t>
            </a:r>
            <a:r>
              <a:rPr lang="en-US" altLang="zh-CN" sz="2400" dirty="0"/>
              <a:t>N + 2P</a:t>
            </a:r>
            <a:endParaRPr lang="en-US" altLang="zh-CN" sz="2400" dirty="0"/>
          </a:p>
          <a:p>
            <a:r>
              <a:rPr lang="zh-CN" altLang="en-US" sz="2400" dirty="0"/>
              <a:t>              即</a:t>
            </a:r>
            <a:r>
              <a:rPr lang="en-US" altLang="zh-CN" sz="2400" dirty="0"/>
              <a:t>(N + 2P - F + 1) * (N + 2P - F + 1)</a:t>
            </a:r>
            <a:endParaRPr lang="en-US" altLang="zh-CN" sz="2400" dirty="0"/>
          </a:p>
          <a:p>
            <a:r>
              <a:rPr lang="zh-CN" altLang="en-US" sz="2400" dirty="0"/>
              <a:t>那也就意味着，之前大小与之后的大小一样，</a:t>
            </a:r>
            <a:endParaRPr lang="en-US" altLang="zh-CN" sz="2400" dirty="0"/>
          </a:p>
          <a:p>
            <a:r>
              <a:rPr lang="zh-CN" altLang="en-US" sz="2400" dirty="0"/>
              <a:t>得出下面的等式</a:t>
            </a:r>
            <a:r>
              <a:rPr lang="en-US" altLang="zh-CN" sz="2400" dirty="0"/>
              <a:t>(N + 2P - F + 1) = N</a:t>
            </a:r>
            <a:r>
              <a:rPr lang="zh-CN" altLang="en-US" sz="2400" dirty="0"/>
              <a:t>所以当知道了卷积核的大小之后，就可以得出要填充多少层像素即：</a:t>
            </a:r>
            <a:r>
              <a:rPr lang="en-US" altLang="zh-CN" sz="2400" dirty="0"/>
              <a:t>P = </a:t>
            </a:r>
            <a:r>
              <a:rPr lang="zh-CN" altLang="en-US" sz="2400" dirty="0"/>
              <a:t>（</a:t>
            </a:r>
            <a:r>
              <a:rPr lang="en-US" altLang="zh-CN" sz="2400" dirty="0"/>
              <a:t>F – 1</a:t>
            </a:r>
            <a:r>
              <a:rPr lang="zh-CN" altLang="en-US" sz="2400" dirty="0"/>
              <a:t>）</a:t>
            </a:r>
            <a:r>
              <a:rPr lang="en-US" altLang="zh-CN" sz="2400" dirty="0"/>
              <a:t>/ 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953007" y="1113536"/>
            <a:ext cx="9720072" cy="959104"/>
          </a:xfrm>
        </p:spPr>
        <p:txBody>
          <a:bodyPr>
            <a:normAutofit fontScale="90000"/>
          </a:bodyPr>
          <a:p>
            <a:r>
              <a:rPr lang="en-US" altLang="zh-CN" sz="4900" dirty="0"/>
              <a:t>3,</a:t>
            </a:r>
            <a:r>
              <a:rPr lang="en-US" altLang="zh-CN" sz="5300" dirty="0"/>
              <a:t> STRIDE</a:t>
            </a:r>
            <a:br>
              <a:rPr lang="en-US" altLang="zh-CN" sz="5400" dirty="0"/>
            </a:br>
            <a:endParaRPr lang="zh-CN" altLang="en-US" dirty="0"/>
          </a:p>
        </p:txBody>
      </p:sp>
      <p:sp>
        <p:nvSpPr>
          <p:cNvPr id="1048686" name="内容占位符 2"/>
          <p:cNvSpPr>
            <a:spLocks noGrp="1"/>
          </p:cNvSpPr>
          <p:nvPr>
            <p:ph idx="1"/>
          </p:nvPr>
        </p:nvSpPr>
        <p:spPr>
          <a:xfrm>
            <a:off x="953006" y="2265549"/>
            <a:ext cx="9720073" cy="8737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 b="0" i="0" dirty="0">
                <a:effectLst/>
                <a:latin typeface="-apple-system"/>
              </a:rPr>
              <a:t>以上例子中我们看到的都是每次移动一个像素步长的结果，如果将这个步长修改为</a:t>
            </a:r>
            <a:r>
              <a:rPr lang="en-US" altLang="zh-CN" sz="2400" b="0" i="0" dirty="0">
                <a:effectLst/>
                <a:latin typeface="-apple-system"/>
              </a:rPr>
              <a:t>2,3</a:t>
            </a:r>
            <a:r>
              <a:rPr lang="zh-CN" altLang="en-US" sz="2400" b="0" i="0" dirty="0">
                <a:effectLst/>
                <a:latin typeface="-apple-system"/>
              </a:rPr>
              <a:t>，那结果如何？</a:t>
            </a:r>
            <a:endParaRPr lang="zh-CN" altLang="en-US" sz="2400" dirty="0"/>
          </a:p>
        </p:txBody>
      </p:sp>
      <p:sp>
        <p:nvSpPr>
          <p:cNvPr id="1048687" name="文本框 3"/>
          <p:cNvSpPr txBox="1"/>
          <p:nvPr/>
        </p:nvSpPr>
        <p:spPr>
          <a:xfrm>
            <a:off x="890776" y="1830140"/>
            <a:ext cx="764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步长：就是在卷积运算过程中每次移动的像素网格大小</a:t>
            </a:r>
            <a:endParaRPr lang="zh-CN" altLang="en-US" sz="2400" dirty="0"/>
          </a:p>
        </p:txBody>
      </p:sp>
      <p:grpSp>
        <p:nvGrpSpPr>
          <p:cNvPr id="69" name="组合 10"/>
          <p:cNvGrpSpPr/>
          <p:nvPr/>
        </p:nvGrpSpPr>
        <p:grpSpPr>
          <a:xfrm>
            <a:off x="890776" y="3139309"/>
            <a:ext cx="7517894" cy="3307080"/>
            <a:chOff x="1077465" y="3332218"/>
            <a:chExt cx="7517894" cy="3307080"/>
          </a:xfrm>
        </p:grpSpPr>
        <p:pic>
          <p:nvPicPr>
            <p:cNvPr id="2097182" name="图片 8"/>
            <p:cNvPicPr>
              <a:picLocks noChangeAspect="1"/>
            </p:cNvPicPr>
            <p:nvPr/>
          </p:nvPicPr>
          <p:blipFill rotWithShape="1">
            <a:blip r:embed="rId1"/>
            <a:srcRect l="324" t="2579" r="19709" b="9299"/>
            <a:stretch>
              <a:fillRect/>
            </a:stretch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1048688" name="矩形 9"/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8689" name="矩形 12"/>
          <p:cNvSpPr/>
          <p:nvPr/>
        </p:nvSpPr>
        <p:spPr>
          <a:xfrm>
            <a:off x="8533129" y="3156958"/>
            <a:ext cx="3393441" cy="12804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这样如果以原来的计算公式，那么结果：</a:t>
            </a:r>
            <a:endParaRPr lang="zh-CN" altLang="en-US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N + 2P - F + 1 = 6 + 0 -3 +1 = 4</a:t>
            </a:r>
            <a:r>
              <a:rPr lang="zh-CN" altLang="en-US" dirty="0"/>
              <a:t>显然，结果并不正确</a:t>
            </a:r>
            <a:endParaRPr lang="zh-CN" altLang="en-US" dirty="0"/>
          </a:p>
        </p:txBody>
      </p:sp>
      <p:sp>
        <p:nvSpPr>
          <p:cNvPr id="1048690" name="文本框 13"/>
          <p:cNvSpPr txBox="1"/>
          <p:nvPr/>
        </p:nvSpPr>
        <p:spPr>
          <a:xfrm>
            <a:off x="8533129" y="4638970"/>
            <a:ext cx="339344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0000"/>
                </a:solidFill>
              </a:rPr>
              <a:t>那么这种情况下我们又该如何计算呢？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691" name="文本框 14"/>
          <p:cNvSpPr txBox="1"/>
          <p:nvPr/>
        </p:nvSpPr>
        <p:spPr>
          <a:xfrm>
            <a:off x="8589644" y="5671556"/>
            <a:ext cx="328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答：再次升级版公式</a:t>
            </a:r>
            <a:r>
              <a:rPr lang="en-US" altLang="zh-CN" sz="2400" dirty="0"/>
              <a:t>3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 animBg="1"/>
      <p:bldP spid="1048690" grpId="0"/>
      <p:bldP spid="10486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17"/>
          <p:cNvGrpSpPr/>
          <p:nvPr/>
        </p:nvGrpSpPr>
        <p:grpSpPr>
          <a:xfrm>
            <a:off x="1022907" y="3464947"/>
            <a:ext cx="7517894" cy="3307080"/>
            <a:chOff x="1077465" y="3332218"/>
            <a:chExt cx="7517894" cy="3307080"/>
          </a:xfrm>
        </p:grpSpPr>
        <p:pic>
          <p:nvPicPr>
            <p:cNvPr id="2097183" name="图片 18"/>
            <p:cNvPicPr>
              <a:picLocks noChangeAspect="1"/>
            </p:cNvPicPr>
            <p:nvPr/>
          </p:nvPicPr>
          <p:blipFill rotWithShape="1">
            <a:blip r:embed="rId1"/>
            <a:srcRect l="324" t="2579" r="19709" b="9299"/>
            <a:stretch>
              <a:fillRect/>
            </a:stretch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1048692" name="矩形 19"/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400" b="1" dirty="0"/>
              <a:t>如何计算进行卷积后特征图的大小</a:t>
            </a:r>
            <a:endParaRPr lang="zh-CN" altLang="en-US" sz="4400" b="1" dirty="0"/>
          </a:p>
        </p:txBody>
      </p:sp>
      <p:sp>
        <p:nvSpPr>
          <p:cNvPr id="1048694" name="内容占位符 2"/>
          <p:cNvSpPr>
            <a:spLocks noGrp="1"/>
          </p:cNvSpPr>
          <p:nvPr>
            <p:ph idx="1"/>
          </p:nvPr>
        </p:nvSpPr>
        <p:spPr>
          <a:xfrm>
            <a:off x="1024128" y="2684074"/>
            <a:ext cx="10639552" cy="1290320"/>
          </a:xfrm>
        </p:spPr>
        <p:txBody>
          <a:bodyPr>
            <a:normAutofit/>
          </a:bodyPr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  <a:r>
              <a:rPr lang="en-US" altLang="zh-CN" sz="2400" dirty="0"/>
              <a:t>S</a:t>
            </a:r>
            <a:r>
              <a:rPr lang="zh-CN" altLang="en-US" sz="2400" dirty="0"/>
              <a:t>表示步长</a:t>
            </a:r>
            <a:endParaRPr lang="zh-CN" altLang="en-US" sz="2400" dirty="0"/>
          </a:p>
        </p:txBody>
      </p:sp>
      <p:sp>
        <p:nvSpPr>
          <p:cNvPr id="1048695" name="矩形 9"/>
          <p:cNvSpPr/>
          <p:nvPr/>
        </p:nvSpPr>
        <p:spPr>
          <a:xfrm>
            <a:off x="8752434" y="3464947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 = 6</a:t>
            </a:r>
            <a:endParaRPr lang="zh-CN" altLang="en-US" dirty="0"/>
          </a:p>
        </p:txBody>
      </p:sp>
      <p:sp>
        <p:nvSpPr>
          <p:cNvPr id="1048696" name="矩形 10"/>
          <p:cNvSpPr/>
          <p:nvPr/>
        </p:nvSpPr>
        <p:spPr>
          <a:xfrm>
            <a:off x="10474960" y="3465334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 = 3</a:t>
            </a:r>
            <a:endParaRPr lang="zh-CN" altLang="en-US" dirty="0"/>
          </a:p>
        </p:txBody>
      </p:sp>
      <p:sp>
        <p:nvSpPr>
          <p:cNvPr id="1048697" name="矩形 11"/>
          <p:cNvSpPr/>
          <p:nvPr/>
        </p:nvSpPr>
        <p:spPr>
          <a:xfrm>
            <a:off x="8752434" y="4509906"/>
            <a:ext cx="3317645" cy="49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dirty="0"/>
              <a:t>（</a:t>
            </a:r>
            <a:r>
              <a:rPr lang="en-US" altLang="zh-CN" sz="1800" dirty="0"/>
              <a:t>N + 2P – F</a:t>
            </a:r>
            <a:r>
              <a:rPr lang="zh-CN" altLang="en-US" sz="1800" dirty="0"/>
              <a:t>）</a:t>
            </a:r>
            <a:r>
              <a:rPr lang="en-US" altLang="zh-CN" sz="1800" dirty="0"/>
              <a:t>/  S + 1 = 2.5</a:t>
            </a:r>
            <a:endParaRPr lang="zh-CN" altLang="en-US" dirty="0"/>
          </a:p>
        </p:txBody>
      </p:sp>
      <p:sp>
        <p:nvSpPr>
          <p:cNvPr id="1048698" name="矩形 12"/>
          <p:cNvSpPr/>
          <p:nvPr/>
        </p:nvSpPr>
        <p:spPr>
          <a:xfrm>
            <a:off x="8752435" y="6076067"/>
            <a:ext cx="3317644" cy="629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最终图片大小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48699" name="矩形 13"/>
          <p:cNvSpPr/>
          <p:nvPr/>
        </p:nvSpPr>
        <p:spPr>
          <a:xfrm>
            <a:off x="8752434" y="3987426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 = 0</a:t>
            </a:r>
            <a:endParaRPr lang="zh-CN" altLang="en-US" dirty="0"/>
          </a:p>
        </p:txBody>
      </p:sp>
      <p:grpSp>
        <p:nvGrpSpPr>
          <p:cNvPr id="72" name="组合 7"/>
          <p:cNvGrpSpPr/>
          <p:nvPr/>
        </p:nvGrpSpPr>
        <p:grpSpPr>
          <a:xfrm>
            <a:off x="1024128" y="2018415"/>
            <a:ext cx="6307327" cy="635881"/>
            <a:chOff x="1024128" y="2018415"/>
            <a:chExt cx="6307327" cy="635881"/>
          </a:xfrm>
        </p:grpSpPr>
        <p:pic>
          <p:nvPicPr>
            <p:cNvPr id="2097184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136" y="2018415"/>
              <a:ext cx="2389942" cy="630679"/>
            </a:xfrm>
            <a:prstGeom prst="rect">
              <a:avLst/>
            </a:prstGeom>
          </p:spPr>
        </p:pic>
        <p:sp>
          <p:nvSpPr>
            <p:cNvPr id="1048700" name="文本框 6"/>
            <p:cNvSpPr txBox="1"/>
            <p:nvPr/>
          </p:nvSpPr>
          <p:spPr>
            <a:xfrm>
              <a:off x="1024128" y="208279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/>
                <a:t>公式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pic>
          <p:nvPicPr>
            <p:cNvPr id="209718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513" y="2023617"/>
              <a:ext cx="2389942" cy="630679"/>
            </a:xfrm>
            <a:prstGeom prst="rect">
              <a:avLst/>
            </a:prstGeom>
          </p:spPr>
        </p:pic>
        <p:sp>
          <p:nvSpPr>
            <p:cNvPr id="1048701" name="文本框 15"/>
            <p:cNvSpPr txBox="1"/>
            <p:nvPr/>
          </p:nvSpPr>
          <p:spPr>
            <a:xfrm>
              <a:off x="4622195" y="2187429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/>
                <a:t>*</a:t>
              </a:r>
              <a:endParaRPr lang="zh-CN" altLang="en-US" sz="2400" dirty="0"/>
            </a:p>
          </p:txBody>
        </p:sp>
      </p:grpSp>
      <p:sp>
        <p:nvSpPr>
          <p:cNvPr id="1048702" name="矩形 20"/>
          <p:cNvSpPr/>
          <p:nvPr/>
        </p:nvSpPr>
        <p:spPr>
          <a:xfrm>
            <a:off x="10474960" y="3982360"/>
            <a:ext cx="15951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S = 2</a:t>
            </a:r>
            <a:endParaRPr lang="zh-CN" altLang="en-US" dirty="0"/>
          </a:p>
        </p:txBody>
      </p:sp>
      <p:sp>
        <p:nvSpPr>
          <p:cNvPr id="1048703" name="矩形 21"/>
          <p:cNvSpPr/>
          <p:nvPr/>
        </p:nvSpPr>
        <p:spPr>
          <a:xfrm>
            <a:off x="8752434" y="5164466"/>
            <a:ext cx="3317644" cy="779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如果相除不是整数的时候，向下取整，为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animBg="1"/>
      <p:bldP spid="1048696" grpId="0" animBg="1"/>
      <p:bldP spid="1048697" grpId="0" animBg="1"/>
      <p:bldP spid="1048698" grpId="0" animBg="1"/>
      <p:bldP spid="1048699" grpId="0" animBg="1"/>
      <p:bldP spid="1048702" grpId="0" animBg="1"/>
      <p:bldP spid="10487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17"/>
          <p:cNvGrpSpPr/>
          <p:nvPr/>
        </p:nvGrpSpPr>
        <p:grpSpPr>
          <a:xfrm>
            <a:off x="1022907" y="3464947"/>
            <a:ext cx="7517894" cy="3307080"/>
            <a:chOff x="1077465" y="3332218"/>
            <a:chExt cx="7517894" cy="3307080"/>
          </a:xfrm>
        </p:grpSpPr>
        <p:pic>
          <p:nvPicPr>
            <p:cNvPr id="2097186" name="图片 18"/>
            <p:cNvPicPr>
              <a:picLocks noChangeAspect="1"/>
            </p:cNvPicPr>
            <p:nvPr/>
          </p:nvPicPr>
          <p:blipFill rotWithShape="1">
            <a:blip r:embed="rId1"/>
            <a:srcRect l="324" t="2579" r="19709" b="9299"/>
            <a:stretch>
              <a:fillRect/>
            </a:stretch>
          </p:blipFill>
          <p:spPr>
            <a:xfrm>
              <a:off x="1077465" y="3332218"/>
              <a:ext cx="7517894" cy="3307080"/>
            </a:xfrm>
            <a:prstGeom prst="rect">
              <a:avLst/>
            </a:prstGeom>
          </p:spPr>
        </p:pic>
        <p:sp>
          <p:nvSpPr>
            <p:cNvPr id="1048704" name="矩形 19"/>
            <p:cNvSpPr/>
            <p:nvPr/>
          </p:nvSpPr>
          <p:spPr>
            <a:xfrm>
              <a:off x="6657339" y="5247378"/>
              <a:ext cx="1938020" cy="1391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870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400" b="1" dirty="0"/>
              <a:t>如何计算进行卷积后特征图的大小</a:t>
            </a:r>
            <a:endParaRPr lang="zh-CN" altLang="en-US" sz="4400" b="1" dirty="0"/>
          </a:p>
        </p:txBody>
      </p:sp>
      <p:sp>
        <p:nvSpPr>
          <p:cNvPr id="1048706" name="内容占位符 2"/>
          <p:cNvSpPr>
            <a:spLocks noGrp="1"/>
          </p:cNvSpPr>
          <p:nvPr>
            <p:ph idx="1"/>
          </p:nvPr>
        </p:nvSpPr>
        <p:spPr>
          <a:xfrm>
            <a:off x="1024128" y="2684074"/>
            <a:ext cx="10639552" cy="1290320"/>
          </a:xfrm>
        </p:spPr>
        <p:txBody>
          <a:bodyPr>
            <a:normAutofit/>
          </a:bodyPr>
          <a:p>
            <a:r>
              <a:rPr lang="zh-CN" altLang="en-US" sz="2400" dirty="0"/>
              <a:t>其中</a:t>
            </a:r>
            <a:r>
              <a:rPr lang="en-US" altLang="zh-CN" sz="2400" dirty="0"/>
              <a:t>N</a:t>
            </a:r>
            <a:r>
              <a:rPr lang="zh-CN" altLang="en-US" sz="2400" dirty="0"/>
              <a:t>表示输入的图片的大小，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</a:t>
            </a:r>
            <a:r>
              <a:rPr lang="en-US" altLang="zh-CN" sz="2400" dirty="0"/>
              <a:t>size</a:t>
            </a:r>
            <a:r>
              <a:rPr lang="zh-CN" altLang="en-US" sz="2400" dirty="0"/>
              <a:t>即卷积核的大小，</a:t>
            </a:r>
            <a:r>
              <a:rPr lang="en-US" altLang="zh-CN" sz="2400" dirty="0"/>
              <a:t>P</a:t>
            </a:r>
            <a:r>
              <a:rPr lang="zh-CN" altLang="en-US" sz="2400" dirty="0"/>
              <a:t>表示添加</a:t>
            </a:r>
            <a:r>
              <a:rPr lang="en-US" altLang="zh-CN" sz="2400" dirty="0"/>
              <a:t>0</a:t>
            </a:r>
            <a:r>
              <a:rPr lang="zh-CN" altLang="en-US" sz="2400" dirty="0"/>
              <a:t>值的层数，</a:t>
            </a:r>
            <a:r>
              <a:rPr lang="en-US" altLang="zh-CN" sz="2400" dirty="0"/>
              <a:t>S</a:t>
            </a:r>
            <a:r>
              <a:rPr lang="zh-CN" altLang="en-US" sz="2400" dirty="0"/>
              <a:t>表示步长</a:t>
            </a:r>
            <a:endParaRPr lang="zh-CN" altLang="en-US" sz="2400" dirty="0"/>
          </a:p>
        </p:txBody>
      </p:sp>
      <p:grpSp>
        <p:nvGrpSpPr>
          <p:cNvPr id="75" name="组合 7"/>
          <p:cNvGrpSpPr/>
          <p:nvPr/>
        </p:nvGrpSpPr>
        <p:grpSpPr>
          <a:xfrm>
            <a:off x="1024128" y="2018415"/>
            <a:ext cx="6307327" cy="635881"/>
            <a:chOff x="1024128" y="2018415"/>
            <a:chExt cx="6307327" cy="635881"/>
          </a:xfrm>
        </p:grpSpPr>
        <p:pic>
          <p:nvPicPr>
            <p:cNvPr id="2097187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136" y="2018415"/>
              <a:ext cx="2389942" cy="630679"/>
            </a:xfrm>
            <a:prstGeom prst="rect">
              <a:avLst/>
            </a:prstGeom>
          </p:spPr>
        </p:pic>
        <p:sp>
          <p:nvSpPr>
            <p:cNvPr id="1048707" name="文本框 6"/>
            <p:cNvSpPr txBox="1"/>
            <p:nvPr/>
          </p:nvSpPr>
          <p:spPr>
            <a:xfrm>
              <a:off x="1024128" y="208279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/>
                <a:t>公式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pic>
          <p:nvPicPr>
            <p:cNvPr id="2097188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513" y="2023617"/>
              <a:ext cx="2389942" cy="630679"/>
            </a:xfrm>
            <a:prstGeom prst="rect">
              <a:avLst/>
            </a:prstGeom>
          </p:spPr>
        </p:pic>
        <p:sp>
          <p:nvSpPr>
            <p:cNvPr id="1048708" name="文本框 15"/>
            <p:cNvSpPr txBox="1"/>
            <p:nvPr/>
          </p:nvSpPr>
          <p:spPr>
            <a:xfrm>
              <a:off x="4622195" y="2187429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/>
                <a:t>*</a:t>
              </a:r>
              <a:endParaRPr lang="zh-CN" altLang="en-US" sz="2400" dirty="0"/>
            </a:p>
          </p:txBody>
        </p:sp>
      </p:grpSp>
      <p:grpSp>
        <p:nvGrpSpPr>
          <p:cNvPr id="76" name="组合 3"/>
          <p:cNvGrpSpPr/>
          <p:nvPr/>
        </p:nvGrpSpPr>
        <p:grpSpPr>
          <a:xfrm>
            <a:off x="8752434" y="3464947"/>
            <a:ext cx="3317646" cy="3241041"/>
            <a:chOff x="8752434" y="3464947"/>
            <a:chExt cx="3317646" cy="3241041"/>
          </a:xfrm>
        </p:grpSpPr>
        <p:sp>
          <p:nvSpPr>
            <p:cNvPr id="1048709" name="矩形 9"/>
            <p:cNvSpPr/>
            <p:nvPr/>
          </p:nvSpPr>
          <p:spPr>
            <a:xfrm>
              <a:off x="8752434" y="3464947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dirty="0"/>
                <a:t>N = 6</a:t>
              </a:r>
              <a:endParaRPr lang="zh-CN" altLang="en-US" dirty="0"/>
            </a:p>
          </p:txBody>
        </p:sp>
        <p:sp>
          <p:nvSpPr>
            <p:cNvPr id="1048710" name="矩形 10"/>
            <p:cNvSpPr/>
            <p:nvPr/>
          </p:nvSpPr>
          <p:spPr>
            <a:xfrm>
              <a:off x="10474960" y="3465334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dirty="0"/>
                <a:t>F = 3</a:t>
              </a:r>
              <a:endParaRPr lang="zh-CN" altLang="en-US" dirty="0"/>
            </a:p>
          </p:txBody>
        </p:sp>
        <p:sp>
          <p:nvSpPr>
            <p:cNvPr id="1048711" name="矩形 11"/>
            <p:cNvSpPr/>
            <p:nvPr/>
          </p:nvSpPr>
          <p:spPr>
            <a:xfrm>
              <a:off x="8752434" y="4509906"/>
              <a:ext cx="3317645" cy="4978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800" dirty="0"/>
                <a:t>（</a:t>
              </a:r>
              <a:r>
                <a:rPr lang="en-US" altLang="zh-CN" sz="1800" dirty="0"/>
                <a:t>N + 2P – F</a:t>
              </a:r>
              <a:r>
                <a:rPr lang="zh-CN" altLang="en-US" sz="1800" dirty="0"/>
                <a:t>）</a:t>
              </a:r>
              <a:r>
                <a:rPr lang="en-US" altLang="zh-CN" sz="1800" dirty="0"/>
                <a:t>/  S + 1 = 2.5</a:t>
              </a:r>
              <a:endParaRPr lang="zh-CN" altLang="en-US" dirty="0"/>
            </a:p>
          </p:txBody>
        </p:sp>
        <p:sp>
          <p:nvSpPr>
            <p:cNvPr id="1048712" name="矩形 12"/>
            <p:cNvSpPr/>
            <p:nvPr/>
          </p:nvSpPr>
          <p:spPr>
            <a:xfrm>
              <a:off x="8752435" y="6076067"/>
              <a:ext cx="3317644" cy="6299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/>
                <a:t>最终图片大小 </a:t>
              </a:r>
              <a:r>
                <a:rPr lang="en-US" altLang="zh-CN" dirty="0"/>
                <a:t>2 </a:t>
              </a:r>
              <a:r>
                <a:rPr lang="zh-CN" altLang="en-US" dirty="0"/>
                <a:t>*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8713" name="矩形 13"/>
            <p:cNvSpPr/>
            <p:nvPr/>
          </p:nvSpPr>
          <p:spPr>
            <a:xfrm>
              <a:off x="8752434" y="3987426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dirty="0"/>
                <a:t>P = 0</a:t>
              </a:r>
              <a:endParaRPr lang="zh-CN" altLang="en-US" dirty="0"/>
            </a:p>
          </p:txBody>
        </p:sp>
        <p:sp>
          <p:nvSpPr>
            <p:cNvPr id="1048714" name="矩形 20"/>
            <p:cNvSpPr/>
            <p:nvPr/>
          </p:nvSpPr>
          <p:spPr>
            <a:xfrm>
              <a:off x="10474960" y="3982360"/>
              <a:ext cx="1595120" cy="365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dirty="0"/>
                <a:t>S = 2</a:t>
              </a:r>
              <a:endParaRPr lang="zh-CN" altLang="en-US" dirty="0"/>
            </a:p>
          </p:txBody>
        </p:sp>
        <p:sp>
          <p:nvSpPr>
            <p:cNvPr id="1048715" name="矩形 21"/>
            <p:cNvSpPr/>
            <p:nvPr/>
          </p:nvSpPr>
          <p:spPr>
            <a:xfrm>
              <a:off x="8752434" y="5164466"/>
              <a:ext cx="3317644" cy="7791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如果相除不是整数的时候，向下取整，为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-apple-system"/>
                </a:rPr>
                <a:t>2</a:t>
              </a:r>
              <a:endParaRPr lang="zh-CN" altLang="en-US" dirty="0"/>
            </a:p>
          </p:txBody>
        </p:sp>
      </p:grpSp>
      <p:sp>
        <p:nvSpPr>
          <p:cNvPr id="1048716" name="文本框 5"/>
          <p:cNvSpPr txBox="1"/>
          <p:nvPr/>
        </p:nvSpPr>
        <p:spPr>
          <a:xfrm>
            <a:off x="8979424" y="4356086"/>
            <a:ext cx="321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rgbClr val="FF0000"/>
                </a:solidFill>
              </a:rPr>
              <a:t>故，公式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zh-CN" altLang="en-US" sz="3200" dirty="0">
                <a:solidFill>
                  <a:srgbClr val="FF0000"/>
                </a:solidFill>
              </a:rPr>
              <a:t>即为最终计算公式。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312400" cy="7711440"/>
          </a:xfrm>
          <a:prstGeom prst="rect">
            <a:avLst/>
          </a:prstGeom>
        </p:spPr>
      </p:pic>
      <p:sp>
        <p:nvSpPr>
          <p:cNvPr id="1048717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zh-CN" altLang="en-US" sz="4000" b="1" dirty="0">
                <a:solidFill>
                  <a:srgbClr val="0070C0"/>
                </a:solidFill>
              </a:rPr>
              <a:t>动态卷积图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池化</a:t>
            </a:r>
            <a:r>
              <a:rPr lang="zh-CN" altLang="en-US" sz="4800" b="1" dirty="0"/>
              <a:t>层</a:t>
            </a:r>
            <a:endParaRPr lang="zh-CN" altLang="en-US" sz="4800" b="1" dirty="0"/>
          </a:p>
        </p:txBody>
      </p:sp>
      <p:sp>
        <p:nvSpPr>
          <p:cNvPr id="10487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400" dirty="0"/>
              <a:t>       池化层主要对卷积层学习到的特征图进行亚采样（</a:t>
            </a:r>
            <a:r>
              <a:rPr lang="en-US" altLang="zh-CN" sz="2400" dirty="0"/>
              <a:t>subsampling</a:t>
            </a:r>
            <a:r>
              <a:rPr lang="zh-CN" altLang="en-US" sz="2400" dirty="0"/>
              <a:t>）处理，直白点说就是抓住主要矛盾，忽略次要因素。主要由两种：</a:t>
            </a:r>
            <a:r>
              <a:rPr lang="en-US" altLang="zh-CN" sz="2400" dirty="0"/>
              <a:t>Max Pooling</a:t>
            </a:r>
            <a:r>
              <a:rPr lang="zh-CN" altLang="en-US" sz="2400" dirty="0"/>
              <a:t>，</a:t>
            </a:r>
            <a:r>
              <a:rPr lang="en-US" altLang="zh-CN" sz="2400" dirty="0"/>
              <a:t>Avg Pooling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类别</a:t>
            </a:r>
            <a:endParaRPr lang="en-US" altLang="zh-CN" sz="2800" b="1" dirty="0"/>
          </a:p>
          <a:p>
            <a:pPr marL="0" indent="0" algn="just">
              <a:buNone/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             </a:t>
            </a:r>
            <a:r>
              <a:rPr lang="en-US" altLang="zh-CN" sz="2000" i="0" dirty="0">
                <a:effectLst/>
                <a:latin typeface="-apple-system"/>
              </a:rPr>
              <a:t>Max Pooling,</a:t>
            </a:r>
            <a:r>
              <a:rPr lang="zh-CN" altLang="en-US" sz="2400" i="0" dirty="0">
                <a:effectLst/>
                <a:latin typeface="-apple-system"/>
              </a:rPr>
              <a:t> ：最大池化，取窗口内的最大值作为输出</a:t>
            </a:r>
            <a:endParaRPr lang="zh-CN" altLang="en-US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</a:t>
            </a:r>
            <a:r>
              <a:rPr lang="en-US" altLang="zh-CN" sz="2400" i="0" dirty="0">
                <a:effectLst/>
                <a:latin typeface="-apple-system"/>
              </a:rPr>
              <a:t>Avg Pooling</a:t>
            </a:r>
            <a:r>
              <a:rPr lang="zh-CN" altLang="en-US" sz="2400" i="0" dirty="0">
                <a:effectLst/>
                <a:latin typeface="-apple-system"/>
              </a:rPr>
              <a:t>：平均池化</a:t>
            </a:r>
            <a:r>
              <a:rPr lang="zh-CN" altLang="en-US" sz="2400" dirty="0">
                <a:latin typeface="-apple-system"/>
              </a:rPr>
              <a:t>，</a:t>
            </a:r>
            <a:r>
              <a:rPr lang="zh-CN" altLang="en-US" sz="2400" i="0" dirty="0">
                <a:effectLst/>
                <a:latin typeface="-apple-system"/>
              </a:rPr>
              <a:t>取窗口内的所有值的均值作为输出</a:t>
            </a:r>
            <a:endParaRPr lang="en-US" altLang="zh-CN" sz="2400" i="0" dirty="0">
              <a:effectLst/>
              <a:latin typeface="-apple-system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参数</a:t>
            </a:r>
            <a:endParaRPr lang="en-US" altLang="zh-CN" sz="2800" b="1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同样池化层也有两个参数</a:t>
            </a:r>
            <a:r>
              <a:rPr lang="en-US" altLang="zh-CN" sz="2400" i="0" dirty="0">
                <a:effectLst/>
                <a:latin typeface="-apple-system"/>
              </a:rPr>
              <a:t>F</a:t>
            </a:r>
            <a:r>
              <a:rPr lang="zh-CN" altLang="en-US" sz="2400" i="0" dirty="0">
                <a:effectLst/>
                <a:latin typeface="-apple-system"/>
              </a:rPr>
              <a:t>和</a:t>
            </a:r>
            <a:r>
              <a:rPr lang="en-US" altLang="zh-CN" sz="2400" i="0" dirty="0">
                <a:effectLst/>
                <a:latin typeface="-apple-system"/>
              </a:rPr>
              <a:t>S</a:t>
            </a:r>
            <a:r>
              <a:rPr lang="zh-CN" altLang="en-US" sz="2400" i="0" dirty="0">
                <a:effectLst/>
                <a:latin typeface="-apple-system"/>
              </a:rPr>
              <a:t>，即卷积层中的</a:t>
            </a:r>
            <a:r>
              <a:rPr lang="en-US" altLang="zh-CN" sz="2400" i="0" dirty="0">
                <a:effectLst/>
                <a:latin typeface="-apple-system"/>
              </a:rPr>
              <a:t>size</a:t>
            </a:r>
            <a:r>
              <a:rPr lang="zh-CN" altLang="en-US" sz="2400" i="0" dirty="0">
                <a:effectLst/>
                <a:latin typeface="-apple-system"/>
              </a:rPr>
              <a:t>和</a:t>
            </a:r>
            <a:r>
              <a:rPr lang="en-US" altLang="zh-CN" sz="2400" i="0" dirty="0">
                <a:effectLst/>
                <a:latin typeface="-apple-system"/>
              </a:rPr>
              <a:t>stride</a:t>
            </a:r>
            <a:r>
              <a:rPr lang="zh-CN" altLang="en-US" sz="2400" i="0" dirty="0">
                <a:effectLst/>
                <a:latin typeface="-apple-system"/>
              </a:rPr>
              <a:t>。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endParaRPr lang="zh-CN" altLang="en-US" sz="280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"/>
          <p:cNvPicPr>
            <a:picLocks noChangeAspect="1"/>
          </p:cNvPicPr>
          <p:nvPr/>
        </p:nvPicPr>
        <p:blipFill rotWithShape="1">
          <a:blip r:embed="rId1"/>
          <a:srcRect l="4338" r="23684"/>
          <a:stretch>
            <a:fillRect/>
          </a:stretch>
        </p:blipFill>
        <p:spPr>
          <a:xfrm>
            <a:off x="335279" y="290513"/>
            <a:ext cx="5963921" cy="3471228"/>
          </a:xfrm>
          <a:prstGeom prst="rect">
            <a:avLst/>
          </a:prstGeom>
        </p:spPr>
      </p:pic>
      <p:pic>
        <p:nvPicPr>
          <p:cNvPr id="2097191" name="图片 4"/>
          <p:cNvPicPr>
            <a:picLocks noChangeAspect="1"/>
          </p:cNvPicPr>
          <p:nvPr/>
        </p:nvPicPr>
        <p:blipFill rotWithShape="1">
          <a:blip r:embed="rId2"/>
          <a:srcRect r="26689"/>
          <a:stretch>
            <a:fillRect/>
          </a:stretch>
        </p:blipFill>
        <p:spPr>
          <a:xfrm>
            <a:off x="5817871" y="3023553"/>
            <a:ext cx="6181089" cy="3725085"/>
          </a:xfrm>
          <a:prstGeom prst="rect">
            <a:avLst/>
          </a:prstGeom>
        </p:spPr>
      </p:pic>
      <p:sp>
        <p:nvSpPr>
          <p:cNvPr id="1048720" name="矩形 5"/>
          <p:cNvSpPr/>
          <p:nvPr/>
        </p:nvSpPr>
        <p:spPr>
          <a:xfrm>
            <a:off x="7274560" y="895986"/>
            <a:ext cx="3738880" cy="151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dirty="0"/>
              <a:t>参数均为</a:t>
            </a:r>
            <a:r>
              <a:rPr lang="en-US" altLang="zh-CN" sz="2800" dirty="0"/>
              <a:t>F = 2</a:t>
            </a:r>
            <a:r>
              <a:rPr lang="zh-CN" altLang="en-US" sz="2800" dirty="0"/>
              <a:t>，</a:t>
            </a:r>
            <a:r>
              <a:rPr lang="en-US" altLang="zh-CN" sz="2800" dirty="0"/>
              <a:t>S = 2</a:t>
            </a:r>
            <a:endParaRPr lang="zh-CN" altLang="en-US" sz="2800" dirty="0"/>
          </a:p>
        </p:txBody>
      </p:sp>
      <p:sp>
        <p:nvSpPr>
          <p:cNvPr id="1048721" name="矩形 6"/>
          <p:cNvSpPr/>
          <p:nvPr/>
        </p:nvSpPr>
        <p:spPr>
          <a:xfrm>
            <a:off x="457200" y="4193469"/>
            <a:ext cx="4968240" cy="2374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当然如果我们调整这两个参数，比如说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 * 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，那么结果就不一样了。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ctr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一般来说局部池化通常默认选择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*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2</a:t>
            </a:r>
            <a:endParaRPr lang="zh-CN" altLang="en-US" sz="2400" dirty="0"/>
          </a:p>
        </p:txBody>
      </p:sp>
      <p:sp>
        <p:nvSpPr>
          <p:cNvPr id="1048722" name="矩形 7"/>
          <p:cNvSpPr/>
          <p:nvPr/>
        </p:nvSpPr>
        <p:spPr>
          <a:xfrm>
            <a:off x="1503680" y="1991360"/>
            <a:ext cx="9591040" cy="287528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dirty="0"/>
              <a:t>卷积层屁股后边跟着一个池化层，这个操作的目的就是进一步放大主要特征，忽略掉几个像素的偏差，其意义不光能够降低数据维度，减少训练参数，同时还能够避免所谓的过拟合。多个卷积加池化结构层层相连就是卷积神经网络最重要的特点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0" grpId="0" animBg="1"/>
      <p:bldP spid="1048721" grpId="0" animBg="1"/>
      <p:bldP spid="10487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 b="1" dirty="0"/>
              <a:t>四</a:t>
            </a:r>
            <a:r>
              <a:rPr lang="en-US" altLang="zh-CN" b="1" dirty="0"/>
              <a:t>.</a:t>
            </a:r>
            <a:r>
              <a:rPr lang="zh-CN" altLang="en-US" b="1" dirty="0"/>
              <a:t>全链接</a:t>
            </a:r>
            <a:r>
              <a:rPr lang="zh-CN" altLang="en-US" sz="4800" b="1" dirty="0"/>
              <a:t>层</a:t>
            </a:r>
            <a:endParaRPr lang="zh-CN" altLang="en-US" sz="4800" b="1" dirty="0"/>
          </a:p>
        </p:txBody>
      </p:sp>
      <p:sp>
        <p:nvSpPr>
          <p:cNvPr id="1048724" name="内容占位符 2"/>
          <p:cNvSpPr>
            <a:spLocks noGrp="1"/>
          </p:cNvSpPr>
          <p:nvPr>
            <p:ph idx="1"/>
          </p:nvPr>
        </p:nvSpPr>
        <p:spPr>
          <a:xfrm>
            <a:off x="1117600" y="2225040"/>
            <a:ext cx="10050272" cy="1767840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          </a:t>
            </a:r>
            <a:r>
              <a:rPr lang="zh-CN" altLang="en-US" sz="2400" b="0" i="0" dirty="0">
                <a:effectLst/>
                <a:latin typeface="-apple-system"/>
              </a:rPr>
              <a:t>总结得出最终结果。作为卷积神经网络的最后一层，它把相邻两侧的神经元全部交接相连，与传统的神经网络是一样的，其作用好比从全局出发做最终结论。</a:t>
            </a:r>
            <a:endParaRPr lang="en-US" altLang="zh-CN" sz="2400" b="0" i="0" dirty="0">
              <a:effectLst/>
              <a:latin typeface="-apple-system"/>
            </a:endParaRPr>
          </a:p>
        </p:txBody>
      </p:sp>
      <p:sp>
        <p:nvSpPr>
          <p:cNvPr id="1048725" name="矩形 4"/>
          <p:cNvSpPr/>
          <p:nvPr/>
        </p:nvSpPr>
        <p:spPr>
          <a:xfrm>
            <a:off x="1117600" y="4368800"/>
            <a:ext cx="9895840" cy="176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400" dirty="0"/>
              <a:t>        卷积和池化，多层集连，对输入数据进行多尺度特征提出和深度学习，全连接层就是和前面的卷积池化搭班子，形成了先局部再整体的学习结构。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 b="1" dirty="0"/>
              <a:t>五</a:t>
            </a:r>
            <a:r>
              <a:rPr lang="en-US" altLang="zh-CN" b="1" dirty="0"/>
              <a:t>.</a:t>
            </a:r>
            <a:r>
              <a:rPr lang="zh-CN" altLang="en-US" b="1" dirty="0"/>
              <a:t>总结</a:t>
            </a:r>
            <a:endParaRPr lang="zh-CN" altLang="en-US" sz="4800" b="1" dirty="0"/>
          </a:p>
        </p:txBody>
      </p:sp>
      <p:pic>
        <p:nvPicPr>
          <p:cNvPr id="2097192" name="图片 6"/>
          <p:cNvPicPr>
            <a:picLocks noChangeAspect="1"/>
          </p:cNvPicPr>
          <p:nvPr/>
        </p:nvPicPr>
        <p:blipFill rotWithShape="1">
          <a:blip r:embed="rId1"/>
          <a:srcRect t="3606" b="4060"/>
          <a:stretch>
            <a:fillRect/>
          </a:stretch>
        </p:blipFill>
        <p:spPr>
          <a:xfrm>
            <a:off x="772160" y="1962912"/>
            <a:ext cx="10871200" cy="3687149"/>
          </a:xfrm>
          <a:prstGeom prst="rect">
            <a:avLst/>
          </a:prstGeom>
        </p:spPr>
      </p:pic>
      <p:sp>
        <p:nvSpPr>
          <p:cNvPr id="1048727" name="矩形 9"/>
          <p:cNvSpPr/>
          <p:nvPr/>
        </p:nvSpPr>
        <p:spPr>
          <a:xfrm>
            <a:off x="3312160" y="2438400"/>
            <a:ext cx="390144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54" name="直接连接符 11"/>
          <p:cNvCxnSpPr>
            <a:stCxn id="1048727" idx="0"/>
          </p:cNvCxnSpPr>
          <p:nvPr/>
        </p:nvCxnSpPr>
        <p:spPr>
          <a:xfrm flipV="1">
            <a:off x="5262880" y="1574800"/>
            <a:ext cx="965200" cy="8636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8" name="矩形 12"/>
          <p:cNvSpPr/>
          <p:nvPr/>
        </p:nvSpPr>
        <p:spPr>
          <a:xfrm>
            <a:off x="6228080" y="869316"/>
            <a:ext cx="5415280" cy="716195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/>
              <a:t>卷积池化，多层集连，多尺度提取特征</a:t>
            </a:r>
            <a:endParaRPr lang="zh-CN" altLang="en-US" sz="2400" dirty="0"/>
          </a:p>
        </p:txBody>
      </p:sp>
      <p:sp>
        <p:nvSpPr>
          <p:cNvPr id="1048729" name="矩形 13"/>
          <p:cNvSpPr/>
          <p:nvPr/>
        </p:nvSpPr>
        <p:spPr>
          <a:xfrm>
            <a:off x="6480048" y="1939078"/>
            <a:ext cx="3669792" cy="36871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30" name="矩形 15"/>
          <p:cNvSpPr/>
          <p:nvPr/>
        </p:nvSpPr>
        <p:spPr>
          <a:xfrm>
            <a:off x="1178560" y="6003629"/>
            <a:ext cx="4084320" cy="716195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/>
              <a:t>全连接做出总结输出结果</a:t>
            </a:r>
            <a:endParaRPr lang="zh-CN" altLang="en-US" sz="2400" dirty="0"/>
          </a:p>
        </p:txBody>
      </p:sp>
      <p:cxnSp>
        <p:nvCxnSpPr>
          <p:cNvPr id="3145755" name="直接连接符 16"/>
          <p:cNvCxnSpPr/>
          <p:nvPr/>
        </p:nvCxnSpPr>
        <p:spPr>
          <a:xfrm flipV="1">
            <a:off x="5262880" y="5610987"/>
            <a:ext cx="3072384" cy="4271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4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4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7" grpId="0" animBg="1"/>
      <p:bldP spid="1048728" grpId="0" animBg="1"/>
      <p:bldP spid="1048729" grpId="0" animBg="1"/>
      <p:bldP spid="10487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 6"/>
          <p:cNvSpPr txBox="1"/>
          <p:nvPr/>
        </p:nvSpPr>
        <p:spPr>
          <a:xfrm>
            <a:off x="172720" y="4632960"/>
            <a:ext cx="801624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/>
              <a:t>参考资料：知乎</a:t>
            </a:r>
            <a:r>
              <a:rPr lang="en-US" altLang="zh-CN" sz="1800" dirty="0"/>
              <a:t>CNN</a:t>
            </a:r>
            <a:r>
              <a:rPr lang="zh-CN" altLang="en-US" sz="1800" dirty="0"/>
              <a:t>基础，卷积层计</a:t>
            </a:r>
            <a:r>
              <a:rPr lang="en-US" altLang="zh-CN" sz="1800" dirty="0">
                <a:solidFill>
                  <a:srgbClr val="92D050"/>
                </a:solidFill>
              </a:rPr>
              <a:t>https://zhuanlan.zhihu.com/p/395354063</a:t>
            </a:r>
            <a:br>
              <a:rPr lang="en-US" altLang="zh-CN" sz="1800" dirty="0"/>
            </a:br>
            <a:r>
              <a:rPr lang="en-US" altLang="zh-CN" sz="1800" dirty="0"/>
              <a:t>                  </a:t>
            </a:r>
            <a:r>
              <a:rPr lang="zh-CN" altLang="en-US" sz="1800" dirty="0"/>
              <a:t>卷积神经网络（</a:t>
            </a:r>
            <a:r>
              <a:rPr lang="en-US" altLang="zh-CN" sz="1800" dirty="0"/>
              <a:t>CNN</a:t>
            </a:r>
            <a:r>
              <a:rPr lang="zh-CN" altLang="en-US" sz="1800" dirty="0"/>
              <a:t>）原理详解        </a:t>
            </a:r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SF Pro Display"/>
                <a:hlinkClick r:id="rId1"/>
              </a:rPr>
              <a:t>https://blog.csdn.net/weixin_44799217/article/details/117989407</a:t>
            </a:r>
            <a:endParaRPr lang="zh-CN" altLang="en-US" dirty="0"/>
          </a:p>
          <a:p>
            <a:r>
              <a:rPr lang="en-US" altLang="zh-CN" dirty="0"/>
              <a:t>                   CNN</a:t>
            </a:r>
            <a:r>
              <a:rPr lang="zh-CN" altLang="en-US" dirty="0"/>
              <a:t>笔记：通俗理解卷积神经网络</a:t>
            </a:r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SF Pro Display"/>
                <a:hlinkClick r:id="rId2"/>
              </a:rPr>
              <a:t>https://blog.csdn.net/v_JULY_v/article/details/51812459</a:t>
            </a:r>
            <a:endParaRPr lang="en-US" altLang="zh-CN" b="0" i="0" u="none" strike="noStrike" dirty="0">
              <a:solidFill>
                <a:srgbClr val="5094D5"/>
              </a:solidFill>
              <a:effectLst/>
              <a:latin typeface="SF Pro Display"/>
            </a:endParaRPr>
          </a:p>
          <a:p>
            <a:r>
              <a:rPr lang="en-US" altLang="zh-CN" dirty="0">
                <a:latin typeface="SF Pro Display"/>
              </a:rPr>
              <a:t>                       </a:t>
            </a:r>
            <a:r>
              <a:rPr lang="zh-CN" altLang="en-US" dirty="0">
                <a:latin typeface="SF Pro Display"/>
              </a:rPr>
              <a:t>卷积神经网络的形象理解</a:t>
            </a:r>
            <a:endParaRPr lang="en-US" altLang="zh-CN" dirty="0">
              <a:latin typeface="SF Pro Display"/>
            </a:endParaRPr>
          </a:p>
          <a:p>
            <a:r>
              <a:rPr lang="en-US" altLang="zh-CN" b="0" i="0" u="none" strike="noStrike" dirty="0">
                <a:solidFill>
                  <a:srgbClr val="5094D5"/>
                </a:solidFill>
                <a:effectLst/>
                <a:latin typeface="-apple-system"/>
                <a:hlinkClick r:id="rId3"/>
              </a:rPr>
              <a:t>https://blog.csdn.net/beauthy/article/details/105115817</a:t>
            </a:r>
            <a:endParaRPr lang="en-US" altLang="zh-CN" b="0" i="0" u="none" strike="noStrike" dirty="0">
              <a:solidFill>
                <a:srgbClr val="5094D5"/>
              </a:solidFill>
              <a:effectLst/>
              <a:latin typeface="-apple-system"/>
            </a:endParaRPr>
          </a:p>
          <a:p>
            <a:r>
              <a:rPr lang="en-US" altLang="zh-CN" dirty="0"/>
              <a:t>                  【【</a:t>
            </a:r>
            <a:r>
              <a:rPr lang="zh-CN" altLang="en-US" dirty="0"/>
              <a:t>卷积神经网络</a:t>
            </a:r>
            <a:r>
              <a:rPr lang="en-US" altLang="zh-CN" dirty="0"/>
              <a:t>】</a:t>
            </a:r>
            <a:r>
              <a:rPr lang="zh-CN" altLang="en-US" dirty="0"/>
              <a:t>哔哩哔哩</a:t>
            </a:r>
            <a:r>
              <a:rPr lang="en-US" altLang="zh-CN" dirty="0"/>
              <a:t>】 </a:t>
            </a:r>
            <a:r>
              <a:rPr lang="en-US" altLang="zh-CN" dirty="0">
                <a:solidFill>
                  <a:srgbClr val="92D050"/>
                </a:solidFill>
              </a:rPr>
              <a:t>https://b23.tv/znVOX6F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 b="1" dirty="0"/>
              <a:t>一</a:t>
            </a:r>
            <a:r>
              <a:rPr lang="en-US" altLang="zh-CN" sz="4800" b="1" dirty="0"/>
              <a:t>.</a:t>
            </a:r>
            <a:r>
              <a:rPr lang="zh-CN" altLang="en-US" sz="4800" b="1" dirty="0"/>
              <a:t>卷积神经网络的组成</a:t>
            </a:r>
            <a:endParaRPr lang="zh-CN" altLang="en-US" sz="4800" b="1" dirty="0"/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定义</a:t>
            </a:r>
            <a:endParaRPr lang="zh-CN" altLang="en-US" sz="2800" b="1" i="0" dirty="0">
              <a:effectLst/>
              <a:latin typeface="-apple-system"/>
            </a:endParaRPr>
          </a:p>
          <a:p>
            <a:pPr marL="457200" lvl="1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         </a:t>
            </a:r>
            <a:r>
              <a:rPr lang="zh-CN" altLang="en-US" sz="2400" i="0" dirty="0">
                <a:effectLst/>
                <a:latin typeface="-apple-system"/>
              </a:rPr>
              <a:t>卷积神经网络由一个或多个卷积层、池化层以及全连接层等组成。与其他深度学习结构相比，卷积神经网络在图像等方面能够给出更好的结果。相比较其他浅层或深度神经网络，卷积神经网络需要考量的参数更少，使之成为一种颇具吸引力的深度学习结构。</a:t>
            </a:r>
            <a:endParaRPr lang="en-US" altLang="zh-CN" sz="2400" i="0" dirty="0"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effectLst/>
                <a:latin typeface="-apple-system"/>
              </a:rPr>
              <a:t>主要结构</a:t>
            </a:r>
            <a:endParaRPr lang="en-US" altLang="zh-CN" sz="2800" b="1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000" b="1" i="0" dirty="0">
                <a:effectLst/>
                <a:latin typeface="-apple-system"/>
              </a:rPr>
              <a:t>               </a:t>
            </a:r>
            <a:r>
              <a:rPr lang="zh-CN" altLang="en-US" sz="2400" i="0" dirty="0">
                <a:effectLst/>
                <a:latin typeface="-apple-system"/>
              </a:rPr>
              <a:t>* 卷积层（</a:t>
            </a:r>
            <a:r>
              <a:rPr lang="en-US" altLang="zh-CN" sz="2400" i="0" dirty="0">
                <a:effectLst/>
                <a:latin typeface="-apple-system"/>
              </a:rPr>
              <a:t>Convolutions</a:t>
            </a:r>
            <a:r>
              <a:rPr lang="zh-CN" altLang="en-US" sz="2400" i="0" dirty="0">
                <a:effectLst/>
                <a:latin typeface="-apple-system"/>
              </a:rPr>
              <a:t>）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  * 池化层（</a:t>
            </a:r>
            <a:r>
              <a:rPr lang="en-US" altLang="zh-CN" sz="2400" i="0" dirty="0">
                <a:effectLst/>
                <a:latin typeface="-apple-system"/>
              </a:rPr>
              <a:t>Subsampling</a:t>
            </a:r>
            <a:r>
              <a:rPr lang="zh-CN" altLang="en-US" sz="2400" i="0" dirty="0">
                <a:effectLst/>
                <a:latin typeface="-apple-system"/>
              </a:rPr>
              <a:t>） </a:t>
            </a:r>
            <a:endParaRPr lang="en-US" altLang="zh-CN" sz="2400" i="0" dirty="0"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sz="2400" i="0" dirty="0">
                <a:effectLst/>
                <a:latin typeface="-apple-system"/>
              </a:rPr>
              <a:t>             * 全连接层（</a:t>
            </a:r>
            <a:r>
              <a:rPr lang="en-US" altLang="zh-CN" sz="2400" i="0" dirty="0">
                <a:effectLst/>
                <a:latin typeface="-apple-system"/>
              </a:rPr>
              <a:t>Full connection</a:t>
            </a:r>
            <a:r>
              <a:rPr lang="zh-CN" altLang="en-US" sz="2400" i="0" dirty="0">
                <a:effectLst/>
                <a:latin typeface="-apple-system"/>
              </a:rPr>
              <a:t>）</a:t>
            </a:r>
            <a:endParaRPr lang="zh-CN" altLang="en-US" sz="240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227"/>
            <a:ext cx="12323097" cy="3820160"/>
          </a:xfrm>
          <a:prstGeom prst="rect">
            <a:avLst/>
          </a:prstGeom>
        </p:spPr>
      </p:pic>
      <p:sp>
        <p:nvSpPr>
          <p:cNvPr id="1048612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78664" cy="1440662"/>
          </a:xfrm>
        </p:spPr>
        <p:txBody>
          <a:bodyPr>
            <a:normAutofit/>
          </a:bodyPr>
          <a:p>
            <a:r>
              <a:rPr lang="zh-CN" altLang="en-US" sz="2400" b="1" dirty="0"/>
              <a:t>一个简单的卷积神经网络的整体结构</a:t>
            </a:r>
            <a:endParaRPr lang="zh-CN" altLang="en-US" sz="2400" b="1" dirty="0"/>
          </a:p>
        </p:txBody>
      </p:sp>
      <p:cxnSp>
        <p:nvCxnSpPr>
          <p:cNvPr id="3145733" name="直接连接符 14"/>
          <p:cNvCxnSpPr/>
          <p:nvPr/>
        </p:nvCxnSpPr>
        <p:spPr>
          <a:xfrm flipH="1">
            <a:off x="2011680" y="4104640"/>
            <a:ext cx="254000" cy="1148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45734" name="直接连接符 19"/>
          <p:cNvCxnSpPr/>
          <p:nvPr/>
        </p:nvCxnSpPr>
        <p:spPr>
          <a:xfrm flipH="1">
            <a:off x="2698465" y="4191648"/>
            <a:ext cx="5209825" cy="1069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13" name="矩形 20"/>
          <p:cNvSpPr/>
          <p:nvPr/>
        </p:nvSpPr>
        <p:spPr>
          <a:xfrm>
            <a:off x="1493520" y="5252720"/>
            <a:ext cx="194056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卷积层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145735" name="直接连接符 22"/>
          <p:cNvCxnSpPr/>
          <p:nvPr/>
        </p:nvCxnSpPr>
        <p:spPr>
          <a:xfrm flipH="1">
            <a:off x="4688840" y="4191648"/>
            <a:ext cx="1009316" cy="10610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45736" name="直接连接符 23"/>
          <p:cNvCxnSpPr/>
          <p:nvPr/>
        </p:nvCxnSpPr>
        <p:spPr>
          <a:xfrm flipH="1">
            <a:off x="5140960" y="4104640"/>
            <a:ext cx="4706622" cy="1148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8614" name="矩形 26"/>
          <p:cNvSpPr/>
          <p:nvPr/>
        </p:nvSpPr>
        <p:spPr>
          <a:xfrm>
            <a:off x="3977640" y="5252720"/>
            <a:ext cx="194056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池化层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145737" name="直接连接符 35"/>
          <p:cNvCxnSpPr>
            <a:endCxn id="1048615" idx="0"/>
          </p:cNvCxnSpPr>
          <p:nvPr/>
        </p:nvCxnSpPr>
        <p:spPr>
          <a:xfrm flipH="1">
            <a:off x="7293612" y="4191648"/>
            <a:ext cx="4146548" cy="1061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8615" name="矩形 36"/>
          <p:cNvSpPr/>
          <p:nvPr/>
        </p:nvSpPr>
        <p:spPr>
          <a:xfrm>
            <a:off x="6273802" y="5252720"/>
            <a:ext cx="2039620" cy="71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全连接层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 animBg="1"/>
      <p:bldP spid="1048614" grpId="0" animBg="1"/>
      <p:bldP spid="10486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227"/>
            <a:ext cx="12323097" cy="3820160"/>
          </a:xfrm>
          <a:prstGeom prst="rect">
            <a:avLst/>
          </a:prstGeom>
        </p:spPr>
      </p:pic>
      <p:sp>
        <p:nvSpPr>
          <p:cNvPr id="1048616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578664" cy="1440662"/>
          </a:xfrm>
        </p:spPr>
        <p:txBody>
          <a:bodyPr>
            <a:normAutofit/>
          </a:bodyPr>
          <a:p>
            <a:r>
              <a:rPr lang="zh-CN" altLang="en-US" sz="2400" b="1" dirty="0"/>
              <a:t>一个简单的卷积神经网络的整体结构</a:t>
            </a:r>
            <a:endParaRPr lang="zh-CN" altLang="en-US" sz="2400" b="1" dirty="0"/>
          </a:p>
        </p:txBody>
      </p:sp>
      <p:sp>
        <p:nvSpPr>
          <p:cNvPr id="1048617" name="矩形 1"/>
          <p:cNvSpPr/>
          <p:nvPr/>
        </p:nvSpPr>
        <p:spPr>
          <a:xfrm>
            <a:off x="1422400" y="1503680"/>
            <a:ext cx="2613461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输入：可以是文字，语音，图像视频等各种数字化信号。</a:t>
            </a:r>
            <a:endParaRPr lang="zh-CN" altLang="en-US" dirty="0"/>
          </a:p>
        </p:txBody>
      </p:sp>
      <p:cxnSp>
        <p:nvCxnSpPr>
          <p:cNvPr id="3145738" name="直接箭头连接符 5"/>
          <p:cNvCxnSpPr>
            <a:stCxn id="1048617" idx="3"/>
          </p:cNvCxnSpPr>
          <p:nvPr/>
        </p:nvCxnSpPr>
        <p:spPr>
          <a:xfrm>
            <a:off x="4035861" y="2026920"/>
            <a:ext cx="4996379" cy="254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矩形 16"/>
          <p:cNvSpPr/>
          <p:nvPr/>
        </p:nvSpPr>
        <p:spPr>
          <a:xfrm>
            <a:off x="9032240" y="1529080"/>
            <a:ext cx="2613461" cy="1046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输出：一般是分类的类别及其概率。</a:t>
            </a:r>
            <a:endParaRPr lang="zh-CN" altLang="en-US" dirty="0"/>
          </a:p>
        </p:txBody>
      </p:sp>
      <p:sp>
        <p:nvSpPr>
          <p:cNvPr id="1048619" name="矩形 6"/>
          <p:cNvSpPr/>
          <p:nvPr/>
        </p:nvSpPr>
        <p:spPr>
          <a:xfrm>
            <a:off x="477520" y="4838218"/>
            <a:ext cx="1584960" cy="14556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这是一个车子的图片</a:t>
            </a:r>
            <a:endParaRPr lang="zh-CN" altLang="en-US" dirty="0"/>
          </a:p>
        </p:txBody>
      </p:sp>
      <p:cxnSp>
        <p:nvCxnSpPr>
          <p:cNvPr id="3145739" name="直接箭头连接符 8"/>
          <p:cNvCxnSpPr>
            <a:stCxn id="1048619" idx="3"/>
            <a:endCxn id="1048620" idx="1"/>
          </p:cNvCxnSpPr>
          <p:nvPr/>
        </p:nvCxnSpPr>
        <p:spPr>
          <a:xfrm flipV="1">
            <a:off x="2062480" y="5566035"/>
            <a:ext cx="3708400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0" name="矩形 21"/>
          <p:cNvSpPr/>
          <p:nvPr/>
        </p:nvSpPr>
        <p:spPr>
          <a:xfrm>
            <a:off x="5770880" y="4889632"/>
            <a:ext cx="2123440" cy="135280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输出就是宝马，奔驰，奥迪等品牌的概率</a:t>
            </a:r>
            <a:endParaRPr lang="zh-CN" altLang="en-US" dirty="0"/>
          </a:p>
        </p:txBody>
      </p:sp>
      <p:pic>
        <p:nvPicPr>
          <p:cNvPr id="2097155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6" y="722996"/>
            <a:ext cx="1109568" cy="499915"/>
          </a:xfrm>
          <a:prstGeom prst="rect">
            <a:avLst/>
          </a:prstGeom>
        </p:spPr>
      </p:pic>
      <p:sp>
        <p:nvSpPr>
          <p:cNvPr id="1048621" name="矩形 25"/>
          <p:cNvSpPr/>
          <p:nvPr/>
        </p:nvSpPr>
        <p:spPr>
          <a:xfrm>
            <a:off x="11094524" y="953249"/>
            <a:ext cx="109474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输出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4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4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 animBg="1"/>
      <p:bldP spid="1048618" grpId="0" animBg="1"/>
      <p:bldP spid="1048619" grpId="0" animBg="1"/>
      <p:bldP spid="10486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800" b="1" dirty="0">
                <a:latin typeface="Tw Cen MT" panose="020B0602020104020603" pitchFamily="34" charset="0"/>
              </a:rPr>
              <a:t>计算机是如何处理图片的？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04862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43744" cy="4023360"/>
          </a:xfrm>
        </p:spPr>
        <p:txBody>
          <a:bodyPr/>
          <a:p>
            <a:r>
              <a:rPr lang="zh-CN" altLang="en-US" dirty="0"/>
              <a:t>我们看到的图片，实际上是由</a:t>
            </a:r>
            <a:r>
              <a:rPr lang="en-US" altLang="zh-CN" dirty="0"/>
              <a:t>RGB</a:t>
            </a:r>
            <a:r>
              <a:rPr lang="zh-CN" altLang="en-US" dirty="0"/>
              <a:t>或其他颜色模型下，多种颜色图像叠加而成的，每种颜色从浅到到深又分为了</a:t>
            </a:r>
            <a:r>
              <a:rPr lang="en-US" altLang="zh-CN" dirty="0"/>
              <a:t>0—255</a:t>
            </a:r>
            <a:r>
              <a:rPr lang="zh-CN" altLang="en-US" dirty="0"/>
              <a:t>一共</a:t>
            </a:r>
            <a:r>
              <a:rPr lang="en-US" altLang="zh-CN" dirty="0"/>
              <a:t>256</a:t>
            </a:r>
            <a:r>
              <a:rPr lang="zh-CN" altLang="en-US" dirty="0"/>
              <a:t>个等级，如此一来我们就可以把图片转化为数字的矩阵。</a:t>
            </a:r>
            <a:endParaRPr lang="zh-CN" altLang="en-US" dirty="0"/>
          </a:p>
        </p:txBody>
      </p:sp>
      <p:pic>
        <p:nvPicPr>
          <p:cNvPr id="2097156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24128" y="3348736"/>
            <a:ext cx="3161792" cy="3161792"/>
          </a:xfrm>
          <a:prstGeom prst="rect">
            <a:avLst/>
          </a:prstGeom>
        </p:spPr>
      </p:pic>
      <p:sp>
        <p:nvSpPr>
          <p:cNvPr id="1048624" name="椭圆 5"/>
          <p:cNvSpPr/>
          <p:nvPr/>
        </p:nvSpPr>
        <p:spPr>
          <a:xfrm>
            <a:off x="2915920" y="4378960"/>
            <a:ext cx="162560" cy="193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40" name="直接连接符 7"/>
          <p:cNvCxnSpPr>
            <a:stCxn id="1048624" idx="6"/>
          </p:cNvCxnSpPr>
          <p:nvPr/>
        </p:nvCxnSpPr>
        <p:spPr>
          <a:xfrm flipV="1">
            <a:off x="3078480" y="4318000"/>
            <a:ext cx="2032000" cy="15748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25" name="矩形 8"/>
          <p:cNvSpPr/>
          <p:nvPr/>
        </p:nvSpPr>
        <p:spPr>
          <a:xfrm>
            <a:off x="5110480" y="3899408"/>
            <a:ext cx="898532" cy="830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6" name="文本框 9"/>
          <p:cNvSpPr txBox="1"/>
          <p:nvPr/>
        </p:nvSpPr>
        <p:spPr>
          <a:xfrm>
            <a:off x="6096000" y="4052238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/>
              <a:t>=</a:t>
            </a:r>
            <a:endParaRPr lang="zh-CN" altLang="en-US" sz="3600" b="1" dirty="0"/>
          </a:p>
        </p:txBody>
      </p:sp>
      <p:sp>
        <p:nvSpPr>
          <p:cNvPr id="1048627" name="矩形 10"/>
          <p:cNvSpPr/>
          <p:nvPr/>
        </p:nvSpPr>
        <p:spPr>
          <a:xfrm>
            <a:off x="6746240" y="3899408"/>
            <a:ext cx="898532" cy="83007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8" name="矩形 11"/>
          <p:cNvSpPr/>
          <p:nvPr/>
        </p:nvSpPr>
        <p:spPr>
          <a:xfrm>
            <a:off x="8382000" y="3899408"/>
            <a:ext cx="898532" cy="830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29" name="矩形 12"/>
          <p:cNvSpPr/>
          <p:nvPr/>
        </p:nvSpPr>
        <p:spPr>
          <a:xfrm>
            <a:off x="9932657" y="3899408"/>
            <a:ext cx="898532" cy="83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30" name="文本框 13"/>
          <p:cNvSpPr txBox="1"/>
          <p:nvPr/>
        </p:nvSpPr>
        <p:spPr>
          <a:xfrm>
            <a:off x="7753992" y="4052237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1048631" name="文本框 14"/>
          <p:cNvSpPr txBox="1"/>
          <p:nvPr/>
        </p:nvSpPr>
        <p:spPr>
          <a:xfrm>
            <a:off x="9345288" y="4069433"/>
            <a:ext cx="5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1048632" name="矩形 24"/>
          <p:cNvSpPr/>
          <p:nvPr/>
        </p:nvSpPr>
        <p:spPr>
          <a:xfrm>
            <a:off x="7879579" y="5176520"/>
            <a:ext cx="1594525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255</a:t>
            </a:r>
            <a:endParaRPr lang="zh-CN" altLang="en-US" dirty="0"/>
          </a:p>
        </p:txBody>
      </p:sp>
      <p:cxnSp>
        <p:nvCxnSpPr>
          <p:cNvPr id="3145741" name="直接连接符 16"/>
          <p:cNvCxnSpPr>
            <a:stCxn id="1048627" idx="2"/>
          </p:cNvCxnSpPr>
          <p:nvPr/>
        </p:nvCxnSpPr>
        <p:spPr>
          <a:xfrm>
            <a:off x="7195506" y="4729480"/>
            <a:ext cx="684073" cy="44196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42" name="直接连接符 17"/>
          <p:cNvCxnSpPr>
            <a:stCxn id="1048628" idx="2"/>
            <a:endCxn id="1048632" idx="0"/>
          </p:cNvCxnSpPr>
          <p:nvPr/>
        </p:nvCxnSpPr>
        <p:spPr>
          <a:xfrm flipH="1">
            <a:off x="8676842" y="4729480"/>
            <a:ext cx="154424" cy="44704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43" name="直接连接符 18"/>
          <p:cNvCxnSpPr>
            <a:stCxn id="1048629" idx="2"/>
          </p:cNvCxnSpPr>
          <p:nvPr/>
        </p:nvCxnSpPr>
        <p:spPr>
          <a:xfrm flipH="1">
            <a:off x="9345288" y="4729480"/>
            <a:ext cx="1036635" cy="513080"/>
          </a:xfrm>
          <a:prstGeom prst="line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33" name="矩形 39"/>
          <p:cNvSpPr/>
          <p:nvPr/>
        </p:nvSpPr>
        <p:spPr>
          <a:xfrm>
            <a:off x="5322912" y="5171440"/>
            <a:ext cx="1075331" cy="44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像素值</a:t>
            </a:r>
            <a:endParaRPr lang="zh-CN" altLang="en-US" dirty="0"/>
          </a:p>
        </p:txBody>
      </p:sp>
      <p:cxnSp>
        <p:nvCxnSpPr>
          <p:cNvPr id="3145744" name="直接箭头连接符 41"/>
          <p:cNvCxnSpPr>
            <a:stCxn id="1048632" idx="1"/>
            <a:endCxn id="1048633" idx="3"/>
          </p:cNvCxnSpPr>
          <p:nvPr/>
        </p:nvCxnSpPr>
        <p:spPr>
          <a:xfrm flipH="1" flipV="1">
            <a:off x="6398243" y="5392420"/>
            <a:ext cx="1481336" cy="5080"/>
          </a:xfrm>
          <a:prstGeom prst="straightConnector1">
            <a:avLst/>
          </a:prstGeom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 b="1" dirty="0"/>
              <a:t>二</a:t>
            </a:r>
            <a:r>
              <a:rPr lang="en-US" altLang="zh-CN" b="1" dirty="0"/>
              <a:t>.</a:t>
            </a:r>
            <a:r>
              <a:rPr lang="zh-CN" altLang="en-US" b="1" dirty="0"/>
              <a:t>卷积</a:t>
            </a:r>
            <a:r>
              <a:rPr lang="zh-CN" altLang="en-US" sz="4800" b="1" dirty="0"/>
              <a:t>层</a:t>
            </a:r>
            <a:endParaRPr lang="zh-CN" altLang="en-US" sz="4800" b="1" dirty="0"/>
          </a:p>
        </p:txBody>
      </p:sp>
      <p:sp>
        <p:nvSpPr>
          <p:cNvPr id="10486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目的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2400" dirty="0"/>
              <a:t>卷积运算的目的是提取输入的图片的不同特征，某些卷积层可能只能提取一些低级的特征如边缘、线条和角等层级，更多层的网路能从低级特征中迭代提取更复杂的特征。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参数</a:t>
            </a:r>
            <a:endParaRPr lang="en-US" altLang="zh-CN" sz="2800" b="1" dirty="0"/>
          </a:p>
          <a:p>
            <a:pPr marL="0" indent="0" algn="just">
              <a:buNone/>
            </a:pPr>
            <a:r>
              <a:rPr lang="en-US" altLang="zh-CN" dirty="0"/>
              <a:t>       * </a:t>
            </a:r>
            <a:r>
              <a:rPr lang="en-US" altLang="zh-CN" sz="2400" dirty="0"/>
              <a:t>size:  </a:t>
            </a:r>
            <a:r>
              <a:rPr lang="zh-CN" altLang="en-US" sz="2400" dirty="0"/>
              <a:t>卷积核</a:t>
            </a:r>
            <a:r>
              <a:rPr lang="en-US" altLang="zh-CN" sz="2400" dirty="0"/>
              <a:t>/</a:t>
            </a:r>
            <a:r>
              <a:rPr lang="zh-CN" altLang="en-US" sz="2400" dirty="0"/>
              <a:t>过滤器（</a:t>
            </a:r>
            <a:r>
              <a:rPr lang="en-US" altLang="zh-CN" sz="2400" dirty="0"/>
              <a:t>filter</a:t>
            </a:r>
            <a:r>
              <a:rPr lang="zh-CN" altLang="en-US" sz="2400" dirty="0"/>
              <a:t>）的大小，选择有</a:t>
            </a:r>
            <a:r>
              <a:rPr lang="en-US" altLang="zh-CN" sz="2400" dirty="0"/>
              <a:t>1 </a:t>
            </a:r>
            <a:r>
              <a:rPr lang="zh-CN" altLang="en-US" sz="2400" dirty="0"/>
              <a:t>*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3 </a:t>
            </a:r>
            <a:r>
              <a:rPr lang="zh-CN" altLang="en-US" sz="2400" dirty="0"/>
              <a:t>*</a:t>
            </a:r>
            <a:r>
              <a:rPr lang="en-US" altLang="zh-CN" sz="2400" dirty="0"/>
              <a:t> 3</a:t>
            </a:r>
            <a:r>
              <a:rPr lang="zh-CN" altLang="en-US" sz="2400" dirty="0"/>
              <a:t>， </a:t>
            </a:r>
            <a:r>
              <a:rPr lang="en-US" altLang="zh-CN" sz="2400" dirty="0"/>
              <a:t>5 * 5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* padding</a:t>
            </a:r>
            <a:r>
              <a:rPr lang="zh-CN" altLang="en-US" sz="2400" dirty="0"/>
              <a:t>：零填充，</a:t>
            </a:r>
            <a:r>
              <a:rPr lang="en-US" altLang="zh-CN" sz="2400" dirty="0"/>
              <a:t>Valid 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Samestride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sz="2400" dirty="0"/>
              <a:t>      * stride</a:t>
            </a:r>
            <a:r>
              <a:rPr lang="zh-CN" altLang="en-US" sz="2400" dirty="0"/>
              <a:t>：步长，通常默认为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312400" cy="7711440"/>
          </a:xfrm>
          <a:prstGeom prst="rect">
            <a:avLst/>
          </a:prstGeom>
        </p:spPr>
      </p:pic>
      <p:sp>
        <p:nvSpPr>
          <p:cNvPr id="1048636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zh-CN" altLang="en-US" sz="4000" b="1" dirty="0">
                <a:solidFill>
                  <a:srgbClr val="0070C0"/>
                </a:solidFill>
              </a:rPr>
              <a:t>动态卷积图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400" dirty="0"/>
              <a:t>1,size</a:t>
            </a:r>
            <a:endParaRPr lang="zh-CN" altLang="en-US" sz="4400" dirty="0"/>
          </a:p>
        </p:txBody>
      </p:sp>
      <p:pic>
        <p:nvPicPr>
          <p:cNvPr id="2097158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6424" t="14203" r="37196" b="9085"/>
          <a:stretch>
            <a:fillRect/>
          </a:stretch>
        </p:blipFill>
        <p:spPr>
          <a:xfrm>
            <a:off x="7126447" y="1390153"/>
            <a:ext cx="3746785" cy="4861560"/>
          </a:xfrm>
        </p:spPr>
      </p:pic>
      <p:sp>
        <p:nvSpPr>
          <p:cNvPr id="104864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6744" y="3429000"/>
            <a:ext cx="4389120" cy="1355587"/>
          </a:xfrm>
        </p:spPr>
        <p:txBody>
          <a:bodyPr>
            <a:normAutofit/>
          </a:bodyPr>
          <a:p>
            <a:r>
              <a:rPr lang="zh-CN" altLang="en-US" sz="2400" dirty="0"/>
              <a:t>* </a:t>
            </a:r>
            <a:r>
              <a:rPr lang="en-US" altLang="zh-CN" sz="2400" dirty="0"/>
              <a:t>SIZE</a:t>
            </a:r>
            <a:r>
              <a:rPr lang="zh-CN" altLang="en-US" sz="2400" dirty="0"/>
              <a:t>：卷积核</a:t>
            </a:r>
            <a:r>
              <a:rPr lang="en-US" altLang="zh-CN" sz="2400" dirty="0"/>
              <a:t>/</a:t>
            </a:r>
            <a:r>
              <a:rPr lang="zh-CN" altLang="en-US" sz="2400" dirty="0"/>
              <a:t>过滤器（</a:t>
            </a:r>
            <a:r>
              <a:rPr lang="en-US" altLang="zh-CN" sz="2400" dirty="0"/>
              <a:t>filter</a:t>
            </a:r>
            <a:r>
              <a:rPr lang="zh-CN" altLang="en-US" sz="2400" dirty="0"/>
              <a:t>）的大小，一般选择有</a:t>
            </a:r>
            <a:r>
              <a:rPr lang="en-US" altLang="zh-CN" sz="2400" dirty="0"/>
              <a:t>1 </a:t>
            </a:r>
            <a:r>
              <a:rPr lang="zh-CN" altLang="en-US" sz="2400" dirty="0"/>
              <a:t>*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3 </a:t>
            </a:r>
            <a:r>
              <a:rPr lang="zh-CN" altLang="en-US" sz="2400" dirty="0"/>
              <a:t>*</a:t>
            </a:r>
            <a:r>
              <a:rPr lang="en-US" altLang="zh-CN" sz="2400" dirty="0"/>
              <a:t> 3</a:t>
            </a:r>
            <a:r>
              <a:rPr lang="zh-CN" altLang="en-US" sz="2400" dirty="0"/>
              <a:t>， </a:t>
            </a:r>
            <a:r>
              <a:rPr lang="en-US" altLang="zh-CN" sz="2400" dirty="0"/>
              <a:t>5 * 5</a:t>
            </a:r>
            <a:endParaRPr lang="en-US" altLang="zh-CN" sz="2400" dirty="0"/>
          </a:p>
        </p:txBody>
      </p:sp>
      <p:sp>
        <p:nvSpPr>
          <p:cNvPr id="1048645" name="文本框 2"/>
          <p:cNvSpPr txBox="1"/>
          <p:nvPr/>
        </p:nvSpPr>
        <p:spPr>
          <a:xfrm>
            <a:off x="1126744" y="4917986"/>
            <a:ext cx="4183888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0000"/>
                </a:solidFill>
              </a:rPr>
              <a:t>那么，知道这个参数后，我们该如何计算进行卷积后特征图片的大小？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8646" name="文本占位符 3"/>
          <p:cNvSpPr txBox="1"/>
          <p:nvPr/>
        </p:nvSpPr>
        <p:spPr>
          <a:xfrm>
            <a:off x="1126744" y="1940014"/>
            <a:ext cx="4389120" cy="135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* 卷积核：为了提取图像的特征，我们会构建一个正方形的点阵，这个点阵就是卷积核。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3570</Words>
  <Application>WPS 演示</Application>
  <PresentationFormat/>
  <Paragraphs>288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Tw Cen MT</vt:lpstr>
      <vt:lpstr>Segoe Print</vt:lpstr>
      <vt:lpstr>Wingdings 3</vt:lpstr>
      <vt:lpstr>Symbol</vt:lpstr>
      <vt:lpstr>Bahnschrift Condensed</vt:lpstr>
      <vt:lpstr>-apple-system</vt:lpstr>
      <vt:lpstr>华文仿宋</vt:lpstr>
      <vt:lpstr>仿宋</vt:lpstr>
      <vt:lpstr>微软雅黑</vt:lpstr>
      <vt:lpstr>Arial Unicode MS</vt:lpstr>
      <vt:lpstr>Tw Cen MT Condensed</vt:lpstr>
      <vt:lpstr>SF Pro Display</vt:lpstr>
      <vt:lpstr>Calibri</vt:lpstr>
      <vt:lpstr>积分</vt:lpstr>
      <vt:lpstr>卷积神经网络（CNN）</vt:lpstr>
      <vt:lpstr>为什么会有卷积神经网络？</vt:lpstr>
      <vt:lpstr>一.卷积神经网络的组成</vt:lpstr>
      <vt:lpstr>PowerPoint 演示文稿</vt:lpstr>
      <vt:lpstr>PowerPoint 演示文稿</vt:lpstr>
      <vt:lpstr>计算机是如何处理图片的？</vt:lpstr>
      <vt:lpstr>二.卷积层</vt:lpstr>
      <vt:lpstr>PowerPoint 演示文稿</vt:lpstr>
      <vt:lpstr>1,size</vt:lpstr>
      <vt:lpstr>PowerPoint 演示文稿</vt:lpstr>
      <vt:lpstr>如何计算进行卷积后特征图的大小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2, padding </vt:lpstr>
      <vt:lpstr>如何计算进行卷积后特征图的大小</vt:lpstr>
      <vt:lpstr>PowerPoint 演示文稿</vt:lpstr>
      <vt:lpstr>3, STRIDE </vt:lpstr>
      <vt:lpstr>如何计算进行卷积后特征图的大小</vt:lpstr>
      <vt:lpstr>如何计算进行卷积后特征图的大小</vt:lpstr>
      <vt:lpstr>PowerPoint 演示文稿</vt:lpstr>
      <vt:lpstr>三.池化层</vt:lpstr>
      <vt:lpstr>PowerPoint 演示文稿</vt:lpstr>
      <vt:lpstr>四.全链接层</vt:lpstr>
      <vt:lpstr>五.总结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卷积神经网络（CNN）</dc:title>
  <dc:creator>屈 丹卉</dc:creator>
  <cp:lastModifiedBy>谷雨</cp:lastModifiedBy>
  <cp:revision>1</cp:revision>
  <dcterms:created xsi:type="dcterms:W3CDTF">2024-01-06T08:49:53Z</dcterms:created>
  <dcterms:modified xsi:type="dcterms:W3CDTF">2024-01-06T08:49:53Z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E8F7A3EBC10D476A8CA260C07B19DC72_13</vt:lpwstr>
  </property>
  <property fmtid="{D5CDD505-2E9C-101B-9397-08002B2CF9AE}" pid="3" name="KSOProductBuildVer">
    <vt:lpwstr>2052-12.1.0.16120</vt:lpwstr>
  </property>
</Properties>
</file>