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8" r:id="rId6"/>
    <p:sldId id="264" r:id="rId7"/>
    <p:sldId id="265" r:id="rId8"/>
    <p:sldId id="266" r:id="rId9"/>
    <p:sldId id="267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sung Nam" initials="H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F78F0-77D0-834A-AEFF-217CC47132BC}" v="1" dt="2021-09-12T18:01:50.09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12"/>
    <p:restoredTop sz="94648"/>
  </p:normalViewPr>
  <p:slideViewPr>
    <p:cSldViewPr snapToGrid="0" snapToObjects="1">
      <p:cViewPr varScale="1">
        <p:scale>
          <a:sx n="61" d="100"/>
          <a:sy n="61" d="100"/>
        </p:scale>
        <p:origin x="22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호성[ 교수 / 영어영문학과 ]" userId="14ed8126-a544-4d69-864c-a240d842e641" providerId="ADAL" clId="{317F78F0-77D0-834A-AEFF-217CC47132BC}"/>
    <pc:docChg chg="custSel addSld modSld">
      <pc:chgData name="남호성[ 교수 / 영어영문학과 ]" userId="14ed8126-a544-4d69-864c-a240d842e641" providerId="ADAL" clId="{317F78F0-77D0-834A-AEFF-217CC47132BC}" dt="2021-09-12T18:01:50.307" v="1" actId="27636"/>
      <pc:docMkLst>
        <pc:docMk/>
      </pc:docMkLst>
      <pc:sldChg chg="add">
        <pc:chgData name="남호성[ 교수 / 영어영문학과 ]" userId="14ed8126-a544-4d69-864c-a240d842e641" providerId="ADAL" clId="{317F78F0-77D0-834A-AEFF-217CC47132BC}" dt="2021-09-12T18:01:50.071" v="0"/>
        <pc:sldMkLst>
          <pc:docMk/>
          <pc:sldMk cId="0" sldId="264"/>
        </pc:sldMkLst>
      </pc:sldChg>
      <pc:sldChg chg="add">
        <pc:chgData name="남호성[ 교수 / 영어영문학과 ]" userId="14ed8126-a544-4d69-864c-a240d842e641" providerId="ADAL" clId="{317F78F0-77D0-834A-AEFF-217CC47132BC}" dt="2021-09-12T18:01:50.071" v="0"/>
        <pc:sldMkLst>
          <pc:docMk/>
          <pc:sldMk cId="0" sldId="265"/>
        </pc:sldMkLst>
      </pc:sldChg>
      <pc:sldChg chg="add">
        <pc:chgData name="남호성[ 교수 / 영어영문학과 ]" userId="14ed8126-a544-4d69-864c-a240d842e641" providerId="ADAL" clId="{317F78F0-77D0-834A-AEFF-217CC47132BC}" dt="2021-09-12T18:01:50.071" v="0"/>
        <pc:sldMkLst>
          <pc:docMk/>
          <pc:sldMk cId="0" sldId="266"/>
        </pc:sldMkLst>
      </pc:sldChg>
      <pc:sldChg chg="modSp add mod">
        <pc:chgData name="남호성[ 교수 / 영어영문학과 ]" userId="14ed8126-a544-4d69-864c-a240d842e641" providerId="ADAL" clId="{317F78F0-77D0-834A-AEFF-217CC47132BC}" dt="2021-09-12T18:01:50.307" v="1" actId="27636"/>
        <pc:sldMkLst>
          <pc:docMk/>
          <pc:sldMk cId="0" sldId="267"/>
        </pc:sldMkLst>
        <pc:spChg chg="mod">
          <ac:chgData name="남호성[ 교수 / 영어영문학과 ]" userId="14ed8126-a544-4d69-864c-a240d842e641" providerId="ADAL" clId="{317F78F0-77D0-834A-AEFF-217CC47132BC}" dt="2021-09-12T18:01:50.307" v="1" actId="27636"/>
          <ac:spMkLst>
            <pc:docMk/>
            <pc:sldMk cId="0" sldId="267"/>
            <ac:spMk id="2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5652" y="8779791"/>
            <a:ext cx="3034455" cy="5207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5652" y="8779791"/>
            <a:ext cx="3034455" cy="520701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975360" y="3029939"/>
            <a:ext cx="11054081" cy="2090703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50720" y="5527040"/>
            <a:ext cx="9103360" cy="249258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SzTx/>
              <a:buNone/>
              <a:defRPr>
                <a:solidFill>
                  <a:srgbClr val="888888"/>
                </a:solidFill>
              </a:defRPr>
            </a:lvl1pPr>
            <a:lvl2pPr marL="0" indent="650229" algn="ctr">
              <a:buSzTx/>
              <a:buNone/>
              <a:defRPr>
                <a:solidFill>
                  <a:srgbClr val="888888"/>
                </a:solidFill>
              </a:defRPr>
            </a:lvl2pPr>
            <a:lvl3pPr marL="0" indent="1300459" algn="ctr">
              <a:buSzTx/>
              <a:buNone/>
              <a:defRPr>
                <a:solidFill>
                  <a:srgbClr val="888888"/>
                </a:solidFill>
              </a:defRPr>
            </a:lvl3pPr>
            <a:lvl4pPr marL="0" indent="1950690" algn="ctr">
              <a:buSzTx/>
              <a:buNone/>
              <a:defRPr>
                <a:solidFill>
                  <a:srgbClr val="888888"/>
                </a:solidFill>
              </a:defRPr>
            </a:lvl4pPr>
            <a:lvl5pPr marL="0" indent="2600918" algn="ctr">
              <a:buSz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511757" y="9040142"/>
            <a:ext cx="651154" cy="676147"/>
          </a:xfrm>
          <a:prstGeom prst="rect">
            <a:avLst/>
          </a:prstGeom>
        </p:spPr>
        <p:txBody>
          <a:bodyPr lIns="65022" tIns="65022" rIns="65022" bIns="65022"/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English Phonetics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14095">
              <a:defRPr sz="7040"/>
            </a:pPr>
            <a:r>
              <a:rPr dirty="0"/>
              <a:t>English Phonetics</a:t>
            </a:r>
          </a:p>
          <a:p>
            <a:pPr defTabSz="514095">
              <a:defRPr sz="7040"/>
            </a:pPr>
            <a:r>
              <a:rPr dirty="0"/>
              <a:t>ENGL-238</a:t>
            </a:r>
          </a:p>
          <a:p>
            <a:pPr defTabSz="514095">
              <a:defRPr sz="7040"/>
            </a:pPr>
            <a:r>
              <a:rPr dirty="0"/>
              <a:t>20</a:t>
            </a:r>
            <a:r>
              <a:rPr lang="en-US" dirty="0"/>
              <a:t>21</a:t>
            </a:r>
            <a:r>
              <a:rPr dirty="0"/>
              <a:t> Fall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 noGrp="1"/>
          </p:cNvSpPr>
          <p:nvPr>
            <p:ph type="title"/>
          </p:nvPr>
        </p:nvSpPr>
        <p:spPr>
          <a:xfrm>
            <a:off x="-289676" y="3029939"/>
            <a:ext cx="13570226" cy="2090703"/>
          </a:xfrm>
          <a:prstGeom prst="rect">
            <a:avLst/>
          </a:prstGeom>
        </p:spPr>
        <p:txBody>
          <a:bodyPr/>
          <a:lstStyle>
            <a:lvl1pPr defTabSz="490537">
              <a:defRPr sz="6600"/>
            </a:lvl1pPr>
          </a:lstStyle>
          <a:p>
            <a:r>
              <a:t>English consonants &amp; vowels</a:t>
            </a:r>
          </a:p>
        </p:txBody>
      </p:sp>
      <p:sp>
        <p:nvSpPr>
          <p:cNvPr id="239" name="Subtitle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English consonants</a:t>
            </a:r>
          </a:p>
        </p:txBody>
      </p:sp>
      <p:pic>
        <p:nvPicPr>
          <p:cNvPr id="242" name="Content Placeholder 3" descr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09" y="2603500"/>
            <a:ext cx="6981182" cy="628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English vowels</a:t>
            </a:r>
          </a:p>
        </p:txBody>
      </p:sp>
      <p:pic>
        <p:nvPicPr>
          <p:cNvPr id="245" name="Content Placeholder 4" descr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728" y="2603500"/>
            <a:ext cx="7693344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Rectangle 2"/>
          <p:cNvSpPr/>
          <p:nvPr/>
        </p:nvSpPr>
        <p:spPr>
          <a:xfrm>
            <a:off x="2668309" y="6452160"/>
            <a:ext cx="487480" cy="1539283"/>
          </a:xfrm>
          <a:prstGeom prst="rect">
            <a:avLst/>
          </a:prstGeom>
          <a:ln w="127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7" name="TextBox 5"/>
          <p:cNvSpPr txBox="1"/>
          <p:nvPr/>
        </p:nvSpPr>
        <p:spPr>
          <a:xfrm rot="16200000">
            <a:off x="1483455" y="4616831"/>
            <a:ext cx="182245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t>monophthongs</a:t>
            </a:r>
          </a:p>
        </p:txBody>
      </p:sp>
      <p:sp>
        <p:nvSpPr>
          <p:cNvPr id="248" name="Rectangle 6"/>
          <p:cNvSpPr/>
          <p:nvPr/>
        </p:nvSpPr>
        <p:spPr>
          <a:xfrm>
            <a:off x="2668309" y="3000071"/>
            <a:ext cx="487480" cy="3420002"/>
          </a:xfrm>
          <a:prstGeom prst="rect">
            <a:avLst/>
          </a:prstGeom>
          <a:ln w="127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TextBox 7"/>
          <p:cNvSpPr txBox="1"/>
          <p:nvPr/>
        </p:nvSpPr>
        <p:spPr>
          <a:xfrm rot="16200000">
            <a:off x="1763736" y="6974415"/>
            <a:ext cx="139877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t>diphthongs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Phonetics</a:t>
            </a:r>
          </a:p>
        </p:txBody>
      </p:sp>
      <p:sp>
        <p:nvSpPr>
          <p:cNvPr id="277" name="Shape 35"/>
          <p:cNvSpPr txBox="1">
            <a:spLocks noGrp="1"/>
          </p:cNvSpPr>
          <p:nvPr>
            <p:ph type="body" idx="1"/>
          </p:nvPr>
        </p:nvSpPr>
        <p:spPr>
          <a:xfrm>
            <a:off x="1041399" y="2609850"/>
            <a:ext cx="11099803" cy="6286502"/>
          </a:xfrm>
          <a:prstGeom prst="rect">
            <a:avLst/>
          </a:prstGeom>
        </p:spPr>
        <p:txBody>
          <a:bodyPr/>
          <a:lstStyle/>
          <a:p>
            <a:pPr marL="342263" indent="-342263" defTabSz="449833">
              <a:spcBef>
                <a:spcPts val="3200"/>
              </a:spcBef>
              <a:defRPr sz="2700"/>
            </a:pPr>
            <a:r>
              <a:t>A study on speech</a:t>
            </a:r>
          </a:p>
          <a:p>
            <a:pPr marL="342263" indent="-342263" defTabSz="449833">
              <a:spcBef>
                <a:spcPts val="3200"/>
              </a:spcBef>
              <a:defRPr sz="2700"/>
            </a:pPr>
            <a:r>
              <a:t>How speech is described</a:t>
            </a:r>
            <a:endParaRPr sz="1800"/>
          </a:p>
          <a:p>
            <a:pPr marL="786763" lvl="1" indent="-342263" defTabSz="449833">
              <a:spcBef>
                <a:spcPts val="3200"/>
              </a:spcBef>
              <a:defRPr sz="2700"/>
            </a:pPr>
            <a:r>
              <a:t>Articulatory phonetics (</a:t>
            </a:r>
            <a:r>
              <a:rPr i="1"/>
              <a:t>from</a:t>
            </a:r>
            <a:r>
              <a:t> </a:t>
            </a:r>
            <a:r>
              <a:rPr i="1"/>
              <a:t>mouth</a:t>
            </a:r>
            <a:r>
              <a:t>)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 </a:t>
            </a:r>
            <a:r>
              <a:t>the most primitive</a:t>
            </a:r>
            <a:endParaRPr sz="1800"/>
          </a:p>
          <a:p>
            <a:pPr marL="1231263" lvl="2" indent="-342263" defTabSz="449833">
              <a:spcBef>
                <a:spcPts val="3200"/>
              </a:spcBef>
              <a:defRPr sz="2700"/>
            </a:pPr>
            <a:r>
              <a:t>How to produce speech</a:t>
            </a:r>
          </a:p>
          <a:p>
            <a:pPr marL="786763" lvl="1" indent="-342263" defTabSz="449833">
              <a:spcBef>
                <a:spcPts val="3200"/>
              </a:spcBef>
              <a:defRPr sz="2700"/>
            </a:pPr>
            <a:r>
              <a:t>Acoustic phonetics (</a:t>
            </a:r>
            <a:r>
              <a:rPr i="1"/>
              <a:t>through air</a:t>
            </a:r>
            <a:r>
              <a:t>)</a:t>
            </a:r>
            <a:endParaRPr sz="1800"/>
          </a:p>
          <a:p>
            <a:pPr marL="1231263" lvl="2" indent="-342263" defTabSz="449833">
              <a:spcBef>
                <a:spcPts val="3200"/>
              </a:spcBef>
              <a:defRPr sz="2700"/>
            </a:pPr>
            <a:r>
              <a:t>How to transmit speech</a:t>
            </a:r>
            <a:endParaRPr sz="1800"/>
          </a:p>
          <a:p>
            <a:pPr marL="786763" lvl="1" indent="-342263" defTabSz="449833">
              <a:spcBef>
                <a:spcPts val="3200"/>
              </a:spcBef>
              <a:defRPr sz="2700"/>
            </a:pPr>
            <a:r>
              <a:t>Auditory phonetics (</a:t>
            </a:r>
            <a:r>
              <a:rPr i="1"/>
              <a:t>to ear</a:t>
            </a:r>
            <a:r>
              <a:t>)</a:t>
            </a:r>
            <a:endParaRPr sz="1800"/>
          </a:p>
          <a:p>
            <a:pPr marL="1231263" lvl="2" indent="-342263" defTabSz="449833">
              <a:spcBef>
                <a:spcPts val="3200"/>
              </a:spcBef>
              <a:defRPr sz="2700"/>
            </a:pPr>
            <a:r>
              <a:t>How to hear speech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raa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Praat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Praat</a:t>
            </a:r>
          </a:p>
        </p:txBody>
      </p:sp>
      <p:sp>
        <p:nvSpPr>
          <p:cNvPr id="254" name="Shape 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55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88" y="4178589"/>
            <a:ext cx="4990724" cy="3149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242" y="4186756"/>
            <a:ext cx="4858214" cy="417619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55"/>
          <p:cNvSpPr txBox="1"/>
          <p:nvPr/>
        </p:nvSpPr>
        <p:spPr>
          <a:xfrm>
            <a:off x="1873687" y="3238499"/>
            <a:ext cx="32653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open sound file</a:t>
            </a:r>
          </a:p>
        </p:txBody>
      </p:sp>
      <p:sp>
        <p:nvSpPr>
          <p:cNvPr id="258" name="Shape 56"/>
          <p:cNvSpPr txBox="1"/>
          <p:nvPr/>
        </p:nvSpPr>
        <p:spPr>
          <a:xfrm>
            <a:off x="7800371" y="3238499"/>
            <a:ext cx="284195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record sound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r>
              <a:t>Duration, pitch, intensity, formant</a:t>
            </a:r>
          </a:p>
        </p:txBody>
      </p:sp>
      <p:pic>
        <p:nvPicPr>
          <p:cNvPr id="261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989" y="2806700"/>
            <a:ext cx="549910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60"/>
          <p:cNvSpPr/>
          <p:nvPr/>
        </p:nvSpPr>
        <p:spPr>
          <a:xfrm flipV="1">
            <a:off x="5496466" y="3664446"/>
            <a:ext cx="2295378" cy="838152"/>
          </a:xfrm>
          <a:prstGeom prst="line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3" name="Shape 61"/>
          <p:cNvSpPr txBox="1"/>
          <p:nvPr/>
        </p:nvSpPr>
        <p:spPr>
          <a:xfrm>
            <a:off x="4616195" y="4450531"/>
            <a:ext cx="17658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duration (sec.)</a:t>
            </a:r>
          </a:p>
        </p:txBody>
      </p:sp>
      <p:sp>
        <p:nvSpPr>
          <p:cNvPr id="264" name="Shape 62"/>
          <p:cNvSpPr txBox="1"/>
          <p:nvPr/>
        </p:nvSpPr>
        <p:spPr>
          <a:xfrm>
            <a:off x="10916920" y="7879308"/>
            <a:ext cx="16103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intensity (dB)</a:t>
            </a:r>
          </a:p>
        </p:txBody>
      </p:sp>
      <p:sp>
        <p:nvSpPr>
          <p:cNvPr id="265" name="Shape 63"/>
          <p:cNvSpPr/>
          <p:nvPr/>
        </p:nvSpPr>
        <p:spPr>
          <a:xfrm flipH="1" flipV="1">
            <a:off x="9259286" y="7504707"/>
            <a:ext cx="1785412" cy="426494"/>
          </a:xfrm>
          <a:prstGeom prst="line">
            <a:avLst/>
          </a:prstGeom>
          <a:ln w="50800">
            <a:solidFill>
              <a:schemeClr val="accent3">
                <a:satOff val="18648"/>
                <a:lumOff val="5971"/>
              </a:schemeClr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6" name="Shape 64"/>
          <p:cNvSpPr/>
          <p:nvPr/>
        </p:nvSpPr>
        <p:spPr>
          <a:xfrm>
            <a:off x="6050850" y="6581477"/>
            <a:ext cx="2363362" cy="840435"/>
          </a:xfrm>
          <a:prstGeom prst="line">
            <a:avLst/>
          </a:prstGeom>
          <a:ln w="635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7" name="Shape 65"/>
          <p:cNvSpPr txBox="1"/>
          <p:nvPr/>
        </p:nvSpPr>
        <p:spPr>
          <a:xfrm>
            <a:off x="4884547" y="6343650"/>
            <a:ext cx="12291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pitch (Hz)</a:t>
            </a:r>
          </a:p>
        </p:txBody>
      </p:sp>
      <p:sp>
        <p:nvSpPr>
          <p:cNvPr id="268" name="Shape 66"/>
          <p:cNvSpPr/>
          <p:nvPr/>
        </p:nvSpPr>
        <p:spPr>
          <a:xfrm>
            <a:off x="6289373" y="7955508"/>
            <a:ext cx="1875678" cy="2"/>
          </a:xfrm>
          <a:prstGeom prst="line">
            <a:avLst/>
          </a:prstGeom>
          <a:ln w="635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9" name="Shape 67"/>
          <p:cNvSpPr/>
          <p:nvPr/>
        </p:nvSpPr>
        <p:spPr>
          <a:xfrm>
            <a:off x="6299598" y="8209508"/>
            <a:ext cx="1855229" cy="2"/>
          </a:xfrm>
          <a:prstGeom prst="line">
            <a:avLst/>
          </a:prstGeom>
          <a:ln w="635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0" name="Shape 68"/>
          <p:cNvSpPr txBox="1"/>
          <p:nvPr/>
        </p:nvSpPr>
        <p:spPr>
          <a:xfrm>
            <a:off x="4670552" y="7828508"/>
            <a:ext cx="153009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formant (Hz)</a:t>
            </a:r>
          </a:p>
        </p:txBody>
      </p:sp>
      <p:pic>
        <p:nvPicPr>
          <p:cNvPr id="271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44" y="2773706"/>
            <a:ext cx="4379552" cy="3848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78358">
              <a:defRPr sz="7128"/>
            </a:lvl1pPr>
          </a:lstStyle>
          <a:p>
            <a:r>
              <a:t>Hands-on experiments with Praat</a:t>
            </a:r>
          </a:p>
        </p:txBody>
      </p:sp>
      <p:sp>
        <p:nvSpPr>
          <p:cNvPr id="274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Record yourself with the sentence:</a:t>
            </a:r>
          </a:p>
          <a:p>
            <a:pPr lvl="1"/>
            <a:r>
              <a:t>“Your good pants look great”</a:t>
            </a:r>
          </a:p>
          <a:p>
            <a:r>
              <a:t>Pitch</a:t>
            </a:r>
          </a:p>
          <a:p>
            <a:r>
              <a:t>Labeling</a:t>
            </a:r>
          </a:p>
          <a:p>
            <a:r>
              <a:t>Segmentation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109</Words>
  <Application>Microsoft Macintosh PowerPoint</Application>
  <PresentationFormat>Custom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Helvetica</vt:lpstr>
      <vt:lpstr>Helvetica Light</vt:lpstr>
      <vt:lpstr>Helvetica Neue</vt:lpstr>
      <vt:lpstr>Wingdings</vt:lpstr>
      <vt:lpstr>White</vt:lpstr>
      <vt:lpstr>English Phonetics ENGL-238 2021 Fall</vt:lpstr>
      <vt:lpstr>English consonants &amp; vowels</vt:lpstr>
      <vt:lpstr>English consonants</vt:lpstr>
      <vt:lpstr>English vowels</vt:lpstr>
      <vt:lpstr>Phonetics</vt:lpstr>
      <vt:lpstr>Praat</vt:lpstr>
      <vt:lpstr>Praat</vt:lpstr>
      <vt:lpstr>Duration, pitch, intensity, formant</vt:lpstr>
      <vt:lpstr>Hands-on experiments with Praat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Phonetics ENGL-238 2019 Fall</dc:title>
  <cp:lastModifiedBy>남호성[ 교수 / 영어영문학과 ]</cp:lastModifiedBy>
  <cp:revision>6</cp:revision>
  <dcterms:modified xsi:type="dcterms:W3CDTF">2021-09-12T18:02:24Z</dcterms:modified>
</cp:coreProperties>
</file>