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9" r:id="rId6"/>
    <p:sldId id="270" r:id="rId7"/>
    <p:sldId id="259" r:id="rId8"/>
    <p:sldId id="271" r:id="rId9"/>
    <p:sldId id="272" r:id="rId10"/>
    <p:sldId id="265" r:id="rId11"/>
    <p:sldId id="262" r:id="rId12"/>
    <p:sldId id="273" r:id="rId13"/>
    <p:sldId id="266" r:id="rId14"/>
    <p:sldId id="274" r:id="rId15"/>
    <p:sldId id="268" r:id="rId16"/>
    <p:sldId id="275" r:id="rId17"/>
    <p:sldId id="267" r:id="rId18"/>
    <p:sldId id="276" r:id="rId19"/>
    <p:sldId id="26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CE"/>
    <a:srgbClr val="0028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361" autoAdjust="0"/>
  </p:normalViewPr>
  <p:slideViewPr>
    <p:cSldViewPr>
      <p:cViewPr varScale="1">
        <p:scale>
          <a:sx n="61" d="100"/>
          <a:sy n="61" d="100"/>
        </p:scale>
        <p:origin x="78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A4DEA-9A8B-48C1-90AA-EDDC2A139785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B3FF4-A17F-489C-83FC-ECC934BEC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2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해운 산업은 전 세계 온실가스 배출량의 약 **</a:t>
            </a:r>
            <a:r>
              <a:rPr lang="en-US" altLang="ko-KR" dirty="0"/>
              <a:t>3%**</a:t>
            </a:r>
            <a:r>
              <a:rPr lang="ko-KR" altLang="en-US" dirty="0"/>
              <a:t>를 차지하며</a:t>
            </a:r>
            <a:r>
              <a:rPr lang="en-US" altLang="ko-KR" dirty="0"/>
              <a:t>, </a:t>
            </a:r>
            <a:r>
              <a:rPr lang="ko-KR" altLang="en-US" dirty="0"/>
              <a:t>기후 변화 대응을 위해 가장 시급한 탈탄소화 대상 중 하나로 꼽힙니다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연료비 절감</a:t>
            </a:r>
            <a:r>
              <a:rPr lang="ko-KR" altLang="en-US" dirty="0"/>
              <a:t>과 </a:t>
            </a:r>
            <a:r>
              <a:rPr lang="ko-KR" altLang="en-US" b="1" dirty="0"/>
              <a:t>탄소 배출 저감</a:t>
            </a:r>
            <a:r>
              <a:rPr lang="ko-KR" altLang="en-US" dirty="0"/>
              <a:t>이 주요 과제로 부상하면서</a:t>
            </a:r>
            <a:r>
              <a:rPr lang="en-US" altLang="ko-KR" dirty="0"/>
              <a:t>, </a:t>
            </a:r>
            <a:r>
              <a:rPr lang="ko-KR" altLang="en-US" dirty="0"/>
              <a:t>에너지 효율성을 극대화하는 스마트 선박 기술이 도입되고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3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47ADB-0C4C-AD76-26A7-25EC2553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7F0B4-8358-2DAA-8E89-792B0084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10F0DF-45FC-8769-B647-6BAE94D55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EB9B9-7A22-9474-3500-A629799FA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5871-A158-60DD-1F41-B24516CE7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E61BF0-1430-E728-FABD-EFD83BC80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5E3AC6-E2A8-FD4D-7324-86446DFD9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설계의 </a:t>
            </a:r>
            <a:r>
              <a:rPr lang="ko-KR" altLang="en-US" b="1" dirty="0" err="1"/>
              <a:t>혁신성</a:t>
            </a: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거주구</a:t>
            </a:r>
            <a:r>
              <a:rPr lang="ko-KR" altLang="en-US" dirty="0"/>
              <a:t> 위치 재배치는 단순한 공간 이동이 아니라</a:t>
            </a:r>
            <a:r>
              <a:rPr lang="en-US" altLang="ko-KR" dirty="0"/>
              <a:t>, </a:t>
            </a:r>
            <a:r>
              <a:rPr lang="ko-KR" altLang="en-US" dirty="0"/>
              <a:t>선박 설계 전반의 혁신을 의미합니다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중앙 상부와 중앙 하부를 활용한 설계는 안정성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친환경성을 모두 충족하는 최적의 솔루션입니다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지속 가능한 해운 실현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탄소 배출 감소</a:t>
            </a:r>
            <a:r>
              <a:rPr lang="en-US" altLang="ko-KR" b="1" dirty="0"/>
              <a:t>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친환경 연료와 에너지 효율 설계를 통해 </a:t>
            </a:r>
            <a:r>
              <a:rPr lang="en-US" altLang="ko-KR" dirty="0"/>
              <a:t>IMO</a:t>
            </a:r>
            <a:r>
              <a:rPr lang="ko-KR" altLang="en-US" dirty="0"/>
              <a:t>의 규제를 준수하며</a:t>
            </a:r>
            <a:r>
              <a:rPr lang="en-US" altLang="ko-KR" dirty="0"/>
              <a:t>, </a:t>
            </a:r>
            <a:r>
              <a:rPr lang="ko-KR" altLang="en-US" dirty="0"/>
              <a:t>해운 산업의 지속 가능성을 확보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경제성과 환경성의 균형</a:t>
            </a:r>
            <a:r>
              <a:rPr lang="en-US" altLang="ko-KR" b="1" dirty="0"/>
              <a:t>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화물 적재 공간 확대와 연료 효율성 증대를 통해 경제적 이익과 환경 보호를 동시에 실현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미래 해운 산업의 방향성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자율운항 기술과의 통합 가능성</a:t>
            </a:r>
            <a:r>
              <a:rPr lang="en-US" altLang="ko-KR" b="1" dirty="0"/>
              <a:t>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자율운항 선박에 최적화된 </a:t>
            </a:r>
            <a:r>
              <a:rPr lang="ko-KR" altLang="en-US" dirty="0" err="1"/>
              <a:t>거주구</a:t>
            </a:r>
            <a:r>
              <a:rPr lang="ko-KR" altLang="en-US" dirty="0"/>
              <a:t> 재배치는 향후 해운 산업의 표준 모델이 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글로벌 경쟁력 강화</a:t>
            </a:r>
            <a:r>
              <a:rPr lang="en-US" altLang="ko-KR" b="1" dirty="0"/>
              <a:t>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기술 혁신과 친환경 설계는 현대중공업의 시장 경쟁력을 높이고</a:t>
            </a:r>
            <a:r>
              <a:rPr lang="en-US" altLang="ko-KR" dirty="0"/>
              <a:t>, </a:t>
            </a:r>
            <a:r>
              <a:rPr lang="ko-KR" altLang="en-US" dirty="0"/>
              <a:t>글로벌 선도 기업으로 자리매김하게 할 것임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979B0-FBE6-D607-94E5-EB3AE3545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2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6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자율운항 기술</a:t>
            </a:r>
            <a:r>
              <a:rPr lang="en-US" altLang="ko-KR" b="1" dirty="0"/>
              <a:t>:</a:t>
            </a:r>
            <a:r>
              <a:rPr lang="ko-KR" altLang="en-US" dirty="0"/>
              <a:t> 인공지능</a:t>
            </a:r>
            <a:r>
              <a:rPr lang="en-US" altLang="ko-KR" dirty="0"/>
              <a:t>(AI), </a:t>
            </a:r>
            <a:r>
              <a:rPr lang="ko-KR" altLang="en-US" dirty="0"/>
              <a:t>사물인터넷</a:t>
            </a:r>
            <a:r>
              <a:rPr lang="en-US" altLang="ko-KR" dirty="0"/>
              <a:t>(IoT), </a:t>
            </a:r>
            <a:r>
              <a:rPr lang="ko-KR" altLang="en-US" dirty="0"/>
              <a:t>빅데이터를 활용해 경로 최적화</a:t>
            </a:r>
            <a:r>
              <a:rPr lang="en-US" altLang="ko-KR" dirty="0"/>
              <a:t>, </a:t>
            </a:r>
            <a:r>
              <a:rPr lang="ko-KR" altLang="en-US" dirty="0"/>
              <a:t>장애물 회피</a:t>
            </a:r>
            <a:r>
              <a:rPr lang="en-US" altLang="ko-KR" dirty="0"/>
              <a:t>, </a:t>
            </a:r>
            <a:r>
              <a:rPr lang="ko-KR" altLang="en-US" dirty="0"/>
              <a:t>실시간 모니터링이 가능한 자율운항 선박이 개발되고 있습니다</a:t>
            </a:r>
            <a:r>
              <a:rPr lang="en-US" altLang="ko-KR" dirty="0"/>
              <a:t>.</a:t>
            </a:r>
            <a:r>
              <a:rPr lang="ko-KR" altLang="en-US" b="1" dirty="0"/>
              <a:t>친환경 연료 시스템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LNG</a:t>
            </a:r>
            <a:r>
              <a:rPr lang="ko-KR" altLang="en-US" dirty="0"/>
              <a:t>와 같은 청정 연료와 전기 배터리를 사용하는 하이브리드 추진 시스템이 도입되고 있습니다</a:t>
            </a:r>
            <a:r>
              <a:rPr lang="en-US" altLang="ko-KR" dirty="0"/>
              <a:t>.</a:t>
            </a:r>
            <a:r>
              <a:rPr lang="ko-KR" altLang="en-US" b="1" dirty="0"/>
              <a:t>스마트 에너지 관리</a:t>
            </a:r>
            <a:r>
              <a:rPr lang="en-US" altLang="ko-KR" b="1" dirty="0"/>
              <a:t>:</a:t>
            </a:r>
            <a:r>
              <a:rPr lang="ko-KR" altLang="en-US" dirty="0"/>
              <a:t> 빅데이터와 클라우드를 활용한 연료 소비 모니터링과 최적화 시스템이 일반화되고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3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95C0F-7FF9-E854-AB3E-28A55AC62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089B1E-2F3C-2DAB-A35E-8BBEBF0C8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F5D8B1-FD58-3B66-8489-223462D96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22D88-5A6C-2505-019C-7676F0915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5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기관실과의 근접성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 선박의 추진 시스템</a:t>
            </a:r>
            <a:r>
              <a:rPr lang="en-US" altLang="ko-KR" dirty="0"/>
              <a:t>(</a:t>
            </a:r>
            <a:r>
              <a:rPr lang="ko-KR" altLang="en-US" dirty="0"/>
              <a:t>디젤 엔진</a:t>
            </a:r>
            <a:r>
              <a:rPr lang="en-US" altLang="ko-KR" dirty="0"/>
              <a:t>, </a:t>
            </a:r>
            <a:r>
              <a:rPr lang="ko-KR" altLang="en-US" dirty="0"/>
              <a:t>증기기관 등</a:t>
            </a:r>
            <a:r>
              <a:rPr lang="en-US" altLang="ko-KR" dirty="0"/>
              <a:t>)</a:t>
            </a:r>
            <a:r>
              <a:rPr lang="ko-KR" altLang="en-US" dirty="0"/>
              <a:t>은 일반적으로 </a:t>
            </a:r>
            <a:r>
              <a:rPr lang="ko-KR" altLang="en-US" b="1" dirty="0"/>
              <a:t>선미 하부</a:t>
            </a:r>
            <a:r>
              <a:rPr lang="ko-KR" altLang="en-US" dirty="0"/>
              <a:t>에 위치합니다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선체 하부에 프로펠러 샤프트를 연결하기 용이하며</a:t>
            </a:r>
            <a:r>
              <a:rPr lang="en-US" altLang="ko-KR" dirty="0"/>
              <a:t>, </a:t>
            </a:r>
            <a:r>
              <a:rPr lang="ko-KR" altLang="en-US" dirty="0"/>
              <a:t>엔진 진동이 선수보다 선미 쪽에 덜 영향을 미치기 때문입니다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거주구를 선미 상부에 배치하면 기관실과의 거리가 짧아 유지보수 및 운용 효율이 증가합니다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2) </a:t>
            </a:r>
            <a:r>
              <a:rPr lang="ko-KR" altLang="en-US" b="1" dirty="0"/>
              <a:t>진동과 소음 최소화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선미 상부는 엔진 소음과 진동이 비교적 적게 전달되며</a:t>
            </a:r>
            <a:r>
              <a:rPr lang="en-US" altLang="ko-KR" dirty="0"/>
              <a:t>, </a:t>
            </a:r>
            <a:r>
              <a:rPr lang="ko-KR" altLang="en-US" dirty="0"/>
              <a:t>승무원의 생활 환경에 긍정적인 영향을 미칩니다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선체의 중앙 또는 선수는 파도의 직접적인 영향을 받아 진동과 소음이 더 심한 반면</a:t>
            </a:r>
            <a:r>
              <a:rPr lang="en-US" altLang="ko-KR" dirty="0"/>
              <a:t>, </a:t>
            </a:r>
            <a:r>
              <a:rPr lang="ko-KR" altLang="en-US" dirty="0"/>
              <a:t>선미 상부는 이러한 영향이 덜합니다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3) </a:t>
            </a:r>
            <a:r>
              <a:rPr lang="ko-KR" altLang="en-US" b="1" dirty="0"/>
              <a:t>조타실과의 근접성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조타실</a:t>
            </a:r>
            <a:r>
              <a:rPr lang="ko-KR" altLang="en-US" dirty="0"/>
              <a:t>은 일반적으로 선박의 운항을 책임지는 중심적인 공간으로</a:t>
            </a:r>
            <a:r>
              <a:rPr lang="en-US" altLang="ko-KR" dirty="0"/>
              <a:t>, </a:t>
            </a:r>
            <a:r>
              <a:rPr lang="ko-KR" altLang="en-US" dirty="0"/>
              <a:t>시야 확보와 항해 효율성을 고려하여 선미 상부에 배치됩니다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거주구를 조타실과 가까운 위치에 배치하면 승무원이 신속히 조타실로 이동할 수 있어 운항의 편의성과 효율성이 높아집니다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4) </a:t>
            </a:r>
            <a:r>
              <a:rPr lang="ko-KR" altLang="en-US" b="1" dirty="0"/>
              <a:t>설계 및 건조의 표준화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선미 상부 배치는 오랜 시간 동안 표준 설계로 자리 잡아</a:t>
            </a:r>
            <a:r>
              <a:rPr lang="en-US" altLang="ko-KR" dirty="0"/>
              <a:t>, </a:t>
            </a:r>
            <a:r>
              <a:rPr lang="ko-KR" altLang="en-US" dirty="0"/>
              <a:t>건조 비용과 설계 복잡성을 최소화할 수 있었습니다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설계에서 </a:t>
            </a:r>
            <a:r>
              <a:rPr lang="ko-KR" altLang="en-US" dirty="0" err="1"/>
              <a:t>거주구</a:t>
            </a:r>
            <a:r>
              <a:rPr lang="ko-KR" altLang="en-US" dirty="0"/>
              <a:t> 위치를 변경하지 않아도 되므로</a:t>
            </a:r>
            <a:r>
              <a:rPr lang="en-US" altLang="ko-KR" dirty="0"/>
              <a:t>, </a:t>
            </a:r>
            <a:r>
              <a:rPr lang="ko-KR" altLang="en-US" dirty="0"/>
              <a:t>선박 제조 비용이 절감되고 생산 효율성이 높아졌습니다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1) </a:t>
            </a:r>
            <a:r>
              <a:rPr lang="ko-KR" altLang="en-US" b="1" dirty="0"/>
              <a:t>무게 중심 문제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선미 상부에 위치한 거주구는 선박의 무게 중심을 높여</a:t>
            </a:r>
            <a:r>
              <a:rPr lang="en-US" altLang="ko-KR" dirty="0"/>
              <a:t>, </a:t>
            </a:r>
            <a:r>
              <a:rPr lang="ko-KR" altLang="en-US" dirty="0"/>
              <a:t>안정성을 저하시킵니다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롤링과 피칭이 심화되어 승무원의 작업 효율성과 화물의 안전성에 부정적인 영향을 미칩니다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2) </a:t>
            </a:r>
            <a:r>
              <a:rPr lang="ko-KR" altLang="en-US" b="1" dirty="0"/>
              <a:t>공기역학적 저항 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거주구가 선미 상부에 위치하면 선체의 높이가 증가하여 공기저항이 커지고</a:t>
            </a:r>
            <a:r>
              <a:rPr lang="en-US" altLang="ko-KR" dirty="0"/>
              <a:t>, </a:t>
            </a:r>
            <a:r>
              <a:rPr lang="ko-KR" altLang="en-US" dirty="0"/>
              <a:t>연료 효율이 저하됩니다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</a:t>
            </a:r>
            <a:r>
              <a:rPr lang="en-US" altLang="ko-KR" dirty="0"/>
              <a:t>IMO(</a:t>
            </a:r>
            <a:r>
              <a:rPr lang="ko-KR" altLang="en-US" dirty="0"/>
              <a:t>국제해사기구</a:t>
            </a:r>
            <a:r>
              <a:rPr lang="en-US" altLang="ko-KR" dirty="0"/>
              <a:t>) </a:t>
            </a:r>
            <a:r>
              <a:rPr lang="ko-KR" altLang="en-US" dirty="0"/>
              <a:t>규제에서 요구하는 에너지 효율 설계지수</a:t>
            </a:r>
            <a:r>
              <a:rPr lang="en-US" altLang="ko-KR" dirty="0"/>
              <a:t>(EEDI)</a:t>
            </a:r>
            <a:r>
              <a:rPr lang="ko-KR" altLang="en-US" dirty="0"/>
              <a:t>를 충족하는 데 불리한 요인입니다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3) </a:t>
            </a:r>
            <a:r>
              <a:rPr lang="ko-KR" altLang="en-US" b="1" dirty="0"/>
              <a:t>화물 적재 공간 제한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선미 상부의 거주구는 선미 공간을 차지하여 화물 적재 공간 활용도를 낮춥니다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이는 특히 컨테이너선과 같은 화물 중심 선박에서 수익성 저하로 이어질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초대형컨테이너선의거주구역재배치에대한경제성평가라는</a:t>
            </a:r>
            <a:r>
              <a:rPr lang="ko-KR" altLang="en-US" dirty="0"/>
              <a:t> 논문을 바탕으로 </a:t>
            </a:r>
            <a:r>
              <a:rPr lang="ko-KR" altLang="en-US" dirty="0" err="1"/>
              <a:t>거주구</a:t>
            </a:r>
            <a:r>
              <a:rPr lang="ko-KR" altLang="en-US" dirty="0"/>
              <a:t> 위치 비교 표를 작성해보았습니다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선원이 승선하지 않고 카메라를 이용하여 원격으로 제어할 수 있는 자율운항선박의 </a:t>
            </a:r>
            <a:r>
              <a:rPr lang="en-US" altLang="ko-KR" dirty="0"/>
              <a:t>3</a:t>
            </a:r>
            <a:r>
              <a:rPr lang="ko-KR" altLang="en-US" dirty="0"/>
              <a:t>단계 기술을 적용한다면 </a:t>
            </a:r>
            <a:r>
              <a:rPr lang="ko-KR" altLang="en-US" dirty="0" err="1"/>
              <a:t>거주구</a:t>
            </a:r>
            <a:r>
              <a:rPr lang="ko-KR" altLang="en-US" dirty="0"/>
              <a:t> 또한</a:t>
            </a:r>
            <a:r>
              <a:rPr lang="en-US" altLang="ko-KR" dirty="0"/>
              <a:t>, </a:t>
            </a:r>
            <a:r>
              <a:rPr lang="ko-KR" altLang="en-US" dirty="0"/>
              <a:t>선박이 </a:t>
            </a:r>
            <a:r>
              <a:rPr lang="ko-KR" altLang="en-US" dirty="0" err="1"/>
              <a:t>반자율화됨에</a:t>
            </a:r>
            <a:r>
              <a:rPr lang="ko-KR" altLang="en-US" dirty="0"/>
              <a:t> 따라 승무원이 아예 필요하지 않거나 육상 전문가가 임시로 승선하는 극소수만 배치될 수 있을 것으로 예상돼 거주구의 위치를 중앙 하부로 바꾸는 것을 생각해보았다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4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LNG</a:t>
            </a:r>
            <a:r>
              <a:rPr lang="ko-KR" altLang="en-US" dirty="0"/>
              <a:t>연료를 사용하는 친환경선박의 경우 조타실과 </a:t>
            </a:r>
            <a:r>
              <a:rPr lang="ko-KR" altLang="en-US" dirty="0" err="1"/>
              <a:t>거주구</a:t>
            </a:r>
            <a:r>
              <a:rPr lang="ko-KR" altLang="en-US" dirty="0"/>
              <a:t> 등 선실을 없앤 공간에 </a:t>
            </a:r>
            <a:r>
              <a:rPr lang="en-US" altLang="ko-KR" dirty="0"/>
              <a:t>LNG</a:t>
            </a:r>
            <a:r>
              <a:rPr lang="ko-KR" altLang="en-US" dirty="0"/>
              <a:t>연료를 저장할 수 있는 공간을 추가적 설계</a:t>
            </a:r>
          </a:p>
          <a:p>
            <a:r>
              <a:rPr lang="ko-KR" altLang="en-US" dirty="0" err="1"/>
              <a:t>무탄소</a:t>
            </a:r>
            <a:r>
              <a:rPr lang="ko-KR" altLang="en-US" dirty="0"/>
              <a:t> </a:t>
            </a:r>
            <a:r>
              <a:rPr lang="en-US" altLang="ko-KR" dirty="0"/>
              <a:t>LNG </a:t>
            </a:r>
            <a:r>
              <a:rPr lang="ko-KR" altLang="en-US" dirty="0"/>
              <a:t>저장소를 기존 존재하던 조타실</a:t>
            </a:r>
            <a:r>
              <a:rPr lang="en-US" altLang="ko-KR" dirty="0"/>
              <a:t>, </a:t>
            </a:r>
            <a:r>
              <a:rPr lang="ko-KR" altLang="en-US" dirty="0" err="1"/>
              <a:t>거주구</a:t>
            </a:r>
            <a:r>
              <a:rPr lang="ko-KR" altLang="en-US" dirty="0"/>
              <a:t> 등에 설치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선원이 줄어들면서 생활 편의 시설 또한 줄어들면서 공간적 여유</a:t>
            </a:r>
          </a:p>
          <a:p>
            <a:r>
              <a:rPr lang="ko-KR" altLang="en-US" dirty="0"/>
              <a:t>엔진이 존재하는 선미와 거주구의 거리가 늘어남에 따라서 소음과 진동에 의해 거주 환경의 만족감과 편안한 증가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B3FF4-A17F-489C-83FC-ECC934BEC7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5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enceon.kisti.re.kr/commons/util/originalView.do?cn=JAKO200504840592640&amp;oCn=JAKO200504840592640&amp;dbt=JAKO&amp;journal=NJOU00292094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6500"/>
            <a:ext cx="15836900" cy="342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35100" y="2768600"/>
            <a:ext cx="15405100" cy="306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선박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내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거주구의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위치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변화에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따른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장단점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및</a:t>
            </a:r>
            <a:r>
              <a:rPr lang="en-US" sz="9300" b="0" i="0" u="none" strike="noStrike" spc="-200" dirty="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9300" b="0" i="0" u="none" strike="noStrike" spc="-200" dirty="0">
                <a:solidFill>
                  <a:srgbClr val="FFFDF6"/>
                </a:solidFill>
                <a:ea typeface="Hallym Gothic Bold"/>
              </a:rPr>
              <a:t>기대효과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74400" y="6248400"/>
            <a:ext cx="5461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2500" b="0" i="0" u="none" strike="noStrike" spc="-100" dirty="0" err="1">
                <a:solidFill>
                  <a:srgbClr val="002841"/>
                </a:solidFill>
                <a:ea typeface="Hallym Gothic Regular"/>
              </a:rPr>
              <a:t>스타쉽</a:t>
            </a:r>
            <a:r>
              <a:rPr lang="ko-KR" altLang="en-US" sz="2500" b="0" i="0" u="none" strike="noStrike" spc="-100" dirty="0">
                <a:solidFill>
                  <a:srgbClr val="002841"/>
                </a:solidFill>
                <a:ea typeface="Hallym Gothic Regular"/>
              </a:rPr>
              <a:t> </a:t>
            </a:r>
            <a:r>
              <a:rPr lang="en-US" altLang="ko-KR" sz="2500" b="0" i="0" u="none" strike="noStrike" spc="-100" dirty="0">
                <a:solidFill>
                  <a:srgbClr val="002841"/>
                </a:solidFill>
                <a:ea typeface="Hallym Gothic Regular"/>
              </a:rPr>
              <a:t>: </a:t>
            </a:r>
            <a:r>
              <a:rPr lang="ko-KR" sz="2500" b="0" i="0" u="none" strike="noStrike" spc="-100" dirty="0">
                <a:solidFill>
                  <a:srgbClr val="002841"/>
                </a:solidFill>
                <a:ea typeface="Hallym Gothic Regular"/>
              </a:rPr>
              <a:t>김경현</a:t>
            </a:r>
          </a:p>
          <a:p>
            <a:pPr lvl="0" algn="r">
              <a:lnSpc>
                <a:spcPct val="99600"/>
              </a:lnSpc>
            </a:pPr>
            <a:r>
              <a:rPr lang="ko-KR" sz="2500" b="0" i="0" u="none" strike="noStrike" spc="-100" dirty="0">
                <a:solidFill>
                  <a:srgbClr val="002841"/>
                </a:solidFill>
                <a:ea typeface="Hallym Gothic Regular"/>
              </a:rPr>
              <a:t>류현석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2841"/>
                </a:solidFill>
                <a:latin typeface="Hallym Gothic Medium"/>
              </a:rPr>
              <a:t>2024.11.24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0CB5D-4D82-EB11-07DB-BACBE4A2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7AE8D5-71CA-2362-1195-8CAB3FF5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ACF215-3FAE-2A78-3950-0BD8804E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352DE6E-DCDC-BF66-3410-FD7386FCD77E}"/>
              </a:ext>
            </a:extLst>
          </p:cNvPr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spc="-100" dirty="0" err="1">
                <a:solidFill>
                  <a:srgbClr val="FFFDF6"/>
                </a:solidFill>
                <a:ea typeface="Hallym Gothic Regular"/>
              </a:rPr>
              <a:t>거주구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ea typeface="Hallym Gothic Regular"/>
              </a:rPr>
              <a:t> 위치 비교</a:t>
            </a:r>
            <a:endParaRPr lang="en-US" altLang="ko-KR" sz="2300" b="0" i="0" u="none" strike="noStrike" spc="-100" dirty="0">
              <a:solidFill>
                <a:srgbClr val="FFFDF6"/>
              </a:solidFill>
              <a:ea typeface="Hallym Gothic Regular"/>
            </a:endParaRP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ea typeface="Hallym Gothic Regular"/>
              </a:rPr>
              <a:t>위치 선정</a:t>
            </a:r>
            <a:endParaRPr lang="ko-KR" sz="2300" b="0" i="0" u="none" strike="noStrike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49FB876-6FA5-DA5E-24E9-8DDB0EA29CDD}"/>
              </a:ext>
            </a:extLst>
          </p:cNvPr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 dirty="0">
                <a:solidFill>
                  <a:srgbClr val="F1E8CE"/>
                </a:solidFill>
                <a:latin typeface="Hallym Gothic Bold"/>
              </a:rPr>
              <a:t>02.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657C67B-667A-8F88-8395-4AD38A48D555}"/>
              </a:ext>
            </a:extLst>
          </p:cNvPr>
          <p:cNvSpPr txBox="1"/>
          <p:nvPr/>
        </p:nvSpPr>
        <p:spPr>
          <a:xfrm>
            <a:off x="10414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600" spc="-500" dirty="0" err="1">
                <a:solidFill>
                  <a:srgbClr val="FFFDF6"/>
                </a:solidFill>
                <a:ea typeface="Hallym Gothic Bold"/>
              </a:rPr>
              <a:t>거주구</a:t>
            </a:r>
            <a:r>
              <a:rPr lang="ko-KR" altLang="en-US" sz="7600" spc="-500" dirty="0">
                <a:solidFill>
                  <a:srgbClr val="FFFDF6"/>
                </a:solidFill>
                <a:ea typeface="Hallym Gothic Bold"/>
              </a:rPr>
              <a:t> 위치 비교</a:t>
            </a:r>
            <a:endParaRPr lang="ko-KR" sz="7600" b="0" i="0" u="none" strike="noStrike" spc="-500" dirty="0">
              <a:solidFill>
                <a:srgbClr val="FFFDF6"/>
              </a:solidFill>
              <a:ea typeface="Hallym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5553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2501900"/>
            <a:ext cx="89281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 err="1">
                <a:solidFill>
                  <a:srgbClr val="002841"/>
                </a:solidFill>
                <a:ea typeface="Hallym Gothic Bold"/>
              </a:rPr>
              <a:t>거주구</a:t>
            </a: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 위치 비교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3860800"/>
            <a:ext cx="156464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많은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분량의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입력할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쓰기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좋은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 10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이상의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넣어야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페이지를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폰트는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 err="1">
                <a:solidFill>
                  <a:srgbClr val="002841"/>
                </a:solidFill>
                <a:ea typeface="Hallym Gothic Regular"/>
              </a:rPr>
              <a:t>한림고딕체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레귤러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폰트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크기는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23pt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 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자간은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-2,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행간은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1.5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 dirty="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중요한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내용이나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길게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의견을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보여주어야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경우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페이지를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프레젠테이션은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가독성이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생명입니다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가독성의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핵심은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얼마나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내용을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간결하게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전달하는가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 dirty="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쉽게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읽을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있고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눈에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띄는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것이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중요해요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프레젠테이션의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전체적인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 err="1">
                <a:solidFill>
                  <a:srgbClr val="002841"/>
                </a:solidFill>
                <a:ea typeface="Hallym Gothic Regular"/>
              </a:rPr>
              <a:t>톤앤매너와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맞는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폰트와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색상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등을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활용해주세요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중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강조하고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싶은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부분은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 err="1">
                <a:solidFill>
                  <a:srgbClr val="002841"/>
                </a:solidFill>
                <a:ea typeface="Hallym Gothic Bold"/>
              </a:rPr>
              <a:t>볼드체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또는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큰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사이즈로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Bold"/>
              </a:rPr>
              <a:t>표현해보세요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Bold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 dirty="0">
              <a:solidFill>
                <a:srgbClr val="002841"/>
              </a:solidFill>
              <a:latin typeface="Hallym Gothic Bold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구체적인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예시나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수치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등을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활용한다면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신뢰도를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높일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있어요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물론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형식이나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구성과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상관없이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자유롭게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입력해도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좋습니다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 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텍스트가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아무리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많을지라도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보는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사람이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지루하지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않게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시각적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효과를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 dirty="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17CCEB0-9EAE-21AE-DA22-C0C9C4469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26193"/>
              </p:ext>
            </p:extLst>
          </p:nvPr>
        </p:nvGraphicFramePr>
        <p:xfrm>
          <a:off x="990600" y="3295650"/>
          <a:ext cx="16078200" cy="588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7583354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262955001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721578257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2594517376"/>
                    </a:ext>
                  </a:extLst>
                </a:gridCol>
              </a:tblGrid>
              <a:tr h="1177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종합평가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26430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선미상부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진동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소음 적음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조타실 근접성으로 운항 효율성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무게 중심 상승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공기저항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안정성 및 효율성에서 한계가 있음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84931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공기저항 감소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화물 공간 활용도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진동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소음 증가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악천후 시 안전성 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특정 화물선에 적합하지만 범용성 부족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6880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중앙 하부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무게 중심 최적화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에너지 효율 극대화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안전성 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초기 설계 비용 상승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화물 공간과 설계 충돌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이상적인 위치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69179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분산형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공간 활용 극대화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비상 대피 경로 다양화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설계 및 유지보수 복잡성 증가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승무원 간 소통 문제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특수 목적 선박에 적합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90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E148EF-398B-BB30-2DEF-2EA24FE7980E}"/>
              </a:ext>
            </a:extLst>
          </p:cNvPr>
          <p:cNvSpPr txBox="1"/>
          <p:nvPr/>
        </p:nvSpPr>
        <p:spPr>
          <a:xfrm>
            <a:off x="1143000" y="9334500"/>
            <a:ext cx="157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https://scienceon.kisti.re.kr/commons/util/originalView.do?cn=JAKO200504840592640&amp;oCn=JAKO200504840592640&amp;dbt=JAKO&amp;journal=NJOU00292094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위치 선정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02500" y="5524500"/>
            <a:ext cx="91059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자율운항 선박 </a:t>
            </a:r>
            <a:r>
              <a:rPr lang="en-US" altLang="ko-KR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3</a:t>
            </a:r>
            <a:r>
              <a:rPr lang="ko-KR" alt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단계 적용</a:t>
            </a:r>
            <a:endParaRPr lang="en-US" altLang="ko-KR" sz="2300" b="0" i="0" u="none" strike="noStrike" spc="-100" dirty="0">
              <a:solidFill>
                <a:srgbClr val="002841"/>
              </a:solidFill>
              <a:latin typeface="Hallym Gothic Regular"/>
            </a:endParaRPr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002841"/>
                </a:solidFill>
                <a:latin typeface="Hallym Gothic Regular"/>
                <a:ea typeface="Hallym Gothic Regular"/>
              </a:rPr>
              <a:t>선박의 반자율화</a:t>
            </a:r>
            <a:endParaRPr lang="en-US" altLang="ko-KR" sz="2300" spc="-100" dirty="0">
              <a:solidFill>
                <a:srgbClr val="002841"/>
              </a:solidFill>
              <a:latin typeface="Hallym Gothic Regular"/>
              <a:ea typeface="Hallym Gothic Regular"/>
            </a:endParaRPr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물리적인 조타실도 불필요</a:t>
            </a:r>
            <a:endParaRPr lang="en-US" altLang="ko-KR" sz="2300" b="0" i="0" u="none" strike="noStrike" spc="-100" dirty="0">
              <a:solidFill>
                <a:srgbClr val="002841"/>
              </a:solidFill>
              <a:latin typeface="Hallym Gothic Regular"/>
            </a:endParaRPr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002841"/>
                </a:solidFill>
                <a:latin typeface="Hallym Gothic Regular"/>
                <a:ea typeface="Hallym Gothic Regular"/>
              </a:rPr>
              <a:t>선미의 </a:t>
            </a:r>
            <a:r>
              <a:rPr lang="ko-KR" altLang="en-US" sz="2300" spc="-100" dirty="0" err="1">
                <a:solidFill>
                  <a:srgbClr val="002841"/>
                </a:solidFill>
                <a:latin typeface="Hallym Gothic Regular"/>
                <a:ea typeface="Hallym Gothic Regular"/>
              </a:rPr>
              <a:t>거주구</a:t>
            </a:r>
            <a:r>
              <a:rPr lang="ko-KR" altLang="en-US" sz="2300" spc="-100" dirty="0">
                <a:solidFill>
                  <a:srgbClr val="002841"/>
                </a:solidFill>
                <a:latin typeface="Hallym Gothic Regular"/>
                <a:ea typeface="Hallym Gothic Regular"/>
              </a:rPr>
              <a:t> 위치 의문</a:t>
            </a:r>
            <a:endParaRPr lang="en-US" altLang="ko-KR" sz="2300" b="0" i="0" u="none" strike="noStrike" spc="-100" dirty="0">
              <a:solidFill>
                <a:srgbClr val="002841"/>
              </a:solidFill>
              <a:latin typeface="Hallym Gothic Regular"/>
            </a:endParaRPr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002841"/>
                </a:solidFill>
                <a:latin typeface="Hallym Gothic Regular"/>
                <a:ea typeface="Hallym Gothic Regular"/>
              </a:rPr>
              <a:t>중앙 하부 위치 변경</a:t>
            </a:r>
            <a:r>
              <a:rPr lang="en-US" altLang="ko-KR" sz="2300" b="0" i="0" u="none" strike="noStrike" spc="-100" dirty="0">
                <a:solidFill>
                  <a:srgbClr val="002841"/>
                </a:solidFill>
                <a:latin typeface="Hallym Gothic Regular"/>
              </a:rPr>
              <a:t> 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2500" y="4508500"/>
            <a:ext cx="91186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자율 운항 선박 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965C4D-6CF5-8F4F-4232-E37D7069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632544"/>
            <a:ext cx="3733800" cy="4770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0D0B08-F1D5-D366-6CD3-69E1BF3C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5" y="800100"/>
            <a:ext cx="587375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117FE-24CF-81A6-A8C2-0557CE51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BF1985-050A-6B45-F8B3-3761DC0B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EF2A170-F676-DBCC-4C60-932E70E5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D246CF4F-F991-30D9-AAE4-923ECA77E156}"/>
              </a:ext>
            </a:extLst>
          </p:cNvPr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ea typeface="Hallym Gothic Regular"/>
              </a:rPr>
              <a:t>아이디어 구상</a:t>
            </a:r>
            <a:endParaRPr lang="ko-KR" sz="2300" b="0" i="0" u="none" strike="noStrike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A199FF9-733A-DBF2-6930-6B2E25918215}"/>
              </a:ext>
            </a:extLst>
          </p:cNvPr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 dirty="0">
                <a:solidFill>
                  <a:srgbClr val="F1E8CE"/>
                </a:solidFill>
                <a:latin typeface="Hallym Gothic Bold"/>
              </a:rPr>
              <a:t>03.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0A6CB95-AE70-E4DA-AB98-0BD4726BEEB9}"/>
              </a:ext>
            </a:extLst>
          </p:cNvPr>
          <p:cNvSpPr txBox="1"/>
          <p:nvPr/>
        </p:nvSpPr>
        <p:spPr>
          <a:xfrm>
            <a:off x="10414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600" b="0" i="0" u="none" strike="noStrike" spc="-500" dirty="0">
                <a:solidFill>
                  <a:srgbClr val="FFFDF6"/>
                </a:solidFill>
                <a:ea typeface="Hallym Gothic Bold"/>
              </a:rPr>
              <a:t>솔루션 </a:t>
            </a:r>
            <a:endParaRPr lang="ko-KR" sz="7600" b="0" i="0" u="none" strike="noStrike" spc="-500" dirty="0">
              <a:solidFill>
                <a:srgbClr val="FFFDF6"/>
              </a:solidFill>
              <a:ea typeface="Hallym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285978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2501900"/>
            <a:ext cx="89281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아이디어 구상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200" y="3860800"/>
            <a:ext cx="105918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LNG</a:t>
            </a:r>
            <a:r>
              <a:rPr lang="ko-KR" altLang="en-US" sz="2300" dirty="0"/>
              <a:t>연료를 사용하는 친환경선박의 경우 조타실과 </a:t>
            </a:r>
            <a:r>
              <a:rPr lang="ko-KR" altLang="en-US" sz="2300" dirty="0" err="1"/>
              <a:t>거주구</a:t>
            </a:r>
            <a:r>
              <a:rPr lang="ko-KR" altLang="en-US" sz="2300" dirty="0"/>
              <a:t> 등 선실을 없앤 공간에 </a:t>
            </a:r>
            <a:r>
              <a:rPr lang="en-US" altLang="ko-KR" sz="2300" dirty="0"/>
              <a:t>LNG</a:t>
            </a:r>
            <a:r>
              <a:rPr lang="ko-KR" altLang="en-US" sz="2300" dirty="0"/>
              <a:t>연료를 저장할 수 있는 공간을 추가적 설계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err="1"/>
              <a:t>무탄소</a:t>
            </a:r>
            <a:r>
              <a:rPr lang="ko-KR" altLang="en-US" sz="2300" dirty="0"/>
              <a:t> </a:t>
            </a:r>
            <a:r>
              <a:rPr lang="en-US" altLang="ko-KR" sz="2300" dirty="0"/>
              <a:t>LNG </a:t>
            </a:r>
            <a:r>
              <a:rPr lang="ko-KR" altLang="en-US" sz="2300" dirty="0"/>
              <a:t>저장소를 기존 존재하던 조타실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거주구</a:t>
            </a:r>
            <a:r>
              <a:rPr lang="ko-KR" altLang="en-US" sz="2300" dirty="0"/>
              <a:t> 등에 설치</a:t>
            </a:r>
            <a:r>
              <a:rPr lang="en-US" altLang="ko-KR" sz="23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선원이 줄어들면서 생활 편의 시설 또한 줄어들면서 공간적 여유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엔진이 존재하는 선미와 거주구의 거리가 늘어남에 따라서 소음과 진동에 의해 거주 환경의 만족감과 편안한 증가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CA7E86-44A2-4A8B-27E2-6C56A30B2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2494" y="3416300"/>
            <a:ext cx="4867026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B9B5E-3132-97CE-375D-41B8B32C1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DFBC4C8-3341-A54D-CD8D-785C47E6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2DFDFDE-F16C-858C-6548-2A93ECF0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7B7D7DB-E3C2-908B-9957-41DB2B9180FE}"/>
              </a:ext>
            </a:extLst>
          </p:cNvPr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ea typeface="Hallym Gothic Regular"/>
              </a:rPr>
              <a:t>기대효과</a:t>
            </a:r>
            <a:endParaRPr lang="ko-KR" sz="2300" b="0" i="0" u="none" strike="noStrike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FBE39F2-E09B-D8A1-BE05-C566C7A38A51}"/>
              </a:ext>
            </a:extLst>
          </p:cNvPr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 dirty="0">
                <a:solidFill>
                  <a:srgbClr val="F1E8CE"/>
                </a:solidFill>
                <a:latin typeface="Hallym Gothic Bold"/>
              </a:rPr>
              <a:t>04.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29E4CCF-DF57-3054-2C44-B7790C72BF5F}"/>
              </a:ext>
            </a:extLst>
          </p:cNvPr>
          <p:cNvSpPr txBox="1"/>
          <p:nvPr/>
        </p:nvSpPr>
        <p:spPr>
          <a:xfrm>
            <a:off x="10414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600" b="0" i="0" u="none" strike="noStrike" spc="-500" dirty="0">
                <a:solidFill>
                  <a:srgbClr val="FFFDF6"/>
                </a:solidFill>
                <a:ea typeface="Hallym Gothic Bold"/>
              </a:rPr>
              <a:t>기대효과</a:t>
            </a:r>
            <a:endParaRPr lang="ko-KR" sz="7600" b="0" i="0" u="none" strike="noStrike" spc="-500" dirty="0">
              <a:solidFill>
                <a:srgbClr val="FFFDF6"/>
              </a:solidFill>
              <a:ea typeface="Hallym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280792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DF650-C9B8-02EA-09CD-8BCDA3A0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16F8DE-FD58-74E8-C1EB-D9AEBD03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A45042C-F8EC-AA70-A771-E06F9FCDD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2501900"/>
            <a:ext cx="89281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1D6C96C-0D31-C34B-1743-16CA25128221}"/>
              </a:ext>
            </a:extLst>
          </p:cNvPr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기대효과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B62CAD1-3CA7-EFDB-A2D4-A1E3B05389E8}"/>
              </a:ext>
            </a:extLst>
          </p:cNvPr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Presentation_07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14D4445-E447-BBFC-3588-276170154B3D}"/>
              </a:ext>
            </a:extLst>
          </p:cNvPr>
          <p:cNvSpPr txBox="1"/>
          <p:nvPr/>
        </p:nvSpPr>
        <p:spPr>
          <a:xfrm>
            <a:off x="1219200" y="3860800"/>
            <a:ext cx="9577552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300" dirty="0"/>
              <a:t>LNG</a:t>
            </a:r>
            <a:r>
              <a:rPr lang="ko-KR" altLang="en-US" sz="2300" dirty="0"/>
              <a:t>연료를 사용하는 친환경선박의 경우 조타실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거주구</a:t>
            </a:r>
            <a:r>
              <a:rPr lang="ko-KR" altLang="en-US" sz="2300" dirty="0"/>
              <a:t> 등 선실을 없앤 공간에 </a:t>
            </a:r>
            <a:r>
              <a:rPr lang="en-US" altLang="ko-KR" sz="2300" dirty="0"/>
              <a:t>LNG</a:t>
            </a:r>
            <a:r>
              <a:rPr lang="ko-KR" altLang="en-US" sz="2300" dirty="0"/>
              <a:t>연료를 저장할 수 있는 공간 추가</a:t>
            </a:r>
            <a:endParaRPr lang="en-US" altLang="ko-KR" sz="23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온실가스 및 탄소 배출 감소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선박 연료의 탈탄소화와 스마트 기술 도입으로 이산화탄소</a:t>
            </a:r>
            <a:r>
              <a:rPr lang="en-US" altLang="ko-KR" sz="2300" dirty="0"/>
              <a:t>(CO₂) </a:t>
            </a:r>
            <a:r>
              <a:rPr lang="ko-KR" altLang="en-US" sz="2300" dirty="0"/>
              <a:t>및 메탄</a:t>
            </a:r>
            <a:r>
              <a:rPr lang="en-US" altLang="ko-KR" sz="2300" dirty="0"/>
              <a:t>(CH₄) </a:t>
            </a:r>
            <a:r>
              <a:rPr lang="ko-KR" altLang="en-US" sz="2300" dirty="0"/>
              <a:t>배출량 감소</a:t>
            </a:r>
            <a:r>
              <a:rPr lang="en-US" altLang="ko-KR" sz="23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국제해사기구</a:t>
            </a:r>
            <a:r>
              <a:rPr lang="en-US" altLang="ko-KR" sz="2300" dirty="0"/>
              <a:t>(IMO)</a:t>
            </a:r>
            <a:r>
              <a:rPr lang="ko-KR" altLang="en-US" sz="2300" dirty="0"/>
              <a:t>의 탄소중립 목표에 기여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32C09C-C28F-3FB3-B524-9E3E2301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176" y="4305300"/>
            <a:ext cx="6667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C04F0-7F18-7F17-C2CC-A1A7F756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678389-E7CA-5CCB-B5DE-60A42E95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AF0BAA6-CC32-3B5B-B777-9772C6DC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A9C4C4F-2101-93F3-8670-72F48567D6D6}"/>
              </a:ext>
            </a:extLst>
          </p:cNvPr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ea typeface="Hallym Gothic Regular"/>
              </a:rPr>
              <a:t>결론</a:t>
            </a:r>
            <a:endParaRPr lang="ko-KR" sz="2300" b="0" i="0" u="none" strike="noStrike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6F3DF16-8002-6474-E21D-945276D22129}"/>
              </a:ext>
            </a:extLst>
          </p:cNvPr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 dirty="0">
                <a:solidFill>
                  <a:srgbClr val="F1E8CE"/>
                </a:solidFill>
                <a:latin typeface="Hallym Gothic Bold"/>
              </a:rPr>
              <a:t>05.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9DCFE91-B77E-CE21-3169-D594EC8C7EBD}"/>
              </a:ext>
            </a:extLst>
          </p:cNvPr>
          <p:cNvSpPr txBox="1"/>
          <p:nvPr/>
        </p:nvSpPr>
        <p:spPr>
          <a:xfrm>
            <a:off x="10414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600" b="0" i="0" u="none" strike="noStrike" spc="-500" dirty="0">
                <a:solidFill>
                  <a:srgbClr val="FFFDF6"/>
                </a:solidFill>
                <a:ea typeface="Hallym Gothic Bold"/>
              </a:rPr>
              <a:t>결론</a:t>
            </a:r>
            <a:endParaRPr lang="ko-KR" sz="7600" b="0" i="0" u="none" strike="noStrike" spc="-500" dirty="0">
              <a:solidFill>
                <a:srgbClr val="FFFDF6"/>
              </a:solidFill>
              <a:ea typeface="Hallym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58788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47A07-2EF1-BE62-5D34-B96E089C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8EC2F5-45EF-37EA-E26D-881D820B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2DD02EC-2402-2E48-6712-D5451A99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2501900"/>
            <a:ext cx="8928100" cy="254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1F506AD4-3878-D734-2CE1-4A4D87CA796B}"/>
              </a:ext>
            </a:extLst>
          </p:cNvPr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기대효과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480513-9E9A-41CF-5DE8-A9FE99F0B627}"/>
              </a:ext>
            </a:extLst>
          </p:cNvPr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Presentation_07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BE0B66-81AE-5130-C90A-F7FE8F35CDEC}"/>
              </a:ext>
            </a:extLst>
          </p:cNvPr>
          <p:cNvSpPr txBox="1"/>
          <p:nvPr/>
        </p:nvSpPr>
        <p:spPr>
          <a:xfrm>
            <a:off x="1219200" y="3695700"/>
            <a:ext cx="15240000" cy="547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1. </a:t>
            </a:r>
            <a:r>
              <a:rPr lang="ko-KR" altLang="en-US" sz="2300" b="1" dirty="0"/>
              <a:t>설계의 </a:t>
            </a:r>
            <a:r>
              <a:rPr lang="ko-KR" altLang="en-US" sz="2300" b="1" dirty="0" err="1"/>
              <a:t>혁신성</a:t>
            </a:r>
            <a:endParaRPr lang="ko-KR" altLang="en-US" sz="23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err="1"/>
              <a:t>거주구</a:t>
            </a:r>
            <a:r>
              <a:rPr lang="ko-KR" altLang="en-US" sz="2300" dirty="0"/>
              <a:t> 위치 재배치는 단순한 공간 이동이 아니라</a:t>
            </a:r>
            <a:r>
              <a:rPr lang="en-US" altLang="ko-KR" sz="2300" dirty="0"/>
              <a:t>, </a:t>
            </a:r>
            <a:r>
              <a:rPr lang="ko-KR" altLang="en-US" sz="2300" dirty="0"/>
              <a:t>선박 설계 전반의 혁신을 의미합니다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중앙 상부와 중앙 하부를 활용한 설계는 안정성</a:t>
            </a:r>
            <a:r>
              <a:rPr lang="en-US" altLang="ko-KR" sz="2300" dirty="0"/>
              <a:t>, </a:t>
            </a:r>
            <a:r>
              <a:rPr lang="ko-KR" altLang="en-US" sz="2300" dirty="0"/>
              <a:t>효율성</a:t>
            </a:r>
            <a:r>
              <a:rPr lang="en-US" altLang="ko-KR" sz="2300" dirty="0"/>
              <a:t>, </a:t>
            </a:r>
            <a:r>
              <a:rPr lang="ko-KR" altLang="en-US" sz="2300" dirty="0"/>
              <a:t>친환경성을 모두 충족하는 최적의 솔루션입니다</a:t>
            </a:r>
            <a:r>
              <a:rPr lang="en-US" altLang="ko-KR" sz="2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지속 가능한 해운 실현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/>
              <a:t>탄소 배출 감소</a:t>
            </a:r>
            <a:r>
              <a:rPr lang="en-US" altLang="ko-KR" sz="2300" b="1" dirty="0"/>
              <a:t>:</a:t>
            </a:r>
            <a:endParaRPr lang="ko-KR" altLang="en-US" sz="23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친환경 연료와 에너지 효율 설계를 통해 </a:t>
            </a:r>
            <a:r>
              <a:rPr lang="en-US" altLang="ko-KR" sz="2300" dirty="0"/>
              <a:t>IMO</a:t>
            </a:r>
            <a:r>
              <a:rPr lang="ko-KR" altLang="en-US" sz="2300" dirty="0"/>
              <a:t>의 규제를 준수하며</a:t>
            </a:r>
            <a:r>
              <a:rPr lang="en-US" altLang="ko-KR" sz="2300" dirty="0"/>
              <a:t>, </a:t>
            </a:r>
            <a:r>
              <a:rPr lang="ko-KR" altLang="en-US" sz="2300" dirty="0"/>
              <a:t>해운 산업의 지속 가능성을 확보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/>
              <a:t>경제성과 환경성의 균형</a:t>
            </a:r>
            <a:r>
              <a:rPr lang="en-US" altLang="ko-KR" sz="2300" b="1" dirty="0"/>
              <a:t>:</a:t>
            </a:r>
            <a:endParaRPr lang="ko-KR" altLang="en-US" sz="23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화물 적재 공간 확대와 연료 효율성 증대를 통해 경제적 이익과 환경 보호를 동시에 실현</a:t>
            </a:r>
            <a:r>
              <a:rPr lang="en-US" altLang="ko-KR" sz="2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미래 해운 산업의 방향성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/>
              <a:t>자율운항 기술과의 통합 가능성</a:t>
            </a:r>
            <a:r>
              <a:rPr lang="en-US" altLang="ko-KR" sz="2300" b="1" dirty="0"/>
              <a:t>:</a:t>
            </a:r>
            <a:endParaRPr lang="ko-KR" altLang="en-US" sz="23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자율운항 선박에 최적화된 </a:t>
            </a:r>
            <a:r>
              <a:rPr lang="ko-KR" altLang="en-US" sz="2300" dirty="0" err="1"/>
              <a:t>거주구</a:t>
            </a:r>
            <a:r>
              <a:rPr lang="ko-KR" altLang="en-US" sz="2300" dirty="0"/>
              <a:t> 재배치는 향후 해운 산업의 표준 모델이 될 수 있음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/>
              <a:t>글로벌 경쟁력 강화</a:t>
            </a:r>
            <a:r>
              <a:rPr lang="en-US" altLang="ko-KR" sz="2300" b="1" dirty="0"/>
              <a:t>:</a:t>
            </a:r>
            <a:endParaRPr lang="ko-KR" altLang="en-US" sz="23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/>
              <a:t>기술 혁신과 친환경 설계는 현대중공업의 시장 경쟁력을 높이고</a:t>
            </a:r>
            <a:r>
              <a:rPr lang="en-US" altLang="ko-KR" sz="2300" dirty="0"/>
              <a:t>, </a:t>
            </a:r>
            <a:r>
              <a:rPr lang="ko-KR" altLang="en-US" sz="2300" dirty="0"/>
              <a:t>글로벌 선도 기업으로 자리매김하게 할 것임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6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>
                <a:solidFill>
                  <a:srgbClr val="F1E8CE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DF6"/>
                </a:solidFill>
                <a:latin typeface="Hallym Gothic Regular"/>
              </a:rPr>
              <a:t>Copyright ⓒ Miri Corp. All Rights Reserved.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0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302000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6553200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8178800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927600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문제</a:t>
            </a:r>
            <a:r>
              <a:rPr lang="en-US" sz="2900" b="0" i="0" u="none" strike="noStrike" spc="-1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 dirty="0">
                <a:solidFill>
                  <a:srgbClr val="FFFDF6"/>
                </a:solidFill>
                <a:ea typeface="Hallym Gothic Regular"/>
              </a:rPr>
              <a:t>정의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61400" y="39116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spc="-100" dirty="0" err="1">
                <a:solidFill>
                  <a:srgbClr val="FFFDF6"/>
                </a:solidFill>
                <a:ea typeface="Hallym Gothic Regular"/>
              </a:rPr>
              <a:t>거주구</a:t>
            </a: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 </a:t>
            </a:r>
            <a:r>
              <a:rPr lang="ko-KR" altLang="en-US" sz="2900" b="0" i="0" u="none" strike="noStrike" spc="-100" dirty="0">
                <a:solidFill>
                  <a:srgbClr val="FFFDF6"/>
                </a:solidFill>
                <a:ea typeface="Hallym Gothic Regular"/>
              </a:rPr>
              <a:t>위치 비교</a:t>
            </a:r>
            <a:endParaRPr lang="ko-KR" sz="2900" b="0" i="0" u="none" strike="noStrike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34300" y="38481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61400" y="5511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솔루션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제안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34300" y="54737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61400" y="7099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기대효과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34300" y="7073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04.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61400" y="8686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결론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34300" y="86614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친환경스마트선박</a:t>
            </a: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기존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거주구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배경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그리고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한계점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>
                <a:solidFill>
                  <a:srgbClr val="F1E8CE"/>
                </a:solidFill>
                <a:latin typeface="Hallym Gothic Bold"/>
              </a:rPr>
              <a:t>01.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14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600" b="0" i="0" u="none" strike="noStrike" spc="-500">
                <a:solidFill>
                  <a:srgbClr val="FFFDF6"/>
                </a:solidFill>
                <a:ea typeface="Hallym Gothic Bold"/>
              </a:rPr>
              <a:t>문제</a:t>
            </a:r>
            <a:r>
              <a:rPr lang="en-US" sz="7600" b="0" i="0" u="none" strike="noStrike" spc="-5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7600" b="0" i="0" u="none" strike="noStrike" spc="-500">
                <a:solidFill>
                  <a:srgbClr val="FFFDF6"/>
                </a:solidFill>
                <a:ea typeface="Hallym Gothic Bold"/>
              </a:rPr>
              <a:t>정의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0" y="4876800"/>
            <a:ext cx="3860800" cy="3949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992100" y="6616700"/>
            <a:ext cx="863600" cy="44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 rot="-5400000">
            <a:off x="9359900" y="4724400"/>
            <a:ext cx="3949700" cy="424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0" y="2501900"/>
            <a:ext cx="83947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04300" y="6616700"/>
            <a:ext cx="8636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-5400000">
            <a:off x="5359400" y="4724400"/>
            <a:ext cx="3949700" cy="4241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03800" y="6616700"/>
            <a:ext cx="8636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 rot="-5400000">
            <a:off x="1371600" y="4724400"/>
            <a:ext cx="3949700" cy="4241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8176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기존 </a:t>
            </a:r>
            <a:r>
              <a:rPr lang="ko-KR" altLang="en-US" sz="2300" b="0" i="0" u="none" strike="noStrike" spc="-100" dirty="0" err="1">
                <a:solidFill>
                  <a:srgbClr val="FFFDF6"/>
                </a:solidFill>
                <a:latin typeface="Hallym Gothic Regular"/>
              </a:rPr>
              <a:t>거주구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 위치 한계점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29800" y="5969000"/>
            <a:ext cx="2870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latin typeface="Hallym Gothic Regular"/>
              </a:rPr>
              <a:t>많은 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구조적 변화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친환경 스마트 선박 흐름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92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63922"/>
                  </a:srgbClr>
                </a:solidFill>
                <a:latin typeface="Hallym Gothic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76078"/>
                  </a:srgbClr>
                </a:solidFill>
                <a:latin typeface="Hallym Gothic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075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87843"/>
                  </a:srgbClr>
                </a:solidFill>
                <a:latin typeface="Hallym Gothic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953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/>
                </a:solidFill>
                <a:latin typeface="Hallym Gothic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293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친환경 스마트 선박의 개념 등장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542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IMO </a:t>
            </a:r>
            <a:r>
              <a:rPr lang="ko-KR" altLang="en-US" sz="2300" dirty="0">
                <a:solidFill>
                  <a:srgbClr val="FFFDF6"/>
                </a:solidFill>
                <a:latin typeface="Hallym Gothic Regular"/>
              </a:rPr>
              <a:t>국제 해운 탄소중립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10A44B-8128-1218-E6D4-D42D8652B963}"/>
              </a:ext>
            </a:extLst>
          </p:cNvPr>
          <p:cNvSpPr/>
          <p:nvPr/>
        </p:nvSpPr>
        <p:spPr>
          <a:xfrm>
            <a:off x="850900" y="3619500"/>
            <a:ext cx="4419600" cy="579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509C3-4BA4-C1B8-CE76-353378E3D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4EE33D-53F0-E743-0E1C-E68CDCF6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854E3C5-390D-DEC5-7780-289B2E2F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9348C77-7BDD-641F-7334-7027D523A969}"/>
              </a:ext>
            </a:extLst>
          </p:cNvPr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5500" b="0" i="0" u="none" strike="noStrike" spc="-200" dirty="0">
                <a:solidFill>
                  <a:srgbClr val="002841"/>
                </a:solidFill>
                <a:ea typeface="Hallym Gothic Bold"/>
              </a:rPr>
              <a:t>IMO </a:t>
            </a: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탄소규제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5DE58C-CF3E-AC44-EA16-00A6AC1B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360928"/>
            <a:ext cx="11049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DA4573-2DEF-E804-D36A-49E8D470D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627553-4425-2583-0342-50598D4B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B650E80-9D7F-BBFA-2381-93CFFD0A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0" y="4876800"/>
            <a:ext cx="3860800" cy="3949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F033447-E339-B07A-2E48-B60A22177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992100" y="6616700"/>
            <a:ext cx="863600" cy="444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01522FF-7E12-BD1A-29DB-57AFACB55BB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8000"/>
          </a:blip>
          <a:stretch>
            <a:fillRect/>
          </a:stretch>
        </p:blipFill>
        <p:spPr>
          <a:xfrm rot="-5400000">
            <a:off x="9359900" y="4724400"/>
            <a:ext cx="3949700" cy="4241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29BAE95-EE6B-7341-1DF3-821CB6B82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100" y="2501900"/>
            <a:ext cx="8394700" cy="254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90EC2FE-A400-43F4-C9D6-D22B98AD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004300" y="6616700"/>
            <a:ext cx="863600" cy="444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D824A2C-D904-4C97-8D87-3AE5F6B54E7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 rot="-5400000">
            <a:off x="5359400" y="4724400"/>
            <a:ext cx="3949700" cy="4241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BAACCE-E79A-8033-0398-77CF3446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003800" y="6616700"/>
            <a:ext cx="863600" cy="4445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D5FAC68-37F9-138A-3627-2DE05319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4000"/>
          </a:blip>
          <a:stretch>
            <a:fillRect/>
          </a:stretch>
        </p:blipFill>
        <p:spPr>
          <a:xfrm rot="-5400000">
            <a:off x="1371600" y="4724400"/>
            <a:ext cx="3949700" cy="42418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AADEEDD-64F5-E839-B297-66B7115C18DD}"/>
              </a:ext>
            </a:extLst>
          </p:cNvPr>
          <p:cNvSpPr txBox="1"/>
          <p:nvPr/>
        </p:nvSpPr>
        <p:spPr>
          <a:xfrm>
            <a:off x="138176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기존 </a:t>
            </a:r>
            <a:r>
              <a:rPr lang="ko-KR" altLang="en-US" sz="2300" b="0" i="0" u="none" strike="noStrike" spc="-100" dirty="0" err="1">
                <a:solidFill>
                  <a:srgbClr val="FFFDF6"/>
                </a:solidFill>
                <a:latin typeface="Hallym Gothic Regular"/>
              </a:rPr>
              <a:t>거주구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 위치 한계점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5E743DD-80FD-DF06-90BA-2DEEE7E148D7}"/>
              </a:ext>
            </a:extLst>
          </p:cNvPr>
          <p:cNvSpPr txBox="1"/>
          <p:nvPr/>
        </p:nvSpPr>
        <p:spPr>
          <a:xfrm>
            <a:off x="9829800" y="5969000"/>
            <a:ext cx="2870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latin typeface="Hallym Gothic Regular"/>
              </a:rPr>
              <a:t>많은 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구조적 변화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000C565-9C82-D00D-51BE-E4FD358FE908}"/>
              </a:ext>
            </a:extLst>
          </p:cNvPr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친환경 스마트 선박 흐름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62A58547-A70B-70F8-C798-83D550334291}"/>
              </a:ext>
            </a:extLst>
          </p:cNvPr>
          <p:cNvSpPr txBox="1"/>
          <p:nvPr/>
        </p:nvSpPr>
        <p:spPr>
          <a:xfrm>
            <a:off x="12192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63922"/>
                  </a:srgbClr>
                </a:solidFill>
                <a:latin typeface="Hallym Gothic Bold"/>
              </a:rPr>
              <a:t>01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F0E647F-3094-08DF-B8AD-671DFF9B6B36}"/>
              </a:ext>
            </a:extLst>
          </p:cNvPr>
          <p:cNvSpPr txBox="1"/>
          <p:nvPr/>
        </p:nvSpPr>
        <p:spPr>
          <a:xfrm>
            <a:off x="52197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76078"/>
                  </a:srgbClr>
                </a:solidFill>
                <a:latin typeface="Hallym Gothic Bold"/>
              </a:rPr>
              <a:t>02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C173251-3D21-E320-3016-70113277DEBC}"/>
              </a:ext>
            </a:extLst>
          </p:cNvPr>
          <p:cNvSpPr txBox="1"/>
          <p:nvPr/>
        </p:nvSpPr>
        <p:spPr>
          <a:xfrm>
            <a:off x="92075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87843"/>
                  </a:srgbClr>
                </a:solidFill>
                <a:latin typeface="Hallym Gothic Bold"/>
              </a:rPr>
              <a:t>03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ED1ED9B-35CC-24C8-DA24-924B5D2576B1}"/>
              </a:ext>
            </a:extLst>
          </p:cNvPr>
          <p:cNvSpPr txBox="1"/>
          <p:nvPr/>
        </p:nvSpPr>
        <p:spPr>
          <a:xfrm>
            <a:off x="131953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/>
                </a:solidFill>
                <a:latin typeface="Hallym Gothic Bold"/>
              </a:rPr>
              <a:t>04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0335CD35-223B-639C-BC09-4D9D8E71B061}"/>
              </a:ext>
            </a:extLst>
          </p:cNvPr>
          <p:cNvSpPr txBox="1"/>
          <p:nvPr/>
        </p:nvSpPr>
        <p:spPr>
          <a:xfrm>
            <a:off x="58293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친환경 스마트 선박의 개념 등장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5F86200-4C4D-FE95-B77D-3690956C7990}"/>
              </a:ext>
            </a:extLst>
          </p:cNvPr>
          <p:cNvSpPr txBox="1"/>
          <p:nvPr/>
        </p:nvSpPr>
        <p:spPr>
          <a:xfrm>
            <a:off x="18542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IMO </a:t>
            </a:r>
            <a:r>
              <a:rPr lang="ko-KR" altLang="en-US" sz="2300" dirty="0">
                <a:solidFill>
                  <a:srgbClr val="FFFDF6"/>
                </a:solidFill>
                <a:latin typeface="Hallym Gothic Regular"/>
              </a:rPr>
              <a:t>국제 해운 탄소중립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99E678-C179-397E-A85B-B5F8900F3ADE}"/>
              </a:ext>
            </a:extLst>
          </p:cNvPr>
          <p:cNvSpPr/>
          <p:nvPr/>
        </p:nvSpPr>
        <p:spPr>
          <a:xfrm>
            <a:off x="4857750" y="3714750"/>
            <a:ext cx="4419600" cy="579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5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친환경 스마트 선박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74640" y="8064500"/>
            <a:ext cx="2338959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자율운항선박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  <p:pic>
        <p:nvPicPr>
          <p:cNvPr id="2052" name="Picture 4" descr="수소연료 추진 자동운항선박 조감도">
            <a:extLst>
              <a:ext uri="{FF2B5EF4-FFF2-40B4-BE49-F238E27FC236}">
                <a16:creationId xmlns:a16="http://schemas.microsoft.com/office/drawing/2014/main" id="{2F7672F4-0D3A-5E5D-3635-599D6778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3857624"/>
            <a:ext cx="4582784" cy="3238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8" name="Picture 10" descr="KRISP&#10;시험용 배터리 시험용연료전지 시험용 혼소 엔진 시험용 연료공급체계&#10;전기 추진기 전력 변환기 스위치 보드/EMS 주발전기(LNG) LNG 저장탱크&#10;액화천연가스-암모니아 혼합연료 등 실증 대상 친환경 대체연료를 사용한 선박 실증 시스템 개념도">
            <a:extLst>
              <a:ext uri="{FF2B5EF4-FFF2-40B4-BE49-F238E27FC236}">
                <a16:creationId xmlns:a16="http://schemas.microsoft.com/office/drawing/2014/main" id="{E37BB557-5A6E-B425-CC87-A61C362F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90" y="3790156"/>
            <a:ext cx="6667500" cy="3476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E527833-2D45-27D1-C3FD-893AB4DF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971" y="3915568"/>
            <a:ext cx="4606348" cy="3217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2148D733-3D2A-12BE-E468-888ADA41AFC4}"/>
              </a:ext>
            </a:extLst>
          </p:cNvPr>
          <p:cNvSpPr txBox="1"/>
          <p:nvPr/>
        </p:nvSpPr>
        <p:spPr>
          <a:xfrm>
            <a:off x="7974520" y="8064500"/>
            <a:ext cx="2338959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친환경연료시스템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B477DE2-6B73-E5D5-23B2-D860021F65B2}"/>
              </a:ext>
            </a:extLst>
          </p:cNvPr>
          <p:cNvSpPr txBox="1"/>
          <p:nvPr/>
        </p:nvSpPr>
        <p:spPr>
          <a:xfrm>
            <a:off x="13875777" y="8064499"/>
            <a:ext cx="3060735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스마트에너지관리운항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10701-1E40-9ECB-91B1-E912C2AAC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C1728E-4F19-4B6B-8CB3-F643A7C0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2296D83-1CF2-CF06-5A1D-5FF727AAB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0" y="4876800"/>
            <a:ext cx="3860800" cy="3949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E9E38E-4481-81A2-F271-4D85D3BB5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992100" y="6616700"/>
            <a:ext cx="863600" cy="444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E0A91EE-80A0-76A9-A435-7CCE46D25D6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8000"/>
          </a:blip>
          <a:stretch>
            <a:fillRect/>
          </a:stretch>
        </p:blipFill>
        <p:spPr>
          <a:xfrm rot="-5400000">
            <a:off x="9359900" y="4724400"/>
            <a:ext cx="3949700" cy="4241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1196F50-DFF4-5962-AECA-6CD25FA60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100" y="2501900"/>
            <a:ext cx="8394700" cy="254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8D7150A-CDCB-75AA-F304-D7C23590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004300" y="6616700"/>
            <a:ext cx="863600" cy="444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FA82968-BF87-72BD-C425-6DBCD773F57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 rot="-5400000">
            <a:off x="5359400" y="4724400"/>
            <a:ext cx="3949700" cy="4241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329352E-97D9-C54F-0251-6B79450E5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003800" y="6616700"/>
            <a:ext cx="863600" cy="4445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D01E325-C82E-0D6D-AFBF-4070677FDA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4000"/>
          </a:blip>
          <a:stretch>
            <a:fillRect/>
          </a:stretch>
        </p:blipFill>
        <p:spPr>
          <a:xfrm rot="-5400000">
            <a:off x="1371600" y="4724400"/>
            <a:ext cx="3949700" cy="42418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28F6B236-78D5-D386-8D18-AF69A838B97E}"/>
              </a:ext>
            </a:extLst>
          </p:cNvPr>
          <p:cNvSpPr txBox="1"/>
          <p:nvPr/>
        </p:nvSpPr>
        <p:spPr>
          <a:xfrm>
            <a:off x="138176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기존 </a:t>
            </a:r>
            <a:r>
              <a:rPr lang="ko-KR" altLang="en-US" sz="2300" b="0" i="0" u="none" strike="noStrike" spc="-100" dirty="0" err="1">
                <a:solidFill>
                  <a:srgbClr val="FFFDF6"/>
                </a:solidFill>
                <a:latin typeface="Hallym Gothic Regular"/>
              </a:rPr>
              <a:t>거주구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 위치 한계점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9365E8-61B9-EE8E-B051-7714671F5042}"/>
              </a:ext>
            </a:extLst>
          </p:cNvPr>
          <p:cNvSpPr txBox="1"/>
          <p:nvPr/>
        </p:nvSpPr>
        <p:spPr>
          <a:xfrm>
            <a:off x="9829800" y="5969000"/>
            <a:ext cx="2870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spc="-100" dirty="0">
                <a:solidFill>
                  <a:srgbClr val="FFFDF6"/>
                </a:solidFill>
                <a:latin typeface="Hallym Gothic Regular"/>
              </a:rPr>
              <a:t>많은 </a:t>
            </a:r>
            <a:r>
              <a:rPr lang="ko-KR" altLang="en-US" sz="2300" b="0" i="0" u="none" strike="noStrike" spc="-100" dirty="0">
                <a:solidFill>
                  <a:srgbClr val="FFFDF6"/>
                </a:solidFill>
                <a:latin typeface="Hallym Gothic Regular"/>
              </a:rPr>
              <a:t>구조적 변화</a:t>
            </a:r>
            <a:endParaRPr lang="en-US" sz="23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996CCCC5-A9D9-4669-9D87-47297EEC5A90}"/>
              </a:ext>
            </a:extLst>
          </p:cNvPr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친환경 스마트 선박 흐름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E9566FA-4740-3A99-8394-B5C6DBAEB437}"/>
              </a:ext>
            </a:extLst>
          </p:cNvPr>
          <p:cNvSpPr txBox="1"/>
          <p:nvPr/>
        </p:nvSpPr>
        <p:spPr>
          <a:xfrm>
            <a:off x="12192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63922"/>
                  </a:srgbClr>
                </a:solidFill>
                <a:latin typeface="Hallym Gothic Bold"/>
              </a:rPr>
              <a:t>01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FBF96BA-085A-DE2C-857A-2850B987C8AA}"/>
              </a:ext>
            </a:extLst>
          </p:cNvPr>
          <p:cNvSpPr txBox="1"/>
          <p:nvPr/>
        </p:nvSpPr>
        <p:spPr>
          <a:xfrm>
            <a:off x="52197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76078"/>
                  </a:srgbClr>
                </a:solidFill>
                <a:latin typeface="Hallym Gothic Bold"/>
              </a:rPr>
              <a:t>02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2ACAC66-4696-725E-544A-0C7310531956}"/>
              </a:ext>
            </a:extLst>
          </p:cNvPr>
          <p:cNvSpPr txBox="1"/>
          <p:nvPr/>
        </p:nvSpPr>
        <p:spPr>
          <a:xfrm>
            <a:off x="92075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87843"/>
                  </a:srgbClr>
                </a:solidFill>
                <a:latin typeface="Hallym Gothic Bold"/>
              </a:rPr>
              <a:t>03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E4A1778-3B34-5BB9-2440-8908CF563B4F}"/>
              </a:ext>
            </a:extLst>
          </p:cNvPr>
          <p:cNvSpPr txBox="1"/>
          <p:nvPr/>
        </p:nvSpPr>
        <p:spPr>
          <a:xfrm>
            <a:off x="131953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/>
                </a:solidFill>
                <a:latin typeface="Hallym Gothic Bold"/>
              </a:rPr>
              <a:t>04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08F1EFC8-EF54-8035-1318-4E2CD758B4DB}"/>
              </a:ext>
            </a:extLst>
          </p:cNvPr>
          <p:cNvSpPr txBox="1"/>
          <p:nvPr/>
        </p:nvSpPr>
        <p:spPr>
          <a:xfrm>
            <a:off x="58293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alt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친환경 스마트 선박의 개념 등장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B42E6EC3-2245-6CF8-48AD-830A6BC41591}"/>
              </a:ext>
            </a:extLst>
          </p:cNvPr>
          <p:cNvSpPr txBox="1"/>
          <p:nvPr/>
        </p:nvSpPr>
        <p:spPr>
          <a:xfrm>
            <a:off x="18542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en-US" sz="2300" b="0" i="0" u="none" strike="noStrike" dirty="0">
                <a:solidFill>
                  <a:srgbClr val="FFFDF6"/>
                </a:solidFill>
                <a:latin typeface="Hallym Gothic Regular"/>
              </a:rPr>
              <a:t>IMO </a:t>
            </a:r>
            <a:r>
              <a:rPr lang="ko-KR" altLang="en-US" sz="2300" dirty="0">
                <a:solidFill>
                  <a:srgbClr val="FFFDF6"/>
                </a:solidFill>
                <a:latin typeface="Hallym Gothic Regular"/>
              </a:rPr>
              <a:t>국제 해운 탄소중립</a:t>
            </a:r>
            <a:endParaRPr lang="en-US" sz="2300" b="0" i="0" u="none" strike="noStrike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965E1-CFD3-70A6-3338-B16F0BC4FAE0}"/>
              </a:ext>
            </a:extLst>
          </p:cNvPr>
          <p:cNvSpPr/>
          <p:nvPr/>
        </p:nvSpPr>
        <p:spPr>
          <a:xfrm>
            <a:off x="9150350" y="3619500"/>
            <a:ext cx="7994650" cy="5791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2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0" y="361950"/>
            <a:ext cx="17602200" cy="956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200" dirty="0">
                <a:solidFill>
                  <a:srgbClr val="002841"/>
                </a:solidFill>
                <a:ea typeface="Hallym Gothic Bold"/>
              </a:rPr>
              <a:t>기존 </a:t>
            </a:r>
            <a:r>
              <a:rPr lang="ko-KR" altLang="en-US" sz="5500" b="0" i="0" u="none" strike="noStrike" spc="-200" dirty="0" err="1">
                <a:solidFill>
                  <a:srgbClr val="002841"/>
                </a:solidFill>
                <a:ea typeface="Hallym Gothic Bold"/>
              </a:rPr>
              <a:t>거주구</a:t>
            </a:r>
            <a:endParaRPr lang="ko-KR" sz="5500" b="0" i="0" u="none" strike="noStrike" spc="-200" dirty="0">
              <a:solidFill>
                <a:srgbClr val="002841"/>
              </a:solidFill>
              <a:ea typeface="Hallym Goth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02500" y="5524500"/>
            <a:ext cx="36703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기관실과의 근접성</a:t>
            </a:r>
            <a:endParaRPr lang="en-US" altLang="ko-KR" sz="2400" dirty="0"/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진동과 소음 최소화</a:t>
            </a:r>
            <a:endParaRPr lang="en-US" altLang="ko-KR" sz="2400" dirty="0"/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조타실과의 근접성</a:t>
            </a:r>
            <a:endParaRPr lang="en-US" altLang="ko-KR" sz="2400" dirty="0"/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설계 및 건조의 표준화</a:t>
            </a:r>
            <a:endParaRPr lang="en-US" altLang="ko-KR" sz="2400" b="0" i="0" u="none" strike="noStrike" spc="-100" dirty="0">
              <a:solidFill>
                <a:srgbClr val="002841"/>
              </a:solidFill>
              <a:latin typeface="Hallym Gothic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44650" y="4701363"/>
            <a:ext cx="1104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 한계점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  <p:pic>
        <p:nvPicPr>
          <p:cNvPr id="1026" name="Picture 2" descr="대한조선, 2천400억원 벌크선 4척 수주 - 대한조선">
            <a:extLst>
              <a:ext uri="{FF2B5EF4-FFF2-40B4-BE49-F238E27FC236}">
                <a16:creationId xmlns:a16="http://schemas.microsoft.com/office/drawing/2014/main" id="{541F42E1-3B72-DCA9-862E-A6DBEB24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4" y="4248519"/>
            <a:ext cx="5812906" cy="3851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69450D53-9277-CF99-B6F9-EF3EFFE9A440}"/>
              </a:ext>
            </a:extLst>
          </p:cNvPr>
          <p:cNvSpPr txBox="1"/>
          <p:nvPr/>
        </p:nvSpPr>
        <p:spPr>
          <a:xfrm>
            <a:off x="13061950" y="5495999"/>
            <a:ext cx="36703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무게 중심 문제</a:t>
            </a:r>
            <a:endParaRPr lang="en-US" altLang="ko-KR" sz="2400" dirty="0"/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공기역학적 저항 증가</a:t>
            </a:r>
            <a:endParaRPr lang="en-US" altLang="ko-KR" sz="2400" dirty="0"/>
          </a:p>
          <a:p>
            <a:pPr marL="342900" lvl="0" indent="-342900" algn="l">
              <a:lnSpc>
                <a:spcPct val="200000"/>
              </a:lnSpc>
              <a:buClr>
                <a:srgbClr val="002841"/>
              </a:buClr>
              <a:buFont typeface="Arial"/>
              <a:buChar char="●"/>
            </a:pPr>
            <a:r>
              <a:rPr lang="ko-KR" altLang="en-US" sz="2400" dirty="0"/>
              <a:t>화물 적재 공간 제한</a:t>
            </a:r>
            <a:endParaRPr lang="en-US" altLang="ko-KR" sz="2400" b="0" i="0" u="none" strike="noStrike" spc="-100" dirty="0">
              <a:solidFill>
                <a:srgbClr val="002841"/>
              </a:solidFill>
              <a:latin typeface="Hallym Gothic Regular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A8B4290-2774-0090-E51E-7669FFCDD61C}"/>
              </a:ext>
            </a:extLst>
          </p:cNvPr>
          <p:cNvSpPr txBox="1"/>
          <p:nvPr/>
        </p:nvSpPr>
        <p:spPr>
          <a:xfrm>
            <a:off x="8613110" y="4697819"/>
            <a:ext cx="1104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600" b="0" i="0" u="none" strike="noStrike" spc="-200" dirty="0">
                <a:solidFill>
                  <a:srgbClr val="002841"/>
                </a:solidFill>
                <a:ea typeface="Hallym Gothic Bold"/>
              </a:rPr>
              <a:t>배경</a:t>
            </a:r>
            <a:endParaRPr lang="en-US" sz="2600" b="0" i="0" u="none" strike="noStrike" spc="-200" dirty="0">
              <a:solidFill>
                <a:srgbClr val="002841"/>
              </a:solidFill>
              <a:latin typeface="Hallym Gothic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1344</Words>
  <Application>Microsoft Office PowerPoint</Application>
  <PresentationFormat>사용자 지정</PresentationFormat>
  <Paragraphs>199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Hallym Gothic Bold</vt:lpstr>
      <vt:lpstr>Hallym Gothic Medium</vt:lpstr>
      <vt:lpstr>Hallym Gothic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김경현</cp:lastModifiedBy>
  <cp:revision>8</cp:revision>
  <dcterms:created xsi:type="dcterms:W3CDTF">2006-08-16T00:00:00Z</dcterms:created>
  <dcterms:modified xsi:type="dcterms:W3CDTF">2024-11-24T05:48:42Z</dcterms:modified>
</cp:coreProperties>
</file>