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6" r:id="rId5"/>
    <p:sldId id="278" r:id="rId6"/>
    <p:sldId id="275" r:id="rId7"/>
    <p:sldId id="322" r:id="rId8"/>
    <p:sldId id="297" r:id="rId9"/>
    <p:sldId id="302" r:id="rId10"/>
    <p:sldId id="280" r:id="rId11"/>
    <p:sldId id="303" r:id="rId12"/>
    <p:sldId id="300" r:id="rId13"/>
    <p:sldId id="304" r:id="rId14"/>
    <p:sldId id="315" r:id="rId15"/>
    <p:sldId id="316" r:id="rId16"/>
    <p:sldId id="319" r:id="rId17"/>
    <p:sldId id="320" r:id="rId18"/>
    <p:sldId id="324" r:id="rId19"/>
    <p:sldId id="318" r:id="rId20"/>
    <p:sldId id="327" r:id="rId21"/>
    <p:sldId id="326" r:id="rId22"/>
    <p:sldId id="305" r:id="rId23"/>
    <p:sldId id="298" r:id="rId24"/>
    <p:sldId id="306" r:id="rId25"/>
    <p:sldId id="314" r:id="rId26"/>
    <p:sldId id="323" r:id="rId27"/>
    <p:sldId id="312" r:id="rId28"/>
    <p:sldId id="328" r:id="rId29"/>
    <p:sldId id="325" r:id="rId30"/>
    <p:sldId id="321" r:id="rId31"/>
    <p:sldId id="29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694"/>
    <a:srgbClr val="515151"/>
    <a:srgbClr val="8DA9FA"/>
    <a:srgbClr val="7481F5"/>
    <a:srgbClr val="C07BD4"/>
    <a:srgbClr val="FDAE76"/>
    <a:srgbClr val="C5C5C5"/>
    <a:srgbClr val="F9EA91"/>
    <a:srgbClr val="E098C5"/>
    <a:srgbClr val="9A82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B11C0-77E1-4D37-8CC2-956039E8E8AC}" v="130" dt="2022-05-01T08:01:20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6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4740170" y="1576432"/>
            <a:ext cx="2711659" cy="2711659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19219-5072-4D1E-B259-B7E71A00C0A6}"/>
              </a:ext>
            </a:extLst>
          </p:cNvPr>
          <p:cNvSpPr txBox="1"/>
          <p:nvPr/>
        </p:nvSpPr>
        <p:spPr>
          <a:xfrm>
            <a:off x="4881734" y="2249094"/>
            <a:ext cx="24208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텍스트 마이닝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프로젝트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기말 발표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4825748" y="4573682"/>
            <a:ext cx="2521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202021013</a:t>
            </a: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김지연</a:t>
            </a:r>
          </a:p>
        </p:txBody>
      </p:sp>
    </p:spTree>
    <p:extLst>
      <p:ext uri="{BB962C8B-B14F-4D97-AF65-F5344CB8AC3E}">
        <p14:creationId xmlns:p14="http://schemas.microsoft.com/office/powerpoint/2010/main" val="6212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B4999D4-5967-8836-6DB1-51FEEC75C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4" y="1697912"/>
            <a:ext cx="6939083" cy="34621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89DB245-5F74-96D8-A887-77F933726A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56" y="3149129"/>
            <a:ext cx="9255760" cy="3200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FE3340-2679-C1BA-A87B-22EBCDC23FF9}"/>
              </a:ext>
            </a:extLst>
          </p:cNvPr>
          <p:cNvSpPr txBox="1"/>
          <p:nvPr/>
        </p:nvSpPr>
        <p:spPr>
          <a:xfrm>
            <a:off x="7494567" y="1517913"/>
            <a:ext cx="4260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/>
              <a:t>콘텐트리 중앙 사업보고서 에서</a:t>
            </a:r>
            <a:endParaRPr lang="en-US" altLang="ko-KR" sz="2500" spc="-150" dirty="0"/>
          </a:p>
          <a:p>
            <a:pPr algn="just"/>
            <a:r>
              <a:rPr lang="ko-KR" altLang="en-US" sz="2500" spc="-150" dirty="0"/>
              <a:t>이사의 경영진단 및 분석의견을</a:t>
            </a:r>
            <a:endParaRPr lang="en-US" altLang="ko-KR" sz="2500" spc="-150" dirty="0"/>
          </a:p>
          <a:p>
            <a:pPr algn="just"/>
            <a:r>
              <a:rPr lang="en-US" altLang="ko-KR" sz="2500" spc="-150" dirty="0"/>
              <a:t>text</a:t>
            </a:r>
            <a:r>
              <a:rPr lang="ko-KR" altLang="en-US" sz="2500" spc="-150" dirty="0"/>
              <a:t>열로 생성해</a:t>
            </a:r>
            <a:endParaRPr lang="en-US" altLang="ko-KR" sz="2500" spc="-150" dirty="0"/>
          </a:p>
          <a:p>
            <a:pPr algn="just"/>
            <a:r>
              <a:rPr lang="en-US" altLang="ko-KR" sz="2500" spc="-150" dirty="0"/>
              <a:t>csv</a:t>
            </a:r>
            <a:r>
              <a:rPr lang="ko-KR" altLang="en-US" sz="2500" spc="-150" dirty="0"/>
              <a:t>파일로 만들기</a:t>
            </a:r>
            <a:endParaRPr lang="en-US" altLang="ko-KR" sz="2500" spc="-1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A63C63-4B08-C2CE-7E34-276548014EC8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</p:spTree>
    <p:extLst>
      <p:ext uri="{BB962C8B-B14F-4D97-AF65-F5344CB8AC3E}">
        <p14:creationId xmlns:p14="http://schemas.microsoft.com/office/powerpoint/2010/main" val="42313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B8365-9830-353C-2ED4-48E990328BC6}"/>
              </a:ext>
            </a:extLst>
          </p:cNvPr>
          <p:cNvSpPr txBox="1"/>
          <p:nvPr/>
        </p:nvSpPr>
        <p:spPr>
          <a:xfrm>
            <a:off x="4239451" y="385733"/>
            <a:ext cx="46467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/>
              <a:t>코로나 후</a:t>
            </a:r>
            <a:r>
              <a:rPr lang="en-US" altLang="ko-KR" sz="2500" spc="-150" dirty="0"/>
              <a:t>(2020-2022)</a:t>
            </a:r>
          </a:p>
          <a:p>
            <a:pPr algn="ctr"/>
            <a:r>
              <a:rPr lang="ko-KR" altLang="en-US" sz="2500" spc="-150" dirty="0"/>
              <a:t> </a:t>
            </a:r>
            <a:r>
              <a:rPr lang="en-US" altLang="ko-KR" sz="2500" spc="-150" dirty="0"/>
              <a:t>text</a:t>
            </a:r>
            <a:r>
              <a:rPr lang="ko-KR" altLang="en-US" sz="2500" spc="-150" dirty="0"/>
              <a:t>에서 명사 추출 내림차순 정렬</a:t>
            </a:r>
            <a:endParaRPr lang="en-US" altLang="ko-KR" sz="2500" spc="-15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DE8AFA-FA0D-0421-BCD9-B9D16E6E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6" y="1612148"/>
            <a:ext cx="5821564" cy="47630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1CC97F-1F3D-91D4-A642-7CD096082DF1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AE107E9-DC1B-FB89-3A99-1B323DCE8F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30" y="1612148"/>
            <a:ext cx="5559328" cy="47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FFEA2-7054-F08D-D0AA-C30C06B47F21}"/>
              </a:ext>
            </a:extLst>
          </p:cNvPr>
          <p:cNvSpPr txBox="1"/>
          <p:nvPr/>
        </p:nvSpPr>
        <p:spPr>
          <a:xfrm>
            <a:off x="5136184" y="383625"/>
            <a:ext cx="3750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/>
              <a:t>코로나 전</a:t>
            </a:r>
            <a:r>
              <a:rPr lang="en-US" altLang="ko-KR" sz="2500" spc="-150" dirty="0"/>
              <a:t>(2017-2019)</a:t>
            </a:r>
          </a:p>
          <a:p>
            <a:pPr algn="just"/>
            <a:r>
              <a:rPr lang="ko-KR" altLang="en-US" sz="2500" spc="-150" dirty="0"/>
              <a:t>명사추출 후 내림차순 정렬</a:t>
            </a:r>
            <a:endParaRPr lang="en-US" altLang="ko-KR" sz="2500" spc="-15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B4F9AFF-ED54-DC8D-D6E1-0ACA8E67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2" y="1601868"/>
            <a:ext cx="5844750" cy="47170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1EE0EAB-C9AF-04D2-2B58-F210947EDFAE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61803FA-DCBD-C2A8-9B7B-4B098EC251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32" y="1601868"/>
            <a:ext cx="5397686" cy="47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7330-AD88-52C0-7DA9-E0FDF24C6420}"/>
              </a:ext>
            </a:extLst>
          </p:cNvPr>
          <p:cNvSpPr txBox="1"/>
          <p:nvPr/>
        </p:nvSpPr>
        <p:spPr>
          <a:xfrm>
            <a:off x="5886947" y="652032"/>
            <a:ext cx="39613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/>
              <a:t>주요 단어 그래프로 추출하기</a:t>
            </a:r>
            <a:endParaRPr lang="en-US" altLang="ko-KR" sz="2500" spc="-1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48E976-59BA-5EF5-EAD5-146B31F74E9B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4A2CD9-4DD7-55D8-1F9A-CB6D1FE6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34" y="1892521"/>
            <a:ext cx="10168932" cy="3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52888-F606-40AF-9DF9-9EC1104D40F4}"/>
              </a:ext>
            </a:extLst>
          </p:cNvPr>
          <p:cNvSpPr/>
          <p:nvPr/>
        </p:nvSpPr>
        <p:spPr>
          <a:xfrm>
            <a:off x="2211520" y="1596204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후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4F1EF-BB2D-4DA4-9D3F-DEB0365BB49A}"/>
              </a:ext>
            </a:extLst>
          </p:cNvPr>
          <p:cNvSpPr txBox="1"/>
          <p:nvPr/>
        </p:nvSpPr>
        <p:spPr>
          <a:xfrm>
            <a:off x="8440482" y="2729377"/>
            <a:ext cx="1614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C</a:t>
            </a:r>
            <a:r>
              <a:rPr lang="ko-KR" altLang="en-US" sz="4400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3ABC9-CE58-AE07-686D-3A81453D85FC}"/>
              </a:ext>
            </a:extLst>
          </p:cNvPr>
          <p:cNvSpPr txBox="1"/>
          <p:nvPr/>
        </p:nvSpPr>
        <p:spPr>
          <a:xfrm>
            <a:off x="1428323" y="48275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결과 추출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8B757D-8165-279C-0B75-C0EFF4380954}"/>
              </a:ext>
            </a:extLst>
          </p:cNvPr>
          <p:cNvSpPr/>
          <p:nvPr/>
        </p:nvSpPr>
        <p:spPr>
          <a:xfrm>
            <a:off x="8353444" y="1643189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전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0A5AF-46ED-B305-4158-6C5284E6B78D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A92309-C515-A06B-7C4C-1A4EBB163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41" y="2580753"/>
            <a:ext cx="5097319" cy="33457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E0BF74-9EF4-5C07-15D6-5E9D602B4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3" y="2580753"/>
            <a:ext cx="5092697" cy="339513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BA0D87-B659-1909-A808-298327FC0365}"/>
              </a:ext>
            </a:extLst>
          </p:cNvPr>
          <p:cNvCxnSpPr/>
          <p:nvPr/>
        </p:nvCxnSpPr>
        <p:spPr>
          <a:xfrm>
            <a:off x="6096000" y="1714505"/>
            <a:ext cx="0" cy="460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9A7F2232-4A19-78A9-F78E-DA18B65410D7}"/>
              </a:ext>
            </a:extLst>
          </p:cNvPr>
          <p:cNvSpPr/>
          <p:nvPr/>
        </p:nvSpPr>
        <p:spPr>
          <a:xfrm>
            <a:off x="979714" y="4049486"/>
            <a:ext cx="448609" cy="19263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B842F4E-9217-548B-489B-A8A0ACA3E21A}"/>
              </a:ext>
            </a:extLst>
          </p:cNvPr>
          <p:cNvSpPr/>
          <p:nvPr/>
        </p:nvSpPr>
        <p:spPr>
          <a:xfrm>
            <a:off x="7000418" y="4093064"/>
            <a:ext cx="448609" cy="19263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7330-AD88-52C0-7DA9-E0FDF24C6420}"/>
              </a:ext>
            </a:extLst>
          </p:cNvPr>
          <p:cNvSpPr txBox="1"/>
          <p:nvPr/>
        </p:nvSpPr>
        <p:spPr>
          <a:xfrm>
            <a:off x="6195527" y="652032"/>
            <a:ext cx="3480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err="1"/>
              <a:t>워드클라우드</a:t>
            </a:r>
            <a:r>
              <a:rPr lang="ko-KR" altLang="en-US" sz="2500" spc="-150" dirty="0"/>
              <a:t> 추출하기</a:t>
            </a:r>
            <a:endParaRPr lang="en-US" altLang="ko-KR" sz="25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118F0D-624F-346B-6D60-B50DCC59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1" y="1449415"/>
            <a:ext cx="8587318" cy="2705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0A5345-4E3B-DE1C-F6DB-12B99493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08" y="3688083"/>
            <a:ext cx="8046351" cy="27057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BADD0A-E77E-6E5C-AAF9-CDC1C24A08C5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52888-F606-40AF-9DF9-9EC1104D40F4}"/>
              </a:ext>
            </a:extLst>
          </p:cNvPr>
          <p:cNvSpPr/>
          <p:nvPr/>
        </p:nvSpPr>
        <p:spPr>
          <a:xfrm>
            <a:off x="2258173" y="1530889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후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4F1EF-BB2D-4DA4-9D3F-DEB0365BB49A}"/>
              </a:ext>
            </a:extLst>
          </p:cNvPr>
          <p:cNvSpPr txBox="1"/>
          <p:nvPr/>
        </p:nvSpPr>
        <p:spPr>
          <a:xfrm>
            <a:off x="8440482" y="2729377"/>
            <a:ext cx="1614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C</a:t>
            </a:r>
            <a:r>
              <a:rPr lang="ko-KR" altLang="en-US" sz="4400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3ABC9-CE58-AE07-686D-3A81453D85FC}"/>
              </a:ext>
            </a:extLst>
          </p:cNvPr>
          <p:cNvSpPr txBox="1"/>
          <p:nvPr/>
        </p:nvSpPr>
        <p:spPr>
          <a:xfrm>
            <a:off x="1428323" y="48275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결과 추출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8B757D-8165-279C-0B75-C0EFF4380954}"/>
              </a:ext>
            </a:extLst>
          </p:cNvPr>
          <p:cNvSpPr/>
          <p:nvPr/>
        </p:nvSpPr>
        <p:spPr>
          <a:xfrm>
            <a:off x="8210522" y="1527460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전 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7BBDD7-67C6-7B67-00A3-620BC784A612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3" name="그림 2" descr="화살이(가) 표시된 사진&#10;&#10;자동 생성된 설명">
            <a:extLst>
              <a:ext uri="{FF2B5EF4-FFF2-40B4-BE49-F238E27FC236}">
                <a16:creationId xmlns:a16="http://schemas.microsoft.com/office/drawing/2014/main" id="{6545D651-8DC9-61F6-E63A-5C41E394C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7" y="2430131"/>
            <a:ext cx="5113674" cy="344750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80D3156-0A29-862E-B30A-C7BACC040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29" y="2430132"/>
            <a:ext cx="5113674" cy="3447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AD976E-474B-4172-22D6-984FCA757796}"/>
              </a:ext>
            </a:extLst>
          </p:cNvPr>
          <p:cNvSpPr txBox="1"/>
          <p:nvPr/>
        </p:nvSpPr>
        <p:spPr>
          <a:xfrm>
            <a:off x="5507202" y="567393"/>
            <a:ext cx="20483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/>
              <a:t>워드클라우드</a:t>
            </a:r>
            <a:endParaRPr lang="en-US" altLang="ko-KR" sz="2500" spc="-1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6C8826-9947-D319-5BA1-124955D25107}"/>
              </a:ext>
            </a:extLst>
          </p:cNvPr>
          <p:cNvCxnSpPr/>
          <p:nvPr/>
        </p:nvCxnSpPr>
        <p:spPr>
          <a:xfrm>
            <a:off x="6096000" y="1714505"/>
            <a:ext cx="0" cy="460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7330-AD88-52C0-7DA9-E0FDF24C6420}"/>
              </a:ext>
            </a:extLst>
          </p:cNvPr>
          <p:cNvSpPr txBox="1"/>
          <p:nvPr/>
        </p:nvSpPr>
        <p:spPr>
          <a:xfrm>
            <a:off x="6195527" y="652032"/>
            <a:ext cx="3480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 err="1"/>
              <a:t>불용어</a:t>
            </a:r>
            <a:r>
              <a:rPr lang="ko-KR" altLang="en-US" sz="2500" spc="-150" dirty="0"/>
              <a:t> 제거</a:t>
            </a:r>
            <a:endParaRPr lang="en-US" altLang="ko-KR" sz="2500" spc="-1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BADD0A-E77E-6E5C-AAF9-CDC1C24A08C5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323DE-C7B5-33A5-2138-F70D133B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11" y="1614716"/>
            <a:ext cx="9109975" cy="25347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12F9CD-9405-D687-EBB1-44208B7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12" y="4248558"/>
            <a:ext cx="9109975" cy="2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0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52888-F606-40AF-9DF9-9EC1104D40F4}"/>
              </a:ext>
            </a:extLst>
          </p:cNvPr>
          <p:cNvSpPr/>
          <p:nvPr/>
        </p:nvSpPr>
        <p:spPr>
          <a:xfrm>
            <a:off x="2258173" y="1530889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후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4F1EF-BB2D-4DA4-9D3F-DEB0365BB49A}"/>
              </a:ext>
            </a:extLst>
          </p:cNvPr>
          <p:cNvSpPr txBox="1"/>
          <p:nvPr/>
        </p:nvSpPr>
        <p:spPr>
          <a:xfrm>
            <a:off x="8440482" y="2729377"/>
            <a:ext cx="1614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C</a:t>
            </a:r>
            <a:r>
              <a:rPr lang="ko-KR" altLang="en-US" sz="4400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3ABC9-CE58-AE07-686D-3A81453D85FC}"/>
              </a:ext>
            </a:extLst>
          </p:cNvPr>
          <p:cNvSpPr txBox="1"/>
          <p:nvPr/>
        </p:nvSpPr>
        <p:spPr>
          <a:xfrm>
            <a:off x="1428323" y="48275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결과 추출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8B757D-8165-279C-0B75-C0EFF4380954}"/>
              </a:ext>
            </a:extLst>
          </p:cNvPr>
          <p:cNvSpPr/>
          <p:nvPr/>
        </p:nvSpPr>
        <p:spPr>
          <a:xfrm>
            <a:off x="8210522" y="1527460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전 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7BBDD7-67C6-7B67-00A3-620BC784A612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D976E-474B-4172-22D6-984FCA757796}"/>
              </a:ext>
            </a:extLst>
          </p:cNvPr>
          <p:cNvSpPr txBox="1"/>
          <p:nvPr/>
        </p:nvSpPr>
        <p:spPr>
          <a:xfrm>
            <a:off x="5507202" y="567393"/>
            <a:ext cx="33848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 err="1"/>
              <a:t>불용어</a:t>
            </a:r>
            <a:r>
              <a:rPr lang="ko-KR" altLang="en-US" sz="2500" spc="-150" dirty="0"/>
              <a:t> 후 </a:t>
            </a:r>
            <a:r>
              <a:rPr lang="ko-KR" altLang="en-US" sz="2500" spc="-150" dirty="0" err="1"/>
              <a:t>워드클라우드</a:t>
            </a:r>
            <a:endParaRPr lang="en-US" altLang="ko-KR" sz="2500" spc="-1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6C8826-9947-D319-5BA1-124955D25107}"/>
              </a:ext>
            </a:extLst>
          </p:cNvPr>
          <p:cNvCxnSpPr/>
          <p:nvPr/>
        </p:nvCxnSpPr>
        <p:spPr>
          <a:xfrm>
            <a:off x="6096000" y="1714505"/>
            <a:ext cx="0" cy="460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A79CBCA-7A73-CB04-76EA-08E598A07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0" y="2382882"/>
            <a:ext cx="5587046" cy="37666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03606B-8882-B02F-E8C0-4DE8AFD76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60" y="2382882"/>
            <a:ext cx="5554333" cy="37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3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DE8AFA-FA0D-0421-BCD9-B9D16E6E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28" y="1523836"/>
            <a:ext cx="5690607" cy="476309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F4AB24-38D7-DC18-B640-C8BBC8EE374D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3B388F2-273B-CDCD-BC41-FC00D73421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836"/>
            <a:ext cx="5540886" cy="4763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85F11-D614-CE6D-CF79-6E4E86197F5D}"/>
              </a:ext>
            </a:extLst>
          </p:cNvPr>
          <p:cNvSpPr txBox="1"/>
          <p:nvPr/>
        </p:nvSpPr>
        <p:spPr>
          <a:xfrm>
            <a:off x="4541199" y="464687"/>
            <a:ext cx="46467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/>
              <a:t>코로나 후</a:t>
            </a:r>
            <a:r>
              <a:rPr lang="en-US" altLang="ko-KR" sz="2500" spc="-150" dirty="0"/>
              <a:t>(2020-2022)</a:t>
            </a:r>
          </a:p>
          <a:p>
            <a:pPr algn="ctr"/>
            <a:r>
              <a:rPr lang="ko-KR" altLang="en-US" sz="2500" spc="-150" dirty="0"/>
              <a:t> </a:t>
            </a:r>
            <a:r>
              <a:rPr lang="en-US" altLang="ko-KR" sz="2500" spc="-150" dirty="0"/>
              <a:t>text</a:t>
            </a:r>
            <a:r>
              <a:rPr lang="ko-KR" altLang="en-US" sz="2500" spc="-150" dirty="0"/>
              <a:t>에서 명사 추출 내림차순 정렬</a:t>
            </a:r>
            <a:endParaRPr lang="en-US" altLang="ko-KR" sz="2500" spc="-150" dirty="0"/>
          </a:p>
        </p:txBody>
      </p:sp>
    </p:spTree>
    <p:extLst>
      <p:ext uri="{BB962C8B-B14F-4D97-AF65-F5344CB8AC3E}">
        <p14:creationId xmlns:p14="http://schemas.microsoft.com/office/powerpoint/2010/main" val="13848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7E8D00-271F-4ED2-BF11-AADDE983DF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82A0BA-724F-49F2-ABB8-A2D1913C942D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8D8CF-90A6-4357-BCA6-335E67EA3FCB}"/>
              </a:ext>
            </a:extLst>
          </p:cNvPr>
          <p:cNvCxnSpPr/>
          <p:nvPr/>
        </p:nvCxnSpPr>
        <p:spPr>
          <a:xfrm>
            <a:off x="529389" y="1078451"/>
            <a:ext cx="5566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FD6A31-E3B7-4D56-8E03-6EE1E16411B7}"/>
              </a:ext>
            </a:extLst>
          </p:cNvPr>
          <p:cNvSpPr txBox="1"/>
          <p:nvPr/>
        </p:nvSpPr>
        <p:spPr>
          <a:xfrm>
            <a:off x="529389" y="39742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23C0E-D0B1-4381-9382-A64952C42C96}"/>
              </a:ext>
            </a:extLst>
          </p:cNvPr>
          <p:cNvSpPr txBox="1"/>
          <p:nvPr/>
        </p:nvSpPr>
        <p:spPr>
          <a:xfrm>
            <a:off x="1438624" y="56931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5B2E4D-58B2-4A57-994A-59BBE2CE1444}"/>
              </a:ext>
            </a:extLst>
          </p:cNvPr>
          <p:cNvGrpSpPr/>
          <p:nvPr/>
        </p:nvGrpSpPr>
        <p:grpSpPr>
          <a:xfrm>
            <a:off x="807681" y="1694032"/>
            <a:ext cx="1626721" cy="646331"/>
            <a:chOff x="1339788" y="1956429"/>
            <a:chExt cx="162672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10C4C4-5BFE-43A2-A7E6-2E7FCD25DB55}"/>
                </a:ext>
              </a:extLst>
            </p:cNvPr>
            <p:cNvSpPr txBox="1"/>
            <p:nvPr/>
          </p:nvSpPr>
          <p:spPr>
            <a:xfrm>
              <a:off x="1339788" y="1956429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2D280-4930-459F-9048-1C0C5F077574}"/>
                </a:ext>
              </a:extLst>
            </p:cNvPr>
            <p:cNvSpPr txBox="1"/>
            <p:nvPr/>
          </p:nvSpPr>
          <p:spPr>
            <a:xfrm>
              <a:off x="2166290" y="20487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주제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5E2C8A-01ED-4B64-9BC3-1F0AB344F7E1}"/>
              </a:ext>
            </a:extLst>
          </p:cNvPr>
          <p:cNvGrpSpPr/>
          <p:nvPr/>
        </p:nvGrpSpPr>
        <p:grpSpPr>
          <a:xfrm>
            <a:off x="807681" y="2895174"/>
            <a:ext cx="2311204" cy="646331"/>
            <a:chOff x="1339788" y="1956429"/>
            <a:chExt cx="2311204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766084-3C8D-4992-AD4A-C007B799FBE9}"/>
                </a:ext>
              </a:extLst>
            </p:cNvPr>
            <p:cNvSpPr txBox="1"/>
            <p:nvPr/>
          </p:nvSpPr>
          <p:spPr>
            <a:xfrm>
              <a:off x="1339788" y="1956429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6D9529-B328-4710-A514-CDE74C047AA0}"/>
                </a:ext>
              </a:extLst>
            </p:cNvPr>
            <p:cNvSpPr txBox="1"/>
            <p:nvPr/>
          </p:nvSpPr>
          <p:spPr>
            <a:xfrm>
              <a:off x="2166290" y="2048762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진행 과정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A514116-FE6D-82B7-D868-FCCE7DF6E1D1}"/>
              </a:ext>
            </a:extLst>
          </p:cNvPr>
          <p:cNvSpPr txBox="1"/>
          <p:nvPr/>
        </p:nvSpPr>
        <p:spPr>
          <a:xfrm>
            <a:off x="841746" y="412333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1B982-527D-95E5-D711-CB5EBC1C3606}"/>
              </a:ext>
            </a:extLst>
          </p:cNvPr>
          <p:cNvSpPr txBox="1"/>
          <p:nvPr/>
        </p:nvSpPr>
        <p:spPr>
          <a:xfrm>
            <a:off x="1634183" y="421567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결과 추출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7EF79-3897-F478-B18B-0BA8009C0C4B}"/>
              </a:ext>
            </a:extLst>
          </p:cNvPr>
          <p:cNvSpPr txBox="1"/>
          <p:nvPr/>
        </p:nvSpPr>
        <p:spPr>
          <a:xfrm>
            <a:off x="849493" y="535150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D3BEE-F52F-8F7A-30D1-3630CDDC58C2}"/>
              </a:ext>
            </a:extLst>
          </p:cNvPr>
          <p:cNvSpPr txBox="1"/>
          <p:nvPr/>
        </p:nvSpPr>
        <p:spPr>
          <a:xfrm>
            <a:off x="1641930" y="544383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33022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B4F9AFF-ED54-DC8D-D6E1-0ACA8E67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4" y="1603618"/>
            <a:ext cx="5844750" cy="47170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69EB13-F381-0404-D8D8-D8B0A79EF698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6E1838B-0681-9C43-68C1-FE31F5D974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57" y="1603618"/>
            <a:ext cx="5523319" cy="4717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CF0D97-D328-280B-44DB-2E0C46786E62}"/>
              </a:ext>
            </a:extLst>
          </p:cNvPr>
          <p:cNvSpPr txBox="1"/>
          <p:nvPr/>
        </p:nvSpPr>
        <p:spPr>
          <a:xfrm>
            <a:off x="5136184" y="383625"/>
            <a:ext cx="3750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/>
              <a:t>코로나 전</a:t>
            </a:r>
            <a:r>
              <a:rPr lang="en-US" altLang="ko-KR" sz="2500" spc="-150" dirty="0"/>
              <a:t>(2017-2019)</a:t>
            </a:r>
          </a:p>
          <a:p>
            <a:pPr algn="just"/>
            <a:r>
              <a:rPr lang="ko-KR" altLang="en-US" sz="2500" spc="-150" dirty="0"/>
              <a:t>명사추출 후 내림차순 정렬</a:t>
            </a:r>
            <a:endParaRPr lang="en-US" altLang="ko-KR" sz="2500" spc="-150" dirty="0"/>
          </a:p>
        </p:txBody>
      </p:sp>
    </p:spTree>
    <p:extLst>
      <p:ext uri="{BB962C8B-B14F-4D97-AF65-F5344CB8AC3E}">
        <p14:creationId xmlns:p14="http://schemas.microsoft.com/office/powerpoint/2010/main" val="1919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7330-AD88-52C0-7DA9-E0FDF24C6420}"/>
              </a:ext>
            </a:extLst>
          </p:cNvPr>
          <p:cNvSpPr txBox="1"/>
          <p:nvPr/>
        </p:nvSpPr>
        <p:spPr>
          <a:xfrm>
            <a:off x="5886947" y="652032"/>
            <a:ext cx="39613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/>
              <a:t>주요 단어 그래프로 추출하기</a:t>
            </a:r>
            <a:endParaRPr lang="en-US" altLang="ko-KR" sz="2500" spc="-1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F42629-EC92-3A98-4C89-9A41E051C2A5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B90E9C-63EB-982A-CE01-472B6385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16" y="1950872"/>
            <a:ext cx="10259367" cy="40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52888-F606-40AF-9DF9-9EC1104D40F4}"/>
              </a:ext>
            </a:extLst>
          </p:cNvPr>
          <p:cNvSpPr/>
          <p:nvPr/>
        </p:nvSpPr>
        <p:spPr>
          <a:xfrm>
            <a:off x="2258173" y="1530889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후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4F1EF-BB2D-4DA4-9D3F-DEB0365BB49A}"/>
              </a:ext>
            </a:extLst>
          </p:cNvPr>
          <p:cNvSpPr txBox="1"/>
          <p:nvPr/>
        </p:nvSpPr>
        <p:spPr>
          <a:xfrm>
            <a:off x="8440482" y="2729377"/>
            <a:ext cx="1614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C</a:t>
            </a:r>
            <a:r>
              <a:rPr lang="ko-KR" altLang="en-US" sz="4400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3ABC9-CE58-AE07-686D-3A81453D85FC}"/>
              </a:ext>
            </a:extLst>
          </p:cNvPr>
          <p:cNvSpPr txBox="1"/>
          <p:nvPr/>
        </p:nvSpPr>
        <p:spPr>
          <a:xfrm>
            <a:off x="1428323" y="48275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결과 추출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8B757D-8165-279C-0B75-C0EFF4380954}"/>
              </a:ext>
            </a:extLst>
          </p:cNvPr>
          <p:cNvSpPr/>
          <p:nvPr/>
        </p:nvSpPr>
        <p:spPr>
          <a:xfrm>
            <a:off x="8266406" y="1598834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전 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F31029-E770-FFDA-DA81-55BE29683AB9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0D7E0D-431C-E4E8-61DD-9DCCADDF4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4" y="2566645"/>
            <a:ext cx="5018180" cy="3345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38431C-3837-A8B8-878E-53FB8A4E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03" y="2532185"/>
            <a:ext cx="5018180" cy="334545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193197-43FC-F0FB-7180-7B96E6272969}"/>
              </a:ext>
            </a:extLst>
          </p:cNvPr>
          <p:cNvCxnSpPr/>
          <p:nvPr/>
        </p:nvCxnSpPr>
        <p:spPr>
          <a:xfrm>
            <a:off x="6096000" y="1714505"/>
            <a:ext cx="0" cy="460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FD66550-EA6E-A3DB-1F8E-F6BCEC1E2031}"/>
              </a:ext>
            </a:extLst>
          </p:cNvPr>
          <p:cNvSpPr/>
          <p:nvPr/>
        </p:nvSpPr>
        <p:spPr>
          <a:xfrm>
            <a:off x="4231865" y="3023118"/>
            <a:ext cx="448609" cy="28889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871994-C3A0-618A-CDD6-2F936AB08779}"/>
              </a:ext>
            </a:extLst>
          </p:cNvPr>
          <p:cNvSpPr/>
          <p:nvPr/>
        </p:nvSpPr>
        <p:spPr>
          <a:xfrm>
            <a:off x="10123715" y="2587749"/>
            <a:ext cx="472920" cy="33032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4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7330-AD88-52C0-7DA9-E0FDF24C6420}"/>
              </a:ext>
            </a:extLst>
          </p:cNvPr>
          <p:cNvSpPr txBox="1"/>
          <p:nvPr/>
        </p:nvSpPr>
        <p:spPr>
          <a:xfrm>
            <a:off x="6195527" y="652032"/>
            <a:ext cx="3480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err="1"/>
              <a:t>워드클라우드</a:t>
            </a:r>
            <a:r>
              <a:rPr lang="ko-KR" altLang="en-US" sz="2500" spc="-150" dirty="0"/>
              <a:t> 추출하기</a:t>
            </a:r>
            <a:endParaRPr lang="en-US" altLang="ko-KR" sz="2500" spc="-1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F42629-EC92-3A98-4C89-9A41E051C2A5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118F0D-624F-346B-6D60-B50DCC59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1" y="1449415"/>
            <a:ext cx="8587318" cy="2705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0A5345-4E3B-DE1C-F6DB-12B99493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08" y="3688083"/>
            <a:ext cx="8046351" cy="27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52888-F606-40AF-9DF9-9EC1104D40F4}"/>
              </a:ext>
            </a:extLst>
          </p:cNvPr>
          <p:cNvSpPr/>
          <p:nvPr/>
        </p:nvSpPr>
        <p:spPr>
          <a:xfrm>
            <a:off x="2258173" y="1530889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후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4F1EF-BB2D-4DA4-9D3F-DEB0365BB49A}"/>
              </a:ext>
            </a:extLst>
          </p:cNvPr>
          <p:cNvSpPr txBox="1"/>
          <p:nvPr/>
        </p:nvSpPr>
        <p:spPr>
          <a:xfrm>
            <a:off x="8440482" y="2729377"/>
            <a:ext cx="1614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C</a:t>
            </a:r>
            <a:r>
              <a:rPr lang="ko-KR" altLang="en-US" sz="4400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3ABC9-CE58-AE07-686D-3A81453D85FC}"/>
              </a:ext>
            </a:extLst>
          </p:cNvPr>
          <p:cNvSpPr txBox="1"/>
          <p:nvPr/>
        </p:nvSpPr>
        <p:spPr>
          <a:xfrm>
            <a:off x="1428323" y="48275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결과 추출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8B757D-8165-279C-0B75-C0EFF4380954}"/>
              </a:ext>
            </a:extLst>
          </p:cNvPr>
          <p:cNvSpPr/>
          <p:nvPr/>
        </p:nvSpPr>
        <p:spPr>
          <a:xfrm>
            <a:off x="8276108" y="1530889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전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31310-92B1-E001-65AB-62C5306A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95" y="2487447"/>
            <a:ext cx="5278048" cy="355832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BEE1D1-779D-E7A9-D291-F41F4FE24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3" y="2487447"/>
            <a:ext cx="5194740" cy="35021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6797A2-EA39-45E6-7CDD-76F7506BB4E1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09981-9515-D7D4-D18F-51D36AD571C2}"/>
              </a:ext>
            </a:extLst>
          </p:cNvPr>
          <p:cNvSpPr txBox="1"/>
          <p:nvPr/>
        </p:nvSpPr>
        <p:spPr>
          <a:xfrm>
            <a:off x="5507202" y="567393"/>
            <a:ext cx="20483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/>
              <a:t>워드클라우드</a:t>
            </a:r>
            <a:endParaRPr lang="en-US" altLang="ko-KR" sz="2500" spc="-15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B95CBD-1292-0E04-6E97-3CA7E037056B}"/>
              </a:ext>
            </a:extLst>
          </p:cNvPr>
          <p:cNvCxnSpPr/>
          <p:nvPr/>
        </p:nvCxnSpPr>
        <p:spPr>
          <a:xfrm>
            <a:off x="6096000" y="1714505"/>
            <a:ext cx="0" cy="460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7330-AD88-52C0-7DA9-E0FDF24C6420}"/>
              </a:ext>
            </a:extLst>
          </p:cNvPr>
          <p:cNvSpPr txBox="1"/>
          <p:nvPr/>
        </p:nvSpPr>
        <p:spPr>
          <a:xfrm>
            <a:off x="6195527" y="652032"/>
            <a:ext cx="3480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 err="1"/>
              <a:t>불용어</a:t>
            </a:r>
            <a:r>
              <a:rPr lang="ko-KR" altLang="en-US" sz="2500" spc="-150" dirty="0"/>
              <a:t> 제거</a:t>
            </a:r>
            <a:endParaRPr lang="en-US" altLang="ko-KR" sz="25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A1329F-A535-6C59-B2D2-318C92CC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31" y="1626960"/>
            <a:ext cx="9655318" cy="2523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892EE5-2255-DFDE-ADF0-2CAA43909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32" y="4256701"/>
            <a:ext cx="9655318" cy="21185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A7F51-53E1-DBA0-F6F9-F7E7756D8D4D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</p:spTree>
    <p:extLst>
      <p:ext uri="{BB962C8B-B14F-4D97-AF65-F5344CB8AC3E}">
        <p14:creationId xmlns:p14="http://schemas.microsoft.com/office/powerpoint/2010/main" val="261151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52888-F606-40AF-9DF9-9EC1104D40F4}"/>
              </a:ext>
            </a:extLst>
          </p:cNvPr>
          <p:cNvSpPr/>
          <p:nvPr/>
        </p:nvSpPr>
        <p:spPr>
          <a:xfrm>
            <a:off x="2258173" y="1530889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후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4F1EF-BB2D-4DA4-9D3F-DEB0365BB49A}"/>
              </a:ext>
            </a:extLst>
          </p:cNvPr>
          <p:cNvSpPr txBox="1"/>
          <p:nvPr/>
        </p:nvSpPr>
        <p:spPr>
          <a:xfrm>
            <a:off x="8440482" y="2729377"/>
            <a:ext cx="1614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C</a:t>
            </a:r>
            <a:r>
              <a:rPr lang="ko-KR" altLang="en-US" sz="4400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3ABC9-CE58-AE07-686D-3A81453D85FC}"/>
              </a:ext>
            </a:extLst>
          </p:cNvPr>
          <p:cNvSpPr txBox="1"/>
          <p:nvPr/>
        </p:nvSpPr>
        <p:spPr>
          <a:xfrm>
            <a:off x="1428323" y="48275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결과 추출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8B757D-8165-279C-0B75-C0EFF4380954}"/>
              </a:ext>
            </a:extLst>
          </p:cNvPr>
          <p:cNvSpPr/>
          <p:nvPr/>
        </p:nvSpPr>
        <p:spPr>
          <a:xfrm>
            <a:off x="8210522" y="1527460"/>
            <a:ext cx="1788622" cy="844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코로나 전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D976E-474B-4172-22D6-984FCA757796}"/>
              </a:ext>
            </a:extLst>
          </p:cNvPr>
          <p:cNvSpPr txBox="1"/>
          <p:nvPr/>
        </p:nvSpPr>
        <p:spPr>
          <a:xfrm>
            <a:off x="5507202" y="567393"/>
            <a:ext cx="33848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 err="1"/>
              <a:t>불용어</a:t>
            </a:r>
            <a:r>
              <a:rPr lang="ko-KR" altLang="en-US" sz="2500" spc="-150" dirty="0"/>
              <a:t> 후 </a:t>
            </a:r>
            <a:r>
              <a:rPr lang="ko-KR" altLang="en-US" sz="2500" spc="-150" dirty="0" err="1"/>
              <a:t>워드클라우드</a:t>
            </a:r>
            <a:endParaRPr lang="en-US" altLang="ko-KR" sz="2500" spc="-1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6C8826-9947-D319-5BA1-124955D25107}"/>
              </a:ext>
            </a:extLst>
          </p:cNvPr>
          <p:cNvCxnSpPr/>
          <p:nvPr/>
        </p:nvCxnSpPr>
        <p:spPr>
          <a:xfrm>
            <a:off x="6096000" y="1714505"/>
            <a:ext cx="0" cy="460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84BF9E-BCC5-CE2D-34BF-A95999527201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8C7C8-0EF0-2B6B-7D74-5659ABEDC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4" y="2372050"/>
            <a:ext cx="5386902" cy="363171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D43E7F9-42DD-4CA9-62AC-EC66EA262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9" y="2419796"/>
            <a:ext cx="5560822" cy="37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B8A6A-AE82-4D53-9AFD-142A1D9A371C}"/>
              </a:ext>
            </a:extLst>
          </p:cNvPr>
          <p:cNvSpPr txBox="1"/>
          <p:nvPr/>
        </p:nvSpPr>
        <p:spPr>
          <a:xfrm>
            <a:off x="720132" y="1423277"/>
            <a:ext cx="1075173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latin typeface="Bauhaus 93" panose="04030905020B02020C02" pitchFamily="82" charset="0"/>
                <a:ea typeface="+mj-ea"/>
              </a:rPr>
              <a:t>&lt;</a:t>
            </a:r>
            <a:r>
              <a:rPr lang="ko-KR" altLang="en-US" sz="4000" b="1" spc="-150" dirty="0">
                <a:latin typeface="Bauhaus 93" panose="04030905020B02020C02" pitchFamily="82" charset="0"/>
                <a:ea typeface="+mj-ea"/>
              </a:rPr>
              <a:t>코로나</a:t>
            </a:r>
            <a:r>
              <a:rPr lang="en-US" altLang="ko-KR" sz="4000" b="1" spc="-150" dirty="0">
                <a:latin typeface="Bauhaus 93" panose="04030905020B02020C02" pitchFamily="82" charset="0"/>
                <a:ea typeface="+mj-ea"/>
              </a:rPr>
              <a:t>19 </a:t>
            </a:r>
            <a:r>
              <a:rPr lang="ko-KR" altLang="en-US" sz="4000" b="1" spc="-150" dirty="0">
                <a:latin typeface="Bauhaus 93" panose="04030905020B02020C02" pitchFamily="82" charset="0"/>
                <a:ea typeface="+mj-ea"/>
              </a:rPr>
              <a:t>전과 후 차이</a:t>
            </a:r>
            <a:r>
              <a:rPr lang="en-US" altLang="ko-KR" sz="4000" b="1" spc="-150" dirty="0">
                <a:latin typeface="Bauhaus 93" panose="04030905020B02020C02" pitchFamily="82" charset="0"/>
                <a:ea typeface="+mj-ea"/>
              </a:rPr>
              <a:t>&gt;</a:t>
            </a:r>
          </a:p>
          <a:p>
            <a:pPr algn="ctr"/>
            <a:endParaRPr lang="en-US" altLang="ko-KR" sz="4000" b="1" spc="-150" dirty="0">
              <a:latin typeface="Bauhaus 93" panose="04030905020B02020C02" pitchFamily="82" charset="0"/>
              <a:ea typeface="+mj-ea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3500" b="1" spc="-150" dirty="0">
                <a:latin typeface="+mj-ea"/>
                <a:ea typeface="+mj-ea"/>
              </a:rPr>
              <a:t>전체 </a:t>
            </a:r>
            <a:r>
              <a:rPr lang="ko-KR" altLang="en-US" sz="3500" b="1" spc="-150" dirty="0">
                <a:solidFill>
                  <a:srgbClr val="FF0000"/>
                </a:solidFill>
                <a:latin typeface="+mj-ea"/>
                <a:ea typeface="+mj-ea"/>
              </a:rPr>
              <a:t>빈도수</a:t>
            </a:r>
            <a:r>
              <a:rPr lang="ko-KR" altLang="en-US" sz="3500" b="1" spc="-150" dirty="0">
                <a:latin typeface="+mj-ea"/>
                <a:ea typeface="+mj-ea"/>
              </a:rPr>
              <a:t>가 약</a:t>
            </a:r>
            <a:r>
              <a:rPr lang="en-US" altLang="ko-KR" sz="3500" b="1" spc="-150" dirty="0">
                <a:latin typeface="+mj-ea"/>
                <a:ea typeface="+mj-ea"/>
              </a:rPr>
              <a:t>100</a:t>
            </a:r>
            <a:r>
              <a:rPr lang="ko-KR" altLang="en-US" sz="3500" b="1" spc="-150" dirty="0">
                <a:latin typeface="+mj-ea"/>
                <a:ea typeface="+mj-ea"/>
              </a:rPr>
              <a:t>개 이상 </a:t>
            </a:r>
            <a:r>
              <a:rPr lang="ko-KR" altLang="en-US" sz="3500" b="1" spc="-150" dirty="0" err="1">
                <a:latin typeface="+mj-ea"/>
                <a:ea typeface="+mj-ea"/>
              </a:rPr>
              <a:t>차이남</a:t>
            </a:r>
            <a:r>
              <a:rPr lang="en-US" altLang="ko-KR" sz="3500" b="1" spc="-150" dirty="0">
                <a:latin typeface="+mj-ea"/>
                <a:ea typeface="+mj-ea"/>
              </a:rPr>
              <a:t>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altLang="ko-KR" sz="3500" b="1" spc="-150" dirty="0">
              <a:latin typeface="+mj-ea"/>
              <a:ea typeface="+mj-ea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3500" b="1" spc="-150" dirty="0">
                <a:latin typeface="+mj-ea"/>
                <a:ea typeface="+mj-ea"/>
              </a:rPr>
              <a:t>워드 </a:t>
            </a:r>
            <a:r>
              <a:rPr lang="ko-KR" altLang="en-US" sz="3500" b="1" spc="-150" dirty="0" err="1">
                <a:latin typeface="+mj-ea"/>
                <a:ea typeface="+mj-ea"/>
              </a:rPr>
              <a:t>클라우드시</a:t>
            </a:r>
            <a:r>
              <a:rPr lang="ko-KR" altLang="en-US" sz="3500" b="1" spc="-150" dirty="0">
                <a:latin typeface="+mj-ea"/>
                <a:ea typeface="+mj-ea"/>
              </a:rPr>
              <a:t> </a:t>
            </a:r>
            <a:r>
              <a:rPr lang="ko-KR" altLang="en-US" sz="3500" b="1" spc="-150" dirty="0">
                <a:solidFill>
                  <a:srgbClr val="FF0000"/>
                </a:solidFill>
                <a:latin typeface="+mj-ea"/>
                <a:ea typeface="+mj-ea"/>
              </a:rPr>
              <a:t>코로나후가 위험이나 감소가 </a:t>
            </a:r>
            <a:r>
              <a:rPr lang="ko-KR" altLang="en-US" sz="3500" b="1" spc="-150" dirty="0" err="1">
                <a:latin typeface="+mj-ea"/>
                <a:ea typeface="+mj-ea"/>
              </a:rPr>
              <a:t>잘보임</a:t>
            </a:r>
            <a:r>
              <a:rPr lang="en-US" altLang="ko-KR" sz="3500" b="1" spc="-150" dirty="0">
                <a:latin typeface="+mj-ea"/>
                <a:ea typeface="+mj-ea"/>
              </a:rPr>
              <a:t>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altLang="ko-KR" sz="3500" b="1" spc="-150" dirty="0">
              <a:latin typeface="+mj-ea"/>
              <a:ea typeface="+mj-ea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3500" b="1" spc="-150" dirty="0">
                <a:solidFill>
                  <a:srgbClr val="FF0000"/>
                </a:solidFill>
                <a:latin typeface="+mj-ea"/>
                <a:ea typeface="+mj-ea"/>
              </a:rPr>
              <a:t>코로나 전은 증가</a:t>
            </a:r>
            <a:r>
              <a:rPr lang="en-US" altLang="ko-KR" sz="3500" b="1" spc="-15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3500" b="1" spc="-150" dirty="0">
                <a:solidFill>
                  <a:srgbClr val="FF0000"/>
                </a:solidFill>
                <a:latin typeface="+mj-ea"/>
                <a:ea typeface="+mj-ea"/>
              </a:rPr>
              <a:t>이익</a:t>
            </a:r>
            <a:r>
              <a:rPr lang="ko-KR" altLang="en-US" sz="3500" b="1" spc="-150" dirty="0">
                <a:latin typeface="+mj-ea"/>
                <a:ea typeface="+mj-ea"/>
              </a:rPr>
              <a:t>이 주로 크게 보임</a:t>
            </a:r>
            <a:r>
              <a:rPr lang="en-US" altLang="ko-KR" sz="3500" b="1" spc="-150" dirty="0">
                <a:latin typeface="+mj-ea"/>
                <a:ea typeface="+mj-ea"/>
              </a:rPr>
              <a:t>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altLang="ko-KR" sz="3500" b="1" spc="-150" dirty="0">
              <a:latin typeface="+mj-ea"/>
              <a:ea typeface="+mj-ea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3500" b="1" spc="-150" dirty="0" err="1">
                <a:latin typeface="+mj-ea"/>
                <a:ea typeface="+mj-ea"/>
              </a:rPr>
              <a:t>불용어</a:t>
            </a:r>
            <a:r>
              <a:rPr lang="ko-KR" altLang="en-US" sz="3500" b="1" spc="-150" dirty="0">
                <a:latin typeface="+mj-ea"/>
                <a:ea typeface="+mj-ea"/>
              </a:rPr>
              <a:t> 제거를 못한점이 아쉬움</a:t>
            </a:r>
            <a:r>
              <a:rPr lang="en-US" altLang="ko-KR" sz="3500" b="1" spc="-150" dirty="0">
                <a:latin typeface="+mj-ea"/>
                <a:ea typeface="+mj-ea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결과분석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081FD-DFF7-46E0-974F-6F1CB0DB7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8D4EE-2237-404A-8416-6401571934BB}"/>
              </a:ext>
            </a:extLst>
          </p:cNvPr>
          <p:cNvSpPr txBox="1"/>
          <p:nvPr/>
        </p:nvSpPr>
        <p:spPr>
          <a:xfrm>
            <a:off x="4673174" y="3013501"/>
            <a:ext cx="2845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6913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B8A6A-AE82-4D53-9AFD-142A1D9A371C}"/>
              </a:ext>
            </a:extLst>
          </p:cNvPr>
          <p:cNvSpPr txBox="1"/>
          <p:nvPr/>
        </p:nvSpPr>
        <p:spPr>
          <a:xfrm>
            <a:off x="555114" y="2464937"/>
            <a:ext cx="10898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latin typeface="Bauhaus 93" panose="04030905020B02020C02" pitchFamily="82" charset="0"/>
                <a:ea typeface="+mj-ea"/>
              </a:rPr>
              <a:t>•</a:t>
            </a:r>
            <a:r>
              <a:rPr lang="ko-KR" altLang="en-US" sz="4500" b="1" spc="-150" dirty="0">
                <a:latin typeface="Bauhaus 93" panose="04030905020B02020C02" pitchFamily="82" charset="0"/>
                <a:ea typeface="+mj-ea"/>
              </a:rPr>
              <a:t>코로나</a:t>
            </a:r>
            <a:r>
              <a:rPr lang="en-US" altLang="ko-KR" sz="4500" b="1" spc="-150" dirty="0">
                <a:latin typeface="Bauhaus 93" panose="04030905020B02020C02" pitchFamily="82" charset="0"/>
                <a:ea typeface="+mj-ea"/>
              </a:rPr>
              <a:t>19 </a:t>
            </a:r>
            <a:r>
              <a:rPr lang="ko-KR" altLang="en-US" sz="4500" b="1" spc="-150" dirty="0">
                <a:latin typeface="Bauhaus 93" panose="04030905020B02020C02" pitchFamily="82" charset="0"/>
                <a:ea typeface="+mj-ea"/>
              </a:rPr>
              <a:t>전후로 영화계</a:t>
            </a:r>
            <a:r>
              <a:rPr lang="en-US" altLang="ko-KR" sz="4500" b="1" spc="-150" dirty="0">
                <a:latin typeface="Bauhaus 93" panose="04030905020B02020C02" pitchFamily="82" charset="0"/>
                <a:ea typeface="+mj-ea"/>
              </a:rPr>
              <a:t>(</a:t>
            </a:r>
            <a:r>
              <a:rPr lang="en-US" altLang="ko-KR" sz="4500" b="1" spc="-150" dirty="0" err="1">
                <a:latin typeface="Bauhaus 93" panose="04030905020B02020C02" pitchFamily="82" charset="0"/>
                <a:ea typeface="+mj-ea"/>
              </a:rPr>
              <a:t>cgv</a:t>
            </a:r>
            <a:r>
              <a:rPr lang="en-US" altLang="ko-KR" sz="4500" b="1" spc="-150" dirty="0">
                <a:latin typeface="Bauhaus 93" panose="04030905020B02020C02" pitchFamily="82" charset="0"/>
                <a:ea typeface="+mj-ea"/>
              </a:rPr>
              <a:t>,</a:t>
            </a:r>
            <a:r>
              <a:rPr lang="ko-KR" altLang="en-US" sz="4500" b="1" spc="-150" dirty="0">
                <a:latin typeface="Bauhaus 93" panose="04030905020B02020C02" pitchFamily="82" charset="0"/>
                <a:ea typeface="+mj-ea"/>
              </a:rPr>
              <a:t>메가박스</a:t>
            </a:r>
            <a:r>
              <a:rPr lang="en-US" altLang="ko-KR" sz="4500" b="1" spc="-150" dirty="0">
                <a:latin typeface="Bauhaus 93" panose="04030905020B02020C02" pitchFamily="82" charset="0"/>
                <a:ea typeface="+mj-ea"/>
              </a:rPr>
              <a:t>)</a:t>
            </a:r>
            <a:r>
              <a:rPr lang="ko-KR" altLang="en-US" sz="4500" b="1" spc="-150" dirty="0">
                <a:latin typeface="Bauhaus 93" panose="04030905020B02020C02" pitchFamily="82" charset="0"/>
                <a:ea typeface="+mj-ea"/>
              </a:rPr>
              <a:t>의</a:t>
            </a:r>
            <a:endParaRPr lang="en-US" altLang="ko-KR" sz="4500" b="1" spc="-150" dirty="0">
              <a:latin typeface="Bauhaus 93" panose="04030905020B02020C02" pitchFamily="82" charset="0"/>
              <a:ea typeface="+mj-ea"/>
            </a:endParaRPr>
          </a:p>
          <a:p>
            <a:pPr algn="ctr"/>
            <a:r>
              <a:rPr lang="ko-KR" altLang="en-US" sz="4500" b="1" spc="-150" dirty="0">
                <a:latin typeface="Bauhaus 93" panose="04030905020B02020C02" pitchFamily="82" charset="0"/>
                <a:ea typeface="+mj-ea"/>
              </a:rPr>
              <a:t>사업보고서 중에</a:t>
            </a:r>
            <a:endParaRPr lang="en-US" altLang="ko-KR" sz="4500" b="1" spc="-150" dirty="0">
              <a:latin typeface="Bauhaus 93" panose="04030905020B02020C02" pitchFamily="82" charset="0"/>
              <a:ea typeface="+mj-ea"/>
            </a:endParaRPr>
          </a:p>
          <a:p>
            <a:pPr algn="ctr"/>
            <a:r>
              <a:rPr lang="ko-KR" altLang="en-US" sz="4500" b="1" spc="-150" dirty="0">
                <a:latin typeface="Bauhaus 93" panose="04030905020B02020C02" pitchFamily="82" charset="0"/>
                <a:ea typeface="+mj-ea"/>
              </a:rPr>
              <a:t>이사의 경영진단 및 분석의견</a:t>
            </a:r>
          </a:p>
          <a:p>
            <a:pPr algn="ctr"/>
            <a:r>
              <a:rPr lang="ko-KR" altLang="en-US" sz="4500" b="1" spc="-150" dirty="0">
                <a:latin typeface="Bauhaus 93" panose="04030905020B02020C02" pitchFamily="82" charset="0"/>
                <a:ea typeface="+mj-ea"/>
              </a:rPr>
              <a:t>워드 클라우드</a:t>
            </a:r>
            <a:r>
              <a:rPr lang="ko-KR" altLang="en-US" sz="4500" b="1" spc="-150" dirty="0">
                <a:latin typeface="+mj-ea"/>
                <a:ea typeface="+mj-ea"/>
              </a:rPr>
              <a:t>를 통한 비교</a:t>
            </a:r>
            <a:endParaRPr lang="en-US" altLang="ko-KR" sz="4500" b="1" spc="-15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주제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주제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3FBE49-E224-DE4A-7C64-578A1216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7" y="2536401"/>
            <a:ext cx="10141761" cy="4366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5A9286-5B51-1B97-CA73-51E13E3A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7" y="5034555"/>
            <a:ext cx="10102809" cy="400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04BCD-C388-2648-6A57-896DC9520B6D}"/>
              </a:ext>
            </a:extLst>
          </p:cNvPr>
          <p:cNvSpPr txBox="1"/>
          <p:nvPr/>
        </p:nvSpPr>
        <p:spPr>
          <a:xfrm>
            <a:off x="733274" y="3092598"/>
            <a:ext cx="1097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latin typeface="+mn-ea"/>
              </a:rPr>
              <a:t>•CJ CGV</a:t>
            </a:r>
            <a:r>
              <a:rPr lang="ko-KR" altLang="en-US" sz="2000" b="1" spc="-150" dirty="0">
                <a:latin typeface="+mn-ea"/>
              </a:rPr>
              <a:t>주식회사는 대한민국에서 </a:t>
            </a:r>
            <a:r>
              <a:rPr lang="ko-KR" altLang="en-US" sz="2000" b="1" spc="-150" dirty="0" err="1">
                <a:latin typeface="+mn-ea"/>
              </a:rPr>
              <a:t>멀티플렉스</a:t>
            </a:r>
            <a:r>
              <a:rPr lang="ko-KR" altLang="en-US" sz="2000" b="1" spc="-150" dirty="0">
                <a:latin typeface="+mn-ea"/>
              </a:rPr>
              <a:t> 영화관 프랜차이즈 </a:t>
            </a:r>
            <a:r>
              <a:rPr lang="en-US" altLang="ko-KR" sz="2000" b="1" spc="-150" dirty="0">
                <a:latin typeface="+mn-ea"/>
              </a:rPr>
              <a:t>CGV</a:t>
            </a:r>
            <a:r>
              <a:rPr lang="ko-KR" altLang="en-US" sz="2000" b="1" spc="-150" dirty="0">
                <a:latin typeface="+mn-ea"/>
              </a:rPr>
              <a:t>를 운영하는 </a:t>
            </a:r>
            <a:r>
              <a:rPr lang="en-US" altLang="ko-KR" sz="2000" b="1" spc="-150" dirty="0">
                <a:latin typeface="+mn-ea"/>
              </a:rPr>
              <a:t>CJ</a:t>
            </a:r>
            <a:r>
              <a:rPr lang="ko-KR" altLang="en-US" sz="2000" b="1" spc="-150" dirty="0">
                <a:latin typeface="+mn-ea"/>
              </a:rPr>
              <a:t>그룹의 엔터테인먼트 및 미디어 부문 계열사</a:t>
            </a:r>
            <a:r>
              <a:rPr lang="en-US" altLang="ko-KR" sz="2000" b="1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058664-0A79-7242-478F-C3B2CA53F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3" y="1423334"/>
            <a:ext cx="3996745" cy="985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CF2DA5-CBFE-ACAE-6F8D-3E1BD7C13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19" y="3907552"/>
            <a:ext cx="4603836" cy="938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543A89-BC72-D8FC-2668-3C8F87440E83}"/>
              </a:ext>
            </a:extLst>
          </p:cNvPr>
          <p:cNvSpPr txBox="1"/>
          <p:nvPr/>
        </p:nvSpPr>
        <p:spPr>
          <a:xfrm>
            <a:off x="723854" y="5652156"/>
            <a:ext cx="1097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latin typeface="+mn-ea"/>
              </a:rPr>
              <a:t>•</a:t>
            </a:r>
            <a:r>
              <a:rPr lang="ko-KR" altLang="en-US" sz="2000" b="1" spc="-150" dirty="0">
                <a:latin typeface="+mn-ea"/>
              </a:rPr>
              <a:t>중앙그룹 계열사 중 하나인 콘텐트리 중앙 산하의 자회사 </a:t>
            </a:r>
            <a:endParaRPr lang="en-US" altLang="ko-KR" sz="2000" b="1" spc="-150" dirty="0">
              <a:latin typeface="+mn-ea"/>
            </a:endParaRPr>
          </a:p>
          <a:p>
            <a:pPr algn="ctr"/>
            <a:r>
              <a:rPr lang="en-US" altLang="ko-KR" sz="2000" b="1" spc="-150" dirty="0">
                <a:latin typeface="+mn-ea"/>
              </a:rPr>
              <a:t>'</a:t>
            </a:r>
            <a:r>
              <a:rPr lang="ko-KR" altLang="en-US" sz="2000" b="1" spc="-150" dirty="0">
                <a:latin typeface="+mn-ea"/>
              </a:rPr>
              <a:t>메가박스중앙</a:t>
            </a:r>
            <a:r>
              <a:rPr lang="en-US" altLang="ko-KR" sz="2000" b="1" spc="-150" dirty="0">
                <a:latin typeface="+mn-ea"/>
              </a:rPr>
              <a:t>(</a:t>
            </a:r>
            <a:r>
              <a:rPr lang="ko-KR" altLang="en-US" sz="2000" b="1" spc="-150" dirty="0">
                <a:latin typeface="+mn-ea"/>
              </a:rPr>
              <a:t>주</a:t>
            </a:r>
            <a:r>
              <a:rPr lang="en-US" altLang="ko-KR" sz="2000" b="1" spc="-150" dirty="0">
                <a:latin typeface="+mn-ea"/>
              </a:rPr>
              <a:t>)'</a:t>
            </a:r>
            <a:r>
              <a:rPr lang="ko-KR" altLang="en-US" sz="2000" b="1" spc="-150" dirty="0">
                <a:latin typeface="+mn-ea"/>
              </a:rPr>
              <a:t>에서 운영하는 멀티 </a:t>
            </a:r>
            <a:r>
              <a:rPr lang="ko-KR" altLang="en-US" sz="2000" b="1" spc="-150" dirty="0" err="1">
                <a:latin typeface="+mn-ea"/>
              </a:rPr>
              <a:t>플렉스</a:t>
            </a:r>
            <a:r>
              <a:rPr lang="ko-KR" altLang="en-US" sz="2000" b="1" spc="-150" dirty="0">
                <a:latin typeface="+mn-ea"/>
              </a:rPr>
              <a:t> 영화관</a:t>
            </a:r>
            <a:r>
              <a:rPr lang="en-US" altLang="ko-KR" sz="2000" b="1" spc="-15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6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7330-AD88-52C0-7DA9-E0FDF24C6420}"/>
              </a:ext>
            </a:extLst>
          </p:cNvPr>
          <p:cNvSpPr txBox="1"/>
          <p:nvPr/>
        </p:nvSpPr>
        <p:spPr>
          <a:xfrm>
            <a:off x="2448561" y="1684025"/>
            <a:ext cx="74777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spc="-150" dirty="0" err="1"/>
              <a:t>Cgv</a:t>
            </a:r>
            <a:r>
              <a:rPr lang="ko-KR" altLang="en-US" sz="2500" spc="-150" dirty="0"/>
              <a:t>회사의 사업보고서를 코로나 전후로  </a:t>
            </a:r>
            <a:r>
              <a:rPr lang="en-US" altLang="ko-KR" sz="2500" spc="-150" dirty="0"/>
              <a:t>3</a:t>
            </a:r>
            <a:r>
              <a:rPr lang="ko-KR" altLang="en-US" sz="2500" spc="-150" dirty="0" err="1"/>
              <a:t>년씩</a:t>
            </a:r>
            <a:r>
              <a:rPr lang="ko-KR" altLang="en-US" sz="2500" spc="-150" dirty="0"/>
              <a:t> 불러오기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F0A22D6-AB46-CB25-47C8-FE2610EC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24" y="2454765"/>
            <a:ext cx="9295745" cy="33161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2B7B81-57B7-EA25-AEC8-740092AF761A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7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7FA19-F82E-12C3-C6FB-345DA45BA6E7}"/>
              </a:ext>
            </a:extLst>
          </p:cNvPr>
          <p:cNvSpPr txBox="1"/>
          <p:nvPr/>
        </p:nvSpPr>
        <p:spPr>
          <a:xfrm>
            <a:off x="1996440" y="1719287"/>
            <a:ext cx="81991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/>
              <a:t>콘텐트리 중앙의 사업보고서를 코로나 전후로  </a:t>
            </a:r>
            <a:r>
              <a:rPr lang="en-US" altLang="ko-KR" sz="2500" spc="-150" dirty="0"/>
              <a:t>3</a:t>
            </a:r>
            <a:r>
              <a:rPr lang="ko-KR" altLang="en-US" sz="2500" spc="-150" dirty="0" err="1"/>
              <a:t>년씩</a:t>
            </a:r>
            <a:r>
              <a:rPr lang="ko-KR" altLang="en-US" sz="2500" spc="-150" dirty="0"/>
              <a:t> 불러오기</a:t>
            </a:r>
          </a:p>
        </p:txBody>
      </p:sp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EECB3E5B-0148-7FC5-5451-30687E4B7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28" y="2433295"/>
            <a:ext cx="9464860" cy="35664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4CD166-58BC-2F1E-18AF-99D73F1DA7DA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</p:spTree>
    <p:extLst>
      <p:ext uri="{BB962C8B-B14F-4D97-AF65-F5344CB8AC3E}">
        <p14:creationId xmlns:p14="http://schemas.microsoft.com/office/powerpoint/2010/main" val="2374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7330-AD88-52C0-7DA9-E0FDF24C6420}"/>
              </a:ext>
            </a:extLst>
          </p:cNvPr>
          <p:cNvSpPr txBox="1"/>
          <p:nvPr/>
        </p:nvSpPr>
        <p:spPr>
          <a:xfrm>
            <a:off x="8067803" y="3454400"/>
            <a:ext cx="2976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/>
              <a:t>이사의 경영진단 및 분석의견을 뽑아 내기</a:t>
            </a:r>
            <a:endParaRPr lang="en-US" altLang="ko-KR" sz="2500" spc="-15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E7E7412-DFC5-97C1-DC9D-838FAAFD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3" y="1679272"/>
            <a:ext cx="6143333" cy="44120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75CC52-15A8-FDE6-DBC3-980CE40B8E3C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815104F-66F1-AAB0-08D0-0F8B0978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71" y="1935311"/>
            <a:ext cx="7544454" cy="3901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204E8-C040-DE0F-C2D5-4CA7B3E9F311}"/>
              </a:ext>
            </a:extLst>
          </p:cNvPr>
          <p:cNvSpPr txBox="1"/>
          <p:nvPr/>
        </p:nvSpPr>
        <p:spPr>
          <a:xfrm>
            <a:off x="8606283" y="3291840"/>
            <a:ext cx="2976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/>
              <a:t>이사의 경영진단 및 분석의견을 뽑아 내기</a:t>
            </a:r>
            <a:endParaRPr lang="en-US" altLang="ko-KR" sz="25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484AA2-378C-3262-69C8-9590511001CB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메가박스</a:t>
            </a:r>
          </a:p>
        </p:txBody>
      </p:sp>
    </p:spTree>
    <p:extLst>
      <p:ext uri="{BB962C8B-B14F-4D97-AF65-F5344CB8AC3E}">
        <p14:creationId xmlns:p14="http://schemas.microsoft.com/office/powerpoint/2010/main" val="13124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F7330-AD88-52C0-7DA9-E0FDF24C6420}"/>
              </a:ext>
            </a:extLst>
          </p:cNvPr>
          <p:cNvSpPr txBox="1"/>
          <p:nvPr/>
        </p:nvSpPr>
        <p:spPr>
          <a:xfrm>
            <a:off x="7165491" y="1513608"/>
            <a:ext cx="4260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spc="-150" dirty="0" err="1"/>
              <a:t>cgv</a:t>
            </a:r>
            <a:r>
              <a:rPr lang="ko-KR" altLang="en-US" sz="2500" spc="-150" dirty="0"/>
              <a:t>사업보고서 에서</a:t>
            </a:r>
            <a:endParaRPr lang="en-US" altLang="ko-KR" sz="2500" spc="-150" dirty="0"/>
          </a:p>
          <a:p>
            <a:pPr algn="just"/>
            <a:r>
              <a:rPr lang="ko-KR" altLang="en-US" sz="2500" spc="-150" dirty="0"/>
              <a:t>이사의 경영진단 및 분석의견을</a:t>
            </a:r>
            <a:endParaRPr lang="en-US" altLang="ko-KR" sz="2500" spc="-150" dirty="0"/>
          </a:p>
          <a:p>
            <a:pPr algn="just"/>
            <a:r>
              <a:rPr lang="en-US" altLang="ko-KR" sz="2500" spc="-150" dirty="0"/>
              <a:t>text</a:t>
            </a:r>
            <a:r>
              <a:rPr lang="ko-KR" altLang="en-US" sz="2500" spc="-150" dirty="0"/>
              <a:t>열로 생성해</a:t>
            </a:r>
            <a:endParaRPr lang="en-US" altLang="ko-KR" sz="2500" spc="-150" dirty="0"/>
          </a:p>
          <a:p>
            <a:pPr algn="just"/>
            <a:r>
              <a:rPr lang="en-US" altLang="ko-KR" sz="2500" spc="-150" dirty="0"/>
              <a:t>csv</a:t>
            </a:r>
            <a:r>
              <a:rPr lang="ko-KR" altLang="en-US" sz="2500" spc="-150" dirty="0"/>
              <a:t>파일로 만들기</a:t>
            </a:r>
            <a:endParaRPr lang="en-US" altLang="ko-KR" sz="2500" spc="-15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B97D4F5-8D0A-27DF-D2F5-0E0F44CE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5" y="1690144"/>
            <a:ext cx="5847965" cy="297666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DABECC-C71D-CB3D-2A92-11AE797F55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11" y="3144824"/>
            <a:ext cx="8798560" cy="30439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C2BCD5-E7DA-CADA-5215-F9D89BFFE5A1}"/>
              </a:ext>
            </a:extLst>
          </p:cNvPr>
          <p:cNvSpPr/>
          <p:nvPr/>
        </p:nvSpPr>
        <p:spPr>
          <a:xfrm>
            <a:off x="9848264" y="383625"/>
            <a:ext cx="1788622" cy="84459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cgv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47CCFF6762D744ABFD54C8496409D29" ma:contentTypeVersion="11" ma:contentTypeDescription="새 문서를 만듭니다." ma:contentTypeScope="" ma:versionID="4ccd37d114f45ca1dcc7c742966e4da8">
  <xsd:schema xmlns:xsd="http://www.w3.org/2001/XMLSchema" xmlns:xs="http://www.w3.org/2001/XMLSchema" xmlns:p="http://schemas.microsoft.com/office/2006/metadata/properties" xmlns:ns3="203a716d-748e-48be-bb44-2ee05fe64c78" xmlns:ns4="151e83d0-a513-4585-8091-5d644eff15a5" targetNamespace="http://schemas.microsoft.com/office/2006/metadata/properties" ma:root="true" ma:fieldsID="ad9f023d6bdb300e929588c1443e25bd" ns3:_="" ns4:_="">
    <xsd:import namespace="203a716d-748e-48be-bb44-2ee05fe64c78"/>
    <xsd:import namespace="151e83d0-a513-4585-8091-5d644eff15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a716d-748e-48be-bb44-2ee05fe64c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e83d0-a513-4585-8091-5d644eff15a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6372E-383F-420A-866C-DDF355034229}">
  <ds:schemaRefs>
    <ds:schemaRef ds:uri="http://purl.org/dc/dcmitype/"/>
    <ds:schemaRef ds:uri="151e83d0-a513-4585-8091-5d644eff15a5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03a716d-748e-48be-bb44-2ee05fe64c78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DB08BB-64A8-4BDA-9A12-686EA89D49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D4E1E9-D4CE-4D3B-93EE-76C932D6D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3a716d-748e-48be-bb44-2ee05fe64c78"/>
    <ds:schemaRef ds:uri="151e83d0-a513-4585-8091-5d644eff15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380</Words>
  <Application>Microsoft Office PowerPoint</Application>
  <PresentationFormat>와이드스크린</PresentationFormat>
  <Paragraphs>152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Pretendard</vt:lpstr>
      <vt:lpstr>Pretendard ExtraBold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김지연</cp:lastModifiedBy>
  <cp:revision>65</cp:revision>
  <dcterms:created xsi:type="dcterms:W3CDTF">2021-12-10T03:55:27Z</dcterms:created>
  <dcterms:modified xsi:type="dcterms:W3CDTF">2022-06-14T06:49:35Z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0x010100147CCFF6762D744ABFD54C8496409D29</vt:lpwstr>
  </property>
</Properties>
</file>