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52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Calibri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5912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-1" y="692150"/>
            <a:ext cx="9144002" cy="46038"/>
          </a:xfrm>
          <a:prstGeom prst="rect">
            <a:avLst/>
          </a:prstGeom>
          <a:gradFill>
            <a:gsLst>
              <a:gs pos="0">
                <a:srgbClr val="CCCCFF"/>
              </a:gs>
              <a:gs pos="17999">
                <a:srgbClr val="BFBFBF"/>
              </a:gs>
              <a:gs pos="48001">
                <a:srgbClr val="595959"/>
              </a:gs>
              <a:gs pos="82002">
                <a:srgbClr val="A5A5A5"/>
              </a:gs>
              <a:gs pos="100000">
                <a:srgbClr val="D8D8D8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标题文本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3000"/>
              </a:spcBef>
              <a:spcAft>
                <a:spcPts val="3000"/>
              </a:spcAft>
            </a:pPr>
            <a:r>
              <a:rPr lang="zh-CN" altLang="zh-CN" sz="1800" b="1" dirty="0">
                <a:effectLst/>
                <a:latin typeface="方正大标宋简体"/>
              </a:rPr>
              <a:t>第</a:t>
            </a:r>
            <a:r>
              <a:rPr lang="en-US" altLang="zh-CN" sz="1800" b="1" dirty="0">
                <a:effectLst/>
                <a:latin typeface="方正大标宋简体"/>
              </a:rPr>
              <a:t>15</a:t>
            </a:r>
            <a:r>
              <a:rPr lang="zh-CN" altLang="zh-CN" sz="1800" b="1" dirty="0">
                <a:effectLst/>
                <a:latin typeface="方正大标宋简体"/>
              </a:rPr>
              <a:t>章</a:t>
            </a:r>
            <a:r>
              <a:rPr lang="en-US" altLang="zh-CN" sz="1800" b="1" dirty="0">
                <a:effectLst/>
                <a:latin typeface="方正大标宋简体"/>
              </a:rPr>
              <a:t>  Docker Desktop </a:t>
            </a:r>
            <a:r>
              <a:rPr lang="zh-CN" altLang="zh-CN" sz="1800" b="1" dirty="0">
                <a:effectLst/>
                <a:latin typeface="方正大标宋简体"/>
              </a:rPr>
              <a:t>使用</a:t>
            </a:r>
            <a:r>
              <a:rPr lang="en-US" altLang="zh-CN" sz="1800" b="1" dirty="0">
                <a:effectLst/>
                <a:latin typeface="方正大标宋简体"/>
              </a:rPr>
              <a:t> Kubernetes</a:t>
            </a:r>
            <a:endParaRPr lang="zh-CN" altLang="zh-CN" sz="1800" b="1" dirty="0">
              <a:effectLst/>
              <a:latin typeface="方正大标宋简体"/>
            </a:endParaRPr>
          </a:p>
        </p:txBody>
      </p:sp>
      <p:sp>
        <p:nvSpPr>
          <p:cNvPr id="31" name="Shape 31"/>
          <p:cNvSpPr>
            <a:spLocks noGrp="1"/>
          </p:cNvSpPr>
          <p:nvPr>
            <p:ph type="body" idx="4294967295"/>
          </p:nvPr>
        </p:nvSpPr>
        <p:spPr>
          <a:xfrm>
            <a:off x="371475" y="13335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6700" indent="266700" algn="just" defTabSz="266700">
              <a:lnSpc>
                <a:spcPts val="4300"/>
              </a:lnSpc>
              <a:spcBef>
                <a:spcPts val="0"/>
              </a:spcBef>
              <a:buSz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sz="2400" dirty="0">
                <a:effectLst/>
                <a:latin typeface="Times New Roman" panose="02020603050405020304" pitchFamily="18" charset="0"/>
                <a:ea typeface="方正楷体简体"/>
              </a:rPr>
              <a:t>15.1  Kubernetes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方正楷体简体"/>
              </a:rPr>
              <a:t>基本概念</a:t>
            </a:r>
          </a:p>
          <a:p>
            <a:pPr marL="266700" indent="266700" algn="just" defTabSz="266700">
              <a:lnSpc>
                <a:spcPts val="4300"/>
              </a:lnSpc>
              <a:spcBef>
                <a:spcPts val="0"/>
              </a:spcBef>
              <a:buSz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sz="2400" dirty="0">
                <a:effectLst/>
                <a:latin typeface="Times New Roman" panose="02020603050405020304" pitchFamily="18" charset="0"/>
                <a:ea typeface="方正楷体简体"/>
              </a:rPr>
              <a:t>15.2  Kubernetes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方正楷体简体"/>
              </a:rPr>
              <a:t>架构设计简介</a:t>
            </a:r>
          </a:p>
          <a:p>
            <a:pPr marL="266700" indent="266700" algn="just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15.3  Kubernetes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使用示例</a:t>
            </a:r>
            <a:endParaRPr lang="zh-CN" altLang="en-US" sz="2400" dirty="0">
              <a:latin typeface="宋体"/>
              <a:ea typeface="宋体"/>
              <a:cs typeface="宋体"/>
              <a:sym typeface="宋体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 idx="4294967295"/>
          </p:nvPr>
        </p:nvSpPr>
        <p:spPr>
          <a:xfrm>
            <a:off x="581025" y="583684"/>
            <a:ext cx="8229600" cy="649288"/>
          </a:xfrm>
          <a:prstGeom prst="rect">
            <a:avLst/>
          </a:prstGeom>
        </p:spPr>
        <p:txBody>
          <a:bodyPr>
            <a:normAutofit/>
          </a:bodyPr>
          <a:lstStyle>
            <a:lvl1pPr defTabSz="112013">
              <a:lnSpc>
                <a:spcPts val="3300"/>
              </a:lnSpc>
              <a:spcBef>
                <a:spcPts val="1000"/>
              </a:spcBef>
              <a:defRPr sz="1848" b="1" spc="-15" baseline="54112">
                <a:uFill>
                  <a:solidFill>
                    <a:srgbClr val="B2B2B2"/>
                  </a:solidFill>
                </a:uFill>
                <a:latin typeface="Futura Md BT"/>
                <a:ea typeface="Futura Md BT"/>
                <a:cs typeface="Futura Md BT"/>
                <a:sym typeface="Futura Md BT"/>
              </a:defRPr>
            </a:lvl1pPr>
          </a:lstStyle>
          <a:p>
            <a:pPr>
              <a:spcBef>
                <a:spcPts val="2000"/>
              </a:spcBef>
              <a:spcAft>
                <a:spcPts val="2000"/>
              </a:spcAft>
            </a:pPr>
            <a:r>
              <a:rPr lang="en-US" altLang="zh-CN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15.3  Kubernetes</a:t>
            </a:r>
            <a:r>
              <a:rPr lang="zh-CN" altLang="en-US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使用示例</a:t>
            </a:r>
            <a:endParaRPr lang="zh-CN" altLang="zh-CN" sz="40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409623A-0477-45B7-96E9-9DC8AC223881}"/>
              </a:ext>
            </a:extLst>
          </p:cNvPr>
          <p:cNvSpPr txBox="1"/>
          <p:nvPr/>
        </p:nvSpPr>
        <p:spPr>
          <a:xfrm>
            <a:off x="333375" y="1048306"/>
            <a:ext cx="4572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15.3.1 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启用</a:t>
            </a: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Kubernetes</a:t>
            </a:r>
            <a:endParaRPr lang="zh-CN" altLang="zh-CN" sz="1800" dirty="0">
              <a:effectLst/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FF14050-3CD0-4868-9C58-B8D82F941C66}"/>
              </a:ext>
            </a:extLst>
          </p:cNvPr>
          <p:cNvSpPr txBox="1"/>
          <p:nvPr/>
        </p:nvSpPr>
        <p:spPr>
          <a:xfrm>
            <a:off x="333374" y="1619251"/>
            <a:ext cx="8353425" cy="1323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6700" algn="just">
              <a:lnSpc>
                <a:spcPts val="1570"/>
              </a:lnSpc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Docker desktop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集成了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kubernetes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功能，可以满足最快完成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kubernetes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学习环境搭建的需求。</a:t>
            </a:r>
          </a:p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如果没有安装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docker desktop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，可以直接下载最新版本进行安装。如果已安装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docker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，为了更新至最新版本，也可以使用下载最新版本安装的方式进行版本更新。下载地址：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https://www.docker.com/products/docker-desktop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成功安装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desktop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，可以在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About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菜单中看到其版本号：</a:t>
            </a:r>
          </a:p>
        </p:txBody>
      </p:sp>
      <p:pic>
        <p:nvPicPr>
          <p:cNvPr id="9218" name="图片 25" descr="图形用户界面, 网站&#10;&#10;描述已自动生成">
            <a:extLst>
              <a:ext uri="{FF2B5EF4-FFF2-40B4-BE49-F238E27FC236}">
                <a16:creationId xmlns:a16="http://schemas.microsoft.com/office/drawing/2014/main" id="{48550042-6B24-4CCA-813B-A34491ADD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942690"/>
            <a:ext cx="5257800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0132961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 idx="4294967295"/>
          </p:nvPr>
        </p:nvSpPr>
        <p:spPr>
          <a:xfrm>
            <a:off x="581025" y="583684"/>
            <a:ext cx="8229600" cy="649288"/>
          </a:xfrm>
          <a:prstGeom prst="rect">
            <a:avLst/>
          </a:prstGeom>
        </p:spPr>
        <p:txBody>
          <a:bodyPr>
            <a:normAutofit/>
          </a:bodyPr>
          <a:lstStyle>
            <a:lvl1pPr defTabSz="112013">
              <a:lnSpc>
                <a:spcPts val="3300"/>
              </a:lnSpc>
              <a:spcBef>
                <a:spcPts val="1000"/>
              </a:spcBef>
              <a:defRPr sz="1848" b="1" spc="-15" baseline="54112">
                <a:uFill>
                  <a:solidFill>
                    <a:srgbClr val="B2B2B2"/>
                  </a:solidFill>
                </a:uFill>
                <a:latin typeface="Futura Md BT"/>
                <a:ea typeface="Futura Md BT"/>
                <a:cs typeface="Futura Md BT"/>
                <a:sym typeface="Futura Md BT"/>
              </a:defRPr>
            </a:lvl1pPr>
          </a:lstStyle>
          <a:p>
            <a:pPr>
              <a:spcBef>
                <a:spcPts val="2000"/>
              </a:spcBef>
              <a:spcAft>
                <a:spcPts val="2000"/>
              </a:spcAft>
            </a:pPr>
            <a:r>
              <a:rPr lang="en-US" altLang="zh-CN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15.3  Kubernetes</a:t>
            </a:r>
            <a:r>
              <a:rPr lang="zh-CN" altLang="en-US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使用示例</a:t>
            </a:r>
            <a:endParaRPr lang="zh-CN" altLang="zh-CN" sz="40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409623A-0477-45B7-96E9-9DC8AC223881}"/>
              </a:ext>
            </a:extLst>
          </p:cNvPr>
          <p:cNvSpPr txBox="1"/>
          <p:nvPr/>
        </p:nvSpPr>
        <p:spPr>
          <a:xfrm>
            <a:off x="333375" y="1048306"/>
            <a:ext cx="4572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15.3.2 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使用</a:t>
            </a: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Kubernetes</a:t>
            </a:r>
            <a:endParaRPr lang="zh-CN" altLang="zh-CN" sz="1800" dirty="0">
              <a:effectLst/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FF14050-3CD0-4868-9C58-B8D82F941C66}"/>
              </a:ext>
            </a:extLst>
          </p:cNvPr>
          <p:cNvSpPr txBox="1"/>
          <p:nvPr/>
        </p:nvSpPr>
        <p:spPr>
          <a:xfrm>
            <a:off x="466724" y="1630909"/>
            <a:ext cx="8601075" cy="5027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集群启用完成后，在打开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Docker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桌面应用的选项卡在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UI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上会有些微的变化，证明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Kubernetes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集群已经成功启动起来了。</a:t>
            </a:r>
          </a:p>
        </p:txBody>
      </p:sp>
      <p:pic>
        <p:nvPicPr>
          <p:cNvPr id="10242" name="图片 28" descr="图形用户界面, 应用程序&#10;&#10;描述已自动生成">
            <a:extLst>
              <a:ext uri="{FF2B5EF4-FFF2-40B4-BE49-F238E27FC236}">
                <a16:creationId xmlns:a16="http://schemas.microsoft.com/office/drawing/2014/main" id="{A26DE5A4-B875-45B4-9A36-A5DAFB752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988" y="2346882"/>
            <a:ext cx="5257800" cy="357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9509733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 idx="4294967295"/>
          </p:nvPr>
        </p:nvSpPr>
        <p:spPr>
          <a:xfrm>
            <a:off x="581025" y="583684"/>
            <a:ext cx="8229600" cy="649288"/>
          </a:xfrm>
          <a:prstGeom prst="rect">
            <a:avLst/>
          </a:prstGeom>
        </p:spPr>
        <p:txBody>
          <a:bodyPr>
            <a:normAutofit/>
          </a:bodyPr>
          <a:lstStyle>
            <a:lvl1pPr defTabSz="112013">
              <a:lnSpc>
                <a:spcPts val="3300"/>
              </a:lnSpc>
              <a:spcBef>
                <a:spcPts val="1000"/>
              </a:spcBef>
              <a:defRPr sz="1848" b="1" spc="-15" baseline="54112">
                <a:uFill>
                  <a:solidFill>
                    <a:srgbClr val="B2B2B2"/>
                  </a:solidFill>
                </a:uFill>
                <a:latin typeface="Futura Md BT"/>
                <a:ea typeface="Futura Md BT"/>
                <a:cs typeface="Futura Md BT"/>
                <a:sym typeface="Futura Md BT"/>
              </a:defRPr>
            </a:lvl1pPr>
          </a:lstStyle>
          <a:p>
            <a:pPr>
              <a:spcBef>
                <a:spcPts val="2000"/>
              </a:spcBef>
              <a:spcAft>
                <a:spcPts val="2000"/>
              </a:spcAft>
            </a:pPr>
            <a:r>
              <a:rPr lang="en-US" altLang="zh-CN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15.3  Kubernetes</a:t>
            </a:r>
            <a:r>
              <a:rPr lang="zh-CN" altLang="en-US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使用示例</a:t>
            </a:r>
            <a:endParaRPr lang="zh-CN" altLang="zh-CN" sz="40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409623A-0477-45B7-96E9-9DC8AC223881}"/>
              </a:ext>
            </a:extLst>
          </p:cNvPr>
          <p:cNvSpPr txBox="1"/>
          <p:nvPr/>
        </p:nvSpPr>
        <p:spPr>
          <a:xfrm>
            <a:off x="333375" y="1048306"/>
            <a:ext cx="4572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15.3.3 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创建</a:t>
            </a: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MySQL</a:t>
            </a:r>
            <a:endParaRPr lang="zh-CN" altLang="zh-CN" sz="1800" dirty="0">
              <a:effectLst/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1409072-5237-4296-B3F1-FE42AA6C070F}"/>
              </a:ext>
            </a:extLst>
          </p:cNvPr>
          <p:cNvSpPr txBox="1"/>
          <p:nvPr/>
        </p:nvSpPr>
        <p:spPr>
          <a:xfrm>
            <a:off x="219075" y="1714520"/>
            <a:ext cx="8686800" cy="2975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首先，在项目目录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k8s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下创建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mysql.yaml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文件，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mysql.yaml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文件内容如下：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8FF7BD-F117-45B5-98A6-C56B9B6A8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473" y="1650500"/>
            <a:ext cx="5289804" cy="462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15446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 idx="4294967295"/>
          </p:nvPr>
        </p:nvSpPr>
        <p:spPr>
          <a:xfrm>
            <a:off x="581025" y="583684"/>
            <a:ext cx="8229600" cy="649288"/>
          </a:xfrm>
          <a:prstGeom prst="rect">
            <a:avLst/>
          </a:prstGeom>
        </p:spPr>
        <p:txBody>
          <a:bodyPr>
            <a:normAutofit/>
          </a:bodyPr>
          <a:lstStyle>
            <a:lvl1pPr defTabSz="112013">
              <a:lnSpc>
                <a:spcPts val="3300"/>
              </a:lnSpc>
              <a:spcBef>
                <a:spcPts val="1000"/>
              </a:spcBef>
              <a:defRPr sz="1848" b="1" spc="-15" baseline="54112">
                <a:uFill>
                  <a:solidFill>
                    <a:srgbClr val="B2B2B2"/>
                  </a:solidFill>
                </a:uFill>
                <a:latin typeface="Futura Md BT"/>
                <a:ea typeface="Futura Md BT"/>
                <a:cs typeface="Futura Md BT"/>
                <a:sym typeface="Futura Md BT"/>
              </a:defRPr>
            </a:lvl1pPr>
          </a:lstStyle>
          <a:p>
            <a:pPr>
              <a:spcBef>
                <a:spcPts val="2000"/>
              </a:spcBef>
              <a:spcAft>
                <a:spcPts val="2000"/>
              </a:spcAft>
            </a:pPr>
            <a:r>
              <a:rPr lang="en-US" altLang="zh-CN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15.3  Kubernetes</a:t>
            </a:r>
            <a:r>
              <a:rPr lang="zh-CN" altLang="en-US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使用示例</a:t>
            </a:r>
            <a:endParaRPr lang="zh-CN" altLang="zh-CN" sz="40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409623A-0477-45B7-96E9-9DC8AC223881}"/>
              </a:ext>
            </a:extLst>
          </p:cNvPr>
          <p:cNvSpPr txBox="1"/>
          <p:nvPr/>
        </p:nvSpPr>
        <p:spPr>
          <a:xfrm>
            <a:off x="333375" y="1048306"/>
            <a:ext cx="4572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15.3.4 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使用命名空间部署</a:t>
            </a: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MySQL</a:t>
            </a:r>
            <a:endParaRPr lang="zh-CN" altLang="zh-CN" sz="1800" dirty="0">
              <a:effectLst/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160287-6E0C-428B-96CF-E80A1A95B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392129"/>
            <a:ext cx="8305800" cy="422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900830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1800" b="1" dirty="0">
                <a:effectLst/>
                <a:latin typeface="Times New Roman" panose="02020603050405020304" pitchFamily="18" charset="0"/>
                <a:ea typeface="方正楷体简体"/>
              </a:rPr>
              <a:t>15.1  Kubernetes</a:t>
            </a:r>
            <a:r>
              <a:rPr lang="zh-CN" altLang="zh-CN" sz="1800" b="1" dirty="0">
                <a:effectLst/>
                <a:latin typeface="Times New Roman" panose="02020603050405020304" pitchFamily="18" charset="0"/>
                <a:ea typeface="方正楷体简体"/>
              </a:rPr>
              <a:t>基本概念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65EF2F5-E02A-47E3-81AF-1D4CA6A6D08B}"/>
              </a:ext>
            </a:extLst>
          </p:cNvPr>
          <p:cNvSpPr txBox="1"/>
          <p:nvPr/>
        </p:nvSpPr>
        <p:spPr>
          <a:xfrm>
            <a:off x="390525" y="1232972"/>
            <a:ext cx="4572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15.1.1  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集群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AA112DE-BC60-4A8D-9037-7DE8078683E6}"/>
              </a:ext>
            </a:extLst>
          </p:cNvPr>
          <p:cNvSpPr txBox="1"/>
          <p:nvPr/>
        </p:nvSpPr>
        <p:spPr>
          <a:xfrm>
            <a:off x="390525" y="2000250"/>
            <a:ext cx="8420100" cy="1323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6700" algn="just">
              <a:lnSpc>
                <a:spcPts val="1570"/>
              </a:lnSpc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Kubernetes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集群是一组用于运行容器化应用的节点计算机。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Kubernetes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运行的其实就是集群。</a:t>
            </a:r>
          </a:p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集群至少包含一个控制平面（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Control Plane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），以及一个或多个计算机器或节点（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Node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）。控制平面负责维护集群的预期状态，例如运行哪个应用以及使用哪个容器镜像。节点则负责应用和工作负载的实际运行。集群是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Kubernetes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的核心优势，能够在内部或云端跨一组机器（物理机、虚拟机都可以）调度和运行容器。</a:t>
            </a:r>
          </a:p>
        </p:txBody>
      </p:sp>
      <p:pic>
        <p:nvPicPr>
          <p:cNvPr id="4100" name="图片 1" descr="图形用户界面, 应用程序&#10;&#10;描述已自动生成">
            <a:extLst>
              <a:ext uri="{FF2B5EF4-FFF2-40B4-BE49-F238E27FC236}">
                <a16:creationId xmlns:a16="http://schemas.microsoft.com/office/drawing/2014/main" id="{2D25A419-0BFC-471B-A3A3-7EBA0C184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075" y="3429000"/>
            <a:ext cx="5249863" cy="24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1800" b="1" dirty="0">
                <a:effectLst/>
                <a:latin typeface="Times New Roman" panose="02020603050405020304" pitchFamily="18" charset="0"/>
                <a:ea typeface="方正楷体简体"/>
              </a:rPr>
              <a:t>15.1  Kubernetes</a:t>
            </a:r>
            <a:r>
              <a:rPr lang="zh-CN" altLang="zh-CN" sz="1800" b="1" dirty="0">
                <a:effectLst/>
                <a:latin typeface="Times New Roman" panose="02020603050405020304" pitchFamily="18" charset="0"/>
                <a:ea typeface="方正楷体简体"/>
              </a:rPr>
              <a:t>基本概念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7762178-ACBB-4311-9AF0-9A70AED9E42A}"/>
              </a:ext>
            </a:extLst>
          </p:cNvPr>
          <p:cNvSpPr txBox="1"/>
          <p:nvPr/>
        </p:nvSpPr>
        <p:spPr>
          <a:xfrm>
            <a:off x="457200" y="1417638"/>
            <a:ext cx="4572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15.1.2 Container</a:t>
            </a:r>
            <a:endParaRPr lang="zh-CN" altLang="zh-CN" sz="1800" dirty="0">
              <a:effectLst/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26FE503-BD30-4A68-A18E-67B10866F5E1}"/>
              </a:ext>
            </a:extLst>
          </p:cNvPr>
          <p:cNvSpPr txBox="1"/>
          <p:nvPr/>
        </p:nvSpPr>
        <p:spPr>
          <a:xfrm>
            <a:off x="609600" y="2447925"/>
            <a:ext cx="7791450" cy="17338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6700" algn="just">
              <a:lnSpc>
                <a:spcPts val="1570"/>
              </a:lnSpc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Container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（容器）是一种便携式、轻量级的操作系统级虚拟化技术。它使用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namespace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隔离不同的软件运行环境，并通过镜像自包含软件的运行环境，从而使得容器可以很方便的在任何地方运行。</a:t>
            </a:r>
          </a:p>
          <a:p>
            <a:pPr indent="266700" algn="just">
              <a:lnSpc>
                <a:spcPts val="1570"/>
              </a:lnSpc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由于容器体积小且启动快，因此可以在每个容器镜像中打包一个应用程序。这种一对一的应用镜像关系拥有很多好处。使用容器，不需要与外部的基础架构环境绑定，因为每一个应用程序都不需要外部依赖，更不需要与外部的基础架构环境依赖，解决了从开发到生产环境的一致性问题。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1800" b="1" dirty="0">
                <a:effectLst/>
                <a:latin typeface="Times New Roman" panose="02020603050405020304" pitchFamily="18" charset="0"/>
                <a:ea typeface="方正楷体简体"/>
              </a:rPr>
              <a:t>15.1  Kubernetes</a:t>
            </a:r>
            <a:r>
              <a:rPr lang="zh-CN" altLang="zh-CN" sz="1800" b="1" dirty="0">
                <a:effectLst/>
                <a:latin typeface="Times New Roman" panose="02020603050405020304" pitchFamily="18" charset="0"/>
                <a:ea typeface="方正楷体简体"/>
              </a:rPr>
              <a:t>基本概念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7194BE9-666E-4663-975F-2AA6750346EC}"/>
              </a:ext>
            </a:extLst>
          </p:cNvPr>
          <p:cNvSpPr txBox="1"/>
          <p:nvPr/>
        </p:nvSpPr>
        <p:spPr>
          <a:xfrm>
            <a:off x="314325" y="1056244"/>
            <a:ext cx="4572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15.1.3 Pod </a:t>
            </a:r>
            <a:endParaRPr lang="zh-CN" altLang="zh-CN" sz="1800" dirty="0">
              <a:effectLst/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CED86E7-3EF1-4B43-8D54-E86F742A84B3}"/>
              </a:ext>
            </a:extLst>
          </p:cNvPr>
          <p:cNvSpPr txBox="1"/>
          <p:nvPr/>
        </p:nvSpPr>
        <p:spPr>
          <a:xfrm>
            <a:off x="723899" y="1786970"/>
            <a:ext cx="8124825" cy="41447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6700" algn="just">
              <a:lnSpc>
                <a:spcPts val="1570"/>
              </a:lnSpc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Kubernetes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使用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Pod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来管理容器，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Pod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Kubernetes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中调度的单位，每个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Pod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可以包含一个或多个紧密关联的容器。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Pod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是一组紧密关联的容器集合，它是一个或多个容器在其中运行的资源封装，它们共享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PID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IPC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Network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UTS namespace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，是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Kubernetes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调度的基本单位。保证属于同一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Pod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的容器可以一起调度到同一台计算机上，并且可以通过本地卷共享状态。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Pod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内的多个容器共享网络和文件系统，可以通过进程间通信和文件共享这种简单高效的方式组合完成服务。</a:t>
            </a:r>
          </a:p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Kubernetes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中，所有对象都使用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manifest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yaml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json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）来定义，例如一个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nginx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服务可以定义为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nginx.yaml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，它包含一个镜像为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nginx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的容器：</a:t>
            </a:r>
          </a:p>
          <a:p>
            <a:pPr indent="266700" algn="just">
              <a:lnSpc>
                <a:spcPts val="1570"/>
              </a:lnSpc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lnSpc>
                <a:spcPts val="1300"/>
              </a:lnSpc>
            </a:pPr>
            <a:r>
              <a:rPr lang="en-US" altLang="zh-CN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apiVersion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: v1</a:t>
            </a:r>
            <a:endParaRPr lang="zh-CN" altLang="zh-CN" sz="1400" dirty="0"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lnSpc>
                <a:spcPts val="1300"/>
              </a:lnSpc>
            </a:pPr>
            <a:r>
              <a:rPr lang="en-US" altLang="zh-CN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kind: Pod</a:t>
            </a:r>
            <a:endParaRPr lang="zh-CN" altLang="zh-CN" sz="1400" dirty="0"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lnSpc>
                <a:spcPts val="1300"/>
              </a:lnSpc>
            </a:pPr>
            <a:r>
              <a:rPr lang="en-US" altLang="zh-CN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metadata:</a:t>
            </a:r>
            <a:endParaRPr lang="zh-CN" altLang="zh-CN" sz="1400" dirty="0"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lnSpc>
                <a:spcPts val="1300"/>
              </a:lnSpc>
            </a:pPr>
            <a:r>
              <a:rPr lang="en-US" altLang="zh-CN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 name: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nginx</a:t>
            </a:r>
            <a:endParaRPr lang="zh-CN" altLang="zh-CN" sz="1400" dirty="0"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lnSpc>
                <a:spcPts val="1300"/>
              </a:lnSpc>
            </a:pPr>
            <a:r>
              <a:rPr lang="en-US" altLang="zh-CN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 labels:</a:t>
            </a:r>
            <a:endParaRPr lang="zh-CN" altLang="zh-CN" sz="1400" dirty="0"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lnSpc>
                <a:spcPts val="1300"/>
              </a:lnSpc>
            </a:pPr>
            <a:r>
              <a:rPr lang="en-US" altLang="zh-CN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   app: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nginx</a:t>
            </a:r>
            <a:endParaRPr lang="zh-CN" altLang="zh-CN" sz="1400" dirty="0"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lnSpc>
                <a:spcPts val="1300"/>
              </a:lnSpc>
            </a:pPr>
            <a:r>
              <a:rPr lang="en-US" altLang="zh-CN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spec:</a:t>
            </a:r>
            <a:endParaRPr lang="zh-CN" altLang="zh-CN" sz="1400" dirty="0"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lnSpc>
                <a:spcPts val="1300"/>
              </a:lnSpc>
            </a:pPr>
            <a:r>
              <a:rPr lang="en-US" altLang="zh-CN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 containers:</a:t>
            </a:r>
            <a:endParaRPr lang="zh-CN" altLang="zh-CN" sz="1400" dirty="0"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lnSpc>
                <a:spcPts val="1300"/>
              </a:lnSpc>
            </a:pPr>
            <a:r>
              <a:rPr lang="en-US" altLang="zh-CN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 - name: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nginx</a:t>
            </a:r>
            <a:endParaRPr lang="zh-CN" altLang="zh-CN" sz="1400" dirty="0"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lnSpc>
                <a:spcPts val="1300"/>
              </a:lnSpc>
            </a:pPr>
            <a:r>
              <a:rPr lang="en-US" altLang="zh-CN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   image: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nginx</a:t>
            </a:r>
            <a:endParaRPr lang="zh-CN" altLang="zh-CN" sz="1400" dirty="0"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lnSpc>
                <a:spcPts val="1300"/>
              </a:lnSpc>
            </a:pPr>
            <a:r>
              <a:rPr lang="en-US" altLang="zh-CN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   ports:</a:t>
            </a:r>
            <a:endParaRPr lang="zh-CN" altLang="zh-CN" sz="1400" dirty="0"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lnSpc>
                <a:spcPts val="1300"/>
              </a:lnSpc>
            </a:pPr>
            <a:r>
              <a:rPr lang="en-US" altLang="zh-CN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   -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containerPort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: 80</a:t>
            </a:r>
            <a:endParaRPr lang="zh-CN" altLang="zh-CN" sz="1400" dirty="0"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 idx="4294967295"/>
          </p:nvPr>
        </p:nvSpPr>
        <p:spPr>
          <a:xfrm>
            <a:off x="581025" y="583684"/>
            <a:ext cx="8229600" cy="649288"/>
          </a:xfrm>
          <a:prstGeom prst="rect">
            <a:avLst/>
          </a:prstGeom>
        </p:spPr>
        <p:txBody>
          <a:bodyPr>
            <a:normAutofit/>
          </a:bodyPr>
          <a:lstStyle>
            <a:lvl1pPr defTabSz="112013">
              <a:lnSpc>
                <a:spcPts val="3300"/>
              </a:lnSpc>
              <a:spcBef>
                <a:spcPts val="1000"/>
              </a:spcBef>
              <a:defRPr sz="1848" b="1" spc="-15" baseline="54112">
                <a:uFill>
                  <a:solidFill>
                    <a:srgbClr val="B2B2B2"/>
                  </a:solidFill>
                </a:uFill>
                <a:latin typeface="Futura Md BT"/>
                <a:ea typeface="Futura Md BT"/>
                <a:cs typeface="Futura Md BT"/>
                <a:sym typeface="Futura Md BT"/>
              </a:defRPr>
            </a:lvl1pPr>
          </a:lstStyle>
          <a:p>
            <a:pPr>
              <a:spcBef>
                <a:spcPts val="2000"/>
              </a:spcBef>
              <a:spcAft>
                <a:spcPts val="2000"/>
              </a:spcAft>
            </a:pPr>
            <a:r>
              <a:rPr lang="en-US" altLang="zh-CN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15.1  Kubernetes</a:t>
            </a:r>
            <a:r>
              <a:rPr lang="zh-CN" altLang="en-US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基本概念</a:t>
            </a:r>
            <a:endParaRPr lang="zh-CN" altLang="zh-CN" sz="40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9A9BD6-ABFC-4F42-9D50-535B408A7118}"/>
              </a:ext>
            </a:extLst>
          </p:cNvPr>
          <p:cNvSpPr txBox="1"/>
          <p:nvPr/>
        </p:nvSpPr>
        <p:spPr>
          <a:xfrm>
            <a:off x="333375" y="1232972"/>
            <a:ext cx="4572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15.1.4 Node</a:t>
            </a:r>
            <a:endParaRPr lang="zh-CN" altLang="zh-CN" sz="1800" dirty="0">
              <a:effectLst/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C354E88-926A-4B85-9701-771E464FECA2}"/>
              </a:ext>
            </a:extLst>
          </p:cNvPr>
          <p:cNvSpPr txBox="1"/>
          <p:nvPr/>
        </p:nvSpPr>
        <p:spPr>
          <a:xfrm>
            <a:off x="219075" y="1940859"/>
            <a:ext cx="8429625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6700" algn="just">
              <a:lnSpc>
                <a:spcPts val="1570"/>
              </a:lnSpc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Node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Pod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真正运行的主机，可以是物理机，也可以是虚拟机。为了管理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Pod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，每个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Node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节点上至少要运行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container runtime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（比如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docker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或者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rkt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）、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kubelet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kube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-proxy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服务。</a:t>
            </a:r>
          </a:p>
        </p:txBody>
      </p:sp>
      <p:pic>
        <p:nvPicPr>
          <p:cNvPr id="7170" name="图片 20" descr="图表, 气泡图&#10;&#10;描述已自动生成">
            <a:extLst>
              <a:ext uri="{FF2B5EF4-FFF2-40B4-BE49-F238E27FC236}">
                <a16:creationId xmlns:a16="http://schemas.microsoft.com/office/drawing/2014/main" id="{60980359-19CB-47EF-91A7-483631C80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2521743"/>
            <a:ext cx="5257800" cy="337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5597733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 idx="4294967295"/>
          </p:nvPr>
        </p:nvSpPr>
        <p:spPr>
          <a:xfrm>
            <a:off x="581025" y="583684"/>
            <a:ext cx="8229600" cy="649288"/>
          </a:xfrm>
          <a:prstGeom prst="rect">
            <a:avLst/>
          </a:prstGeom>
        </p:spPr>
        <p:txBody>
          <a:bodyPr>
            <a:normAutofit/>
          </a:bodyPr>
          <a:lstStyle>
            <a:lvl1pPr defTabSz="112013">
              <a:lnSpc>
                <a:spcPts val="3300"/>
              </a:lnSpc>
              <a:spcBef>
                <a:spcPts val="1000"/>
              </a:spcBef>
              <a:defRPr sz="1848" b="1" spc="-15" baseline="54112">
                <a:uFill>
                  <a:solidFill>
                    <a:srgbClr val="B2B2B2"/>
                  </a:solidFill>
                </a:uFill>
                <a:latin typeface="Futura Md BT"/>
                <a:ea typeface="Futura Md BT"/>
                <a:cs typeface="Futura Md BT"/>
                <a:sym typeface="Futura Md BT"/>
              </a:defRPr>
            </a:lvl1pPr>
          </a:lstStyle>
          <a:p>
            <a:pPr>
              <a:spcBef>
                <a:spcPts val="2000"/>
              </a:spcBef>
              <a:spcAft>
                <a:spcPts val="2000"/>
              </a:spcAft>
            </a:pPr>
            <a:r>
              <a:rPr lang="en-US" altLang="zh-CN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15.1  Kubernetes</a:t>
            </a:r>
            <a:r>
              <a:rPr lang="zh-CN" altLang="en-US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基本概念</a:t>
            </a:r>
            <a:endParaRPr lang="zh-CN" altLang="zh-CN" sz="40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282C57B-D7DD-4C5A-8061-49ECE78036D6}"/>
              </a:ext>
            </a:extLst>
          </p:cNvPr>
          <p:cNvSpPr txBox="1"/>
          <p:nvPr/>
        </p:nvSpPr>
        <p:spPr>
          <a:xfrm>
            <a:off x="333375" y="1232972"/>
            <a:ext cx="4572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15.1.5 Namespace</a:t>
            </a:r>
            <a:endParaRPr lang="zh-CN" altLang="zh-CN" sz="1800" dirty="0">
              <a:effectLst/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5569F8F-C638-4B0F-B62E-C2AAC2E7DEF8}"/>
              </a:ext>
            </a:extLst>
          </p:cNvPr>
          <p:cNvSpPr txBox="1"/>
          <p:nvPr/>
        </p:nvSpPr>
        <p:spPr>
          <a:xfrm>
            <a:off x="581025" y="2143125"/>
            <a:ext cx="8153400" cy="946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6700" algn="just">
              <a:lnSpc>
                <a:spcPts val="1570"/>
              </a:lnSpc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Namespace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是对一组资源和对象的抽象集合，例如可以用来将系统内部的对象划分为不同的项目组或用户组。常见的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pods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services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replication controllers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deployments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等都是属于某一个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namespace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的（默认是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default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），而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node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persistentVolumes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等则不属于任何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namespace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67204053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 idx="4294967295"/>
          </p:nvPr>
        </p:nvSpPr>
        <p:spPr>
          <a:xfrm>
            <a:off x="581025" y="583684"/>
            <a:ext cx="8229600" cy="649288"/>
          </a:xfrm>
          <a:prstGeom prst="rect">
            <a:avLst/>
          </a:prstGeom>
        </p:spPr>
        <p:txBody>
          <a:bodyPr>
            <a:normAutofit/>
          </a:bodyPr>
          <a:lstStyle>
            <a:lvl1pPr defTabSz="112013">
              <a:lnSpc>
                <a:spcPts val="3300"/>
              </a:lnSpc>
              <a:spcBef>
                <a:spcPts val="1000"/>
              </a:spcBef>
              <a:defRPr sz="1848" b="1" spc="-15" baseline="54112">
                <a:uFill>
                  <a:solidFill>
                    <a:srgbClr val="B2B2B2"/>
                  </a:solidFill>
                </a:uFill>
                <a:latin typeface="Futura Md BT"/>
                <a:ea typeface="Futura Md BT"/>
                <a:cs typeface="Futura Md BT"/>
                <a:sym typeface="Futura Md BT"/>
              </a:defRPr>
            </a:lvl1pPr>
          </a:lstStyle>
          <a:p>
            <a:pPr>
              <a:spcBef>
                <a:spcPts val="2000"/>
              </a:spcBef>
              <a:spcAft>
                <a:spcPts val="2000"/>
              </a:spcAft>
            </a:pPr>
            <a:r>
              <a:rPr lang="en-US" altLang="zh-CN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15.1  Kubernetes</a:t>
            </a:r>
            <a:r>
              <a:rPr lang="zh-CN" altLang="en-US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基本概念</a:t>
            </a:r>
            <a:endParaRPr lang="zh-CN" altLang="zh-CN" sz="40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01EB279-D14F-4AE6-91C7-B1CFCF562B78}"/>
              </a:ext>
            </a:extLst>
          </p:cNvPr>
          <p:cNvSpPr txBox="1"/>
          <p:nvPr/>
        </p:nvSpPr>
        <p:spPr>
          <a:xfrm>
            <a:off x="504825" y="1120259"/>
            <a:ext cx="4572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15.1.6 Service</a:t>
            </a:r>
            <a:endParaRPr lang="zh-CN" altLang="zh-CN" sz="1800" dirty="0">
              <a:effectLst/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663B6D6-42D9-44B1-9E6B-55CF81F5488C}"/>
              </a:ext>
            </a:extLst>
          </p:cNvPr>
          <p:cNvSpPr txBox="1"/>
          <p:nvPr/>
        </p:nvSpPr>
        <p:spPr>
          <a:xfrm>
            <a:off x="409575" y="2026165"/>
            <a:ext cx="8401050" cy="19418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6700" algn="just">
              <a:lnSpc>
                <a:spcPts val="1570"/>
              </a:lnSpc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Kubernetes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使用服务抽象支持命名和负载均衡，带名字的服务，会映射到由标签选择器定义的一组动态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Pod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集。集群中的任何容器都可以使用服务名访问服务。</a:t>
            </a:r>
          </a:p>
          <a:p>
            <a:pPr indent="266700" algn="just">
              <a:lnSpc>
                <a:spcPts val="1570"/>
              </a:lnSpc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Service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是应用服务的抽象，通过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labels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为应用提供负载均衡和服务发现。匹配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labels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Pod IP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和端口列表组成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endpoints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，由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kube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-proxy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负责将服务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IP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负载均衡到这些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endpoints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上。</a:t>
            </a:r>
          </a:p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每个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Service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都会自动分配一个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cluster IP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（仅在集群内部可访问的虚拟地址）和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DNS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名，其他容器可以通过该地址或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DNS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来访问服务，而不需要了解后端容器的运行。</a:t>
            </a:r>
          </a:p>
          <a:p>
            <a:pPr indent="266700" algn="just">
              <a:lnSpc>
                <a:spcPts val="1570"/>
              </a:lnSpc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122" name="图片 22" descr="图示&#10;&#10;描述已自动生成">
            <a:extLst>
              <a:ext uri="{FF2B5EF4-FFF2-40B4-BE49-F238E27FC236}">
                <a16:creationId xmlns:a16="http://schemas.microsoft.com/office/drawing/2014/main" id="{9D0E8964-71E9-4B0A-8A42-D3DF08414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613" y="2997072"/>
            <a:ext cx="5257800" cy="314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8849233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 idx="4294967295"/>
          </p:nvPr>
        </p:nvSpPr>
        <p:spPr>
          <a:xfrm>
            <a:off x="581025" y="583684"/>
            <a:ext cx="8229600" cy="649288"/>
          </a:xfrm>
          <a:prstGeom prst="rect">
            <a:avLst/>
          </a:prstGeom>
        </p:spPr>
        <p:txBody>
          <a:bodyPr>
            <a:normAutofit/>
          </a:bodyPr>
          <a:lstStyle>
            <a:lvl1pPr defTabSz="112013">
              <a:lnSpc>
                <a:spcPts val="3300"/>
              </a:lnSpc>
              <a:spcBef>
                <a:spcPts val="1000"/>
              </a:spcBef>
              <a:defRPr sz="1848" b="1" spc="-15" baseline="54112">
                <a:uFill>
                  <a:solidFill>
                    <a:srgbClr val="B2B2B2"/>
                  </a:solidFill>
                </a:uFill>
                <a:latin typeface="Futura Md BT"/>
                <a:ea typeface="Futura Md BT"/>
                <a:cs typeface="Futura Md BT"/>
                <a:sym typeface="Futura Md BT"/>
              </a:defRPr>
            </a:lvl1pPr>
          </a:lstStyle>
          <a:p>
            <a:pPr>
              <a:spcBef>
                <a:spcPts val="2000"/>
              </a:spcBef>
              <a:spcAft>
                <a:spcPts val="2000"/>
              </a:spcAft>
            </a:pPr>
            <a:r>
              <a:rPr lang="en-US" altLang="zh-CN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15.1  Kubernetes</a:t>
            </a:r>
            <a:r>
              <a:rPr lang="zh-CN" altLang="en-US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基本概念</a:t>
            </a:r>
            <a:endParaRPr lang="zh-CN" altLang="zh-CN" sz="40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409623A-0477-45B7-96E9-9DC8AC223881}"/>
              </a:ext>
            </a:extLst>
          </p:cNvPr>
          <p:cNvSpPr txBox="1"/>
          <p:nvPr/>
        </p:nvSpPr>
        <p:spPr>
          <a:xfrm>
            <a:off x="333375" y="1048306"/>
            <a:ext cx="4572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15.1.7 Label</a:t>
            </a:r>
            <a:endParaRPr lang="zh-CN" altLang="zh-CN" sz="1800" dirty="0">
              <a:effectLst/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FF14050-3CD0-4868-9C58-B8D82F941C66}"/>
              </a:ext>
            </a:extLst>
          </p:cNvPr>
          <p:cNvSpPr txBox="1"/>
          <p:nvPr/>
        </p:nvSpPr>
        <p:spPr>
          <a:xfrm>
            <a:off x="885825" y="2057399"/>
            <a:ext cx="7448550" cy="15154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通过使用标签组织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Pod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Kubernetes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支持灵活的集合，标签是用户附加到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Pod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（实际上是系统中的任何对象）的任意键值对。</a:t>
            </a:r>
          </a:p>
          <a:p>
            <a:pPr indent="266700" algn="just">
              <a:lnSpc>
                <a:spcPts val="1570"/>
              </a:lnSpc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Label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是识别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Kubernetes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对象的标签，以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key/value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的方式附加到对象上（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key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最长不能超过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63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字节，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value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可以为空，也可以是不超过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253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字节的字符串）。</a:t>
            </a:r>
          </a:p>
          <a:p>
            <a:pPr indent="266700" algn="just">
              <a:lnSpc>
                <a:spcPts val="1570"/>
              </a:lnSpc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Label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不提供唯一性，并且实际上经常是很多对象（如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Pods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）都使用相同的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label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来标志具体的应用。</a:t>
            </a:r>
          </a:p>
        </p:txBody>
      </p:sp>
    </p:spTree>
    <p:extLst>
      <p:ext uri="{BB962C8B-B14F-4D97-AF65-F5344CB8AC3E}">
        <p14:creationId xmlns:p14="http://schemas.microsoft.com/office/powerpoint/2010/main" val="3252384604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 idx="4294967295"/>
          </p:nvPr>
        </p:nvSpPr>
        <p:spPr>
          <a:xfrm>
            <a:off x="581025" y="583684"/>
            <a:ext cx="8229600" cy="649288"/>
          </a:xfrm>
          <a:prstGeom prst="rect">
            <a:avLst/>
          </a:prstGeom>
        </p:spPr>
        <p:txBody>
          <a:bodyPr>
            <a:normAutofit/>
          </a:bodyPr>
          <a:lstStyle>
            <a:lvl1pPr defTabSz="112013">
              <a:lnSpc>
                <a:spcPts val="3300"/>
              </a:lnSpc>
              <a:spcBef>
                <a:spcPts val="1000"/>
              </a:spcBef>
              <a:defRPr sz="1848" b="1" spc="-15" baseline="54112">
                <a:uFill>
                  <a:solidFill>
                    <a:srgbClr val="B2B2B2"/>
                  </a:solidFill>
                </a:uFill>
                <a:latin typeface="Futura Md BT"/>
                <a:ea typeface="Futura Md BT"/>
                <a:cs typeface="Futura Md BT"/>
                <a:sym typeface="Futura Md BT"/>
              </a:defRPr>
            </a:lvl1pPr>
          </a:lstStyle>
          <a:p>
            <a:pPr>
              <a:spcBef>
                <a:spcPts val="2000"/>
              </a:spcBef>
              <a:spcAft>
                <a:spcPts val="2000"/>
              </a:spcAft>
            </a:pPr>
            <a:r>
              <a:rPr lang="en-US" altLang="zh-CN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15.2  Kubernetes</a:t>
            </a:r>
            <a:r>
              <a:rPr lang="zh-CN" altLang="en-US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架构设计简介</a:t>
            </a:r>
            <a:endParaRPr lang="zh-CN" altLang="zh-CN" sz="40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6528031-80C0-44D6-934B-F2E39AD9FB7B}"/>
              </a:ext>
            </a:extLst>
          </p:cNvPr>
          <p:cNvSpPr txBox="1"/>
          <p:nvPr/>
        </p:nvSpPr>
        <p:spPr>
          <a:xfrm>
            <a:off x="333375" y="1343024"/>
            <a:ext cx="8477250" cy="5027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6700" algn="just">
              <a:lnSpc>
                <a:spcPts val="1570"/>
              </a:lnSpc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Kubernetes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整体架构如图所示，整个系统由控制面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(Master)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与数据面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(Worker Node)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组成。</a:t>
            </a:r>
          </a:p>
        </p:txBody>
      </p:sp>
      <p:pic>
        <p:nvPicPr>
          <p:cNvPr id="8194" name="图片 24" descr="图示&#10;&#10;描述已自动生成">
            <a:extLst>
              <a:ext uri="{FF2B5EF4-FFF2-40B4-BE49-F238E27FC236}">
                <a16:creationId xmlns:a16="http://schemas.microsoft.com/office/drawing/2014/main" id="{7AE1909C-369E-4836-ADB2-519A5DD33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738" y="1955778"/>
            <a:ext cx="5257800" cy="386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9400929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1030</Words>
  <Application>Microsoft Office PowerPoint</Application>
  <PresentationFormat>全屏显示(4:3)</PresentationFormat>
  <Paragraphs>62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方正大标宋简体</vt:lpstr>
      <vt:lpstr>宋体</vt:lpstr>
      <vt:lpstr>Arial</vt:lpstr>
      <vt:lpstr>Calibri</vt:lpstr>
      <vt:lpstr>Times New Roman</vt:lpstr>
      <vt:lpstr>Tema de Office</vt:lpstr>
      <vt:lpstr>第15章  Docker Desktop 使用 Kubernetes</vt:lpstr>
      <vt:lpstr>15.1  Kubernetes基本概念</vt:lpstr>
      <vt:lpstr>15.1  Kubernetes基本概念</vt:lpstr>
      <vt:lpstr>15.1  Kubernetes基本概念</vt:lpstr>
      <vt:lpstr>15.1  Kubernetes基本概念</vt:lpstr>
      <vt:lpstr>15.1  Kubernetes基本概念</vt:lpstr>
      <vt:lpstr>15.1  Kubernetes基本概念</vt:lpstr>
      <vt:lpstr>15.1  Kubernetes基本概念</vt:lpstr>
      <vt:lpstr>15.2  Kubernetes架构设计简介</vt:lpstr>
      <vt:lpstr>15.3  Kubernetes使用示例</vt:lpstr>
      <vt:lpstr>15.3  Kubernetes使用示例</vt:lpstr>
      <vt:lpstr>15.3  Kubernetes使用示例</vt:lpstr>
      <vt:lpstr>15.3  Kubernetes使用示例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容器技术的发展</dc:title>
  <dc:creator>lenovo</dc:creator>
  <cp:lastModifiedBy>lenovo</cp:lastModifiedBy>
  <cp:revision>25</cp:revision>
  <dcterms:modified xsi:type="dcterms:W3CDTF">2023-01-30T06:40:50Z</dcterms:modified>
</cp:coreProperties>
</file>