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defTabSz="197357">
              <a:lnSpc>
                <a:spcPct val="173333"/>
              </a:lnSpc>
              <a:spcBef>
                <a:spcPts val="900"/>
              </a:spcBef>
              <a:defRPr sz="1998" b="1">
                <a:uFill>
                  <a:solidFill>
                    <a:srgbClr val="000000"/>
                  </a:solidFill>
                </a:uFill>
                <a:latin typeface="Arial"/>
                <a:ea typeface="Arial"/>
                <a:cs typeface="Arial"/>
                <a:sym typeface="Arial"/>
              </a:defRPr>
            </a:pPr>
            <a:r>
              <a:rPr lang="zh-CN" altLang="en-US" dirty="0">
                <a:latin typeface="黑体"/>
                <a:ea typeface="黑体"/>
                <a:cs typeface="黑体"/>
                <a:sym typeface="黑体"/>
              </a:rPr>
              <a:t>第</a:t>
            </a:r>
            <a:r>
              <a:rPr lang="en-US" altLang="zh-CN" dirty="0">
                <a:latin typeface="黑体"/>
                <a:ea typeface="黑体"/>
                <a:cs typeface="黑体"/>
                <a:sym typeface="黑体"/>
              </a:rPr>
              <a:t>1</a:t>
            </a:r>
            <a:r>
              <a:rPr lang="zh-CN" altLang="en-US" dirty="0">
                <a:latin typeface="黑体"/>
                <a:ea typeface="黑体"/>
                <a:cs typeface="黑体"/>
                <a:sym typeface="黑体"/>
              </a:rPr>
              <a:t>章 容器技术的发展</a:t>
            </a:r>
            <a:endParaRPr lang="zh-CN" altLang="en-US" dirty="0">
              <a:latin typeface="等线"/>
              <a:ea typeface="等线"/>
              <a:cs typeface="等线"/>
              <a:sym typeface="等线"/>
            </a:endParaRPr>
          </a:p>
        </p:txBody>
      </p:sp>
      <p:sp>
        <p:nvSpPr>
          <p:cNvPr id="31" name="Shape 31"/>
          <p:cNvSpPr>
            <a:spLocks noGrp="1"/>
          </p:cNvSpPr>
          <p:nvPr>
            <p:ph type="body" idx="4294967295"/>
          </p:nvPr>
        </p:nvSpPr>
        <p:spPr>
          <a:xfrm>
            <a:off x="457200" y="1600200"/>
            <a:ext cx="8229600" cy="4525963"/>
          </a:xfrm>
          <a:prstGeom prst="rect">
            <a:avLst/>
          </a:prstGeom>
        </p:spPr>
        <p:txBody>
          <a:bodyPr>
            <a:normAutofit/>
          </a:bodyPr>
          <a:lstStyle/>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dirty="0">
                <a:latin typeface="黑体" panose="02010609060101010101" pitchFamily="49" charset="-122"/>
                <a:ea typeface="黑体" panose="02010609060101010101" pitchFamily="49" charset="-122"/>
              </a:rPr>
              <a:t>1.1 </a:t>
            </a:r>
            <a:r>
              <a:rPr lang="zh-CN" altLang="en-US" sz="2400" dirty="0">
                <a:latin typeface="黑体" panose="02010609060101010101" pitchFamily="49" charset="-122"/>
                <a:ea typeface="黑体" panose="02010609060101010101" pitchFamily="49" charset="-122"/>
              </a:rPr>
              <a:t>什么是容器</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dirty="0">
                <a:latin typeface="黑体" panose="02010609060101010101" pitchFamily="49" charset="-122"/>
                <a:ea typeface="黑体" panose="02010609060101010101" pitchFamily="49" charset="-122"/>
              </a:rPr>
              <a:t>1.2 </a:t>
            </a:r>
            <a:r>
              <a:rPr lang="zh-CN" altLang="en-US" sz="2400" dirty="0">
                <a:latin typeface="黑体" panose="02010609060101010101" pitchFamily="49" charset="-122"/>
                <a:ea typeface="黑体" panose="02010609060101010101" pitchFamily="49" charset="-122"/>
              </a:rPr>
              <a:t>为什么需要容器</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1.3  </a:t>
            </a:r>
            <a:r>
              <a:rPr lang="zh-CN" altLang="zh-CN" sz="2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容器技术的发展历程</a:t>
            </a:r>
            <a:endParaRPr lang="en-US" altLang="zh-CN" sz="2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endParaRP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1.4  </a:t>
            </a:r>
            <a:r>
              <a:rPr lang="zh-CN" altLang="zh-CN" sz="2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容器的优缺点</a:t>
            </a:r>
            <a:endParaRPr lang="en-US" altLang="zh-CN" sz="2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endParaRP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r>
              <a:rPr lang="en-US" altLang="zh-CN" sz="2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1.5  Docker</a:t>
            </a:r>
            <a:r>
              <a:rPr lang="zh-CN" altLang="zh-CN" sz="2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容器是如何工作的</a:t>
            </a:r>
          </a:p>
          <a:p>
            <a:pPr marL="266700" indent="266700" algn="just" defTabSz="266700">
              <a:lnSpc>
                <a:spcPts val="4300"/>
              </a:lnSpc>
              <a:spcBef>
                <a:spcPts val="0"/>
              </a:spcBef>
              <a:buSzTx/>
              <a:buFontTx/>
              <a:buNone/>
              <a:tabLst>
                <a:tab pos="5245100" algn="r"/>
              </a:tabLst>
              <a:defRPr sz="2350" b="1">
                <a:uFill>
                  <a:solidFill>
                    <a:srgbClr val="000000"/>
                  </a:solidFill>
                </a:uFill>
                <a:latin typeface="Times New Roman"/>
                <a:ea typeface="Times New Roman"/>
                <a:cs typeface="Times New Roman"/>
                <a:sym typeface="Times New Roman"/>
              </a:defRPr>
            </a:pPr>
            <a:endParaRPr lang="zh-CN" altLang="en-US" dirty="0">
              <a:latin typeface="宋体"/>
              <a:ea typeface="宋体"/>
              <a:cs typeface="宋体"/>
              <a:sym typeface="宋体"/>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1.1  </a:t>
            </a:r>
            <a:r>
              <a:rPr lang="zh-CN" altLang="zh-CN" sz="2400" kern="100" dirty="0">
                <a:solidFill>
                  <a:srgbClr val="000000"/>
                </a:solidFill>
                <a:effectLst/>
                <a:latin typeface="Arial" panose="020B0604020202020204" pitchFamily="34" charset="0"/>
                <a:ea typeface="方正小标宋简体"/>
                <a:cs typeface="宋体" panose="02010600030101010101" pitchFamily="2" charset="-122"/>
              </a:rPr>
              <a:t>什么是容器</a:t>
            </a:r>
          </a:p>
        </p:txBody>
      </p:sp>
      <p:sp>
        <p:nvSpPr>
          <p:cNvPr id="6" name="文本框 5">
            <a:extLst>
              <a:ext uri="{FF2B5EF4-FFF2-40B4-BE49-F238E27FC236}">
                <a16:creationId xmlns:a16="http://schemas.microsoft.com/office/drawing/2014/main" id="{342D4DE5-8455-4040-8100-1752697A0707}"/>
              </a:ext>
            </a:extLst>
          </p:cNvPr>
          <p:cNvSpPr txBox="1"/>
          <p:nvPr/>
        </p:nvSpPr>
        <p:spPr>
          <a:xfrm>
            <a:off x="609600" y="2132013"/>
            <a:ext cx="8153400" cy="1846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zh-CN" altLang="zh-CN" sz="1200" dirty="0">
                <a:effectLst/>
                <a:latin typeface="Times New Roman" panose="02020603050405020304" pitchFamily="18" charset="0"/>
                <a:ea typeface="宋体" panose="02010600030101010101" pitchFamily="2" charset="-122"/>
              </a:rPr>
              <a:t>容器作为一种先进的虚拟化技术，已然成为了云原生时代软件开发和运维的标准基础设施。在了解容器技术之前，我们先来了解一下虚拟化技术。</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什么是虚拟化技术？</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计算机历史上首个虚拟化技术实现于</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1961</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年，</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IBM709</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计算机首次将</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CPU</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占用切分为多个极短（</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1/100sec</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）的时间片，每一个时间片都用来执行不同的任务。通过对这些时间片的轮询，这样就可以将一个</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CPU</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虚拟化或者伪装成为多个</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CPU</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，并且让每一颗虚拟</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CPU</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看起来都是在同时运行的。这就是虚拟机的雏形。</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1.2  </a:t>
            </a:r>
            <a:r>
              <a:rPr lang="zh-CN" altLang="zh-CN" sz="2400" kern="100" dirty="0">
                <a:solidFill>
                  <a:srgbClr val="000000"/>
                </a:solidFill>
                <a:effectLst/>
                <a:latin typeface="Arial" panose="020B0604020202020204" pitchFamily="34" charset="0"/>
                <a:ea typeface="方正小标宋简体"/>
                <a:cs typeface="宋体" panose="02010600030101010101" pitchFamily="2" charset="-122"/>
              </a:rPr>
              <a:t>为什么需要容器</a:t>
            </a:r>
          </a:p>
        </p:txBody>
      </p:sp>
      <p:sp>
        <p:nvSpPr>
          <p:cNvPr id="6" name="文本框 5">
            <a:extLst>
              <a:ext uri="{FF2B5EF4-FFF2-40B4-BE49-F238E27FC236}">
                <a16:creationId xmlns:a16="http://schemas.microsoft.com/office/drawing/2014/main" id="{6871FE16-2F54-4EDC-9ABF-6480C701F766}"/>
              </a:ext>
            </a:extLst>
          </p:cNvPr>
          <p:cNvSpPr txBox="1"/>
          <p:nvPr/>
        </p:nvSpPr>
        <p:spPr>
          <a:xfrm>
            <a:off x="800100" y="1562099"/>
            <a:ext cx="756285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zh-CN" altLang="zh-CN" sz="1800" dirty="0">
                <a:effectLst/>
                <a:latin typeface="Times New Roman" panose="02020603050405020304" pitchFamily="18" charset="0"/>
                <a:ea typeface="宋体" panose="02010600030101010101" pitchFamily="2" charset="-122"/>
              </a:rPr>
              <a:t>虚拟化技术已经成为一种被大家广泛认可的服务器硬件资源共享方式。实际上，与传统的虚拟机相比，容器有着明显的区别。</a:t>
            </a:r>
          </a:p>
          <a:p>
            <a:pPr indent="269875"/>
            <a:r>
              <a:rPr lang="zh-CN" altLang="zh-CN" sz="1800" dirty="0">
                <a:effectLst/>
                <a:latin typeface="Times New Roman" panose="02020603050405020304" pitchFamily="18" charset="0"/>
                <a:ea typeface="宋体" panose="02010600030101010101" pitchFamily="2" charset="-122"/>
              </a:rPr>
              <a:t>虚拟机管理系统通常需要为虚拟机虚拟出一套完整的硬件环境，此外，在虚拟机中，通常包含整个操作系统及其应用程序。从这些特点来看，虚拟机与真实的物理计算机非常相似。因为虚拟机包含完整的操作系统，所以虚拟机所占磁盘容量一般都比较大，一般为几个</a:t>
            </a:r>
            <a:r>
              <a:rPr lang="en-US" altLang="zh-CN" sz="1800" dirty="0">
                <a:effectLst/>
                <a:latin typeface="Times New Roman" panose="02020603050405020304" pitchFamily="18" charset="0"/>
                <a:ea typeface="宋体" panose="02010600030101010101" pitchFamily="2" charset="-122"/>
              </a:rPr>
              <a:t>GB</a:t>
            </a:r>
            <a:r>
              <a:rPr lang="zh-CN" altLang="zh-CN" sz="1800" dirty="0">
                <a:effectLst/>
                <a:latin typeface="Times New Roman" panose="02020603050405020304" pitchFamily="18" charset="0"/>
                <a:ea typeface="宋体" panose="02010600030101010101" pitchFamily="2" charset="-122"/>
              </a:rPr>
              <a:t>。如果安装的软件比较多，则可以占用几十，甚至上百</a:t>
            </a:r>
            <a:r>
              <a:rPr lang="en-US" altLang="zh-CN" sz="1800" dirty="0">
                <a:effectLst/>
                <a:latin typeface="Times New Roman" panose="02020603050405020304" pitchFamily="18" charset="0"/>
                <a:ea typeface="宋体" panose="02010600030101010101" pitchFamily="2" charset="-122"/>
              </a:rPr>
              <a:t>GB</a:t>
            </a:r>
            <a:r>
              <a:rPr lang="zh-CN" altLang="zh-CN" sz="1800" dirty="0">
                <a:effectLst/>
                <a:latin typeface="Times New Roman" panose="02020603050405020304" pitchFamily="18" charset="0"/>
                <a:ea typeface="宋体" panose="02010600030101010101" pitchFamily="2" charset="-122"/>
              </a:rPr>
              <a:t>的磁盘空间。虚拟机的启动相对也比较慢，一般为数分钟。</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1.3  </a:t>
            </a:r>
            <a:r>
              <a:rPr lang="zh-CN" altLang="zh-CN" sz="2400" kern="100" dirty="0">
                <a:solidFill>
                  <a:srgbClr val="000000"/>
                </a:solidFill>
                <a:effectLst/>
                <a:latin typeface="Arial" panose="020B0604020202020204" pitchFamily="34" charset="0"/>
                <a:ea typeface="方正小标宋简体"/>
                <a:cs typeface="宋体" panose="02010600030101010101" pitchFamily="2" charset="-122"/>
              </a:rPr>
              <a:t>容器技术的发展历程</a:t>
            </a:r>
          </a:p>
        </p:txBody>
      </p:sp>
      <p:sp>
        <p:nvSpPr>
          <p:cNvPr id="8" name="文本框 7">
            <a:extLst>
              <a:ext uri="{FF2B5EF4-FFF2-40B4-BE49-F238E27FC236}">
                <a16:creationId xmlns:a16="http://schemas.microsoft.com/office/drawing/2014/main" id="{A299DF02-DD82-4EC6-A8C4-0CA942DA6ADA}"/>
              </a:ext>
            </a:extLst>
          </p:cNvPr>
          <p:cNvSpPr txBox="1"/>
          <p:nvPr/>
        </p:nvSpPr>
        <p:spPr>
          <a:xfrm>
            <a:off x="295275" y="1323975"/>
            <a:ext cx="8515350" cy="4231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zh-CN" altLang="zh-CN" sz="1600" dirty="0">
                <a:effectLst/>
                <a:latin typeface="Times New Roman" panose="02020603050405020304" pitchFamily="18" charset="0"/>
                <a:ea typeface="宋体" panose="02010600030101010101" pitchFamily="2" charset="-122"/>
              </a:rPr>
              <a:t>在大致理解了虚拟化技术之后，接下来我们可以了解一下容器的诞生历史。虽然容器概念是在</a:t>
            </a:r>
            <a:r>
              <a:rPr lang="en-US" altLang="zh-CN" sz="1600" dirty="0">
                <a:effectLst/>
                <a:latin typeface="Times New Roman" panose="02020603050405020304" pitchFamily="18" charset="0"/>
                <a:ea typeface="宋体" panose="02010600030101010101" pitchFamily="2" charset="-122"/>
              </a:rPr>
              <a:t>Docker</a:t>
            </a:r>
            <a:r>
              <a:rPr lang="zh-CN" altLang="zh-CN" sz="1600" dirty="0">
                <a:effectLst/>
                <a:latin typeface="Times New Roman" panose="02020603050405020304" pitchFamily="18" charset="0"/>
                <a:ea typeface="宋体" panose="02010600030101010101" pitchFamily="2" charset="-122"/>
              </a:rPr>
              <a:t>出现以后才开始在全球范围内火起来的，但在</a:t>
            </a:r>
            <a:r>
              <a:rPr lang="en-US" altLang="zh-CN" sz="1600" dirty="0">
                <a:effectLst/>
                <a:latin typeface="Times New Roman" panose="02020603050405020304" pitchFamily="18" charset="0"/>
                <a:ea typeface="宋体" panose="02010600030101010101" pitchFamily="2" charset="-122"/>
              </a:rPr>
              <a:t>Docker</a:t>
            </a:r>
            <a:r>
              <a:rPr lang="zh-CN" altLang="zh-CN" sz="1600" dirty="0">
                <a:effectLst/>
                <a:latin typeface="Times New Roman" panose="02020603050405020304" pitchFamily="18" charset="0"/>
                <a:ea typeface="宋体" panose="02010600030101010101" pitchFamily="2" charset="-122"/>
              </a:rPr>
              <a:t>之前，就已经有无数先驱在探索这一极具前瞻性的虚拟化技术。</a:t>
            </a:r>
          </a:p>
          <a:p>
            <a:pPr indent="269875">
              <a:spcAft>
                <a:spcPts val="600"/>
              </a:spcAft>
            </a:pPr>
            <a:r>
              <a:rPr lang="zh-CN" altLang="zh-CN" sz="1800" dirty="0">
                <a:effectLst/>
                <a:latin typeface="Times New Roman" panose="02020603050405020304" pitchFamily="18" charset="0"/>
                <a:ea typeface="宋体" panose="02010600030101010101" pitchFamily="2" charset="-122"/>
              </a:rPr>
              <a:t>先来看看容器技术发展的历史纪年表：</a:t>
            </a: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1979</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Unix v7</a:t>
            </a:r>
            <a:r>
              <a:rPr lang="zh-CN" altLang="zh-CN" sz="1800" dirty="0">
                <a:solidFill>
                  <a:srgbClr val="000000"/>
                </a:solidFill>
                <a:effectLst/>
                <a:latin typeface="宋体" panose="02010600030101010101" pitchFamily="2" charset="-122"/>
                <a:ea typeface="仿宋_GB2312"/>
                <a:cs typeface="Arial" panose="020B0604020202020204" pitchFamily="34" charset="0"/>
              </a:rPr>
              <a:t>系统支持</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chroot</a:t>
            </a:r>
            <a:r>
              <a:rPr lang="zh-CN" altLang="zh-CN" sz="1800" dirty="0">
                <a:solidFill>
                  <a:srgbClr val="000000"/>
                </a:solidFill>
                <a:effectLst/>
                <a:latin typeface="宋体" panose="02010600030101010101" pitchFamily="2" charset="-122"/>
                <a:ea typeface="仿宋_GB2312"/>
                <a:cs typeface="Arial" panose="020B0604020202020204" pitchFamily="34" charset="0"/>
              </a:rPr>
              <a:t>，为应用构建一个独立的虚拟文件系统视图。</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1999</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FreeBSD 4.0</a:t>
            </a:r>
            <a:r>
              <a:rPr lang="zh-CN" altLang="zh-CN" sz="1800" dirty="0">
                <a:solidFill>
                  <a:srgbClr val="000000"/>
                </a:solidFill>
                <a:effectLst/>
                <a:latin typeface="宋体" panose="02010600030101010101" pitchFamily="2" charset="-122"/>
                <a:ea typeface="仿宋_GB2312"/>
                <a:cs typeface="Arial" panose="020B0604020202020204" pitchFamily="34" charset="0"/>
              </a:rPr>
              <a:t>支持</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jail</a:t>
            </a:r>
            <a:r>
              <a:rPr lang="zh-CN" altLang="zh-CN" sz="1800" dirty="0">
                <a:solidFill>
                  <a:srgbClr val="000000"/>
                </a:solidFill>
                <a:effectLst/>
                <a:latin typeface="宋体" panose="02010600030101010101" pitchFamily="2" charset="-122"/>
                <a:ea typeface="仿宋_GB2312"/>
                <a:cs typeface="Arial" panose="020B0604020202020204" pitchFamily="34" charset="0"/>
              </a:rPr>
              <a:t>，第一个商用化的</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OS</a:t>
            </a:r>
            <a:r>
              <a:rPr lang="zh-CN" altLang="zh-CN" sz="1800" dirty="0">
                <a:solidFill>
                  <a:srgbClr val="000000"/>
                </a:solidFill>
                <a:effectLst/>
                <a:latin typeface="宋体" panose="02010600030101010101" pitchFamily="2" charset="-122"/>
                <a:ea typeface="仿宋_GB2312"/>
                <a:cs typeface="Arial" panose="020B0604020202020204" pitchFamily="34" charset="0"/>
              </a:rPr>
              <a:t>虚拟化技术。</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2004</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Solaris 10</a:t>
            </a:r>
            <a:r>
              <a:rPr lang="zh-CN" altLang="zh-CN" sz="1800" dirty="0">
                <a:solidFill>
                  <a:srgbClr val="000000"/>
                </a:solidFill>
                <a:effectLst/>
                <a:latin typeface="宋体" panose="02010600030101010101" pitchFamily="2" charset="-122"/>
                <a:ea typeface="仿宋_GB2312"/>
                <a:cs typeface="Arial" panose="020B0604020202020204" pitchFamily="34" charset="0"/>
              </a:rPr>
              <a:t>支持</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Solaris Zone</a:t>
            </a:r>
            <a:r>
              <a:rPr lang="zh-CN" altLang="zh-CN" sz="1800" dirty="0">
                <a:solidFill>
                  <a:srgbClr val="000000"/>
                </a:solidFill>
                <a:effectLst/>
                <a:latin typeface="宋体" panose="02010600030101010101" pitchFamily="2" charset="-122"/>
                <a:ea typeface="仿宋_GB2312"/>
                <a:cs typeface="Arial" panose="020B0604020202020204" pitchFamily="34" charset="0"/>
              </a:rPr>
              <a:t>，第二个商用化的</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OS</a:t>
            </a:r>
            <a:r>
              <a:rPr lang="zh-CN" altLang="zh-CN" sz="1800" dirty="0">
                <a:solidFill>
                  <a:srgbClr val="000000"/>
                </a:solidFill>
                <a:effectLst/>
                <a:latin typeface="宋体" panose="02010600030101010101" pitchFamily="2" charset="-122"/>
                <a:ea typeface="仿宋_GB2312"/>
                <a:cs typeface="Arial" panose="020B0604020202020204" pitchFamily="34" charset="0"/>
              </a:rPr>
              <a:t>虚拟化技术。</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2005</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OpenVZ</a:t>
            </a:r>
            <a:r>
              <a:rPr lang="zh-CN" altLang="zh-CN" sz="1800" dirty="0">
                <a:solidFill>
                  <a:srgbClr val="000000"/>
                </a:solidFill>
                <a:effectLst/>
                <a:latin typeface="宋体" panose="02010600030101010101" pitchFamily="2" charset="-122"/>
                <a:ea typeface="仿宋_GB2312"/>
                <a:cs typeface="Arial" panose="020B0604020202020204" pitchFamily="34" charset="0"/>
              </a:rPr>
              <a:t>发布，非常重要的</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Linux OS</a:t>
            </a:r>
            <a:r>
              <a:rPr lang="zh-CN" altLang="zh-CN" sz="1800" dirty="0">
                <a:solidFill>
                  <a:srgbClr val="000000"/>
                </a:solidFill>
                <a:effectLst/>
                <a:latin typeface="宋体" panose="02010600030101010101" pitchFamily="2" charset="-122"/>
                <a:ea typeface="仿宋_GB2312"/>
                <a:cs typeface="Arial" panose="020B0604020202020204" pitchFamily="34" charset="0"/>
              </a:rPr>
              <a:t>虚拟化技术先行者。</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2004 ~ 2007</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Google</a:t>
            </a:r>
            <a:r>
              <a:rPr lang="zh-CN" altLang="zh-CN" sz="1800" dirty="0">
                <a:solidFill>
                  <a:srgbClr val="000000"/>
                </a:solidFill>
                <a:effectLst/>
                <a:latin typeface="宋体" panose="02010600030101010101" pitchFamily="2" charset="-122"/>
                <a:ea typeface="仿宋_GB2312"/>
                <a:cs typeface="Arial" panose="020B0604020202020204" pitchFamily="34" charset="0"/>
              </a:rPr>
              <a:t>内部大规模使用</a:t>
            </a:r>
            <a:r>
              <a:rPr lang="en-US" altLang="zh-CN" sz="180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Cgroups</a:t>
            </a:r>
            <a:r>
              <a:rPr lang="zh-CN" altLang="zh-CN" sz="1800" dirty="0">
                <a:solidFill>
                  <a:srgbClr val="000000"/>
                </a:solidFill>
                <a:effectLst/>
                <a:latin typeface="宋体" panose="02010600030101010101" pitchFamily="2" charset="-122"/>
                <a:ea typeface="仿宋_GB2312"/>
                <a:cs typeface="Arial" panose="020B0604020202020204" pitchFamily="34" charset="0"/>
              </a:rPr>
              <a:t>等</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OS</a:t>
            </a:r>
            <a:r>
              <a:rPr lang="zh-CN" altLang="zh-CN" sz="1800" dirty="0">
                <a:solidFill>
                  <a:srgbClr val="000000"/>
                </a:solidFill>
                <a:effectLst/>
                <a:latin typeface="宋体" panose="02010600030101010101" pitchFamily="2" charset="-122"/>
                <a:ea typeface="仿宋_GB2312"/>
                <a:cs typeface="Arial" panose="020B0604020202020204" pitchFamily="34" charset="0"/>
              </a:rPr>
              <a:t>虚拟化技术。</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2006</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Google</a:t>
            </a:r>
            <a:r>
              <a:rPr lang="zh-CN" altLang="zh-CN" sz="1800" dirty="0">
                <a:solidFill>
                  <a:srgbClr val="000000"/>
                </a:solidFill>
                <a:effectLst/>
                <a:latin typeface="宋体" panose="02010600030101010101" pitchFamily="2" charset="-122"/>
                <a:ea typeface="仿宋_GB2312"/>
                <a:cs typeface="Arial" panose="020B0604020202020204" pitchFamily="34" charset="0"/>
              </a:rPr>
              <a:t>开源内部使用的</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process container</a:t>
            </a:r>
            <a:r>
              <a:rPr lang="zh-CN" altLang="zh-CN" sz="1800" dirty="0">
                <a:solidFill>
                  <a:srgbClr val="000000"/>
                </a:solidFill>
                <a:effectLst/>
                <a:latin typeface="宋体" panose="02010600030101010101" pitchFamily="2" charset="-122"/>
                <a:ea typeface="仿宋_GB2312"/>
                <a:cs typeface="Arial" panose="020B0604020202020204" pitchFamily="34" charset="0"/>
              </a:rPr>
              <a:t>技术，后续更名为</a:t>
            </a:r>
            <a:r>
              <a:rPr lang="en-US" altLang="zh-CN" sz="180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Cgroup</a:t>
            </a:r>
            <a:r>
              <a:rPr lang="zh-CN" altLang="zh-CN" sz="1800" dirty="0">
                <a:solidFill>
                  <a:srgbClr val="000000"/>
                </a:solidFill>
                <a:effectLst/>
                <a:latin typeface="宋体" panose="02010600030101010101" pitchFamily="2" charset="-122"/>
                <a:ea typeface="仿宋_GB2312"/>
                <a:cs typeface="Arial" panose="020B0604020202020204" pitchFamily="34" charset="0"/>
              </a:rPr>
              <a:t>。</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2008</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Cgroups</a:t>
            </a:r>
            <a:r>
              <a:rPr lang="zh-CN" altLang="zh-CN" sz="1800" dirty="0">
                <a:solidFill>
                  <a:srgbClr val="000000"/>
                </a:solidFill>
                <a:effectLst/>
                <a:latin typeface="宋体" panose="02010600030101010101" pitchFamily="2" charset="-122"/>
                <a:ea typeface="仿宋_GB2312"/>
                <a:cs typeface="Arial" panose="020B0604020202020204" pitchFamily="34" charset="0"/>
              </a:rPr>
              <a:t>进入了</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Linux</a:t>
            </a:r>
            <a:r>
              <a:rPr lang="zh-CN" altLang="zh-CN" sz="1800" dirty="0">
                <a:solidFill>
                  <a:srgbClr val="000000"/>
                </a:solidFill>
                <a:effectLst/>
                <a:latin typeface="宋体" panose="02010600030101010101" pitchFamily="2" charset="-122"/>
                <a:ea typeface="仿宋_GB2312"/>
                <a:cs typeface="Arial" panose="020B0604020202020204" pitchFamily="34" charset="0"/>
              </a:rPr>
              <a:t>内核主线。</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2008</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LXC</a:t>
            </a:r>
            <a:r>
              <a:rPr lang="zh-CN" altLang="zh-CN" sz="1800" dirty="0">
                <a:solidFill>
                  <a:srgbClr val="000000"/>
                </a:solidFill>
                <a:effectLst/>
                <a:latin typeface="宋体" panose="02010600030101010101" pitchFamily="2" charset="-122"/>
                <a:ea typeface="仿宋_GB2312"/>
                <a:cs typeface="Arial" panose="020B0604020202020204" pitchFamily="34" charset="0"/>
              </a:rPr>
              <a:t>（</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Linux Container</a:t>
            </a:r>
            <a:r>
              <a:rPr lang="zh-CN" altLang="zh-CN" sz="1800" dirty="0">
                <a:solidFill>
                  <a:srgbClr val="000000"/>
                </a:solidFill>
                <a:effectLst/>
                <a:latin typeface="宋体" panose="02010600030101010101" pitchFamily="2" charset="-122"/>
                <a:ea typeface="仿宋_GB2312"/>
                <a:cs typeface="Arial" panose="020B0604020202020204" pitchFamily="34" charset="0"/>
              </a:rPr>
              <a:t>）项目具备了</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Linux</a:t>
            </a:r>
            <a:r>
              <a:rPr lang="zh-CN" altLang="zh-CN" sz="1800" dirty="0">
                <a:solidFill>
                  <a:srgbClr val="000000"/>
                </a:solidFill>
                <a:effectLst/>
                <a:latin typeface="宋体" panose="02010600030101010101" pitchFamily="2" charset="-122"/>
                <a:ea typeface="仿宋_GB2312"/>
                <a:cs typeface="Arial" panose="020B0604020202020204" pitchFamily="34" charset="0"/>
              </a:rPr>
              <a:t>容器的雏型。</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2011</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err="1">
                <a:solidFill>
                  <a:srgbClr val="000000"/>
                </a:solidFill>
                <a:effectLst/>
                <a:latin typeface="宋体" panose="02010600030101010101" pitchFamily="2" charset="-122"/>
                <a:ea typeface="宋体" panose="02010600030101010101" pitchFamily="2" charset="-122"/>
                <a:cs typeface="Arial" panose="020B0604020202020204" pitchFamily="34" charset="0"/>
              </a:rPr>
              <a:t>CloudFoundry</a:t>
            </a:r>
            <a:r>
              <a:rPr lang="zh-CN" altLang="zh-CN" sz="1800" dirty="0">
                <a:solidFill>
                  <a:srgbClr val="000000"/>
                </a:solidFill>
                <a:effectLst/>
                <a:latin typeface="宋体" panose="02010600030101010101" pitchFamily="2" charset="-122"/>
                <a:ea typeface="仿宋_GB2312"/>
                <a:cs typeface="Arial" panose="020B0604020202020204" pitchFamily="34" charset="0"/>
              </a:rPr>
              <a:t>开发</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Warden</a:t>
            </a:r>
            <a:r>
              <a:rPr lang="zh-CN" altLang="zh-CN" sz="1800" dirty="0">
                <a:solidFill>
                  <a:srgbClr val="000000"/>
                </a:solidFill>
                <a:effectLst/>
                <a:latin typeface="宋体" panose="02010600030101010101" pitchFamily="2" charset="-122"/>
                <a:ea typeface="仿宋_GB2312"/>
                <a:cs typeface="Arial" panose="020B0604020202020204" pitchFamily="34" charset="0"/>
              </a:rPr>
              <a:t>系统，它是一个完整的容器管理系统雏型。</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a:p>
            <a:pPr marL="342900" lvl="0" indent="-342900">
              <a:buFont typeface="Wingdings" panose="05000000000000000000" pitchFamily="2" charset="2"/>
              <a:buChar char=""/>
              <a:tabLst>
                <a:tab pos="536575" algn="l"/>
              </a:tabLst>
            </a:pP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2013</a:t>
            </a:r>
            <a:r>
              <a:rPr lang="zh-CN" altLang="zh-CN" sz="1800" dirty="0">
                <a:solidFill>
                  <a:srgbClr val="000000"/>
                </a:solidFill>
                <a:effectLst/>
                <a:latin typeface="宋体" panose="02010600030101010101" pitchFamily="2" charset="-122"/>
                <a:ea typeface="仿宋_GB2312"/>
                <a:cs typeface="Arial" panose="020B0604020202020204" pitchFamily="34" charset="0"/>
              </a:rPr>
              <a:t>年，</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Google</a:t>
            </a:r>
            <a:r>
              <a:rPr lang="zh-CN" altLang="zh-CN" sz="1800" dirty="0">
                <a:solidFill>
                  <a:srgbClr val="000000"/>
                </a:solidFill>
                <a:effectLst/>
                <a:latin typeface="宋体" panose="02010600030101010101" pitchFamily="2" charset="-122"/>
                <a:ea typeface="仿宋_GB2312"/>
                <a:cs typeface="Arial" panose="020B0604020202020204" pitchFamily="34" charset="0"/>
              </a:rPr>
              <a:t>通过</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Let Me Contain That For You</a:t>
            </a:r>
            <a:r>
              <a:rPr lang="zh-CN" altLang="zh-CN" sz="1800" dirty="0">
                <a:solidFill>
                  <a:srgbClr val="000000"/>
                </a:solidFill>
                <a:effectLst/>
                <a:latin typeface="宋体" panose="02010600030101010101" pitchFamily="2" charset="-122"/>
                <a:ea typeface="仿宋_GB2312"/>
                <a:cs typeface="Arial" panose="020B0604020202020204" pitchFamily="34" charset="0"/>
              </a:rPr>
              <a:t>（</a:t>
            </a:r>
            <a:r>
              <a:rPr lang="en-US"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rPr>
              <a:t>LMCTFY</a:t>
            </a:r>
            <a:r>
              <a:rPr lang="zh-CN" altLang="zh-CN" sz="1800" dirty="0">
                <a:solidFill>
                  <a:srgbClr val="000000"/>
                </a:solidFill>
                <a:effectLst/>
                <a:latin typeface="宋体" panose="02010600030101010101" pitchFamily="2" charset="-122"/>
                <a:ea typeface="仿宋_GB2312"/>
                <a:cs typeface="Arial" panose="020B0604020202020204" pitchFamily="34" charset="0"/>
              </a:rPr>
              <a:t>）开源内部容器系统。</a:t>
            </a:r>
            <a:endParaRPr lang="zh-CN" altLang="zh-CN" sz="1800" dirty="0">
              <a:solidFill>
                <a:srgbClr val="000000"/>
              </a:solidFill>
              <a:effectLst/>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idx="4294967295"/>
          </p:nvPr>
        </p:nvSpPr>
        <p:spPr>
          <a:xfrm>
            <a:off x="457200" y="416718"/>
            <a:ext cx="8229600" cy="630238"/>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4000" kern="100" dirty="0">
                <a:solidFill>
                  <a:srgbClr val="000000"/>
                </a:solidFill>
                <a:effectLst/>
                <a:latin typeface="Arial" panose="020B0604020202020204" pitchFamily="34" charset="0"/>
                <a:ea typeface="方正小标宋简体"/>
                <a:cs typeface="宋体" panose="02010600030101010101" pitchFamily="2" charset="-122"/>
              </a:rPr>
              <a:t>1.4  </a:t>
            </a:r>
            <a:r>
              <a:rPr lang="zh-CN" altLang="zh-CN" sz="4000" kern="100" dirty="0">
                <a:solidFill>
                  <a:srgbClr val="000000"/>
                </a:solidFill>
                <a:effectLst/>
                <a:latin typeface="Arial" panose="020B0604020202020204" pitchFamily="34" charset="0"/>
                <a:ea typeface="方正小标宋简体"/>
                <a:cs typeface="宋体" panose="02010600030101010101" pitchFamily="2" charset="-122"/>
              </a:rPr>
              <a:t>容器的优缺点</a:t>
            </a:r>
          </a:p>
        </p:txBody>
      </p:sp>
      <p:sp>
        <p:nvSpPr>
          <p:cNvPr id="46" name="Shape 46"/>
          <p:cNvSpPr>
            <a:spLocks noGrp="1"/>
          </p:cNvSpPr>
          <p:nvPr>
            <p:ph type="body" idx="4294967295"/>
          </p:nvPr>
        </p:nvSpPr>
        <p:spPr>
          <a:xfrm>
            <a:off x="457200" y="942975"/>
            <a:ext cx="8229600" cy="752475"/>
          </a:xfrm>
          <a:prstGeom prst="rect">
            <a:avLst/>
          </a:prstGeom>
        </p:spPr>
        <p:txBody>
          <a:bodyPr>
            <a:normAutofit/>
          </a:bodyPr>
          <a:lstStyle>
            <a:lvl1pPr marL="235743" indent="-235743" algn="just" defTabSz="266700">
              <a:lnSpc>
                <a:spcPts val="4200"/>
              </a:lnSpc>
              <a:spcBef>
                <a:spcPts val="1500"/>
              </a:spcBef>
              <a:buChar char="•"/>
              <a:defRPr sz="2200">
                <a:uFill>
                  <a:solidFill>
                    <a:srgbClr val="000000"/>
                  </a:solidFill>
                </a:uFill>
                <a:latin typeface="Arial"/>
                <a:ea typeface="Arial"/>
                <a:cs typeface="Arial"/>
                <a:sym typeface="Arial"/>
              </a:defRPr>
            </a:lvl1pPr>
          </a:lstStyle>
          <a:p>
            <a:r>
              <a:rPr lang="en-US" altLang="zh-CN" dirty="0"/>
              <a:t>1.4.1  </a:t>
            </a:r>
            <a:r>
              <a:rPr lang="zh-CN" altLang="en-US" dirty="0"/>
              <a:t>容器的优点</a:t>
            </a:r>
          </a:p>
        </p:txBody>
      </p:sp>
      <p:pic>
        <p:nvPicPr>
          <p:cNvPr id="4" name="图片 3">
            <a:extLst>
              <a:ext uri="{FF2B5EF4-FFF2-40B4-BE49-F238E27FC236}">
                <a16:creationId xmlns:a16="http://schemas.microsoft.com/office/drawing/2014/main" id="{BE195105-C625-4C74-A47C-7C4597525789}"/>
              </a:ext>
            </a:extLst>
          </p:cNvPr>
          <p:cNvPicPr>
            <a:picLocks noChangeAspect="1"/>
          </p:cNvPicPr>
          <p:nvPr/>
        </p:nvPicPr>
        <p:blipFill>
          <a:blip r:embed="rId2"/>
          <a:stretch>
            <a:fillRect/>
          </a:stretch>
        </p:blipFill>
        <p:spPr>
          <a:xfrm>
            <a:off x="457200" y="1573213"/>
            <a:ext cx="8324850" cy="4170362"/>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r>
              <a:rPr kumimoji="0" lang="en-US" altLang="zh-CN" sz="4000" b="0" i="0" u="none" strike="noStrike" kern="100" cap="none" spc="0" normalizeH="0" baseline="0" noProof="0" dirty="0">
                <a:ln>
                  <a:noFill/>
                </a:ln>
                <a:solidFill>
                  <a:srgbClr val="000000"/>
                </a:solidFill>
                <a:effectLst/>
                <a:uLnTx/>
                <a:uFillTx/>
                <a:latin typeface="Arial" panose="020B0604020202020204" pitchFamily="34" charset="0"/>
                <a:ea typeface="方正小标宋简体"/>
                <a:cs typeface="宋体" panose="02010600030101010101" pitchFamily="2" charset="-122"/>
                <a:sym typeface="Calibri"/>
              </a:rPr>
              <a:t>1.4  </a:t>
            </a:r>
            <a:r>
              <a:rPr kumimoji="0" lang="zh-CN" altLang="zh-CN" sz="4000" b="0" i="0" u="none" strike="noStrike" kern="100" cap="none" spc="0" normalizeH="0" baseline="0" noProof="0" dirty="0">
                <a:ln>
                  <a:noFill/>
                </a:ln>
                <a:solidFill>
                  <a:srgbClr val="000000"/>
                </a:solidFill>
                <a:effectLst/>
                <a:uLnTx/>
                <a:uFillTx/>
                <a:latin typeface="Arial" panose="020B0604020202020204" pitchFamily="34" charset="0"/>
                <a:ea typeface="方正小标宋简体"/>
                <a:cs typeface="宋体" panose="02010600030101010101" pitchFamily="2" charset="-122"/>
                <a:sym typeface="Calibri"/>
              </a:rPr>
              <a:t>容器的优缺点</a:t>
            </a:r>
            <a:endParaRPr lang="zh-CN" altLang="en-US" dirty="0"/>
          </a:p>
        </p:txBody>
      </p:sp>
      <p:sp>
        <p:nvSpPr>
          <p:cNvPr id="51" name="Shape 51"/>
          <p:cNvSpPr>
            <a:spLocks noGrp="1"/>
          </p:cNvSpPr>
          <p:nvPr>
            <p:ph type="body" idx="4294967295"/>
          </p:nvPr>
        </p:nvSpPr>
        <p:spPr>
          <a:xfrm>
            <a:off x="295374" y="1057275"/>
            <a:ext cx="8229600" cy="866775"/>
          </a:xfrm>
          <a:prstGeom prst="rect">
            <a:avLst/>
          </a:prstGeom>
        </p:spPr>
        <p:txBody>
          <a:bodyPr>
            <a:normAutofit/>
          </a:bodyPr>
          <a:lstStyle/>
          <a:p>
            <a:pPr marL="0" indent="0" algn="just" defTabSz="266700">
              <a:lnSpc>
                <a:spcPts val="4200"/>
              </a:lnSpc>
              <a:spcBef>
                <a:spcPts val="1500"/>
              </a:spcBef>
              <a:buSzTx/>
              <a:buFontTx/>
              <a:buNone/>
              <a:defRPr sz="2200">
                <a:uFill>
                  <a:solidFill>
                    <a:srgbClr val="000000"/>
                  </a:solidFill>
                </a:uFill>
                <a:latin typeface="Al Nile"/>
                <a:ea typeface="Al Nile"/>
                <a:cs typeface="Al Nile"/>
                <a:sym typeface="Al Nile"/>
              </a:defRPr>
            </a:pPr>
            <a:r>
              <a:rPr lang="en-US" altLang="zh-CN" dirty="0"/>
              <a:t>1.4.2  </a:t>
            </a:r>
            <a:r>
              <a:rPr lang="zh-CN" altLang="en-US" dirty="0"/>
              <a:t>容器的缺点</a:t>
            </a:r>
            <a:endParaRPr lang="zh-CN" altLang="en-US" dirty="0">
              <a:latin typeface="黑体"/>
              <a:ea typeface="黑体"/>
              <a:cs typeface="黑体"/>
              <a:sym typeface="黑体"/>
            </a:endParaRPr>
          </a:p>
        </p:txBody>
      </p:sp>
      <p:sp>
        <p:nvSpPr>
          <p:cNvPr id="6" name="文本框 5">
            <a:extLst>
              <a:ext uri="{FF2B5EF4-FFF2-40B4-BE49-F238E27FC236}">
                <a16:creationId xmlns:a16="http://schemas.microsoft.com/office/drawing/2014/main" id="{8BB4EF46-A4FF-4202-8BE7-EC00912ECF78}"/>
              </a:ext>
            </a:extLst>
          </p:cNvPr>
          <p:cNvSpPr txBox="1"/>
          <p:nvPr/>
        </p:nvSpPr>
        <p:spPr>
          <a:xfrm>
            <a:off x="457201" y="2000250"/>
            <a:ext cx="8229599"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zh-CN" sz="1800" dirty="0">
                <a:effectLst/>
                <a:latin typeface="宋体" panose="02010600030101010101" pitchFamily="2" charset="-122"/>
                <a:ea typeface="宋体" panose="02010600030101010101" pitchFamily="2" charset="-122"/>
                <a:cs typeface="宋体" panose="02010600030101010101" pitchFamily="2" charset="-122"/>
              </a:rPr>
              <a:t>任何一种技术都不是完美的，容器也是如此。容器本身也有一定的缺点，下面进行简单介绍。</a:t>
            </a:r>
          </a:p>
          <a:p>
            <a:pPr>
              <a:spcBef>
                <a:spcPts val="600"/>
              </a:spcBef>
              <a:spcAft>
                <a:spcPts val="600"/>
              </a:spcAft>
            </a:pPr>
            <a:r>
              <a:rPr lang="en-US" altLang="zh-CN" sz="1400" kern="100" dirty="0">
                <a:effectLst/>
                <a:latin typeface="Arial" panose="020B0604020202020204" pitchFamily="34" charset="0"/>
                <a:ea typeface="黑体" panose="02010609060101010101" pitchFamily="49" charset="-122"/>
                <a:cs typeface="宋体" panose="02010600030101010101" pitchFamily="2" charset="-122"/>
              </a:rPr>
              <a:t>1. </a:t>
            </a:r>
            <a:r>
              <a:rPr lang="zh-CN" altLang="zh-CN" sz="1400" kern="100" dirty="0">
                <a:effectLst/>
                <a:latin typeface="Arial" panose="020B0604020202020204" pitchFamily="34" charset="0"/>
                <a:ea typeface="黑体" panose="02010609060101010101" pitchFamily="49" charset="-122"/>
                <a:cs typeface="宋体" panose="02010600030101010101" pitchFamily="2" charset="-122"/>
              </a:rPr>
              <a:t>复杂性增加</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随着容器及应用数量的增加，同时也伴随着复杂性的增加。在生产环境中，管理如此之多的容器是一个极具挑战性的任务。管理员可以借助</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Kubernetes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和</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Mesos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等工具来管理具有一定规模数量的容器。</a:t>
            </a:r>
          </a:p>
          <a:p>
            <a:pPr>
              <a:spcBef>
                <a:spcPts val="600"/>
              </a:spcBef>
              <a:spcAft>
                <a:spcPts val="600"/>
              </a:spcAft>
            </a:pPr>
            <a:r>
              <a:rPr lang="en-US" altLang="zh-CN" sz="1400" kern="100" dirty="0">
                <a:effectLst/>
                <a:latin typeface="Arial" panose="020B0604020202020204" pitchFamily="34" charset="0"/>
                <a:ea typeface="黑体" panose="02010609060101010101" pitchFamily="49" charset="-122"/>
                <a:cs typeface="宋体" panose="02010600030101010101" pitchFamily="2" charset="-122"/>
              </a:rPr>
              <a:t>2. </a:t>
            </a:r>
            <a:r>
              <a:rPr lang="zh-CN" altLang="zh-CN" sz="1400" kern="100" dirty="0">
                <a:effectLst/>
                <a:latin typeface="Arial" panose="020B0604020202020204" pitchFamily="34" charset="0"/>
                <a:ea typeface="黑体" panose="02010609060101010101" pitchFamily="49" charset="-122"/>
                <a:cs typeface="宋体" panose="02010600030101010101" pitchFamily="2" charset="-122"/>
              </a:rPr>
              <a:t>原生</a:t>
            </a:r>
            <a:r>
              <a:rPr lang="en-US" altLang="zh-CN" sz="1400" kern="100" dirty="0">
                <a:effectLst/>
                <a:latin typeface="Arial" panose="020B0604020202020204" pitchFamily="34" charset="0"/>
                <a:ea typeface="黑体" panose="02010609060101010101" pitchFamily="49" charset="-122"/>
                <a:cs typeface="宋体" panose="02010600030101010101" pitchFamily="2" charset="-122"/>
              </a:rPr>
              <a:t>Linux</a:t>
            </a:r>
            <a:r>
              <a:rPr lang="zh-CN" altLang="zh-CN" sz="1400" kern="100" dirty="0">
                <a:effectLst/>
                <a:latin typeface="Arial" panose="020B0604020202020204" pitchFamily="34" charset="0"/>
                <a:ea typeface="黑体" panose="02010609060101010101" pitchFamily="49" charset="-122"/>
                <a:cs typeface="宋体" panose="02010600030101010101" pitchFamily="2" charset="-122"/>
              </a:rPr>
              <a:t>支持</a:t>
            </a:r>
          </a:p>
          <a:p>
            <a:r>
              <a:rPr lang="zh-CN" altLang="zh-CN" sz="1800" dirty="0">
                <a:effectLst/>
                <a:latin typeface="宋体" panose="02010600030101010101" pitchFamily="2" charset="-122"/>
                <a:ea typeface="宋体" panose="02010600030101010101" pitchFamily="2" charset="-122"/>
                <a:cs typeface="宋体" panose="02010600030101010101" pitchFamily="2" charset="-122"/>
              </a:rPr>
              <a:t>大多数容器技术，例如</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Docker</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，是基于</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Linux</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容器（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LXC</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）技术的，相比于在原生</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Linux</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中运行容器或者在</a:t>
            </a:r>
            <a:r>
              <a:rPr lang="en-US" altLang="zh-CN" sz="1800" dirty="0">
                <a:effectLst/>
                <a:latin typeface="宋体" panose="02010600030101010101" pitchFamily="2" charset="-122"/>
                <a:ea typeface="宋体" panose="02010600030101010101" pitchFamily="2" charset="-122"/>
                <a:cs typeface="宋体" panose="02010600030101010101" pitchFamily="2" charset="-122"/>
              </a:rPr>
              <a:t>Windows</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环境中运行容器略显笨拙，并且日常使用也会带来复杂性。</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274637"/>
            <a:ext cx="8229600" cy="1143001"/>
          </a:xfrm>
          <a:prstGeom prst="rect">
            <a:avLst/>
          </a:prstGeom>
        </p:spPr>
        <p:txBody>
          <a:bodyPr>
            <a:normAutofit/>
          </a:bodyPr>
          <a:lstStyle>
            <a:lvl1pPr defTabSz="112013">
              <a:lnSpc>
                <a:spcPts val="3300"/>
              </a:lnSpc>
              <a:spcBef>
                <a:spcPts val="1000"/>
              </a:spcBef>
              <a:defRPr sz="1848" b="1" spc="-15" baseline="54112">
                <a:uFill>
                  <a:solidFill>
                    <a:srgbClr val="B2B2B2"/>
                  </a:solidFill>
                </a:uFill>
                <a:latin typeface="Futura Md BT"/>
                <a:ea typeface="Futura Md BT"/>
                <a:cs typeface="Futura Md BT"/>
                <a:sym typeface="Futura Md BT"/>
              </a:defRPr>
            </a:lvl1pPr>
          </a:lstStyle>
          <a:p>
            <a:pPr algn="ctr">
              <a:spcBef>
                <a:spcPts val="2000"/>
              </a:spcBef>
              <a:spcAft>
                <a:spcPts val="2000"/>
              </a:spcAft>
            </a:pPr>
            <a:r>
              <a:rPr lang="en-US" altLang="zh-CN" sz="3600" kern="100" dirty="0">
                <a:solidFill>
                  <a:srgbClr val="000000"/>
                </a:solidFill>
                <a:effectLst/>
                <a:latin typeface="Arial" panose="020B0604020202020204" pitchFamily="34" charset="0"/>
                <a:ea typeface="方正小标宋简体"/>
                <a:cs typeface="宋体" panose="02010600030101010101" pitchFamily="2" charset="-122"/>
              </a:rPr>
              <a:t>1.5  Docker</a:t>
            </a:r>
            <a:r>
              <a:rPr lang="zh-CN" altLang="zh-CN" sz="3600" kern="100" dirty="0">
                <a:solidFill>
                  <a:srgbClr val="000000"/>
                </a:solidFill>
                <a:effectLst/>
                <a:latin typeface="Arial" panose="020B0604020202020204" pitchFamily="34" charset="0"/>
                <a:ea typeface="方正小标宋简体"/>
                <a:cs typeface="宋体" panose="02010600030101010101" pitchFamily="2" charset="-122"/>
              </a:rPr>
              <a:t>容器是如何工作的</a:t>
            </a:r>
          </a:p>
        </p:txBody>
      </p:sp>
      <p:sp>
        <p:nvSpPr>
          <p:cNvPr id="56" name="Shape 56"/>
          <p:cNvSpPr/>
          <p:nvPr/>
        </p:nvSpPr>
        <p:spPr>
          <a:xfrm>
            <a:off x="346174" y="4770437"/>
            <a:ext cx="8816628" cy="408941"/>
          </a:xfrm>
          <a:prstGeom prst="rect">
            <a:avLst/>
          </a:prstGeom>
          <a:ln w="12700">
            <a:miter lim="400000"/>
          </a:ln>
        </p:spPr>
        <p:txBody>
          <a:bodyPr lIns="45719" rIns="45719">
            <a:spAutoFit/>
          </a:bodyPr>
          <a:lstStyle/>
          <a:p>
            <a:pPr indent="266700" algn="just" defTabSz="266700">
              <a:lnSpc>
                <a:spcPts val="3800"/>
              </a:lnSpc>
              <a:defRPr>
                <a:uFill>
                  <a:solidFill>
                    <a:srgbClr val="000000"/>
                  </a:solidFill>
                </a:uFill>
                <a:latin typeface="Times New Roman"/>
                <a:ea typeface="Times New Roman"/>
                <a:cs typeface="Times New Roman"/>
                <a:sym typeface="Times New Roman"/>
              </a:defRPr>
            </a:pPr>
            <a:endParaRPr/>
          </a:p>
        </p:txBody>
      </p:sp>
      <p:sp>
        <p:nvSpPr>
          <p:cNvPr id="6" name="文本框 5">
            <a:extLst>
              <a:ext uri="{FF2B5EF4-FFF2-40B4-BE49-F238E27FC236}">
                <a16:creationId xmlns:a16="http://schemas.microsoft.com/office/drawing/2014/main" id="{8CA76579-70BB-49FA-8090-A336E3F4D291}"/>
              </a:ext>
            </a:extLst>
          </p:cNvPr>
          <p:cNvSpPr txBox="1"/>
          <p:nvPr/>
        </p:nvSpPr>
        <p:spPr>
          <a:xfrm>
            <a:off x="552450" y="1200150"/>
            <a:ext cx="8305800" cy="1000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spcAft>
                <a:spcPts val="600"/>
              </a:spcAft>
            </a:pPr>
            <a:r>
              <a:rPr lang="en-US" altLang="zh-CN" sz="1800" dirty="0">
                <a:effectLst/>
                <a:latin typeface="Times New Roman" panose="02020603050405020304" pitchFamily="18" charset="0"/>
                <a:ea typeface="宋体" panose="02010600030101010101" pitchFamily="2" charset="-122"/>
              </a:rPr>
              <a:t>Docker</a:t>
            </a:r>
            <a:r>
              <a:rPr lang="zh-CN" altLang="zh-CN" sz="1800" dirty="0">
                <a:effectLst/>
                <a:latin typeface="Times New Roman" panose="02020603050405020304" pitchFamily="18" charset="0"/>
                <a:ea typeface="宋体" panose="02010600030101010101" pitchFamily="2" charset="-122"/>
              </a:rPr>
              <a:t>容器和传统</a:t>
            </a:r>
            <a:r>
              <a:rPr lang="en-US" altLang="zh-CN" sz="1800" dirty="0">
                <a:effectLst/>
                <a:latin typeface="Times New Roman" panose="02020603050405020304" pitchFamily="18" charset="0"/>
                <a:ea typeface="宋体" panose="02010600030101010101" pitchFamily="2" charset="-122"/>
              </a:rPr>
              <a:t>VM</a:t>
            </a:r>
            <a:r>
              <a:rPr lang="zh-CN" altLang="zh-CN" sz="1800" dirty="0">
                <a:effectLst/>
                <a:latin typeface="Times New Roman" panose="02020603050405020304" pitchFamily="18" charset="0"/>
                <a:ea typeface="宋体" panose="02010600030101010101" pitchFamily="2" charset="-122"/>
              </a:rPr>
              <a:t>在技术实现上有所不同。下图</a:t>
            </a:r>
            <a:r>
              <a:rPr lang="en-US" altLang="zh-CN" sz="1800" dirty="0">
                <a:effectLst/>
                <a:latin typeface="等线" panose="02010600030101010101" pitchFamily="2" charset="-122"/>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rPr>
              <a:t>1-3</a:t>
            </a:r>
            <a:r>
              <a:rPr lang="zh-CN" altLang="zh-CN" sz="1800" dirty="0">
                <a:effectLst/>
                <a:latin typeface="Times New Roman" panose="02020603050405020304" pitchFamily="18" charset="0"/>
                <a:ea typeface="宋体" panose="02010600030101010101" pitchFamily="2" charset="-122"/>
              </a:rPr>
              <a:t>显示的是</a:t>
            </a:r>
            <a:r>
              <a:rPr lang="en-US" altLang="zh-CN" sz="1800" dirty="0">
                <a:effectLst/>
                <a:latin typeface="Times New Roman" panose="02020603050405020304" pitchFamily="18" charset="0"/>
                <a:ea typeface="宋体" panose="02010600030101010101" pitchFamily="2" charset="-122"/>
              </a:rPr>
              <a:t>VM</a:t>
            </a:r>
            <a:r>
              <a:rPr lang="zh-CN" altLang="zh-CN" sz="1800" dirty="0">
                <a:effectLst/>
                <a:latin typeface="Times New Roman" panose="02020603050405020304" pitchFamily="18" charset="0"/>
                <a:ea typeface="宋体" panose="02010600030101010101" pitchFamily="2" charset="-122"/>
              </a:rPr>
              <a:t>与</a:t>
            </a:r>
            <a:r>
              <a:rPr lang="en-US" altLang="zh-CN" sz="1800" dirty="0">
                <a:effectLst/>
                <a:latin typeface="Times New Roman" panose="02020603050405020304" pitchFamily="18" charset="0"/>
                <a:ea typeface="宋体" panose="02010600030101010101" pitchFamily="2" charset="-122"/>
              </a:rPr>
              <a:t>Docker</a:t>
            </a:r>
            <a:r>
              <a:rPr lang="zh-CN" altLang="zh-CN" sz="1800" dirty="0">
                <a:effectLst/>
                <a:latin typeface="Times New Roman" panose="02020603050405020304" pitchFamily="18" charset="0"/>
                <a:ea typeface="宋体" panose="02010600030101010101" pitchFamily="2" charset="-122"/>
              </a:rPr>
              <a:t>容器的逻辑组成：</a:t>
            </a:r>
          </a:p>
          <a:p>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descr="图示&#10;&#10;中度可信度描述已自动生成">
            <a:extLst>
              <a:ext uri="{FF2B5EF4-FFF2-40B4-BE49-F238E27FC236}">
                <a16:creationId xmlns:a16="http://schemas.microsoft.com/office/drawing/2014/main" id="{9B8E3A9C-34A5-48D1-9D2C-24B28E5A8405}"/>
              </a:ext>
            </a:extLst>
          </p:cNvPr>
          <p:cNvPicPr/>
          <p:nvPr/>
        </p:nvPicPr>
        <p:blipFill>
          <a:blip r:embed="rId2"/>
          <a:stretch>
            <a:fillRect/>
          </a:stretch>
        </p:blipFill>
        <p:spPr>
          <a:xfrm>
            <a:off x="1968817" y="1978660"/>
            <a:ext cx="5473065" cy="3605530"/>
          </a:xfrm>
          <a:prstGeom prst="rect">
            <a:avLst/>
          </a:prstGeom>
        </p:spPr>
      </p:pic>
    </p:spTree>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TotalTime>
  <Words>729</Words>
  <Application>Microsoft Office PowerPoint</Application>
  <PresentationFormat>全屏显示(4:3)</PresentationFormat>
  <Paragraphs>38</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Al Nile</vt:lpstr>
      <vt:lpstr>Futura Md BT</vt:lpstr>
      <vt:lpstr>等线</vt:lpstr>
      <vt:lpstr>黑体</vt:lpstr>
      <vt:lpstr>宋体</vt:lpstr>
      <vt:lpstr>Arial</vt:lpstr>
      <vt:lpstr>Calibri</vt:lpstr>
      <vt:lpstr>Times New Roman</vt:lpstr>
      <vt:lpstr>Wingdings</vt:lpstr>
      <vt:lpstr>Tema de Office</vt:lpstr>
      <vt:lpstr>第1章 容器技术的发展</vt:lpstr>
      <vt:lpstr>1.1  什么是容器</vt:lpstr>
      <vt:lpstr>1.2  为什么需要容器</vt:lpstr>
      <vt:lpstr>1.3  容器技术的发展历程</vt:lpstr>
      <vt:lpstr>1.4  容器的优缺点</vt:lpstr>
      <vt:lpstr>1.4  容器的优缺点</vt:lpstr>
      <vt:lpstr>1.5  Docker容器是如何工作的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容器技术的发展</dc:title>
  <dc:creator>lenovo</dc:creator>
  <cp:lastModifiedBy>lenovo</cp:lastModifiedBy>
  <cp:revision>3</cp:revision>
  <dcterms:modified xsi:type="dcterms:W3CDTF">2023-01-28T09:19:57Z</dcterms:modified>
</cp:coreProperties>
</file>