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912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50"/>
            <a:ext cx="9144002" cy="46038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197357">
              <a:lnSpc>
                <a:spcPct val="173333"/>
              </a:lnSpc>
              <a:spcBef>
                <a:spcPts val="900"/>
              </a:spcBef>
              <a:defRPr sz="1998" b="1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zh-CN" altLang="sv-SE" dirty="0">
                <a:latin typeface="黑体"/>
                <a:ea typeface="黑体"/>
                <a:cs typeface="黑体"/>
                <a:sym typeface="黑体"/>
              </a:rPr>
              <a:t>第</a:t>
            </a:r>
            <a:r>
              <a:rPr lang="sv-SE" altLang="zh-CN" dirty="0">
                <a:latin typeface="黑体"/>
                <a:ea typeface="黑体"/>
                <a:cs typeface="黑体"/>
                <a:sym typeface="黑体"/>
              </a:rPr>
              <a:t>13</a:t>
            </a:r>
            <a:r>
              <a:rPr lang="zh-CN" altLang="sv-SE" dirty="0">
                <a:latin typeface="黑体"/>
                <a:ea typeface="黑体"/>
                <a:cs typeface="黑体"/>
                <a:sym typeface="黑体"/>
              </a:rPr>
              <a:t>章  </a:t>
            </a:r>
            <a:r>
              <a:rPr lang="sv-SE" altLang="zh-CN" dirty="0">
                <a:latin typeface="黑体"/>
                <a:ea typeface="黑体"/>
                <a:cs typeface="黑体"/>
                <a:sym typeface="黑体"/>
              </a:rPr>
              <a:t>Docker Swarm</a:t>
            </a:r>
            <a:endParaRPr lang="zh-CN" altLang="en-US" dirty="0">
              <a:latin typeface="等线"/>
              <a:ea typeface="等线"/>
              <a:cs typeface="等线"/>
              <a:sym typeface="等线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371475" y="13335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13.1  Docker Swarm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架构与概念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13.2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Swarm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集群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13.3  Docker Swarm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调度策略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13.4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滚动升级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13.5  Docker Swarm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常用指令</a:t>
            </a:r>
          </a:p>
          <a:p>
            <a:pPr marL="266700" indent="266700" algn="just" defTabSz="266700">
              <a:lnSpc>
                <a:spcPts val="4300"/>
              </a:lnSpc>
              <a:spcBef>
                <a:spcPts val="0"/>
              </a:spcBef>
              <a:buSzTx/>
              <a:buFontTx/>
              <a:buNone/>
              <a:tabLst>
                <a:tab pos="5245100" algn="r"/>
              </a:tabLst>
              <a:defRPr sz="2350" b="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zh-CN" altLang="en-US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7A6740-07B3-4BF4-9291-95320D764B7E}"/>
              </a:ext>
            </a:extLst>
          </p:cNvPr>
          <p:cNvSpPr txBox="1"/>
          <p:nvPr/>
        </p:nvSpPr>
        <p:spPr>
          <a:xfrm>
            <a:off x="33337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13.2.5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删除节点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8F1DEE-51A1-4283-84F2-4E70103EF2FC}"/>
              </a:ext>
            </a:extLst>
          </p:cNvPr>
          <p:cNvSpPr txBox="1"/>
          <p:nvPr/>
        </p:nvSpPr>
        <p:spPr>
          <a:xfrm>
            <a:off x="333375" y="1771650"/>
            <a:ext cx="847725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删除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manager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节点之前需要先将该节点的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AVAILABILITY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Drain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。其目的是为了将该节点的服务迁移到其他可用节点上，以确保服务正常。命令格式如下：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E9DABD-C3BE-4323-AA24-F0E274C5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46" y="2943661"/>
            <a:ext cx="5512308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27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9A1230-1C52-42ED-9C66-DD063828BB7A}"/>
              </a:ext>
            </a:extLst>
          </p:cNvPr>
          <p:cNvSpPr txBox="1"/>
          <p:nvPr/>
        </p:nvSpPr>
        <p:spPr>
          <a:xfrm>
            <a:off x="581025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13.2.6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创建服务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AD8E44-3632-49A6-824C-BED359EF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924607"/>
            <a:ext cx="8362950" cy="329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32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F494D1-3C13-4D00-A828-508FFB553543}"/>
              </a:ext>
            </a:extLst>
          </p:cNvPr>
          <p:cNvSpPr txBox="1"/>
          <p:nvPr/>
        </p:nvSpPr>
        <p:spPr>
          <a:xfrm>
            <a:off x="447675" y="104830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13.2.7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弹性扩缩容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E9FC04-D22A-4DD3-B380-E3FB1797C2E8}"/>
              </a:ext>
            </a:extLst>
          </p:cNvPr>
          <p:cNvSpPr txBox="1"/>
          <p:nvPr/>
        </p:nvSpPr>
        <p:spPr>
          <a:xfrm>
            <a:off x="447675" y="1882260"/>
            <a:ext cx="8229600" cy="2991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部署到集群以后，可以通过命令弹性扩缩容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中的容器数量。扩缩容操作均只能在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节点执行。在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中运行的容器被称为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Task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（任务）。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通过“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service scale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服务名称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|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ID=n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”可以将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Service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运行的任务扩缩容为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n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通过“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service update --replicas n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服务名称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服务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”也可以达到扩缩容的效果。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docker service update --replicas 2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mynginx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mynginx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overall progress: 2 out of 2 tasks 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1/2: running  [=========================&gt;]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2/2: running  [=========================&gt;]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verify: service converged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80639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13.3  Docker 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调度策略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AFB00E-C2E6-40E2-834D-99F5EB63A6EF}"/>
              </a:ext>
            </a:extLst>
          </p:cNvPr>
          <p:cNvSpPr txBox="1"/>
          <p:nvPr/>
        </p:nvSpPr>
        <p:spPr>
          <a:xfrm>
            <a:off x="457200" y="1063020"/>
            <a:ext cx="8229600" cy="42780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Swarm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在调度（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scheduler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）节点（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Leader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节点）运行容器的时候，会根据指定的策略来计算最适合运行容器的节点，目前支持的策略有三种，分别是：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spread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Bef>
                <a:spcPts val="755"/>
              </a:spcBef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endParaRPr lang="zh-CN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Random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就是随机选择一个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来运行容器，一般用于调试。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spread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策略会根据各个节点的可用的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以及正在运行的容器的数量来计算应该运行容器的节点。</a:t>
            </a:r>
          </a:p>
          <a:p>
            <a:pPr indent="269875">
              <a:spcBef>
                <a:spcPts val="755"/>
              </a:spcBef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Spread</a:t>
            </a:r>
            <a:endParaRPr lang="zh-CN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在同等条件下，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Spread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策略会选择运行容器最少的那台节点来运行新的容器，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策略会选择运行容器最集中的那台机器来运行新的节点。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Spread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策略会使得容器会均衡地分布在集群中的各个节点上运行。一旦一个节点挂掉，只会损失少部分的容器。</a:t>
            </a:r>
          </a:p>
          <a:p>
            <a:pPr indent="269875">
              <a:spcBef>
                <a:spcPts val="755"/>
              </a:spcBef>
            </a:pP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endParaRPr lang="zh-CN" altLang="zh-CN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策略最大化地避免了容器碎片化，就是说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Binpack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策略尽可能地把还未使用的节点留给需要更大空间的容器运行，尽可能地把容器运行在一个节点上面。</a:t>
            </a:r>
          </a:p>
        </p:txBody>
      </p:sp>
    </p:spTree>
    <p:extLst>
      <p:ext uri="{BB962C8B-B14F-4D97-AF65-F5344CB8AC3E}">
        <p14:creationId xmlns:p14="http://schemas.microsoft.com/office/powerpoint/2010/main" val="410559773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13.4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滚动升级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75E053-1957-4D5C-865E-995532399B4D}"/>
              </a:ext>
            </a:extLst>
          </p:cNvPr>
          <p:cNvSpPr txBox="1"/>
          <p:nvPr/>
        </p:nvSpPr>
        <p:spPr>
          <a:xfrm>
            <a:off x="581025" y="1895475"/>
            <a:ext cx="8229600" cy="2390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Swarm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可以实现服务的平滑升级，即服务不停机更新，客户端无感知。本节通过一个简单示例演示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Swarm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的平滑升级。首先部署一个基于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nginx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应用程序服务，部署在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Node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节点上。将创建同一个应用的两个版本：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version 1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version 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269875"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创建一个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Dockerfile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文件，并使用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 build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进行编译。</a:t>
            </a: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9875">
              <a:lnSpc>
                <a:spcPts val="1600"/>
              </a:lnSpc>
            </a:pP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RUN echo '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Swarm:Version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1 ' &gt; /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/share/</a:t>
            </a:r>
            <a:r>
              <a:rPr lang="en-US" altLang="zh-CN" sz="1100" kern="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nginx</a:t>
            </a:r>
            <a:r>
              <a:rPr lang="en-US" altLang="zh-CN" sz="11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/html/index.html</a:t>
            </a: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ts val="156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4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楷体_GB2312"/>
              </a:rPr>
              <a:t>为了使得</a:t>
            </a:r>
            <a:r>
              <a:rPr lang="en-US" altLang="zh-CN" sz="1400" dirty="0">
                <a:effectLst/>
                <a:latin typeface="Times New Roman" panose="02020603050405020304" pitchFamily="18" charset="0"/>
                <a:ea typeface="楷体_GB2312"/>
              </a:rPr>
              <a:t>Swarm</a:t>
            </a:r>
            <a:r>
              <a:rPr lang="zh-CN" altLang="zh-CN" sz="1400" dirty="0">
                <a:effectLst/>
                <a:latin typeface="Times New Roman" panose="02020603050405020304" pitchFamily="18" charset="0"/>
                <a:ea typeface="楷体_GB2312"/>
              </a:rPr>
              <a:t>集群中的每个节点都能访问到镜像，我们这里把生成的镜像上传到镜像仓库中。</a:t>
            </a:r>
          </a:p>
        </p:txBody>
      </p:sp>
    </p:spTree>
    <p:extLst>
      <p:ext uri="{BB962C8B-B14F-4D97-AF65-F5344CB8AC3E}">
        <p14:creationId xmlns:p14="http://schemas.microsoft.com/office/powerpoint/2010/main" val="296720405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13.5  Docker 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常用指令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D1A546-DF77-4098-A71F-2C6CDD98D479}"/>
              </a:ext>
            </a:extLst>
          </p:cNvPr>
          <p:cNvSpPr txBox="1"/>
          <p:nvPr/>
        </p:nvSpPr>
        <p:spPr>
          <a:xfrm>
            <a:off x="333375" y="1232971"/>
            <a:ext cx="87249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 Docker Swarm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指令（如表所示）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F7F870-038F-4A25-8186-5DE0C308F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51482"/>
              </p:ext>
            </p:extLst>
          </p:nvPr>
        </p:nvGraphicFramePr>
        <p:xfrm>
          <a:off x="1478915" y="2269807"/>
          <a:ext cx="5462270" cy="9108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31135">
                  <a:extLst>
                    <a:ext uri="{9D8B030D-6E8A-4147-A177-3AD203B41FA5}">
                      <a16:colId xmlns:a16="http://schemas.microsoft.com/office/drawing/2014/main" val="2127828387"/>
                    </a:ext>
                  </a:extLst>
                </a:gridCol>
                <a:gridCol w="2731135">
                  <a:extLst>
                    <a:ext uri="{9D8B030D-6E8A-4147-A177-3AD203B41FA5}">
                      <a16:colId xmlns:a16="http://schemas.microsoft.com/office/drawing/2014/main" val="1339704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900">
                          <a:effectLst/>
                        </a:rPr>
                        <a:t>指令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900">
                          <a:effectLst/>
                        </a:rPr>
                        <a:t>说明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726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docker swarm init 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初始化集群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73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docker swarm join-token worker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查看工作节点的</a:t>
                      </a:r>
                      <a:r>
                        <a:rPr lang="en-US" sz="1200">
                          <a:effectLst/>
                        </a:rPr>
                        <a:t> token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87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docker swarm join-token manager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查看管理节点的</a:t>
                      </a:r>
                      <a:r>
                        <a:rPr lang="en-US" sz="1200">
                          <a:effectLst/>
                        </a:rPr>
                        <a:t> token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2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docker swarm join</a:t>
                      </a:r>
                      <a:endParaRPr lang="zh-CN" sz="12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200" dirty="0">
                          <a:effectLst/>
                        </a:rPr>
                        <a:t>加入集群</a:t>
                      </a:r>
                      <a:endParaRPr lang="zh-CN" sz="12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78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8492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13.1  Docker Swarm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架构与概念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6867DC-DD45-4EB7-8A79-F61DB072CE4F}"/>
              </a:ext>
            </a:extLst>
          </p:cNvPr>
          <p:cNvSpPr txBox="1"/>
          <p:nvPr/>
        </p:nvSpPr>
        <p:spPr>
          <a:xfrm>
            <a:off x="295275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13.1.1  Docker Swarm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架构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EE9F5B-9365-4907-96E7-D62816A2AA6B}"/>
              </a:ext>
            </a:extLst>
          </p:cNvPr>
          <p:cNvSpPr txBox="1"/>
          <p:nvPr/>
        </p:nvSpPr>
        <p:spPr>
          <a:xfrm>
            <a:off x="295275" y="2105025"/>
            <a:ext cx="8743950" cy="9328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/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Swarm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作为一个管理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集群的工具，首先需要将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Swarm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部署起来，可以单独将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Swarm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部署在一个节点上。另外，需要一个被管理的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集群，集群上每一个节点均安装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Docker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A74CC0F1-ACBE-4086-9CD8-AC45297E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929971"/>
            <a:ext cx="5249863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13.1  Docker Swarm </a:t>
            </a:r>
            <a:r>
              <a:rPr lang="zh-CN" altLang="en-US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架构与概念</a:t>
            </a:r>
            <a:endParaRPr lang="zh-CN" altLang="zh-CN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167C15-8EDD-49AD-9D8F-77E3D42A6656}"/>
              </a:ext>
            </a:extLst>
          </p:cNvPr>
          <p:cNvSpPr txBox="1"/>
          <p:nvPr/>
        </p:nvSpPr>
        <p:spPr>
          <a:xfrm>
            <a:off x="457200" y="1417638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13.1.2  Docker Swarm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相关概念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7E91E5-311E-47B2-8BC4-67F0C97C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83467"/>
            <a:ext cx="7810500" cy="38372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13.1  Docker Swarm </a:t>
            </a:r>
            <a:r>
              <a:rPr lang="zh-CN" alt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架构与概念</a:t>
            </a:r>
            <a:endParaRPr lang="zh-CN" altLang="zh-CN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C6ED50B-2E33-4B15-B588-866C06B0EC19}"/>
              </a:ext>
            </a:extLst>
          </p:cNvPr>
          <p:cNvSpPr txBox="1"/>
          <p:nvPr/>
        </p:nvSpPr>
        <p:spPr>
          <a:xfrm>
            <a:off x="323850" y="1232972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13.1.3  Docker Swarm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的特点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47F98A-9A37-4A5B-A50E-072F06A366A8}"/>
              </a:ext>
            </a:extLst>
          </p:cNvPr>
          <p:cNvSpPr txBox="1"/>
          <p:nvPr/>
        </p:nvSpPr>
        <p:spPr>
          <a:xfrm>
            <a:off x="457200" y="1877848"/>
            <a:ext cx="8362950" cy="2900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1. Docker Engine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集成集群管理</a:t>
            </a:r>
          </a:p>
          <a:p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Engine CLI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Engine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Swarm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模式，以便在集群中部署应用程序服务。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2.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去中心化设计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Swarm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角色分为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节点和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节点。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节点故障不影响应用的使用。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3. </a:t>
            </a:r>
            <a:r>
              <a:rPr lang="zh-CN" altLang="zh-CN" sz="18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扩容缩容</a:t>
            </a:r>
          </a:p>
          <a:p>
            <a:pPr indent="269875"/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可以声明每个服务运行的容器数量，通过添加或删除容器数自动调整期望的状态。</a:t>
            </a:r>
          </a:p>
          <a:p>
            <a:pPr indent="269875">
              <a:lnSpc>
                <a:spcPts val="1600"/>
              </a:lnSpc>
            </a:pPr>
            <a:endParaRPr lang="zh-CN" altLang="zh-CN" sz="14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457200" y="416718"/>
            <a:ext cx="8229600" cy="63023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13.1  Docker Swarm </a:t>
            </a:r>
            <a:r>
              <a:rPr lang="zh-CN" altLang="en-US" sz="3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架构与概念</a:t>
            </a:r>
            <a:endParaRPr lang="zh-CN" altLang="zh-CN" sz="3600" b="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194327-CE5A-4F78-BCE9-5CE49B1B15D1}"/>
              </a:ext>
            </a:extLst>
          </p:cNvPr>
          <p:cNvSpPr txBox="1"/>
          <p:nvPr/>
        </p:nvSpPr>
        <p:spPr>
          <a:xfrm>
            <a:off x="609600" y="1046956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13.1.4  Docker Swarm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的工作流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7EAE99-BF02-4A82-9381-AE8A2846D95E}"/>
              </a:ext>
            </a:extLst>
          </p:cNvPr>
          <p:cNvSpPr txBox="1"/>
          <p:nvPr/>
        </p:nvSpPr>
        <p:spPr>
          <a:xfrm>
            <a:off x="457199" y="1416289"/>
            <a:ext cx="8562975" cy="29854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Swarm 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工作流如图所示。</a:t>
            </a:r>
          </a:p>
          <a:p>
            <a:pPr indent="269875">
              <a:spcAft>
                <a:spcPts val="600"/>
              </a:spcAft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Swarm manager</a:t>
            </a:r>
            <a:r>
              <a:rPr lang="en-US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   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API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：接受命令并创建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Service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对象（创建对象）。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Orchestrator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：为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Service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对象创建的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进行编排工作（服务编排）。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allocater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：为各个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分配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IP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地址（分配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IP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dispatcher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：将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分发到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Node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（分发任务）。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scheduler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：安排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worker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节点运行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（运行任务）。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269875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worker Node</a:t>
            </a:r>
            <a:r>
              <a:rPr lang="zh-CN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worker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：连接到调度器，检查分配的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（检查任务）。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"/>
              <a:tabLst>
                <a:tab pos="536575" algn="l"/>
              </a:tabLst>
            </a:pP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executor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：执行分配给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worker 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节点的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Task</a:t>
            </a:r>
            <a:r>
              <a:rPr lang="zh-CN" altLang="zh-CN" sz="12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仿宋_GB2312"/>
                <a:cs typeface="Arial" panose="020B0604020202020204" pitchFamily="34" charset="0"/>
              </a:rPr>
              <a:t>（执行任务）。</a:t>
            </a:r>
            <a:endParaRPr lang="zh-CN" altLang="zh-CN" sz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Manager</a:t>
            </a:r>
            <a:r>
              <a:rPr lang="zh-CN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2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zh-CN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节点是一个东西吗？</a:t>
            </a:r>
            <a:endParaRPr lang="zh-CN" altLang="zh-CN" sz="12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Manager</a:t>
            </a:r>
            <a:r>
              <a:rPr lang="zh-CN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2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manager</a:t>
            </a:r>
            <a:r>
              <a:rPr lang="zh-CN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节点如果是一个东西，图中大小写要改一下，一致</a:t>
            </a:r>
            <a:endParaRPr lang="zh-CN" altLang="zh-CN" sz="12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12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2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2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7" name="图片 16" descr="图形用户界面&#10;&#10;描述已自动生成">
            <a:extLst>
              <a:ext uri="{FF2B5EF4-FFF2-40B4-BE49-F238E27FC236}">
                <a16:creationId xmlns:a16="http://schemas.microsoft.com/office/drawing/2014/main" id="{A9A827BA-9491-48A5-BDF8-E56074D8BD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5659" y="1260197"/>
            <a:ext cx="5473065" cy="40817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准备工作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9A96AF-3155-48E1-AAC1-FFD26EF128D8}"/>
              </a:ext>
            </a:extLst>
          </p:cNvPr>
          <p:cNvSpPr txBox="1"/>
          <p:nvPr/>
        </p:nvSpPr>
        <p:spPr>
          <a:xfrm>
            <a:off x="371475" y="1866900"/>
            <a:ext cx="8439150" cy="6424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269875"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本节将搭建由一个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manager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和两个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构成的集群环境。如表所示。</a:t>
            </a:r>
          </a:p>
          <a:p>
            <a:pPr indent="269875">
              <a:lnSpc>
                <a:spcPts val="1600"/>
              </a:lnSpc>
            </a:pPr>
            <a:endParaRPr lang="zh-CN" altLang="zh-CN" sz="1100" kern="100" dirty="0">
              <a:effectLst/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19F1BF-BD82-4E04-839A-B307D9AAADB6}"/>
              </a:ext>
            </a:extLst>
          </p:cNvPr>
          <p:cNvGraphicFramePr>
            <a:graphicFrameLocks noGrp="1"/>
          </p:cNvGraphicFramePr>
          <p:nvPr/>
        </p:nvGraphicFramePr>
        <p:xfrm>
          <a:off x="1819275" y="3913981"/>
          <a:ext cx="5505450" cy="6415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5150">
                  <a:extLst>
                    <a:ext uri="{9D8B030D-6E8A-4147-A177-3AD203B41FA5}">
                      <a16:colId xmlns:a16="http://schemas.microsoft.com/office/drawing/2014/main" val="3533687251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3171373808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900869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zh-CN" sz="900">
                          <a:effectLst/>
                        </a:rPr>
                        <a:t>角色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900">
                          <a:effectLst/>
                        </a:rPr>
                        <a:t>IP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lang="en-US" sz="900">
                          <a:effectLst/>
                        </a:rPr>
                        <a:t>HOSTNAME</a:t>
                      </a:r>
                      <a:endParaRPr lang="zh-CN" sz="9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355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manager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192.168.164.139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docker1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17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worker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192.168.164.140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workder1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386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worker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>
                          <a:effectLst/>
                        </a:rPr>
                        <a:t>192.168.164.141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</a:pPr>
                      <a:r>
                        <a:rPr lang="en-US" sz="900" kern="100" dirty="0">
                          <a:effectLst/>
                        </a:rPr>
                        <a:t>workder2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7252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062922-D162-4E53-8701-B904D7778A5F}"/>
              </a:ext>
            </a:extLst>
          </p:cNvPr>
          <p:cNvSpPr txBox="1"/>
          <p:nvPr/>
        </p:nvSpPr>
        <p:spPr>
          <a:xfrm>
            <a:off x="228600" y="11488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创建集群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4D7321-BFE3-4D18-82C5-C5A3FDE8C39A}"/>
              </a:ext>
            </a:extLst>
          </p:cNvPr>
          <p:cNvSpPr txBox="1"/>
          <p:nvPr/>
        </p:nvSpPr>
        <p:spPr>
          <a:xfrm>
            <a:off x="361949" y="1798122"/>
            <a:ext cx="869632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192.168.164.139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机器上执行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swarm </a:t>
            </a:r>
            <a:r>
              <a:rPr lang="en-US" altLang="zh-CN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init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指令，初始化一个新的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Swarm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集群，该节点会默认初始化为一个</a:t>
            </a:r>
            <a:r>
              <a:rPr lang="en-US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</a:t>
            </a:r>
            <a:r>
              <a:rPr lang="zh-CN" alt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节点。</a:t>
            </a:r>
          </a:p>
          <a:p>
            <a:pPr indent="269875">
              <a:spcAft>
                <a:spcPts val="600"/>
              </a:spcAft>
            </a:pP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通常，第一个加入集群的管理节点将成为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Leader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，后来加入的管理节点都是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Reachable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。当前的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Leader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如果挂掉，所有的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Reachable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将重新选举一个新的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Leader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CE2EA3-D6D7-4964-9578-9FEE5D1D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46" y="3269242"/>
            <a:ext cx="5512308" cy="243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0584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2D94D4-2085-4C6B-AA4C-768E096C9FAB}"/>
              </a:ext>
            </a:extLst>
          </p:cNvPr>
          <p:cNvSpPr txBox="1"/>
          <p:nvPr/>
        </p:nvSpPr>
        <p:spPr>
          <a:xfrm>
            <a:off x="485775" y="1339334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加入集群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3E39FB-09DB-45B9-AD09-0E9BFDB360F7}"/>
              </a:ext>
            </a:extLst>
          </p:cNvPr>
          <p:cNvSpPr txBox="1"/>
          <p:nvPr/>
        </p:nvSpPr>
        <p:spPr>
          <a:xfrm>
            <a:off x="581026" y="2200274"/>
            <a:ext cx="7953374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中内置的集群模式自带了公钥基础设施（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PKI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）系统，使得安全部署容器变得简单。集群中的节点使用传输层安全协议（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TLS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），对集群中其他节点的通信进行身份验证、授权和加密。</a:t>
            </a:r>
          </a:p>
          <a:p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节点会生成两个令牌，供其他节点加入集群时使用：一个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令牌，一个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manager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令牌。每个令牌都包括根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CA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证书的摘要和随机生成的密钥。当节点加入群集时，加入的节点使用摘要来验证来自远程管理节点的根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CA 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证书。远程管理节点使用密钥来确保加入的节点是批准的节点。</a:t>
            </a:r>
          </a:p>
        </p:txBody>
      </p:sp>
    </p:spTree>
    <p:extLst>
      <p:ext uri="{BB962C8B-B14F-4D97-AF65-F5344CB8AC3E}">
        <p14:creationId xmlns:p14="http://schemas.microsoft.com/office/powerpoint/2010/main" val="20653839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 idx="4294967295"/>
          </p:nvPr>
        </p:nvSpPr>
        <p:spPr>
          <a:xfrm>
            <a:off x="581025" y="583684"/>
            <a:ext cx="8229600" cy="649288"/>
          </a:xfrm>
          <a:prstGeom prst="rect">
            <a:avLst/>
          </a:prstGeom>
        </p:spPr>
        <p:txBody>
          <a:bodyPr>
            <a:normAutofit/>
          </a:bodyPr>
          <a:lstStyle>
            <a:lvl1pPr defTabSz="112013">
              <a:lnSpc>
                <a:spcPts val="3300"/>
              </a:lnSpc>
              <a:spcBef>
                <a:spcPts val="1000"/>
              </a:spcBef>
              <a:defRPr sz="1848" b="1" spc="-15" baseline="54112">
                <a:uFill>
                  <a:solidFill>
                    <a:srgbClr val="B2B2B2"/>
                  </a:solidFill>
                </a:uFill>
                <a:latin typeface="Futura Md BT"/>
                <a:ea typeface="Futura Md BT"/>
                <a:cs typeface="Futura Md BT"/>
                <a:sym typeface="Futura Md BT"/>
              </a:defRPr>
            </a:lvl1pPr>
          </a:lstStyle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13.2 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部署 </a:t>
            </a:r>
            <a:r>
              <a:rPr lang="en-US" altLang="zh-CN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Swarm </a:t>
            </a:r>
            <a:r>
              <a:rPr lang="zh-CN" altLang="en-US" sz="4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方正小标宋简体"/>
                <a:cs typeface="宋体" panose="02010600030101010101" pitchFamily="2" charset="-122"/>
              </a:rPr>
              <a:t>集群</a:t>
            </a:r>
            <a:endParaRPr lang="zh-CN" altLang="zh-CN" sz="4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方正小标宋简体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9C5392-82F3-4CDE-8C78-F780099811F4}"/>
              </a:ext>
            </a:extLst>
          </p:cNvPr>
          <p:cNvSpPr txBox="1"/>
          <p:nvPr/>
        </p:nvSpPr>
        <p:spPr>
          <a:xfrm>
            <a:off x="314325" y="1348859"/>
            <a:ext cx="457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13.2.4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查看集群节点信息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06860A-A27A-4770-8697-1D770535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15906"/>
            <a:ext cx="7943850" cy="37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050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1192</Words>
  <Application>Microsoft Office PowerPoint</Application>
  <PresentationFormat>全屏显示(4:3)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黑体</vt:lpstr>
      <vt:lpstr>宋体</vt:lpstr>
      <vt:lpstr>Arial</vt:lpstr>
      <vt:lpstr>Calibri</vt:lpstr>
      <vt:lpstr>Courier New</vt:lpstr>
      <vt:lpstr>Times New Roman</vt:lpstr>
      <vt:lpstr>Wingdings</vt:lpstr>
      <vt:lpstr>Tema de Office</vt:lpstr>
      <vt:lpstr>第13章  Docker Swarm</vt:lpstr>
      <vt:lpstr>13.1  Docker Swarm 架构与概念</vt:lpstr>
      <vt:lpstr>13.1  Docker Swarm 架构与概念</vt:lpstr>
      <vt:lpstr>13.1  Docker Swarm 架构与概念</vt:lpstr>
      <vt:lpstr>13.1  Docker Swarm 架构与概念</vt:lpstr>
      <vt:lpstr>13.2  部署 Swarm 集群</vt:lpstr>
      <vt:lpstr>13.2  部署 Swarm 集群</vt:lpstr>
      <vt:lpstr>13.2  部署 Swarm 集群</vt:lpstr>
      <vt:lpstr>13.2  部署 Swarm 集群</vt:lpstr>
      <vt:lpstr>13.2  部署 Swarm 集群</vt:lpstr>
      <vt:lpstr>13.2  部署 Swarm 集群</vt:lpstr>
      <vt:lpstr>13.2  部署 Swarm 集群</vt:lpstr>
      <vt:lpstr>13.3  Docker Swarm 调度策略</vt:lpstr>
      <vt:lpstr>13.4  滚动升级</vt:lpstr>
      <vt:lpstr>13.5  Docker Swarm 常用指令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容器技术的发展</dc:title>
  <dc:creator>lenovo</dc:creator>
  <cp:lastModifiedBy>lenovo</cp:lastModifiedBy>
  <cp:revision>22</cp:revision>
  <dcterms:modified xsi:type="dcterms:W3CDTF">2023-01-30T06:23:05Z</dcterms:modified>
</cp:coreProperties>
</file>