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2" r:id="rId9"/>
    <p:sldId id="265" r:id="rId10"/>
    <p:sldId id="264" r:id="rId1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50"/>
            <a:ext cx="9144002" cy="46038"/>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p:spPr>
        <p:txBody>
          <a:bodyPr>
            <a:normAutofit/>
          </a:bodyPr>
          <a:lstStyle/>
          <a:p>
            <a:r>
              <a:t>标题文本</a:t>
            </a:r>
          </a:p>
        </p:txBody>
      </p:sp>
      <p:sp>
        <p:nvSpPr>
          <p:cNvPr id="20" name="Shape 20"/>
          <p:cNvSpPr>
            <a:spLocks noGrp="1"/>
          </p:cNvSpPr>
          <p:nvPr>
            <p:ph type="body" idx="1"/>
          </p:nvPr>
        </p:nvSpPr>
        <p:spPr>
          <a:xfrm>
            <a:off x="457200" y="1600200"/>
            <a:ext cx="8229600" cy="4525963"/>
          </a:xfrm>
          <a:prstGeom prst="rect">
            <a:avLst/>
          </a:prstGeom>
        </p:spPr>
        <p:txBody>
          <a:bodyPr>
            <a:normAutofit/>
          </a:bodyPr>
          <a:lstStyle/>
          <a:p>
            <a:r>
              <a:t>正文级别 1</a:t>
            </a:r>
          </a:p>
          <a:p>
            <a:pPr lvl="1"/>
            <a:r>
              <a:t>正文级别 2</a:t>
            </a:r>
          </a:p>
          <a:p>
            <a:pPr lvl="2"/>
            <a:r>
              <a:t>正文级别 3</a:t>
            </a:r>
          </a:p>
          <a:p>
            <a:pPr lvl="3"/>
            <a:r>
              <a:t>正文级别 4</a:t>
            </a:r>
          </a:p>
          <a:p>
            <a:pPr lvl="4"/>
            <a:r>
              <a:t>正文级别 5</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6"/>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p>
            <a:r>
              <a:t>标题文本</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p:spPr>
        <p:txBody>
          <a:bodyPr>
            <a:normAutofit/>
          </a:bodyPr>
          <a:lstStyle/>
          <a:p>
            <a:pPr defTabSz="197357">
              <a:lnSpc>
                <a:spcPct val="173333"/>
              </a:lnSpc>
              <a:spcBef>
                <a:spcPts val="900"/>
              </a:spcBef>
              <a:defRPr sz="1998" b="1">
                <a:uFill>
                  <a:solidFill>
                    <a:srgbClr val="000000"/>
                  </a:solidFill>
                </a:uFill>
                <a:latin typeface="Arial"/>
                <a:ea typeface="Arial"/>
                <a:cs typeface="Arial"/>
                <a:sym typeface="Arial"/>
              </a:defRPr>
            </a:pPr>
            <a:r>
              <a:rPr lang="zh-CN" altLang="en-US" dirty="0">
                <a:latin typeface="黑体"/>
                <a:ea typeface="黑体"/>
                <a:cs typeface="黑体"/>
                <a:sym typeface="黑体"/>
              </a:rPr>
              <a:t>第</a:t>
            </a:r>
            <a:r>
              <a:rPr lang="en-US" altLang="zh-CN" dirty="0">
                <a:latin typeface="黑体"/>
                <a:ea typeface="黑体"/>
                <a:cs typeface="黑体"/>
                <a:sym typeface="黑体"/>
              </a:rPr>
              <a:t>2</a:t>
            </a:r>
            <a:r>
              <a:rPr lang="zh-CN" altLang="en-US" dirty="0">
                <a:latin typeface="黑体"/>
                <a:ea typeface="黑体"/>
                <a:cs typeface="黑体"/>
                <a:sym typeface="黑体"/>
              </a:rPr>
              <a:t>章 </a:t>
            </a:r>
            <a:r>
              <a:rPr lang="en-US" altLang="zh-CN" dirty="0">
                <a:latin typeface="黑体"/>
                <a:ea typeface="黑体"/>
                <a:cs typeface="黑体"/>
                <a:sym typeface="黑体"/>
              </a:rPr>
              <a:t>Docker </a:t>
            </a:r>
            <a:r>
              <a:rPr lang="zh-CN" altLang="en-US" dirty="0">
                <a:latin typeface="黑体"/>
                <a:ea typeface="黑体"/>
                <a:cs typeface="黑体"/>
                <a:sym typeface="黑体"/>
              </a:rPr>
              <a:t>简介</a:t>
            </a:r>
            <a:endParaRPr lang="zh-CN" altLang="en-US" dirty="0">
              <a:latin typeface="等线"/>
              <a:ea typeface="等线"/>
              <a:cs typeface="等线"/>
              <a:sym typeface="等线"/>
            </a:endParaRPr>
          </a:p>
        </p:txBody>
      </p:sp>
      <p:sp>
        <p:nvSpPr>
          <p:cNvPr id="31" name="Shape 31"/>
          <p:cNvSpPr>
            <a:spLocks noGrp="1"/>
          </p:cNvSpPr>
          <p:nvPr>
            <p:ph type="body" idx="4294967295"/>
          </p:nvPr>
        </p:nvSpPr>
        <p:spPr>
          <a:xfrm>
            <a:off x="457200" y="1600200"/>
            <a:ext cx="8229600" cy="4525963"/>
          </a:xfrm>
          <a:prstGeom prst="rect">
            <a:avLst/>
          </a:prstGeom>
        </p:spPr>
        <p:txBody>
          <a:bodyPr>
            <a:normAutofit/>
          </a:bodyPr>
          <a:lstStyle/>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latin typeface="宋体" panose="02010600030101010101" pitchFamily="2" charset="-122"/>
                <a:ea typeface="宋体" panose="02010600030101010101" pitchFamily="2" charset="-122"/>
              </a:rPr>
              <a:t>2.1 </a:t>
            </a:r>
            <a:r>
              <a:rPr lang="zh-CN" altLang="en-US" dirty="0">
                <a:latin typeface="宋体" panose="02010600030101010101" pitchFamily="2" charset="-122"/>
                <a:ea typeface="宋体" panose="02010600030101010101" pitchFamily="2" charset="-122"/>
              </a:rPr>
              <a:t>什么是 </a:t>
            </a:r>
            <a:r>
              <a:rPr lang="en-US" altLang="zh-CN" dirty="0">
                <a:latin typeface="宋体" panose="02010600030101010101" pitchFamily="2" charset="-122"/>
                <a:ea typeface="宋体" panose="02010600030101010101" pitchFamily="2" charset="-122"/>
              </a:rPr>
              <a:t>Docker</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latin typeface="宋体" panose="02010600030101010101" pitchFamily="2" charset="-122"/>
                <a:ea typeface="宋体" panose="02010600030101010101" pitchFamily="2" charset="-122"/>
              </a:rPr>
              <a:t>2.2 Docker </a:t>
            </a:r>
            <a:r>
              <a:rPr lang="zh-CN" altLang="en-US" dirty="0">
                <a:latin typeface="宋体" panose="02010600030101010101" pitchFamily="2" charset="-122"/>
                <a:ea typeface="宋体" panose="02010600030101010101" pitchFamily="2" charset="-122"/>
              </a:rPr>
              <a:t>由来与发展历程</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latin typeface="宋体" panose="02010600030101010101" pitchFamily="2" charset="-122"/>
                <a:ea typeface="宋体" panose="02010600030101010101" pitchFamily="2" charset="-122"/>
              </a:rPr>
              <a:t>2.3  Docker</a:t>
            </a:r>
            <a:r>
              <a:rPr lang="zh-CN" altLang="en-US" dirty="0">
                <a:latin typeface="宋体" panose="02010600030101010101" pitchFamily="2" charset="-122"/>
                <a:ea typeface="宋体" panose="02010600030101010101" pitchFamily="2" charset="-122"/>
              </a:rPr>
              <a:t>的架构与组成</a:t>
            </a:r>
            <a:endParaRPr lang="en-US" altLang="zh-CN" dirty="0">
              <a:latin typeface="宋体" panose="02010600030101010101" pitchFamily="2" charset="-122"/>
              <a:ea typeface="宋体" panose="02010600030101010101" pitchFamily="2" charset="-122"/>
            </a:endParaRP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latin typeface="宋体" panose="02010600030101010101" pitchFamily="2" charset="-122"/>
                <a:ea typeface="宋体" panose="02010600030101010101" pitchFamily="2" charset="-122"/>
              </a:rPr>
              <a:t>2.4  Docker</a:t>
            </a:r>
            <a:r>
              <a:rPr lang="zh-CN" altLang="en-US" dirty="0">
                <a:latin typeface="宋体" panose="02010600030101010101" pitchFamily="2" charset="-122"/>
                <a:ea typeface="宋体" panose="02010600030101010101" pitchFamily="2" charset="-122"/>
              </a:rPr>
              <a:t>容器生态</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latin typeface="宋体" panose="02010600030101010101" pitchFamily="2" charset="-122"/>
                <a:ea typeface="宋体" panose="02010600030101010101" pitchFamily="2" charset="-122"/>
              </a:rPr>
              <a:t>2.5  </a:t>
            </a:r>
            <a:r>
              <a:rPr lang="zh-CN" altLang="en-US" dirty="0">
                <a:latin typeface="宋体" panose="02010600030101010101" pitchFamily="2" charset="-122"/>
                <a:ea typeface="宋体" panose="02010600030101010101" pitchFamily="2" charset="-122"/>
              </a:rPr>
              <a:t>为什么使用</a:t>
            </a:r>
            <a:r>
              <a:rPr lang="en-US" altLang="zh-CN" dirty="0">
                <a:latin typeface="宋体" panose="02010600030101010101" pitchFamily="2" charset="-122"/>
                <a:ea typeface="宋体" panose="02010600030101010101" pitchFamily="2" charset="-122"/>
              </a:rPr>
              <a:t>Docker</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endParaRPr lang="zh-CN" altLang="en-US" dirty="0">
              <a:latin typeface="宋体"/>
              <a:ea typeface="宋体"/>
              <a:cs typeface="宋体"/>
              <a:sym typeface="宋体"/>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2.5  </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为什么使用</a:t>
            </a: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Docker</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6" name="文本框 5">
            <a:extLst>
              <a:ext uri="{FF2B5EF4-FFF2-40B4-BE49-F238E27FC236}">
                <a16:creationId xmlns:a16="http://schemas.microsoft.com/office/drawing/2014/main" id="{8CA76579-70BB-49FA-8090-A336E3F4D291}"/>
              </a:ext>
            </a:extLst>
          </p:cNvPr>
          <p:cNvSpPr txBox="1"/>
          <p:nvPr/>
        </p:nvSpPr>
        <p:spPr>
          <a:xfrm>
            <a:off x="552450" y="1200150"/>
            <a:ext cx="8305800"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2.5.3  Docker</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的应用成本</a:t>
            </a:r>
          </a:p>
          <a:p>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13368342-9B40-4B3D-BE72-51E913FBA38D}"/>
              </a:ext>
            </a:extLst>
          </p:cNvPr>
          <p:cNvSpPr txBox="1"/>
          <p:nvPr/>
        </p:nvSpPr>
        <p:spPr>
          <a:xfrm>
            <a:off x="457200" y="2169725"/>
            <a:ext cx="8467725" cy="2600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spcAft>
                <a:spcPts val="600"/>
              </a:spcAft>
            </a:pPr>
            <a:r>
              <a:rPr lang="en-US" altLang="zh-CN" sz="1400" dirty="0">
                <a:effectLst/>
                <a:latin typeface="Times New Roman" panose="02020603050405020304" pitchFamily="18" charset="0"/>
                <a:ea typeface="宋体" panose="02010600030101010101" pitchFamily="2" charset="-122"/>
              </a:rPr>
              <a:t>Docker</a:t>
            </a:r>
            <a:r>
              <a:rPr lang="zh-CN" altLang="zh-CN" sz="1400" dirty="0">
                <a:effectLst/>
                <a:latin typeface="Times New Roman" panose="02020603050405020304" pitchFamily="18" charset="0"/>
                <a:ea typeface="宋体" panose="02010600030101010101" pitchFamily="2" charset="-122"/>
              </a:rPr>
              <a:t>的广泛应用极大地降低了</a:t>
            </a:r>
            <a:r>
              <a:rPr lang="en-US" altLang="zh-CN" sz="1400" dirty="0">
                <a:effectLst/>
                <a:latin typeface="Times New Roman" panose="02020603050405020304" pitchFamily="18" charset="0"/>
                <a:ea typeface="宋体" panose="02010600030101010101" pitchFamily="2" charset="-122"/>
              </a:rPr>
              <a:t>IT</a:t>
            </a:r>
            <a:r>
              <a:rPr lang="zh-CN" altLang="zh-CN" sz="1400" dirty="0">
                <a:effectLst/>
                <a:latin typeface="Times New Roman" panose="02020603050405020304" pitchFamily="18" charset="0"/>
                <a:ea typeface="宋体" panose="02010600030101010101" pitchFamily="2" charset="-122"/>
              </a:rPr>
              <a:t>设施的运维成本。具体来说，主要体现在以下方面。</a:t>
            </a:r>
          </a:p>
          <a:p>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1</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）轻量级的虚拟化。与传统的服务器或者主机虚拟化相比，</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实现了更加轻量级的虚拟化。这对于应用部署来说，可以减少部署的时间成本和人力成本。</a:t>
            </a:r>
          </a:p>
          <a:p>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2</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）标准化应用发布。</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容器包含了运行环境和可执行程序，可以跨平台和主机使用。</a:t>
            </a:r>
          </a:p>
          <a:p>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3</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）节约启动时间。传统的虚拟主机的启动一般是分钟级，而</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容器启动是秒级。</a:t>
            </a:r>
          </a:p>
          <a:p>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4</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）节约存储成本。以前一个虚拟机至少需要几个</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GB</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的磁盘空间，而</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容器可以减少到</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MB</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级。</a:t>
            </a:r>
          </a:p>
        </p:txBody>
      </p:sp>
    </p:spTree>
    <p:extLst>
      <p:ext uri="{BB962C8B-B14F-4D97-AF65-F5344CB8AC3E}">
        <p14:creationId xmlns:p14="http://schemas.microsoft.com/office/powerpoint/2010/main" val="280955494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2.1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什么是</a:t>
            </a: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Docker</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6" name="文本框 5">
            <a:extLst>
              <a:ext uri="{FF2B5EF4-FFF2-40B4-BE49-F238E27FC236}">
                <a16:creationId xmlns:a16="http://schemas.microsoft.com/office/drawing/2014/main" id="{342D4DE5-8455-4040-8100-1752697A0707}"/>
              </a:ext>
            </a:extLst>
          </p:cNvPr>
          <p:cNvSpPr txBox="1"/>
          <p:nvPr/>
        </p:nvSpPr>
        <p:spPr>
          <a:xfrm>
            <a:off x="628650" y="2084388"/>
            <a:ext cx="8153400"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zh-CN" sz="1800" dirty="0">
                <a:effectLst/>
                <a:latin typeface="宋体" panose="02010600030101010101" pitchFamily="2" charset="-122"/>
                <a:ea typeface="宋体" panose="02010600030101010101" pitchFamily="2" charset="-122"/>
                <a:cs typeface="宋体" panose="02010600030101010101" pitchFamily="2" charset="-122"/>
              </a:rPr>
              <a:t>简单地讲，</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就是一个应用容器引擎，通过</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，管理员可以非常方便地对容器进行管理。</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基于</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Go</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语言开发，并且遵从</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Apache 2.0</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开源协议。</a:t>
            </a:r>
          </a:p>
          <a:p>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提供了对容器镜像的打包封装功能。利用</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，开发者可以将他们开发的应用系统以及依赖打包起来，放到一个轻量级的、可移植的容器中，然后发布到任何的</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Linux</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或者</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Windows</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上面。这样的话，</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就统一了整个开发、测试和部署的环境和流程，极大地减少运维成本。</a:t>
            </a:r>
            <a:endParaRPr lang="zh-CN" altLang="zh-CN" sz="1800" dirty="0">
              <a:effectLst/>
              <a:latin typeface="Times New Roman" panose="02020603050405020304" pitchFamily="18" charset="0"/>
              <a:ea typeface="宋体" panose="02010600030101010101" pitchFamily="2" charset="-122"/>
            </a:endParaRPr>
          </a:p>
          <a:p>
            <a:pPr indent="269875">
              <a:spcAft>
                <a:spcPts val="600"/>
              </a:spcAft>
            </a:pPr>
            <a:r>
              <a:rPr lang="en-US" altLang="zh-CN" sz="1800" dirty="0">
                <a:effectLst/>
                <a:latin typeface="Times New Roman" panose="02020603050405020304" pitchFamily="18" charset="0"/>
                <a:ea typeface="宋体" panose="02010600030101010101" pitchFamily="2" charset="-122"/>
              </a:rPr>
              <a:t>Docker</a:t>
            </a:r>
            <a:r>
              <a:rPr lang="zh-CN" altLang="zh-CN" sz="1800" dirty="0">
                <a:effectLst/>
                <a:latin typeface="Times New Roman" panose="02020603050405020304" pitchFamily="18" charset="0"/>
                <a:ea typeface="宋体" panose="02010600030101010101" pitchFamily="2" charset="-122"/>
              </a:rPr>
              <a:t>完全使用沙箱机制，容器之间不会有任何的接口。</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2.2  Docker</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的由来与发展历程</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6" name="文本框 5">
            <a:extLst>
              <a:ext uri="{FF2B5EF4-FFF2-40B4-BE49-F238E27FC236}">
                <a16:creationId xmlns:a16="http://schemas.microsoft.com/office/drawing/2014/main" id="{6871FE16-2F54-4EDC-9ABF-6480C701F766}"/>
              </a:ext>
            </a:extLst>
          </p:cNvPr>
          <p:cNvSpPr txBox="1"/>
          <p:nvPr/>
        </p:nvSpPr>
        <p:spPr>
          <a:xfrm>
            <a:off x="800100" y="1562099"/>
            <a:ext cx="7562850"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800" dirty="0">
                <a:effectLst/>
                <a:latin typeface="宋体" panose="02010600030101010101" pitchFamily="2" charset="-122"/>
                <a:ea typeface="宋体" panose="02010600030101010101" pitchFamily="2" charset="-122"/>
                <a:cs typeface="宋体" panose="02010600030101010101" pitchFamily="2" charset="-122"/>
              </a:rPr>
              <a:t>2010</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年，几个大胡子年轻人在美国旧金山成立了一家做</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PaaS</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Platform-as-a-Service</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，平台即服务）平台的公司，并且起名为</a:t>
            </a:r>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dotCloud</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。虽然</a:t>
            </a:r>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dotCloud</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公司曾经获得过一些融资，但随着大厂商，包括微软、谷歌以及亚马逊等杀入云计算领域，</a:t>
            </a:r>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dotCloud</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公司举步维艰。</a:t>
            </a:r>
          </a:p>
          <a:p>
            <a:r>
              <a:rPr lang="zh-CN" altLang="zh-CN" sz="1800" dirty="0">
                <a:effectLst/>
                <a:latin typeface="宋体" panose="02010600030101010101" pitchFamily="2" charset="-122"/>
                <a:ea typeface="宋体" panose="02010600030101010101" pitchFamily="2" charset="-122"/>
                <a:cs typeface="宋体" panose="02010600030101010101" pitchFamily="2" charset="-122"/>
              </a:rPr>
              <a:t>幸运的是，上帝每关上一扇门，就会打开一扇窗。</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2013</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年初，</a:t>
            </a:r>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dotCloud</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公司的工程师们决定将他们的核心技术</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开源，这项技术能够将</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Linux</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容器中的应用代码打包，轻松地在服务器之间迁移。</a:t>
            </a:r>
          </a:p>
          <a:p>
            <a:pPr indent="269875"/>
            <a:r>
              <a:rPr lang="zh-CN" altLang="zh-CN" sz="1800" dirty="0">
                <a:effectLst/>
                <a:latin typeface="Times New Roman" panose="02020603050405020304" pitchFamily="18" charset="0"/>
                <a:ea typeface="宋体" panose="02010600030101010101" pitchFamily="2" charset="-122"/>
              </a:rPr>
              <a:t>令所有人意想不到的是，开源之后</a:t>
            </a:r>
            <a:r>
              <a:rPr lang="en-US" altLang="zh-CN" sz="1800" dirty="0">
                <a:effectLst/>
                <a:latin typeface="Times New Roman" panose="02020603050405020304" pitchFamily="18" charset="0"/>
                <a:ea typeface="宋体" panose="02010600030101010101" pitchFamily="2" charset="-122"/>
              </a:rPr>
              <a:t>Docker</a:t>
            </a:r>
            <a:r>
              <a:rPr lang="zh-CN" altLang="zh-CN" sz="1800" dirty="0">
                <a:effectLst/>
                <a:latin typeface="Times New Roman" panose="02020603050405020304" pitchFamily="18" charset="0"/>
                <a:ea typeface="宋体" panose="02010600030101010101" pitchFamily="2" charset="-122"/>
              </a:rPr>
              <a:t>技术风靡全球，于是，</a:t>
            </a:r>
            <a:r>
              <a:rPr lang="en-US" altLang="zh-CN" sz="1800" dirty="0" err="1">
                <a:effectLst/>
                <a:latin typeface="Times New Roman" panose="02020603050405020304" pitchFamily="18" charset="0"/>
                <a:ea typeface="宋体" panose="02010600030101010101" pitchFamily="2" charset="-122"/>
              </a:rPr>
              <a:t>dotCloud</a:t>
            </a:r>
            <a:r>
              <a:rPr lang="zh-CN" altLang="zh-CN" sz="1800" dirty="0">
                <a:effectLst/>
                <a:latin typeface="Times New Roman" panose="02020603050405020304" pitchFamily="18" charset="0"/>
                <a:ea typeface="宋体" panose="02010600030101010101" pitchFamily="2" charset="-122"/>
              </a:rPr>
              <a:t>公司决定改名为</a:t>
            </a:r>
            <a:r>
              <a:rPr lang="en-US" altLang="zh-CN" sz="1800" dirty="0">
                <a:effectLst/>
                <a:latin typeface="Times New Roman" panose="02020603050405020304" pitchFamily="18" charset="0"/>
                <a:ea typeface="宋体" panose="02010600030101010101" pitchFamily="2" charset="-122"/>
              </a:rPr>
              <a:t>Docker</a:t>
            </a:r>
            <a:r>
              <a:rPr lang="zh-CN" altLang="zh-CN" sz="1800" dirty="0">
                <a:effectLst/>
                <a:latin typeface="Times New Roman" panose="02020603050405020304" pitchFamily="18" charset="0"/>
                <a:ea typeface="宋体" panose="02010600030101010101" pitchFamily="2" charset="-122"/>
              </a:rPr>
              <a:t>，全身心投入到</a:t>
            </a:r>
            <a:r>
              <a:rPr lang="en-US" altLang="zh-CN" sz="1800" dirty="0">
                <a:effectLst/>
                <a:latin typeface="Times New Roman" panose="02020603050405020304" pitchFamily="18" charset="0"/>
                <a:ea typeface="宋体" panose="02010600030101010101" pitchFamily="2" charset="-122"/>
              </a:rPr>
              <a:t>Docker</a:t>
            </a:r>
            <a:r>
              <a:rPr lang="zh-CN" altLang="zh-CN" sz="1800" dirty="0">
                <a:effectLst/>
                <a:latin typeface="Times New Roman" panose="02020603050405020304" pitchFamily="18" charset="0"/>
                <a:ea typeface="宋体" panose="02010600030101010101" pitchFamily="2" charset="-122"/>
              </a:rPr>
              <a:t>的开发中。</a:t>
            </a:r>
            <a:r>
              <a:rPr lang="en-US" altLang="zh-CN" sz="1800" dirty="0">
                <a:effectLst/>
                <a:latin typeface="Times New Roman" panose="02020603050405020304" pitchFamily="18" charset="0"/>
                <a:ea typeface="宋体" panose="02010600030101010101" pitchFamily="2" charset="-122"/>
              </a:rPr>
              <a:t>2014</a:t>
            </a:r>
            <a:r>
              <a:rPr lang="zh-CN" altLang="zh-CN" sz="1800" dirty="0">
                <a:effectLst/>
                <a:latin typeface="Times New Roman" panose="02020603050405020304" pitchFamily="18" charset="0"/>
                <a:ea typeface="宋体" panose="02010600030101010101" pitchFamily="2" charset="-122"/>
              </a:rPr>
              <a:t>年</a:t>
            </a:r>
            <a:r>
              <a:rPr lang="en-US" altLang="zh-CN" sz="1800" dirty="0">
                <a:effectLst/>
                <a:latin typeface="Times New Roman" panose="02020603050405020304" pitchFamily="18" charset="0"/>
                <a:ea typeface="宋体" panose="02010600030101010101" pitchFamily="2" charset="-122"/>
              </a:rPr>
              <a:t>8</a:t>
            </a:r>
            <a:r>
              <a:rPr lang="zh-CN" altLang="zh-CN" sz="1800" dirty="0">
                <a:effectLst/>
                <a:latin typeface="Times New Roman" panose="02020603050405020304" pitchFamily="18" charset="0"/>
                <a:ea typeface="宋体" panose="02010600030101010101" pitchFamily="2" charset="-122"/>
              </a:rPr>
              <a:t>月，</a:t>
            </a:r>
            <a:r>
              <a:rPr lang="en-US" altLang="zh-CN" sz="1800" dirty="0">
                <a:effectLst/>
                <a:latin typeface="Times New Roman" panose="02020603050405020304" pitchFamily="18" charset="0"/>
                <a:ea typeface="宋体" panose="02010600030101010101" pitchFamily="2" charset="-122"/>
              </a:rPr>
              <a:t>Docker</a:t>
            </a:r>
            <a:r>
              <a:rPr lang="zh-CN" altLang="zh-CN" sz="1800" dirty="0">
                <a:effectLst/>
                <a:latin typeface="Times New Roman" panose="02020603050405020304" pitchFamily="18" charset="0"/>
                <a:ea typeface="宋体" panose="02010600030101010101" pitchFamily="2" charset="-122"/>
              </a:rPr>
              <a:t>公司宣布把</a:t>
            </a:r>
            <a:r>
              <a:rPr lang="en-US" altLang="zh-CN" sz="1800" dirty="0">
                <a:effectLst/>
                <a:latin typeface="Times New Roman" panose="02020603050405020304" pitchFamily="18" charset="0"/>
                <a:ea typeface="宋体" panose="02010600030101010101" pitchFamily="2" charset="-122"/>
              </a:rPr>
              <a:t>PaaS</a:t>
            </a:r>
            <a:r>
              <a:rPr lang="zh-CN" altLang="zh-CN" sz="1800" dirty="0">
                <a:effectLst/>
                <a:latin typeface="Times New Roman" panose="02020603050405020304" pitchFamily="18" charset="0"/>
                <a:ea typeface="宋体" panose="02010600030101010101" pitchFamily="2" charset="-122"/>
              </a:rPr>
              <a:t>业务</a:t>
            </a:r>
            <a:r>
              <a:rPr lang="en-US" altLang="zh-CN" sz="1800" dirty="0" err="1">
                <a:effectLst/>
                <a:latin typeface="Times New Roman" panose="02020603050405020304" pitchFamily="18" charset="0"/>
                <a:ea typeface="宋体" panose="02010600030101010101" pitchFamily="2" charset="-122"/>
              </a:rPr>
              <a:t>dotCloud</a:t>
            </a:r>
            <a:r>
              <a:rPr lang="zh-CN" altLang="zh-CN" sz="1800" dirty="0">
                <a:effectLst/>
                <a:latin typeface="Times New Roman" panose="02020603050405020304" pitchFamily="18" charset="0"/>
                <a:ea typeface="宋体" panose="02010600030101010101" pitchFamily="2" charset="-122"/>
              </a:rPr>
              <a:t>出售给位于德国柏林的</a:t>
            </a:r>
            <a:r>
              <a:rPr lang="en-US" altLang="zh-CN" sz="1800" dirty="0">
                <a:effectLst/>
                <a:latin typeface="Times New Roman" panose="02020603050405020304" pitchFamily="18" charset="0"/>
                <a:ea typeface="宋体" panose="02010600030101010101" pitchFamily="2" charset="-122"/>
              </a:rPr>
              <a:t>PaaS</a:t>
            </a:r>
            <a:r>
              <a:rPr lang="zh-CN" altLang="zh-CN" sz="1800" dirty="0">
                <a:effectLst/>
                <a:latin typeface="Times New Roman" panose="02020603050405020304" pitchFamily="18" charset="0"/>
                <a:ea typeface="宋体" panose="02010600030101010101" pitchFamily="2" charset="-122"/>
              </a:rPr>
              <a:t>服务提供商</a:t>
            </a:r>
            <a:r>
              <a:rPr lang="en-US" altLang="zh-CN" sz="1800" dirty="0" err="1">
                <a:effectLst/>
                <a:latin typeface="Times New Roman" panose="02020603050405020304" pitchFamily="18" charset="0"/>
                <a:ea typeface="宋体" panose="02010600030101010101" pitchFamily="2" charset="-122"/>
              </a:rPr>
              <a:t>cloudControl</a:t>
            </a:r>
            <a:r>
              <a:rPr lang="zh-CN" altLang="zh-CN" sz="1800" dirty="0">
                <a:effectLst/>
                <a:latin typeface="Times New Roman" panose="02020603050405020304" pitchFamily="18" charset="0"/>
                <a:ea typeface="宋体" panose="02010600030101010101" pitchFamily="2" charset="-122"/>
              </a:rPr>
              <a:t>，自此，</a:t>
            </a:r>
            <a:r>
              <a:rPr lang="en-US" altLang="zh-CN" sz="1800" dirty="0" err="1">
                <a:effectLst/>
                <a:latin typeface="Times New Roman" panose="02020603050405020304" pitchFamily="18" charset="0"/>
                <a:ea typeface="宋体" panose="02010600030101010101" pitchFamily="2" charset="-122"/>
              </a:rPr>
              <a:t>dotCloud</a:t>
            </a:r>
            <a:r>
              <a:rPr lang="zh-CN" altLang="zh-CN" sz="1800" dirty="0">
                <a:effectLst/>
                <a:latin typeface="Times New Roman" panose="02020603050405020304" pitchFamily="18" charset="0"/>
                <a:ea typeface="宋体" panose="02010600030101010101" pitchFamily="2" charset="-122"/>
              </a:rPr>
              <a:t>和</a:t>
            </a:r>
            <a:r>
              <a:rPr lang="en-US" altLang="zh-CN" sz="1800" dirty="0">
                <a:effectLst/>
                <a:latin typeface="Times New Roman" panose="02020603050405020304" pitchFamily="18" charset="0"/>
                <a:ea typeface="宋体" panose="02010600030101010101" pitchFamily="2" charset="-122"/>
              </a:rPr>
              <a:t>Docker</a:t>
            </a:r>
            <a:r>
              <a:rPr lang="zh-CN" altLang="zh-CN" sz="1800" dirty="0">
                <a:effectLst/>
                <a:latin typeface="Times New Roman" panose="02020603050405020304" pitchFamily="18" charset="0"/>
                <a:ea typeface="宋体" panose="02010600030101010101" pitchFamily="2" charset="-122"/>
              </a:rPr>
              <a:t>分道扬镳。</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2.3  Docker</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的架构与组成</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69EA74C4-0B86-4BB4-9A18-C5007FA00687}"/>
              </a:ext>
            </a:extLst>
          </p:cNvPr>
          <p:cNvSpPr txBox="1"/>
          <p:nvPr/>
        </p:nvSpPr>
        <p:spPr>
          <a:xfrm>
            <a:off x="-1123950" y="1232972"/>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90700" indent="-266700">
              <a:spcBef>
                <a:spcPts val="1200"/>
              </a:spcBef>
              <a:spcAft>
                <a:spcPts val="1200"/>
              </a:spcAft>
              <a:tabLst>
                <a:tab pos="1790700" algn="l"/>
              </a:tabLst>
            </a:pPr>
            <a:r>
              <a:rPr lang="en-US" altLang="zh-CN" sz="1800" b="1" kern="100" dirty="0">
                <a:effectLst/>
                <a:latin typeface="Arial" panose="020B0604020202020204" pitchFamily="34" charset="0"/>
                <a:ea typeface="黑体" panose="02010609060101010101" pitchFamily="49" charset="-122"/>
                <a:cs typeface="宋体" panose="02010600030101010101" pitchFamily="2" charset="-122"/>
              </a:rPr>
              <a:t>2.3.1  Docker</a:t>
            </a:r>
            <a:r>
              <a:rPr lang="zh-CN" altLang="zh-CN" sz="1800" b="1" kern="100" dirty="0">
                <a:effectLst/>
                <a:latin typeface="Arial" panose="020B0604020202020204" pitchFamily="34" charset="0"/>
                <a:ea typeface="黑体" panose="02010609060101010101" pitchFamily="49" charset="-122"/>
                <a:cs typeface="宋体" panose="02010600030101010101" pitchFamily="2" charset="-122"/>
              </a:rPr>
              <a:t>的架构</a:t>
            </a:r>
          </a:p>
        </p:txBody>
      </p:sp>
      <p:sp>
        <p:nvSpPr>
          <p:cNvPr id="7" name="文本框 6">
            <a:extLst>
              <a:ext uri="{FF2B5EF4-FFF2-40B4-BE49-F238E27FC236}">
                <a16:creationId xmlns:a16="http://schemas.microsoft.com/office/drawing/2014/main" id="{E3839070-BC84-426D-887E-44EA2F1342AD}"/>
              </a:ext>
            </a:extLst>
          </p:cNvPr>
          <p:cNvSpPr txBox="1"/>
          <p:nvPr/>
        </p:nvSpPr>
        <p:spPr>
          <a:xfrm>
            <a:off x="342899" y="1914524"/>
            <a:ext cx="8486775"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采用</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C/S</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架构，即客户端</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服务器架构。管理员通过</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客户端与</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服务器进行交互。</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服务器端负责构建、运行和分发</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镜像。用户可以把</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的客户端和服务器部署在同一台机器上面，也可以分别部署在不同的机器上面，两者之间通过各种接口进行通信。</a:t>
            </a:r>
          </a:p>
          <a:p>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的典型体系架构如图所示。</a:t>
            </a:r>
          </a:p>
        </p:txBody>
      </p:sp>
      <p:pic>
        <p:nvPicPr>
          <p:cNvPr id="1026" name="Picture 2">
            <a:extLst>
              <a:ext uri="{FF2B5EF4-FFF2-40B4-BE49-F238E27FC236}">
                <a16:creationId xmlns:a16="http://schemas.microsoft.com/office/drawing/2014/main" id="{D8C57C6A-A3E1-4750-B619-544FC4527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038" y="3731059"/>
            <a:ext cx="43434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idx="4294967295"/>
          </p:nvPr>
        </p:nvSpPr>
        <p:spPr>
          <a:xfrm>
            <a:off x="457200" y="416718"/>
            <a:ext cx="8229600" cy="630238"/>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4000" kern="100" dirty="0">
                <a:solidFill>
                  <a:srgbClr val="000000"/>
                </a:solidFill>
                <a:effectLst/>
                <a:latin typeface="Arial" panose="020B0604020202020204" pitchFamily="34" charset="0"/>
                <a:ea typeface="方正小标宋简体"/>
                <a:cs typeface="宋体" panose="02010600030101010101" pitchFamily="2" charset="-122"/>
              </a:rPr>
              <a:t>2.3  Docker</a:t>
            </a:r>
            <a:r>
              <a:rPr lang="zh-CN" altLang="en-US" sz="4000" kern="100" dirty="0">
                <a:solidFill>
                  <a:srgbClr val="000000"/>
                </a:solidFill>
                <a:effectLst/>
                <a:latin typeface="Arial" panose="020B0604020202020204" pitchFamily="34" charset="0"/>
                <a:ea typeface="方正小标宋简体"/>
                <a:cs typeface="宋体" panose="02010600030101010101" pitchFamily="2" charset="-122"/>
              </a:rPr>
              <a:t>的架构与组成</a:t>
            </a:r>
            <a:endParaRPr lang="zh-CN" altLang="zh-CN" sz="40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46" name="Shape 46"/>
          <p:cNvSpPr>
            <a:spLocks noGrp="1"/>
          </p:cNvSpPr>
          <p:nvPr>
            <p:ph type="body" idx="4294967295"/>
          </p:nvPr>
        </p:nvSpPr>
        <p:spPr>
          <a:xfrm>
            <a:off x="457200" y="942975"/>
            <a:ext cx="8229600" cy="752475"/>
          </a:xfrm>
          <a:prstGeom prst="rect">
            <a:avLst/>
          </a:prstGeom>
        </p:spPr>
        <p:txBody>
          <a:bodyPr>
            <a:normAutofit/>
          </a:bodyPr>
          <a:lstStyle>
            <a:lvl1pPr marL="235743" indent="-235743" algn="just" defTabSz="266700">
              <a:lnSpc>
                <a:spcPts val="4200"/>
              </a:lnSpc>
              <a:spcBef>
                <a:spcPts val="1500"/>
              </a:spcBef>
              <a:buChar char="•"/>
              <a:defRPr sz="2200">
                <a:uFill>
                  <a:solidFill>
                    <a:srgbClr val="000000"/>
                  </a:solidFill>
                </a:uFill>
                <a:latin typeface="Arial"/>
                <a:ea typeface="Arial"/>
                <a:cs typeface="Arial"/>
                <a:sym typeface="Arial"/>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2.3.2  Docker</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中应用系统的存在形式</a:t>
            </a:r>
          </a:p>
        </p:txBody>
      </p:sp>
      <p:sp>
        <p:nvSpPr>
          <p:cNvPr id="6" name="文本框 5">
            <a:extLst>
              <a:ext uri="{FF2B5EF4-FFF2-40B4-BE49-F238E27FC236}">
                <a16:creationId xmlns:a16="http://schemas.microsoft.com/office/drawing/2014/main" id="{8101BC84-7197-4E15-989C-57D3A1FD8D1D}"/>
              </a:ext>
            </a:extLst>
          </p:cNvPr>
          <p:cNvSpPr txBox="1"/>
          <p:nvPr/>
        </p:nvSpPr>
        <p:spPr>
          <a:xfrm>
            <a:off x="457199" y="1933575"/>
            <a:ext cx="8105775"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zh-CN" sz="1800" dirty="0">
                <a:effectLst/>
                <a:latin typeface="宋体" panose="02010600030101010101" pitchFamily="2" charset="-122"/>
                <a:ea typeface="宋体" panose="02010600030101010101" pitchFamily="2" charset="-122"/>
                <a:cs typeface="宋体" panose="02010600030101010101" pitchFamily="2" charset="-122"/>
              </a:rPr>
              <a:t>在</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中，应用系统以两种形式存在，分别为镜像和容器。镜像实际上是应用系统静态的存在形式。镜像文件中包含了应用系统的程序执行代码本身，也包含了应用系统所依赖的其他组件。用户可以通过镜像实现应用系统的分发。在创建容器的时候，只要把相应的镜像文件下载下来就可以使用了。容器是应用系统动态的存在形式，这是因为容器是应用系统运行时的状态。也就是说，</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是通过容器来提供服务的，绝大部分的计算任务都在容器上面执行。</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r>
              <a:rPr kumimoji="0" lang="en-US" altLang="zh-CN" sz="4000" b="0" i="0" u="none" strike="noStrike" kern="100" cap="none" spc="0" normalizeH="0" baseline="0" noProof="0" dirty="0">
                <a:ln>
                  <a:noFill/>
                </a:ln>
                <a:solidFill>
                  <a:srgbClr val="000000"/>
                </a:solidFill>
                <a:effectLst/>
                <a:uLnTx/>
                <a:uFillTx/>
                <a:latin typeface="Arial" panose="020B0604020202020204" pitchFamily="34" charset="0"/>
                <a:ea typeface="方正小标宋简体"/>
                <a:cs typeface="宋体" panose="02010600030101010101" pitchFamily="2" charset="-122"/>
                <a:sym typeface="Calibri"/>
              </a:rPr>
              <a:t>2.4  Docker</a:t>
            </a:r>
            <a:r>
              <a:rPr kumimoji="0" lang="zh-CN" altLang="en-US" sz="4000" b="0" i="0" u="none" strike="noStrike" kern="100" cap="none" spc="0" normalizeH="0" baseline="0" noProof="0" dirty="0">
                <a:ln>
                  <a:noFill/>
                </a:ln>
                <a:solidFill>
                  <a:srgbClr val="000000"/>
                </a:solidFill>
                <a:effectLst/>
                <a:uLnTx/>
                <a:uFillTx/>
                <a:latin typeface="Arial" panose="020B0604020202020204" pitchFamily="34" charset="0"/>
                <a:ea typeface="方正小标宋简体"/>
                <a:cs typeface="宋体" panose="02010600030101010101" pitchFamily="2" charset="-122"/>
                <a:sym typeface="Calibri"/>
              </a:rPr>
              <a:t>容器生态</a:t>
            </a:r>
            <a:endParaRPr lang="zh-CN" altLang="en-US" dirty="0"/>
          </a:p>
        </p:txBody>
      </p:sp>
      <p:sp>
        <p:nvSpPr>
          <p:cNvPr id="51" name="Shape 51"/>
          <p:cNvSpPr>
            <a:spLocks noGrp="1"/>
          </p:cNvSpPr>
          <p:nvPr>
            <p:ph type="body" idx="4294967295"/>
          </p:nvPr>
        </p:nvSpPr>
        <p:spPr>
          <a:xfrm>
            <a:off x="295374" y="1057275"/>
            <a:ext cx="8229600" cy="866775"/>
          </a:xfrm>
          <a:prstGeom prst="rect">
            <a:avLst/>
          </a:prstGeom>
        </p:spPr>
        <p:txBody>
          <a:bodyPr>
            <a:normAutofit/>
          </a:bodyPr>
          <a:lstStyle/>
          <a:p>
            <a:pPr marL="0" indent="0" algn="just" defTabSz="266700">
              <a:lnSpc>
                <a:spcPts val="4200"/>
              </a:lnSpc>
              <a:spcBef>
                <a:spcPts val="1500"/>
              </a:spcBef>
              <a:buSzTx/>
              <a:buFontTx/>
              <a:buNone/>
              <a:defRPr sz="2200">
                <a:uFill>
                  <a:solidFill>
                    <a:srgbClr val="000000"/>
                  </a:solidFill>
                </a:uFill>
                <a:latin typeface="Al Nile"/>
                <a:ea typeface="Al Nile"/>
                <a:cs typeface="Al Nile"/>
                <a:sym typeface="Al Nile"/>
              </a:defRPr>
            </a:pPr>
            <a:r>
              <a:rPr lang="en-US" altLang="zh-CN" dirty="0"/>
              <a:t>2.4.1  </a:t>
            </a:r>
            <a:r>
              <a:rPr lang="zh-CN" altLang="en-US" dirty="0"/>
              <a:t>容器核心技术</a:t>
            </a:r>
            <a:endParaRPr lang="zh-CN" altLang="en-US" dirty="0">
              <a:latin typeface="黑体"/>
              <a:ea typeface="黑体"/>
              <a:cs typeface="黑体"/>
              <a:sym typeface="黑体"/>
            </a:endParaRPr>
          </a:p>
        </p:txBody>
      </p:sp>
      <p:sp>
        <p:nvSpPr>
          <p:cNvPr id="6" name="文本框 5">
            <a:extLst>
              <a:ext uri="{FF2B5EF4-FFF2-40B4-BE49-F238E27FC236}">
                <a16:creationId xmlns:a16="http://schemas.microsoft.com/office/drawing/2014/main" id="{8BB4EF46-A4FF-4202-8BE7-EC00912ECF78}"/>
              </a:ext>
            </a:extLst>
          </p:cNvPr>
          <p:cNvSpPr txBox="1"/>
          <p:nvPr/>
        </p:nvSpPr>
        <p:spPr>
          <a:xfrm>
            <a:off x="457201" y="2000250"/>
            <a:ext cx="8229599" cy="30931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spcAft>
                <a:spcPts val="600"/>
              </a:spcAft>
            </a:pPr>
            <a:r>
              <a:rPr lang="zh-CN" altLang="zh-CN" sz="1800" dirty="0">
                <a:effectLst/>
                <a:latin typeface="Times New Roman" panose="02020603050405020304" pitchFamily="18" charset="0"/>
                <a:ea typeface="宋体" panose="02010600030101010101" pitchFamily="2" charset="-122"/>
              </a:rPr>
              <a:t>容器核心技术是指能够让</a:t>
            </a:r>
            <a:r>
              <a:rPr lang="en-US" altLang="zh-CN" sz="1800" dirty="0">
                <a:effectLst/>
                <a:latin typeface="Times New Roman" panose="02020603050405020304" pitchFamily="18" charset="0"/>
                <a:ea typeface="宋体" panose="02010600030101010101" pitchFamily="2" charset="-122"/>
              </a:rPr>
              <a:t> container </a:t>
            </a:r>
            <a:r>
              <a:rPr lang="zh-CN" altLang="zh-CN" sz="1800" dirty="0">
                <a:effectLst/>
                <a:latin typeface="Times New Roman" panose="02020603050405020304" pitchFamily="18" charset="0"/>
                <a:ea typeface="宋体" panose="02010600030101010101" pitchFamily="2" charset="-122"/>
              </a:rPr>
              <a:t>在</a:t>
            </a:r>
            <a:r>
              <a:rPr lang="en-US" altLang="zh-CN" sz="1800" dirty="0">
                <a:effectLst/>
                <a:latin typeface="Times New Roman" panose="02020603050405020304" pitchFamily="18" charset="0"/>
                <a:ea typeface="宋体" panose="02010600030101010101" pitchFamily="2" charset="-122"/>
              </a:rPr>
              <a:t> host </a:t>
            </a:r>
            <a:r>
              <a:rPr lang="zh-CN" altLang="zh-CN" sz="1800" dirty="0">
                <a:effectLst/>
                <a:latin typeface="Times New Roman" panose="02020603050405020304" pitchFamily="18" charset="0"/>
                <a:ea typeface="宋体" panose="02010600030101010101" pitchFamily="2" charset="-122"/>
              </a:rPr>
              <a:t>上运行起来的那些技术。 这些技术包括容器规范、容器</a:t>
            </a:r>
            <a:r>
              <a:rPr lang="en-US" altLang="zh-CN" sz="1800" dirty="0">
                <a:effectLst/>
                <a:latin typeface="Times New Roman" panose="02020603050405020304" pitchFamily="18" charset="0"/>
                <a:ea typeface="宋体" panose="02010600030101010101" pitchFamily="2" charset="-122"/>
              </a:rPr>
              <a:t> runtime</a:t>
            </a:r>
            <a:r>
              <a:rPr lang="zh-CN" altLang="zh-CN" sz="1800" dirty="0">
                <a:effectLst/>
                <a:latin typeface="Times New Roman" panose="02020603050405020304" pitchFamily="18" charset="0"/>
                <a:ea typeface="宋体" panose="02010600030101010101" pitchFamily="2" charset="-122"/>
              </a:rPr>
              <a:t>、容器管理工具、容器定义工具、</a:t>
            </a:r>
            <a:r>
              <a:rPr lang="en-US" altLang="zh-CN" sz="1800" dirty="0">
                <a:effectLst/>
                <a:latin typeface="Times New Roman" panose="02020603050405020304" pitchFamily="18" charset="0"/>
                <a:ea typeface="宋体" panose="02010600030101010101" pitchFamily="2" charset="-122"/>
              </a:rPr>
              <a:t>Registry</a:t>
            </a:r>
            <a:r>
              <a:rPr lang="zh-CN" altLang="zh-CN" sz="1800" dirty="0">
                <a:effectLst/>
                <a:latin typeface="Times New Roman" panose="02020603050405020304" pitchFamily="18" charset="0"/>
                <a:ea typeface="宋体" panose="02010600030101010101" pitchFamily="2" charset="-122"/>
              </a:rPr>
              <a:t>以及容器</a:t>
            </a:r>
            <a:r>
              <a:rPr lang="en-US" altLang="zh-CN" sz="1800" dirty="0">
                <a:effectLst/>
                <a:latin typeface="Times New Roman" panose="02020603050405020304" pitchFamily="18" charset="0"/>
                <a:ea typeface="宋体" panose="02010600030101010101" pitchFamily="2" charset="-122"/>
              </a:rPr>
              <a:t>OS</a:t>
            </a:r>
            <a:r>
              <a:rPr lang="zh-CN" altLang="zh-CN" sz="1800" dirty="0">
                <a:effectLst/>
                <a:latin typeface="Times New Roman" panose="02020603050405020304" pitchFamily="18" charset="0"/>
                <a:ea typeface="宋体" panose="02010600030101010101" pitchFamily="2" charset="-122"/>
              </a:rPr>
              <a:t>，下面分别介绍。</a:t>
            </a:r>
          </a:p>
          <a:p>
            <a:pPr>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1.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容器规范</a:t>
            </a:r>
          </a:p>
          <a:p>
            <a:pPr indent="269875"/>
            <a:r>
              <a:rPr lang="zh-CN" altLang="zh-CN" sz="1800" dirty="0">
                <a:effectLst/>
                <a:latin typeface="Times New Roman" panose="02020603050405020304" pitchFamily="18" charset="0"/>
                <a:ea typeface="宋体" panose="02010600030101010101" pitchFamily="2" charset="-122"/>
              </a:rPr>
              <a:t>容器不仅有</a:t>
            </a:r>
            <a:r>
              <a:rPr lang="en-US" altLang="zh-CN" sz="1800" dirty="0">
                <a:effectLst/>
                <a:latin typeface="Times New Roman" panose="02020603050405020304" pitchFamily="18" charset="0"/>
                <a:ea typeface="宋体" panose="02010600030101010101" pitchFamily="2" charset="-122"/>
              </a:rPr>
              <a:t> Docker</a:t>
            </a:r>
            <a:r>
              <a:rPr lang="zh-CN" altLang="zh-CN" sz="1800" dirty="0">
                <a:effectLst/>
                <a:latin typeface="Times New Roman" panose="02020603050405020304" pitchFamily="18" charset="0"/>
                <a:ea typeface="宋体" panose="02010600030101010101" pitchFamily="2" charset="-122"/>
              </a:rPr>
              <a:t>，还有如</a:t>
            </a:r>
            <a:r>
              <a:rPr lang="en-US" altLang="zh-CN" sz="1800" dirty="0">
                <a:effectLst/>
                <a:latin typeface="Times New Roman" panose="02020603050405020304" pitchFamily="18" charset="0"/>
                <a:ea typeface="宋体" panose="02010600030101010101" pitchFamily="2" charset="-122"/>
              </a:rPr>
              <a:t> CoreOS </a:t>
            </a:r>
            <a:r>
              <a:rPr lang="zh-CN" altLang="zh-CN" sz="1800" dirty="0">
                <a:effectLst/>
                <a:latin typeface="Times New Roman" panose="02020603050405020304" pitchFamily="18" charset="0"/>
                <a:ea typeface="宋体" panose="02010600030101010101" pitchFamily="2" charset="-122"/>
              </a:rPr>
              <a:t>的</a:t>
            </a:r>
            <a:r>
              <a:rPr lang="en-US" altLang="zh-CN" sz="1800" dirty="0">
                <a:effectLst/>
                <a:latin typeface="Times New Roman" panose="02020603050405020304" pitchFamily="18" charset="0"/>
                <a:ea typeface="宋体" panose="02010600030101010101" pitchFamily="2" charset="-122"/>
              </a:rPr>
              <a:t> </a:t>
            </a:r>
            <a:r>
              <a:rPr lang="en-US" altLang="zh-CN" sz="1800" dirty="0" err="1">
                <a:effectLst/>
                <a:latin typeface="Times New Roman" panose="02020603050405020304" pitchFamily="18" charset="0"/>
                <a:ea typeface="宋体" panose="02010600030101010101" pitchFamily="2" charset="-122"/>
              </a:rPr>
              <a:t>rkt</a:t>
            </a:r>
            <a:r>
              <a:rPr lang="zh-CN" altLang="zh-CN" sz="1800" dirty="0">
                <a:effectLst/>
                <a:latin typeface="Times New Roman" panose="02020603050405020304" pitchFamily="18" charset="0"/>
                <a:ea typeface="宋体" panose="02010600030101010101" pitchFamily="2" charset="-122"/>
              </a:rPr>
              <a:t>等其他容器。为了保证容器生态的健康发展，保证不同容器之间能够兼容，包括</a:t>
            </a:r>
            <a:r>
              <a:rPr lang="en-US" altLang="zh-CN" sz="1800" dirty="0">
                <a:effectLst/>
                <a:latin typeface="Times New Roman" panose="02020603050405020304" pitchFamily="18" charset="0"/>
                <a:ea typeface="宋体" panose="02010600030101010101" pitchFamily="2" charset="-122"/>
              </a:rPr>
              <a:t>Docker</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CoreOS</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Google</a:t>
            </a:r>
            <a:r>
              <a:rPr lang="zh-CN" altLang="zh-CN" sz="1800" dirty="0">
                <a:effectLst/>
                <a:latin typeface="Times New Roman" panose="02020603050405020304" pitchFamily="18" charset="0"/>
                <a:ea typeface="宋体" panose="02010600030101010101" pitchFamily="2" charset="-122"/>
              </a:rPr>
              <a:t>等在内的若干公司共同成立了</a:t>
            </a:r>
            <a:r>
              <a:rPr lang="en-US" altLang="zh-CN" sz="1800" dirty="0">
                <a:effectLst/>
                <a:latin typeface="Times New Roman" panose="02020603050405020304" pitchFamily="18" charset="0"/>
                <a:ea typeface="宋体" panose="02010600030101010101" pitchFamily="2" charset="-122"/>
              </a:rPr>
              <a:t> Open Container Initiative</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OCI</a:t>
            </a:r>
            <a:r>
              <a:rPr lang="zh-CN" altLang="zh-CN" sz="1800" dirty="0">
                <a:effectLst/>
                <a:latin typeface="Times New Roman" panose="02020603050405020304" pitchFamily="18" charset="0"/>
                <a:ea typeface="宋体" panose="02010600030101010101" pitchFamily="2" charset="-122"/>
              </a:rPr>
              <a:t>） 的组织，其目是制定开放的容器规范。</a:t>
            </a:r>
            <a:r>
              <a:rPr lang="en-US" altLang="zh-CN" sz="1800" dirty="0">
                <a:effectLst/>
                <a:latin typeface="Times New Roman" panose="02020603050405020304" pitchFamily="18" charset="0"/>
                <a:ea typeface="宋体" panose="02010600030101010101" pitchFamily="2" charset="-122"/>
              </a:rPr>
              <a:t>OCI</a:t>
            </a:r>
            <a:r>
              <a:rPr lang="zh-CN" altLang="zh-CN" sz="1800" dirty="0">
                <a:effectLst/>
                <a:latin typeface="Times New Roman" panose="02020603050405020304" pitchFamily="18" charset="0"/>
                <a:ea typeface="宋体" panose="02010600030101010101" pitchFamily="2" charset="-122"/>
              </a:rPr>
              <a:t>已发布了两个规范：</a:t>
            </a:r>
            <a:r>
              <a:rPr lang="en-US" altLang="zh-CN" sz="1800" dirty="0">
                <a:effectLst/>
                <a:latin typeface="Times New Roman" panose="02020603050405020304" pitchFamily="18" charset="0"/>
                <a:ea typeface="宋体" panose="02010600030101010101" pitchFamily="2" charset="-122"/>
              </a:rPr>
              <a:t>runtime spec </a:t>
            </a:r>
            <a:r>
              <a:rPr lang="zh-CN" altLang="zh-CN" sz="1800" dirty="0">
                <a:effectLst/>
                <a:latin typeface="Times New Roman" panose="02020603050405020304" pitchFamily="18" charset="0"/>
                <a:ea typeface="宋体" panose="02010600030101010101" pitchFamily="2" charset="-122"/>
              </a:rPr>
              <a:t>和</a:t>
            </a:r>
            <a:r>
              <a:rPr lang="en-US" altLang="zh-CN" sz="1800" dirty="0">
                <a:effectLst/>
                <a:latin typeface="Times New Roman" panose="02020603050405020304" pitchFamily="18" charset="0"/>
                <a:ea typeface="宋体" panose="02010600030101010101" pitchFamily="2" charset="-122"/>
              </a:rPr>
              <a:t> image format spec</a:t>
            </a:r>
            <a:r>
              <a:rPr lang="zh-CN" altLang="zh-CN" sz="1800" dirty="0">
                <a:effectLst/>
                <a:latin typeface="Times New Roman" panose="02020603050405020304" pitchFamily="18" charset="0"/>
                <a:ea typeface="宋体" panose="02010600030101010101" pitchFamily="2" charset="-122"/>
              </a:rPr>
              <a:t>。 有了这两个规范，不同组织和厂商开发的容器能够在不同的</a:t>
            </a:r>
            <a:r>
              <a:rPr lang="en-US" altLang="zh-CN" sz="1800" dirty="0">
                <a:effectLst/>
                <a:latin typeface="Times New Roman" panose="02020603050405020304" pitchFamily="18" charset="0"/>
                <a:ea typeface="宋体" panose="02010600030101010101" pitchFamily="2" charset="-122"/>
              </a:rPr>
              <a:t> runtime </a:t>
            </a:r>
            <a:r>
              <a:rPr lang="zh-CN" altLang="zh-CN" sz="1800" dirty="0">
                <a:effectLst/>
                <a:latin typeface="Times New Roman" panose="02020603050405020304" pitchFamily="18" charset="0"/>
                <a:ea typeface="宋体" panose="02010600030101010101" pitchFamily="2" charset="-122"/>
              </a:rPr>
              <a:t>上运行，保证了容器的可移植性和互操作性。</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r>
              <a:rPr kumimoji="0" lang="en-US" altLang="zh-CN" sz="4000" b="0" i="0" u="none" strike="noStrike" kern="100" cap="none" spc="0" normalizeH="0" baseline="0" noProof="0" dirty="0">
                <a:ln>
                  <a:noFill/>
                </a:ln>
                <a:solidFill>
                  <a:srgbClr val="000000"/>
                </a:solidFill>
                <a:effectLst/>
                <a:uLnTx/>
                <a:uFillTx/>
                <a:latin typeface="Arial" panose="020B0604020202020204" pitchFamily="34" charset="0"/>
                <a:ea typeface="方正小标宋简体"/>
                <a:cs typeface="宋体" panose="02010600030101010101" pitchFamily="2" charset="-122"/>
                <a:sym typeface="Calibri"/>
              </a:rPr>
              <a:t>2.4  Docker</a:t>
            </a:r>
            <a:r>
              <a:rPr kumimoji="0" lang="zh-CN" altLang="en-US" sz="4000" b="0" i="0" u="none" strike="noStrike" kern="100" cap="none" spc="0" normalizeH="0" baseline="0" noProof="0" dirty="0">
                <a:ln>
                  <a:noFill/>
                </a:ln>
                <a:solidFill>
                  <a:srgbClr val="000000"/>
                </a:solidFill>
                <a:effectLst/>
                <a:uLnTx/>
                <a:uFillTx/>
                <a:latin typeface="Arial" panose="020B0604020202020204" pitchFamily="34" charset="0"/>
                <a:ea typeface="方正小标宋简体"/>
                <a:cs typeface="宋体" panose="02010600030101010101" pitchFamily="2" charset="-122"/>
                <a:sym typeface="Calibri"/>
              </a:rPr>
              <a:t>容器生态</a:t>
            </a:r>
            <a:endParaRPr lang="zh-CN" altLang="en-US" dirty="0"/>
          </a:p>
        </p:txBody>
      </p:sp>
      <p:sp>
        <p:nvSpPr>
          <p:cNvPr id="51" name="Shape 51"/>
          <p:cNvSpPr>
            <a:spLocks noGrp="1"/>
          </p:cNvSpPr>
          <p:nvPr>
            <p:ph type="body" idx="4294967295"/>
          </p:nvPr>
        </p:nvSpPr>
        <p:spPr>
          <a:xfrm>
            <a:off x="295374" y="1057275"/>
            <a:ext cx="8229600" cy="866775"/>
          </a:xfrm>
          <a:prstGeom prst="rect">
            <a:avLst/>
          </a:prstGeom>
        </p:spPr>
        <p:txBody>
          <a:bodyPr>
            <a:normAutofit/>
          </a:bodyPr>
          <a:lstStyle/>
          <a:p>
            <a:pPr marL="0" indent="0" algn="just" defTabSz="266700">
              <a:lnSpc>
                <a:spcPts val="4200"/>
              </a:lnSpc>
              <a:spcBef>
                <a:spcPts val="1500"/>
              </a:spcBef>
              <a:buSzTx/>
              <a:buFontTx/>
              <a:buNone/>
              <a:defRPr sz="2200">
                <a:uFill>
                  <a:solidFill>
                    <a:srgbClr val="000000"/>
                  </a:solidFill>
                </a:uFill>
                <a:latin typeface="Al Nile"/>
                <a:ea typeface="Al Nile"/>
                <a:cs typeface="Al Nile"/>
                <a:sym typeface="Al Nile"/>
              </a:defRPr>
            </a:pPr>
            <a:r>
              <a:rPr lang="en-US" altLang="zh-CN" dirty="0"/>
              <a:t>2.4.2  </a:t>
            </a:r>
            <a:r>
              <a:rPr lang="zh-CN" altLang="en-US" dirty="0"/>
              <a:t>容器平台技术</a:t>
            </a:r>
            <a:endParaRPr lang="zh-CN" altLang="en-US" dirty="0">
              <a:latin typeface="黑体"/>
              <a:ea typeface="黑体"/>
              <a:cs typeface="黑体"/>
              <a:sym typeface="黑体"/>
            </a:endParaRPr>
          </a:p>
        </p:txBody>
      </p:sp>
      <p:sp>
        <p:nvSpPr>
          <p:cNvPr id="6" name="文本框 5">
            <a:extLst>
              <a:ext uri="{FF2B5EF4-FFF2-40B4-BE49-F238E27FC236}">
                <a16:creationId xmlns:a16="http://schemas.microsoft.com/office/drawing/2014/main" id="{8BB4EF46-A4FF-4202-8BE7-EC00912ECF78}"/>
              </a:ext>
            </a:extLst>
          </p:cNvPr>
          <p:cNvSpPr txBox="1"/>
          <p:nvPr/>
        </p:nvSpPr>
        <p:spPr>
          <a:xfrm>
            <a:off x="295374" y="1800225"/>
            <a:ext cx="8229599" cy="38472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r>
              <a:rPr lang="zh-CN" altLang="zh-CN" sz="1800" dirty="0">
                <a:effectLst/>
                <a:latin typeface="Times New Roman" panose="02020603050405020304" pitchFamily="18" charset="0"/>
                <a:ea typeface="宋体" panose="02010600030101010101" pitchFamily="2" charset="-122"/>
              </a:rPr>
              <a:t>容器核心技术使得容器能够在单个</a:t>
            </a:r>
            <a:r>
              <a:rPr lang="en-US" altLang="zh-CN" sz="1800" dirty="0">
                <a:effectLst/>
                <a:latin typeface="Times New Roman" panose="02020603050405020304" pitchFamily="18" charset="0"/>
                <a:ea typeface="宋体" panose="02010600030101010101" pitchFamily="2" charset="-122"/>
              </a:rPr>
              <a:t> host </a:t>
            </a:r>
            <a:r>
              <a:rPr lang="zh-CN" altLang="zh-CN" sz="1800" dirty="0">
                <a:effectLst/>
                <a:latin typeface="Times New Roman" panose="02020603050405020304" pitchFamily="18" charset="0"/>
                <a:ea typeface="宋体" panose="02010600030101010101" pitchFamily="2" charset="-122"/>
              </a:rPr>
              <a:t>上运行，而容器平台技术能够让容器作为集群在分布式环境中运行。容器平台技术包括容器编排引擎、容器管理平台和基于容器的</a:t>
            </a:r>
            <a:r>
              <a:rPr lang="en-US" altLang="zh-CN" sz="1800" dirty="0">
                <a:effectLst/>
                <a:latin typeface="Times New Roman" panose="02020603050405020304" pitchFamily="18" charset="0"/>
                <a:ea typeface="宋体" panose="02010600030101010101" pitchFamily="2" charset="-122"/>
              </a:rPr>
              <a:t> PaaS</a:t>
            </a:r>
            <a:r>
              <a:rPr lang="zh-CN" altLang="zh-CN" sz="1800" dirty="0">
                <a:effectLst/>
                <a:latin typeface="Times New Roman" panose="02020603050405020304" pitchFamily="18" charset="0"/>
                <a:ea typeface="宋体" panose="02010600030101010101" pitchFamily="2" charset="-122"/>
              </a:rPr>
              <a:t>。下面将介绍这几块内容。</a:t>
            </a:r>
          </a:p>
          <a:p>
            <a:pPr>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1.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容器编排引擎</a:t>
            </a:r>
          </a:p>
          <a:p>
            <a:pPr indent="269875"/>
            <a:r>
              <a:rPr lang="zh-CN" altLang="zh-CN" sz="1800" dirty="0">
                <a:effectLst/>
                <a:latin typeface="Times New Roman" panose="02020603050405020304" pitchFamily="18" charset="0"/>
                <a:ea typeface="宋体" panose="02010600030101010101" pitchFamily="2" charset="-122"/>
              </a:rPr>
              <a:t>基于容器的应用一般会采用微服务架构。在这种架构下，应用被划分为不同的组件，并以服务的形式运行在各自的容器中，通过</a:t>
            </a:r>
            <a:r>
              <a:rPr lang="en-US" altLang="zh-CN" sz="1800" dirty="0">
                <a:effectLst/>
                <a:latin typeface="Times New Roman" panose="02020603050405020304" pitchFamily="18" charset="0"/>
                <a:ea typeface="宋体" panose="02010600030101010101" pitchFamily="2" charset="-122"/>
              </a:rPr>
              <a:t> API </a:t>
            </a:r>
            <a:r>
              <a:rPr lang="zh-CN" altLang="zh-CN" sz="1800" dirty="0">
                <a:effectLst/>
                <a:latin typeface="Times New Roman" panose="02020603050405020304" pitchFamily="18" charset="0"/>
                <a:ea typeface="宋体" panose="02010600030101010101" pitchFamily="2" charset="-122"/>
              </a:rPr>
              <a:t>对外提供服务。为了保证应用的高可用，每个组件都可能会运行多个相同的容器。这些容器会组成集群，集群中的容器会根据业务需要被动态地创建、迁移和销毁。</a:t>
            </a:r>
          </a:p>
          <a:p>
            <a:r>
              <a:rPr lang="zh-CN" altLang="zh-CN" sz="1800" dirty="0">
                <a:effectLst/>
                <a:latin typeface="宋体" panose="02010600030101010101" pitchFamily="2" charset="-122"/>
                <a:ea typeface="宋体" panose="02010600030101010101" pitchFamily="2" charset="-122"/>
                <a:cs typeface="宋体" panose="02010600030101010101" pitchFamily="2" charset="-122"/>
              </a:rPr>
              <a:t>这样一个基于微服务架构的应用系统实际上是一个动态的可伸缩的系统。这对我们的部署环境提出了新的要求，我们需要有一种高效的方法来管理容器集群，这就是容器编排引擎要负责的工作。</a:t>
            </a:r>
          </a:p>
          <a:p>
            <a:r>
              <a:rPr lang="zh-CN" altLang="zh-CN" sz="1800" dirty="0">
                <a:effectLst/>
                <a:latin typeface="宋体" panose="02010600030101010101" pitchFamily="2" charset="-122"/>
                <a:ea typeface="宋体" panose="02010600030101010101" pitchFamily="2" charset="-122"/>
                <a:cs typeface="宋体" panose="02010600030101010101" pitchFamily="2" charset="-122"/>
              </a:rPr>
              <a:t>所谓编排（</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orchestration</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），通常包括容器管理、调度、集群定义和服务发现等。通过容器编排引擎，容器被有机地组合成微服务应用，以实现业务需求。</a:t>
            </a:r>
          </a:p>
        </p:txBody>
      </p:sp>
    </p:spTree>
    <p:extLst>
      <p:ext uri="{BB962C8B-B14F-4D97-AF65-F5344CB8AC3E}">
        <p14:creationId xmlns:p14="http://schemas.microsoft.com/office/powerpoint/2010/main" val="377564876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2.5  </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为什么使用</a:t>
            </a: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Docker</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6" name="文本框 5">
            <a:extLst>
              <a:ext uri="{FF2B5EF4-FFF2-40B4-BE49-F238E27FC236}">
                <a16:creationId xmlns:a16="http://schemas.microsoft.com/office/drawing/2014/main" id="{8CA76579-70BB-49FA-8090-A336E3F4D291}"/>
              </a:ext>
            </a:extLst>
          </p:cNvPr>
          <p:cNvSpPr txBox="1"/>
          <p:nvPr/>
        </p:nvSpPr>
        <p:spPr>
          <a:xfrm>
            <a:off x="552450" y="1200150"/>
            <a:ext cx="8305800"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2.5.1  Docker</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的应用场景</a:t>
            </a:r>
          </a:p>
          <a:p>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142FC7D4-80BD-465B-BB67-42226FB99569}"/>
              </a:ext>
            </a:extLst>
          </p:cNvPr>
          <p:cNvSpPr txBox="1"/>
          <p:nvPr/>
        </p:nvSpPr>
        <p:spPr>
          <a:xfrm>
            <a:off x="628650" y="2190750"/>
            <a:ext cx="7562850"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提供轻量级的虚拟化服务。每个</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容器都可以运行一个独立的应用。例如，用户可以将</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Java</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应用服务器</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Apache Tomcat</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运行在一个容器中，而</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MySQL</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数据库服务器运行在另外一个容器中。</a:t>
            </a:r>
          </a:p>
          <a:p>
            <a:r>
              <a:rPr lang="zh-CN" altLang="zh-CN" sz="1800" dirty="0">
                <a:effectLst/>
                <a:latin typeface="宋体" panose="02010600030101010101" pitchFamily="2" charset="-122"/>
                <a:ea typeface="宋体" panose="02010600030101010101" pitchFamily="2" charset="-122"/>
                <a:cs typeface="宋体" panose="02010600030101010101" pitchFamily="2" charset="-122"/>
              </a:rPr>
              <a:t>目前，</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的应用场景非常广泛，主要有以下几种。</a:t>
            </a:r>
          </a:p>
          <a:p>
            <a:pPr>
              <a:spcBef>
                <a:spcPts val="600"/>
              </a:spcBef>
              <a:spcAft>
                <a:spcPts val="600"/>
              </a:spcAft>
            </a:pPr>
            <a:r>
              <a:rPr lang="en-US" altLang="zh-CN" sz="1400" kern="100" dirty="0">
                <a:effectLst/>
                <a:latin typeface="Arial" panose="020B0604020202020204" pitchFamily="34" charset="0"/>
                <a:ea typeface="黑体" panose="02010609060101010101" pitchFamily="49" charset="-122"/>
                <a:cs typeface="宋体" panose="02010600030101010101" pitchFamily="2" charset="-122"/>
              </a:rPr>
              <a:t>1. </a:t>
            </a:r>
            <a:r>
              <a:rPr lang="zh-CN" altLang="zh-CN" sz="1400" kern="100" dirty="0">
                <a:effectLst/>
                <a:latin typeface="Arial" panose="020B0604020202020204" pitchFamily="34" charset="0"/>
                <a:ea typeface="黑体" panose="02010609060101010101" pitchFamily="49" charset="-122"/>
                <a:cs typeface="宋体" panose="02010600030101010101" pitchFamily="2" charset="-122"/>
              </a:rPr>
              <a:t>简化配置</a:t>
            </a:r>
          </a:p>
          <a:p>
            <a:pPr indent="269875"/>
            <a:r>
              <a:rPr lang="zh-CN" altLang="zh-CN" sz="1200" dirty="0">
                <a:effectLst/>
                <a:latin typeface="Times New Roman" panose="02020603050405020304" pitchFamily="18" charset="0"/>
                <a:ea typeface="宋体" panose="02010600030101010101" pitchFamily="2" charset="-122"/>
              </a:rPr>
              <a:t>这是</a:t>
            </a:r>
            <a:r>
              <a:rPr lang="en-US" altLang="zh-CN" sz="1200" dirty="0">
                <a:effectLst/>
                <a:latin typeface="Times New Roman" panose="02020603050405020304" pitchFamily="18" charset="0"/>
                <a:ea typeface="宋体" panose="02010600030101010101" pitchFamily="2" charset="-122"/>
              </a:rPr>
              <a:t>Docker</a:t>
            </a:r>
            <a:r>
              <a:rPr lang="zh-CN" altLang="zh-CN" sz="1200" dirty="0">
                <a:effectLst/>
                <a:latin typeface="Times New Roman" panose="02020603050405020304" pitchFamily="18" charset="0"/>
                <a:ea typeface="宋体" panose="02010600030101010101" pitchFamily="2" charset="-122"/>
              </a:rPr>
              <a:t>的初始目的。</a:t>
            </a:r>
            <a:r>
              <a:rPr lang="en-US" altLang="zh-CN" sz="1200" dirty="0">
                <a:effectLst/>
                <a:latin typeface="Times New Roman" panose="02020603050405020304" pitchFamily="18" charset="0"/>
                <a:ea typeface="宋体" panose="02010600030101010101" pitchFamily="2" charset="-122"/>
              </a:rPr>
              <a:t>Docker</a:t>
            </a:r>
            <a:r>
              <a:rPr lang="zh-CN" altLang="zh-CN" sz="1200" dirty="0">
                <a:effectLst/>
                <a:latin typeface="Times New Roman" panose="02020603050405020304" pitchFamily="18" charset="0"/>
                <a:ea typeface="宋体" panose="02010600030101010101" pitchFamily="2" charset="-122"/>
              </a:rPr>
              <a:t>将应用程序代码、运行环境以及配置进行打包。用户在部署时，只要以该镜像为模板创建容器即可。实际上，这实现了应用环境和底层环境的解耦。</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2.5  </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为什么使用</a:t>
            </a: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Docker</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6" name="文本框 5">
            <a:extLst>
              <a:ext uri="{FF2B5EF4-FFF2-40B4-BE49-F238E27FC236}">
                <a16:creationId xmlns:a16="http://schemas.microsoft.com/office/drawing/2014/main" id="{8CA76579-70BB-49FA-8090-A336E3F4D291}"/>
              </a:ext>
            </a:extLst>
          </p:cNvPr>
          <p:cNvSpPr txBox="1"/>
          <p:nvPr/>
        </p:nvSpPr>
        <p:spPr>
          <a:xfrm>
            <a:off x="552450" y="1200150"/>
            <a:ext cx="8305800"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2.5.2  Docker</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可以解决哪些问题</a:t>
            </a:r>
          </a:p>
          <a:p>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C6F06AEC-AA3D-4730-B12D-FD889212009D}"/>
              </a:ext>
            </a:extLst>
          </p:cNvPr>
          <p:cNvSpPr txBox="1"/>
          <p:nvPr/>
        </p:nvSpPr>
        <p:spPr>
          <a:xfrm>
            <a:off x="590550" y="2419351"/>
            <a:ext cx="8229600" cy="16773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2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200" dirty="0">
                <a:effectLst/>
                <a:latin typeface="宋体" panose="02010600030101010101" pitchFamily="2" charset="-122"/>
                <a:ea typeface="宋体" panose="02010600030101010101" pitchFamily="2" charset="-122"/>
                <a:cs typeface="宋体" panose="02010600030101010101" pitchFamily="2" charset="-122"/>
              </a:rPr>
              <a:t>的产生解决了当前计算机运维中的许多实际问题。总的来说，主要体现在以下几个方面。</a:t>
            </a:r>
          </a:p>
          <a:p>
            <a:pPr>
              <a:spcBef>
                <a:spcPts val="600"/>
              </a:spcBef>
              <a:spcAft>
                <a:spcPts val="600"/>
              </a:spcAft>
            </a:pPr>
            <a:r>
              <a:rPr lang="en-US" altLang="zh-CN" sz="1050" kern="100" dirty="0">
                <a:effectLst/>
                <a:latin typeface="Arial" panose="020B0604020202020204" pitchFamily="34" charset="0"/>
                <a:ea typeface="黑体" panose="02010609060101010101" pitchFamily="49" charset="-122"/>
                <a:cs typeface="宋体" panose="02010600030101010101" pitchFamily="2" charset="-122"/>
              </a:rPr>
              <a:t>1. </a:t>
            </a:r>
            <a:r>
              <a:rPr lang="zh-CN" altLang="zh-CN" sz="1050" kern="100" dirty="0">
                <a:effectLst/>
                <a:latin typeface="Arial" panose="020B0604020202020204" pitchFamily="34" charset="0"/>
                <a:ea typeface="黑体" panose="02010609060101010101" pitchFamily="49" charset="-122"/>
                <a:cs typeface="宋体" panose="02010600030101010101" pitchFamily="2" charset="-122"/>
              </a:rPr>
              <a:t>简化部署过程</a:t>
            </a:r>
          </a:p>
          <a:p>
            <a:pPr indent="269875"/>
            <a:r>
              <a:rPr lang="en-US" altLang="zh-CN" sz="1000" dirty="0">
                <a:effectLst/>
                <a:latin typeface="Times New Roman" panose="02020603050405020304" pitchFamily="18" charset="0"/>
                <a:ea typeface="宋体" panose="02010600030101010101" pitchFamily="2" charset="-122"/>
              </a:rPr>
              <a:t>Docker</a:t>
            </a:r>
            <a:r>
              <a:rPr lang="zh-CN" altLang="zh-CN" sz="1000" dirty="0">
                <a:effectLst/>
                <a:latin typeface="Times New Roman" panose="02020603050405020304" pitchFamily="18" charset="0"/>
                <a:ea typeface="宋体" panose="02010600030101010101" pitchFamily="2" charset="-122"/>
              </a:rPr>
              <a:t>让开发者可以打包他们的应用以及依赖包到一个可移植的容器中，然后发布到任何流行的</a:t>
            </a:r>
            <a:r>
              <a:rPr lang="en-US" altLang="zh-CN" sz="1000" dirty="0">
                <a:effectLst/>
                <a:latin typeface="Times New Roman" panose="02020603050405020304" pitchFamily="18" charset="0"/>
                <a:ea typeface="宋体" panose="02010600030101010101" pitchFamily="2" charset="-122"/>
              </a:rPr>
              <a:t>Linux</a:t>
            </a:r>
            <a:r>
              <a:rPr lang="zh-CN" altLang="zh-CN" sz="1000" dirty="0">
                <a:effectLst/>
                <a:latin typeface="Times New Roman" panose="02020603050405020304" pitchFamily="18" charset="0"/>
                <a:ea typeface="宋体" panose="02010600030101010101" pitchFamily="2" charset="-122"/>
              </a:rPr>
              <a:t>机器上，即可实现虚拟化。</a:t>
            </a:r>
          </a:p>
          <a:p>
            <a:pPr indent="269875"/>
            <a:r>
              <a:rPr lang="en-US" altLang="zh-CN" sz="1000" dirty="0">
                <a:effectLst/>
                <a:latin typeface="Times New Roman" panose="02020603050405020304" pitchFamily="18" charset="0"/>
                <a:ea typeface="宋体" panose="02010600030101010101" pitchFamily="2" charset="-122"/>
              </a:rPr>
              <a:t>Docker</a:t>
            </a:r>
            <a:r>
              <a:rPr lang="zh-CN" altLang="zh-CN" sz="1000" dirty="0">
                <a:effectLst/>
                <a:latin typeface="Times New Roman" panose="02020603050405020304" pitchFamily="18" charset="0"/>
                <a:ea typeface="宋体" panose="02010600030101010101" pitchFamily="2" charset="-122"/>
              </a:rPr>
              <a:t>改变了传统的虚拟化方式，使得开发者可以直接将自己开发的应用放入</a:t>
            </a:r>
            <a:r>
              <a:rPr lang="en-US" altLang="zh-CN" sz="1000" dirty="0">
                <a:effectLst/>
                <a:latin typeface="Times New Roman" panose="02020603050405020304" pitchFamily="18" charset="0"/>
                <a:ea typeface="宋体" panose="02010600030101010101" pitchFamily="2" charset="-122"/>
              </a:rPr>
              <a:t>Docker</a:t>
            </a:r>
            <a:r>
              <a:rPr lang="zh-CN" altLang="zh-CN" sz="1000" dirty="0">
                <a:effectLst/>
                <a:latin typeface="Times New Roman" panose="02020603050405020304" pitchFamily="18" charset="0"/>
                <a:ea typeface="宋体" panose="02010600030101010101" pitchFamily="2" charset="-122"/>
              </a:rPr>
              <a:t>中进行管理。方便快捷已经是</a:t>
            </a:r>
            <a:r>
              <a:rPr lang="en-US" altLang="zh-CN" sz="1000" dirty="0">
                <a:effectLst/>
                <a:latin typeface="Times New Roman" panose="02020603050405020304" pitchFamily="18" charset="0"/>
                <a:ea typeface="宋体" panose="02010600030101010101" pitchFamily="2" charset="-122"/>
              </a:rPr>
              <a:t>Docker</a:t>
            </a:r>
            <a:r>
              <a:rPr lang="zh-CN" altLang="zh-CN" sz="1000" dirty="0">
                <a:effectLst/>
                <a:latin typeface="Times New Roman" panose="02020603050405020304" pitchFamily="18" charset="0"/>
                <a:ea typeface="宋体" panose="02010600030101010101" pitchFamily="2" charset="-122"/>
              </a:rPr>
              <a:t>的最大优势，过去需要用数天乃至数周的任务，在</a:t>
            </a:r>
            <a:r>
              <a:rPr lang="en-US" altLang="zh-CN" sz="1000" dirty="0">
                <a:effectLst/>
                <a:latin typeface="Times New Roman" panose="02020603050405020304" pitchFamily="18" charset="0"/>
                <a:ea typeface="宋体" panose="02010600030101010101" pitchFamily="2" charset="-122"/>
              </a:rPr>
              <a:t>Docker</a:t>
            </a:r>
            <a:r>
              <a:rPr lang="zh-CN" altLang="zh-CN" sz="1000" dirty="0">
                <a:effectLst/>
                <a:latin typeface="Times New Roman" panose="02020603050405020304" pitchFamily="18" charset="0"/>
                <a:ea typeface="宋体" panose="02010600030101010101" pitchFamily="2" charset="-122"/>
              </a:rPr>
              <a:t>容器的处理下，只需要数分钟就能完成。</a:t>
            </a:r>
          </a:p>
          <a:p>
            <a:pPr>
              <a:spcBef>
                <a:spcPts val="600"/>
              </a:spcBef>
              <a:spcAft>
                <a:spcPts val="600"/>
              </a:spcAft>
            </a:pPr>
            <a:r>
              <a:rPr lang="en-US" altLang="zh-CN" sz="1050" kern="100" dirty="0">
                <a:effectLst/>
                <a:latin typeface="Arial" panose="020B0604020202020204" pitchFamily="34" charset="0"/>
                <a:ea typeface="黑体" panose="02010609060101010101" pitchFamily="49" charset="-122"/>
                <a:cs typeface="宋体" panose="02010600030101010101" pitchFamily="2" charset="-122"/>
              </a:rPr>
              <a:t>2. </a:t>
            </a:r>
            <a:r>
              <a:rPr lang="zh-CN" altLang="zh-CN" sz="1050" kern="100" dirty="0">
                <a:effectLst/>
                <a:latin typeface="Arial" panose="020B0604020202020204" pitchFamily="34" charset="0"/>
                <a:ea typeface="黑体" panose="02010609060101010101" pitchFamily="49" charset="-122"/>
                <a:cs typeface="宋体" panose="02010600030101010101" pitchFamily="2" charset="-122"/>
              </a:rPr>
              <a:t>节省开支</a:t>
            </a:r>
          </a:p>
          <a:p>
            <a:pPr indent="269875"/>
            <a:r>
              <a:rPr lang="zh-CN" altLang="zh-CN" sz="1000" dirty="0">
                <a:effectLst/>
                <a:latin typeface="Times New Roman" panose="02020603050405020304" pitchFamily="18" charset="0"/>
                <a:ea typeface="宋体" panose="02010600030101010101" pitchFamily="2" charset="-122"/>
              </a:rPr>
              <a:t>另一方面，云计算时代到来，使开发者不必为了追求效果而配置高额的硬件，</a:t>
            </a:r>
            <a:r>
              <a:rPr lang="en-US" altLang="zh-CN" sz="1000" dirty="0">
                <a:effectLst/>
                <a:latin typeface="Times New Roman" panose="02020603050405020304" pitchFamily="18" charset="0"/>
                <a:ea typeface="宋体" panose="02010600030101010101" pitchFamily="2" charset="-122"/>
              </a:rPr>
              <a:t>Docker</a:t>
            </a:r>
            <a:r>
              <a:rPr lang="zh-CN" altLang="zh-CN" sz="1000" dirty="0">
                <a:effectLst/>
                <a:latin typeface="Times New Roman" panose="02020603050405020304" pitchFamily="18" charset="0"/>
                <a:ea typeface="宋体" panose="02010600030101010101" pitchFamily="2" charset="-122"/>
              </a:rPr>
              <a:t>改变了高性能必然高价格的思维定势。</a:t>
            </a:r>
            <a:r>
              <a:rPr lang="en-US" altLang="zh-CN" sz="1000" dirty="0">
                <a:effectLst/>
                <a:latin typeface="Times New Roman" panose="02020603050405020304" pitchFamily="18" charset="0"/>
                <a:ea typeface="宋体" panose="02010600030101010101" pitchFamily="2" charset="-122"/>
              </a:rPr>
              <a:t>Docker</a:t>
            </a:r>
            <a:r>
              <a:rPr lang="zh-CN" altLang="zh-CN" sz="1000" dirty="0">
                <a:effectLst/>
                <a:latin typeface="Times New Roman" panose="02020603050405020304" pitchFamily="18" charset="0"/>
                <a:ea typeface="宋体" panose="02010600030101010101" pitchFamily="2" charset="-122"/>
              </a:rPr>
              <a:t>与云计算机的结合，不仅解决了硬件管理的问题，也改变了虚拟化的方式。</a:t>
            </a:r>
          </a:p>
        </p:txBody>
      </p:sp>
    </p:spTree>
    <p:extLst>
      <p:ext uri="{BB962C8B-B14F-4D97-AF65-F5344CB8AC3E}">
        <p14:creationId xmlns:p14="http://schemas.microsoft.com/office/powerpoint/2010/main" val="1877343655"/>
      </p:ext>
    </p:extLst>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TotalTime>
  <Words>1453</Words>
  <Application>Microsoft Office PowerPoint</Application>
  <PresentationFormat>全屏显示(4:3)</PresentationFormat>
  <Paragraphs>57</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Al Nile</vt:lpstr>
      <vt:lpstr>Futura Md BT</vt:lpstr>
      <vt:lpstr>等线</vt:lpstr>
      <vt:lpstr>黑体</vt:lpstr>
      <vt:lpstr>宋体</vt:lpstr>
      <vt:lpstr>Arial</vt:lpstr>
      <vt:lpstr>Calibri</vt:lpstr>
      <vt:lpstr>Times New Roman</vt:lpstr>
      <vt:lpstr>Tema de Office</vt:lpstr>
      <vt:lpstr>第2章 Docker 简介</vt:lpstr>
      <vt:lpstr>2.1  什么是Docker</vt:lpstr>
      <vt:lpstr>2.2  Docker的由来与发展历程</vt:lpstr>
      <vt:lpstr>2.3  Docker的架构与组成</vt:lpstr>
      <vt:lpstr>2.3  Docker的架构与组成</vt:lpstr>
      <vt:lpstr>2.4  Docker容器生态</vt:lpstr>
      <vt:lpstr>2.4  Docker容器生态</vt:lpstr>
      <vt:lpstr>2.5  为什么使用Docker</vt:lpstr>
      <vt:lpstr>2.5  为什么使用Docker</vt:lpstr>
      <vt:lpstr>2.5  为什么使用Docker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容器技术的发展</dc:title>
  <dc:creator>lenovo</dc:creator>
  <cp:lastModifiedBy>lenovo</cp:lastModifiedBy>
  <cp:revision>5</cp:revision>
  <dcterms:modified xsi:type="dcterms:W3CDTF">2023-01-28T09:28:11Z</dcterms:modified>
</cp:coreProperties>
</file>