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5" r:id="rId10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5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Calibri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-1" y="692150"/>
            <a:ext cx="9144002" cy="46038"/>
          </a:xfrm>
          <a:prstGeom prst="rect">
            <a:avLst/>
          </a:prstGeom>
          <a:gradFill>
            <a:gsLst>
              <a:gs pos="0">
                <a:srgbClr val="CCCCFF"/>
              </a:gs>
              <a:gs pos="17999">
                <a:srgbClr val="BFBFBF"/>
              </a:gs>
              <a:gs pos="48001">
                <a:srgbClr val="595959"/>
              </a:gs>
              <a:gs pos="82002">
                <a:srgbClr val="A5A5A5"/>
              </a:gs>
              <a:gs pos="100000">
                <a:srgbClr val="D8D8D8"/>
              </a:gs>
            </a:gsLst>
            <a:lin ang="10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标题文本</a:t>
            </a:r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" name="Shape 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2352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924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496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6068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640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197357">
              <a:lnSpc>
                <a:spcPct val="173333"/>
              </a:lnSpc>
              <a:spcBef>
                <a:spcPts val="900"/>
              </a:spcBef>
              <a:defRPr sz="1998" b="1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第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3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章  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Docker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的安装与使用</a:t>
            </a:r>
            <a:endParaRPr lang="zh-CN" altLang="en-US" dirty="0">
              <a:latin typeface="等线"/>
              <a:ea typeface="等线"/>
              <a:cs typeface="等线"/>
              <a:sym typeface="等线"/>
            </a:endParaRPr>
          </a:p>
        </p:txBody>
      </p:sp>
      <p:sp>
        <p:nvSpPr>
          <p:cNvPr id="31" name="Shape 31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66700" indent="266700" algn="just" defTabSz="266700">
              <a:lnSpc>
                <a:spcPts val="4300"/>
              </a:lnSpc>
              <a:spcBef>
                <a:spcPts val="0"/>
              </a:spcBef>
              <a:buSzTx/>
              <a:buFontTx/>
              <a:buNone/>
              <a:tabLst>
                <a:tab pos="5245100" algn="r"/>
              </a:tabLst>
              <a:defRPr sz="2350" b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3.1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中安装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Docker</a:t>
            </a:r>
          </a:p>
          <a:p>
            <a:pPr marL="266700" indent="266700" algn="just" defTabSz="266700">
              <a:lnSpc>
                <a:spcPts val="4300"/>
              </a:lnSpc>
              <a:spcBef>
                <a:spcPts val="0"/>
              </a:spcBef>
              <a:buSzTx/>
              <a:buFontTx/>
              <a:buNone/>
              <a:tabLst>
                <a:tab pos="5245100" algn="r"/>
              </a:tabLst>
              <a:defRPr sz="2350" b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3.2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Ubuntu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中安装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Docker</a:t>
            </a:r>
          </a:p>
          <a:p>
            <a:pPr marL="266700" indent="266700" algn="just" defTabSz="266700">
              <a:lnSpc>
                <a:spcPts val="4300"/>
              </a:lnSpc>
              <a:spcBef>
                <a:spcPts val="0"/>
              </a:spcBef>
              <a:buSzTx/>
              <a:buFontTx/>
              <a:buNone/>
              <a:tabLst>
                <a:tab pos="5245100" algn="r"/>
              </a:tabLst>
              <a:defRPr sz="2350" b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3.3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Mac OS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中安装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Docker</a:t>
            </a:r>
          </a:p>
          <a:p>
            <a:pPr marL="266700" indent="266700" algn="just" defTabSz="266700">
              <a:lnSpc>
                <a:spcPts val="4300"/>
              </a:lnSpc>
              <a:spcBef>
                <a:spcPts val="0"/>
              </a:spcBef>
              <a:buSzTx/>
              <a:buFontTx/>
              <a:buNone/>
              <a:tabLst>
                <a:tab pos="5245100" algn="r"/>
              </a:tabLst>
              <a:defRPr sz="2350" b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zh-CN" altLang="en-US" dirty="0">
              <a:latin typeface="宋体"/>
              <a:ea typeface="宋体"/>
              <a:cs typeface="宋体"/>
              <a:sym typeface="宋体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3.1  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在 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Windows 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中安装 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Docker</a:t>
            </a:r>
            <a:endParaRPr lang="zh-CN" altLang="zh-CN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方正小标宋简体"/>
              <a:cs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42D4DE5-8455-4040-8100-1752697A0707}"/>
              </a:ext>
            </a:extLst>
          </p:cNvPr>
          <p:cNvSpPr txBox="1"/>
          <p:nvPr/>
        </p:nvSpPr>
        <p:spPr>
          <a:xfrm>
            <a:off x="266700" y="1931988"/>
            <a:ext cx="8153400" cy="28879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WSL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Windows Subsystem on Linux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），即适用于 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Linux 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Windows 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子系统。可以在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Windows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中直接启动一个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Linux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系统。因为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Docker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依赖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Linux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内核，只能在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Linux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下使用，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Windows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中就需要安装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Linux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虚拟机来运行，而微软已经在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Windows 10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及以上版本中内置了一个轻量级虚拟机，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WSL2 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便是运行在虚拟机上的一个完整的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Linux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内核，所以可以利用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WSL2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安装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Docker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</a:p>
          <a:p>
            <a:pPr indent="269875">
              <a:spcAft>
                <a:spcPts val="600"/>
              </a:spcAft>
            </a:pPr>
            <a:r>
              <a:rPr lang="zh-CN" altLang="zh-CN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需要在</a:t>
            </a:r>
            <a:r>
              <a:rPr lang="en-US" altLang="zh-CN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Windows </a:t>
            </a:r>
            <a:r>
              <a:rPr lang="zh-CN" altLang="zh-CN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系统中先启用“适用于</a:t>
            </a:r>
            <a:r>
              <a:rPr lang="en-US" altLang="zh-CN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Linux </a:t>
            </a:r>
            <a:r>
              <a:rPr lang="zh-CN" altLang="zh-CN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Windows </a:t>
            </a:r>
            <a:r>
              <a:rPr lang="zh-CN" altLang="zh-CN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子系统”可选功能，然后才能在</a:t>
            </a:r>
            <a:r>
              <a:rPr lang="en-US" altLang="zh-CN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Windows </a:t>
            </a:r>
            <a:r>
              <a:rPr lang="zh-CN" altLang="zh-CN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上安装 </a:t>
            </a:r>
            <a:r>
              <a:rPr lang="en-US" altLang="zh-CN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Linux </a:t>
            </a:r>
            <a:r>
              <a:rPr lang="zh-CN" altLang="zh-CN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分发。以管理员身份打开</a:t>
            </a:r>
            <a:r>
              <a:rPr lang="en-US" altLang="zh-CN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PowerShell</a:t>
            </a:r>
            <a:r>
              <a:rPr lang="zh-CN" altLang="zh-CN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（“开始”菜单</a:t>
            </a:r>
            <a:r>
              <a:rPr lang="en-US" altLang="zh-CN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&gt;</a:t>
            </a:r>
            <a:r>
              <a:rPr lang="zh-CN" altLang="zh-CN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en-US" altLang="zh-CN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PowerShell</a:t>
            </a:r>
            <a:r>
              <a:rPr lang="zh-CN" altLang="zh-CN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lang="en-US" altLang="zh-CN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&gt;</a:t>
            </a:r>
            <a:r>
              <a:rPr lang="zh-CN" altLang="zh-CN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单击右键</a:t>
            </a:r>
            <a:r>
              <a:rPr lang="en-US" altLang="zh-CN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&gt;</a:t>
            </a:r>
            <a:r>
              <a:rPr lang="zh-CN" altLang="zh-CN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“以管理员身份运行”），然后输入以下命令：</a:t>
            </a:r>
          </a:p>
          <a:p>
            <a:pPr indent="269875">
              <a:lnSpc>
                <a:spcPts val="1600"/>
              </a:lnSpc>
            </a:pPr>
            <a:r>
              <a:rPr lang="en-US" altLang="zh-CN" sz="11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dism.exe /online /enable-feature /</a:t>
            </a:r>
            <a:r>
              <a:rPr lang="en-US" altLang="zh-CN" sz="11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featurename:Microsoft-Windows-Subsystem-Linux</a:t>
            </a:r>
            <a:r>
              <a:rPr lang="en-US" altLang="zh-CN" sz="11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/all /</a:t>
            </a:r>
            <a:r>
              <a:rPr lang="en-US" altLang="zh-CN" sz="11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norestart</a:t>
            </a:r>
            <a:endParaRPr lang="zh-CN" altLang="zh-CN" sz="11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>
              <a:spcAft>
                <a:spcPts val="600"/>
              </a:spcAft>
            </a:pP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0A0093D-5C53-4CD0-98FE-3A3561AC6EF2}"/>
              </a:ext>
            </a:extLst>
          </p:cNvPr>
          <p:cNvSpPr txBox="1"/>
          <p:nvPr/>
        </p:nvSpPr>
        <p:spPr>
          <a:xfrm>
            <a:off x="457200" y="1381681"/>
            <a:ext cx="4572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800"/>
              </a:spcAft>
            </a:pP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3.1.1  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安装</a:t>
            </a: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WSL2</a:t>
            </a:r>
            <a:endParaRPr lang="zh-CN" altLang="zh-CN" sz="1800" dirty="0">
              <a:effectLst/>
              <a:latin typeface="Arial" panose="020B0604020202020204" pitchFamily="34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3.1  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在 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Windows 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中安装 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Docker</a:t>
            </a:r>
            <a:endParaRPr lang="zh-CN" altLang="zh-CN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方正小标宋简体"/>
              <a:cs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71FE16-2F54-4EDC-9ABF-6480C701F766}"/>
              </a:ext>
            </a:extLst>
          </p:cNvPr>
          <p:cNvSpPr txBox="1"/>
          <p:nvPr/>
        </p:nvSpPr>
        <p:spPr>
          <a:xfrm>
            <a:off x="657225" y="2152650"/>
            <a:ext cx="7705725" cy="2585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Docker Desktop for Windows 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为生成、交付和运行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Docker 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化的应用提供了一个开发环境。通过启用基于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WSL2 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的引擎，可以在同一计算机的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Docker Desktop 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中运行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Linux 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Windows 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容器。</a:t>
            </a:r>
          </a:p>
          <a:p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Docker Desktop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与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Windows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和适用于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Linux 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Windows 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子系统（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WSL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）集成。但是，虽然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Docker Desktop 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支持同时运行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Linux 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Windows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容器，但不能同时运行这两个容器。若要同时运行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Linux 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Windows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容器，需要在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WSL 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中安装和运行单独的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Docker 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实例。如果需要同时运行容器，或者只想直接在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Linux 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分发中安装容器引擎，则需要按照该容器服务的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Linux 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安装说明进行操作，例如在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Ubuntu 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上安装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Docker 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引擎。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E3162AC-F0D7-4D3D-98E0-EAB443643444}"/>
              </a:ext>
            </a:extLst>
          </p:cNvPr>
          <p:cNvSpPr txBox="1"/>
          <p:nvPr/>
        </p:nvSpPr>
        <p:spPr>
          <a:xfrm>
            <a:off x="76200" y="1192767"/>
            <a:ext cx="4572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800"/>
              </a:spcAft>
            </a:pP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3.1.2  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安装</a:t>
            </a: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Docker Desktop for Windows</a:t>
            </a:r>
            <a:endParaRPr lang="zh-CN" altLang="zh-CN" sz="1800" dirty="0">
              <a:effectLst/>
              <a:latin typeface="Arial" panose="020B0604020202020204" pitchFamily="34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3.2  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在 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Ubuntu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中安装 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Docker</a:t>
            </a:r>
            <a:endParaRPr lang="zh-CN" altLang="zh-CN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方正小标宋简体"/>
              <a:cs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9EA74C4-0B86-4BB4-9A18-C5007FA00687}"/>
              </a:ext>
            </a:extLst>
          </p:cNvPr>
          <p:cNvSpPr txBox="1"/>
          <p:nvPr/>
        </p:nvSpPr>
        <p:spPr>
          <a:xfrm>
            <a:off x="566738" y="1296749"/>
            <a:ext cx="4572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800"/>
              </a:spcAft>
            </a:pP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3.2.1  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安装</a:t>
            </a: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Docker</a:t>
            </a:r>
            <a:endParaRPr lang="zh-CN" altLang="zh-CN" sz="1800" dirty="0">
              <a:effectLst/>
              <a:latin typeface="Arial" panose="020B0604020202020204" pitchFamily="34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3839070-BC84-426D-887E-44EA2F1342AD}"/>
              </a:ext>
            </a:extLst>
          </p:cNvPr>
          <p:cNvSpPr txBox="1"/>
          <p:nvPr/>
        </p:nvSpPr>
        <p:spPr>
          <a:xfrm>
            <a:off x="342899" y="1914524"/>
            <a:ext cx="8486775" cy="27033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indent="266700"/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官方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Ubuntu</a:t>
            </a:r>
            <a:r>
              <a:rPr lang="en-US" altLang="zh-CN" sz="14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存储库中提供的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Docker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安装包，但它可能并不总是最新版本。为确保获得最新版本，可以将从官方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Docker 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存储库安装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Docker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。为此，我们将添加一个新的资源包，从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Docker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添加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GPG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密钥以确保下载有效，然后安装该包。</a:t>
            </a:r>
          </a:p>
          <a:p>
            <a:pPr indent="269875">
              <a:spcAft>
                <a:spcPts val="600"/>
              </a:spcAft>
            </a:pPr>
            <a:r>
              <a:rPr lang="zh-CN" altLang="zh-CN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首先，更新现有的包列表：</a:t>
            </a:r>
          </a:p>
          <a:p>
            <a:pPr indent="269875">
              <a:lnSpc>
                <a:spcPts val="1600"/>
              </a:lnSpc>
            </a:pPr>
            <a:r>
              <a:rPr lang="en-US" altLang="zh-CN" sz="11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sudo</a:t>
            </a:r>
            <a:r>
              <a:rPr lang="en-US" altLang="zh-CN" sz="11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apt update</a:t>
            </a:r>
            <a:endParaRPr lang="zh-CN" altLang="zh-CN" sz="11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>
              <a:spcBef>
                <a:spcPts val="600"/>
              </a:spcBef>
              <a:spcAft>
                <a:spcPts val="600"/>
              </a:spcAft>
            </a:pPr>
            <a:r>
              <a:rPr lang="zh-CN" altLang="zh-CN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接下来，使用</a:t>
            </a:r>
            <a:r>
              <a:rPr lang="en-US" altLang="zh-CN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apt</a:t>
            </a:r>
            <a:r>
              <a:rPr lang="zh-CN" altLang="zh-CN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安装一些允许通过</a:t>
            </a:r>
            <a:r>
              <a:rPr lang="en-US" altLang="zh-CN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HTTPS</a:t>
            </a:r>
            <a:r>
              <a:rPr lang="zh-CN" altLang="zh-CN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才能使用的软件包：</a:t>
            </a:r>
          </a:p>
          <a:p>
            <a:pPr indent="269875">
              <a:lnSpc>
                <a:spcPts val="1600"/>
              </a:lnSpc>
            </a:pPr>
            <a:r>
              <a:rPr lang="en-US" altLang="zh-CN" sz="11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sudo</a:t>
            </a:r>
            <a:r>
              <a:rPr lang="en-US" altLang="zh-CN" sz="11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apt install apt-transport-https ca-certificates curl software-properties-common</a:t>
            </a:r>
            <a:endParaRPr lang="zh-CN" altLang="zh-CN" sz="11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lang="zh-CN" altLang="zh-CN" sz="14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这里的</a:t>
            </a:r>
            <a:r>
              <a:rPr lang="en-US" altLang="zh-CN" sz="14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Ubuntu</a:t>
            </a:r>
            <a:r>
              <a:rPr lang="zh-CN" altLang="zh-CN" sz="14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环境怎么来的，要给出详细操作说明。本书后面用到的操作环境是否是这个环境？多补充一下</a:t>
            </a:r>
            <a:endParaRPr lang="zh-CN" altLang="zh-CN" sz="14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title" idx="4294967295"/>
          </p:nvPr>
        </p:nvSpPr>
        <p:spPr>
          <a:xfrm>
            <a:off x="457200" y="416718"/>
            <a:ext cx="8229600" cy="630238"/>
          </a:xfrm>
          <a:prstGeom prst="rect">
            <a:avLst/>
          </a:prstGeom>
        </p:spPr>
        <p:txBody>
          <a:bodyPr>
            <a:normAutofit/>
          </a:bodyPr>
          <a:lstStyle>
            <a:lvl1pPr defTabSz="112013">
              <a:lnSpc>
                <a:spcPts val="3300"/>
              </a:lnSpc>
              <a:spcBef>
                <a:spcPts val="1000"/>
              </a:spcBef>
              <a:defRPr sz="1848" b="1" spc="-15" baseline="54112">
                <a:uFill>
                  <a:solidFill>
                    <a:srgbClr val="B2B2B2"/>
                  </a:solidFill>
                </a:uFill>
                <a:latin typeface="Futura Md BT"/>
                <a:ea typeface="Futura Md BT"/>
                <a:cs typeface="Futura Md BT"/>
                <a:sym typeface="Futura Md BT"/>
              </a:defRPr>
            </a:lvl1pPr>
          </a:lstStyle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4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3.2  </a:t>
            </a:r>
            <a:r>
              <a:rPr lang="zh-CN" altLang="en-US" sz="4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在 </a:t>
            </a:r>
            <a:r>
              <a:rPr lang="en-US" altLang="zh-CN" sz="4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Ubuntu</a:t>
            </a:r>
            <a:r>
              <a:rPr lang="zh-CN" altLang="en-US" sz="4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中安装 </a:t>
            </a:r>
            <a:r>
              <a:rPr lang="en-US" altLang="zh-CN" sz="4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Docker</a:t>
            </a:r>
            <a:endParaRPr lang="zh-CN" altLang="zh-CN" sz="40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方正小标宋简体"/>
              <a:cs typeface="宋体" panose="02010600030101010101" pitchFamily="2" charset="-122"/>
            </a:endParaRPr>
          </a:p>
        </p:txBody>
      </p:sp>
      <p:sp>
        <p:nvSpPr>
          <p:cNvPr id="46" name="Shape 46"/>
          <p:cNvSpPr>
            <a:spLocks noGrp="1"/>
          </p:cNvSpPr>
          <p:nvPr>
            <p:ph type="body" idx="4294967295"/>
          </p:nvPr>
        </p:nvSpPr>
        <p:spPr>
          <a:xfrm>
            <a:off x="457200" y="942975"/>
            <a:ext cx="8229600" cy="752475"/>
          </a:xfrm>
          <a:prstGeom prst="rect">
            <a:avLst/>
          </a:prstGeom>
        </p:spPr>
        <p:txBody>
          <a:bodyPr>
            <a:normAutofit/>
          </a:bodyPr>
          <a:lstStyle>
            <a:lvl1pPr marL="235743" indent="-235743" algn="just" defTabSz="266700">
              <a:lnSpc>
                <a:spcPts val="4200"/>
              </a:lnSpc>
              <a:spcBef>
                <a:spcPts val="1500"/>
              </a:spcBef>
              <a:buChar char="•"/>
              <a:defRPr sz="22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spcBef>
                <a:spcPts val="1200"/>
              </a:spcBef>
              <a:spcAft>
                <a:spcPts val="800"/>
              </a:spcAft>
            </a:pP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3.2.2  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运行</a:t>
            </a: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Docker</a:t>
            </a:r>
            <a:endParaRPr lang="zh-CN" altLang="zh-CN" sz="1800" dirty="0">
              <a:effectLst/>
              <a:latin typeface="Arial" panose="020B0604020202020204" pitchFamily="34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101BC84-7197-4E15-989C-57D3A1FD8D1D}"/>
              </a:ext>
            </a:extLst>
          </p:cNvPr>
          <p:cNvSpPr txBox="1"/>
          <p:nvPr/>
        </p:nvSpPr>
        <p:spPr>
          <a:xfrm>
            <a:off x="457199" y="1933575"/>
            <a:ext cx="8105775" cy="25237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indent="269875">
              <a:spcAft>
                <a:spcPts val="600"/>
              </a:spcAft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默认情况下，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docker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命令只能由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root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用户或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docker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组中的用户运行，该用户在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Docker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安装过程中自动创建。如果不使用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sudo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或不在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docker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组中的用户尝试运行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docker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命令，将看到如下输出：</a:t>
            </a:r>
          </a:p>
          <a:p>
            <a:pPr indent="269875">
              <a:lnSpc>
                <a:spcPts val="1600"/>
              </a:lnSpc>
            </a:pPr>
            <a:r>
              <a:rPr lang="en-US" altLang="zh-CN" sz="14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docker: Cannot connect to the Docker daemon. Is the docker daemon running on this host?.</a:t>
            </a:r>
            <a:endParaRPr lang="zh-CN" altLang="zh-CN" sz="14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>
              <a:lnSpc>
                <a:spcPts val="1600"/>
              </a:lnSpc>
            </a:pPr>
            <a:r>
              <a:rPr lang="en-US" altLang="zh-CN" sz="14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See 'docker run --help'.</a:t>
            </a:r>
            <a:endParaRPr lang="zh-CN" altLang="zh-CN" sz="14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>
              <a:spcBef>
                <a:spcPts val="600"/>
              </a:spcBef>
              <a:spcAft>
                <a:spcPts val="600"/>
              </a:spcAft>
            </a:pP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Docker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守候进程绑定的是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unix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socket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，而不是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TCP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端口。该套接字默认的属主是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root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，其他用户可以使用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sudo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命令来访问该套接字文件。因此，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docker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服务进程都是以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root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帐号的身份运行的。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 defTabSz="112013">
              <a:lnSpc>
                <a:spcPts val="3300"/>
              </a:lnSpc>
              <a:spcBef>
                <a:spcPts val="1000"/>
              </a:spcBef>
              <a:defRPr sz="1848" b="1" spc="-15" baseline="54112">
                <a:uFill>
                  <a:solidFill>
                    <a:srgbClr val="B2B2B2"/>
                  </a:solidFill>
                </a:uFill>
                <a:latin typeface="Futura Md BT"/>
                <a:ea typeface="Futura Md BT"/>
                <a:cs typeface="Futura Md BT"/>
                <a:sym typeface="Futura Md BT"/>
              </a:defRPr>
            </a:lvl1pPr>
          </a:lstStyle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4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3.2  </a:t>
            </a:r>
            <a:r>
              <a:rPr lang="zh-CN" altLang="zh-CN" sz="4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在 </a:t>
            </a:r>
            <a:r>
              <a:rPr lang="en-US" altLang="zh-CN" sz="4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Ubuntu</a:t>
            </a:r>
            <a:r>
              <a:rPr lang="zh-CN" altLang="zh-CN" sz="4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中安装</a:t>
            </a:r>
            <a:r>
              <a:rPr lang="en-US" altLang="zh-CN" sz="4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 Docker</a:t>
            </a:r>
            <a:endParaRPr lang="zh-CN" altLang="zh-CN" sz="40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方正小标宋简体"/>
              <a:cs typeface="宋体" panose="02010600030101010101" pitchFamily="2" charset="-122"/>
            </a:endParaRPr>
          </a:p>
        </p:txBody>
      </p:sp>
      <p:sp>
        <p:nvSpPr>
          <p:cNvPr id="51" name="Shape 51"/>
          <p:cNvSpPr>
            <a:spLocks noGrp="1"/>
          </p:cNvSpPr>
          <p:nvPr>
            <p:ph type="body" idx="4294967295"/>
          </p:nvPr>
        </p:nvSpPr>
        <p:spPr>
          <a:xfrm>
            <a:off x="295374" y="1057276"/>
            <a:ext cx="8229600" cy="6286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spcAft>
                <a:spcPts val="800"/>
              </a:spcAft>
              <a:buNone/>
            </a:pPr>
            <a:r>
              <a:rPr lang="en-US" altLang="zh-CN" sz="24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3.2.3  </a:t>
            </a:r>
            <a:r>
              <a:rPr lang="zh-CN" altLang="zh-CN" sz="24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使用</a:t>
            </a:r>
            <a:r>
              <a:rPr lang="en-US" altLang="zh-CN" sz="24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docker</a:t>
            </a:r>
            <a:r>
              <a:rPr lang="zh-CN" altLang="zh-CN" sz="24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命令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BB4EF46-A4FF-4202-8BE7-EC00912ECF78}"/>
              </a:ext>
            </a:extLst>
          </p:cNvPr>
          <p:cNvSpPr txBox="1"/>
          <p:nvPr/>
        </p:nvSpPr>
        <p:spPr>
          <a:xfrm>
            <a:off x="295375" y="1685926"/>
            <a:ext cx="8229599" cy="40612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indent="269875">
              <a:spcAft>
                <a:spcPts val="600"/>
              </a:spcAft>
            </a:pP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docker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命令包括一系列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docker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选项和命令，使用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docker + 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参数的格式。语法采用以下形式：</a:t>
            </a:r>
          </a:p>
          <a:p>
            <a:pPr indent="269875">
              <a:lnSpc>
                <a:spcPts val="1600"/>
              </a:lnSpc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docker [option] [command] [arguments]</a:t>
            </a:r>
            <a:endParaRPr lang="zh-CN" altLang="zh-CN" sz="18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>
              <a:spcBef>
                <a:spcPts val="600"/>
              </a:spcBef>
              <a:spcAft>
                <a:spcPts val="600"/>
              </a:spcAft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要查看所有可用的子命令，请输入：</a:t>
            </a:r>
          </a:p>
          <a:p>
            <a:pPr indent="269875">
              <a:lnSpc>
                <a:spcPts val="1600"/>
              </a:lnSpc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docker</a:t>
            </a:r>
            <a:endParaRPr lang="zh-CN" altLang="zh-CN" sz="18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>
              <a:spcBef>
                <a:spcPts val="600"/>
              </a:spcBef>
              <a:spcAft>
                <a:spcPts val="600"/>
              </a:spcAft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可用子命令的完整列表包括：</a:t>
            </a:r>
          </a:p>
          <a:p>
            <a:pPr indent="269875">
              <a:lnSpc>
                <a:spcPts val="1600"/>
              </a:lnSpc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attach      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Attach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local standard input, output, and error streams to a running container</a:t>
            </a:r>
            <a:endParaRPr lang="zh-CN" altLang="zh-CN" sz="18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>
              <a:lnSpc>
                <a:spcPts val="1600"/>
              </a:lnSpc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build       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Build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an image from a 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Dockerfile</a:t>
            </a:r>
            <a:endParaRPr lang="zh-CN" altLang="zh-CN" sz="18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>
              <a:lnSpc>
                <a:spcPts val="1600"/>
              </a:lnSpc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commit      Create a new image from a container's changes</a:t>
            </a:r>
            <a:endParaRPr lang="zh-CN" altLang="zh-CN" sz="18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>
              <a:lnSpc>
                <a:spcPts val="1600"/>
              </a:lnSpc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cp          Copy files/folders between a container and the local filesystem</a:t>
            </a:r>
            <a:endParaRPr lang="zh-CN" altLang="zh-CN" sz="18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>
              <a:lnSpc>
                <a:spcPts val="1600"/>
              </a:lnSpc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create      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Create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a new container</a:t>
            </a:r>
            <a:endParaRPr lang="zh-CN" altLang="zh-CN" sz="18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>
              <a:lnSpc>
                <a:spcPts val="1600"/>
              </a:lnSpc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diff        Inspect changes to files or directories on a container's filesystem</a:t>
            </a:r>
            <a:endParaRPr lang="zh-CN" altLang="zh-CN" sz="18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>
              <a:lnSpc>
                <a:spcPts val="1600"/>
              </a:lnSpc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events      Get real time events from the server</a:t>
            </a:r>
            <a:endParaRPr lang="zh-CN" altLang="zh-CN" sz="18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 defTabSz="112013">
              <a:lnSpc>
                <a:spcPts val="3300"/>
              </a:lnSpc>
              <a:spcBef>
                <a:spcPts val="1000"/>
              </a:spcBef>
              <a:defRPr sz="1848" b="1" spc="-15" baseline="54112">
                <a:uFill>
                  <a:solidFill>
                    <a:srgbClr val="B2B2B2"/>
                  </a:solidFill>
                </a:uFill>
                <a:latin typeface="Futura Md BT"/>
                <a:ea typeface="Futura Md BT"/>
                <a:cs typeface="Futura Md BT"/>
                <a:sym typeface="Futura Md BT"/>
              </a:defRPr>
            </a:lvl1pPr>
          </a:lstStyle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4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3.2  </a:t>
            </a:r>
            <a:r>
              <a:rPr lang="zh-CN" altLang="zh-CN" sz="4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在 </a:t>
            </a:r>
            <a:r>
              <a:rPr lang="en-US" altLang="zh-CN" sz="4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Ubuntu</a:t>
            </a:r>
            <a:r>
              <a:rPr lang="zh-CN" altLang="zh-CN" sz="4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中安装</a:t>
            </a:r>
            <a:r>
              <a:rPr lang="en-US" altLang="zh-CN" sz="4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 Docker</a:t>
            </a:r>
            <a:endParaRPr lang="zh-CN" altLang="zh-CN" sz="40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方正小标宋简体"/>
              <a:cs typeface="宋体" panose="02010600030101010101" pitchFamily="2" charset="-122"/>
            </a:endParaRPr>
          </a:p>
        </p:txBody>
      </p:sp>
      <p:sp>
        <p:nvSpPr>
          <p:cNvPr id="51" name="Shape 51"/>
          <p:cNvSpPr>
            <a:spLocks noGrp="1"/>
          </p:cNvSpPr>
          <p:nvPr>
            <p:ph type="body" idx="4294967295"/>
          </p:nvPr>
        </p:nvSpPr>
        <p:spPr>
          <a:xfrm>
            <a:off x="295374" y="1057275"/>
            <a:ext cx="8229600" cy="8667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just" defTabSz="266700">
              <a:lnSpc>
                <a:spcPts val="4200"/>
              </a:lnSpc>
              <a:spcBef>
                <a:spcPts val="1500"/>
              </a:spcBef>
              <a:buSzTx/>
              <a:buFontTx/>
              <a:buNone/>
              <a:defRPr sz="2200">
                <a:uFill>
                  <a:solidFill>
                    <a:srgbClr val="000000"/>
                  </a:solidFill>
                </a:uFill>
                <a:latin typeface="Al Nile"/>
                <a:ea typeface="Al Nile"/>
                <a:cs typeface="Al Nile"/>
                <a:sym typeface="Al Nile"/>
              </a:defRPr>
            </a:pPr>
            <a:r>
              <a:rPr lang="en-US" altLang="zh-CN" dirty="0"/>
              <a:t>3.2.4  </a:t>
            </a:r>
            <a:r>
              <a:rPr lang="zh-CN" altLang="en-US" dirty="0"/>
              <a:t>使用</a:t>
            </a:r>
            <a:r>
              <a:rPr lang="en-US" altLang="zh-CN" dirty="0"/>
              <a:t>Docker</a:t>
            </a:r>
            <a:r>
              <a:rPr lang="zh-CN" altLang="en-US" dirty="0"/>
              <a:t>镜像</a:t>
            </a:r>
            <a:endParaRPr lang="zh-CN" altLang="en-US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BB4EF46-A4FF-4202-8BE7-EC00912ECF78}"/>
              </a:ext>
            </a:extLst>
          </p:cNvPr>
          <p:cNvSpPr txBox="1"/>
          <p:nvPr/>
        </p:nvSpPr>
        <p:spPr>
          <a:xfrm>
            <a:off x="295374" y="1800225"/>
            <a:ext cx="8229599" cy="17774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Docker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容器是从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Docker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镜像构建的。默认情况下，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Docker 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从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Docker Hub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中提取这些镜像，这是一个由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Docker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管理的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Docker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镜像市场，它由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Docker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项目所属的公司负责。任何人都可以在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Docker Hub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上托管他们的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Docker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镜像，只需要将应用程序和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Linux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放进去托管即可。</a:t>
            </a:r>
          </a:p>
          <a:p>
            <a:pPr indent="269875">
              <a:spcAft>
                <a:spcPts val="600"/>
              </a:spcAft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检查是否可以从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Docker Hub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访问和下载镜像，输入：</a:t>
            </a:r>
          </a:p>
          <a:p>
            <a:pPr indent="269875">
              <a:lnSpc>
                <a:spcPts val="1600"/>
              </a:lnSpc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docker run hello-world</a:t>
            </a:r>
            <a:endParaRPr lang="zh-CN" altLang="zh-CN" sz="18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648763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 defTabSz="112013">
              <a:lnSpc>
                <a:spcPts val="3300"/>
              </a:lnSpc>
              <a:spcBef>
                <a:spcPts val="1000"/>
              </a:spcBef>
              <a:defRPr sz="1848" b="1" spc="-15" baseline="54112">
                <a:uFill>
                  <a:solidFill>
                    <a:srgbClr val="B2B2B2"/>
                  </a:solidFill>
                </a:uFill>
                <a:latin typeface="Futura Md BT"/>
                <a:ea typeface="Futura Md BT"/>
                <a:cs typeface="Futura Md BT"/>
                <a:sym typeface="Futura Md BT"/>
              </a:defRPr>
            </a:lvl1pPr>
          </a:lstStyle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36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3.3  </a:t>
            </a:r>
            <a:r>
              <a:rPr lang="zh-CN" altLang="en-US" sz="36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在 </a:t>
            </a:r>
            <a:r>
              <a:rPr lang="en-US" altLang="zh-CN" sz="36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Mac OS </a:t>
            </a:r>
            <a:r>
              <a:rPr lang="zh-CN" altLang="en-US" sz="36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中安装 </a:t>
            </a:r>
            <a:r>
              <a:rPr lang="en-US" altLang="zh-CN" sz="36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Docker</a:t>
            </a:r>
            <a:endParaRPr lang="zh-CN" altLang="zh-CN" sz="36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方正小标宋简体"/>
              <a:cs typeface="宋体" panose="02010600030101010101" pitchFamily="2" charset="-122"/>
            </a:endParaRPr>
          </a:p>
        </p:txBody>
      </p:sp>
      <p:sp>
        <p:nvSpPr>
          <p:cNvPr id="56" name="Shape 56"/>
          <p:cNvSpPr/>
          <p:nvPr/>
        </p:nvSpPr>
        <p:spPr>
          <a:xfrm>
            <a:off x="346174" y="4770437"/>
            <a:ext cx="8816628" cy="4089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indent="266700" algn="just" defTabSz="266700">
              <a:lnSpc>
                <a:spcPts val="3800"/>
              </a:lnSpc>
              <a:defRPr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CA76579-70BB-49FA-8090-A336E3F4D291}"/>
              </a:ext>
            </a:extLst>
          </p:cNvPr>
          <p:cNvSpPr txBox="1"/>
          <p:nvPr/>
        </p:nvSpPr>
        <p:spPr>
          <a:xfrm>
            <a:off x="552450" y="1200150"/>
            <a:ext cx="8305800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800"/>
              </a:spcAft>
            </a:pP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3.3.1  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使用</a:t>
            </a: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 Homebrew 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安装</a:t>
            </a:r>
          </a:p>
          <a:p>
            <a:r>
              <a:rPr lang="en-US" altLang="zh-CN" sz="18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42FC7D4-80BD-465B-BB67-42226FB99569}"/>
              </a:ext>
            </a:extLst>
          </p:cNvPr>
          <p:cNvSpPr txBox="1"/>
          <p:nvPr/>
        </p:nvSpPr>
        <p:spPr>
          <a:xfrm>
            <a:off x="628650" y="2190750"/>
            <a:ext cx="7562850" cy="20441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indent="269875">
              <a:spcAft>
                <a:spcPts val="600"/>
              </a:spcAft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Mac OS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（也称为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macOS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）中可以使用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Homebrew 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安装 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Docker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Homebrew 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Cask 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已经支持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Docker for Mac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，因此可以很方便地使用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Homebrew Cask 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来进行安装：</a:t>
            </a:r>
          </a:p>
          <a:p>
            <a:pPr indent="269875">
              <a:lnSpc>
                <a:spcPts val="1600"/>
              </a:lnSpc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$ brew install --cask --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appdir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=/Applications docker</a:t>
            </a:r>
            <a:endParaRPr lang="zh-CN" altLang="zh-CN" sz="18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>
              <a:lnSpc>
                <a:spcPts val="1600"/>
              </a:lnSpc>
            </a:pPr>
            <a:r>
              <a:rPr lang="en-US" altLang="zh-CN" sz="18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>
              <a:lnSpc>
                <a:spcPts val="1600"/>
              </a:lnSpc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==&gt; Creating 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Caskroom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at /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usr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/local/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Caskroom</a:t>
            </a:r>
            <a:endParaRPr lang="zh-CN" altLang="zh-CN" sz="18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>
              <a:lnSpc>
                <a:spcPts val="1600"/>
              </a:lnSpc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==&gt; We'll set permissions properly so we won't need 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sudo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in the future</a:t>
            </a:r>
            <a:endParaRPr lang="zh-CN" altLang="zh-CN" sz="18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 defTabSz="112013">
              <a:lnSpc>
                <a:spcPts val="3300"/>
              </a:lnSpc>
              <a:spcBef>
                <a:spcPts val="1000"/>
              </a:spcBef>
              <a:defRPr sz="1848" b="1" spc="-15" baseline="54112">
                <a:uFill>
                  <a:solidFill>
                    <a:srgbClr val="B2B2B2"/>
                  </a:solidFill>
                </a:uFill>
                <a:latin typeface="Futura Md BT"/>
                <a:ea typeface="Futura Md BT"/>
                <a:cs typeface="Futura Md BT"/>
                <a:sym typeface="Futura Md BT"/>
              </a:defRPr>
            </a:lvl1pPr>
          </a:lstStyle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36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3.3  </a:t>
            </a:r>
            <a:r>
              <a:rPr lang="zh-CN" altLang="en-US" sz="36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在 </a:t>
            </a:r>
            <a:r>
              <a:rPr lang="en-US" altLang="zh-CN" sz="36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Mac OS </a:t>
            </a:r>
            <a:r>
              <a:rPr lang="zh-CN" altLang="en-US" sz="36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中安装 </a:t>
            </a:r>
            <a:r>
              <a:rPr lang="en-US" altLang="zh-CN" sz="36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Docker</a:t>
            </a:r>
            <a:endParaRPr lang="zh-CN" altLang="zh-CN" sz="36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方正小标宋简体"/>
              <a:cs typeface="宋体" panose="02010600030101010101" pitchFamily="2" charset="-122"/>
            </a:endParaRPr>
          </a:p>
        </p:txBody>
      </p:sp>
      <p:sp>
        <p:nvSpPr>
          <p:cNvPr id="56" name="Shape 56"/>
          <p:cNvSpPr/>
          <p:nvPr/>
        </p:nvSpPr>
        <p:spPr>
          <a:xfrm>
            <a:off x="346174" y="4770437"/>
            <a:ext cx="8816628" cy="4089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indent="266700" algn="just" defTabSz="266700">
              <a:lnSpc>
                <a:spcPts val="3800"/>
              </a:lnSpc>
              <a:defRPr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CA76579-70BB-49FA-8090-A336E3F4D291}"/>
              </a:ext>
            </a:extLst>
          </p:cNvPr>
          <p:cNvSpPr txBox="1"/>
          <p:nvPr/>
        </p:nvSpPr>
        <p:spPr>
          <a:xfrm>
            <a:off x="552450" y="1200150"/>
            <a:ext cx="8305800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800"/>
              </a:spcAft>
            </a:pPr>
            <a:r>
              <a:rPr lang="en-US" altLang="zh-CN" sz="180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3.3.2  </a:t>
            </a:r>
            <a:r>
              <a:rPr lang="zh-CN" altLang="zh-CN" sz="180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手动下载安装</a:t>
            </a:r>
          </a:p>
          <a:p>
            <a:r>
              <a:rPr lang="en-US" altLang="zh-CN" sz="18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8F545D1-963E-4DA6-A58D-2551EEBF5650}"/>
              </a:ext>
            </a:extLst>
          </p:cNvPr>
          <p:cNvSpPr txBox="1"/>
          <p:nvPr/>
        </p:nvSpPr>
        <p:spPr>
          <a:xfrm>
            <a:off x="346174" y="1819275"/>
            <a:ext cx="8512076" cy="11541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indent="269875">
              <a:spcAft>
                <a:spcPts val="600"/>
              </a:spcAft>
            </a:pPr>
            <a:r>
              <a:rPr lang="zh-CN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如果需要手动下载，请点击以下链接打开：</a:t>
            </a:r>
          </a:p>
          <a:p>
            <a:pPr indent="269875">
              <a:lnSpc>
                <a:spcPts val="1600"/>
              </a:lnSpc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https://docs.docker.com/desktop/install/mac-install/</a:t>
            </a:r>
            <a:endParaRPr lang="zh-CN" altLang="zh-CN" sz="18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>
              <a:spcBef>
                <a:spcPts val="755"/>
              </a:spcBef>
            </a:pPr>
            <a:r>
              <a:rPr lang="zh-CN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选择适合你的电脑对应的版本：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40CC2D5-F15D-496D-B844-E73EC10D6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987" y="3746073"/>
            <a:ext cx="2994025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7343655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e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e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961</Words>
  <Application>Microsoft Office PowerPoint</Application>
  <PresentationFormat>全屏显示(4:3)</PresentationFormat>
  <Paragraphs>60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Al Nile</vt:lpstr>
      <vt:lpstr>等线</vt:lpstr>
      <vt:lpstr>黑体</vt:lpstr>
      <vt:lpstr>宋体</vt:lpstr>
      <vt:lpstr>Arial</vt:lpstr>
      <vt:lpstr>Calibri</vt:lpstr>
      <vt:lpstr>Courier New</vt:lpstr>
      <vt:lpstr>Times New Roman</vt:lpstr>
      <vt:lpstr>Tema de Office</vt:lpstr>
      <vt:lpstr>第3章  Docker的安装与使用</vt:lpstr>
      <vt:lpstr>3.1  在 Windows 中安装 Docker</vt:lpstr>
      <vt:lpstr>3.1  在 Windows 中安装 Docker</vt:lpstr>
      <vt:lpstr>3.2  在 Ubuntu中安装 Docker</vt:lpstr>
      <vt:lpstr>3.2  在 Ubuntu中安装 Docker</vt:lpstr>
      <vt:lpstr>3.2  在 Ubuntu中安装 Docker</vt:lpstr>
      <vt:lpstr>3.2  在 Ubuntu中安装 Docker</vt:lpstr>
      <vt:lpstr>3.3  在 Mac OS 中安装 Docker</vt:lpstr>
      <vt:lpstr>3.3  在 Mac OS 中安装 Docker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容器技术的发展</dc:title>
  <dc:creator>lenovo</dc:creator>
  <cp:lastModifiedBy>lenovo</cp:lastModifiedBy>
  <cp:revision>7</cp:revision>
  <dcterms:modified xsi:type="dcterms:W3CDTF">2023-01-28T09:38:04Z</dcterms:modified>
</cp:coreProperties>
</file>