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5591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50"/>
            <a:ext cx="9144002" cy="46038"/>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p:spPr>
        <p:txBody>
          <a:bodyPr>
            <a:normAutofit/>
          </a:bodyPr>
          <a:lstStyle/>
          <a:p>
            <a:r>
              <a:t>标题文本</a:t>
            </a:r>
          </a:p>
        </p:txBody>
      </p:sp>
      <p:sp>
        <p:nvSpPr>
          <p:cNvPr id="20" name="Shape 20"/>
          <p:cNvSpPr>
            <a:spLocks noGrp="1"/>
          </p:cNvSpPr>
          <p:nvPr>
            <p:ph type="body" idx="1"/>
          </p:nvPr>
        </p:nvSpPr>
        <p:spPr>
          <a:xfrm>
            <a:off x="457200" y="1600200"/>
            <a:ext cx="8229600" cy="4525963"/>
          </a:xfrm>
          <a:prstGeom prst="rect">
            <a:avLst/>
          </a:prstGeom>
        </p:spPr>
        <p:txBody>
          <a:bodyPr>
            <a:normAutofit/>
          </a:bodyPr>
          <a:lstStyle/>
          <a:p>
            <a:r>
              <a:t>正文级别 1</a:t>
            </a:r>
          </a:p>
          <a:p>
            <a:pPr lvl="1"/>
            <a:r>
              <a:t>正文级别 2</a:t>
            </a:r>
          </a:p>
          <a:p>
            <a:pPr lvl="2"/>
            <a:r>
              <a:t>正文级别 3</a:t>
            </a:r>
          </a:p>
          <a:p>
            <a:pPr lvl="3"/>
            <a:r>
              <a:t>正文级别 4</a:t>
            </a:r>
          </a:p>
          <a:p>
            <a:pPr lvl="4"/>
            <a:r>
              <a:t>正文级别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标题文本</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p:spPr>
        <p:txBody>
          <a:bodyPr>
            <a:normAutofit/>
          </a:bodyPr>
          <a:lstStyle/>
          <a:p>
            <a:pPr defTabSz="197357">
              <a:lnSpc>
                <a:spcPct val="173333"/>
              </a:lnSpc>
              <a:spcBef>
                <a:spcPts val="900"/>
              </a:spcBef>
              <a:defRPr sz="1998" b="1">
                <a:uFill>
                  <a:solidFill>
                    <a:srgbClr val="000000"/>
                  </a:solidFill>
                </a:uFill>
                <a:latin typeface="Arial"/>
                <a:ea typeface="Arial"/>
                <a:cs typeface="Arial"/>
                <a:sym typeface="Arial"/>
              </a:defRPr>
            </a:pPr>
            <a:r>
              <a:rPr lang="zh-CN" altLang="sv-SE" dirty="0">
                <a:latin typeface="黑体"/>
                <a:ea typeface="黑体"/>
                <a:cs typeface="黑体"/>
                <a:sym typeface="黑体"/>
              </a:rPr>
              <a:t>第</a:t>
            </a:r>
            <a:r>
              <a:rPr lang="sv-SE" altLang="zh-CN" dirty="0">
                <a:latin typeface="黑体"/>
                <a:ea typeface="黑体"/>
                <a:cs typeface="黑体"/>
                <a:sym typeface="黑体"/>
              </a:rPr>
              <a:t>7</a:t>
            </a:r>
            <a:r>
              <a:rPr lang="zh-CN" altLang="sv-SE" dirty="0">
                <a:latin typeface="黑体"/>
                <a:ea typeface="黑体"/>
                <a:cs typeface="黑体"/>
                <a:sym typeface="黑体"/>
              </a:rPr>
              <a:t>章  </a:t>
            </a:r>
            <a:r>
              <a:rPr lang="sv-SE" altLang="zh-CN" dirty="0">
                <a:latin typeface="黑体"/>
                <a:ea typeface="黑体"/>
                <a:cs typeface="黑体"/>
                <a:sym typeface="黑体"/>
              </a:rPr>
              <a:t>Docker</a:t>
            </a:r>
            <a:r>
              <a:rPr lang="zh-CN" altLang="sv-SE" dirty="0">
                <a:latin typeface="黑体"/>
                <a:ea typeface="黑体"/>
                <a:cs typeface="黑体"/>
                <a:sym typeface="黑体"/>
              </a:rPr>
              <a:t>容器</a:t>
            </a:r>
            <a:endParaRPr lang="zh-CN" altLang="en-US" dirty="0">
              <a:latin typeface="等线"/>
              <a:ea typeface="等线"/>
              <a:cs typeface="等线"/>
              <a:sym typeface="等线"/>
            </a:endParaRPr>
          </a:p>
        </p:txBody>
      </p:sp>
      <p:sp>
        <p:nvSpPr>
          <p:cNvPr id="31" name="Shape 31"/>
          <p:cNvSpPr>
            <a:spLocks noGrp="1"/>
          </p:cNvSpPr>
          <p:nvPr>
            <p:ph type="body" idx="4294967295"/>
          </p:nvPr>
        </p:nvSpPr>
        <p:spPr>
          <a:xfrm>
            <a:off x="457200" y="1600200"/>
            <a:ext cx="8229600" cy="4525963"/>
          </a:xfrm>
          <a:prstGeom prst="rect">
            <a:avLst/>
          </a:prstGeom>
        </p:spPr>
        <p:txBody>
          <a:bodyPr>
            <a:normAutofit/>
          </a:bodyPr>
          <a:lstStyle/>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panose="02010600030101010101" pitchFamily="2" charset="-122"/>
                <a:ea typeface="宋体" panose="02010600030101010101" pitchFamily="2" charset="-122"/>
              </a:rPr>
              <a:t>7.1  Docker</a:t>
            </a:r>
            <a:r>
              <a:rPr lang="zh-CN" altLang="en-US" dirty="0">
                <a:latin typeface="宋体" panose="02010600030101010101" pitchFamily="2" charset="-122"/>
                <a:ea typeface="宋体" panose="02010600030101010101" pitchFamily="2" charset="-122"/>
              </a:rPr>
              <a:t>容器简介</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panose="02010600030101010101" pitchFamily="2" charset="-122"/>
                <a:ea typeface="宋体" panose="02010600030101010101" pitchFamily="2" charset="-122"/>
              </a:rPr>
              <a:t>7.2  </a:t>
            </a:r>
            <a:r>
              <a:rPr lang="zh-CN" altLang="en-US" dirty="0">
                <a:latin typeface="宋体" panose="02010600030101010101" pitchFamily="2" charset="-122"/>
                <a:ea typeface="宋体" panose="02010600030101010101" pitchFamily="2" charset="-122"/>
              </a:rPr>
              <a:t>资源限制</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latin typeface="宋体" panose="02010600030101010101" pitchFamily="2" charset="-122"/>
                <a:ea typeface="宋体" panose="02010600030101010101" pitchFamily="2" charset="-122"/>
              </a:rPr>
              <a:t>7.3  </a:t>
            </a:r>
            <a:r>
              <a:rPr lang="zh-CN" altLang="en-US" dirty="0">
                <a:latin typeface="宋体" panose="02010600030101010101" pitchFamily="2" charset="-122"/>
                <a:ea typeface="宋体" panose="02010600030101010101" pitchFamily="2" charset="-122"/>
              </a:rPr>
              <a:t>容器的底层技术</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endParaRPr lang="zh-CN" altLang="en-US" dirty="0">
              <a:latin typeface="宋体"/>
              <a:ea typeface="宋体"/>
              <a:cs typeface="宋体"/>
              <a:sym typeface="宋体"/>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7.1  Docker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容器简介</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9" name="文本框 8">
            <a:extLst>
              <a:ext uri="{FF2B5EF4-FFF2-40B4-BE49-F238E27FC236}">
                <a16:creationId xmlns:a16="http://schemas.microsoft.com/office/drawing/2014/main" id="{9FB958A9-6F22-4AEE-8EED-D718A2A82B8F}"/>
              </a:ext>
            </a:extLst>
          </p:cNvPr>
          <p:cNvSpPr txBox="1"/>
          <p:nvPr/>
        </p:nvSpPr>
        <p:spPr>
          <a:xfrm>
            <a:off x="628650" y="1712913"/>
            <a:ext cx="8124825"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1800" dirty="0">
                <a:effectLst/>
                <a:latin typeface="宋体" panose="02010600030101010101" pitchFamily="2" charset="-122"/>
                <a:ea typeface="宋体" panose="02010600030101010101" pitchFamily="2" charset="-122"/>
                <a:cs typeface="宋体" panose="02010600030101010101" pitchFamily="2" charset="-122"/>
              </a:rPr>
              <a:t>前面章节提到了</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 Docker </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的三大组成要素是镜像、容器、镜像仓库。其中，容器是镜像创建的运行实例，</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利用容器来运行应用。容器完全使用沙箱机制，相互之间不会有任何接口，每个</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 Docker </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容器都是相互隔离的、保证安全的平台。可以把容器看做是一个轻量级的</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Linux</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运行环境。几乎没有性能开销，可以很容易地在机器和数据中心中运行。</a:t>
            </a:r>
          </a:p>
          <a:p>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容器与其他的容器技术都是大致类似的。但是，</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在一个单一的容器内捆绑了关键的应用程序组件，这也就让这容器可以在不同平台和云计算之间实现便携性。其结果就是，</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就成为了需要实现跨多个不同环境运行的应用程序的理想容器技术选择。</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7.2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资源限制</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6" name="文本框 5">
            <a:extLst>
              <a:ext uri="{FF2B5EF4-FFF2-40B4-BE49-F238E27FC236}">
                <a16:creationId xmlns:a16="http://schemas.microsoft.com/office/drawing/2014/main" id="{6871FE16-2F54-4EDC-9ABF-6480C701F766}"/>
              </a:ext>
            </a:extLst>
          </p:cNvPr>
          <p:cNvSpPr txBox="1"/>
          <p:nvPr/>
        </p:nvSpPr>
        <p:spPr>
          <a:xfrm>
            <a:off x="657225" y="2152650"/>
            <a:ext cx="7705725" cy="28276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1800" dirty="0">
                <a:effectLst/>
                <a:latin typeface="宋体" panose="02010600030101010101" pitchFamily="2" charset="-122"/>
                <a:ea typeface="宋体" panose="02010600030101010101" pitchFamily="2" charset="-122"/>
                <a:cs typeface="宋体" panose="02010600030101010101" pitchFamily="2" charset="-122"/>
              </a:rPr>
              <a:t>对于</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Linux </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主机，如果没有足够的内存来执行其他重要的系统任务，将会抛出</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OOM</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Out of Memory Exception</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，内存溢出、内存泄漏、内存异常），随后系统会开始杀死进程以释放内存，凡是运行在宿主机的进程都有可能被</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kill</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，包括</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dockerd</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和其他应用程序。如果重要的系统进程被</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Kill</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，会导致和该进程相关的服务全部宕机。</a:t>
            </a:r>
          </a:p>
          <a:p>
            <a:pPr indent="269875">
              <a:spcAft>
                <a:spcPts val="600"/>
              </a:spcAft>
            </a:pPr>
            <a:r>
              <a:rPr lang="zh-CN" altLang="zh-CN" sz="1400" dirty="0">
                <a:effectLst/>
                <a:latin typeface="Times New Roman" panose="02020603050405020304" pitchFamily="18" charset="0"/>
                <a:ea typeface="宋体" panose="02010600030101010101" pitchFamily="2" charset="-122"/>
              </a:rPr>
              <a:t>产生</a:t>
            </a:r>
            <a:r>
              <a:rPr lang="en-US" altLang="zh-CN" sz="1400" dirty="0">
                <a:effectLst/>
                <a:latin typeface="Times New Roman" panose="02020603050405020304" pitchFamily="18" charset="0"/>
                <a:ea typeface="宋体" panose="02010600030101010101" pitchFamily="2" charset="-122"/>
              </a:rPr>
              <a:t>OOM </a:t>
            </a:r>
            <a:r>
              <a:rPr lang="zh-CN" altLang="zh-CN" sz="1400" dirty="0">
                <a:effectLst/>
                <a:latin typeface="Times New Roman" panose="02020603050405020304" pitchFamily="18" charset="0"/>
                <a:ea typeface="宋体" panose="02010600030101010101" pitchFamily="2" charset="-122"/>
              </a:rPr>
              <a:t>异常时，</a:t>
            </a:r>
            <a:r>
              <a:rPr lang="en-US" altLang="zh-CN" sz="1400" dirty="0" err="1">
                <a:effectLst/>
                <a:latin typeface="Times New Roman" panose="02020603050405020304" pitchFamily="18" charset="0"/>
                <a:ea typeface="宋体" panose="02010600030101010101" pitchFamily="2" charset="-122"/>
              </a:rPr>
              <a:t>dockerd</a:t>
            </a:r>
            <a:r>
              <a:rPr lang="en-US" altLang="zh-CN" sz="1400" dirty="0">
                <a:effectLst/>
                <a:latin typeface="Times New Roman" panose="02020603050405020304" pitchFamily="18" charset="0"/>
                <a:ea typeface="宋体" panose="02010600030101010101" pitchFamily="2" charset="-122"/>
              </a:rPr>
              <a:t> </a:t>
            </a:r>
            <a:r>
              <a:rPr lang="zh-CN" altLang="zh-CN" sz="1400" dirty="0">
                <a:effectLst/>
                <a:latin typeface="Times New Roman" panose="02020603050405020304" pitchFamily="18" charset="0"/>
                <a:ea typeface="宋体" panose="02010600030101010101" pitchFamily="2" charset="-122"/>
              </a:rPr>
              <a:t>尝试通过调整</a:t>
            </a:r>
            <a:r>
              <a:rPr lang="en-US" altLang="zh-CN" sz="1400" dirty="0">
                <a:effectLst/>
                <a:latin typeface="Times New Roman" panose="02020603050405020304" pitchFamily="18" charset="0"/>
                <a:ea typeface="宋体" panose="02010600030101010101" pitchFamily="2" charset="-122"/>
              </a:rPr>
              <a:t>Docker </a:t>
            </a:r>
            <a:r>
              <a:rPr lang="zh-CN" altLang="zh-CN" sz="1400" dirty="0">
                <a:effectLst/>
                <a:latin typeface="Times New Roman" panose="02020603050405020304" pitchFamily="18" charset="0"/>
                <a:ea typeface="宋体" panose="02010600030101010101" pitchFamily="2" charset="-122"/>
              </a:rPr>
              <a:t>守护程序上的</a:t>
            </a:r>
            <a:r>
              <a:rPr lang="en-US" altLang="zh-CN" sz="1400" dirty="0">
                <a:effectLst/>
                <a:latin typeface="Times New Roman" panose="02020603050405020304" pitchFamily="18" charset="0"/>
                <a:ea typeface="宋体" panose="02010600030101010101" pitchFamily="2" charset="-122"/>
              </a:rPr>
              <a:t>OOM </a:t>
            </a:r>
            <a:r>
              <a:rPr lang="zh-CN" altLang="zh-CN" sz="1400" dirty="0">
                <a:effectLst/>
                <a:latin typeface="Times New Roman" panose="02020603050405020304" pitchFamily="18" charset="0"/>
                <a:ea typeface="宋体" panose="02010600030101010101" pitchFamily="2" charset="-122"/>
              </a:rPr>
              <a:t>优先级来减轻这些风险，以便它比系统上的其他进程更不可能被杀死，但是容器的</a:t>
            </a:r>
            <a:r>
              <a:rPr lang="en-US" altLang="zh-CN" sz="1400" dirty="0">
                <a:effectLst/>
                <a:latin typeface="Times New Roman" panose="02020603050405020304" pitchFamily="18" charset="0"/>
                <a:ea typeface="宋体" panose="02010600030101010101" pitchFamily="2" charset="-122"/>
              </a:rPr>
              <a:t>OOM</a:t>
            </a:r>
            <a:r>
              <a:rPr lang="zh-CN" altLang="zh-CN" sz="1400" dirty="0">
                <a:effectLst/>
                <a:latin typeface="Times New Roman" panose="02020603050405020304" pitchFamily="18" charset="0"/>
                <a:ea typeface="宋体" panose="02010600030101010101" pitchFamily="2" charset="-122"/>
              </a:rPr>
              <a:t>优先级未调整，这使得单个容器被杀死的可能性比</a:t>
            </a:r>
            <a:r>
              <a:rPr lang="en-US" altLang="zh-CN" sz="1400" dirty="0">
                <a:effectLst/>
                <a:latin typeface="Times New Roman" panose="02020603050405020304" pitchFamily="18" charset="0"/>
                <a:ea typeface="宋体" panose="02010600030101010101" pitchFamily="2" charset="-122"/>
              </a:rPr>
              <a:t>Docker </a:t>
            </a:r>
            <a:r>
              <a:rPr lang="zh-CN" altLang="zh-CN" sz="1400" dirty="0">
                <a:effectLst/>
                <a:latin typeface="Times New Roman" panose="02020603050405020304" pitchFamily="18" charset="0"/>
                <a:ea typeface="宋体" panose="02010600030101010101" pitchFamily="2" charset="-122"/>
              </a:rPr>
              <a:t>守护程序或其他系统进程被杀死的可能性更大。不推荐通过在守护程序或容器上手动设置 </a:t>
            </a:r>
            <a:r>
              <a:rPr lang="en-US" altLang="zh-CN" sz="1400" dirty="0">
                <a:effectLst/>
                <a:latin typeface="Times New Roman" panose="02020603050405020304" pitchFamily="18" charset="0"/>
                <a:ea typeface="宋体" panose="02010600030101010101" pitchFamily="2" charset="-122"/>
              </a:rPr>
              <a:t>--</a:t>
            </a:r>
            <a:r>
              <a:rPr lang="en-US" altLang="zh-CN" sz="1400" dirty="0" err="1">
                <a:effectLst/>
                <a:latin typeface="Times New Roman" panose="02020603050405020304" pitchFamily="18" charset="0"/>
                <a:ea typeface="宋体" panose="02010600030101010101" pitchFamily="2" charset="-122"/>
              </a:rPr>
              <a:t>oom</a:t>
            </a:r>
            <a:r>
              <a:rPr lang="en-US" altLang="zh-CN" sz="1400" dirty="0">
                <a:effectLst/>
                <a:latin typeface="Times New Roman" panose="02020603050405020304" pitchFamily="18" charset="0"/>
                <a:ea typeface="宋体" panose="02010600030101010101" pitchFamily="2" charset="-122"/>
              </a:rPr>
              <a:t>-score-adj </a:t>
            </a:r>
            <a:r>
              <a:rPr lang="zh-CN" altLang="zh-CN" sz="1400" dirty="0">
                <a:effectLst/>
                <a:latin typeface="Times New Roman" panose="02020603050405020304" pitchFamily="18" charset="0"/>
                <a:ea typeface="宋体" panose="02010600030101010101" pitchFamily="2" charset="-122"/>
              </a:rPr>
              <a:t>为极端负数，或通过在容器上设置 </a:t>
            </a:r>
            <a:r>
              <a:rPr lang="en-US" altLang="zh-CN" sz="1400" dirty="0">
                <a:effectLst/>
                <a:latin typeface="Times New Roman" panose="02020603050405020304" pitchFamily="18" charset="0"/>
                <a:ea typeface="宋体" panose="02010600030101010101" pitchFamily="2" charset="-122"/>
              </a:rPr>
              <a:t>--</a:t>
            </a:r>
            <a:r>
              <a:rPr lang="en-US" altLang="zh-CN" sz="1400" dirty="0" err="1">
                <a:effectLst/>
                <a:latin typeface="Times New Roman" panose="02020603050405020304" pitchFamily="18" charset="0"/>
                <a:ea typeface="宋体" panose="02010600030101010101" pitchFamily="2" charset="-122"/>
              </a:rPr>
              <a:t>oom</a:t>
            </a:r>
            <a:r>
              <a:rPr lang="en-US" altLang="zh-CN" sz="1400" dirty="0">
                <a:effectLst/>
                <a:latin typeface="Times New Roman" panose="02020603050405020304" pitchFamily="18" charset="0"/>
                <a:ea typeface="宋体" panose="02010600030101010101" pitchFamily="2" charset="-122"/>
              </a:rPr>
              <a:t>-kill-disable </a:t>
            </a:r>
            <a:r>
              <a:rPr lang="zh-CN" altLang="zh-CN" sz="1400" dirty="0">
                <a:effectLst/>
                <a:latin typeface="Times New Roman" panose="02020603050405020304" pitchFamily="18" charset="0"/>
                <a:ea typeface="宋体" panose="02010600030101010101" pitchFamily="2" charset="-122"/>
              </a:rPr>
              <a:t>来绕过这些安全措施。</a:t>
            </a:r>
          </a:p>
          <a:p>
            <a:pPr indent="269875">
              <a:lnSpc>
                <a:spcPts val="1600"/>
              </a:lnSpc>
            </a:pPr>
            <a:endParaRPr lang="zh-CN" altLang="zh-CN" sz="1100" kern="100" dirty="0">
              <a:effectLst/>
              <a:latin typeface="Courier New" panose="02070309020205020404" pitchFamily="49"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09BA5948-01B1-4287-A61A-7923DDD2D432}"/>
              </a:ext>
            </a:extLst>
          </p:cNvPr>
          <p:cNvSpPr txBox="1"/>
          <p:nvPr/>
        </p:nvSpPr>
        <p:spPr>
          <a:xfrm>
            <a:off x="-1038225" y="1158359"/>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90700" indent="-266700">
              <a:spcBef>
                <a:spcPts val="1200"/>
              </a:spcBef>
              <a:spcAft>
                <a:spcPts val="1200"/>
              </a:spcAft>
              <a:tabLst>
                <a:tab pos="1790700" algn="l"/>
              </a:tabLst>
            </a:pPr>
            <a:r>
              <a:rPr lang="en-US" altLang="zh-CN" sz="1800" b="1" kern="100" dirty="0">
                <a:effectLst/>
                <a:latin typeface="Arial" panose="020B0604020202020204" pitchFamily="34" charset="0"/>
                <a:ea typeface="黑体" panose="02010609060101010101" pitchFamily="49" charset="-122"/>
                <a:cs typeface="宋体" panose="02010600030101010101" pitchFamily="2" charset="-122"/>
              </a:rPr>
              <a:t>7.2.1  </a:t>
            </a:r>
            <a:r>
              <a:rPr lang="zh-CN" altLang="zh-CN" sz="1800" b="1" kern="100" dirty="0">
                <a:effectLst/>
                <a:latin typeface="Arial" panose="020B0604020202020204" pitchFamily="34" charset="0"/>
                <a:ea typeface="黑体" panose="02010609060101010101" pitchFamily="49" charset="-122"/>
                <a:cs typeface="宋体" panose="02010600030101010101" pitchFamily="2" charset="-122"/>
              </a:rPr>
              <a:t>内存资源限制</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7.2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资源限制</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10" name="文本框 9">
            <a:extLst>
              <a:ext uri="{FF2B5EF4-FFF2-40B4-BE49-F238E27FC236}">
                <a16:creationId xmlns:a16="http://schemas.microsoft.com/office/drawing/2014/main" id="{5D67F49C-4BB9-4925-A539-F534AA7F6CD2}"/>
              </a:ext>
            </a:extLst>
          </p:cNvPr>
          <p:cNvSpPr txBox="1"/>
          <p:nvPr/>
        </p:nvSpPr>
        <p:spPr>
          <a:xfrm>
            <a:off x="590550" y="1232972"/>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7.2.2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容器的内存限制</a:t>
            </a:r>
          </a:p>
        </p:txBody>
      </p:sp>
      <p:pic>
        <p:nvPicPr>
          <p:cNvPr id="12" name="图片 11">
            <a:extLst>
              <a:ext uri="{FF2B5EF4-FFF2-40B4-BE49-F238E27FC236}">
                <a16:creationId xmlns:a16="http://schemas.microsoft.com/office/drawing/2014/main" id="{2448C34D-E512-4025-B78A-1733C3AEBD02}"/>
              </a:ext>
            </a:extLst>
          </p:cNvPr>
          <p:cNvPicPr>
            <a:picLocks noChangeAspect="1"/>
          </p:cNvPicPr>
          <p:nvPr/>
        </p:nvPicPr>
        <p:blipFill>
          <a:blip r:embed="rId3"/>
          <a:stretch>
            <a:fillRect/>
          </a:stretch>
        </p:blipFill>
        <p:spPr>
          <a:xfrm>
            <a:off x="695325" y="1821379"/>
            <a:ext cx="7753350" cy="3626540"/>
          </a:xfrm>
          <a:prstGeom prst="rect">
            <a:avLst/>
          </a:prstGeo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idx="4294967295"/>
          </p:nvPr>
        </p:nvSpPr>
        <p:spPr>
          <a:xfrm>
            <a:off x="457200" y="416718"/>
            <a:ext cx="8229600" cy="630238"/>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b="0" kern="100" dirty="0">
                <a:solidFill>
                  <a:srgbClr val="000000"/>
                </a:solidFill>
                <a:effectLst/>
                <a:latin typeface="Arial" panose="020B0604020202020204" pitchFamily="34" charset="0"/>
                <a:ea typeface="方正小标宋简体"/>
                <a:cs typeface="宋体" panose="02010600030101010101" pitchFamily="2" charset="-122"/>
              </a:rPr>
              <a:t>7.2  </a:t>
            </a:r>
            <a:r>
              <a:rPr lang="zh-CN" altLang="en-US" sz="3600" b="0" kern="100" dirty="0">
                <a:solidFill>
                  <a:srgbClr val="000000"/>
                </a:solidFill>
                <a:effectLst/>
                <a:latin typeface="Arial" panose="020B0604020202020204" pitchFamily="34" charset="0"/>
                <a:ea typeface="方正小标宋简体"/>
                <a:cs typeface="宋体" panose="02010600030101010101" pitchFamily="2" charset="-122"/>
              </a:rPr>
              <a:t>资源限制</a:t>
            </a:r>
            <a:endParaRPr lang="zh-CN" altLang="zh-CN" sz="3600" b="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9" name="文本框 8">
            <a:extLst>
              <a:ext uri="{FF2B5EF4-FFF2-40B4-BE49-F238E27FC236}">
                <a16:creationId xmlns:a16="http://schemas.microsoft.com/office/drawing/2014/main" id="{9E04B50A-6F38-4EAB-9254-C00F5ADF1ADC}"/>
              </a:ext>
            </a:extLst>
          </p:cNvPr>
          <p:cNvSpPr txBox="1"/>
          <p:nvPr/>
        </p:nvSpPr>
        <p:spPr>
          <a:xfrm>
            <a:off x="-895350" y="1139309"/>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90700" indent="-266700">
              <a:spcBef>
                <a:spcPts val="1200"/>
              </a:spcBef>
              <a:spcAft>
                <a:spcPts val="1200"/>
              </a:spcAft>
              <a:tabLst>
                <a:tab pos="1790700" algn="l"/>
              </a:tabLst>
            </a:pPr>
            <a:r>
              <a:rPr lang="en-US" altLang="zh-CN" sz="1800" b="1" kern="100" dirty="0">
                <a:effectLst/>
                <a:latin typeface="Arial" panose="020B0604020202020204" pitchFamily="34" charset="0"/>
                <a:ea typeface="黑体" panose="02010609060101010101" pitchFamily="49" charset="-122"/>
                <a:cs typeface="宋体" panose="02010600030101010101" pitchFamily="2" charset="-122"/>
              </a:rPr>
              <a:t>7.2.3  </a:t>
            </a:r>
            <a:r>
              <a:rPr lang="zh-CN" altLang="zh-CN" sz="1800" b="1" kern="100" dirty="0">
                <a:effectLst/>
                <a:latin typeface="Arial" panose="020B0604020202020204" pitchFamily="34" charset="0"/>
                <a:ea typeface="黑体" panose="02010609060101010101" pitchFamily="49" charset="-122"/>
                <a:cs typeface="宋体" panose="02010600030101010101" pitchFamily="2" charset="-122"/>
              </a:rPr>
              <a:t>容器的</a:t>
            </a:r>
            <a:r>
              <a:rPr lang="en-US" altLang="zh-CN" sz="1800" b="1" kern="100" dirty="0">
                <a:effectLst/>
                <a:latin typeface="Arial" panose="020B0604020202020204" pitchFamily="34" charset="0"/>
                <a:ea typeface="黑体" panose="02010609060101010101" pitchFamily="49" charset="-122"/>
                <a:cs typeface="宋体" panose="02010600030101010101" pitchFamily="2" charset="-122"/>
              </a:rPr>
              <a:t>CPU</a:t>
            </a:r>
            <a:r>
              <a:rPr lang="zh-CN" altLang="zh-CN" sz="1800" b="1" kern="100" dirty="0">
                <a:effectLst/>
                <a:latin typeface="Arial" panose="020B0604020202020204" pitchFamily="34" charset="0"/>
                <a:ea typeface="黑体" panose="02010609060101010101" pitchFamily="49" charset="-122"/>
                <a:cs typeface="宋体" panose="02010600030101010101" pitchFamily="2" charset="-122"/>
              </a:rPr>
              <a:t>限制</a:t>
            </a:r>
          </a:p>
        </p:txBody>
      </p:sp>
      <p:sp>
        <p:nvSpPr>
          <p:cNvPr id="13" name="文本框 12">
            <a:extLst>
              <a:ext uri="{FF2B5EF4-FFF2-40B4-BE49-F238E27FC236}">
                <a16:creationId xmlns:a16="http://schemas.microsoft.com/office/drawing/2014/main" id="{FCE2A67C-1AC6-4FA5-8E8F-1D35FC7E0132}"/>
              </a:ext>
            </a:extLst>
          </p:cNvPr>
          <p:cNvSpPr txBox="1"/>
          <p:nvPr/>
        </p:nvSpPr>
        <p:spPr>
          <a:xfrm>
            <a:off x="371475" y="2278737"/>
            <a:ext cx="8229600" cy="1600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r>
              <a:rPr lang="zh-CN" altLang="zh-CN" sz="1000" dirty="0">
                <a:effectLst/>
                <a:latin typeface="Times New Roman" panose="02020603050405020304" pitchFamily="18" charset="0"/>
                <a:ea typeface="宋体" panose="02010600030101010101" pitchFamily="2" charset="-122"/>
              </a:rPr>
              <a:t>一个宿主机有几十个核的</a:t>
            </a:r>
            <a:r>
              <a:rPr lang="en-US" altLang="zh-CN" sz="1000" dirty="0">
                <a:effectLst/>
                <a:latin typeface="Times New Roman" panose="02020603050405020304" pitchFamily="18" charset="0"/>
                <a:ea typeface="宋体" panose="02010600030101010101" pitchFamily="2" charset="-122"/>
              </a:rPr>
              <a:t>CPU</a:t>
            </a:r>
            <a:r>
              <a:rPr lang="zh-CN" altLang="zh-CN" sz="1000" dirty="0">
                <a:effectLst/>
                <a:latin typeface="Times New Roman" panose="02020603050405020304" pitchFamily="18" charset="0"/>
                <a:ea typeface="宋体" panose="02010600030101010101" pitchFamily="2" charset="-122"/>
              </a:rPr>
              <a:t>，但是宿主机上可以同时运行成百上千个不同的进程用以处理不同的任务，多进程共用一个 </a:t>
            </a:r>
            <a:r>
              <a:rPr lang="en-US" altLang="zh-CN" sz="1000" dirty="0">
                <a:effectLst/>
                <a:latin typeface="Times New Roman" panose="02020603050405020304" pitchFamily="18" charset="0"/>
                <a:ea typeface="宋体" panose="02010600030101010101" pitchFamily="2" charset="-122"/>
              </a:rPr>
              <a:t>CPU </a:t>
            </a:r>
            <a:r>
              <a:rPr lang="zh-CN" altLang="zh-CN" sz="1000" dirty="0">
                <a:effectLst/>
                <a:latin typeface="Times New Roman" panose="02020603050405020304" pitchFamily="18" charset="0"/>
                <a:ea typeface="宋体" panose="02010600030101010101" pitchFamily="2" charset="-122"/>
              </a:rPr>
              <a:t>的核心依赖计数就是为可压缩资源，即一个核心的 </a:t>
            </a:r>
            <a:r>
              <a:rPr lang="en-US" altLang="zh-CN" sz="1000" dirty="0">
                <a:effectLst/>
                <a:latin typeface="Times New Roman" panose="02020603050405020304" pitchFamily="18" charset="0"/>
                <a:ea typeface="宋体" panose="02010600030101010101" pitchFamily="2" charset="-122"/>
              </a:rPr>
              <a:t>CPU </a:t>
            </a:r>
            <a:r>
              <a:rPr lang="zh-CN" altLang="zh-CN" sz="1000" dirty="0">
                <a:effectLst/>
                <a:latin typeface="Times New Roman" panose="02020603050405020304" pitchFamily="18" charset="0"/>
                <a:ea typeface="宋体" panose="02010600030101010101" pitchFamily="2" charset="-122"/>
              </a:rPr>
              <a:t>可以通过调度而运行多个进程，但是同一个单位时间内只能有一个进程在</a:t>
            </a:r>
            <a:r>
              <a:rPr lang="en-US" altLang="zh-CN" sz="1000" dirty="0">
                <a:effectLst/>
                <a:latin typeface="Times New Roman" panose="02020603050405020304" pitchFamily="18" charset="0"/>
                <a:ea typeface="宋体" panose="02010600030101010101" pitchFamily="2" charset="-122"/>
              </a:rPr>
              <a:t>CPU </a:t>
            </a:r>
            <a:r>
              <a:rPr lang="zh-CN" altLang="zh-CN" sz="1000" dirty="0">
                <a:effectLst/>
                <a:latin typeface="Times New Roman" panose="02020603050405020304" pitchFamily="18" charset="0"/>
                <a:ea typeface="宋体" panose="02010600030101010101" pitchFamily="2" charset="-122"/>
              </a:rPr>
              <a:t>上运行，那么这么多的进程怎么在 </a:t>
            </a:r>
            <a:r>
              <a:rPr lang="en-US" altLang="zh-CN" sz="1000" dirty="0">
                <a:effectLst/>
                <a:latin typeface="Times New Roman" panose="02020603050405020304" pitchFamily="18" charset="0"/>
                <a:ea typeface="宋体" panose="02010600030101010101" pitchFamily="2" charset="-122"/>
              </a:rPr>
              <a:t>CPU </a:t>
            </a:r>
            <a:r>
              <a:rPr lang="zh-CN" altLang="zh-CN" sz="1000" dirty="0">
                <a:effectLst/>
                <a:latin typeface="Times New Roman" panose="02020603050405020304" pitchFamily="18" charset="0"/>
                <a:ea typeface="宋体" panose="02010600030101010101" pitchFamily="2" charset="-122"/>
              </a:rPr>
              <a:t>上执行和调度的呢？</a:t>
            </a:r>
          </a:p>
          <a:p>
            <a:pPr indent="269875">
              <a:spcAft>
                <a:spcPts val="600"/>
              </a:spcAft>
            </a:pPr>
            <a:r>
              <a:rPr lang="en-US" altLang="zh-CN" sz="1050" dirty="0">
                <a:effectLst/>
                <a:latin typeface="Times New Roman" panose="02020603050405020304" pitchFamily="18" charset="0"/>
                <a:ea typeface="宋体" panose="02010600030101010101" pitchFamily="2" charset="-122"/>
              </a:rPr>
              <a:t>Linux kernel </a:t>
            </a:r>
            <a:r>
              <a:rPr lang="zh-CN" altLang="zh-CN" sz="1050" dirty="0">
                <a:effectLst/>
                <a:latin typeface="Times New Roman" panose="02020603050405020304" pitchFamily="18" charset="0"/>
                <a:ea typeface="宋体" panose="02010600030101010101" pitchFamily="2" charset="-122"/>
              </a:rPr>
              <a:t>进程的调度基于</a:t>
            </a:r>
            <a:r>
              <a:rPr lang="en-US" altLang="zh-CN" sz="1050" dirty="0">
                <a:effectLst/>
                <a:latin typeface="Times New Roman" panose="02020603050405020304" pitchFamily="18" charset="0"/>
                <a:ea typeface="宋体" panose="02010600030101010101" pitchFamily="2" charset="-122"/>
              </a:rPr>
              <a:t>CFS</a:t>
            </a:r>
            <a:r>
              <a:rPr lang="zh-CN" altLang="zh-CN" sz="1050" dirty="0">
                <a:effectLst/>
                <a:latin typeface="Times New Roman" panose="02020603050405020304" pitchFamily="18" charset="0"/>
                <a:ea typeface="宋体" panose="02010600030101010101" pitchFamily="2" charset="-122"/>
              </a:rPr>
              <a:t>（</a:t>
            </a:r>
            <a:r>
              <a:rPr lang="en-US" altLang="zh-CN" sz="1050" dirty="0">
                <a:effectLst/>
                <a:latin typeface="Times New Roman" panose="02020603050405020304" pitchFamily="18" charset="0"/>
                <a:ea typeface="宋体" panose="02010600030101010101" pitchFamily="2" charset="-122"/>
              </a:rPr>
              <a:t>Completely Fair Scheduler</a:t>
            </a:r>
            <a:r>
              <a:rPr lang="zh-CN" altLang="zh-CN" sz="1050" dirty="0">
                <a:effectLst/>
                <a:latin typeface="Times New Roman" panose="02020603050405020304" pitchFamily="18" charset="0"/>
                <a:ea typeface="宋体" panose="02010600030101010101" pitchFamily="2" charset="-122"/>
              </a:rPr>
              <a:t>）完全公平调度：</a:t>
            </a:r>
          </a:p>
          <a:p>
            <a:pPr marL="342900" lvl="0" indent="-342900">
              <a:buFont typeface="Wingdings" panose="05000000000000000000" pitchFamily="2" charset="2"/>
              <a:buChar char=""/>
              <a:tabLst>
                <a:tab pos="536575" algn="l"/>
              </a:tabLst>
            </a:pP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CPU </a:t>
            </a:r>
            <a:r>
              <a:rPr lang="zh-CN" altLang="zh-CN" sz="1050" dirty="0">
                <a:solidFill>
                  <a:srgbClr val="000000"/>
                </a:solidFill>
                <a:effectLst/>
                <a:latin typeface="宋体" panose="02010600030101010101" pitchFamily="2" charset="-122"/>
                <a:ea typeface="仿宋_GB2312"/>
                <a:cs typeface="Arial" panose="020B0604020202020204" pitchFamily="34" charset="0"/>
              </a:rPr>
              <a:t>密集型的场景：优先级越低越好，计算密集型任务的特点是要进行大量的计算，消耗</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CPU </a:t>
            </a:r>
            <a:r>
              <a:rPr lang="zh-CN" altLang="zh-CN" sz="1050" dirty="0">
                <a:solidFill>
                  <a:srgbClr val="000000"/>
                </a:solidFill>
                <a:effectLst/>
                <a:latin typeface="宋体" panose="02010600030101010101" pitchFamily="2" charset="-122"/>
                <a:ea typeface="仿宋_GB2312"/>
                <a:cs typeface="Arial" panose="020B0604020202020204" pitchFamily="34" charset="0"/>
              </a:rPr>
              <a:t>资源，</a:t>
            </a:r>
            <a:r>
              <a:rPr lang="zh-CN" altLang="zh-CN" sz="1050" dirty="0">
                <a:solidFill>
                  <a:srgbClr val="000000"/>
                </a:solidFill>
                <a:effectLst/>
                <a:latin typeface="Calibri" panose="020F0502020204030204" pitchFamily="34" charset="0"/>
                <a:ea typeface="仿宋_GB2312"/>
                <a:cs typeface="Calibri" panose="020F0502020204030204" pitchFamily="34" charset="0"/>
              </a:rPr>
              <a:t>例</a:t>
            </a:r>
            <a:r>
              <a:rPr lang="zh-CN" altLang="zh-CN" sz="1050" dirty="0">
                <a:solidFill>
                  <a:srgbClr val="000000"/>
                </a:solidFill>
                <a:effectLst/>
                <a:latin typeface="宋体" panose="02010600030101010101" pitchFamily="2" charset="-122"/>
                <a:ea typeface="仿宋_GB2312"/>
                <a:cs typeface="Arial" panose="020B0604020202020204" pitchFamily="34" charset="0"/>
              </a:rPr>
              <a:t>如计算圆周率、数据处理、对视频进行高清解码等等，全靠</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CPU </a:t>
            </a:r>
            <a:r>
              <a:rPr lang="zh-CN" altLang="zh-CN" sz="1050" dirty="0">
                <a:solidFill>
                  <a:srgbClr val="000000"/>
                </a:solidFill>
                <a:effectLst/>
                <a:latin typeface="宋体" panose="02010600030101010101" pitchFamily="2" charset="-122"/>
                <a:ea typeface="仿宋_GB2312"/>
                <a:cs typeface="Arial" panose="020B0604020202020204" pitchFamily="34" charset="0"/>
              </a:rPr>
              <a:t>的运算能力。</a:t>
            </a:r>
            <a:endParaRPr lang="zh-CN"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342900" lvl="0" indent="-342900">
              <a:spcAft>
                <a:spcPts val="600"/>
              </a:spcAft>
              <a:buFont typeface="Wingdings" panose="05000000000000000000" pitchFamily="2" charset="2"/>
              <a:buChar char=""/>
              <a:tabLst>
                <a:tab pos="536575" algn="l"/>
              </a:tabLst>
            </a:pP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IO </a:t>
            </a:r>
            <a:r>
              <a:rPr lang="zh-CN" altLang="zh-CN" sz="1050" dirty="0">
                <a:solidFill>
                  <a:srgbClr val="000000"/>
                </a:solidFill>
                <a:effectLst/>
                <a:latin typeface="宋体" panose="02010600030101010101" pitchFamily="2" charset="-122"/>
                <a:ea typeface="仿宋_GB2312"/>
                <a:cs typeface="Arial" panose="020B0604020202020204" pitchFamily="34" charset="0"/>
              </a:rPr>
              <a:t>密集型的场景：优先级</a:t>
            </a:r>
            <a:r>
              <a:rPr lang="zh-CN" altLang="zh-CN" sz="1050" dirty="0">
                <a:solidFill>
                  <a:srgbClr val="000000"/>
                </a:solidFill>
                <a:effectLst/>
                <a:latin typeface="Calibri" panose="020F0502020204030204" pitchFamily="34" charset="0"/>
                <a:ea typeface="仿宋_GB2312"/>
                <a:cs typeface="Calibri" panose="020F0502020204030204" pitchFamily="34" charset="0"/>
              </a:rPr>
              <a:t>越低越好，</a:t>
            </a:r>
            <a:r>
              <a:rPr lang="zh-CN" altLang="zh-CN" sz="1050" dirty="0">
                <a:solidFill>
                  <a:srgbClr val="000000"/>
                </a:solidFill>
                <a:effectLst/>
                <a:latin typeface="宋体" panose="02010600030101010101" pitchFamily="2" charset="-122"/>
                <a:ea typeface="仿宋_GB2312"/>
                <a:cs typeface="Arial" panose="020B0604020202020204" pitchFamily="34" charset="0"/>
              </a:rPr>
              <a:t>涉及到网络、磁盘</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IO </a:t>
            </a:r>
            <a:r>
              <a:rPr lang="zh-CN" altLang="zh-CN" sz="1050" dirty="0">
                <a:solidFill>
                  <a:srgbClr val="000000"/>
                </a:solidFill>
                <a:effectLst/>
                <a:latin typeface="宋体" panose="02010600030101010101" pitchFamily="2" charset="-122"/>
                <a:ea typeface="仿宋_GB2312"/>
                <a:cs typeface="Arial" panose="020B0604020202020204" pitchFamily="34" charset="0"/>
              </a:rPr>
              <a:t>的任务都是</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IO </a:t>
            </a:r>
            <a:r>
              <a:rPr lang="zh-CN" altLang="zh-CN" sz="1050" dirty="0">
                <a:solidFill>
                  <a:srgbClr val="000000"/>
                </a:solidFill>
                <a:effectLst/>
                <a:latin typeface="宋体" panose="02010600030101010101" pitchFamily="2" charset="-122"/>
                <a:ea typeface="仿宋_GB2312"/>
                <a:cs typeface="Arial" panose="020B0604020202020204" pitchFamily="34" charset="0"/>
              </a:rPr>
              <a:t>密集型任务，这类任务的特点是</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CPU </a:t>
            </a:r>
            <a:r>
              <a:rPr lang="zh-CN" altLang="zh-CN" sz="1050" dirty="0">
                <a:solidFill>
                  <a:srgbClr val="000000"/>
                </a:solidFill>
                <a:effectLst/>
                <a:latin typeface="宋体" panose="02010600030101010101" pitchFamily="2" charset="-122"/>
                <a:ea typeface="仿宋_GB2312"/>
                <a:cs typeface="Arial" panose="020B0604020202020204" pitchFamily="34" charset="0"/>
              </a:rPr>
              <a:t>消耗很少，任务的大部分时间都在等待</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IO </a:t>
            </a:r>
            <a:r>
              <a:rPr lang="zh-CN" altLang="zh-CN" sz="1050" dirty="0">
                <a:solidFill>
                  <a:srgbClr val="000000"/>
                </a:solidFill>
                <a:effectLst/>
                <a:latin typeface="宋体" panose="02010600030101010101" pitchFamily="2" charset="-122"/>
                <a:ea typeface="仿宋_GB2312"/>
                <a:cs typeface="Arial" panose="020B0604020202020204" pitchFamily="34" charset="0"/>
              </a:rPr>
              <a:t>操作完成（因为</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IO </a:t>
            </a:r>
            <a:r>
              <a:rPr lang="zh-CN" altLang="zh-CN" sz="1050" dirty="0">
                <a:solidFill>
                  <a:srgbClr val="000000"/>
                </a:solidFill>
                <a:effectLst/>
                <a:latin typeface="宋体" panose="02010600030101010101" pitchFamily="2" charset="-122"/>
                <a:ea typeface="仿宋_GB2312"/>
                <a:cs typeface="Arial" panose="020B0604020202020204" pitchFamily="34" charset="0"/>
              </a:rPr>
              <a:t>的速度远远低于</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CPU </a:t>
            </a:r>
            <a:r>
              <a:rPr lang="zh-CN" altLang="zh-CN" sz="1050" dirty="0">
                <a:solidFill>
                  <a:srgbClr val="000000"/>
                </a:solidFill>
                <a:effectLst/>
                <a:latin typeface="宋体" panose="02010600030101010101" pitchFamily="2" charset="-122"/>
                <a:ea typeface="仿宋_GB2312"/>
                <a:cs typeface="Arial" panose="020B0604020202020204" pitchFamily="34" charset="0"/>
              </a:rPr>
              <a:t>和内存的速度），</a:t>
            </a:r>
            <a:r>
              <a:rPr lang="zh-CN" altLang="zh-CN" sz="1050" dirty="0">
                <a:solidFill>
                  <a:srgbClr val="000000"/>
                </a:solidFill>
                <a:effectLst/>
                <a:latin typeface="Calibri" panose="020F0502020204030204" pitchFamily="34" charset="0"/>
                <a:ea typeface="仿宋_GB2312"/>
                <a:cs typeface="Calibri" panose="020F0502020204030204" pitchFamily="34" charset="0"/>
              </a:rPr>
              <a:t>例</a:t>
            </a:r>
            <a:r>
              <a:rPr lang="zh-CN" altLang="zh-CN" sz="1050" dirty="0">
                <a:solidFill>
                  <a:srgbClr val="000000"/>
                </a:solidFill>
                <a:effectLst/>
                <a:latin typeface="宋体" panose="02010600030101010101" pitchFamily="2" charset="-122"/>
                <a:ea typeface="仿宋_GB2312"/>
                <a:cs typeface="Arial" panose="020B0604020202020204" pitchFamily="34" charset="0"/>
              </a:rPr>
              <a:t>如</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Web </a:t>
            </a:r>
            <a:r>
              <a:rPr lang="zh-CN" altLang="zh-CN" sz="1050" dirty="0">
                <a:solidFill>
                  <a:srgbClr val="000000"/>
                </a:solidFill>
                <a:effectLst/>
                <a:latin typeface="宋体" panose="02010600030101010101" pitchFamily="2" charset="-122"/>
                <a:ea typeface="仿宋_GB2312"/>
                <a:cs typeface="Arial" panose="020B0604020202020204" pitchFamily="34" charset="0"/>
              </a:rPr>
              <a:t>应用，对于高并发、数据量大的动态网站来说，数据库应该为</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IO </a:t>
            </a:r>
            <a:r>
              <a:rPr lang="zh-CN" altLang="zh-CN" sz="1050" dirty="0">
                <a:solidFill>
                  <a:srgbClr val="000000"/>
                </a:solidFill>
                <a:effectLst/>
                <a:latin typeface="宋体" panose="02010600030101010101" pitchFamily="2" charset="-122"/>
                <a:ea typeface="仿宋_GB2312"/>
                <a:cs typeface="Arial" panose="020B0604020202020204" pitchFamily="34" charset="0"/>
              </a:rPr>
              <a:t>密集型。</a:t>
            </a:r>
            <a:endParaRPr lang="zh-CN"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idx="4294967295"/>
          </p:nvPr>
        </p:nvSpPr>
        <p:spPr>
          <a:xfrm>
            <a:off x="457200" y="274638"/>
            <a:ext cx="8229600" cy="649288"/>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spcBef>
                <a:spcPts val="2000"/>
              </a:spcBef>
              <a:spcAft>
                <a:spcPts val="2000"/>
              </a:spcAft>
            </a:pPr>
            <a:r>
              <a:rPr lang="en-US" altLang="zh-CN" sz="4000" kern="100" dirty="0">
                <a:solidFill>
                  <a:srgbClr val="000000"/>
                </a:solidFill>
                <a:effectLst/>
                <a:latin typeface="Arial" panose="020B0604020202020204" pitchFamily="34" charset="0"/>
                <a:ea typeface="方正小标宋简体"/>
                <a:cs typeface="宋体" panose="02010600030101010101" pitchFamily="2" charset="-122"/>
              </a:rPr>
              <a:t>7.3  </a:t>
            </a:r>
            <a:r>
              <a:rPr lang="zh-CN" altLang="en-US" sz="4000" kern="100" dirty="0">
                <a:solidFill>
                  <a:srgbClr val="000000"/>
                </a:solidFill>
                <a:effectLst/>
                <a:latin typeface="Arial" panose="020B0604020202020204" pitchFamily="34" charset="0"/>
                <a:ea typeface="方正小标宋简体"/>
                <a:cs typeface="宋体" panose="02010600030101010101" pitchFamily="2" charset="-122"/>
              </a:rPr>
              <a:t>容器的底层技术</a:t>
            </a:r>
            <a:endParaRPr lang="zh-CN" altLang="zh-CN" sz="40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7C2D13C0-4D69-428E-968D-2FBA436689F0}"/>
              </a:ext>
            </a:extLst>
          </p:cNvPr>
          <p:cNvSpPr txBox="1"/>
          <p:nvPr/>
        </p:nvSpPr>
        <p:spPr>
          <a:xfrm>
            <a:off x="333375" y="1232972"/>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7.3.1  </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Cgroup</a:t>
            </a:r>
            <a:endParaRPr lang="zh-CN" altLang="zh-CN" sz="1800" dirty="0">
              <a:effectLst/>
              <a:latin typeface="Arial" panose="020B0604020202020204" pitchFamily="34" charset="0"/>
              <a:ea typeface="黑体" panose="02010609060101010101" pitchFamily="49" charset="-122"/>
              <a:cs typeface="宋体" panose="02010600030101010101" pitchFamily="2" charset="-122"/>
            </a:endParaRPr>
          </a:p>
        </p:txBody>
      </p:sp>
      <p:sp>
        <p:nvSpPr>
          <p:cNvPr id="11" name="文本框 10">
            <a:extLst>
              <a:ext uri="{FF2B5EF4-FFF2-40B4-BE49-F238E27FC236}">
                <a16:creationId xmlns:a16="http://schemas.microsoft.com/office/drawing/2014/main" id="{528D2E0A-4016-4D5B-A807-7F04E2117B56}"/>
              </a:ext>
            </a:extLst>
          </p:cNvPr>
          <p:cNvSpPr txBox="1"/>
          <p:nvPr/>
        </p:nvSpPr>
        <p:spPr>
          <a:xfrm>
            <a:off x="457199" y="1911350"/>
            <a:ext cx="8229599" cy="20159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200" dirty="0" err="1">
                <a:effectLst/>
                <a:latin typeface="宋体" panose="02010600030101010101" pitchFamily="2" charset="-122"/>
                <a:ea typeface="宋体" panose="02010600030101010101" pitchFamily="2" charset="-122"/>
                <a:cs typeface="宋体" panose="02010600030101010101" pitchFamily="2" charset="-122"/>
              </a:rPr>
              <a:t>Cgroup</a:t>
            </a:r>
            <a:r>
              <a:rPr lang="zh-CN" altLang="zh-CN" sz="1200" dirty="0">
                <a:effectLst/>
                <a:latin typeface="宋体" panose="02010600030101010101" pitchFamily="2" charset="-122"/>
                <a:ea typeface="宋体" panose="02010600030101010101" pitchFamily="2" charset="-122"/>
                <a:cs typeface="宋体" panose="02010600030101010101" pitchFamily="2" charset="-122"/>
              </a:rPr>
              <a:t>是</a:t>
            </a:r>
            <a:r>
              <a:rPr lang="en-US" altLang="zh-CN" sz="1200" dirty="0" err="1">
                <a:effectLst/>
                <a:latin typeface="宋体" panose="02010600030101010101" pitchFamily="2" charset="-122"/>
                <a:ea typeface="宋体" panose="02010600030101010101" pitchFamily="2" charset="-122"/>
                <a:cs typeface="宋体" panose="02010600030101010101" pitchFamily="2" charset="-122"/>
              </a:rPr>
              <a:t>Controlgroups</a:t>
            </a:r>
            <a:r>
              <a:rPr lang="zh-CN" altLang="zh-CN" sz="1200" dirty="0">
                <a:effectLst/>
                <a:latin typeface="宋体" panose="02010600030101010101" pitchFamily="2" charset="-122"/>
                <a:ea typeface="宋体" panose="02010600030101010101" pitchFamily="2" charset="-122"/>
                <a:cs typeface="宋体" panose="02010600030101010101" pitchFamily="2" charset="-122"/>
              </a:rPr>
              <a:t>的缩写，即群组控制技术。</a:t>
            </a:r>
            <a:r>
              <a:rPr lang="en-US" altLang="zh-CN" sz="12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200" dirty="0">
                <a:effectLst/>
                <a:latin typeface="宋体" panose="02010600030101010101" pitchFamily="2" charset="-122"/>
                <a:ea typeface="宋体" panose="02010600030101010101" pitchFamily="2" charset="-122"/>
                <a:cs typeface="宋体" panose="02010600030101010101" pitchFamily="2" charset="-122"/>
              </a:rPr>
              <a:t>使用到了群组控制技术来管理可利用的资源，其主要具有对共享资源的分配、限制、审计及管理等功能，例如可以为每个容器分配固定的</a:t>
            </a:r>
            <a:r>
              <a:rPr lang="en-US" altLang="zh-CN" sz="1200" dirty="0">
                <a:effectLst/>
                <a:latin typeface="宋体" panose="02010600030101010101" pitchFamily="2" charset="-122"/>
                <a:ea typeface="宋体" panose="02010600030101010101" pitchFamily="2" charset="-122"/>
                <a:cs typeface="宋体" panose="02010600030101010101" pitchFamily="2" charset="-122"/>
              </a:rPr>
              <a:t>CPU</a:t>
            </a:r>
            <a:r>
              <a:rPr lang="zh-CN" altLang="zh-CN" sz="1200" dirty="0">
                <a:effectLst/>
                <a:latin typeface="宋体" panose="02010600030101010101" pitchFamily="2" charset="-122"/>
                <a:ea typeface="宋体" panose="02010600030101010101" pitchFamily="2" charset="-122"/>
                <a:cs typeface="宋体" panose="02010600030101010101" pitchFamily="2" charset="-122"/>
              </a:rPr>
              <a:t>、内存以及</a:t>
            </a:r>
            <a:r>
              <a:rPr lang="en-US" altLang="zh-CN" sz="1200" dirty="0">
                <a:effectLst/>
                <a:latin typeface="宋体" panose="02010600030101010101" pitchFamily="2" charset="-122"/>
                <a:ea typeface="宋体" panose="02010600030101010101" pitchFamily="2" charset="-122"/>
                <a:cs typeface="宋体" panose="02010600030101010101" pitchFamily="2" charset="-122"/>
              </a:rPr>
              <a:t>I/O</a:t>
            </a:r>
            <a:r>
              <a:rPr lang="zh-CN" altLang="zh-CN" sz="1200" dirty="0">
                <a:effectLst/>
                <a:latin typeface="宋体" panose="02010600030101010101" pitchFamily="2" charset="-122"/>
                <a:ea typeface="宋体" panose="02010600030101010101" pitchFamily="2" charset="-122"/>
                <a:cs typeface="宋体" panose="02010600030101010101" pitchFamily="2" charset="-122"/>
              </a:rPr>
              <a:t>等资源。群组控制特性使得容器能在物理机上互不干扰地运行，并且平等使用物理资源。</a:t>
            </a:r>
          </a:p>
          <a:p>
            <a:pPr indent="269875">
              <a:spcAft>
                <a:spcPts val="600"/>
              </a:spcAft>
            </a:pPr>
            <a:r>
              <a:rPr lang="en-US" altLang="zh-CN" sz="1050" dirty="0" err="1">
                <a:effectLst/>
                <a:latin typeface="Times New Roman" panose="02020603050405020304" pitchFamily="18" charset="0"/>
                <a:ea typeface="宋体" panose="02010600030101010101" pitchFamily="2" charset="-122"/>
              </a:rPr>
              <a:t>Cgroup</a:t>
            </a:r>
            <a:r>
              <a:rPr lang="zh-CN" altLang="zh-CN" sz="1050" dirty="0">
                <a:effectLst/>
                <a:latin typeface="Times New Roman" panose="02020603050405020304" pitchFamily="18" charset="0"/>
                <a:ea typeface="宋体" panose="02010600030101010101" pitchFamily="2" charset="-122"/>
              </a:rPr>
              <a:t>是由</a:t>
            </a:r>
            <a:r>
              <a:rPr lang="en-US" altLang="zh-CN" sz="1050" dirty="0">
                <a:effectLst/>
                <a:latin typeface="Times New Roman" panose="02020603050405020304" pitchFamily="18" charset="0"/>
                <a:ea typeface="宋体" panose="02010600030101010101" pitchFamily="2" charset="-122"/>
              </a:rPr>
              <a:t>Linux</a:t>
            </a:r>
            <a:r>
              <a:rPr lang="zh-CN" altLang="zh-CN" sz="1050" dirty="0">
                <a:effectLst/>
                <a:latin typeface="Times New Roman" panose="02020603050405020304" pitchFamily="18" charset="0"/>
                <a:ea typeface="宋体" panose="02010600030101010101" pitchFamily="2" charset="-122"/>
              </a:rPr>
              <a:t>内核提供的限制、记录和隔离进程组所使用物理资源的机制。</a:t>
            </a:r>
            <a:r>
              <a:rPr lang="en-US" altLang="zh-CN" sz="1050" dirty="0" err="1">
                <a:effectLst/>
                <a:latin typeface="Times New Roman" panose="02020603050405020304" pitchFamily="18" charset="0"/>
                <a:ea typeface="宋体" panose="02010600030101010101" pitchFamily="2" charset="-122"/>
              </a:rPr>
              <a:t>Cgroup</a:t>
            </a:r>
            <a:r>
              <a:rPr lang="zh-CN" altLang="zh-CN" sz="1050" dirty="0">
                <a:effectLst/>
                <a:latin typeface="Times New Roman" panose="02020603050405020304" pitchFamily="18" charset="0"/>
                <a:ea typeface="宋体" panose="02010600030101010101" pitchFamily="2" charset="-122"/>
              </a:rPr>
              <a:t>中的重要概念是“子系统”，也就是资源控制器，每种子系统就是一个资源的分配器，例如</a:t>
            </a:r>
            <a:r>
              <a:rPr lang="en-US" altLang="zh-CN" sz="1050" dirty="0">
                <a:effectLst/>
                <a:latin typeface="Times New Roman" panose="02020603050405020304" pitchFamily="18" charset="0"/>
                <a:ea typeface="宋体" panose="02010600030101010101" pitchFamily="2" charset="-122"/>
              </a:rPr>
              <a:t>CPU</a:t>
            </a:r>
            <a:r>
              <a:rPr lang="zh-CN" altLang="zh-CN" sz="1050" dirty="0">
                <a:effectLst/>
                <a:latin typeface="Times New Roman" panose="02020603050405020304" pitchFamily="18" charset="0"/>
                <a:ea typeface="宋体" panose="02010600030101010101" pitchFamily="2" charset="-122"/>
              </a:rPr>
              <a:t>子系统是控制</a:t>
            </a:r>
            <a:r>
              <a:rPr lang="en-US" altLang="zh-CN" sz="1050" dirty="0">
                <a:effectLst/>
                <a:latin typeface="Times New Roman" panose="02020603050405020304" pitchFamily="18" charset="0"/>
                <a:ea typeface="宋体" panose="02010600030101010101" pitchFamily="2" charset="-122"/>
              </a:rPr>
              <a:t>CPU</a:t>
            </a:r>
            <a:r>
              <a:rPr lang="zh-CN" altLang="zh-CN" sz="1050" dirty="0">
                <a:effectLst/>
                <a:latin typeface="Times New Roman" panose="02020603050405020304" pitchFamily="18" charset="0"/>
                <a:ea typeface="宋体" panose="02010600030101010101" pitchFamily="2" charset="-122"/>
              </a:rPr>
              <a:t>时间分配的。是首先挂载子系统，然后才有</a:t>
            </a:r>
            <a:r>
              <a:rPr lang="en-US" altLang="zh-CN" sz="1050" dirty="0">
                <a:effectLst/>
                <a:latin typeface="Times New Roman" panose="02020603050405020304" pitchFamily="18" charset="0"/>
                <a:ea typeface="宋体" panose="02010600030101010101" pitchFamily="2" charset="-122"/>
              </a:rPr>
              <a:t>control group</a:t>
            </a:r>
            <a:r>
              <a:rPr lang="zh-CN" altLang="zh-CN" sz="1050" dirty="0">
                <a:effectLst/>
                <a:latin typeface="Times New Roman" panose="02020603050405020304" pitchFamily="18" charset="0"/>
                <a:ea typeface="宋体" panose="02010600030101010101" pitchFamily="2" charset="-122"/>
              </a:rPr>
              <a:t>，例如先挂载</a:t>
            </a:r>
            <a:r>
              <a:rPr lang="en-US" altLang="zh-CN" sz="1050" dirty="0">
                <a:effectLst/>
                <a:latin typeface="Times New Roman" panose="02020603050405020304" pitchFamily="18" charset="0"/>
                <a:ea typeface="宋体" panose="02010600030101010101" pitchFamily="2" charset="-122"/>
              </a:rPr>
              <a:t>memory</a:t>
            </a:r>
            <a:r>
              <a:rPr lang="zh-CN" altLang="zh-CN" sz="1050" dirty="0">
                <a:effectLst/>
                <a:latin typeface="Times New Roman" panose="02020603050405020304" pitchFamily="18" charset="0"/>
                <a:ea typeface="宋体" panose="02010600030101010101" pitchFamily="2" charset="-122"/>
              </a:rPr>
              <a:t>子系统，然后在</a:t>
            </a:r>
            <a:r>
              <a:rPr lang="en-US" altLang="zh-CN" sz="1050" dirty="0">
                <a:effectLst/>
                <a:latin typeface="Times New Roman" panose="02020603050405020304" pitchFamily="18" charset="0"/>
                <a:ea typeface="宋体" panose="02010600030101010101" pitchFamily="2" charset="-122"/>
              </a:rPr>
              <a:t>memory</a:t>
            </a:r>
            <a:r>
              <a:rPr lang="zh-CN" altLang="zh-CN" sz="1050" dirty="0">
                <a:effectLst/>
                <a:latin typeface="Times New Roman" panose="02020603050405020304" pitchFamily="18" charset="0"/>
                <a:ea typeface="宋体" panose="02010600030101010101" pitchFamily="2" charset="-122"/>
              </a:rPr>
              <a:t>限制的子系统中创建一个</a:t>
            </a:r>
            <a:r>
              <a:rPr lang="en-US" altLang="zh-CN" sz="1050" dirty="0" err="1">
                <a:effectLst/>
                <a:latin typeface="Times New Roman" panose="02020603050405020304" pitchFamily="18" charset="0"/>
                <a:ea typeface="宋体" panose="02010600030101010101" pitchFamily="2" charset="-122"/>
              </a:rPr>
              <a:t>Cgroup</a:t>
            </a:r>
            <a:r>
              <a:rPr lang="zh-CN" altLang="zh-CN" sz="1050" dirty="0">
                <a:effectLst/>
                <a:latin typeface="Times New Roman" panose="02020603050405020304" pitchFamily="18" charset="0"/>
                <a:ea typeface="宋体" panose="02010600030101010101" pitchFamily="2" charset="-122"/>
              </a:rPr>
              <a:t>节点，在这个节点中，将需要控制的进程</a:t>
            </a:r>
            <a:r>
              <a:rPr lang="en-US" altLang="zh-CN" sz="1050" dirty="0">
                <a:effectLst/>
                <a:latin typeface="Times New Roman" panose="02020603050405020304" pitchFamily="18" charset="0"/>
                <a:ea typeface="宋体" panose="02010600030101010101" pitchFamily="2" charset="-122"/>
              </a:rPr>
              <a:t>ID</a:t>
            </a:r>
            <a:r>
              <a:rPr lang="zh-CN" altLang="zh-CN" sz="1050" dirty="0">
                <a:effectLst/>
                <a:latin typeface="Times New Roman" panose="02020603050405020304" pitchFamily="18" charset="0"/>
                <a:ea typeface="宋体" panose="02010600030101010101" pitchFamily="2" charset="-122"/>
              </a:rPr>
              <a:t>写入，并且将控制的属性写入，这就完成了内存的资源限制。在很多领域可以取代虚拟化技术分割资源。</a:t>
            </a:r>
            <a:r>
              <a:rPr lang="en-US" altLang="zh-CN" sz="1050" dirty="0" err="1">
                <a:effectLst/>
                <a:latin typeface="Times New Roman" panose="02020603050405020304" pitchFamily="18" charset="0"/>
                <a:ea typeface="宋体" panose="02010600030101010101" pitchFamily="2" charset="-122"/>
              </a:rPr>
              <a:t>Cgroup</a:t>
            </a:r>
            <a:r>
              <a:rPr lang="zh-CN" altLang="zh-CN" sz="1050" dirty="0">
                <a:effectLst/>
                <a:latin typeface="Times New Roman" panose="02020603050405020304" pitchFamily="18" charset="0"/>
                <a:ea typeface="宋体" panose="02010600030101010101" pitchFamily="2" charset="-122"/>
              </a:rPr>
              <a:t>默认有诸多资源组，可以限制几乎所有服务器上的资源：</a:t>
            </a:r>
            <a:r>
              <a:rPr lang="en-US" altLang="zh-CN" sz="1050" dirty="0" err="1">
                <a:effectLst/>
                <a:latin typeface="Times New Roman" panose="02020603050405020304" pitchFamily="18" charset="0"/>
                <a:ea typeface="宋体" panose="02010600030101010101" pitchFamily="2" charset="-122"/>
              </a:rPr>
              <a:t>cpu</a:t>
            </a:r>
            <a:r>
              <a:rPr lang="zh-CN" altLang="zh-CN" sz="1050" dirty="0">
                <a:effectLst/>
                <a:latin typeface="Times New Roman" panose="02020603050405020304" pitchFamily="18" charset="0"/>
                <a:ea typeface="宋体" panose="02010600030101010101" pitchFamily="2" charset="-122"/>
              </a:rPr>
              <a:t>、</a:t>
            </a:r>
            <a:r>
              <a:rPr lang="en-US" altLang="zh-CN" sz="1050" dirty="0">
                <a:effectLst/>
                <a:latin typeface="Times New Roman" panose="02020603050405020304" pitchFamily="18" charset="0"/>
                <a:ea typeface="宋体" panose="02010600030101010101" pitchFamily="2" charset="-122"/>
              </a:rPr>
              <a:t>mem</a:t>
            </a:r>
            <a:r>
              <a:rPr lang="zh-CN" altLang="zh-CN" sz="1050" dirty="0">
                <a:effectLst/>
                <a:latin typeface="Times New Roman" panose="02020603050405020304" pitchFamily="18" charset="0"/>
                <a:ea typeface="宋体" panose="02010600030101010101" pitchFamily="2" charset="-122"/>
              </a:rPr>
              <a:t>、</a:t>
            </a:r>
            <a:r>
              <a:rPr lang="en-US" altLang="zh-CN" sz="1050" dirty="0" err="1">
                <a:effectLst/>
                <a:latin typeface="Times New Roman" panose="02020603050405020304" pitchFamily="18" charset="0"/>
                <a:ea typeface="宋体" panose="02010600030101010101" pitchFamily="2" charset="-122"/>
              </a:rPr>
              <a:t>iops</a:t>
            </a:r>
            <a:r>
              <a:rPr lang="zh-CN" altLang="zh-CN" sz="1050" dirty="0">
                <a:effectLst/>
                <a:latin typeface="Times New Roman" panose="02020603050405020304" pitchFamily="18" charset="0"/>
                <a:ea typeface="宋体" panose="02010600030101010101" pitchFamily="2" charset="-122"/>
              </a:rPr>
              <a:t>等。例如：</a:t>
            </a:r>
          </a:p>
          <a:p>
            <a:pPr marL="342900" lvl="0" indent="-342900">
              <a:buFont typeface="Wingdings" panose="05000000000000000000" pitchFamily="2" charset="2"/>
              <a:buChar char=""/>
              <a:tabLst>
                <a:tab pos="536575" algn="l"/>
              </a:tabLst>
            </a:pP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CPU</a:t>
            </a:r>
            <a:r>
              <a:rPr lang="zh-CN" altLang="zh-CN" sz="1050" dirty="0">
                <a:solidFill>
                  <a:srgbClr val="000000"/>
                </a:solidFill>
                <a:effectLst/>
                <a:latin typeface="宋体" panose="02010600030101010101" pitchFamily="2" charset="-122"/>
                <a:ea typeface="仿宋_GB2312"/>
                <a:cs typeface="Arial" panose="020B0604020202020204" pitchFamily="34" charset="0"/>
              </a:rPr>
              <a:t>：</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/sys/fs/</a:t>
            </a:r>
            <a:r>
              <a:rPr lang="en-US" altLang="zh-CN" sz="1050" dirty="0" err="1">
                <a:solidFill>
                  <a:srgbClr val="000000"/>
                </a:solidFill>
                <a:effectLst/>
                <a:latin typeface="宋体" panose="02010600030101010101" pitchFamily="2" charset="-122"/>
                <a:ea typeface="宋体" panose="02010600030101010101" pitchFamily="2" charset="-122"/>
                <a:cs typeface="Arial" panose="020B0604020202020204" pitchFamily="34" charset="0"/>
              </a:rPr>
              <a:t>cgroup</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a:t>
            </a:r>
            <a:r>
              <a:rPr lang="en-US" altLang="zh-CN" sz="1050" dirty="0" err="1">
                <a:solidFill>
                  <a:srgbClr val="000000"/>
                </a:solidFill>
                <a:effectLst/>
                <a:latin typeface="宋体" panose="02010600030101010101" pitchFamily="2" charset="-122"/>
                <a:ea typeface="宋体" panose="02010600030101010101" pitchFamily="2" charset="-122"/>
                <a:cs typeface="Arial" panose="020B0604020202020204" pitchFamily="34" charset="0"/>
              </a:rPr>
              <a:t>cpu</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/docker</a:t>
            </a:r>
            <a:r>
              <a:rPr lang="zh-CN" altLang="zh-CN" sz="1050" dirty="0">
                <a:solidFill>
                  <a:srgbClr val="000000"/>
                </a:solidFill>
                <a:effectLst/>
                <a:latin typeface="宋体" panose="02010600030101010101" pitchFamily="2" charset="-122"/>
                <a:ea typeface="仿宋_GB2312"/>
                <a:cs typeface="Arial" panose="020B0604020202020204" pitchFamily="34" charset="0"/>
              </a:rPr>
              <a:t>。</a:t>
            </a:r>
            <a:endParaRPr lang="zh-CN"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342900" lvl="0" indent="-342900">
              <a:buFont typeface="Wingdings" panose="05000000000000000000" pitchFamily="2" charset="2"/>
              <a:buChar char=""/>
              <a:tabLst>
                <a:tab pos="536575" algn="l"/>
              </a:tabLst>
            </a:pPr>
            <a:r>
              <a:rPr lang="zh-CN" altLang="zh-CN" sz="1050" dirty="0">
                <a:solidFill>
                  <a:srgbClr val="000000"/>
                </a:solidFill>
                <a:effectLst/>
                <a:latin typeface="宋体" panose="02010600030101010101" pitchFamily="2" charset="-122"/>
                <a:ea typeface="仿宋_GB2312"/>
                <a:cs typeface="Arial" panose="020B0604020202020204" pitchFamily="34" charset="0"/>
              </a:rPr>
              <a:t>内存：</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/sys/fs/</a:t>
            </a:r>
            <a:r>
              <a:rPr lang="en-US" altLang="zh-CN" sz="1050" dirty="0" err="1">
                <a:solidFill>
                  <a:srgbClr val="000000"/>
                </a:solidFill>
                <a:effectLst/>
                <a:latin typeface="宋体" panose="02010600030101010101" pitchFamily="2" charset="-122"/>
                <a:ea typeface="宋体" panose="02010600030101010101" pitchFamily="2" charset="-122"/>
                <a:cs typeface="Arial" panose="020B0604020202020204" pitchFamily="34" charset="0"/>
              </a:rPr>
              <a:t>cgroup</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/memory/docker</a:t>
            </a:r>
            <a:r>
              <a:rPr lang="zh-CN" altLang="zh-CN" sz="1050" dirty="0">
                <a:solidFill>
                  <a:srgbClr val="000000"/>
                </a:solidFill>
                <a:effectLst/>
                <a:latin typeface="宋体" panose="02010600030101010101" pitchFamily="2" charset="-122"/>
                <a:ea typeface="仿宋_GB2312"/>
                <a:cs typeface="Arial" panose="020B0604020202020204" pitchFamily="34" charset="0"/>
              </a:rPr>
              <a:t>。</a:t>
            </a:r>
            <a:endParaRPr lang="zh-CN"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342900" lvl="0" indent="-342900">
              <a:buFont typeface="Wingdings" panose="05000000000000000000" pitchFamily="2" charset="2"/>
              <a:buChar char=""/>
              <a:tabLst>
                <a:tab pos="536575" algn="l"/>
              </a:tabLst>
            </a:pPr>
            <a:r>
              <a:rPr lang="zh-CN" altLang="zh-CN" sz="1050" dirty="0">
                <a:solidFill>
                  <a:srgbClr val="000000"/>
                </a:solidFill>
                <a:effectLst/>
                <a:latin typeface="宋体" panose="02010600030101010101" pitchFamily="2" charset="-122"/>
                <a:ea typeface="仿宋_GB2312"/>
                <a:cs typeface="Arial" panose="020B0604020202020204" pitchFamily="34" charset="0"/>
              </a:rPr>
              <a:t>磁盘</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IO</a:t>
            </a:r>
            <a:r>
              <a:rPr lang="zh-CN" altLang="zh-CN" sz="1050" dirty="0">
                <a:solidFill>
                  <a:srgbClr val="000000"/>
                </a:solidFill>
                <a:effectLst/>
                <a:latin typeface="宋体" panose="02010600030101010101" pitchFamily="2" charset="-122"/>
                <a:ea typeface="仿宋_GB2312"/>
                <a:cs typeface="Arial" panose="020B0604020202020204" pitchFamily="34" charset="0"/>
              </a:rPr>
              <a:t>：</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/sys/fs/</a:t>
            </a:r>
            <a:r>
              <a:rPr lang="en-US" altLang="zh-CN" sz="1050" dirty="0" err="1">
                <a:solidFill>
                  <a:srgbClr val="000000"/>
                </a:solidFill>
                <a:effectLst/>
                <a:latin typeface="宋体" panose="02010600030101010101" pitchFamily="2" charset="-122"/>
                <a:ea typeface="宋体" panose="02010600030101010101" pitchFamily="2" charset="-122"/>
                <a:cs typeface="Arial" panose="020B0604020202020204" pitchFamily="34" charset="0"/>
              </a:rPr>
              <a:t>cgroup</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a:t>
            </a:r>
            <a:r>
              <a:rPr lang="en-US" altLang="zh-CN" sz="1050" dirty="0" err="1">
                <a:solidFill>
                  <a:srgbClr val="000000"/>
                </a:solidFill>
                <a:effectLst/>
                <a:latin typeface="宋体" panose="02010600030101010101" pitchFamily="2" charset="-122"/>
                <a:ea typeface="宋体" panose="02010600030101010101" pitchFamily="2" charset="-122"/>
                <a:cs typeface="Arial" panose="020B0604020202020204" pitchFamily="34" charset="0"/>
              </a:rPr>
              <a:t>blkio</a:t>
            </a:r>
            <a:r>
              <a:rPr lang="en-US"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rPr>
              <a:t>/docker</a:t>
            </a:r>
            <a:r>
              <a:rPr lang="zh-CN" altLang="zh-CN" sz="1050" dirty="0">
                <a:solidFill>
                  <a:srgbClr val="000000"/>
                </a:solidFill>
                <a:effectLst/>
                <a:latin typeface="宋体" panose="02010600030101010101" pitchFamily="2" charset="-122"/>
                <a:ea typeface="仿宋_GB2312"/>
                <a:cs typeface="Arial" panose="020B0604020202020204" pitchFamily="34" charset="0"/>
              </a:rPr>
              <a:t>。</a:t>
            </a:r>
            <a:endParaRPr lang="zh-CN" altLang="zh-CN" sz="105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7.3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容器的底层技术</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8" name="文本框 7">
            <a:extLst>
              <a:ext uri="{FF2B5EF4-FFF2-40B4-BE49-F238E27FC236}">
                <a16:creationId xmlns:a16="http://schemas.microsoft.com/office/drawing/2014/main" id="{142FC7D4-80BD-465B-BB67-42226FB99569}"/>
              </a:ext>
            </a:extLst>
          </p:cNvPr>
          <p:cNvSpPr txBox="1"/>
          <p:nvPr/>
        </p:nvSpPr>
        <p:spPr>
          <a:xfrm>
            <a:off x="457200" y="1485900"/>
            <a:ext cx="7562850" cy="33624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1800" dirty="0">
                <a:effectLst/>
                <a:latin typeface="宋体" panose="02010600030101010101" pitchFamily="2" charset="-122"/>
                <a:ea typeface="宋体" panose="02010600030101010101" pitchFamily="2" charset="-122"/>
                <a:cs typeface="宋体" panose="02010600030101010101" pitchFamily="2" charset="-122"/>
              </a:rPr>
              <a:t>在</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中，每个容器都有自己独立的一套完整资源，包括网卡设备、文件系统等。而实现这一技术的正是 </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Namespace</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Namespace</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管理</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 Host </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中全局唯一资源，并可以让每个容器都觉得只有自己在使用它。其实也就是 </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Namespace</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实现了容器间资源的隔离。也可以类比 </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K8s </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的 </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Namespace</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，在 </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K8s </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中，</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Namespace</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可实现权限划分、资源访问等。</a:t>
            </a:r>
          </a:p>
          <a:p>
            <a:r>
              <a:rPr lang="en-US" altLang="zh-CN" sz="1800" dirty="0">
                <a:effectLst/>
                <a:latin typeface="宋体" panose="02010600030101010101" pitchFamily="2" charset="-122"/>
                <a:ea typeface="宋体" panose="02010600030101010101" pitchFamily="2" charset="-122"/>
                <a:cs typeface="宋体" panose="02010600030101010101" pitchFamily="2" charset="-122"/>
              </a:rPr>
              <a:t>Namespace</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的作用是为容器提供进程间隔离的技术，每个容器都有独立的运行空间，比如</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pid</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net</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mnt</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uts</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ipc</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等</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Namespace</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，以及为每个容器提供不同的主机名。</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Namespace</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可以保证不同的容器之间不会相互干扰，每个容器都像是一个独立空间且有可使用的系统。利用</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Namespace</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提供了一个隔离层，每一个应用服务都是在它们自己的命名空间中运行，而且不会访问到命名空间之外的资源。</a:t>
            </a:r>
          </a:p>
          <a:p>
            <a:pPr indent="269875">
              <a:lnSpc>
                <a:spcPts val="1600"/>
              </a:lnSpc>
            </a:pPr>
            <a:endParaRPr lang="zh-CN" altLang="zh-CN" sz="1800" kern="100" dirty="0">
              <a:effectLst/>
              <a:latin typeface="Courier New" panose="02070309020205020404" pitchFamily="49"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0E51AD9-9769-43EF-993A-A8308F822DA6}"/>
              </a:ext>
            </a:extLst>
          </p:cNvPr>
          <p:cNvSpPr txBox="1"/>
          <p:nvPr/>
        </p:nvSpPr>
        <p:spPr>
          <a:xfrm>
            <a:off x="172964" y="1001641"/>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7.3.2  Namespace</a:t>
            </a:r>
            <a:endParaRPr lang="zh-CN" altLang="zh-CN" sz="1800" dirty="0">
              <a:effectLst/>
              <a:latin typeface="Arial" panose="020B0604020202020204" pitchFamily="34" charset="0"/>
              <a:ea typeface="黑体" panose="02010609060101010101" pitchFamily="49" charset="-122"/>
              <a:cs typeface="宋体" panose="02010600030101010101" pitchFamily="2"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7.3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容器的底层技术</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8" name="文本框 7">
            <a:extLst>
              <a:ext uri="{FF2B5EF4-FFF2-40B4-BE49-F238E27FC236}">
                <a16:creationId xmlns:a16="http://schemas.microsoft.com/office/drawing/2014/main" id="{142FC7D4-80BD-465B-BB67-42226FB99569}"/>
              </a:ext>
            </a:extLst>
          </p:cNvPr>
          <p:cNvSpPr txBox="1"/>
          <p:nvPr/>
        </p:nvSpPr>
        <p:spPr>
          <a:xfrm>
            <a:off x="457200" y="1485900"/>
            <a:ext cx="7562850" cy="17004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1800" dirty="0">
                <a:effectLst/>
                <a:latin typeface="宋体" panose="02010600030101010101" pitchFamily="2" charset="-122"/>
                <a:ea typeface="宋体" panose="02010600030101010101" pitchFamily="2" charset="-122"/>
                <a:cs typeface="宋体" panose="02010600030101010101" pitchFamily="2" charset="-122"/>
              </a:rPr>
              <a:t>联合文件系统是一个分层的轻量级且高性能的文件系统，</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使用该文件系统叠加分层地构造容器。</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可以使用很多种类的文件系统，包括</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AUFS</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btrfs</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vfs</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以及</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DeviceMapper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等。正是具有构建</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镜像基础的</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AUFS</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文件系统，将具有不同文件系统结构的镜像层进行叠加挂载，让它们看上去就像是一个文件系统。</a:t>
            </a:r>
          </a:p>
          <a:p>
            <a:pPr indent="269875">
              <a:lnSpc>
                <a:spcPts val="1600"/>
              </a:lnSpc>
            </a:pPr>
            <a:endParaRPr lang="zh-CN" altLang="zh-CN" sz="1800" kern="100" dirty="0">
              <a:effectLst/>
              <a:latin typeface="Courier New" panose="02070309020205020404" pitchFamily="49"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0E51AD9-9769-43EF-993A-A8308F822DA6}"/>
              </a:ext>
            </a:extLst>
          </p:cNvPr>
          <p:cNvSpPr txBox="1"/>
          <p:nvPr/>
        </p:nvSpPr>
        <p:spPr>
          <a:xfrm>
            <a:off x="172964" y="1001641"/>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7.3.3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联合文件系统（</a:t>
            </a:r>
            <a:r>
              <a:rPr lang="en-US" altLang="zh-CN" sz="1800" dirty="0">
                <a:effectLst/>
                <a:latin typeface="Arial" panose="020B0604020202020204" pitchFamily="34" charset="0"/>
                <a:ea typeface="黑体" panose="02010609060101010101" pitchFamily="49" charset="-122"/>
                <a:cs typeface="宋体" panose="02010600030101010101" pitchFamily="2" charset="-122"/>
              </a:rPr>
              <a:t>AUFS</a:t>
            </a:r>
            <a:r>
              <a:rPr lang="zh-CN" altLang="zh-CN" sz="1800" dirty="0">
                <a:effectLst/>
                <a:latin typeface="Arial" panose="020B0604020202020204" pitchFamily="34" charset="0"/>
                <a:ea typeface="黑体" panose="02010609060101010101" pitchFamily="49" charset="-122"/>
                <a:cs typeface="宋体" panose="02010600030101010101" pitchFamily="2" charset="-122"/>
              </a:rPr>
              <a:t>）</a:t>
            </a:r>
          </a:p>
        </p:txBody>
      </p:sp>
    </p:spTree>
    <p:extLst>
      <p:ext uri="{BB962C8B-B14F-4D97-AF65-F5344CB8AC3E}">
        <p14:creationId xmlns:p14="http://schemas.microsoft.com/office/powerpoint/2010/main" val="365415979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7.3  </a:t>
            </a:r>
            <a:r>
              <a:rPr lang="zh-CN" altLang="en-US" sz="3600" kern="100" dirty="0">
                <a:solidFill>
                  <a:srgbClr val="000000"/>
                </a:solidFill>
                <a:effectLst/>
                <a:latin typeface="Arial" panose="020B0604020202020204" pitchFamily="34" charset="0"/>
                <a:ea typeface="方正小标宋简体"/>
                <a:cs typeface="宋体" panose="02010600030101010101" pitchFamily="2" charset="-122"/>
              </a:rPr>
              <a:t>容器的底层技术</a:t>
            </a:r>
            <a:endParaRPr lang="zh-CN" altLang="zh-CN" sz="36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8" name="文本框 7">
            <a:extLst>
              <a:ext uri="{FF2B5EF4-FFF2-40B4-BE49-F238E27FC236}">
                <a16:creationId xmlns:a16="http://schemas.microsoft.com/office/drawing/2014/main" id="{142FC7D4-80BD-465B-BB67-42226FB99569}"/>
              </a:ext>
            </a:extLst>
          </p:cNvPr>
          <p:cNvSpPr txBox="1"/>
          <p:nvPr/>
        </p:nvSpPr>
        <p:spPr>
          <a:xfrm>
            <a:off x="679549" y="2497471"/>
            <a:ext cx="7562850" cy="11464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800" dirty="0">
                <a:effectLst/>
                <a:latin typeface="宋体" panose="02010600030101010101" pitchFamily="2" charset="-122"/>
                <a:ea typeface="宋体" panose="02010600030101010101" pitchFamily="2" charset="-122"/>
                <a:cs typeface="宋体" panose="02010600030101010101" pitchFamily="2" charset="-122"/>
              </a:rPr>
              <a:t>LXC</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目标是提供一个共享宿主机内核的系统级虚拟化方法，在运行时不用重复加载系统内核，并且具有多个的容器共享主机一个内核的优势，因此可以提高容器的启动速度，并且大大减少占用主机的物理资源。</a:t>
            </a:r>
          </a:p>
          <a:p>
            <a:pPr indent="269875">
              <a:lnSpc>
                <a:spcPts val="1600"/>
              </a:lnSpc>
            </a:pPr>
            <a:endParaRPr lang="zh-CN" altLang="zh-CN" sz="1800" kern="100" dirty="0">
              <a:effectLst/>
              <a:latin typeface="Courier New" panose="02070309020205020404" pitchFamily="49"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0E51AD9-9769-43EF-993A-A8308F822DA6}"/>
              </a:ext>
            </a:extLst>
          </p:cNvPr>
          <p:cNvSpPr txBox="1"/>
          <p:nvPr/>
        </p:nvSpPr>
        <p:spPr>
          <a:xfrm>
            <a:off x="172964" y="1001641"/>
            <a:ext cx="458152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7.3.4  LXC</a:t>
            </a:r>
            <a:r>
              <a:rPr lang="zh-CN" altLang="zh-CN" sz="1800" dirty="0">
                <a:effectLst/>
                <a:latin typeface="Arial" panose="020B0604020202020204" pitchFamily="34" charset="0"/>
                <a:ea typeface="黑体" panose="02010609060101010101" pitchFamily="49" charset="-122"/>
                <a:cs typeface="宋体" panose="02010600030101010101" pitchFamily="2" charset="-122"/>
              </a:rPr>
              <a:t>（</a:t>
            </a:r>
            <a:r>
              <a:rPr lang="en-US" altLang="zh-CN" sz="1800" dirty="0">
                <a:effectLst/>
                <a:latin typeface="Arial" panose="020B0604020202020204" pitchFamily="34" charset="0"/>
                <a:ea typeface="黑体" panose="02010609060101010101" pitchFamily="49" charset="-122"/>
                <a:cs typeface="宋体" panose="02010600030101010101" pitchFamily="2" charset="-122"/>
              </a:rPr>
              <a:t>Linux Container</a:t>
            </a:r>
            <a:r>
              <a:rPr lang="zh-CN" altLang="zh-CN" sz="1800" dirty="0">
                <a:effectLst/>
                <a:latin typeface="Arial" panose="020B0604020202020204" pitchFamily="34" charset="0"/>
                <a:ea typeface="黑体" panose="02010609060101010101" pitchFamily="49" charset="-122"/>
                <a:cs typeface="宋体" panose="02010600030101010101" pitchFamily="2" charset="-122"/>
              </a:rPr>
              <a:t>）</a:t>
            </a:r>
          </a:p>
        </p:txBody>
      </p:sp>
    </p:spTree>
    <p:extLst>
      <p:ext uri="{BB962C8B-B14F-4D97-AF65-F5344CB8AC3E}">
        <p14:creationId xmlns:p14="http://schemas.microsoft.com/office/powerpoint/2010/main" val="1883954084"/>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162</TotalTime>
  <Words>1234</Words>
  <Application>Microsoft Office PowerPoint</Application>
  <PresentationFormat>全屏显示(4:3)</PresentationFormat>
  <Paragraphs>36</Paragraphs>
  <Slides>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黑体</vt:lpstr>
      <vt:lpstr>宋体</vt:lpstr>
      <vt:lpstr>Arial</vt:lpstr>
      <vt:lpstr>Calibri</vt:lpstr>
      <vt:lpstr>Courier New</vt:lpstr>
      <vt:lpstr>Times New Roman</vt:lpstr>
      <vt:lpstr>Wingdings</vt:lpstr>
      <vt:lpstr>Tema de Office</vt:lpstr>
      <vt:lpstr>第7章  Docker容器</vt:lpstr>
      <vt:lpstr>7.1  Docker 容器简介</vt:lpstr>
      <vt:lpstr>7.2  资源限制</vt:lpstr>
      <vt:lpstr>7.2  资源限制</vt:lpstr>
      <vt:lpstr>7.2  资源限制</vt:lpstr>
      <vt:lpstr>7.3  容器的底层技术</vt:lpstr>
      <vt:lpstr>7.3  容器的底层技术</vt:lpstr>
      <vt:lpstr>7.3  容器的底层技术</vt:lpstr>
      <vt:lpstr>7.3  容器的底层技术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容器技术的发展</dc:title>
  <dc:creator>lenovo</dc:creator>
  <cp:lastModifiedBy>lenovo</cp:lastModifiedBy>
  <cp:revision>13</cp:revision>
  <dcterms:modified xsi:type="dcterms:W3CDTF">2023-01-28T12:00:32Z</dcterms:modified>
</cp:coreProperties>
</file>