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5" r:id="rId3"/>
    <p:sldId id="285" r:id="rId5"/>
    <p:sldId id="303" r:id="rId6"/>
    <p:sldId id="304" r:id="rId7"/>
    <p:sldId id="305" r:id="rId8"/>
    <p:sldId id="307" r:id="rId9"/>
    <p:sldId id="306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FF"/>
    <a:srgbClr val="00ADFF"/>
    <a:srgbClr val="01BFFF"/>
    <a:srgbClr val="017AFF"/>
    <a:srgbClr val="01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5"/>
    <p:restoredTop sz="94525"/>
  </p:normalViewPr>
  <p:slideViewPr>
    <p:cSldViewPr snapToGrid="0" snapToObjects="1">
      <p:cViewPr>
        <p:scale>
          <a:sx n="97" d="100"/>
          <a:sy n="97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EE4F4-5EA1-0F4F-A7CA-3D0AA33190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0B201-06BF-6742-B987-93AE57669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B0E-168A-8543-A8CF-91CA747590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C0F7-B837-E94B-8163-BE01F22106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4675" y="864235"/>
            <a:ext cx="5320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rgbClr val="0196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架构图</a:t>
            </a:r>
            <a:endParaRPr kumimoji="1" lang="zh-CN" altLang="en-US" sz="2400" dirty="0" smtClean="0">
              <a:solidFill>
                <a:srgbClr val="0196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868045"/>
            <a:ext cx="3556000" cy="245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5" y="3837940"/>
            <a:ext cx="4470400" cy="2565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620" y="1457325"/>
            <a:ext cx="5511800" cy="26797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1080000">
            <a:off x="3872865" y="2422525"/>
            <a:ext cx="2233295" cy="359410"/>
          </a:xfrm>
          <a:prstGeom prst="rightArrow">
            <a:avLst>
              <a:gd name="adj1" fmla="val 50000"/>
              <a:gd name="adj2" fmla="val 20837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9860000">
            <a:off x="3989705" y="3279140"/>
            <a:ext cx="2160270" cy="406400"/>
          </a:xfrm>
          <a:prstGeom prst="rightArrow">
            <a:avLst>
              <a:gd name="adj1" fmla="val 50000"/>
              <a:gd name="adj2" fmla="val 186078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4675" y="864235"/>
            <a:ext cx="5320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rgbClr val="0196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基础结构</a:t>
            </a:r>
            <a:endParaRPr kumimoji="1" lang="zh-CN" altLang="en-US" sz="2400" dirty="0" smtClean="0">
              <a:solidFill>
                <a:srgbClr val="0196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2136140"/>
            <a:ext cx="10470515" cy="4116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9455" y="1324610"/>
            <a:ext cx="10727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StreamingSQL 是一款基于Flink SQL  开发并实现对流数据进行数据清洗，转换，聚合等操作的ETL工具。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1180" y="758825"/>
            <a:ext cx="2927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rgbClr val="0196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源数据建表示例</a:t>
            </a:r>
            <a:endParaRPr kumimoji="1" lang="zh-CN" altLang="en-US" sz="2400" dirty="0" smtClean="0">
              <a:solidFill>
                <a:srgbClr val="0196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395" y="1324610"/>
            <a:ext cx="496697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流表</a:t>
            </a:r>
            <a:endParaRPr lang="zh-CN" altLang="en-US"/>
          </a:p>
          <a:p>
            <a:pPr algn="l"/>
            <a:r>
              <a:rPr lang="zh-CN" altLang="en-US"/>
              <a:t>CREATE TABLE ride_info_table(</a:t>
            </a:r>
            <a:endParaRPr lang="zh-CN" altLang="en-US"/>
          </a:p>
          <a:p>
            <a:pPr algn="l"/>
            <a:r>
              <a:rPr lang="zh-CN" altLang="en-US"/>
              <a:t>user_new_id  varchar ,</a:t>
            </a:r>
            <a:endParaRPr lang="zh-CN" altLang="en-US"/>
          </a:p>
          <a:p>
            <a:pPr algn="l"/>
            <a:r>
              <a:rPr lang="zh-CN" altLang="en-US"/>
              <a:t>end_point  varchar ,</a:t>
            </a:r>
            <a:endParaRPr lang="zh-CN" altLang="en-US"/>
          </a:p>
          <a:p>
            <a:pPr algn="l"/>
            <a:r>
              <a:rPr lang="zh-CN" altLang="en-US"/>
              <a:t>ride_status  varchar ,</a:t>
            </a:r>
            <a:endParaRPr lang="zh-CN" altLang="en-US"/>
          </a:p>
          <a:p>
            <a:pPr algn="l"/>
            <a:r>
              <a:rPr lang="zh-CN" altLang="en-US"/>
              <a:t>start_point  varchar ,</a:t>
            </a:r>
            <a:endParaRPr lang="zh-CN" altLang="en-US"/>
          </a:p>
          <a:p>
            <a:pPr algn="l"/>
            <a:r>
              <a:rPr lang="zh-CN" altLang="en-US"/>
              <a:t>start_time  varchar ,</a:t>
            </a:r>
            <a:endParaRPr lang="zh-CN" altLang="en-US"/>
          </a:p>
          <a:p>
            <a:pPr algn="l"/>
            <a:r>
              <a:rPr lang="zh-CN" altLang="en-US"/>
              <a:t>stop_time  varchar,</a:t>
            </a:r>
            <a:endParaRPr lang="zh-CN" altLang="en-US"/>
          </a:p>
          <a:p>
            <a:pPr algn="l"/>
            <a:r>
              <a:rPr lang="zh-CN" altLang="en-US"/>
              <a:t>order_id varchar,</a:t>
            </a:r>
            <a:endParaRPr lang="zh-CN" altLang="en-US"/>
          </a:p>
          <a:p>
            <a:pPr algn="l"/>
            <a:r>
              <a:rPr lang="zh-CN" altLang="en-US"/>
              <a:t>bike_no varchar,</a:t>
            </a:r>
            <a:endParaRPr lang="zh-CN" altLang="en-US"/>
          </a:p>
          <a:p>
            <a:pPr algn="l"/>
            <a:r>
              <a:rPr lang="zh-CN" altLang="en-US"/>
              <a:t>wal_operation_table  varchar </a:t>
            </a:r>
            <a:endParaRPr lang="zh-CN" altLang="en-US"/>
          </a:p>
          <a:p>
            <a:pPr algn="l"/>
            <a:r>
              <a:rPr lang="zh-CN" altLang="en-US"/>
              <a:t> )WITH(</a:t>
            </a:r>
            <a:endParaRPr lang="zh-CN" altLang="en-US"/>
          </a:p>
          <a:p>
            <a:pPr algn="l"/>
            <a:r>
              <a:rPr lang="zh-CN" altLang="en-US"/>
              <a:t>    type ='kafka11',</a:t>
            </a:r>
            <a:endParaRPr lang="zh-CN" altLang="en-US"/>
          </a:p>
          <a:p>
            <a:pPr algn="l"/>
            <a:r>
              <a:rPr lang="zh-CN" altLang="en-US"/>
              <a:t>    kafka.bootstrap.servers ='localhost:9092',</a:t>
            </a:r>
            <a:endParaRPr lang="zh-CN" altLang="en-US"/>
          </a:p>
          <a:p>
            <a:pPr algn="l"/>
            <a:r>
              <a:rPr lang="zh-CN" altLang="en-US"/>
              <a:t>    kafka.zookeeperQuorum ='localhost:2181',    </a:t>
            </a:r>
            <a:endParaRPr lang="zh-CN" altLang="en-US"/>
          </a:p>
          <a:p>
            <a:pPr algn="l"/>
            <a:r>
              <a:rPr lang="zh-CN" altLang="en-US"/>
              <a:t>    kafka.groupId='t_kafka_consumer_20190806',</a:t>
            </a:r>
            <a:endParaRPr lang="zh-CN" altLang="en-US"/>
          </a:p>
          <a:p>
            <a:pPr algn="l"/>
            <a:r>
              <a:rPr lang="zh-CN" altLang="en-US"/>
              <a:t>    kafka.topic ='kafka_redis',</a:t>
            </a:r>
            <a:endParaRPr lang="zh-CN" altLang="en-US"/>
          </a:p>
          <a:p>
            <a:pPr algn="l"/>
            <a:r>
              <a:rPr lang="zh-CN" altLang="en-US"/>
              <a:t>    kafka.parallelism ='1'</a:t>
            </a:r>
            <a:endParaRPr lang="zh-CN" altLang="en-US"/>
          </a:p>
          <a:p>
            <a:pPr algn="l"/>
            <a:r>
              <a:rPr lang="zh-CN" altLang="en-US"/>
              <a:t> 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27900" y="1324610"/>
            <a:ext cx="406654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纬度表</a:t>
            </a:r>
            <a:endParaRPr lang="zh-CN" altLang="en-US"/>
          </a:p>
          <a:p>
            <a:pPr algn="l"/>
            <a:r>
              <a:rPr lang="zh-CN" altLang="en-US"/>
              <a:t>create table redis_table(</a:t>
            </a:r>
            <a:endParaRPr lang="zh-CN" altLang="en-US"/>
          </a:p>
          <a:p>
            <a:pPr algn="l"/>
            <a:r>
              <a:rPr lang="zh-CN" altLang="en-US"/>
              <a:t>	userNewId  varchar ,</a:t>
            </a:r>
            <a:endParaRPr lang="zh-CN" altLang="en-US"/>
          </a:p>
          <a:p>
            <a:pPr algn="l"/>
            <a:r>
              <a:rPr lang="zh-CN" altLang="en-US"/>
              <a:t>    PRIMARY KEY(userNewId),</a:t>
            </a:r>
            <a:endParaRPr lang="zh-CN" altLang="en-US"/>
          </a:p>
          <a:p>
            <a:pPr algn="l"/>
            <a:r>
              <a:rPr lang="zh-CN" altLang="en-US"/>
              <a:t>    PERIOD FOR SYSTEM_TIME</a:t>
            </a:r>
            <a:endParaRPr lang="zh-CN" altLang="en-US"/>
          </a:p>
          <a:p>
            <a:pPr algn="l"/>
            <a:r>
              <a:rPr lang="zh-CN" altLang="en-US"/>
              <a:t> )WITH(</a:t>
            </a:r>
            <a:endParaRPr lang="zh-CN" altLang="en-US"/>
          </a:p>
          <a:p>
            <a:pPr algn="l"/>
            <a:r>
              <a:rPr lang="zh-CN" altLang="en-US"/>
              <a:t>    type='redis',</a:t>
            </a:r>
            <a:endParaRPr lang="zh-CN" altLang="en-US"/>
          </a:p>
          <a:p>
            <a:pPr algn="l"/>
            <a:r>
              <a:rPr lang="zh-CN" altLang="en-US"/>
              <a:t>    url='10.111.10.63:8509',</a:t>
            </a:r>
            <a:endParaRPr lang="zh-CN" altLang="en-US"/>
          </a:p>
          <a:p>
            <a:pPr algn="l"/>
            <a:r>
              <a:rPr lang="zh-CN" altLang="en-US"/>
              <a:t>    database= '1',</a:t>
            </a:r>
            <a:endParaRPr lang="zh-CN" altLang="en-US"/>
          </a:p>
          <a:p>
            <a:pPr algn="l"/>
            <a:r>
              <a:rPr lang="zh-CN" altLang="en-US"/>
              <a:t>    password='tEStqu49GNos26tESt',</a:t>
            </a:r>
            <a:endParaRPr lang="zh-CN" altLang="en-US"/>
          </a:p>
          <a:p>
            <a:pPr algn="l"/>
            <a:r>
              <a:rPr lang="zh-CN" altLang="en-US"/>
              <a:t>    redisType='1',</a:t>
            </a:r>
            <a:endParaRPr lang="zh-CN" altLang="en-US"/>
          </a:p>
          <a:p>
            <a:pPr algn="l"/>
            <a:r>
              <a:rPr lang="zh-CN" altLang="en-US"/>
              <a:t>    tableName='affair:setting:userNewId'</a:t>
            </a:r>
            <a:endParaRPr lang="zh-CN" altLang="en-US"/>
          </a:p>
          <a:p>
            <a:pPr algn="l"/>
            <a:r>
              <a:rPr lang="zh-CN" altLang="en-US"/>
              <a:t> 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1180" y="758825"/>
            <a:ext cx="3535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rgbClr val="0196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目的表建表示例</a:t>
            </a:r>
            <a:endParaRPr kumimoji="1" lang="zh-CN" altLang="en-US" sz="2400" dirty="0" smtClean="0">
              <a:solidFill>
                <a:srgbClr val="0196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395" y="1324610"/>
            <a:ext cx="58356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TABLE kafka_redis_table(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user_new_id  varchar 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ride_status  varchar 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start_time  varchar 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start_point  varchar 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end_point  varchar 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stop_time  varchar 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order_id varchar, 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bike_no varchar,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wal_operation_table  varchar  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)WITH(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type ='kafka11',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kafka.bootstrap.servers ='localhost:9092',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kafka.topic ='govaffair-monitor'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);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6055" y="1219200"/>
            <a:ext cx="440563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CREATE TABLE ESResult(</a:t>
            </a:r>
            <a:endParaRPr lang="zh-CN" altLang="en-US"/>
          </a:p>
          <a:p>
            <a:pPr algn="l"/>
            <a:r>
              <a:rPr lang="zh-CN" altLang="en-US"/>
              <a:t>  name varchar,</a:t>
            </a:r>
            <a:endParaRPr lang="zh-CN" altLang="en-US"/>
          </a:p>
          <a:p>
            <a:pPr algn="l"/>
            <a:r>
              <a:rPr lang="zh-CN" altLang="en-US"/>
              <a:t>    pv varchar</a:t>
            </a:r>
            <a:endParaRPr lang="zh-CN" altLang="en-US"/>
          </a:p>
          <a:p>
            <a:pPr algn="l"/>
            <a:r>
              <a:rPr lang="zh-CN" altLang="en-US"/>
              <a:t> )WITH(</a:t>
            </a:r>
            <a:endParaRPr lang="zh-CN" altLang="en-US"/>
          </a:p>
          <a:p>
            <a:pPr algn="l"/>
            <a:r>
              <a:rPr lang="zh-CN" altLang="en-US"/>
              <a:t>    type ='elasticsearch6',</a:t>
            </a:r>
            <a:endParaRPr lang="zh-CN" altLang="en-US"/>
          </a:p>
          <a:p>
            <a:pPr algn="l"/>
            <a:r>
              <a:rPr lang="zh-CN" altLang="en-US"/>
              <a:t>    es_address ='newdev-es.hellobike.cn',</a:t>
            </a:r>
            <a:endParaRPr lang="zh-CN" altLang="en-US"/>
          </a:p>
          <a:p>
            <a:pPr algn="l"/>
            <a:r>
              <a:rPr lang="zh-CN" altLang="en-US"/>
              <a:t>    es_type ='lemon_result',</a:t>
            </a:r>
            <a:endParaRPr lang="zh-CN" altLang="en-US"/>
          </a:p>
          <a:p>
            <a:pPr algn="l"/>
            <a:r>
              <a:rPr lang="zh-CN" altLang="en-US"/>
              <a:t>    es_port = '9200',</a:t>
            </a:r>
            <a:endParaRPr lang="zh-CN" altLang="en-US"/>
          </a:p>
          <a:p>
            <a:pPr algn="l"/>
            <a:r>
              <a:rPr lang="zh-CN" altLang="en-US"/>
              <a:t>    es_index ='lemon_201908',</a:t>
            </a:r>
            <a:endParaRPr lang="zh-CN" altLang="en-US"/>
          </a:p>
          <a:p>
            <a:pPr algn="l"/>
            <a:r>
              <a:rPr lang="zh-CN" altLang="en-US"/>
              <a:t>    parallelism ='1'</a:t>
            </a:r>
            <a:endParaRPr lang="zh-CN" altLang="en-US"/>
          </a:p>
          <a:p>
            <a:pPr algn="l"/>
            <a:r>
              <a:rPr lang="zh-CN" altLang="en-US"/>
              <a:t> 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290" y="2047240"/>
            <a:ext cx="1085532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insert into </a:t>
            </a:r>
            <a:r>
              <a:rPr lang="zh-CN" altLang="en-US">
                <a:solidFill>
                  <a:srgbClr val="FF0000"/>
                </a:solidFill>
              </a:rPr>
              <a:t>kafka_redis_table</a:t>
            </a:r>
            <a:endParaRPr lang="zh-CN" altLang="en-US"/>
          </a:p>
          <a:p>
            <a:pPr algn="l"/>
            <a:r>
              <a:rPr lang="zh-CN" altLang="en-US"/>
              <a:t> select d.user_new_id,d.ride_status,d.start_time,d.start_point,d.end_point,d.stop_time,d.order_id,d.bike_no,</a:t>
            </a:r>
            <a:endParaRPr lang="zh-CN" altLang="en-US"/>
          </a:p>
          <a:p>
            <a:pPr algn="l"/>
            <a:r>
              <a:rPr lang="zh-CN" altLang="en-US"/>
              <a:t>d.wal_operation_table from ( </a:t>
            </a:r>
            <a:endParaRPr lang="zh-CN" altLang="en-US"/>
          </a:p>
          <a:p>
            <a:pPr algn="l"/>
            <a:r>
              <a:rPr lang="zh-CN" altLang="en-US"/>
              <a:t> select a.user_new_id,a.start_point,a.end_point,a.ride_status,a.start_time,a.stop_time,a.order_id,a.bike_no,</a:t>
            </a:r>
            <a:endParaRPr lang="zh-CN" altLang="en-US"/>
          </a:p>
          <a:p>
            <a:pPr algn="l"/>
            <a:r>
              <a:rPr lang="zh-CN" altLang="en-US"/>
              <a:t>a.wal_operation_table from </a:t>
            </a:r>
            <a:r>
              <a:rPr lang="zh-CN" altLang="en-US">
                <a:solidFill>
                  <a:srgbClr val="FF0000"/>
                </a:solidFill>
              </a:rPr>
              <a:t>ride_info_table</a:t>
            </a:r>
            <a:r>
              <a:rPr lang="zh-CN" altLang="en-US"/>
              <a:t> a  </a:t>
            </a:r>
            <a:endParaRPr lang="zh-CN" altLang="en-US"/>
          </a:p>
          <a:p>
            <a:pPr algn="l"/>
            <a:r>
              <a:rPr lang="zh-CN" altLang="en-US"/>
              <a:t>		</a:t>
            </a:r>
            <a:r>
              <a:rPr lang="zh-CN" altLang="en-US">
                <a:solidFill>
                  <a:srgbClr val="FF0000"/>
                </a:solidFill>
              </a:rPr>
              <a:t>join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redis_table</a:t>
            </a:r>
            <a:r>
              <a:rPr lang="zh-CN" altLang="en-US"/>
              <a:t> s </a:t>
            </a:r>
            <a:endParaRPr lang="zh-CN" altLang="en-US"/>
          </a:p>
          <a:p>
            <a:pPr algn="l"/>
            <a:r>
              <a:rPr lang="zh-CN" altLang="en-US"/>
              <a:t>		</a:t>
            </a:r>
            <a:r>
              <a:rPr lang="zh-CN" altLang="en-US">
                <a:solidFill>
                  <a:srgbClr val="FF0000"/>
                </a:solidFill>
              </a:rPr>
              <a:t>on</a:t>
            </a:r>
            <a:r>
              <a:rPr lang="zh-CN" altLang="en-US"/>
              <a:t> a.user_new_id = s.userNewId</a:t>
            </a:r>
            <a:endParaRPr lang="zh-CN" altLang="en-US"/>
          </a:p>
          <a:p>
            <a:pPr algn="l"/>
            <a:r>
              <a:rPr lang="zh-CN" altLang="en-US"/>
              <a:t>		) as d 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5135" y="821055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009DFF"/>
                </a:solidFill>
              </a:rPr>
              <a:t>逻辑处理</a:t>
            </a:r>
            <a:endParaRPr lang="zh-CN" altLang="en-US" sz="2000" b="1">
              <a:solidFill>
                <a:srgbClr val="009D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35" y="736600"/>
            <a:ext cx="5136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9DFF"/>
                </a:solidFill>
              </a:rPr>
              <a:t>完整示例：</a:t>
            </a:r>
            <a:r>
              <a:rPr lang="en-US" altLang="zh-CN" sz="2000" b="1">
                <a:solidFill>
                  <a:srgbClr val="009DFF"/>
                </a:solidFill>
              </a:rPr>
              <a:t>kafka join redis write kafka</a:t>
            </a:r>
            <a:endParaRPr lang="en-US" altLang="zh-CN" sz="2000" b="1">
              <a:solidFill>
                <a:srgbClr val="009D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219200"/>
            <a:ext cx="9697085" cy="562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35" y="821055"/>
            <a:ext cx="350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9DFF"/>
                </a:solidFill>
              </a:rPr>
              <a:t>完整示例：数据聚合处理</a:t>
            </a:r>
            <a:endParaRPr lang="zh-CN" altLang="en-US" sz="2000" b="1">
              <a:solidFill>
                <a:srgbClr val="009D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30" y="821055"/>
            <a:ext cx="5735955" cy="6019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35" y="821055"/>
            <a:ext cx="350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9DFF"/>
                </a:solidFill>
              </a:rPr>
              <a:t>完整示例：自定义函数（</a:t>
            </a:r>
            <a:r>
              <a:rPr lang="en-US" altLang="zh-CN" sz="2000" b="1">
                <a:solidFill>
                  <a:srgbClr val="009DFF"/>
                </a:solidFill>
              </a:rPr>
              <a:t>UDF</a:t>
            </a:r>
            <a:r>
              <a:rPr lang="zh-CN" altLang="en-US" sz="2000" b="1">
                <a:solidFill>
                  <a:srgbClr val="009DFF"/>
                </a:solidFill>
              </a:rPr>
              <a:t>）</a:t>
            </a:r>
            <a:endParaRPr lang="zh-CN" altLang="en-US" sz="2000" b="1">
              <a:solidFill>
                <a:srgbClr val="009D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35" y="252730"/>
            <a:ext cx="6515100" cy="645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7" y="334502"/>
            <a:ext cx="1284049" cy="318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35" y="821055"/>
            <a:ext cx="350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9DFF"/>
                </a:solidFill>
              </a:rPr>
              <a:t>完整示例：临时表共享</a:t>
            </a:r>
            <a:endParaRPr lang="zh-CN" altLang="en-US" sz="2000" b="1">
              <a:solidFill>
                <a:srgbClr val="009D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30" y="84455"/>
            <a:ext cx="4549140" cy="668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WPS 演示</Application>
  <PresentationFormat>宽屏</PresentationFormat>
  <Paragraphs>91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Arial</vt:lpstr>
      <vt:lpstr>Microsoft YaHei</vt:lpstr>
      <vt:lpstr>汉仪旗黑KW</vt:lpstr>
      <vt:lpstr>微软雅黑</vt:lpstr>
      <vt:lpstr>宋体</vt:lpstr>
      <vt:lpstr>Arial Unicode MS</vt:lpstr>
      <vt:lpstr>DengXian Light</vt:lpstr>
      <vt:lpstr>汉仪中等线KW</vt:lpstr>
      <vt:lpstr>DengXian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kenan</cp:lastModifiedBy>
  <cp:revision>78</cp:revision>
  <cp:lastPrinted>2019-08-06T12:12:28Z</cp:lastPrinted>
  <dcterms:created xsi:type="dcterms:W3CDTF">2019-08-06T12:12:28Z</dcterms:created>
  <dcterms:modified xsi:type="dcterms:W3CDTF">2019-08-06T12:12:28Z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