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9" r:id="rId3"/>
    <p:sldMasterId id="2147483681" r:id="rId4"/>
  </p:sldMasterIdLst>
  <p:notesMasterIdLst>
    <p:notesMasterId r:id="rId17"/>
  </p:notesMasterIdLst>
  <p:sldIdLst>
    <p:sldId id="256" r:id="rId5"/>
    <p:sldId id="259" r:id="rId6"/>
    <p:sldId id="258" r:id="rId7"/>
    <p:sldId id="269" r:id="rId8"/>
    <p:sldId id="268" r:id="rId9"/>
    <p:sldId id="271" r:id="rId10"/>
    <p:sldId id="272" r:id="rId11"/>
    <p:sldId id="275" r:id="rId12"/>
    <p:sldId id="270" r:id="rId13"/>
    <p:sldId id="263" r:id="rId14"/>
    <p:sldId id="273" r:id="rId15"/>
    <p:sldId id="274" r:id="rId16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69984437" val="1058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69984437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6998443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>
        <p:scale>
          <a:sx n="75" d="100"/>
          <a:sy n="75" d="100"/>
        </p:scale>
        <p:origin x="1044" y="229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45B1D0F-41D9-0EEB-97E3-B7BE53AD61E2}" type="datetime1">
              <a:rPr lang="en-in" cap="none"/>
              <a:t>03-12-2022</a:t>
            </a:fld>
            <a:endParaRPr lang="en-in" cap="none"/>
          </a:p>
        </p:txBody>
      </p:sp>
      <p:sp>
        <p:nvSpPr>
          <p:cNvPr id="4" name="Slide Image Placeholder 3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L8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9AX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LgaAAD4JQAACDQAABAAAAAmAAAACAAAAD8PAAD/HwAA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Pj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Pj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45B106D-23D9-0EE6-97E3-D5B35EAD6180}" type="slidenum">
              <a:rPr lang="en-in" cap="none"/>
              <a:t>‹#›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AAAAAAAAA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AEA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45B7FB3-FDD9-0E89-97E3-0BDC31AD615E}" type="slidenum">
              <a:rPr lang="en-in" cap="none">
                <a:solidFill>
                  <a:srgbClr val="000000"/>
                </a:solidFill>
              </a:rPr>
              <a:t>3</a:t>
            </a:fld>
            <a:endParaRPr lang="en-in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QgAAK0MAACRLwAALhwAABAAAAAmAAAACAAAAAGAAAAAAAAA"/>
              </a:ext>
            </a:extLst>
          </p:cNvSpPr>
          <p:nvPr>
            <p:ph type="subTitle" idx="1"/>
          </p:nvPr>
        </p:nvSpPr>
        <p:spPr>
          <a:xfrm>
            <a:off x="1331595" y="2060575"/>
            <a:ext cx="6400800" cy="2520315"/>
          </a:xfrm>
        </p:spPr>
        <p:txBody>
          <a:bodyPr/>
          <a:lstStyle/>
          <a:p>
            <a:pPr>
              <a:spcBef>
                <a:spcPts val="0"/>
              </a:spcBef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Click to edit Master subtitle style</a:t>
            </a:r>
            <a:endParaRPr lang="en-in" cap="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3C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2292-DCD9-0ED4-97E3-2A816CAD617F}" type="datetime1">
              <a:t>12/3/2022</a:t>
            </a:fld>
            <a:endParaRPr lang="en-in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3B8A-C4D9-0ECD-97E3-329875AD6167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6389-C7D9-0E95-97E3-31C02DAD6164}" type="datetime1">
              <a:t>12/3/2022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3323-6DD9-0EC5-97E3-9B907DAD61CE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415F-11D9-0EB7-97E3-E7E20FAD61B2}" type="datetime1">
              <a:t>12/3/2022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6DAC-E2D9-0E9B-97E3-14CE23AD6141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7A63-2DD9-0E8C-97E3-DBD934AD618E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5BE7-A9D9-0EAD-97E3-5FF815AD610A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00E0-AED9-0EF6-97E3-58A34EAD610D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6BC2-8CD9-0E9D-97E3-7AC825AD612F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23CA-84D9-0ED5-97E3-72806DAD6127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7E84-CAD9-0E88-97E3-3CDD30AD6169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4FC0-8ED9-0EB9-97E3-78EC01AD612D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52CC-82D9-0EA4-97E3-74F11CAD6121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191B-55D9-0EEF-97E3-A3BA57AD61F6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3E75-3BD9-0EC8-97E3-CD9D70AD619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4399-D7D9-0EB5-97E3-21E00DAD6174}" type="datetime1">
              <a:t>12/3/2022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1BC7-89D9-0EED-97E3-7FB855AD612A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481A-54D9-0EBE-97E3-A2EB06AD61F7}" type="datetime1">
              <a:t>12/3/2022</a:t>
            </a:fld>
            <a:endParaRPr lang="en-in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6DC8-86D9-0E9B-97E3-70CE23AD6125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wIAAHMOAAAPNQAAexUAABAAAAAmAAAACAAAAAGAAAAAAAAA"/>
              </a:ext>
            </a:extLst>
          </p:cNvSpPr>
          <p:nvPr>
            <p:ph type="title"/>
          </p:nvPr>
        </p:nvSpPr>
        <p:spPr>
          <a:xfrm>
            <a:off x="395605" y="2348865"/>
            <a:ext cx="8229600" cy="114300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01C7-89D9-0EF7-97E3-7FA24FAD612A}" type="datetime1">
              <a:t>12/3/2022</a:t>
            </a:fld>
            <a:endParaRPr lang="en-in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3E1E-50D9-0EC8-97E3-A69D70AD61F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7F93-DDD9-0E89-97E3-2BDC31AD617E}" type="datetime1">
              <a:t>12/3/2022</a:t>
            </a:fld>
            <a:endParaRPr lang="en-in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065A-14D9-0EF0-97E3-E2A548AD61B7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3A2C-62D9-0ECC-97E3-949974AD61C1}" type="datetime1">
              <a:t>12/3/2022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14C9-87D9-0EE2-97E3-71B75AAD6124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3D3A-74D9-0ECB-97E3-829E73AD61D7}" type="datetime1">
              <a:t>12/3/2022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13DB-95D9-0EE5-97E3-63B05DAD6136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079F-D1D9-0EF1-97E3-27A449AD6172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28CE-80D9-0EDE-97E3-768B66AD612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487D-33D9-0EBE-97E3-C5EB06AD6190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0161-2FD9-0EF7-97E3-D9A24FAD618C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1BA5-EBD9-0EED-97E3-1DB855AD6148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7324-6AD9-0E85-97E3-9CD03DAD61C9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6924-6AD9-0E9F-97E3-9CCA27AD61C9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09C3-8DD9-0EFF-97E3-7BAA47AD612E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385B-15D9-0ECE-97E3-E39B76AD61B6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6885-CBD9-0E9E-97E3-3DCB26AD616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7661-2FD9-0E80-97E3-D9D538AD618C}" type="datetime1">
              <a:t>12/3/2022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40F7-B9D9-0EB6-97E3-4FE30EAD611A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6EE1-AFD9-0E98-97E3-59CD20AD610C}" type="datetime1">
              <a:t>12/3/2022</a:t>
            </a:fld>
            <a:endParaRPr lang="en-in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550E-40D9-0EA3-97E3-B6F61BAD61E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141E-50D9-0EE2-97E3-A6B75AAD61F3}" type="datetime1">
              <a:t>12/3/2022</a:t>
            </a:fld>
            <a:endParaRPr lang="en-in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2E1F-51D9-0ED8-97E3-A78D60AD61F2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4D13-5DD9-0EBB-97E3-ABEE03AD61FE}" type="datetime1">
              <a:t>12/3/2022</a:t>
            </a:fld>
            <a:endParaRPr lang="en-in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X84s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2DDE-90D9-0EDB-97E3-668E63AD613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+gAC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T/H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7C5B-15D9-0E8A-97E3-E3DF32AD61B6}" type="datetime1">
              <a:t>12/3/2022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2B95-DBD9-0EDD-97E3-2D8865AD617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RMo9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2203-4DD9-0ED4-97E3-BB816CAD61EE}" type="datetime1">
              <a:t>12/3/2022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4495-DBD9-0EB2-97E3-2DE70AAD617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37E4-AAD9-0EC1-97E3-5C9479AD6109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7F05-4BD9-0E89-97E3-BDDC31AD61E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Kz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4490-DED9-0EB2-97E3-28E70AAD617D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0FCE-80D9-0EF9-97E3-76AC41AD6123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p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4C85-CBD9-0EBA-97E3-3DEF02AD6168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2D6A-24D9-0EDB-97E3-D28E63AD6187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7E54-1AD9-0E88-97E3-ECDD30AD61B9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7A6F-21D9-0E8C-97E3-D7D934AD6182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5C73-3DD9-0EAA-97E3-CBFF12AD619E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gPkg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079A-D4D9-0EF1-97E3-22A449AD6177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674E-00D9-0E91-97E3-F6C429AD61A3}" type="datetime1">
              <a:t>12/3/2022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ZCJ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6B98-D6D9-0E9D-97E3-20C825AD6175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S1rH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D8T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543C-72D9-0EA2-97E3-84F71AAD61D1}" type="datetime1">
              <a:t>12/3/2022</a:t>
            </a:fld>
            <a:endParaRPr lang="en-in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cw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7307-49D9-0E85-97E3-BFD03DAD61EA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5B32D9-97D9-0EC4-97E3-61917CAD6134}" type="datetime1">
              <a:t>12/3/2022</a:t>
            </a:fld>
            <a:endParaRPr lang="en-in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7o8Q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1A7B-35D9-0EEC-97E3-C3B954AD6196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ell\Desktop\Report and PPT\WalchandBuilding.jpg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9f3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YVAAAcIwAAeiIAADAq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3539490" y="5707380"/>
            <a:ext cx="2065020" cy="11506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8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GgEAAH0CAAApMwAAtQUAABAgAAAmAAAACAAAAP//////////"/>
              </a:ext>
            </a:extLst>
          </p:cNvSpPr>
          <p:nvPr/>
        </p:nvSpPr>
        <p:spPr>
          <a:xfrm>
            <a:off x="179070" y="404495"/>
            <a:ext cx="813752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800" b="1" cap="none">
                <a:solidFill>
                  <a:schemeClr val="tx2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             Department of Information Technology </a:t>
            </a:r>
            <a:endParaRPr lang="en-in" sz="2800" b="1" cap="none">
              <a:solidFill>
                <a:schemeClr val="tx2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TextBox 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wwMAAEYAAADRNQAAfgMAABAgAAAmAAAACAAAAP//////////"/>
              </a:ext>
            </a:extLst>
          </p:cNvSpPr>
          <p:nvPr/>
        </p:nvSpPr>
        <p:spPr>
          <a:xfrm>
            <a:off x="611505" y="44450"/>
            <a:ext cx="813689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us" sz="1600" b="1" cap="none">
                <a:solidFill>
                  <a:schemeClr val="tx2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Walchand College of Engineering, Sangli</a:t>
            </a:r>
          </a:p>
          <a:p>
            <a:pPr algn="ctr">
              <a:defRPr lang="en-us"/>
            </a:pPr>
            <a:r>
              <a:rPr lang="en-us" sz="1100" i="1" cap="none">
                <a:solidFill>
                  <a:schemeClr val="tx2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(An Government Aided Institute)</a:t>
            </a:r>
            <a:endParaRPr lang="en-in" sz="1100" i="1" cap="none">
              <a:solidFill>
                <a:schemeClr val="tx2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5" name="Picture 4" descr="D:\Bhandare\IT Dept\A Format &amp; other\WCE Logo\Department Logo.png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wwAAC4AAAAJTcAABgF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0" y="116840"/>
            <a:ext cx="1153795" cy="71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DtgjAB/f38A7uzhA8zMzADAwP8Af39/AAAAAAAAAAAAAAAAAAAAAAAAAAAAIQAAABgAAAAUAAAAAAAAAJcFAABAOAAA3wUAABAAAAAmAAAACAAAAP//////////"/>
              </a:ext>
            </a:extLst>
          </p:cNvSpPr>
          <p:nvPr/>
        </p:nvSpPr>
        <p:spPr>
          <a:xfrm>
            <a:off x="0" y="908685"/>
            <a:ext cx="9144000" cy="4572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in" cap="none"/>
          </a:p>
        </p:txBody>
      </p:sp>
      <p:pic>
        <p:nvPicPr>
          <p:cNvPr id="7" name="Picture 7" descr="C:\Users\Dell\Downloads\WCE Logo All Red (1).png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oBAAC4AAAAswYAAJcF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179070" y="116840"/>
            <a:ext cx="909955" cy="7918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3" descr="C:\Users\Dell\Downloads\second-logo.jpg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EBAAC2IwAATgcAAL4pAAAQAAAAJgAAAAgAAAD//////////w=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295275" y="5805170"/>
            <a:ext cx="892175" cy="9804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p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45B4489-C7D9-0EB2-97E3-31E70AAD6164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45B381F-51D9-0ECE-97E3-A79B76AD61F2}" type="slidenum">
              <a:rPr lang="en-in" cap="none"/>
              <a:t>‹#›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45B0A91-DFD9-0EFC-97E3-29A944AD617C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p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45B3942-0CD9-0ECF-97E3-FA9A77AD61AF}" type="slidenum">
              <a:rPr lang="en-in" cap="none"/>
              <a:t>‹#›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45B07BD-F3D9-0EF1-97E3-05A449AD6150}" type="datetime1">
              <a:t>12/3/2022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p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45B34A6-E8D9-0EC2-97E3-1E977AAD614B}" type="slidenum">
              <a:rPr lang="en-in" cap="none"/>
              <a:t>‹#›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AQAAJANAAAINAAAJhYAABAAAAAmAAAACAAAAAGAAAAAAAAA"/>
              </a:ext>
            </a:extLst>
          </p:cNvSpPr>
          <p:nvPr>
            <p:ph type="ctrTitle"/>
          </p:nvPr>
        </p:nvSpPr>
        <p:spPr>
          <a:xfrm>
            <a:off x="685800" y="2204720"/>
            <a:ext cx="7772400" cy="1395730"/>
          </a:xfrm>
        </p:spPr>
        <p:txBody>
          <a:bodyPr/>
          <a:lstStyle/>
          <a:p>
            <a:pPr>
              <a:defRPr lang="en-us"/>
            </a:pPr>
            <a:r>
              <a:rPr lang="en-us" sz="36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Title of Project:</a:t>
            </a:r>
            <a:br/>
            <a:r>
              <a:rPr lang="en-us" sz="28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Gender Classification Using Facial Images</a:t>
            </a:r>
            <a:endParaRPr lang="en-in" sz="2800" b="1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AQAABsNAAAINAAAJhYAABAAAAAmAAAACAAAAAAAAAAAAAAA"/>
              </a:ext>
            </a:extLst>
          </p:cNvSpPr>
          <p:nvPr>
            <p:ph type="ctrTitle"/>
          </p:nvPr>
        </p:nvSpPr>
        <p:spPr>
          <a:xfrm>
            <a:off x="194945" y="1219201"/>
            <a:ext cx="3372485" cy="487680"/>
          </a:xfrm>
        </p:spPr>
        <p:txBody>
          <a:bodyPr/>
          <a:lstStyle/>
          <a:p>
            <a:pPr>
              <a:defRPr lang="en-us"/>
            </a:pPr>
            <a:r>
              <a:rPr sz="2800" dirty="0"/>
              <a:t>LBP flowchart</a:t>
            </a:r>
            <a:r>
              <a:rPr dirty="0"/>
              <a:t>:</a:t>
            </a: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38FB-B5D9-0ECE-97E3-439B76AD6116}" type="slidenum">
              <a:rPr lang="en-in" cap="none"/>
              <a:t>10</a:t>
            </a:fld>
            <a:endParaRPr lang="en-in" cap="none"/>
          </a:p>
        </p:txBody>
      </p:sp>
      <p:pic>
        <p:nvPicPr>
          <p:cNvPr id="6" name="Picture 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i////QDgAAOg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690"/>
            <a:ext cx="9144000" cy="8572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4174C-CE04-8A62-7242-28C242772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35" y="1219201"/>
            <a:ext cx="4792979" cy="47929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fj//34FAABxKAAAXA0AABAAAAAmAAAACAAAAAEgAAAAAAAA"/>
              </a:ext>
            </a:extLst>
          </p:cNvSpPr>
          <p:nvPr>
            <p:ph type="ctrTitle"/>
          </p:nvPr>
        </p:nvSpPr>
        <p:spPr>
          <a:xfrm>
            <a:off x="-1198245" y="892810"/>
            <a:ext cx="7772400" cy="12788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 cap="none"/>
            </a:pPr>
            <a:r>
              <a:rPr lang="en-us" sz="3240" b="1" cap="none"/>
              <a:t>Tools and Technologies</a:t>
            </a:r>
            <a:r>
              <a:t>:</a:t>
            </a:r>
            <a:br/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t> </a:t>
            </a:r>
            <a:endParaRPr lang="en-in" cap="none"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722F-61D9-0E84-97E3-97D13CAD61C2}" type="slidenum">
              <a:rPr lang="en-in" cap="none"/>
              <a:t>11</a:t>
            </a:fld>
            <a:endParaRPr lang="en-in" cap="none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Hc6f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b////eTgAAHg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135"/>
            <a:ext cx="9180195" cy="790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1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sLAACmDAAA2BUAAIQU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5" y="2056130"/>
            <a:ext cx="1725295" cy="12788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wLAADtGQAAQxcAADMg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643975" y="2080895"/>
            <a:ext cx="1873885" cy="10198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1664D-F155-6620-08D8-E791CA62A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595" y="4149924"/>
            <a:ext cx="389572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92c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wEAANcAAAB+EQAA0QMAABAAAAAmAAAACAAAAAEgAAAAAAAA"/>
              </a:ext>
            </a:extLst>
          </p:cNvSpPr>
          <p:nvPr>
            <p:ph type="ctrTitle"/>
          </p:nvPr>
        </p:nvSpPr>
        <p:spPr>
          <a:xfrm>
            <a:off x="179705" y="136525"/>
            <a:ext cx="2663825" cy="4838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 cap="none"/>
            </a:pPr>
            <a:r>
              <a:t>Reference: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+gUAALQEAABDNgAAGicAABAAAAAmAAAACAAAAAEgAAAAAAAA"/>
              </a:ext>
            </a:extLst>
          </p:cNvSpPr>
          <p:nvPr>
            <p:ph type="subTitle" idx="1"/>
          </p:nvPr>
        </p:nvSpPr>
        <p:spPr>
          <a:xfrm>
            <a:off x="971550" y="764540"/>
            <a:ext cx="7849235" cy="559181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ts val="530"/>
              </a:spcBef>
              <a:buFont typeface="Arial" pitchFamily="2" charset="0"/>
              <a:buChar char="•"/>
              <a:defRPr lang="en-us" sz="2945" cap="none"/>
            </a:pPr>
            <a:endParaRPr lang="en-in" sz="1600" dirty="0"/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Font typeface="Arial" pitchFamily="2" charset="0"/>
              <a:buChar char="•"/>
              <a:defRPr lang="en-us" sz="2945" cap="none"/>
            </a:pPr>
            <a:r>
              <a:rPr lang="en-in" sz="2210" cap="none" dirty="0">
                <a:solidFill>
                  <a:schemeClr val="tx1"/>
                </a:solidFill>
              </a:rPr>
              <a:t>Ahmed, T.U., Hossain, M.S., </a:t>
            </a:r>
            <a:r>
              <a:rPr lang="en-in" sz="2210" cap="none" dirty="0" err="1">
                <a:solidFill>
                  <a:schemeClr val="tx1"/>
                </a:solidFill>
              </a:rPr>
              <a:t>Alam</a:t>
            </a:r>
            <a:r>
              <a:rPr lang="en-in" sz="2210" cap="none" dirty="0">
                <a:solidFill>
                  <a:schemeClr val="tx1"/>
                </a:solidFill>
              </a:rPr>
              <a:t>, M.J., Andersson, K.: An integrated CNNRNN framework to assess road crack. In: 2019 22nd International Conference on Computer and Information Technology (ICCIT), pp. 1–6. IEEE (2019)</a:t>
            </a: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Font typeface="Arial" pitchFamily="2" charset="0"/>
              <a:buChar char="•"/>
              <a:defRPr lang="en-us" sz="2945" cap="none"/>
            </a:pPr>
            <a:endParaRPr lang="en-in" sz="2210" cap="none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Font typeface="Arial" pitchFamily="2" charset="0"/>
              <a:buChar char="•"/>
              <a:defRPr lang="en-us" sz="2945" cap="none"/>
            </a:pPr>
            <a:r>
              <a:rPr lang="en-us" sz="2210" dirty="0">
                <a:solidFill>
                  <a:schemeClr val="tx1"/>
                </a:solidFill>
              </a:rPr>
              <a:t> Liu </a:t>
            </a:r>
            <a:r>
              <a:rPr lang="en-us" sz="2210" dirty="0" err="1">
                <a:solidFill>
                  <a:schemeClr val="tx1"/>
                </a:solidFill>
              </a:rPr>
              <a:t>Tianyu</a:t>
            </a:r>
            <a:r>
              <a:rPr lang="en-us" sz="2210" dirty="0">
                <a:solidFill>
                  <a:schemeClr val="tx1"/>
                </a:solidFill>
              </a:rPr>
              <a:t>, Li Fei, Wang Rui: Human Face Gender Identification Systems on MB-LBP Engineering Training Center, Shenyang,110136</a:t>
            </a:r>
            <a:r>
              <a:rPr lang="en-us" sz="2210">
                <a:solidFill>
                  <a:schemeClr val="tx1"/>
                </a:solidFill>
              </a:rPr>
              <a:t>, China.2018 </a:t>
            </a:r>
            <a:r>
              <a:rPr lang="en-us" sz="2210" dirty="0">
                <a:solidFill>
                  <a:schemeClr val="tx1"/>
                </a:solidFill>
              </a:rPr>
              <a:t>IEEE.</a:t>
            </a:r>
            <a:endParaRPr lang="en-us" sz="2210" cap="none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705"/>
              </a:spcBef>
              <a:buFont typeface="Arial" pitchFamily="2" charset="0"/>
              <a:buChar char="•"/>
              <a:defRPr lang="en-us" sz="2945" cap="none"/>
            </a:pPr>
            <a:endParaRPr lang="en-in" cap="none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Font typeface="Arial" pitchFamily="2" charset="0"/>
              <a:buChar char="•"/>
              <a:defRPr lang="en-us" sz="2945" cap="none"/>
            </a:pPr>
            <a:r>
              <a:rPr lang="en-in" sz="2210" cap="none" dirty="0" err="1">
                <a:solidFill>
                  <a:schemeClr val="tx1"/>
                </a:solidFill>
              </a:rPr>
              <a:t>Tahmina</a:t>
            </a:r>
            <a:r>
              <a:rPr lang="en-in" sz="2210" cap="none" dirty="0">
                <a:solidFill>
                  <a:schemeClr val="tx1"/>
                </a:solidFill>
              </a:rPr>
              <a:t> </a:t>
            </a:r>
            <a:r>
              <a:rPr lang="en-in" sz="2210" cap="none" dirty="0" err="1">
                <a:solidFill>
                  <a:schemeClr val="tx1"/>
                </a:solidFill>
              </a:rPr>
              <a:t>Akter</a:t>
            </a:r>
            <a:r>
              <a:rPr lang="en-in" sz="2210" cap="none" dirty="0">
                <a:solidFill>
                  <a:schemeClr val="tx1"/>
                </a:solidFill>
              </a:rPr>
              <a:t> Sumi , Mohammad Shahadat Hossain , Raihan </a:t>
            </a:r>
            <a:r>
              <a:rPr lang="en-in" sz="2210" cap="none" dirty="0" err="1">
                <a:solidFill>
                  <a:schemeClr val="tx1"/>
                </a:solidFill>
              </a:rPr>
              <a:t>Ul</a:t>
            </a:r>
            <a:r>
              <a:rPr lang="en-in" sz="2210" cap="none" dirty="0">
                <a:solidFill>
                  <a:schemeClr val="tx1"/>
                </a:solidFill>
              </a:rPr>
              <a:t> Islam and Karl Andersson:</a:t>
            </a:r>
            <a:r>
              <a:rPr lang="en-us" sz="2210" cap="none" dirty="0">
                <a:solidFill>
                  <a:schemeClr val="tx1"/>
                </a:solidFill>
              </a:rPr>
              <a:t>Human Gender Detection from Facial Images Using Convolution Neural Network,</a:t>
            </a:r>
            <a:r>
              <a:rPr lang="en-us" sz="1290" cap="none" dirty="0"/>
              <a:t> </a:t>
            </a:r>
            <a:r>
              <a:rPr lang="en-us" sz="2210" cap="none" dirty="0">
                <a:solidFill>
                  <a:schemeClr val="tx1"/>
                </a:solidFill>
              </a:rPr>
              <a:t>Department of Computer Science and Engineering, University of Chittagong, Chittagong, Bangladesh </a:t>
            </a:r>
            <a:r>
              <a:rPr lang="en-in" sz="2390" cap="none" dirty="0">
                <a:solidFill>
                  <a:schemeClr val="tx1"/>
                </a:solidFill>
              </a:rPr>
              <a:t>Eds.: AII 2021, CCIS 1435</a:t>
            </a:r>
            <a:endParaRPr lang="en-in" sz="3955" cap="none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530"/>
              </a:spcBef>
              <a:buFont typeface="Arial" pitchFamily="2" charset="0"/>
              <a:buChar char="•"/>
              <a:defRPr lang="en-us" sz="2945" cap="none"/>
            </a:pPr>
            <a:endParaRPr lang="en-in" sz="2210" cap="none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spcBef>
                <a:spcPts val="530"/>
              </a:spcBef>
              <a:defRPr lang="en-us" sz="2945" cap="none"/>
            </a:pPr>
            <a:endParaRPr lang="en-in" sz="2210" cap="none" dirty="0"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4D26-68D9-0EBB-97E3-9EEE03AD61CB}" type="slidenum">
              <a:rPr lang="en-in" cap="none"/>
              <a:t>12</a:t>
            </a:fld>
            <a:endParaRPr lang="en-in" cap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AQAABsNAAAINAAAaRoAABAAAAAmAAAACAAAAAG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2162810"/>
          </a:xfrm>
        </p:spPr>
        <p:txBody>
          <a:bodyPr/>
          <a:lstStyle/>
          <a:p>
            <a:pPr>
              <a:defRPr lang="en-us"/>
            </a:pPr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Name of Students:   </a:t>
            </a:r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Mr. Padmanabhan  Deokar (2020BTEIT00024)</a:t>
            </a:r>
            <a:br/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                         Mr. Harshad  Jagadale(2020BTEIT00025)</a:t>
            </a:r>
            <a:br/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                    </a:t>
            </a:r>
            <a:r>
              <a:rPr lang="en-in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Mr. Vaibhav  Done(2020BTEIT00028)</a:t>
            </a:r>
            <a:br/>
            <a:br/>
            <a:br/>
            <a:r>
              <a:rPr lang="en-us" sz="20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Under the Guidance of </a:t>
            </a:r>
            <a:br/>
            <a:br/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Dr. S. P. Sonavane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AwKwAAWAQ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6563360" cy="70612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l">
              <a:defRPr lang="en-us"/>
            </a:pPr>
            <a:r>
              <a:rPr lang="en-us" sz="2800" b="1" cap="none">
                <a:solidFill>
                  <a:schemeClr val="tx2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endParaRPr lang="en-in" sz="2800" b="1" cap="none">
              <a:solidFill>
                <a:schemeClr val="tx2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lang="en-us"/>
            </a:pPr>
            <a:r>
              <a:rPr lang="en-us" sz="2400" b="1" cap="none"/>
              <a:t> </a:t>
            </a:r>
            <a:r>
              <a:rPr lang="en-us" sz="28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Agenda:</a:t>
            </a:r>
            <a:endParaRPr lang="en-us" sz="2400" b="1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lvl="1">
              <a:buFont typeface="Wingdings" charset="2"/>
              <a:buChar char="Ø"/>
              <a:defRPr lang="en-us"/>
            </a:pPr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Problem statement</a:t>
            </a:r>
          </a:p>
          <a:p>
            <a:pPr lvl="1">
              <a:buFont typeface="Wingdings" charset="2"/>
              <a:buChar char="Ø"/>
              <a:defRPr lang="en-us"/>
            </a:pPr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Significance</a:t>
            </a:r>
          </a:p>
          <a:p>
            <a:pPr lvl="1">
              <a:buFont typeface="Wingdings" charset="2"/>
              <a:buChar char="Ø"/>
              <a:defRPr lang="en-us"/>
            </a:pPr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Objectives</a:t>
            </a:r>
          </a:p>
          <a:p>
            <a:pPr lvl="1">
              <a:buFont typeface="Wingdings" charset="2"/>
              <a:buChar char="Ø"/>
              <a:defRPr lang="en-us"/>
            </a:pPr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Methodology</a:t>
            </a:r>
          </a:p>
          <a:p>
            <a:pPr lvl="1">
              <a:buFont typeface="Wingdings" charset="2"/>
              <a:buChar char="Ø"/>
              <a:defRPr lang="en-us"/>
            </a:pPr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Tools and Technologies</a:t>
            </a:r>
          </a:p>
          <a:p>
            <a:pPr lvl="1">
              <a:buFont typeface="Wingdings" charset="2"/>
              <a:buChar char="Ø"/>
              <a:defRPr lang="en-us"/>
            </a:pPr>
            <a:r>
              <a:rPr lang="en-us" sz="2000" b="1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References</a:t>
            </a:r>
          </a:p>
          <a:p>
            <a:pPr marL="457200" lvl="1" indent="0">
              <a:buNone/>
              <a:defRPr lang="en-us"/>
            </a:pPr>
            <a:endParaRPr lang="en-us" sz="18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857250" lvl="2" indent="0">
              <a:buNone/>
              <a:defRPr lang="en-us"/>
            </a:pPr>
            <a:endParaRPr lang="en-us" sz="18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r">
              <a:buFont typeface="Wingdings" charset="2"/>
              <a:buChar char="§"/>
              <a:defRPr lang="en-us"/>
            </a:pPr>
            <a:endParaRPr lang="en-in" cap="none"/>
          </a:p>
        </p:txBody>
      </p:sp>
      <p:pic>
        <p:nvPicPr>
          <p:cNvPr id="4" name="Picture 4" descr="D:\Bhandare\IT Dept\A Format &amp; other\WCE Logo\Department Logo.png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wwAAC4AAAAJTcAABg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116840"/>
            <a:ext cx="1153795" cy="71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26DD-93D9-0ED0-97E3-658568AD6130}" type="slidenum">
              <a:rPr lang="en-in" cap="none"/>
              <a:t>3</a:t>
            </a:fld>
            <a:endParaRPr lang="en-in" cap="none"/>
          </a:p>
        </p:txBody>
      </p:sp>
      <p:sp>
        <p:nvSpPr>
          <p:cNvPr id="6" name="Rectangle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DtgjAB/f38A7uzhA8zMzADAwP8Af39/AAAAAAAAAAAAAAAAAAAAAAAAAAAAIQAAABgAAAAUAAAAAAAAAD8FAABAOAAAhwUAABAAAAAmAAAACAAAAP//////////"/>
              </a:ext>
            </a:extLst>
          </p:cNvSpPr>
          <p:nvPr/>
        </p:nvSpPr>
        <p:spPr>
          <a:xfrm>
            <a:off x="0" y="852805"/>
            <a:ext cx="9144000" cy="4572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in" cap="none"/>
          </a:p>
        </p:txBody>
      </p:sp>
      <p:pic>
        <p:nvPicPr>
          <p:cNvPr id="7" name="Picture 8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UDAAB8AAAAQDgAAMI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" y="78740"/>
            <a:ext cx="8602345" cy="857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vT//7IFAAASJAAAvQ4AABAAAAAmAAAACAAAAAEAAAAAAAAA"/>
              </a:ext>
            </a:extLst>
          </p:cNvSpPr>
          <p:nvPr>
            <p:ph type="ctrTitle"/>
          </p:nvPr>
        </p:nvSpPr>
        <p:spPr>
          <a:xfrm>
            <a:off x="-1908810" y="925830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rPr lang="en-us" sz="3200" b="1" cap="none"/>
              <a:t>Problem statement</a:t>
            </a:r>
            <a:r>
              <a:t>: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PAQAAN0OAAA7LwAAvxQAAAAAAAAmAAAACAAAAAEgAAAAAAAA"/>
              </a:ext>
            </a:extLst>
          </p:cNvSpPr>
          <p:nvPr>
            <p:ph type="subTitle" idx="1"/>
          </p:nvPr>
        </p:nvSpPr>
        <p:spPr>
          <a:xfrm>
            <a:off x="688340" y="2416175"/>
            <a:ext cx="6989445" cy="95631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l">
              <a:buFont typeface="Wingdings" pitchFamily="2" charset="2"/>
              <a:buChar char=""/>
              <a:defRPr lang="en-us"/>
            </a:pPr>
            <a:r>
              <a:rPr lang="en-us" sz="2400" cap="none">
                <a:solidFill>
                  <a:schemeClr val="tx1"/>
                </a:solidFill>
              </a:rPr>
              <a:t>To implement Local Binary Pattern(LBP) for facial feature extraction. </a:t>
            </a: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0EC7-89D9-0EF8-97E3-7FAD40AD612A}" type="slidenum">
              <a:rPr lang="en-in" cap="none"/>
              <a:t>4</a:t>
            </a:fld>
            <a:endParaRPr lang="en-in" cap="none"/>
          </a:p>
        </p:txBody>
      </p:sp>
      <p:pic>
        <p:nvPicPr>
          <p:cNvPr id="5" name="Picture 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QmCM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AAAAA6zgAAJE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2585" cy="904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gQAAKEVAACsLwAAXhsAAAAAAAAmAAAACAAAAP//////////"/>
              </a:ext>
            </a:extLst>
          </p:cNvSpPr>
          <p:nvPr/>
        </p:nvSpPr>
        <p:spPr>
          <a:xfrm>
            <a:off x="717550" y="3515995"/>
            <a:ext cx="7031990" cy="93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buFont typeface="Wingdings" pitchFamily="2" charset="2"/>
              <a:buChar char=""/>
              <a:defRPr lang="en-us"/>
            </a:pPr>
            <a:r>
              <a:rPr lang="en-us" sz="2400" cap="none"/>
              <a:t>To implement Support Vector Machine(SVM) for classification into male and female.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vT//7AGAABQIgAAtw8AABAAAAAmAAAACAAAAAEgAAAAAAAA"/>
              </a:ext>
            </a:extLst>
          </p:cNvSpPr>
          <p:nvPr>
            <p:ph type="ctrTitle"/>
          </p:nvPr>
        </p:nvSpPr>
        <p:spPr>
          <a:xfrm>
            <a:off x="-1908810" y="1087120"/>
            <a:ext cx="7486650" cy="146748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600" b="1" cap="none"/>
              <a:t>Significance:</a:t>
            </a:r>
            <a:endParaRPr lang="en-in" sz="3600" b="1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iQUAAAIOAAC3MgAAKyAAAAAAAAAmAAAACAAAAAEgAAAAAAAA"/>
              </a:ext>
            </a:extLst>
          </p:cNvSpPr>
          <p:nvPr>
            <p:ph type="subTitle" idx="1"/>
          </p:nvPr>
        </p:nvSpPr>
        <p:spPr>
          <a:xfrm>
            <a:off x="899795" y="2277110"/>
            <a:ext cx="7344410" cy="29521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The proposed system of gender detection is to classify human facial image into male and female comparing features of facial images of the datasets.</a:t>
            </a:r>
            <a:endParaRPr lang="en-us" sz="1800" cap="none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LBP and SVM together gives accuracy around 94.7% .</a:t>
            </a:r>
          </a:p>
          <a:p>
            <a:pPr marL="342900" indent="-3429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  <a:r>
              <a:t>Time complexity for Local Binary pattern is O(1).</a:t>
            </a:r>
          </a:p>
          <a:p>
            <a:pPr marL="342900" indent="-3429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2400" cap="none">
                <a:solidFill>
                  <a:schemeClr val="tx1"/>
                </a:solidFill>
              </a:defRPr>
            </a:pPr>
            <a:r>
              <a:t>Time complexity for Support vector machine is O(N^2*k). 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2400" cap="none">
                <a:solidFill>
                  <a:schemeClr val="tx1"/>
                </a:solidFill>
              </a:defRPr>
            </a:pPr>
            <a:endParaRPr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5177-39D9-0EA7-97E3-CFF21FAD619A}" type="slidenum">
              <a:rPr lang="en-in" cap="none"/>
              <a:t>5</a:t>
            </a:fld>
            <a:endParaRPr lang="en-in" cap="none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yAGV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IAAAAQDgAAJk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"/>
            <a:ext cx="9144000" cy="904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038F-C1D9-0EF5-97E3-37A04DAD6162}" type="slidenum">
              <a:rPr lang="en-in" cap="none"/>
              <a:t>6</a:t>
            </a:fld>
            <a:endParaRPr lang="en-in" cap="none"/>
          </a:p>
        </p:txBody>
      </p:sp>
      <p:pic>
        <p:nvPicPr>
          <p:cNvPr id="3" name="Picture 8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I////QDgAAA4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560"/>
            <a:ext cx="9144000" cy="8572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E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MBAABzDwAA3TUAAAQe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3797" y="2405062"/>
            <a:ext cx="8540750" cy="23679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LgYAAOsIAABVEAAA6wsAAAAgAAAmAAAACAAAAP//////////"/>
              </a:ext>
            </a:extLst>
          </p:cNvSpPr>
          <p:nvPr/>
        </p:nvSpPr>
        <p:spPr>
          <a:xfrm>
            <a:off x="123190" y="1706880"/>
            <a:ext cx="2706370" cy="48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/>
            </a:pPr>
            <a:r>
              <a:rPr sz="2000" b="1" dirty="0"/>
              <a:t>Flow of Program: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X/P//+sGAAAvIwAA9g8AABAAAAAmAAAACAAAAAEAAAAAAAAA"/>
              </a:ext>
            </a:extLst>
          </p:cNvSpPr>
          <p:nvPr>
            <p:ph type="ctrTitle"/>
          </p:nvPr>
        </p:nvSpPr>
        <p:spPr>
          <a:xfrm>
            <a:off x="-2052955" y="112458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rPr lang="en-us" sz="3600" b="1" cap="none"/>
              <a:t>Objectives:</a:t>
            </a:r>
            <a:br/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wYAAB8NAACaMwAA5xcAAAAAAAAmAAAACAAAAAEgAAAAAAAA"/>
              </a:ext>
            </a:extLst>
          </p:cNvSpPr>
          <p:nvPr>
            <p:ph type="subTitle" idx="1"/>
          </p:nvPr>
        </p:nvSpPr>
        <p:spPr>
          <a:xfrm>
            <a:off x="1043305" y="2132965"/>
            <a:ext cx="7345045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 dirty="0">
                <a:solidFill>
                  <a:schemeClr val="tx1"/>
                </a:solidFill>
              </a:rPr>
              <a:t>To compare input image features with features of images of the Kaggle dataset.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 dirty="0">
                <a:solidFill>
                  <a:schemeClr val="tx1"/>
                </a:solidFill>
              </a:rPr>
              <a:t>To construct two dimensional array containing of pixel values of input image.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 dirty="0">
                <a:solidFill>
                  <a:schemeClr val="tx1"/>
                </a:solidFill>
              </a:rPr>
              <a:t>To classify gender based on feature like eye,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 dirty="0">
                <a:solidFill>
                  <a:schemeClr val="tx1"/>
                </a:solidFill>
              </a:rPr>
              <a:t>eye- </a:t>
            </a:r>
            <a:r>
              <a:rPr lang="en-us" sz="2400" cap="none" dirty="0" err="1">
                <a:solidFill>
                  <a:schemeClr val="tx1"/>
                </a:solidFill>
              </a:rPr>
              <a:t>brow,facial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</a:rPr>
              <a:t>hair,nose</a:t>
            </a:r>
            <a:r>
              <a:rPr lang="en-us" sz="2400" cap="none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endParaRPr lang="en-us" sz="2400" cap="none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spcBef>
                <a:spcPts val="190"/>
              </a:spcBef>
              <a:buFont typeface="Arial" pitchFamily="2" charset="0"/>
              <a:buChar char="•"/>
              <a:defRPr lang="en-us" sz="800" cap="none"/>
            </a:pPr>
            <a:endParaRPr lang="en-us" cap="none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190"/>
              </a:spcBef>
              <a:defRPr lang="en-us" sz="800" cap="none"/>
            </a:pPr>
            <a:endParaRPr lang="en-in" cap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2E14-5AD9-0ED8-97E3-AC8D60AD61F9}" type="slidenum">
              <a:rPr lang="en-in" cap="none"/>
              <a:t>7</a:t>
            </a:fld>
            <a:endParaRPr lang="en-in" cap="none"/>
          </a:p>
        </p:txBody>
      </p:sp>
      <p:pic>
        <p:nvPicPr>
          <p:cNvPr id="5" name="Picture 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Hc6f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t////QDgAADM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65"/>
            <a:ext cx="9144000" cy="857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fP//0MEAAChIwAATg0AABAAAAAmAAAACAAAAAEgAAAAAAAA"/>
              </a:ext>
            </a:extLst>
          </p:cNvSpPr>
          <p:nvPr>
            <p:ph type="ctrTitle"/>
          </p:nvPr>
        </p:nvSpPr>
        <p:spPr>
          <a:xfrm>
            <a:off x="-1980565" y="692785"/>
            <a:ext cx="777240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600" b="1" cap="none"/>
              <a:t>Methodology:</a:t>
            </a:r>
            <a:endParaRPr lang="en-in" sz="3600" b="1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iQUAAIELAABpNQAA7SUAAAAAAAAmAAAACAAAAAEgAAAAAAAA"/>
              </a:ext>
            </a:extLst>
          </p:cNvSpPr>
          <p:nvPr>
            <p:ph type="subTitle" idx="1"/>
          </p:nvPr>
        </p:nvSpPr>
        <p:spPr>
          <a:xfrm>
            <a:off x="899795" y="1870075"/>
            <a:ext cx="7782560" cy="42951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Gender Classification is decomposed into two parts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1.Feature Extraction 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2. Classification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Feature Extraction involves following steps: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1.Convert input image into grayscale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2.Set pixel value as center pixel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3.Collect neighbourhood pixel(3x3 matrix)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4.Neighbourhood pixel value is 1 if it’s value                                   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    greater than center pixel otherwise 0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5.Replace center pixel value with resulted decimal 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    value            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190"/>
              </a:spcBef>
              <a:defRPr lang="en-us" sz="800" cap="none"/>
            </a:pPr>
            <a:endParaRPr lang="en-in" cap="none"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3CDB-95D9-0ECA-97E3-639F72AD6136}" type="slidenum">
              <a:rPr lang="en-in" cap="none"/>
              <a:t>8</a:t>
            </a:fld>
            <a:endParaRPr lang="en-in" cap="none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IAAAAQDgAAF0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"/>
            <a:ext cx="9144000" cy="866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F5b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fP//0MEAAChIwAATg0AABAAAAAmAAAACAAAAAEgAAAAAAAA"/>
              </a:ext>
            </a:extLst>
          </p:cNvSpPr>
          <p:nvPr>
            <p:ph type="ctrTitle"/>
          </p:nvPr>
        </p:nvSpPr>
        <p:spPr>
          <a:xfrm>
            <a:off x="-1980565" y="692785"/>
            <a:ext cx="777240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600" b="1" cap="none"/>
              <a:t>Methodology:</a:t>
            </a:r>
            <a:endParaRPr lang="en-in" sz="3600" b="1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17a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iQUAAIELAABpNQAA7SUAAAAAAAAmAAAACAAAAAEgAAAAAAAA"/>
              </a:ext>
            </a:extLst>
          </p:cNvSpPr>
          <p:nvPr>
            <p:ph type="subTitle" idx="1"/>
          </p:nvPr>
        </p:nvSpPr>
        <p:spPr>
          <a:xfrm>
            <a:off x="899795" y="1870075"/>
            <a:ext cx="7782560" cy="42951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Classification involves following steps: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1.Import dataset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2.Explore the data to figure out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3.Divide the data into training and testing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4.Train the SVM algorithm</a:t>
            </a:r>
          </a:p>
          <a:p>
            <a:pPr algn="l">
              <a:lnSpc>
                <a:spcPct val="80000"/>
              </a:lnSpc>
              <a:spcBef>
                <a:spcPts val="575"/>
              </a:spcBef>
              <a:defRPr lang="en-us" sz="800" cap="none"/>
            </a:pPr>
            <a:r>
              <a:rPr lang="en-us" sz="2400" cap="none">
                <a:solidFill>
                  <a:schemeClr val="tx1"/>
                </a:solidFill>
              </a:rPr>
              <a:t>              5.Evaluate the result of the algorithm            </a:t>
            </a:r>
          </a:p>
          <a:p>
            <a:pPr marL="457200" indent="-457200" algn="l">
              <a:lnSpc>
                <a:spcPct val="80000"/>
              </a:lnSpc>
              <a:spcBef>
                <a:spcPts val="575"/>
              </a:spcBef>
              <a:buFont typeface="Arial" pitchFamily="2" charset="0"/>
              <a:buChar char="•"/>
              <a:defRPr lang="en-us" sz="800" cap="none"/>
            </a:pPr>
            <a:endParaRPr lang="en-us" sz="2400" cap="none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spcBef>
                <a:spcPts val="190"/>
              </a:spcBef>
              <a:defRPr lang="en-us" sz="800" cap="none"/>
            </a:pPr>
            <a:endParaRPr lang="en-in" cap="none"/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fCJ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5B645B-15D9-0E92-97E3-E3C72AAD61B6}" type="slidenum">
              <a:rPr lang="en-in" cap="none"/>
              <a:t>9</a:t>
            </a:fld>
            <a:endParaRPr lang="en-in" cap="none"/>
          </a:p>
        </p:txBody>
      </p:sp>
      <p:pic>
        <p:nvPicPr>
          <p:cNvPr id="5" name="Picture 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fCJ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jqqn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IAAAAQDgAAF0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"/>
            <a:ext cx="9144000" cy="866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497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Presentation</vt:lpstr>
      <vt:lpstr>Presentation</vt:lpstr>
      <vt:lpstr>Presentation</vt:lpstr>
      <vt:lpstr>Presentation</vt:lpstr>
      <vt:lpstr>Title of Project: Gender Classification Using Facial Images</vt:lpstr>
      <vt:lpstr>Name of Students:   Mr. Padmanabhan  Deokar (2020BTEIT00024)                           Mr. Harshad  Jagadale(2020BTEIT00025)                      Mr. Vaibhav  Done(2020BTEIT00028)   Under the Guidance of   Dr. S. P. Sonavane</vt:lpstr>
      <vt:lpstr> </vt:lpstr>
      <vt:lpstr>Problem statement:</vt:lpstr>
      <vt:lpstr>Significance:</vt:lpstr>
      <vt:lpstr>PowerPoint Presentation</vt:lpstr>
      <vt:lpstr>Objectives: </vt:lpstr>
      <vt:lpstr>Methodology:</vt:lpstr>
      <vt:lpstr>Methodology:</vt:lpstr>
      <vt:lpstr>LBP flowchart:</vt:lpstr>
      <vt:lpstr>Tools and Technologies: 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subject/>
  <dc:creator>Dell</dc:creator>
  <cp:keywords/>
  <dc:description/>
  <cp:lastModifiedBy>harshad jagadale</cp:lastModifiedBy>
  <cp:revision>5</cp:revision>
  <dcterms:created xsi:type="dcterms:W3CDTF">2022-09-27T09:35:11Z</dcterms:created>
  <dcterms:modified xsi:type="dcterms:W3CDTF">2022-12-03T05:51:17Z</dcterms:modified>
</cp:coreProperties>
</file>