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  <p:sldId id="277" r:id="rId10"/>
    <p:sldId id="278" r:id="rId11"/>
    <p:sldId id="279" r:id="rId12"/>
    <p:sldId id="280" r:id="rId13"/>
    <p:sldId id="265" r:id="rId14"/>
    <p:sldId id="281" r:id="rId15"/>
    <p:sldId id="282" r:id="rId16"/>
    <p:sldId id="284" r:id="rId17"/>
    <p:sldId id="283" r:id="rId18"/>
    <p:sldId id="285" r:id="rId19"/>
    <p:sldId id="269" r:id="rId20"/>
    <p:sldId id="286" r:id="rId21"/>
    <p:sldId id="287" r:id="rId22"/>
    <p:sldId id="288" r:id="rId23"/>
    <p:sldId id="290" r:id="rId24"/>
    <p:sldId id="289" r:id="rId25"/>
    <p:sldId id="291" r:id="rId26"/>
    <p:sldId id="300" r:id="rId27"/>
    <p:sldId id="293" r:id="rId28"/>
    <p:sldId id="294" r:id="rId29"/>
    <p:sldId id="295" r:id="rId30"/>
    <p:sldId id="273" r:id="rId31"/>
    <p:sldId id="274" r:id="rId32"/>
    <p:sldId id="296" r:id="rId33"/>
    <p:sldId id="297" r:id="rId34"/>
    <p:sldId id="298" r:id="rId35"/>
    <p:sldId id="299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报告分为四个部分，首相阐述一下</a:t>
            </a:r>
            <a:r>
              <a:rPr lang="en-US" altLang="zh-CN"/>
              <a:t>project2</a:t>
            </a:r>
            <a:r>
              <a:rPr lang="zh-CN" altLang="en-US"/>
              <a:t>的简要信息，然后分析本次项目的代码组成，接着简述我们的参数调整思路和结果，最后我们会对本次项目进行总结反思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讲述</a:t>
            </a:r>
            <a:r>
              <a:rPr lang="en-US" altLang="zh-CN"/>
              <a:t>chatbot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2250" y="4968360"/>
            <a:ext cx="1633781" cy="16337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9" name="矩形: 圆角 8"/>
          <p:cNvSpPr/>
          <p:nvPr>
            <p:custDataLst>
              <p:tags r:id="rId5"/>
            </p:custDataLst>
          </p:nvPr>
        </p:nvSpPr>
        <p:spPr>
          <a:xfrm>
            <a:off x="1349141" y="720855"/>
            <a:ext cx="9493718" cy="5416288"/>
          </a:xfrm>
          <a:prstGeom prst="roundRect">
            <a:avLst>
              <a:gd name="adj" fmla="val 13483"/>
            </a:avLst>
          </a:prstGeom>
          <a:solidFill>
            <a:schemeClr val="bg1">
              <a:alpha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0590745" y="901299"/>
            <a:ext cx="673100" cy="673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510972" y="2774848"/>
            <a:ext cx="7170058" cy="1000826"/>
          </a:xfr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algn="ctr">
              <a:defRPr lang="zh-CN" altLang="en-US" sz="4800" b="0" spc="10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2510972" y="3850928"/>
            <a:ext cx="7170058" cy="903324"/>
          </a:xfrm>
          <a:noFill/>
        </p:spPr>
        <p:txBody>
          <a:bodyPr wrap="square" lIns="91440" tIns="45720" rIns="91440" bIns="45720" rtlCol="0">
            <a:normAutofit/>
          </a:bodyPr>
          <a:lstStyle>
            <a:lvl1pPr marL="0" indent="0" algn="ctr">
              <a:buNone/>
              <a:defRPr lang="zh-CN" altLang="en-US" sz="1800" spc="600" baseline="0" dirty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927350" y="260349"/>
            <a:ext cx="6337300" cy="6337300"/>
          </a:xfrm>
          <a:prstGeom prst="ellipse">
            <a:avLst/>
          </a:prstGeom>
          <a:solidFill>
            <a:schemeClr val="bg1">
              <a:alpha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322438" y="901700"/>
            <a:ext cx="1066800" cy="10668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8544379" y="4413703"/>
            <a:ext cx="2183946" cy="2183946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027536" y="2680294"/>
            <a:ext cx="4136929" cy="107115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027534" y="3887978"/>
            <a:ext cx="4136929" cy="452945"/>
          </a:xfrm>
          <a:noFill/>
        </p:spPr>
        <p:txBody>
          <a:bodyPr wrap="square" lIns="91440" tIns="45720" rIns="91440" bIns="45720" rtlCol="0">
            <a:normAutofit/>
          </a:bodyPr>
          <a:lstStyle>
            <a:lvl1pPr marL="0" indent="0" algn="ctr">
              <a:buNone/>
              <a:defRPr lang="zh-CN" altLang="en-US" sz="2000" spc="800" baseline="0" dirty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lvl="0" algn="ctr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234014" y="5871725"/>
            <a:ext cx="749300" cy="749300"/>
            <a:chOff x="234014" y="5871725"/>
            <a:chExt cx="749300" cy="749300"/>
          </a:xfrm>
        </p:grpSpPr>
        <p:sp>
          <p:nvSpPr>
            <p:cNvPr id="6" name="椭圆 5"/>
            <p:cNvSpPr/>
            <p:nvPr userDrawn="1">
              <p:custDataLst>
                <p:tags r:id="rId3"/>
              </p:custDataLst>
            </p:nvPr>
          </p:nvSpPr>
          <p:spPr>
            <a:xfrm>
              <a:off x="234014" y="5871725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7" name="椭圆 6"/>
            <p:cNvSpPr/>
            <p:nvPr userDrawn="1">
              <p:custDataLst>
                <p:tags r:id="rId4"/>
              </p:custDataLst>
            </p:nvPr>
          </p:nvSpPr>
          <p:spPr>
            <a:xfrm>
              <a:off x="638684" y="5976029"/>
              <a:ext cx="151891" cy="1518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8" name="椭圆 7"/>
            <p:cNvSpPr/>
            <p:nvPr userDrawn="1">
              <p:custDataLst>
                <p:tags r:id="rId5"/>
              </p:custDataLst>
            </p:nvPr>
          </p:nvSpPr>
          <p:spPr>
            <a:xfrm>
              <a:off x="751539" y="6149657"/>
              <a:ext cx="78072" cy="7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234315" y="5871845"/>
            <a:ext cx="749300" cy="749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638810" y="5975985"/>
            <a:ext cx="151765" cy="151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751840" y="6149340"/>
            <a:ext cx="78105" cy="78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11442065" y="307975"/>
            <a:ext cx="536575" cy="536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11332210" y="143510"/>
            <a:ext cx="323215" cy="323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cap="all" baseline="0" dirty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34014" y="5871725"/>
            <a:ext cx="749300" cy="749300"/>
            <a:chOff x="234014" y="5871725"/>
            <a:chExt cx="749300" cy="749300"/>
          </a:xfrm>
        </p:grpSpPr>
        <p:sp>
          <p:nvSpPr>
            <p:cNvPr id="10" name="椭圆 9"/>
            <p:cNvSpPr/>
            <p:nvPr userDrawn="1">
              <p:custDataLst>
                <p:tags r:id="rId4"/>
              </p:custDataLst>
            </p:nvPr>
          </p:nvSpPr>
          <p:spPr>
            <a:xfrm>
              <a:off x="234014" y="5871725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cap="all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5"/>
              </p:custDataLst>
            </p:nvPr>
          </p:nvSpPr>
          <p:spPr>
            <a:xfrm>
              <a:off x="638684" y="5976029"/>
              <a:ext cx="151891" cy="1518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cap="all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751539" y="6149657"/>
              <a:ext cx="78072" cy="7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cap="all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cap="all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cap="all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cap="all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cap="all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28950" y="154550"/>
            <a:ext cx="749300" cy="749300"/>
            <a:chOff x="228950" y="154550"/>
            <a:chExt cx="749300" cy="749300"/>
          </a:xfrm>
        </p:grpSpPr>
        <p:sp>
          <p:nvSpPr>
            <p:cNvPr id="11" name="椭圆 10"/>
            <p:cNvSpPr/>
            <p:nvPr userDrawn="1">
              <p:custDataLst>
                <p:tags r:id="rId4"/>
              </p:custDataLst>
            </p:nvPr>
          </p:nvSpPr>
          <p:spPr>
            <a:xfrm>
              <a:off x="228950" y="154550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>
              <a:off x="633620" y="258854"/>
              <a:ext cx="151891" cy="1518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3" name="椭圆 12"/>
            <p:cNvSpPr/>
            <p:nvPr userDrawn="1">
              <p:custDataLst>
                <p:tags r:id="rId6"/>
              </p:custDataLst>
            </p:nvPr>
          </p:nvSpPr>
          <p:spPr>
            <a:xfrm>
              <a:off x="746475" y="432482"/>
              <a:ext cx="78072" cy="7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11139099" y="191324"/>
            <a:ext cx="824301" cy="629586"/>
            <a:chOff x="11139099" y="191324"/>
            <a:chExt cx="824301" cy="629586"/>
          </a:xfrm>
        </p:grpSpPr>
        <p:sp>
          <p:nvSpPr>
            <p:cNvPr id="10" name="椭圆 9"/>
            <p:cNvSpPr/>
            <p:nvPr userDrawn="1">
              <p:custDataLst>
                <p:tags r:id="rId10"/>
              </p:custDataLst>
            </p:nvPr>
          </p:nvSpPr>
          <p:spPr>
            <a:xfrm>
              <a:off x="11333814" y="191324"/>
              <a:ext cx="629586" cy="6295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11"/>
              </p:custDataLst>
            </p:nvPr>
          </p:nvSpPr>
          <p:spPr>
            <a:xfrm>
              <a:off x="11139099" y="436895"/>
              <a:ext cx="384015" cy="384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234315" y="5871845"/>
            <a:ext cx="749300" cy="749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638810" y="5975985"/>
            <a:ext cx="151765" cy="151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>
            <a:off x="751840" y="6149340"/>
            <a:ext cx="78105" cy="78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11125835" y="5871845"/>
            <a:ext cx="629285" cy="629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7" name="椭圆 16"/>
          <p:cNvSpPr/>
          <p:nvPr>
            <p:custDataLst>
              <p:tags r:id="rId15"/>
            </p:custDataLst>
          </p:nvPr>
        </p:nvSpPr>
        <p:spPr>
          <a:xfrm>
            <a:off x="10930890" y="6117590"/>
            <a:ext cx="3841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72085" y="6061075"/>
            <a:ext cx="654685" cy="6546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536575" y="6169025"/>
            <a:ext cx="132715" cy="132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648970" y="6333490"/>
            <a:ext cx="67945" cy="679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11334115" y="191135"/>
            <a:ext cx="629285" cy="629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3" name="椭圆 12"/>
          <p:cNvSpPr/>
          <p:nvPr>
            <p:custDataLst>
              <p:tags r:id="rId12"/>
            </p:custDataLst>
          </p:nvPr>
        </p:nvSpPr>
        <p:spPr>
          <a:xfrm>
            <a:off x="11139170" y="436880"/>
            <a:ext cx="3841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857250" y="260349"/>
            <a:ext cx="6337300" cy="6337300"/>
          </a:xfrm>
          <a:prstGeom prst="ellipse">
            <a:avLst/>
          </a:prstGeom>
          <a:solidFill>
            <a:schemeClr val="bg1">
              <a:alpha val="9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7518400" y="889000"/>
            <a:ext cx="1066800" cy="1066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7908925" y="3263900"/>
            <a:ext cx="2705100" cy="27051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599575" y="4099590"/>
            <a:ext cx="4852648" cy="738664"/>
          </a:xfrm>
          <a:noFill/>
        </p:spPr>
        <p:txBody>
          <a:bodyPr wrap="square" lIns="91440" tIns="45720" rIns="91440" bIns="45720" rtlCol="0">
            <a:normAutofit/>
          </a:bodyPr>
          <a:lstStyle>
            <a:lvl1pPr marL="0" indent="0" algn="ctr">
              <a:buNone/>
              <a:defRPr lang="zh-CN" altLang="en-US" sz="2000" spc="300" baseline="0" dirty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77976" y="3291942"/>
            <a:ext cx="4874248" cy="73866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0" baseline="0"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5802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336725 w 12192000"/>
              <a:gd name="connsiteY3" fmla="*/ 6858000 h 6858000"/>
              <a:gd name="connsiteX4" fmla="*/ 2494487 w 12192000"/>
              <a:gd name="connsiteY4" fmla="*/ 6762157 h 6858000"/>
              <a:gd name="connsiteX5" fmla="*/ 4235873 w 12192000"/>
              <a:gd name="connsiteY5" fmla="*/ 3487004 h 6858000"/>
              <a:gd name="connsiteX6" fmla="*/ 2168834 w 12192000"/>
              <a:gd name="connsiteY6" fmla="*/ 14012 h 6858000"/>
              <a:gd name="connsiteX7" fmla="*/ 2141479 w 12192000"/>
              <a:gd name="connsiteY7" fmla="*/ 1 h 6858000"/>
              <a:gd name="connsiteX8" fmla="*/ 0 w 12192000"/>
              <a:gd name="connsiteY8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336725" y="6858000"/>
                </a:lnTo>
                <a:lnTo>
                  <a:pt x="2494487" y="6762157"/>
                </a:lnTo>
                <a:cubicBezTo>
                  <a:pt x="3545114" y="6052368"/>
                  <a:pt x="4235873" y="4850354"/>
                  <a:pt x="4235873" y="3487004"/>
                </a:cubicBezTo>
                <a:cubicBezTo>
                  <a:pt x="4235873" y="1987320"/>
                  <a:pt x="3400055" y="682851"/>
                  <a:pt x="2168834" y="14012"/>
                </a:cubicBezTo>
                <a:lnTo>
                  <a:pt x="214147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5802" y="627865"/>
            <a:ext cx="2763280" cy="5526560"/>
          </a:xfrm>
          <a:custGeom>
            <a:avLst/>
            <a:gdLst>
              <a:gd name="connsiteX0" fmla="*/ 0 w 2763280"/>
              <a:gd name="connsiteY0" fmla="*/ 0 h 5526560"/>
              <a:gd name="connsiteX1" fmla="*/ 2763280 w 2763280"/>
              <a:gd name="connsiteY1" fmla="*/ 2763280 h 5526560"/>
              <a:gd name="connsiteX2" fmla="*/ 0 w 2763280"/>
              <a:gd name="connsiteY2" fmla="*/ 5526560 h 55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3280" h="5526560">
                <a:moveTo>
                  <a:pt x="0" y="0"/>
                </a:moveTo>
                <a:cubicBezTo>
                  <a:pt x="1526117" y="0"/>
                  <a:pt x="2763280" y="1237163"/>
                  <a:pt x="2763280" y="2763280"/>
                </a:cubicBezTo>
                <a:cubicBezTo>
                  <a:pt x="2763280" y="4289397"/>
                  <a:pt x="1526117" y="5526560"/>
                  <a:pt x="0" y="552656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640349" y="412379"/>
            <a:ext cx="1544544" cy="15445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9.xml"/><Relationship Id="rId3" Type="http://schemas.openxmlformats.org/officeDocument/2006/relationships/image" Target="../media/image8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9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11.xml"/><Relationship Id="rId4" Type="http://schemas.openxmlformats.org/officeDocument/2006/relationships/image" Target="../media/image14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5.xml"/><Relationship Id="rId2" Type="http://schemas.openxmlformats.org/officeDocument/2006/relationships/image" Target="../media/image15.png"/><Relationship Id="rId1" Type="http://schemas.openxmlformats.org/officeDocument/2006/relationships/tags" Target="../tags/tag21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7.xml"/><Relationship Id="rId2" Type="http://schemas.openxmlformats.org/officeDocument/2006/relationships/image" Target="../media/image16.png"/><Relationship Id="rId1" Type="http://schemas.openxmlformats.org/officeDocument/2006/relationships/tags" Target="../tags/tag21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1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22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5.xml"/><Relationship Id="rId2" Type="http://schemas.openxmlformats.org/officeDocument/2006/relationships/image" Target="../media/image21.png"/><Relationship Id="rId1" Type="http://schemas.openxmlformats.org/officeDocument/2006/relationships/tags" Target="../tags/tag2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7.xml"/><Relationship Id="rId2" Type="http://schemas.openxmlformats.org/officeDocument/2006/relationships/image" Target="../media/image21.png"/><Relationship Id="rId1" Type="http://schemas.openxmlformats.org/officeDocument/2006/relationships/tags" Target="../tags/tag236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9.xml"/><Relationship Id="rId2" Type="http://schemas.openxmlformats.org/officeDocument/2006/relationships/image" Target="../media/image21.png"/><Relationship Id="rId1" Type="http://schemas.openxmlformats.org/officeDocument/2006/relationships/tags" Target="../tags/tag238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4.xml"/><Relationship Id="rId3" Type="http://schemas.openxmlformats.org/officeDocument/2006/relationships/image" Target="../media/image2.pn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0.xml"/><Relationship Id="rId3" Type="http://schemas.openxmlformats.org/officeDocument/2006/relationships/image" Target="../media/image5.png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3.xml"/><Relationship Id="rId3" Type="http://schemas.openxmlformats.org/officeDocument/2006/relationships/image" Target="../media/image6.png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6.xml"/><Relationship Id="rId3" Type="http://schemas.openxmlformats.org/officeDocument/2006/relationships/image" Target="../media/image7.png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0972" y="3558438"/>
            <a:ext cx="7170058" cy="1000826"/>
          </a:xfrm>
        </p:spPr>
        <p:txBody>
          <a:bodyPr>
            <a:normAutofit fontScale="90000"/>
          </a:bodyPr>
          <a:p>
            <a:pPr algn="ctr"/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t>软件工程原理与实践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en-US" altLang="zh-CN" sz="2400">
                <a:cs typeface="Arial" panose="020B0604020202090204" pitchFamily="34" charset="0"/>
              </a:rPr>
              <a:t>―</a:t>
            </a:r>
            <a:r>
              <a:rPr lang="en-US" altLang="zh-CN" sz="2400">
                <a:cs typeface="Arial" panose="020B0604020202090204" pitchFamily="34" charset="0"/>
                <a:sym typeface="+mn-ea"/>
              </a:rPr>
              <a:t>―My_PCLogo</a:t>
            </a:r>
            <a:br>
              <a:rPr lang="en-US" altLang="zh-CN" sz="2400">
                <a:cs typeface="Arial" panose="020B0604020202090204" pitchFamily="34" charset="0"/>
                <a:sym typeface="+mn-ea"/>
              </a:rPr>
            </a:br>
            <a:br>
              <a:rPr lang="en-US" altLang="zh-CN">
                <a:cs typeface="Arial" panose="020B0604020202090204" pitchFamily="34" charset="0"/>
              </a:rPr>
            </a:br>
            <a:r>
              <a:rPr>
                <a:cs typeface="Arial" panose="020B0604020202090204" pitchFamily="34" charset="0"/>
              </a:rPr>
              <a:t>项目报告</a:t>
            </a:r>
            <a:endParaRPr>
              <a:cs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好友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添加好友！这讲是你认识很多大神。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通过搜索框可以搜索其他玩家，点击添加好友，你还可以向他发送好友请求，对方上线后即可接受请求成为好友。在好友列表，你还可以查看自己的好友。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352" r="69641"/>
          <a:stretch>
            <a:fillRect/>
          </a:stretch>
        </p:blipFill>
        <p:spPr>
          <a:xfrm>
            <a:off x="8829675" y="3023870"/>
            <a:ext cx="1919605" cy="3545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>
            <a:normAutofit/>
          </a:bodyPr>
          <a:lstStyle/>
          <a:p>
            <a:r>
              <a:rPr lang="zh-CN" altLang="en-US" dirty="0"/>
              <a:t>架构设计和技术创新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02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软件架构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en-US">
                <a:sym typeface="Arial" panose="020B0604020202090204" pitchFamily="34" charset="0"/>
              </a:rPr>
              <a:t>3Tiers</a:t>
            </a:r>
            <a:r>
              <a:rPr lang="zh-CN" altLang="en-US">
                <a:sym typeface="Arial" panose="020B0604020202090204" pitchFamily="34" charset="0"/>
              </a:rPr>
              <a:t>架构风格，由三个主要层次组成：应用层、业务服务层、中间层。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430" y="3303270"/>
            <a:ext cx="3062605" cy="29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64410" y="2934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逻辑视图</a:t>
            </a:r>
            <a:endParaRPr lang="zh-CN" altLang="en-US"/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8720" y="3303270"/>
            <a:ext cx="2795270" cy="29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847715" y="2934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进程视图</a:t>
            </a:r>
            <a:endParaRPr lang="zh-CN" altLang="en-US"/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835" y="3303270"/>
            <a:ext cx="2702560" cy="2901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515475" y="2934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物理视图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技术设计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好友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zh-CN" altLang="en-US">
                <a:sym typeface="Arial" panose="020B0604020202090204" pitchFamily="34" charset="0"/>
              </a:rPr>
              <a:t>功能展示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查看好友列表、添加好友、接受好友申请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技术设计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匹配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功能展示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创建房间、加入房间、进入对战界面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软件测试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03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单元测试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前端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前端采用</a:t>
            </a:r>
            <a:r>
              <a:rPr lang="en-US" altLang="zh-CN">
                <a:sym typeface="Arial" panose="020B0604020202090204" pitchFamily="34" charset="0"/>
              </a:rPr>
              <a:t>Qt</a:t>
            </a:r>
            <a:r>
              <a:rPr lang="zh-CN" altLang="en-US">
                <a:sym typeface="Arial" panose="020B0604020202090204" pitchFamily="34" charset="0"/>
              </a:rPr>
              <a:t>内置</a:t>
            </a:r>
            <a:r>
              <a:rPr lang="en-US" altLang="zh-CN">
                <a:sym typeface="Arial" panose="020B0604020202090204" pitchFamily="34" charset="0"/>
              </a:rPr>
              <a:t>QTestlib</a:t>
            </a:r>
            <a:r>
              <a:rPr lang="zh-CN" altLang="en-US">
                <a:sym typeface="Arial" panose="020B0604020202090204" pitchFamily="34" charset="0"/>
              </a:rPr>
              <a:t>测试框架，其特点是轻量、线程安全的自动化测试框架。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测试包括</a:t>
            </a:r>
            <a:r>
              <a:rPr lang="en-US" altLang="zh-CN">
                <a:sym typeface="Arial" panose="020B0604020202090204" pitchFamily="34" charset="0"/>
              </a:rPr>
              <a:t>57</a:t>
            </a:r>
            <a:r>
              <a:rPr lang="zh-CN" altLang="en-US">
                <a:sym typeface="Arial" panose="020B0604020202090204" pitchFamily="34" charset="0"/>
              </a:rPr>
              <a:t>个测试函数，测试了所有界面的组件响应和大部分函数功能。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30" y="3114040"/>
            <a:ext cx="4778375" cy="2494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3790" y="51308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单元测试对一部分指令的模拟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40" y="3114040"/>
            <a:ext cx="5453380" cy="15767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单元测试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前端</a:t>
            </a: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8" name="前端单元测试">
            <a:hlinkClick r:id="" action="ppaction://media"/>
          </p:cNvPr>
          <p:cNvPicPr/>
          <p:nvPr>
            <p:ph sz="quarter" idx="13"/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6065" y="1972945"/>
            <a:ext cx="6532245" cy="4094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0972" y="1158773"/>
            <a:ext cx="7170058" cy="1000826"/>
          </a:xfrm>
        </p:spPr>
        <p:txBody>
          <a:bodyPr/>
          <a:p>
            <a:r>
              <a:t>小组成员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0972" y="2159923"/>
            <a:ext cx="7170058" cy="903324"/>
          </a:xfrm>
        </p:spPr>
        <p:txBody>
          <a:bodyPr>
            <a:noAutofit/>
          </a:bodyPr>
          <a:p>
            <a:pPr algn="ctr"/>
            <a:r>
              <a:rPr sz="2800"/>
              <a:t>窦嘉伟   </a:t>
            </a:r>
            <a:r>
              <a:rPr lang="en-US" altLang="zh-CN" sz="2800"/>
              <a:t>518021911160</a:t>
            </a:r>
            <a:endParaRPr lang="en-US" altLang="zh-CN" sz="2800"/>
          </a:p>
          <a:p>
            <a:pPr algn="ctr"/>
            <a:r>
              <a:rPr sz="2800"/>
              <a:t>付玉晗   </a:t>
            </a:r>
            <a:r>
              <a:rPr lang="en-US" altLang="zh-CN" sz="2800"/>
              <a:t>111111111111</a:t>
            </a:r>
            <a:endParaRPr lang="en-US" altLang="zh-CN" sz="2800"/>
          </a:p>
          <a:p>
            <a:pPr algn="ctr"/>
            <a:r>
              <a:rPr sz="2800"/>
              <a:t>徐珺涵</a:t>
            </a:r>
            <a:endParaRPr sz="2800"/>
          </a:p>
          <a:p>
            <a:pPr algn="ctr"/>
            <a:r>
              <a:rPr sz="2800"/>
              <a:t>敖宇晨</a:t>
            </a:r>
            <a:endParaRPr sz="2800"/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单元测试 </a:t>
            </a:r>
            <a:r>
              <a:rPr lang="en-US" altLang="zh-CN">
                <a:sym typeface="Arial" panose="020B0604020202090204" pitchFamily="34" charset="0"/>
              </a:rPr>
              <a:t>-</a:t>
            </a:r>
            <a:r>
              <a:rPr lang="zh-CN" altLang="en-US">
                <a:sym typeface="Arial" panose="020B0604020202090204" pitchFamily="34" charset="0"/>
              </a:rPr>
              <a:t>后端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2" name="内容占位符 1"/>
          <p:cNvSpPr/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性能测试</a:t>
            </a:r>
            <a:r>
              <a:rPr lang="en-US" altLang="zh-CN">
                <a:sym typeface="Arial" panose="020B0604020202090204" pitchFamily="34" charset="0"/>
              </a:rPr>
              <a:t>		--</a:t>
            </a:r>
            <a:r>
              <a:rPr lang="zh-CN" altLang="en-US">
                <a:sym typeface="Arial" panose="020B0604020202090204" pitchFamily="34" charset="0"/>
              </a:rPr>
              <a:t>创建房间</a:t>
            </a: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97075" y="2261870"/>
            <a:ext cx="8198485" cy="4174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性能测试</a:t>
            </a:r>
            <a:r>
              <a:rPr lang="en-US" altLang="zh-CN">
                <a:sym typeface="Arial" panose="020B0604020202090204" pitchFamily="34" charset="0"/>
              </a:rPr>
              <a:t>		--</a:t>
            </a:r>
            <a:r>
              <a:rPr lang="zh-CN" altLang="en-US">
                <a:sym typeface="Arial" panose="020B0604020202090204" pitchFamily="34" charset="0"/>
              </a:rPr>
              <a:t>匹配</a:t>
            </a: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18640" y="1972945"/>
            <a:ext cx="8552180" cy="4340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压力测试</a:t>
            </a:r>
            <a:r>
              <a:rPr lang="en-US" altLang="zh-CN">
                <a:sym typeface="Arial" panose="020B0604020202090204" pitchFamily="34" charset="0"/>
              </a:rPr>
              <a:t>		--</a:t>
            </a:r>
            <a:r>
              <a:rPr lang="zh-CN" altLang="en-US">
                <a:sym typeface="Arial" panose="020B0604020202090204" pitchFamily="34" charset="0"/>
              </a:rPr>
              <a:t>登陆注册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383" y="1973100"/>
            <a:ext cx="9626600" cy="3445200"/>
          </a:xfrm>
        </p:spPr>
        <p:txBody>
          <a:bodyPr/>
          <a:p>
            <a:r>
              <a:rPr lang="zh-CN" altLang="en-US"/>
              <a:t>项目目标：</a:t>
            </a:r>
            <a:r>
              <a:rPr lang="en-US" altLang="zh-CN"/>
              <a:t>100</a:t>
            </a:r>
            <a:r>
              <a:rPr lang="zh-CN" altLang="en-US"/>
              <a:t>并发量响应时间不超过</a:t>
            </a:r>
            <a:r>
              <a:rPr lang="en-US" altLang="zh-CN"/>
              <a:t>3s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540635"/>
            <a:ext cx="11839575" cy="115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418330"/>
            <a:ext cx="11753850" cy="1000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压力测试</a:t>
            </a:r>
            <a:r>
              <a:rPr lang="en-US" altLang="zh-CN">
                <a:sym typeface="Arial" panose="020B0604020202090204" pitchFamily="34" charset="0"/>
              </a:rPr>
              <a:t>		--</a:t>
            </a:r>
            <a:r>
              <a:rPr lang="zh-CN" altLang="en-US">
                <a:sym typeface="Arial" panose="020B0604020202090204" pitchFamily="34" charset="0"/>
              </a:rPr>
              <a:t>创建房间、随机匹配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383" y="1973100"/>
            <a:ext cx="9626600" cy="3445200"/>
          </a:xfrm>
        </p:spPr>
        <p:txBody>
          <a:bodyPr/>
          <a:p>
            <a:r>
              <a:rPr lang="zh-CN" altLang="en-US"/>
              <a:t>项目目标：</a:t>
            </a:r>
            <a:r>
              <a:rPr lang="en-US" altLang="zh-CN"/>
              <a:t>100</a:t>
            </a:r>
            <a:r>
              <a:rPr lang="zh-CN" altLang="en-US"/>
              <a:t>并发量响应时间不超过</a:t>
            </a:r>
            <a:r>
              <a:rPr lang="en-US" altLang="zh-CN"/>
              <a:t>3s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2838450"/>
            <a:ext cx="1183005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5116830"/>
            <a:ext cx="11677650" cy="1000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易用性测试</a:t>
            </a:r>
            <a:r>
              <a:rPr lang="en-US" altLang="zh-CN">
                <a:sym typeface="Arial" panose="020B0604020202090204" pitchFamily="34" charset="0"/>
              </a:rPr>
              <a:t>		--目标用户群体使用体验测试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3057680"/>
            <a:ext cx="9626600" cy="3445200"/>
          </a:xfrm>
        </p:spPr>
        <p:txBody>
          <a:bodyPr lIns="91440" tIns="45720" rIns="91440" bIns="45720">
            <a:normAutofit lnSpcReduction="10000"/>
          </a:bodyPr>
          <a:lstStyle/>
          <a:p>
            <a:pPr marL="0" indent="0">
              <a:buNone/>
            </a:pPr>
            <a:r>
              <a:rPr lang="en-US">
                <a:sym typeface="Arial" panose="020B0604020202090204" pitchFamily="34" charset="0"/>
              </a:rPr>
              <a:t>	</a:t>
            </a:r>
            <a:r>
              <a:rPr>
                <a:sym typeface="Arial" panose="020B0604020202090204" pitchFamily="34" charset="0"/>
              </a:rPr>
              <a:t>由目标用户群体代表进行软件使用体验</a:t>
            </a:r>
            <a:r>
              <a:rPr lang="zh-CN">
                <a:sym typeface="Arial" panose="020B0604020202090204" pitchFamily="34" charset="0"/>
              </a:rPr>
              <a:t>，目的是获得更高的用户满意度。</a:t>
            </a:r>
            <a:endParaRPr lang="zh-CN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在本项目中，我们使用了简洁的界面风格，用户不需要额外的学习就可以轻松使用软件。此外，我们还提供了详细的帮助文档。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可靠性测试</a:t>
            </a:r>
            <a:r>
              <a:rPr lang="en-US" altLang="zh-CN">
                <a:sym typeface="Arial" panose="020B0604020202090204" pitchFamily="34" charset="0"/>
              </a:rPr>
              <a:t>		--</a:t>
            </a:r>
            <a:r>
              <a:rPr lang="zh-CN" altLang="en-US">
                <a:sym typeface="Arial" panose="020B0604020202090204" pitchFamily="34" charset="0"/>
              </a:rPr>
              <a:t>高系统可靠性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1973100"/>
            <a:ext cx="9626600" cy="3445200"/>
          </a:xfrm>
        </p:spPr>
        <p:txBody>
          <a:bodyPr lIns="91440" tIns="45720" rIns="91440" bIns="45720">
            <a:normAutofit lnSpcReduction="10000"/>
          </a:bodyPr>
          <a:lstStyle/>
          <a:p>
            <a:pPr marL="0" indent="0">
              <a:buNone/>
            </a:pPr>
            <a:r>
              <a:rPr lang="en-US">
                <a:sym typeface="Arial" panose="020B0604020202090204" pitchFamily="34" charset="0"/>
              </a:rPr>
              <a:t>	</a:t>
            </a:r>
            <a:endParaRPr 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en-US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测试方法：</a:t>
            </a:r>
            <a:r>
              <a:rPr>
                <a:sym typeface="Arial" panose="020B0604020202090204" pitchFamily="34" charset="0"/>
              </a:rPr>
              <a:t>在云服务器上试运行后端程序14天</a:t>
            </a:r>
            <a:r>
              <a:rPr lang="zh-CN">
                <a:sym typeface="Arial" panose="020B0604020202090204" pitchFamily="34" charset="0"/>
              </a:rPr>
              <a:t>，正常时间占达到14*24*99.99%。</a:t>
            </a:r>
            <a:endParaRPr lang="zh-CN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endParaRPr lang="en-US" altLang="zh-CN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由于项目时间紧张，测试未能完成，这成为本项目一大遗憾。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兼容性测试</a:t>
            </a:r>
            <a:r>
              <a:rPr lang="en-US" altLang="zh-CN">
                <a:sym typeface="Arial" panose="020B0604020202090204" pitchFamily="34" charset="0"/>
              </a:rPr>
              <a:t>		--</a:t>
            </a:r>
            <a:r>
              <a:rPr lang="zh-CN" altLang="en-US">
                <a:sym typeface="Arial" panose="020B0604020202090204" pitchFamily="34" charset="0"/>
              </a:rPr>
              <a:t>兼容</a:t>
            </a:r>
            <a:r>
              <a:rPr lang="en-US" altLang="zh-CN">
                <a:sym typeface="Arial" panose="020B0604020202090204" pitchFamily="34" charset="0"/>
              </a:rPr>
              <a:t>Windows</a:t>
            </a:r>
            <a:r>
              <a:rPr lang="zh-CN" altLang="en-US">
                <a:sym typeface="Arial" panose="020B0604020202090204" pitchFamily="34" charset="0"/>
              </a:rPr>
              <a:t>主流版本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1973100"/>
            <a:ext cx="9626600" cy="3445200"/>
          </a:xfrm>
        </p:spPr>
        <p:txBody>
          <a:bodyPr lIns="91440" tIns="45720" rIns="91440" bIns="45720">
            <a:normAutofit lnSpcReduction="10000"/>
          </a:bodyPr>
          <a:lstStyle/>
          <a:p>
            <a:pPr marL="0" indent="0">
              <a:buNone/>
            </a:pPr>
            <a:r>
              <a:rPr lang="en-US">
                <a:sym typeface="Arial" panose="020B0604020202090204" pitchFamily="34" charset="0"/>
              </a:rPr>
              <a:t>	</a:t>
            </a:r>
            <a:endParaRPr 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en-US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测试方法：利用</a:t>
            </a:r>
            <a:r>
              <a:rPr lang="en-US" altLang="zh-CN">
                <a:sym typeface="Arial" panose="020B0604020202090204" pitchFamily="34" charset="0"/>
              </a:rPr>
              <a:t>Qt</a:t>
            </a:r>
            <a:r>
              <a:rPr lang="zh-CN" altLang="en-US">
                <a:sym typeface="Arial" panose="020B0604020202090204" pitchFamily="34" charset="0"/>
              </a:rPr>
              <a:t>生成绿色版软件包，可在各</a:t>
            </a:r>
            <a:r>
              <a:rPr lang="en-US" altLang="zh-CN">
                <a:sym typeface="Arial" panose="020B0604020202090204" pitchFamily="34" charset="0"/>
              </a:rPr>
              <a:t>Windows</a:t>
            </a:r>
            <a:r>
              <a:rPr lang="zh-CN" altLang="en-US">
                <a:sym typeface="Arial" panose="020B0604020202090204" pitchFamily="34" charset="0"/>
              </a:rPr>
              <a:t>平台运行。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04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My_PCLogo 		--</a:t>
            </a:r>
            <a:r>
              <a:rPr lang="zh-CN" altLang="en-US">
                <a:sym typeface="Arial" panose="020B0604020202090204" pitchFamily="34" charset="0"/>
              </a:rPr>
              <a:t>项目总结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972945"/>
            <a:ext cx="109905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	</a:t>
            </a:r>
            <a:endParaRPr lang="en-US" altLang="zh-CN"/>
          </a:p>
          <a:p>
            <a:r>
              <a:rPr lang="en-US" altLang="zh-CN"/>
              <a:t>	My_PCLogo</a:t>
            </a:r>
            <a:r>
              <a:rPr lang="zh-CN" altLang="en-US"/>
              <a:t>是我们小组第一次系统完成的项目，从文档编写到软件架构再到开发、测试，经历了许多困难。幸运的是，我们小组成员能过通过学习与讨论一一解决，顺利完成迭代计划，这其中离不开老师和助教的悉心指导以及组员之间的互相合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My_PCLogo</a:t>
            </a:r>
            <a:r>
              <a:rPr lang="zh-CN" altLang="en-US"/>
              <a:t>仅仅是一个教学项目，仍然算不上一个成熟的软件，但是这并不是结束。</a:t>
            </a:r>
            <a:r>
              <a:rPr lang="en-US" altLang="zh-CN"/>
              <a:t>My_PCLogo</a:t>
            </a:r>
            <a:r>
              <a:rPr lang="zh-CN" altLang="en-US"/>
              <a:t>为我们以后的项目开发积累了丰富的经验。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30" y="4003040"/>
            <a:ext cx="3261360" cy="2167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099345" y="944299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产品概述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099345" y="2454044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架构设计与技术创新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7099345" y="3973355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软件测试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099345" y="5441211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项目总结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5"/>
            </p:custDataLst>
          </p:nvPr>
        </p:nvSpPr>
        <p:spPr>
          <a:xfrm>
            <a:off x="5780858" y="759960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6"/>
            </p:custDataLst>
          </p:nvPr>
        </p:nvSpPr>
        <p:spPr>
          <a:xfrm>
            <a:off x="5780858" y="2269705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5780858" y="3788381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8"/>
            </p:custDataLst>
          </p:nvPr>
        </p:nvSpPr>
        <p:spPr>
          <a:xfrm>
            <a:off x="5780858" y="5256426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04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571500" y="4498343"/>
            <a:ext cx="876300" cy="62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49466" y="2496178"/>
            <a:ext cx="2366305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40000"/>
          </a:bodyPr>
          <a:lstStyle>
            <a:lvl1pPr fontAlgn="auto">
              <a:lnSpc>
                <a:spcPct val="100000"/>
              </a:lnSpc>
              <a:spcBef>
                <a:spcPct val="0"/>
              </a:spcBef>
              <a:buNone/>
              <a:defRPr sz="5400" b="0" u="none" strike="noStrike" cap="none" spc="200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sym typeface="+mn-ea"/>
              </a:defRPr>
            </a:lvl1pPr>
          </a:lstStyle>
          <a:p>
            <a:r>
              <a:rPr lang="zh-CN" altLang="en-US" dirty="0"/>
              <a:t>报告内容</a:t>
            </a:r>
            <a:endParaRPr lang="zh-CN" altLang="en-US" dirty="0"/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449466" y="3580210"/>
            <a:ext cx="2366305" cy="7115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indent="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000" u="none" strike="noStrike" cap="none" spc="6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r>
              <a:rPr lang="en-US" altLang="zh-CN"/>
              <a:t>CONTENTS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My_PCLogo 		--</a:t>
            </a:r>
            <a:r>
              <a:rPr lang="zh-CN" altLang="en-US">
                <a:sym typeface="Arial" panose="020B0604020202090204" pitchFamily="34" charset="0"/>
              </a:rPr>
              <a:t>项目总结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972945"/>
            <a:ext cx="10990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My_PCLogo</a:t>
            </a:r>
            <a:r>
              <a:rPr lang="zh-CN" altLang="en-US"/>
              <a:t>项目以及软件工程原理与实践课程中，我们掌握了以下软件开发的方法：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要明确的软件迭代计划并严格执行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要有详细的规约、文档供开发参考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要合理地安排开发进度和小组分工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开发与测试相辅相成并且不可分离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要即使进行迭代评估以便扬长补短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30" y="4003040"/>
            <a:ext cx="3261360" cy="2167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My_PCLogo 		--</a:t>
            </a:r>
            <a:r>
              <a:rPr lang="zh-CN" altLang="en-US">
                <a:sym typeface="Arial" panose="020B0604020202090204" pitchFamily="34" charset="0"/>
              </a:rPr>
              <a:t>项目总结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972945"/>
            <a:ext cx="10990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My_PCLogo</a:t>
            </a:r>
            <a:r>
              <a:rPr lang="zh-CN" altLang="en-US"/>
              <a:t>项目开发中，我们仍然存在许多问题，这些都是要在以后的开发中注意与改进的：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缺少详细的沟通交流，代码开发存在重复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开发与测试没有很好并行，可靠性测试未及时进行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项目文档的更新不够及时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组员间的分工不完全合理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30" y="4003040"/>
            <a:ext cx="3261360" cy="2167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My_PCLogo 		--</a:t>
            </a:r>
            <a:r>
              <a:rPr lang="zh-CN" altLang="en-US">
                <a:sym typeface="Arial" panose="020B0604020202090204" pitchFamily="34" charset="0"/>
              </a:rPr>
              <a:t>小组分工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972945"/>
            <a:ext cx="109905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		</a:t>
            </a:r>
            <a:r>
              <a:rPr lang="zh-CN" altLang="en-US"/>
              <a:t>敖宇晨</a:t>
            </a:r>
            <a:r>
              <a:rPr lang="en-US" altLang="zh-CN"/>
              <a:t>		</a:t>
            </a:r>
            <a:r>
              <a:rPr lang="zh-CN" altLang="en-US"/>
              <a:t>前端开发：命令行模式、文件模式、好友功能完善、匹配模式</a:t>
            </a:r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系统测试：兼容性测试、部署测试</a:t>
            </a:r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后端部署：后端部署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窦嘉伟</a:t>
            </a:r>
            <a:r>
              <a:rPr lang="en-US" altLang="zh-CN"/>
              <a:t>		</a:t>
            </a:r>
            <a:r>
              <a:rPr lang="zh-CN" altLang="en-US"/>
              <a:t>前端开发：</a:t>
            </a:r>
            <a:r>
              <a:rPr lang="en-US" altLang="zh-CN"/>
              <a:t>UI</a:t>
            </a:r>
            <a:r>
              <a:rPr lang="zh-CN" altLang="en-US"/>
              <a:t>、好友列表、头像</a:t>
            </a:r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前端测试：单元测试</a:t>
            </a:r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系统测试：性能测试、压力测试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徐珺涵</a:t>
            </a:r>
            <a:r>
              <a:rPr lang="en-US" altLang="zh-CN"/>
              <a:t>		</a:t>
            </a:r>
            <a:r>
              <a:rPr lang="zh-CN" altLang="en-US"/>
              <a:t>后端开发：后端框架设计及整体开发、数据库设计、</a:t>
            </a:r>
            <a:r>
              <a:rPr lang="en-US" altLang="zh-CN"/>
              <a:t>log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后端测试：后端单元测试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付玉晗</a:t>
            </a:r>
            <a:r>
              <a:rPr lang="en-US" altLang="zh-CN"/>
              <a:t>		</a:t>
            </a:r>
            <a:r>
              <a:rPr lang="zh-CN" altLang="en-US"/>
              <a:t>文档整理：文档编写整理、</a:t>
            </a:r>
            <a:r>
              <a:rPr lang="en-US" altLang="zh-CN"/>
              <a:t>git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前端开发：</a:t>
            </a:r>
            <a:r>
              <a:rPr lang="en-US" altLang="zh-CN"/>
              <a:t>UI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莫兰</a:t>
            </a:r>
            <a:r>
              <a:rPr lang="en-US" altLang="zh-CN"/>
              <a:t>		</a:t>
            </a:r>
            <a:r>
              <a:rPr lang="zh-CN" altLang="en-US"/>
              <a:t>界面设计：</a:t>
            </a:r>
            <a:r>
              <a:rPr lang="en-US" altLang="zh-CN"/>
              <a:t>UI</a:t>
            </a:r>
            <a:r>
              <a:rPr lang="zh-CN" altLang="en-US"/>
              <a:t>设计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My_PCLogo 		--</a:t>
            </a:r>
            <a:r>
              <a:rPr lang="zh-CN" altLang="en-US">
                <a:sym typeface="Arial" panose="020B0604020202090204" pitchFamily="34" charset="0"/>
              </a:rPr>
              <a:t>小组贡献度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" y="1972945"/>
            <a:ext cx="109905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		</a:t>
            </a:r>
            <a:r>
              <a:rPr lang="zh-CN" altLang="en-US"/>
              <a:t>敖宇晨</a:t>
            </a:r>
            <a:r>
              <a:rPr lang="en-US" altLang="zh-CN"/>
              <a:t>		</a:t>
            </a:r>
            <a:r>
              <a:rPr lang="en-US"/>
              <a:t>23%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窦嘉伟</a:t>
            </a:r>
            <a:r>
              <a:rPr lang="en-US" altLang="zh-CN"/>
              <a:t>		</a:t>
            </a:r>
            <a:r>
              <a:rPr lang="en-US"/>
              <a:t>23%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徐珺涵</a:t>
            </a:r>
            <a:r>
              <a:rPr lang="en-US" altLang="zh-CN"/>
              <a:t>		</a:t>
            </a:r>
            <a:r>
              <a:rPr lang="en-US"/>
              <a:t>23%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付玉晗</a:t>
            </a:r>
            <a:r>
              <a:rPr lang="en-US" altLang="zh-CN"/>
              <a:t>		</a:t>
            </a:r>
            <a:r>
              <a:rPr lang="en-US"/>
              <a:t>21%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莫兰</a:t>
            </a:r>
            <a:r>
              <a:rPr lang="en-US" altLang="zh-CN"/>
              <a:t>		</a:t>
            </a:r>
            <a:r>
              <a:rPr lang="en-US"/>
              <a:t>10%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产品概述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01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en-US" altLang="zh-CN">
                <a:sym typeface="Arial" panose="020B0604020202090204" pitchFamily="34" charset="0"/>
              </a:rPr>
              <a:t>My_PCLogo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>
            <a:normAutofit lnSpcReduction="10000"/>
          </a:bodyPr>
          <a:lstStyle/>
          <a:p>
            <a:pPr marL="0" indent="0">
              <a:buNone/>
            </a:pPr>
            <a:r>
              <a:rPr lang="en-US">
                <a:sym typeface="Arial" panose="020B0604020202090204" pitchFamily="34" charset="0"/>
              </a:rPr>
              <a:t>	LOGO</a:t>
            </a:r>
            <a:r>
              <a:rPr lang="zh-CN" altLang="en-US">
                <a:sym typeface="Arial" panose="020B0604020202090204" pitchFamily="34" charset="0"/>
              </a:rPr>
              <a:t>语言</a:t>
            </a:r>
            <a:r>
              <a:rPr>
                <a:sym typeface="Arial" panose="020B0604020202090204" pitchFamily="34" charset="0"/>
              </a:rPr>
              <a:t>是一种过程性语言，是在1967年由美国麻省理工学院（MIT）佩帕特（Seymour Papert）教授指导下的一个研究小组在LISP语言基础上，专门为儿童研制开发的编程语言。Logo语言虽然结构简单、却有丰富的表达方式，体现了现代计算机科学许多最新概念</a:t>
            </a:r>
            <a:r>
              <a:rPr lang="zh-CN">
                <a:sym typeface="Arial" panose="020B0604020202090204" pitchFamily="34" charset="0"/>
              </a:rPr>
              <a:t>。</a:t>
            </a:r>
            <a:endParaRPr lang="zh-CN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endParaRPr lang="en-US" altLang="zh-CN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传统</a:t>
            </a:r>
            <a:r>
              <a:rPr lang="en-US" altLang="zh-CN">
                <a:sym typeface="Arial" panose="020B0604020202090204" pitchFamily="34" charset="0"/>
              </a:rPr>
              <a:t>LOGO</a:t>
            </a:r>
            <a:r>
              <a:rPr lang="zh-CN" altLang="en-US">
                <a:sym typeface="Arial" panose="020B0604020202090204" pitchFamily="34" charset="0"/>
              </a:rPr>
              <a:t>语言的设计理念是编程教学，本项目基于传统</a:t>
            </a:r>
            <a:r>
              <a:rPr lang="en-US" altLang="zh-CN">
                <a:sym typeface="Arial" panose="020B0604020202090204" pitchFamily="34" charset="0"/>
              </a:rPr>
              <a:t>LOGO</a:t>
            </a:r>
            <a:r>
              <a:rPr lang="zh-CN" altLang="en-US">
                <a:sym typeface="Arial" panose="020B0604020202090204" pitchFamily="34" charset="0"/>
              </a:rPr>
              <a:t>语言衍生出更多“生动”玩法，旨在为青少年和编程初学者提供更出色的界面、更有创意的内容。</a:t>
            </a: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55" y="4433570"/>
            <a:ext cx="1393825" cy="13550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简约生动的画面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立足于青少年和编程初学者视角，本项目设计界面是重在趣味性和易操作性，不至使人感到疲劳乏味。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生动的界面更能吸引人的注意力！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3636645"/>
            <a:ext cx="2961640" cy="1666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520" y="3636645"/>
            <a:ext cx="2961640" cy="1666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多样的玩法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传统</a:t>
            </a:r>
            <a:r>
              <a:rPr lang="en-US" altLang="zh-CN">
                <a:sym typeface="Arial" panose="020B0604020202090204" pitchFamily="34" charset="0"/>
              </a:rPr>
              <a:t>LOGO</a:t>
            </a:r>
            <a:r>
              <a:rPr lang="zh-CN" altLang="en-US">
                <a:sym typeface="Arial" panose="020B0604020202090204" pitchFamily="34" charset="0"/>
              </a:rPr>
              <a:t>语言大多只能支持单机游戏，</a:t>
            </a:r>
            <a:r>
              <a:rPr lang="en-US" altLang="zh-CN">
                <a:sym typeface="Arial" panose="020B0604020202090204" pitchFamily="34" charset="0"/>
              </a:rPr>
              <a:t>My_PCLogo</a:t>
            </a:r>
            <a:r>
              <a:rPr lang="zh-CN" altLang="en-US">
                <a:sym typeface="Arial" panose="020B0604020202090204" pitchFamily="34" charset="0"/>
              </a:rPr>
              <a:t>在此基础上开发了双人对战以及双人协作模式，允许两个玩家进行互动。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此外，即使你不便登陆，也能体验单人命令行指令画图，并且你可以将命令写入文件，来一次性执行所有命令。你还可以使用</a:t>
            </a:r>
            <a:r>
              <a:rPr lang="en-US" altLang="zh-CN">
                <a:sym typeface="Arial" panose="020B0604020202090204" pitchFamily="34" charset="0"/>
              </a:rPr>
              <a:t>debug</a:t>
            </a:r>
            <a:r>
              <a:rPr lang="zh-CN" altLang="en-US">
                <a:sym typeface="Arial" panose="020B0604020202090204" pitchFamily="34" charset="0"/>
              </a:rPr>
              <a:t>模式分步执行你的命令文件，这么做非常有趣。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0" y="4114800"/>
            <a:ext cx="3112135" cy="1750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命令文件模式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90" y="2163445"/>
            <a:ext cx="6270625" cy="3527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zh-CN" altLang="en-US">
                <a:sym typeface="Arial" panose="020B0604020202090204" pitchFamily="34" charset="0"/>
              </a:rPr>
              <a:t>个人信息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My_PCLogo</a:t>
            </a:r>
            <a:r>
              <a:rPr lang="zh-CN" altLang="en-US">
                <a:sym typeface="Arial" panose="020B0604020202090204" pitchFamily="34" charset="0"/>
              </a:rPr>
              <a:t>允许你用有自己的账号（这对于联机游戏并不稀奇）。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你可以通过用户名密码以及电话号码注册自己的账号，除了密码之外，他们都不可以重复。登陆成功后，你将基于用户名获得你的专属头像！</a:t>
            </a:r>
            <a:r>
              <a:rPr lang="en-US" altLang="zh-CN">
                <a:sym typeface="Arial" panose="020B0604020202090204" pitchFamily="34" charset="0"/>
              </a:rPr>
              <a:t>	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-1385" r="73567" b="1065"/>
          <a:stretch>
            <a:fillRect/>
          </a:stretch>
        </p:blipFill>
        <p:spPr>
          <a:xfrm>
            <a:off x="8437880" y="3048635"/>
            <a:ext cx="1680845" cy="3588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6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EMPLATE_THUMBS_INDEX" val="1、5、7、10、13、15、16、17、19、20、21、22、24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6"/>
  <p:tag name="KSO_WM_TEMPLATE_MASTER_THUMB_INDEX" val="12"/>
</p:tagLst>
</file>

<file path=ppt/tags/tag155.xml><?xml version="1.0" encoding="utf-8"?>
<p:tagLst xmlns:p="http://schemas.openxmlformats.org/presentationml/2006/main">
  <p:tag name="KSO_WM_TEMPLATE_CATEGORY" val="custom"/>
  <p:tag name="KSO_WM_TEMPLATE_INDEX" val="20205246"/>
  <p:tag name="KSO_WM_SLIDE_MODEL_TYPE" val="cover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6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5246_4*l_h_a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5246_4*l_h_a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5246_4*l_h_a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5246_4*l_h_a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5246_4*l_h_i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5246_4*l_h_i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5246_4*l_h_i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5246_4*l_h_i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246_4*i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246_4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246_4*b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SLIDE_ID" val="custom2020524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246"/>
  <p:tag name="KSO_WM_SLIDE_LAYOUT" val="a_b_l"/>
  <p:tag name="KSO_WM_SLIDE_LAYOUT_CNT" val="1_1_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171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74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7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79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82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83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85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86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89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192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94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95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9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99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01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03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206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08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209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1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3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5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9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1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3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224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6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22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9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233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35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3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39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41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43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022436">
      <a:dk1>
        <a:sysClr val="windowText" lastClr="000000"/>
      </a:dk1>
      <a:lt1>
        <a:sysClr val="window" lastClr="FFFFFF"/>
      </a:lt1>
      <a:dk2>
        <a:srgbClr val="FAF5EC"/>
      </a:dk2>
      <a:lt2>
        <a:srgbClr val="FFFFFF"/>
      </a:lt2>
      <a:accent1>
        <a:srgbClr val="D8C4A0"/>
      </a:accent1>
      <a:accent2>
        <a:srgbClr val="CDC6AB"/>
      </a:accent2>
      <a:accent3>
        <a:srgbClr val="C2C9B6"/>
      </a:accent3>
      <a:accent4>
        <a:srgbClr val="B6CBC2"/>
      </a:accent4>
      <a:accent5>
        <a:srgbClr val="ABCECD"/>
      </a:accent5>
      <a:accent6>
        <a:srgbClr val="A0D0D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文字</Application>
  <PresentationFormat>宽屏</PresentationFormat>
  <Paragraphs>214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Helvetica Light</vt:lpstr>
      <vt:lpstr>Arial Bold</vt:lpstr>
      <vt:lpstr>Cambria Math</vt:lpstr>
      <vt:lpstr>Kingsoft Math</vt:lpstr>
      <vt:lpstr>等线</vt:lpstr>
      <vt:lpstr>汉仪中等线KW</vt:lpstr>
      <vt:lpstr>宋体</vt:lpstr>
      <vt:lpstr>Arial Unicode MS</vt:lpstr>
      <vt:lpstr>Calibri</vt:lpstr>
      <vt:lpstr>Helvetica Neue</vt:lpstr>
      <vt:lpstr>汉仪书宋二KW</vt:lpstr>
      <vt:lpstr>微软雅黑</vt:lpstr>
      <vt:lpstr>冬青黑体简体中文</vt:lpstr>
      <vt:lpstr>Office 主题​​</vt:lpstr>
      <vt:lpstr>      Machine Learning          ――project2  项目报告</vt:lpstr>
      <vt:lpstr>小组成员</vt:lpstr>
      <vt:lpstr>PowerPoint 演示文稿</vt:lpstr>
      <vt:lpstr>项目简述</vt:lpstr>
      <vt:lpstr>chatbot    -background</vt:lpstr>
      <vt:lpstr>chatbot    -project goal</vt:lpstr>
      <vt:lpstr>简约生动的画面</vt:lpstr>
      <vt:lpstr>多样的玩法</vt:lpstr>
      <vt:lpstr>命令文件模式</vt:lpstr>
      <vt:lpstr>个人信息</vt:lpstr>
      <vt:lpstr>代码分析</vt:lpstr>
      <vt:lpstr>好友</vt:lpstr>
      <vt:lpstr>软件架构</vt:lpstr>
      <vt:lpstr>技术设计 -好友</vt:lpstr>
      <vt:lpstr>技术设计 -好友</vt:lpstr>
      <vt:lpstr>功能展示 -查看好友列表、添加好友、接受好友申请</vt:lpstr>
      <vt:lpstr>参数配置</vt:lpstr>
      <vt:lpstr>功能展示 -创建房间、加入房间、进入对战界面</vt:lpstr>
      <vt:lpstr>单元测试 -前端</vt:lpstr>
      <vt:lpstr>单元测试 -前端</vt:lpstr>
      <vt:lpstr>性能测试		--匹配</vt:lpstr>
      <vt:lpstr>单元测试 -后端</vt:lpstr>
      <vt:lpstr>性能测试		--匹配</vt:lpstr>
      <vt:lpstr>压力测试		--登陆注册、创建房间、随机匹配</vt:lpstr>
      <vt:lpstr>压力测试		--登陆注册、创建房间、随机匹配</vt:lpstr>
      <vt:lpstr>易用性测试		--目标用户群体使用体验测试</vt:lpstr>
      <vt:lpstr>可靠性测试		--高系统可靠性</vt:lpstr>
      <vt:lpstr>项目总结</vt:lpstr>
      <vt:lpstr>chatbot    -conclusion </vt:lpstr>
      <vt:lpstr>My_PCLogo 		--项目总结 </vt:lpstr>
      <vt:lpstr>My_PCLogo 		--项目总结 </vt:lpstr>
      <vt:lpstr>My_PCLogo 		--项目总结 </vt:lpstr>
      <vt:lpstr>My_PCLogo 		--小组分工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2021-01-07T19:20:43Z</dcterms:created>
  <dcterms:modified xsi:type="dcterms:W3CDTF">2021-01-07T19:20:43Z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