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Open Sans"/>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1A652A3-2CCE-41A6-A595-16366C7474E7}">
  <a:tblStyle styleId="{C1A652A3-2CCE-41A6-A595-16366C7474E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OpenSans-bold.fntdata"/><Relationship Id="rId41" Type="http://schemas.openxmlformats.org/officeDocument/2006/relationships/slide" Target="slides/slide36.xml"/><Relationship Id="rId85" Type="http://schemas.openxmlformats.org/officeDocument/2006/relationships/font" Target="fonts/OpenSans-regular.fntdata"/><Relationship Id="rId44" Type="http://schemas.openxmlformats.org/officeDocument/2006/relationships/slide" Target="slides/slide39.xml"/><Relationship Id="rId88" Type="http://schemas.openxmlformats.org/officeDocument/2006/relationships/font" Target="fonts/OpenSans-boldItalic.fntdata"/><Relationship Id="rId43" Type="http://schemas.openxmlformats.org/officeDocument/2006/relationships/slide" Target="slides/slide38.xml"/><Relationship Id="rId87" Type="http://schemas.openxmlformats.org/officeDocument/2006/relationships/font" Target="fonts/OpenSans-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3" name="Shape 3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9" name="Shape 3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On Windows you will run the command in the Node js Command Prompt that was installed with Node.js</a:t>
            </a:r>
          </a:p>
          <a:p>
            <a:pPr indent="0" lvl="0" marL="0" marR="0" rtl="0" algn="l">
              <a:spcBef>
                <a:spcPts val="0"/>
              </a:spcBef>
              <a:buSzPct val="25000"/>
              <a:buFont typeface="Arial"/>
              <a:buNone/>
            </a:pPr>
            <a:r>
              <a:rPr b="0" i="0" lang="en" sz="1100" u="none" cap="none" strike="noStrike"/>
              <a:t>On mac and linux you can use the command prompt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This diagram describes the flow and tools that we use for building our project. And returning code a browser can handle.</a:t>
            </a:r>
          </a:p>
          <a:p>
            <a:pPr indent="0" lvl="0" marL="0" marR="0" rtl="0" algn="l">
              <a:spcBef>
                <a:spcPts val="0"/>
              </a:spcBef>
              <a:spcAft>
                <a:spcPts val="0"/>
              </a:spcAft>
              <a:buSzPct val="25000"/>
              <a:buFont typeface="Arial"/>
              <a:buNone/>
            </a:pPr>
            <a:r>
              <a:t/>
            </a:r>
            <a:endParaRPr/>
          </a:p>
          <a:p>
            <a:pPr indent="0" lvl="0" marL="0" marR="0" rtl="0" algn="l">
              <a:spcBef>
                <a:spcPts val="0"/>
              </a:spcBef>
              <a:spcAft>
                <a:spcPts val="0"/>
              </a:spcAft>
              <a:buSzPct val="25000"/>
              <a:buFont typeface="Arial"/>
              <a:buNone/>
            </a:pPr>
            <a:r>
              <a:rPr b="0" i="0" lang="en" sz="1100" u="none" cap="none" strike="noStrike"/>
              <a:t>npm (Node.js Package Manager) - takes care of getting your project dependencies</a:t>
            </a:r>
          </a:p>
          <a:p>
            <a:pPr indent="0" lvl="0" marL="0" marR="0" rtl="0" algn="l">
              <a:spcBef>
                <a:spcPts val="0"/>
              </a:spcBef>
              <a:spcAft>
                <a:spcPts val="0"/>
              </a:spcAft>
              <a:buSzPct val="25000"/>
              <a:buFont typeface="Arial"/>
              <a:buNone/>
            </a:pPr>
            <a:r>
              <a:rPr b="0" i="0" lang="en" sz="1100" u="none" cap="none" strike="noStrike"/>
              <a:t>Webpack - A JS library that builds your project, and hosts it (locally)</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package.json - tells npm which dependencies your project needs (also defines build targets)</a:t>
            </a:r>
          </a:p>
          <a:p>
            <a:pPr indent="0" lvl="0" marL="0" marR="0" rtl="0" algn="l">
              <a:spcBef>
                <a:spcPts val="0"/>
              </a:spcBef>
              <a:spcAft>
                <a:spcPts val="0"/>
              </a:spcAft>
              <a:buClr>
                <a:schemeClr val="dk1"/>
              </a:buClr>
              <a:buSzPct val="25000"/>
              <a:buFont typeface="Arial"/>
              <a:buNone/>
            </a:pPr>
            <a:r>
              <a:rPr b="0" i="0" lang="en" sz="1100" u="none" cap="none" strike="noStrike"/>
              <a:t>webpack.config.js - Tells Webpack how to build your project</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1" name="Shape 40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Here are the different files we will be writing and where they fall in this process</a:t>
            </a:r>
          </a:p>
          <a:p>
            <a:pPr indent="0" lvl="0" marL="0" marR="0" rtl="0" algn="l">
              <a:spcBef>
                <a:spcPts val="0"/>
              </a:spcBef>
              <a:spcAft>
                <a:spcPts val="0"/>
              </a:spcAft>
              <a:buSzPct val="25000"/>
              <a:buFont typeface="Arial"/>
              <a:buNone/>
            </a:pPr>
            <a:r>
              <a:t/>
            </a:r>
            <a:endParaRPr/>
          </a:p>
          <a:p>
            <a:pPr indent="0" lvl="0" marL="0" marR="0" rtl="0" algn="l">
              <a:spcBef>
                <a:spcPts val="0"/>
              </a:spcBef>
              <a:spcAft>
                <a:spcPts val="0"/>
              </a:spcAft>
              <a:buSzPct val="25000"/>
              <a:buFont typeface="Arial"/>
              <a:buNone/>
            </a:pPr>
            <a:r>
              <a:rPr b="0" i="0" lang="en" sz="1100" u="none" cap="none" strike="noStrike"/>
              <a:t>Package.json is used for configuring npm and what it pulls</a:t>
            </a:r>
          </a:p>
          <a:p>
            <a:pPr indent="0" lvl="0" marL="0" marR="0" rtl="0" algn="l">
              <a:spcBef>
                <a:spcPts val="0"/>
              </a:spcBef>
              <a:spcAft>
                <a:spcPts val="0"/>
              </a:spcAft>
              <a:buSzPct val="25000"/>
              <a:buFont typeface="Arial"/>
              <a:buNone/>
            </a:pPr>
            <a:r>
              <a:rPr b="0" i="0" lang="en" sz="1100" u="none" cap="none" strike="noStrike"/>
              <a:t>Webpack.config.js controls how webpack builds our project</a:t>
            </a:r>
          </a:p>
          <a:p>
            <a:pPr indent="0" lvl="0" marL="0" marR="0" rtl="0" algn="l">
              <a:spcBef>
                <a:spcPts val="0"/>
              </a:spcBef>
              <a:spcAft>
                <a:spcPts val="0"/>
              </a:spcAft>
              <a:buSzPct val="25000"/>
              <a:buFont typeface="Arial"/>
              <a:buNone/>
            </a:pPr>
            <a:r>
              <a:rPr b="0" i="0" lang="en" sz="1100" u="none" cap="none" strike="noStrike"/>
              <a:t>Babel - a library for compiling jsx into js that will work on any browser.</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0" name="Shape 4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38000"/>
              </a:lnSpc>
              <a:spcBef>
                <a:spcPts val="0"/>
              </a:spcBef>
              <a:buClr>
                <a:schemeClr val="dk1"/>
              </a:buClr>
              <a:buSzPct val="25000"/>
              <a:buFont typeface="Arial"/>
              <a:buNone/>
            </a:pPr>
            <a:r>
              <a:rPr b="0" i="0" lang="en" sz="1100" u="none" cap="none" strike="noStrike">
                <a:solidFill>
                  <a:schemeClr val="dk1"/>
                </a:solidFill>
                <a:highlight>
                  <a:srgbClr val="FFFFFF"/>
                </a:highlight>
              </a:rPr>
              <a:t>JSX is a syntax that combines HTML and JS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8" name="Shape 4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5" name="Shape 4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5" name="Shape 4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8" name="Shape 4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Use === as a default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5" name="Shape 5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1" name="Shape 51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1" name="Shape 52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9" name="Shape 5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6" name="Shape 5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38000"/>
              </a:lnSpc>
              <a:spcBef>
                <a:spcPts val="0"/>
              </a:spcBef>
              <a:buClr>
                <a:schemeClr val="dk1"/>
              </a:buClr>
              <a:buSzPct val="25000"/>
              <a:buFont typeface="Arial"/>
              <a:buNone/>
            </a:pPr>
            <a:r>
              <a:rPr b="0" i="0" lang="en" sz="1100" u="none" cap="none" strike="noStrike">
                <a:solidFill>
                  <a:schemeClr val="dk1"/>
                </a:solidFill>
                <a:highlight>
                  <a:srgbClr val="FFFFFF"/>
                </a:highlight>
              </a:rPr>
              <a:t>render() returns 1 component, everything needs to be wrapped in a top level div</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4" name="Shape 5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React’s component lifecycle allows us to have more control over the stages that a component goes through in a predictable manner. Don’t worry about all of these methods - we will get to the relevant ones through our exercise, and this diagram is useful for seeing all the methods that are available for use.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6" name="Shape 5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3" name="Shape 5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2" name="Shape 6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2" name="Shape 6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7" name="Shape 6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4" name="Shape 6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0" name="Shape 6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6" name="Shape 64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2" name="Shape 6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5" name="Shape 6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5" name="Shape 6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4" name="Shape 6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2" name="Shape 6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Open Sans"/>
              <a:buNone/>
            </a:pPr>
            <a:r>
              <a:rPr b="0" i="0" lang="en" sz="1000" u="none" cap="none" strike="noStrike">
                <a:latin typeface="Open Sans"/>
                <a:ea typeface="Open Sans"/>
                <a:cs typeface="Open Sans"/>
                <a:sym typeface="Open Sans"/>
              </a:rPr>
              <a:t>Link to handout: https://docs.google.com/document/d/1PFxSwu9vYmv1dOBGvVwo4xHQJ82-fv8E83LvsqO2VqQ/edit</a:t>
            </a:r>
          </a:p>
          <a:p>
            <a:pPr indent="0" lvl="0" marL="0" marR="0" rtl="0" algn="l">
              <a:lnSpc>
                <a:spcPct val="115000"/>
              </a:lnSpc>
              <a:spcBef>
                <a:spcPts val="2600"/>
              </a:spcBef>
              <a:spcAft>
                <a:spcPts val="0"/>
              </a:spcAft>
              <a:buSzPct val="25000"/>
              <a:buFont typeface="Arial"/>
              <a:buNone/>
            </a:pPr>
            <a:r>
              <a:t/>
            </a:r>
            <a:endParaRPr b="0" i="0" sz="1000" u="none" cap="none" strike="noStrike">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6" name="Shape 696"/>
        <p:cNvGrpSpPr/>
        <p:nvPr/>
      </p:nvGrpSpPr>
      <p:grpSpPr>
        <a:xfrm>
          <a:off x="0" y="0"/>
          <a:ext cx="0" cy="0"/>
          <a:chOff x="0" y="0"/>
          <a:chExt cx="0" cy="0"/>
        </a:xfrm>
      </p:grpSpPr>
      <p:sp>
        <p:nvSpPr>
          <p:cNvPr id="697" name="Shape 6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8" name="Shape 6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6" name="Shape 7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4" name="Shape 7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rgbClr val="000000"/>
              </a:buClr>
              <a:buSzPct val="25000"/>
              <a:buFont typeface="Arial"/>
              <a:buNone/>
            </a:pPr>
            <a:r>
              <a:rPr b="0" i="0" lang="en" sz="1100" u="none" cap="none" strike="noStrike"/>
              <a:t>While having each message as a component may not have a lot of value right now, it will be helpful to see how we make React components and we’ll add some more complex logic later on.</a:t>
            </a:r>
          </a:p>
          <a:p>
            <a:pPr indent="0" lvl="0" marL="0" marR="0" rtl="0" algn="l">
              <a:spcBef>
                <a:spcPts val="0"/>
              </a:spcBef>
              <a:spcAft>
                <a:spcPts val="0"/>
              </a:spcAft>
              <a:buClr>
                <a:srgbClr val="000000"/>
              </a:buClr>
              <a:buSzPct val="25000"/>
              <a:buFont typeface="Arial"/>
              <a:buNone/>
            </a:pPr>
            <a:r>
              <a:t/>
            </a:r>
            <a:endParaRPr b="0" i="0" sz="1100" u="none" cap="none" strike="noStrike"/>
          </a:p>
          <a:p>
            <a:pPr indent="0" lvl="0" marL="0" marR="0" rtl="0" algn="l">
              <a:spcBef>
                <a:spcPts val="0"/>
              </a:spcBef>
              <a:buClr>
                <a:srgbClr val="000000"/>
              </a:buClr>
              <a:buSzPct val="250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0" name="Shape 7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6" name="Shape 7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2" name="Shape 7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b="0" i="0" lang="en" sz="1100" u="none" cap="none" strike="noStrike"/>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7" name="Shape 7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b="0" i="0" lang="en" sz="1100" u="none" cap="none" strike="noStrike"/>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9" name="Shape 769"/>
        <p:cNvGrpSpPr/>
        <p:nvPr/>
      </p:nvGrpSpPr>
      <p:grpSpPr>
        <a:xfrm>
          <a:off x="0" y="0"/>
          <a:ext cx="0" cy="0"/>
          <a:chOff x="0" y="0"/>
          <a:chExt cx="0" cy="0"/>
        </a:xfrm>
      </p:grpSpPr>
      <p:sp>
        <p:nvSpPr>
          <p:cNvPr id="770" name="Shape 7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1" name="Shape 7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rgbClr val="000000"/>
              </a:buClr>
              <a:buSzPct val="25000"/>
              <a:buFont typeface="Arial"/>
              <a:buNone/>
            </a:pPr>
            <a:r>
              <a:rPr b="0" i="0" lang="en" sz="1100" u="none" cap="none" strike="noStrike"/>
              <a:t>While having each message as a component may not have a lot of value right now, it will be helpful to see how we make React components and we’ll add some more complex logic later on.</a:t>
            </a:r>
          </a:p>
          <a:p>
            <a:pPr indent="0" lvl="0" marL="0" marR="0" rtl="0" algn="l">
              <a:spcBef>
                <a:spcPts val="0"/>
              </a:spcBef>
              <a:spcAft>
                <a:spcPts val="0"/>
              </a:spcAft>
              <a:buClr>
                <a:srgbClr val="000000"/>
              </a:buClr>
              <a:buSzPct val="25000"/>
              <a:buFont typeface="Arial"/>
              <a:buNone/>
            </a:pPr>
            <a:r>
              <a:t/>
            </a:r>
            <a:endParaRPr b="0" i="0" sz="1100" u="none" cap="none" strike="noStrike"/>
          </a:p>
          <a:p>
            <a:pPr indent="0" lvl="0" marL="0" marR="0" rtl="0" algn="l">
              <a:spcBef>
                <a:spcPts val="0"/>
              </a:spcBef>
              <a:spcAft>
                <a:spcPts val="0"/>
              </a:spcAft>
              <a:buClr>
                <a:srgbClr val="000000"/>
              </a:buClr>
              <a:buSzPct val="25000"/>
              <a:buFont typeface="Arial"/>
              <a:buNone/>
            </a:pPr>
            <a:r>
              <a:rPr b="0" i="0" lang="en" sz="1100" u="none" cap="none" strike="noStrike"/>
              <a:t>By replacing the &lt;p&gt; tag with the &lt;message&gt; tag we are effectively calling the render method of the message component and placing its return value in the App.jsx</a:t>
            </a:r>
          </a:p>
          <a:p>
            <a:pPr indent="0" lvl="0" marL="0" marR="0" rtl="0" algn="l">
              <a:spcBef>
                <a:spcPts val="0"/>
              </a:spcBef>
              <a:buClr>
                <a:srgbClr val="000000"/>
              </a:buClr>
              <a:buSzPct val="25000"/>
              <a:buFont typeface="Arial"/>
              <a:buNone/>
            </a:pPr>
            <a:r>
              <a:t/>
            </a:r>
            <a:endParaRPr b="0" i="0" sz="11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4" name="Shape 7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b="0" i="0" lang="en" sz="1100" u="none" cap="none" strike="noStrike"/>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6" name="Shape 7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Keeping the state of your UI consistent quickly becomes a challenge! Making a post should put the new post on the screen, sending notifications to others and updating the list of people you have messages with.</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2" name="Shape 8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8" name="Shape 8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State represents data that can change inside a component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6" name="Shape 8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100000"/>
              <a:buFont typeface="Arial"/>
              <a:buChar char="-"/>
            </a:pPr>
            <a:r>
              <a:rPr b="0" i="0" lang="en" sz="1100" u="none" cap="none" strike="noStrike"/>
              <a:t>Anything within the class schema can use state</a:t>
            </a:r>
          </a:p>
          <a:p>
            <a:pPr indent="-228600" lvl="0" marL="457200" marR="0" rtl="0" algn="l">
              <a:spcBef>
                <a:spcPts val="0"/>
              </a:spcBef>
              <a:buSzPct val="100000"/>
              <a:buFont typeface="Arial"/>
              <a:buChar char="-"/>
            </a:pPr>
            <a:r>
              <a:rPr b="0" i="0" lang="en" sz="1100" u="none" cap="none" strike="noStrike"/>
              <a:t>Our app messages is initially blank, but will be updated by Firebase; render will go through all of the messages in the state to display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2" name="Shape 822"/>
        <p:cNvGrpSpPr/>
        <p:nvPr/>
      </p:nvGrpSpPr>
      <p:grpSpPr>
        <a:xfrm>
          <a:off x="0" y="0"/>
          <a:ext cx="0" cy="0"/>
          <a:chOff x="0" y="0"/>
          <a:chExt cx="0" cy="0"/>
        </a:xfrm>
      </p:grpSpPr>
      <p:sp>
        <p:nvSpPr>
          <p:cNvPr id="823" name="Shape 8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4" name="Shape 8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2" name="Shape 8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0" name="Shape 840"/>
        <p:cNvGrpSpPr/>
        <p:nvPr/>
      </p:nvGrpSpPr>
      <p:grpSpPr>
        <a:xfrm>
          <a:off x="0" y="0"/>
          <a:ext cx="0" cy="0"/>
          <a:chOff x="0" y="0"/>
          <a:chExt cx="0" cy="0"/>
        </a:xfrm>
      </p:grpSpPr>
      <p:sp>
        <p:nvSpPr>
          <p:cNvPr id="841" name="Shape 8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2" name="Shape 8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1" name="Shape 8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Components needs to receive events and javascript will handle the events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0" name="Shape 860"/>
        <p:cNvGrpSpPr/>
        <p:nvPr/>
      </p:nvGrpSpPr>
      <p:grpSpPr>
        <a:xfrm>
          <a:off x="0" y="0"/>
          <a:ext cx="0" cy="0"/>
          <a:chOff x="0" y="0"/>
          <a:chExt cx="0" cy="0"/>
        </a:xfrm>
      </p:grpSpPr>
      <p:sp>
        <p:nvSpPr>
          <p:cNvPr id="861" name="Shape 8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2" name="Shape 8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2" name="Shape 8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9" name="Shape 879"/>
        <p:cNvGrpSpPr/>
        <p:nvPr/>
      </p:nvGrpSpPr>
      <p:grpSpPr>
        <a:xfrm>
          <a:off x="0" y="0"/>
          <a:ext cx="0" cy="0"/>
          <a:chOff x="0" y="0"/>
          <a:chExt cx="0" cy="0"/>
        </a:xfrm>
      </p:grpSpPr>
      <p:sp>
        <p:nvSpPr>
          <p:cNvPr id="880" name="Shape 8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1" name="Shape 8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SzPct val="25000"/>
              <a:buFont typeface="Arial"/>
              <a:buNone/>
            </a:pPr>
            <a:r>
              <a:rPr b="0" i="0" lang="en" sz="1100" u="none" cap="none" strike="noStrike"/>
              <a:t>React simplifies this by centralizing where your ‘logic’ for the view lives.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7" name="Shape 887"/>
        <p:cNvGrpSpPr/>
        <p:nvPr/>
      </p:nvGrpSpPr>
      <p:grpSpPr>
        <a:xfrm>
          <a:off x="0" y="0"/>
          <a:ext cx="0" cy="0"/>
          <a:chOff x="0" y="0"/>
          <a:chExt cx="0" cy="0"/>
        </a:xfrm>
      </p:grpSpPr>
      <p:sp>
        <p:nvSpPr>
          <p:cNvPr id="888" name="Shape 8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9" name="Shape 8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9" name="Shape 8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8" name="Shape 9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4" name="Shape 9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4" name="Shape 9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3" name="Shape 9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9" name="Shape 939"/>
        <p:cNvGrpSpPr/>
        <p:nvPr/>
      </p:nvGrpSpPr>
      <p:grpSpPr>
        <a:xfrm>
          <a:off x="0" y="0"/>
          <a:ext cx="0" cy="0"/>
          <a:chOff x="0" y="0"/>
          <a:chExt cx="0" cy="0"/>
        </a:xfrm>
      </p:grpSpPr>
      <p:sp>
        <p:nvSpPr>
          <p:cNvPr id="940" name="Shape 9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1" name="Shape 9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6" name="Shape 946"/>
        <p:cNvGrpSpPr/>
        <p:nvPr/>
      </p:nvGrpSpPr>
      <p:grpSpPr>
        <a:xfrm>
          <a:off x="0" y="0"/>
          <a:ext cx="0" cy="0"/>
          <a:chOff x="0" y="0"/>
          <a:chExt cx="0" cy="0"/>
        </a:xfrm>
      </p:grpSpPr>
      <p:sp>
        <p:nvSpPr>
          <p:cNvPr id="947" name="Shape 9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8" name="Shape 9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2" name="Shape 952"/>
        <p:cNvGrpSpPr/>
        <p:nvPr/>
      </p:nvGrpSpPr>
      <p:grpSpPr>
        <a:xfrm>
          <a:off x="0" y="0"/>
          <a:ext cx="0" cy="0"/>
          <a:chOff x="0" y="0"/>
          <a:chExt cx="0" cy="0"/>
        </a:xfrm>
      </p:grpSpPr>
      <p:sp>
        <p:nvSpPr>
          <p:cNvPr id="953" name="Shape 9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4" name="Shape 9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0" name="Shape 9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rPr>
              <a:t>Rather than views modifying other views, they instead change the central logic which triggers a rebuild of the whole UI with the new data.</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9" name="Shape 9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5" name="Shape 975"/>
        <p:cNvGrpSpPr/>
        <p:nvPr/>
      </p:nvGrpSpPr>
      <p:grpSpPr>
        <a:xfrm>
          <a:off x="0" y="0"/>
          <a:ext cx="0" cy="0"/>
          <a:chOff x="0" y="0"/>
          <a:chExt cx="0" cy="0"/>
        </a:xfrm>
      </p:grpSpPr>
      <p:sp>
        <p:nvSpPr>
          <p:cNvPr id="976" name="Shape 9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7" name="Shape 9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1" name="Shape 981"/>
        <p:cNvGrpSpPr/>
        <p:nvPr/>
      </p:nvGrpSpPr>
      <p:grpSpPr>
        <a:xfrm>
          <a:off x="0" y="0"/>
          <a:ext cx="0" cy="0"/>
          <a:chOff x="0" y="0"/>
          <a:chExt cx="0" cy="0"/>
        </a:xfrm>
      </p:grpSpPr>
      <p:sp>
        <p:nvSpPr>
          <p:cNvPr id="982" name="Shape 9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3" name="Shape 9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9" name="Shape 9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4" name="Shape 994"/>
        <p:cNvGrpSpPr/>
        <p:nvPr/>
      </p:nvGrpSpPr>
      <p:grpSpPr>
        <a:xfrm>
          <a:off x="0" y="0"/>
          <a:ext cx="0" cy="0"/>
          <a:chOff x="0" y="0"/>
          <a:chExt cx="0" cy="0"/>
        </a:xfrm>
      </p:grpSpPr>
      <p:sp>
        <p:nvSpPr>
          <p:cNvPr id="995" name="Shape 9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6" name="Shape 9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3" name="Shape 100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6" name="Shape 1006"/>
        <p:cNvGrpSpPr/>
        <p:nvPr/>
      </p:nvGrpSpPr>
      <p:grpSpPr>
        <a:xfrm>
          <a:off x="0" y="0"/>
          <a:ext cx="0" cy="0"/>
          <a:chOff x="0" y="0"/>
          <a:chExt cx="0" cy="0"/>
        </a:xfrm>
      </p:grpSpPr>
      <p:sp>
        <p:nvSpPr>
          <p:cNvPr id="1007" name="Shape 10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8" name="Shape 10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Open Sans"/>
              <a:buNone/>
            </a:pPr>
            <a:r>
              <a:rPr b="0" i="0" lang="en" sz="1000" u="none" cap="none" strike="noStrike">
                <a:solidFill>
                  <a:schemeClr val="dk1"/>
                </a:solidFill>
                <a:latin typeface="Open Sans"/>
                <a:ea typeface="Open Sans"/>
                <a:cs typeface="Open Sans"/>
                <a:sym typeface="Open Sans"/>
              </a:rPr>
              <a:t>Link to handout: https://docs.google.com/document/d/1PFxSwu9vYmv1dOBGvVwo4xHQJ82-fv8E83LvsqO2VqQ/edit</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2" name="Shape 1012"/>
        <p:cNvGrpSpPr/>
        <p:nvPr/>
      </p:nvGrpSpPr>
      <p:grpSpPr>
        <a:xfrm>
          <a:off x="0" y="0"/>
          <a:ext cx="0" cy="0"/>
          <a:chOff x="0" y="0"/>
          <a:chExt cx="0" cy="0"/>
        </a:xfrm>
      </p:grpSpPr>
      <p:sp>
        <p:nvSpPr>
          <p:cNvPr id="1013" name="Shape 10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4" name="Shape 10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7" name="Shape 1017"/>
        <p:cNvGrpSpPr/>
        <p:nvPr/>
      </p:nvGrpSpPr>
      <p:grpSpPr>
        <a:xfrm>
          <a:off x="0" y="0"/>
          <a:ext cx="0" cy="0"/>
          <a:chOff x="0" y="0"/>
          <a:chExt cx="0" cy="0"/>
        </a:xfrm>
      </p:grpSpPr>
      <p:sp>
        <p:nvSpPr>
          <p:cNvPr id="1018" name="Shape 10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9" name="Shape 10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Open Sans"/>
              <a:buNone/>
            </a:pPr>
            <a:r>
              <a:rPr b="0" i="0" lang="en" sz="1000" u="none" cap="none" strike="noStrike">
                <a:solidFill>
                  <a:schemeClr val="dk1"/>
                </a:solidFill>
                <a:latin typeface="Open Sans"/>
                <a:ea typeface="Open Sans"/>
                <a:cs typeface="Open Sans"/>
                <a:sym typeface="Open Sans"/>
              </a:rPr>
              <a:t>Link to handout: https://docs.google.com/document/d/1PFxSwu9vYmv1dOBGvVwo4xHQJ82-fv8E83LvsqO2VqQ/edit</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3" name="Shape 1023"/>
        <p:cNvGrpSpPr/>
        <p:nvPr/>
      </p:nvGrpSpPr>
      <p:grpSpPr>
        <a:xfrm>
          <a:off x="0" y="0"/>
          <a:ext cx="0" cy="0"/>
          <a:chOff x="0" y="0"/>
          <a:chExt cx="0" cy="0"/>
        </a:xfrm>
      </p:grpSpPr>
      <p:sp>
        <p:nvSpPr>
          <p:cNvPr id="1024" name="Shape 10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5" name="Shape 10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rPr>
              <a:t>Rather than views modifying other views, they instead change the central logic which triggers a rebuild of the whole UI with the new data.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3" name="Shape 3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This is called the React lifecycle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x="0" y="0"/>
          <a:ext cx="0" cy="0"/>
          <a:chOff x="0" y="0"/>
          <a:chExt cx="0" cy="0"/>
        </a:xfrm>
      </p:grpSpPr>
      <p:sp>
        <p:nvSpPr>
          <p:cNvPr id="10" name="Shape 1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11" name="Shape 11"/>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5" name="Shape 15"/>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7" name="Shape 17"/>
        <p:cNvGrpSpPr/>
        <p:nvPr/>
      </p:nvGrpSpPr>
      <p:grpSpPr>
        <a:xfrm>
          <a:off x="0" y="0"/>
          <a:ext cx="0" cy="0"/>
          <a:chOff x="0" y="0"/>
          <a:chExt cx="0" cy="0"/>
        </a:xfrm>
      </p:grpSpPr>
      <p:sp>
        <p:nvSpPr>
          <p:cNvPr id="18" name="Shape 18"/>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19" name="Shape 19"/>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txBox="1"/>
          <p:nvPr>
            <p:ph type="title"/>
          </p:nvPr>
        </p:nvSpPr>
        <p:spPr>
          <a:xfrm>
            <a:off x="311700" y="21508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23" name="Shape 2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6" name="Shape 26"/>
          <p:cNvSpPr txBox="1"/>
          <p:nvPr>
            <p:ph idx="1" type="body"/>
          </p:nvPr>
        </p:nvSpPr>
        <p:spPr>
          <a:xfrm>
            <a:off x="3117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27" name="Shape 27"/>
          <p:cNvSpPr txBox="1"/>
          <p:nvPr>
            <p:ph idx="2" type="body"/>
          </p:nvPr>
        </p:nvSpPr>
        <p:spPr>
          <a:xfrm>
            <a:off x="48324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31" name="Shape 3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34" name="Shape 34"/>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35" name="Shape 3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38" name="Shape 3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42" name="Shape 42"/>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9pPr>
          </a:lstStyle>
          <a:p/>
        </p:txBody>
      </p:sp>
      <p:sp>
        <p:nvSpPr>
          <p:cNvPr id="43" name="Shape 43"/>
          <p:cNvSpPr txBox="1"/>
          <p:nvPr>
            <p:ph idx="2" type="body"/>
          </p:nvPr>
        </p:nvSpPr>
        <p:spPr>
          <a:xfrm>
            <a:off x="4939500" y="724075"/>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4" name="Shape 4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p.pn/2nwZLjh" TargetMode="External"/><Relationship Id="rId4" Type="http://schemas.openxmlformats.org/officeDocument/2006/relationships/hyperlink" Target="https://nodejs.org/en/download/" TargetMode="External"/><Relationship Id="rId10" Type="http://schemas.openxmlformats.org/officeDocument/2006/relationships/hyperlink" Target="http://www.storybench.org/install-babel-packages-sublime-text-3/" TargetMode="External"/><Relationship Id="rId9" Type="http://schemas.openxmlformats.org/officeDocument/2006/relationships/hyperlink" Target="https://www.sublimetext.com/" TargetMode="External"/><Relationship Id="rId5" Type="http://schemas.openxmlformats.org/officeDocument/2006/relationships/hyperlink" Target="https://drive.google.com/open?id=0B0i9-EkbmYJPd3J4dDZOYTcyTm8" TargetMode="External"/><Relationship Id="rId6" Type="http://schemas.openxmlformats.org/officeDocument/2006/relationships/hyperlink" Target="http://ap.pn/2ndk4jv" TargetMode="External"/><Relationship Id="rId7" Type="http://schemas.openxmlformats.org/officeDocument/2006/relationships/hyperlink" Target="#slide=id.g1d4b2a9f2e_0_5" TargetMode="External"/><Relationship Id="rId8" Type="http://schemas.openxmlformats.org/officeDocument/2006/relationships/hyperlink" Target="https://www.sublimetex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ap.pn/2nwZLjh" TargetMode="External"/><Relationship Id="rId4" Type="http://schemas.openxmlformats.org/officeDocument/2006/relationships/hyperlink" Target="https://nodejs.org/en/download/" TargetMode="External"/><Relationship Id="rId10" Type="http://schemas.openxmlformats.org/officeDocument/2006/relationships/hyperlink" Target="http://www.storybench.org/install-babel-packages-sublime-text-3/" TargetMode="External"/><Relationship Id="rId9" Type="http://schemas.openxmlformats.org/officeDocument/2006/relationships/hyperlink" Target="https://www.sublimetext.com/" TargetMode="External"/><Relationship Id="rId5" Type="http://schemas.openxmlformats.org/officeDocument/2006/relationships/hyperlink" Target="https://drive.google.com/open?id=0B0i9-EkbmYJPd3J4dDZOYTcyTm8" TargetMode="External"/><Relationship Id="rId6" Type="http://schemas.openxmlformats.org/officeDocument/2006/relationships/hyperlink" Target="http://ap.pn/2ndk4jv" TargetMode="External"/><Relationship Id="rId7" Type="http://schemas.openxmlformats.org/officeDocument/2006/relationships/hyperlink" Target="#slide=id.g19203ad576_0_971" TargetMode="External"/><Relationship Id="rId8" Type="http://schemas.openxmlformats.org/officeDocument/2006/relationships/hyperlink" Target="https://www.sublimetex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7.png"/><Relationship Id="rId4"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7.png"/><Relationship Id="rId4" Type="http://schemas.openxmlformats.org/officeDocument/2006/relationships/image" Target="../media/image05.png"/><Relationship Id="rId5"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1.png"/><Relationship Id="rId4"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6.png"/><Relationship Id="rId4" Type="http://schemas.openxmlformats.org/officeDocument/2006/relationships/image" Target="../media/image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facebook.github.io/react/docs/component-specs.html#lifecycle-method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0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0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github.com/mdeng123/ReactWorkshop/commit/ed93d67aef63b5a273b8064c49bb89a935e50ddb"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github.com/mdeng123/ReactWorkshop/commit/df9915737183f9afa37e48eee23f3cd5faabbde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3.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3.png"/><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3.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3.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3.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hyperlink" Target="https://github.com/mdeng123/ReactWorkshop/commit/a5eb99de3c4f8cff1c19e97d5ac2ca771da279a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7.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7.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6.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6.png"/><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6.png"/><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2.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2.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hyperlink" Target="https://github.com/mdeng123/ReactWorkshop/commit/f6b49e6946135564012021a4f348dd508fa6217c" TargetMode="External"/><Relationship Id="rId4" Type="http://schemas.openxmlformats.org/officeDocument/2006/relationships/hyperlink" Target="https://notehub.org/0qy3r"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hyperlink" Target="https://github.com/mdeng123/ReactWorkshop/commit/964bffed1defcf672b1aeb47c30732cadc9a7723"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hyperlink" Target="https://www.destroyallsoftware.com/talks/wat"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Setup</a:t>
            </a:r>
          </a:p>
        </p:txBody>
      </p:sp>
      <p:sp>
        <p:nvSpPr>
          <p:cNvPr id="55" name="Shape 55"/>
          <p:cNvSpPr txBox="1"/>
          <p:nvPr>
            <p:ph idx="1" type="body"/>
          </p:nvPr>
        </p:nvSpPr>
        <p:spPr>
          <a:xfrm>
            <a:off x="311700" y="1017725"/>
            <a:ext cx="8520600" cy="37992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Open these slides @ </a:t>
            </a:r>
            <a:r>
              <a:rPr lang="en" u="sng">
                <a:solidFill>
                  <a:schemeClr val="hlink"/>
                </a:solidFill>
                <a:latin typeface="Open Sans"/>
                <a:ea typeface="Open Sans"/>
                <a:cs typeface="Open Sans"/>
                <a:sym typeface="Open Sans"/>
                <a:hlinkClick r:id="rId3"/>
              </a:rPr>
              <a:t>http://ap.pn/2nwZLjh</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Download and install Node.js with the defaults:</a:t>
            </a:r>
            <a:br>
              <a:rPr b="0" i="0" lang="en" sz="1800" u="none" cap="none" strike="noStrike">
                <a:solidFill>
                  <a:schemeClr val="dk2"/>
                </a:solidFill>
                <a:latin typeface="Open Sans"/>
                <a:ea typeface="Open Sans"/>
                <a:cs typeface="Open Sans"/>
                <a:sym typeface="Open Sans"/>
              </a:rPr>
            </a:br>
            <a:r>
              <a:rPr b="0" i="0" lang="en" sz="1800" u="none" cap="none" strike="noStrike">
                <a:solidFill>
                  <a:schemeClr val="dk2"/>
                </a:solidFill>
                <a:latin typeface="Open Sans"/>
                <a:ea typeface="Open Sans"/>
                <a:cs typeface="Open Sans"/>
                <a:sym typeface="Open Sans"/>
              </a:rPr>
              <a:t>	</a:t>
            </a:r>
            <a:r>
              <a:rPr b="0" i="0" lang="en" sz="1800" u="sng" cap="none" strike="noStrike">
                <a:solidFill>
                  <a:schemeClr val="hlink"/>
                </a:solidFill>
                <a:latin typeface="Open Sans"/>
                <a:ea typeface="Open Sans"/>
                <a:cs typeface="Open Sans"/>
                <a:sym typeface="Open Sans"/>
                <a:hlinkClick r:id="rId4"/>
              </a:rPr>
              <a:t>https://nodejs.org/en/download/</a:t>
            </a:r>
            <a:r>
              <a:rPr b="0" i="0" lang="en" sz="1800" u="sng" cap="none" strike="noStrike">
                <a:solidFill>
                  <a:schemeClr val="accent5"/>
                </a:solidFill>
                <a:latin typeface="Open Sans"/>
                <a:ea typeface="Open Sans"/>
                <a:cs typeface="Open Sans"/>
                <a:sym typeface="Open Sans"/>
              </a:rPr>
              <a:t> </a:t>
            </a:r>
          </a:p>
          <a:p>
            <a:pPr indent="381000" lvl="0" marL="457200" marR="0" rtl="0" algn="l">
              <a:lnSpc>
                <a:spcPct val="115000"/>
              </a:lnSpc>
              <a:spcBef>
                <a:spcPts val="0"/>
              </a:spcBef>
              <a:spcAft>
                <a:spcPts val="0"/>
              </a:spcAft>
              <a:buClr>
                <a:srgbClr val="000000"/>
              </a:buClr>
              <a:buSzPct val="25000"/>
              <a:buFont typeface="Open Sans"/>
              <a:buNone/>
            </a:pPr>
            <a:r>
              <a:rPr b="0" i="0" lang="en" sz="1400" u="none" cap="none" strike="noStrike">
                <a:solidFill>
                  <a:schemeClr val="dk2"/>
                </a:solidFill>
                <a:latin typeface="Open Sans"/>
                <a:ea typeface="Open Sans"/>
                <a:cs typeface="Open Sans"/>
                <a:sym typeface="Open Sans"/>
              </a:rPr>
              <a:t>Note: Windows users may use the Node.js command prompt</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Download and unzip the </a:t>
            </a:r>
            <a:r>
              <a:rPr b="0" i="0" lang="en" sz="1800" u="sng" cap="none" strike="noStrike">
                <a:solidFill>
                  <a:schemeClr val="hlink"/>
                </a:solidFill>
                <a:latin typeface="Open Sans"/>
                <a:ea typeface="Open Sans"/>
                <a:cs typeface="Open Sans"/>
                <a:sym typeface="Open Sans"/>
                <a:hlinkClick r:id="rId5"/>
              </a:rPr>
              <a:t>starter project</a:t>
            </a:r>
            <a:r>
              <a:rPr b="0" i="0" lang="en" sz="1800" u="none" cap="none" strike="noStrike">
                <a:solidFill>
                  <a:schemeClr val="dk2"/>
                </a:solidFill>
                <a:latin typeface="Arial"/>
                <a:ea typeface="Arial"/>
                <a:cs typeface="Arial"/>
                <a:sym typeface="Arial"/>
              </a:rPr>
              <a:t>: </a:t>
            </a:r>
            <a:r>
              <a:rPr b="0" i="0" lang="en" sz="1800" u="sng" cap="none" strike="noStrike">
                <a:solidFill>
                  <a:schemeClr val="hlink"/>
                </a:solidFill>
                <a:latin typeface="Open Sans"/>
                <a:ea typeface="Open Sans"/>
                <a:cs typeface="Open Sans"/>
                <a:sym typeface="Open Sans"/>
                <a:hlinkClick r:id="rId6"/>
              </a:rPr>
              <a:t>http://ap.pn/2ndk4jv</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none" cap="none" strike="noStrike">
                <a:solidFill>
                  <a:schemeClr val="dk2"/>
                </a:solidFill>
                <a:latin typeface="Open Sans"/>
                <a:ea typeface="Open Sans"/>
                <a:cs typeface="Open Sans"/>
                <a:sym typeface="Open Sans"/>
              </a:rPr>
              <a:t>For Github instructions, </a:t>
            </a:r>
            <a:r>
              <a:rPr b="0" i="0" lang="en" sz="1400" u="sng" cap="none" strike="noStrike">
                <a:solidFill>
                  <a:schemeClr val="hlink"/>
                </a:solidFill>
                <a:latin typeface="Open Sans"/>
                <a:ea typeface="Open Sans"/>
                <a:cs typeface="Open Sans"/>
                <a:sym typeface="Open Sans"/>
                <a:hlinkClick r:id="rId7"/>
              </a:rPr>
              <a:t>click here</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Download and install the latest version of </a:t>
            </a:r>
            <a:r>
              <a:rPr b="0" i="0" lang="en" sz="1800" u="sng" cap="none" strike="noStrike">
                <a:solidFill>
                  <a:schemeClr val="hlink"/>
                </a:solidFill>
                <a:latin typeface="Open Sans"/>
                <a:ea typeface="Open Sans"/>
                <a:cs typeface="Open Sans"/>
                <a:sym typeface="Open Sans"/>
                <a:hlinkClick r:id="rId8"/>
              </a:rPr>
              <a:t>Sublime</a:t>
            </a:r>
            <a:r>
              <a:rPr b="0" i="0" lang="en" sz="1800" u="none" cap="none" strike="noStrike">
                <a:solidFill>
                  <a:schemeClr val="dk2"/>
                </a:solidFill>
                <a:latin typeface="Open Sans"/>
                <a:ea typeface="Open Sans"/>
                <a:cs typeface="Open Sans"/>
                <a:sym typeface="Open Sans"/>
              </a:rPr>
              <a:t> (or preferred editor):</a:t>
            </a:r>
            <a:br>
              <a:rPr b="0" i="0" lang="en" sz="1800" u="none" cap="none" strike="noStrike">
                <a:solidFill>
                  <a:schemeClr val="dk2"/>
                </a:solidFill>
                <a:latin typeface="Open Sans"/>
                <a:ea typeface="Open Sans"/>
                <a:cs typeface="Open Sans"/>
                <a:sym typeface="Open Sans"/>
              </a:rPr>
            </a:br>
            <a:r>
              <a:rPr b="0" i="0" lang="en" sz="1800" u="none" cap="none" strike="noStrike">
                <a:solidFill>
                  <a:schemeClr val="dk2"/>
                </a:solidFill>
                <a:latin typeface="Open Sans"/>
                <a:ea typeface="Open Sans"/>
                <a:cs typeface="Open Sans"/>
                <a:sym typeface="Open Sans"/>
              </a:rPr>
              <a:t>	</a:t>
            </a:r>
            <a:r>
              <a:rPr b="0" i="0" lang="en" sz="1800" u="sng" cap="none" strike="noStrike">
                <a:solidFill>
                  <a:schemeClr val="hlink"/>
                </a:solidFill>
                <a:latin typeface="Open Sans"/>
                <a:ea typeface="Open Sans"/>
                <a:cs typeface="Open Sans"/>
                <a:sym typeface="Open Sans"/>
                <a:hlinkClick r:id="rId9"/>
              </a:rPr>
              <a:t>https://www.sublimetext.com/</a:t>
            </a:r>
            <a:r>
              <a:rPr b="0" i="0" lang="en" sz="1800" u="none" cap="none" strike="noStrike">
                <a:solidFill>
                  <a:schemeClr val="dk2"/>
                </a:solidFill>
                <a:latin typeface="Open Sans"/>
                <a:ea typeface="Open Sans"/>
                <a:cs typeface="Open Sans"/>
                <a:sym typeface="Open Sans"/>
              </a:rPr>
              <a:t> </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Open Sublime or IDE 	of choice</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sng" cap="none" strike="noStrike">
                <a:solidFill>
                  <a:schemeClr val="hlink"/>
                </a:solidFill>
                <a:latin typeface="Open Sans"/>
                <a:ea typeface="Open Sans"/>
                <a:cs typeface="Open Sans"/>
                <a:sym typeface="Open Sans"/>
                <a:hlinkClick r:id="rId10"/>
              </a:rPr>
              <a:t>Install “Package Control” and “Babel”</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none" cap="none" strike="noStrike">
                <a:solidFill>
                  <a:schemeClr val="dk2"/>
                </a:solidFill>
                <a:latin typeface="Open Sans"/>
                <a:ea typeface="Open Sans"/>
                <a:cs typeface="Open Sans"/>
                <a:sym typeface="Open Sans"/>
              </a:rPr>
              <a:t>Change the syntax highlighting to Javascript (Babel)</a:t>
            </a:r>
          </a:p>
          <a:p>
            <a:pPr indent="-228600" lvl="2" marL="1371600" marR="0" rtl="0" algn="l">
              <a:lnSpc>
                <a:spcPct val="115000"/>
              </a:lnSpc>
              <a:spcBef>
                <a:spcPts val="0"/>
              </a:spcBef>
              <a:spcAft>
                <a:spcPts val="0"/>
              </a:spcAft>
              <a:buClr>
                <a:schemeClr val="dk2"/>
              </a:buClr>
              <a:buSzPct val="100000"/>
              <a:buFont typeface="Open Sans"/>
              <a:buAutoNum type="romanLcPeriod"/>
            </a:pPr>
            <a:r>
              <a:rPr b="0" i="0" lang="en" sz="1400" u="none" cap="none" strike="noStrike">
                <a:solidFill>
                  <a:schemeClr val="dk2"/>
                </a:solidFill>
                <a:latin typeface="Open Sans"/>
                <a:ea typeface="Open Sans"/>
                <a:cs typeface="Open Sans"/>
                <a:sym typeface="Open Sans"/>
              </a:rPr>
              <a:t>View &gt; Syntax &gt; Babel &gt; Javascript (Babel)</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none" cap="none" strike="noStrike">
                <a:solidFill>
                  <a:schemeClr val="dk2"/>
                </a:solidFill>
                <a:latin typeface="Open Sans"/>
                <a:ea typeface="Open Sans"/>
                <a:cs typeface="Open Sans"/>
                <a:sym typeface="Open Sans"/>
              </a:rPr>
              <a:t>Go to File &gt; Open... &gt; select the starter project folder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Setup</a:t>
            </a:r>
          </a:p>
        </p:txBody>
      </p:sp>
      <p:sp>
        <p:nvSpPr>
          <p:cNvPr id="376" name="Shape 376"/>
          <p:cNvSpPr txBox="1"/>
          <p:nvPr>
            <p:ph idx="1" type="body"/>
          </p:nvPr>
        </p:nvSpPr>
        <p:spPr>
          <a:xfrm>
            <a:off x="311700" y="1017725"/>
            <a:ext cx="8520599" cy="3799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Open these slides @ </a:t>
            </a:r>
            <a:r>
              <a:rPr lang="en" u="sng">
                <a:solidFill>
                  <a:schemeClr val="hlink"/>
                </a:solidFill>
                <a:latin typeface="Open Sans"/>
                <a:ea typeface="Open Sans"/>
                <a:cs typeface="Open Sans"/>
                <a:sym typeface="Open Sans"/>
                <a:hlinkClick r:id="rId3"/>
              </a:rPr>
              <a:t>http://ap.pn/2nwZLjh</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Download and install Node.js with the defaults:</a:t>
            </a:r>
            <a:br>
              <a:rPr b="0" i="0" lang="en" sz="1800" u="none" cap="none" strike="noStrike">
                <a:solidFill>
                  <a:schemeClr val="dk2"/>
                </a:solidFill>
                <a:latin typeface="Open Sans"/>
                <a:ea typeface="Open Sans"/>
                <a:cs typeface="Open Sans"/>
                <a:sym typeface="Open Sans"/>
              </a:rPr>
            </a:br>
            <a:r>
              <a:rPr b="0" i="0" lang="en" sz="1800" u="none" cap="none" strike="noStrike">
                <a:solidFill>
                  <a:schemeClr val="dk2"/>
                </a:solidFill>
                <a:latin typeface="Open Sans"/>
                <a:ea typeface="Open Sans"/>
                <a:cs typeface="Open Sans"/>
                <a:sym typeface="Open Sans"/>
              </a:rPr>
              <a:t>	</a:t>
            </a:r>
            <a:r>
              <a:rPr b="0" i="0" lang="en" sz="1800" u="sng" cap="none" strike="noStrike">
                <a:solidFill>
                  <a:schemeClr val="hlink"/>
                </a:solidFill>
                <a:latin typeface="Open Sans"/>
                <a:ea typeface="Open Sans"/>
                <a:cs typeface="Open Sans"/>
                <a:sym typeface="Open Sans"/>
                <a:hlinkClick r:id="rId4"/>
              </a:rPr>
              <a:t>https://nodejs.org/en/download/</a:t>
            </a:r>
            <a:r>
              <a:rPr b="0" i="0" lang="en" sz="1800" u="sng" cap="none" strike="noStrike">
                <a:solidFill>
                  <a:schemeClr val="accent5"/>
                </a:solidFill>
                <a:latin typeface="Open Sans"/>
                <a:ea typeface="Open Sans"/>
                <a:cs typeface="Open Sans"/>
                <a:sym typeface="Open Sans"/>
              </a:rPr>
              <a:t> </a:t>
            </a:r>
          </a:p>
          <a:p>
            <a:pPr indent="381000" lvl="0" marL="457200" marR="0" rtl="0" algn="l">
              <a:lnSpc>
                <a:spcPct val="115000"/>
              </a:lnSpc>
              <a:spcBef>
                <a:spcPts val="0"/>
              </a:spcBef>
              <a:spcAft>
                <a:spcPts val="0"/>
              </a:spcAft>
              <a:buClr>
                <a:srgbClr val="000000"/>
              </a:buClr>
              <a:buSzPct val="25000"/>
              <a:buFont typeface="Open Sans"/>
              <a:buNone/>
            </a:pPr>
            <a:r>
              <a:rPr b="0" i="0" lang="en" sz="1400" u="none" cap="none" strike="noStrike">
                <a:solidFill>
                  <a:schemeClr val="dk2"/>
                </a:solidFill>
                <a:latin typeface="Open Sans"/>
                <a:ea typeface="Open Sans"/>
                <a:cs typeface="Open Sans"/>
                <a:sym typeface="Open Sans"/>
              </a:rPr>
              <a:t>Note: Windows users may use the Node.js command prompt</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Download and unzip the </a:t>
            </a:r>
            <a:r>
              <a:rPr b="0" i="0" lang="en" sz="1800" u="sng" cap="none" strike="noStrike">
                <a:solidFill>
                  <a:schemeClr val="hlink"/>
                </a:solidFill>
                <a:latin typeface="Open Sans"/>
                <a:ea typeface="Open Sans"/>
                <a:cs typeface="Open Sans"/>
                <a:sym typeface="Open Sans"/>
                <a:hlinkClick r:id="rId5"/>
              </a:rPr>
              <a:t>starter project</a:t>
            </a:r>
            <a:r>
              <a:rPr b="0" i="0" lang="en" sz="1800" u="none" cap="none" strike="noStrike">
                <a:solidFill>
                  <a:schemeClr val="dk2"/>
                </a:solidFill>
                <a:latin typeface="Arial"/>
                <a:ea typeface="Arial"/>
                <a:cs typeface="Arial"/>
                <a:sym typeface="Arial"/>
              </a:rPr>
              <a:t>: </a:t>
            </a:r>
            <a:r>
              <a:rPr b="0" i="0" lang="en" sz="1800" u="sng" cap="none" strike="noStrike">
                <a:solidFill>
                  <a:schemeClr val="hlink"/>
                </a:solidFill>
                <a:latin typeface="Open Sans"/>
                <a:ea typeface="Open Sans"/>
                <a:cs typeface="Open Sans"/>
                <a:sym typeface="Open Sans"/>
                <a:hlinkClick r:id="rId6"/>
              </a:rPr>
              <a:t>http://ap.pn/2ndk4jv</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none" cap="none" strike="noStrike">
                <a:solidFill>
                  <a:schemeClr val="dk2"/>
                </a:solidFill>
                <a:latin typeface="Open Sans"/>
                <a:ea typeface="Open Sans"/>
                <a:cs typeface="Open Sans"/>
                <a:sym typeface="Open Sans"/>
              </a:rPr>
              <a:t>For Github instructions, </a:t>
            </a:r>
            <a:r>
              <a:rPr b="0" i="0" lang="en" sz="1400" u="sng" cap="none" strike="noStrike">
                <a:solidFill>
                  <a:schemeClr val="hlink"/>
                </a:solidFill>
                <a:latin typeface="Open Sans"/>
                <a:ea typeface="Open Sans"/>
                <a:cs typeface="Open Sans"/>
                <a:sym typeface="Open Sans"/>
                <a:hlinkClick r:id="rId7"/>
              </a:rPr>
              <a:t>click here</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Download and install the latest version of </a:t>
            </a:r>
            <a:r>
              <a:rPr b="0" i="0" lang="en" sz="1800" u="sng" cap="none" strike="noStrike">
                <a:solidFill>
                  <a:schemeClr val="hlink"/>
                </a:solidFill>
                <a:latin typeface="Open Sans"/>
                <a:ea typeface="Open Sans"/>
                <a:cs typeface="Open Sans"/>
                <a:sym typeface="Open Sans"/>
                <a:hlinkClick r:id="rId8"/>
              </a:rPr>
              <a:t>Sublime</a:t>
            </a:r>
            <a:r>
              <a:rPr b="0" i="0" lang="en" sz="1800" u="none" cap="none" strike="noStrike">
                <a:solidFill>
                  <a:schemeClr val="dk2"/>
                </a:solidFill>
                <a:latin typeface="Open Sans"/>
                <a:ea typeface="Open Sans"/>
                <a:cs typeface="Open Sans"/>
                <a:sym typeface="Open Sans"/>
              </a:rPr>
              <a:t> (or preferred editor):</a:t>
            </a:r>
            <a:br>
              <a:rPr b="0" i="0" lang="en" sz="1800" u="none" cap="none" strike="noStrike">
                <a:solidFill>
                  <a:schemeClr val="dk2"/>
                </a:solidFill>
                <a:latin typeface="Open Sans"/>
                <a:ea typeface="Open Sans"/>
                <a:cs typeface="Open Sans"/>
                <a:sym typeface="Open Sans"/>
              </a:rPr>
            </a:br>
            <a:r>
              <a:rPr b="0" i="0" lang="en" sz="1800" u="none" cap="none" strike="noStrike">
                <a:solidFill>
                  <a:schemeClr val="dk2"/>
                </a:solidFill>
                <a:latin typeface="Open Sans"/>
                <a:ea typeface="Open Sans"/>
                <a:cs typeface="Open Sans"/>
                <a:sym typeface="Open Sans"/>
              </a:rPr>
              <a:t>	</a:t>
            </a:r>
            <a:r>
              <a:rPr b="0" i="0" lang="en" sz="1800" u="sng" cap="none" strike="noStrike">
                <a:solidFill>
                  <a:schemeClr val="hlink"/>
                </a:solidFill>
                <a:latin typeface="Open Sans"/>
                <a:ea typeface="Open Sans"/>
                <a:cs typeface="Open Sans"/>
                <a:sym typeface="Open Sans"/>
                <a:hlinkClick r:id="rId9"/>
              </a:rPr>
              <a:t>https://www.sublimetext.com/</a:t>
            </a:r>
            <a:r>
              <a:rPr b="0" i="0" lang="en" sz="1800" u="none" cap="none" strike="noStrike">
                <a:solidFill>
                  <a:schemeClr val="dk2"/>
                </a:solidFill>
                <a:latin typeface="Open Sans"/>
                <a:ea typeface="Open Sans"/>
                <a:cs typeface="Open Sans"/>
                <a:sym typeface="Open Sans"/>
              </a:rPr>
              <a:t> </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Open Sublime or IDE 	of choice</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sng" cap="none" strike="noStrike">
                <a:solidFill>
                  <a:schemeClr val="hlink"/>
                </a:solidFill>
                <a:latin typeface="Open Sans"/>
                <a:ea typeface="Open Sans"/>
                <a:cs typeface="Open Sans"/>
                <a:sym typeface="Open Sans"/>
                <a:hlinkClick r:id="rId10"/>
              </a:rPr>
              <a:t>Install “Package Control” and “Babel”</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none" cap="none" strike="noStrike">
                <a:solidFill>
                  <a:schemeClr val="dk2"/>
                </a:solidFill>
                <a:latin typeface="Open Sans"/>
                <a:ea typeface="Open Sans"/>
                <a:cs typeface="Open Sans"/>
                <a:sym typeface="Open Sans"/>
              </a:rPr>
              <a:t>Change the syntax highlighting to Javascript (Babel)</a:t>
            </a:r>
          </a:p>
          <a:p>
            <a:pPr indent="-228600" lvl="2" marL="1371600" marR="0" rtl="0" algn="l">
              <a:lnSpc>
                <a:spcPct val="115000"/>
              </a:lnSpc>
              <a:spcBef>
                <a:spcPts val="0"/>
              </a:spcBef>
              <a:spcAft>
                <a:spcPts val="0"/>
              </a:spcAft>
              <a:buClr>
                <a:schemeClr val="dk2"/>
              </a:buClr>
              <a:buSzPct val="100000"/>
              <a:buFont typeface="Open Sans"/>
              <a:buAutoNum type="romanLcPeriod"/>
            </a:pPr>
            <a:r>
              <a:rPr b="0" i="0" lang="en" sz="1400" u="none" cap="none" strike="noStrike">
                <a:solidFill>
                  <a:schemeClr val="dk2"/>
                </a:solidFill>
                <a:latin typeface="Open Sans"/>
                <a:ea typeface="Open Sans"/>
                <a:cs typeface="Open Sans"/>
                <a:sym typeface="Open Sans"/>
              </a:rPr>
              <a:t>View &gt; Syntax &gt; Babel &gt; Javascript (Babel)</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none" cap="none" strike="noStrike">
                <a:solidFill>
                  <a:schemeClr val="dk2"/>
                </a:solidFill>
                <a:latin typeface="Open Sans"/>
                <a:ea typeface="Open Sans"/>
                <a:cs typeface="Open Sans"/>
                <a:sym typeface="Open Sans"/>
              </a:rPr>
              <a:t>Go to File &gt; Open... &gt; select the starter project folder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Dependencies and Builds</a:t>
            </a:r>
          </a:p>
        </p:txBody>
      </p:sp>
      <p:sp>
        <p:nvSpPr>
          <p:cNvPr id="382" name="Shape 382"/>
          <p:cNvSpPr txBox="1"/>
          <p:nvPr>
            <p:ph idx="1" type="body"/>
          </p:nvPr>
        </p:nvSpPr>
        <p:spPr>
          <a:xfrm>
            <a:off x="311700" y="1214525"/>
            <a:ext cx="3117300" cy="3416400"/>
          </a:xfrm>
          <a:prstGeom prst="rect">
            <a:avLst/>
          </a:prstGeom>
          <a:noFill/>
          <a:ln>
            <a:noFill/>
          </a:ln>
        </p:spPr>
        <p:txBody>
          <a:bodyPr anchorCtr="0" anchor="ctr" bIns="91425" lIns="91425" rIns="91425" tIns="91425">
            <a:noAutofit/>
          </a:bodyPr>
          <a:lstStyle/>
          <a:p>
            <a:pPr indent="0" lvl="0" marL="0" marR="0" rtl="0" algn="ctr">
              <a:lnSpc>
                <a:spcPct val="115000"/>
              </a:lnSpc>
              <a:spcBef>
                <a:spcPts val="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Run </a:t>
            </a:r>
            <a:r>
              <a:rPr b="0" i="0" lang="en" sz="1800" u="none" cap="none" strike="noStrike">
                <a:solidFill>
                  <a:schemeClr val="dk2"/>
                </a:solidFill>
                <a:latin typeface="Courier New"/>
                <a:ea typeface="Courier New"/>
                <a:cs typeface="Courier New"/>
                <a:sym typeface="Courier New"/>
              </a:rPr>
              <a:t>npm install</a:t>
            </a:r>
            <a:r>
              <a:rPr b="0" i="0" lang="en" sz="1800" u="none" cap="none" strike="noStrike">
                <a:solidFill>
                  <a:schemeClr val="dk2"/>
                </a:solidFill>
                <a:latin typeface="Open Sans"/>
                <a:ea typeface="Open Sans"/>
                <a:cs typeface="Open Sans"/>
                <a:sym typeface="Open Sans"/>
              </a:rPr>
              <a:t> in the command line from the root of your project</a:t>
            </a:r>
          </a:p>
          <a:p>
            <a:pPr indent="0" lvl="0" marL="0" marR="0" rtl="0" algn="ctr">
              <a:lnSpc>
                <a:spcPct val="115000"/>
              </a:lnSpc>
              <a:spcBef>
                <a:spcPts val="1600"/>
              </a:spcBef>
              <a:spcAft>
                <a:spcPts val="0"/>
              </a:spcAft>
              <a:buClr>
                <a:schemeClr val="dk1"/>
              </a:buClr>
              <a:buSzPct val="25000"/>
              <a:buFont typeface="Arial"/>
              <a:buNone/>
            </a:pPr>
            <a:r>
              <a:rPr b="0" i="0" lang="en" sz="1800" u="none" cap="none" strike="noStrike">
                <a:solidFill>
                  <a:schemeClr val="dk2"/>
                </a:solidFill>
                <a:latin typeface="Open Sans"/>
                <a:ea typeface="Open Sans"/>
                <a:cs typeface="Open Sans"/>
                <a:sym typeface="Open Sans"/>
              </a:rPr>
              <a:t>This will download all the dependencies that are in your</a:t>
            </a:r>
            <a:r>
              <a:rPr b="0" i="0" lang="en" sz="1800" u="none" cap="none" strike="noStrike">
                <a:solidFill>
                  <a:schemeClr val="dk2"/>
                </a:solidFill>
                <a:latin typeface="Arial"/>
                <a:ea typeface="Arial"/>
                <a:cs typeface="Arial"/>
                <a:sym typeface="Arial"/>
              </a:rPr>
              <a:t> </a:t>
            </a:r>
            <a:r>
              <a:rPr b="0" i="0" lang="en" sz="1800" u="none" cap="none" strike="noStrike">
                <a:solidFill>
                  <a:schemeClr val="dk2"/>
                </a:solidFill>
                <a:latin typeface="Courier New"/>
                <a:ea typeface="Courier New"/>
                <a:cs typeface="Courier New"/>
                <a:sym typeface="Courier New"/>
              </a:rPr>
              <a:t>package.json</a:t>
            </a:r>
            <a:r>
              <a:rPr b="0" i="0" lang="en" sz="1800" u="none" cap="none" strike="noStrike">
                <a:solidFill>
                  <a:schemeClr val="dk2"/>
                </a:solidFill>
                <a:latin typeface="Open Sans"/>
                <a:ea typeface="Open Sans"/>
                <a:cs typeface="Open Sans"/>
                <a:sym typeface="Open Sans"/>
              </a:rPr>
              <a:t> file.</a:t>
            </a:r>
          </a:p>
        </p:txBody>
      </p:sp>
      <p:pic>
        <p:nvPicPr>
          <p:cNvPr id="383" name="Shape 383"/>
          <p:cNvPicPr preferRelativeResize="0"/>
          <p:nvPr/>
        </p:nvPicPr>
        <p:blipFill rotWithShape="1">
          <a:blip r:embed="rId3">
            <a:alphaModFix/>
          </a:blip>
          <a:srcRect b="0" l="0" r="0" t="0"/>
          <a:stretch/>
        </p:blipFill>
        <p:spPr>
          <a:xfrm>
            <a:off x="3429000" y="1101000"/>
            <a:ext cx="5714999" cy="3809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Setup - Dependencies and Builds</a:t>
            </a:r>
          </a:p>
        </p:txBody>
      </p:sp>
      <p:pic>
        <p:nvPicPr>
          <p:cNvPr id="389" name="Shape 389"/>
          <p:cNvPicPr preferRelativeResize="0"/>
          <p:nvPr/>
        </p:nvPicPr>
        <p:blipFill rotWithShape="1">
          <a:blip r:embed="rId3">
            <a:alphaModFix/>
          </a:blip>
          <a:srcRect b="20363" l="0" r="0" t="0"/>
          <a:stretch/>
        </p:blipFill>
        <p:spPr>
          <a:xfrm>
            <a:off x="3536025" y="2469447"/>
            <a:ext cx="1573574" cy="1253149"/>
          </a:xfrm>
          <a:prstGeom prst="rect">
            <a:avLst/>
          </a:prstGeom>
          <a:noFill/>
          <a:ln>
            <a:noFill/>
          </a:ln>
        </p:spPr>
      </p:pic>
      <p:sp>
        <p:nvSpPr>
          <p:cNvPr id="390" name="Shape 390"/>
          <p:cNvSpPr/>
          <p:nvPr/>
        </p:nvSpPr>
        <p:spPr>
          <a:xfrm>
            <a:off x="921950" y="1132401"/>
            <a:ext cx="1124604" cy="80190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Libs</a:t>
            </a:r>
          </a:p>
        </p:txBody>
      </p:sp>
      <p:sp>
        <p:nvSpPr>
          <p:cNvPr id="391" name="Shape 391"/>
          <p:cNvSpPr/>
          <p:nvPr/>
        </p:nvSpPr>
        <p:spPr>
          <a:xfrm>
            <a:off x="689412" y="3853175"/>
            <a:ext cx="1589651" cy="1133458"/>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Our Code</a:t>
            </a:r>
          </a:p>
        </p:txBody>
      </p:sp>
      <p:sp>
        <p:nvSpPr>
          <p:cNvPr id="392" name="Shape 392"/>
          <p:cNvSpPr/>
          <p:nvPr/>
        </p:nvSpPr>
        <p:spPr>
          <a:xfrm>
            <a:off x="6474737" y="2469450"/>
            <a:ext cx="1589651" cy="1133458"/>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Output Files:</a:t>
            </a:r>
          </a:p>
          <a:p>
            <a:pPr indent="0" lvl="0" marL="0" marR="0" rtl="0" algn="ctr">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js, html, css</a:t>
            </a:r>
          </a:p>
        </p:txBody>
      </p:sp>
      <p:sp>
        <p:nvSpPr>
          <p:cNvPr id="393" name="Shape 393"/>
          <p:cNvSpPr txBox="1"/>
          <p:nvPr/>
        </p:nvSpPr>
        <p:spPr>
          <a:xfrm>
            <a:off x="3843712" y="2021750"/>
            <a:ext cx="958200" cy="355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Webpack</a:t>
            </a:r>
          </a:p>
        </p:txBody>
      </p:sp>
      <p:cxnSp>
        <p:nvCxnSpPr>
          <p:cNvPr id="394" name="Shape 394"/>
          <p:cNvCxnSpPr/>
          <p:nvPr/>
        </p:nvCxnSpPr>
        <p:spPr>
          <a:xfrm>
            <a:off x="1484240" y="1934301"/>
            <a:ext cx="0" cy="621600"/>
          </a:xfrm>
          <a:prstGeom prst="straightConnector1">
            <a:avLst/>
          </a:prstGeom>
          <a:noFill/>
          <a:ln cap="flat" cmpd="sng" w="19050">
            <a:solidFill>
              <a:schemeClr val="dk2"/>
            </a:solidFill>
            <a:prstDash val="solid"/>
            <a:round/>
            <a:headEnd len="med" w="med" type="none"/>
            <a:tailEnd len="lg" w="lg" type="triangle"/>
          </a:ln>
        </p:spPr>
      </p:cxnSp>
      <p:pic>
        <p:nvPicPr>
          <p:cNvPr id="395" name="Shape 395"/>
          <p:cNvPicPr preferRelativeResize="0"/>
          <p:nvPr/>
        </p:nvPicPr>
        <p:blipFill rotWithShape="1">
          <a:blip r:embed="rId4">
            <a:alphaModFix/>
          </a:blip>
          <a:srcRect b="0" l="0" r="0" t="0"/>
          <a:stretch/>
        </p:blipFill>
        <p:spPr>
          <a:xfrm>
            <a:off x="586847" y="2431476"/>
            <a:ext cx="1794825" cy="973127"/>
          </a:xfrm>
          <a:prstGeom prst="rect">
            <a:avLst/>
          </a:prstGeom>
          <a:noFill/>
          <a:ln>
            <a:noFill/>
          </a:ln>
        </p:spPr>
      </p:pic>
      <p:cxnSp>
        <p:nvCxnSpPr>
          <p:cNvPr id="396" name="Shape 396"/>
          <p:cNvCxnSpPr/>
          <p:nvPr/>
        </p:nvCxnSpPr>
        <p:spPr>
          <a:xfrm>
            <a:off x="2389641" y="2918051"/>
            <a:ext cx="1388399" cy="0"/>
          </a:xfrm>
          <a:prstGeom prst="straightConnector1">
            <a:avLst/>
          </a:prstGeom>
          <a:noFill/>
          <a:ln cap="flat" cmpd="sng" w="19050">
            <a:solidFill>
              <a:schemeClr val="dk2"/>
            </a:solidFill>
            <a:prstDash val="solid"/>
            <a:round/>
            <a:headEnd len="med" w="med" type="none"/>
            <a:tailEnd len="lg" w="lg" type="triangle"/>
          </a:ln>
        </p:spPr>
      </p:cxnSp>
      <p:cxnSp>
        <p:nvCxnSpPr>
          <p:cNvPr id="397" name="Shape 397"/>
          <p:cNvCxnSpPr/>
          <p:nvPr/>
        </p:nvCxnSpPr>
        <p:spPr>
          <a:xfrm>
            <a:off x="4919741" y="2918051"/>
            <a:ext cx="1388399" cy="0"/>
          </a:xfrm>
          <a:prstGeom prst="straightConnector1">
            <a:avLst/>
          </a:prstGeom>
          <a:noFill/>
          <a:ln cap="flat" cmpd="sng" w="19050">
            <a:solidFill>
              <a:schemeClr val="dk2"/>
            </a:solidFill>
            <a:prstDash val="solid"/>
            <a:round/>
            <a:headEnd len="med" w="med" type="none"/>
            <a:tailEnd len="lg" w="lg" type="triangle"/>
          </a:ln>
        </p:spPr>
      </p:cxnSp>
      <p:cxnSp>
        <p:nvCxnSpPr>
          <p:cNvPr id="398" name="Shape 398"/>
          <p:cNvCxnSpPr/>
          <p:nvPr/>
        </p:nvCxnSpPr>
        <p:spPr>
          <a:xfrm flipH="1" rot="10800000">
            <a:off x="2455941" y="3514901"/>
            <a:ext cx="1255799" cy="660900"/>
          </a:xfrm>
          <a:prstGeom prst="straightConnector1">
            <a:avLst/>
          </a:prstGeom>
          <a:noFill/>
          <a:ln cap="flat" cmpd="sng" w="19050">
            <a:solidFill>
              <a:schemeClr val="dk2"/>
            </a:solidFill>
            <a:prstDash val="solid"/>
            <a:round/>
            <a:headEnd len="med" w="med"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p:nvPr/>
        </p:nvSpPr>
        <p:spPr>
          <a:xfrm>
            <a:off x="1881525" y="3101508"/>
            <a:ext cx="916595" cy="621594"/>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CC0000"/>
              </a:buClr>
              <a:buSzPct val="25000"/>
              <a:buFont typeface="Arial"/>
              <a:buNone/>
            </a:pPr>
            <a:r>
              <a:rPr b="0" i="0" lang="en" sz="1400" u="none" cap="none" strike="noStrike">
                <a:solidFill>
                  <a:srgbClr val="CC0000"/>
                </a:solidFill>
                <a:latin typeface="Arial"/>
                <a:ea typeface="Arial"/>
                <a:cs typeface="Arial"/>
                <a:sym typeface="Arial"/>
              </a:rPr>
              <a:t>package.json</a:t>
            </a:r>
          </a:p>
        </p:txBody>
      </p:sp>
      <p:sp>
        <p:nvSpPr>
          <p:cNvPr id="404" name="Shape 40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Setup - Dependencies and Builds</a:t>
            </a:r>
          </a:p>
        </p:txBody>
      </p:sp>
      <p:pic>
        <p:nvPicPr>
          <p:cNvPr id="405" name="Shape 405"/>
          <p:cNvPicPr preferRelativeResize="0"/>
          <p:nvPr/>
        </p:nvPicPr>
        <p:blipFill rotWithShape="1">
          <a:blip r:embed="rId3">
            <a:alphaModFix/>
          </a:blip>
          <a:srcRect b="20363" l="0" r="0" t="0"/>
          <a:stretch/>
        </p:blipFill>
        <p:spPr>
          <a:xfrm>
            <a:off x="3536025" y="2469447"/>
            <a:ext cx="1573574" cy="1253149"/>
          </a:xfrm>
          <a:prstGeom prst="rect">
            <a:avLst/>
          </a:prstGeom>
          <a:noFill/>
          <a:ln>
            <a:noFill/>
          </a:ln>
        </p:spPr>
      </p:pic>
      <p:grpSp>
        <p:nvGrpSpPr>
          <p:cNvPr id="406" name="Shape 406"/>
          <p:cNvGrpSpPr/>
          <p:nvPr/>
        </p:nvGrpSpPr>
        <p:grpSpPr>
          <a:xfrm>
            <a:off x="921950" y="1132401"/>
            <a:ext cx="1124604" cy="801900"/>
            <a:chOff x="921937" y="2517101"/>
            <a:chExt cx="1124604" cy="801900"/>
          </a:xfrm>
        </p:grpSpPr>
        <p:sp>
          <p:nvSpPr>
            <p:cNvPr id="407" name="Shape 407"/>
            <p:cNvSpPr/>
            <p:nvPr/>
          </p:nvSpPr>
          <p:spPr>
            <a:xfrm>
              <a:off x="921937" y="2517101"/>
              <a:ext cx="1124604" cy="80190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08" name="Shape 408"/>
            <p:cNvPicPr preferRelativeResize="0"/>
            <p:nvPr/>
          </p:nvPicPr>
          <p:blipFill rotWithShape="1">
            <a:blip r:embed="rId4">
              <a:alphaModFix/>
            </a:blip>
            <a:srcRect b="0" l="0" r="0" t="0"/>
            <a:stretch/>
          </p:blipFill>
          <p:spPr>
            <a:xfrm>
              <a:off x="1021412" y="2784072"/>
              <a:ext cx="783275" cy="355750"/>
            </a:xfrm>
            <a:prstGeom prst="rect">
              <a:avLst/>
            </a:prstGeom>
            <a:noFill/>
            <a:ln>
              <a:noFill/>
            </a:ln>
          </p:spPr>
        </p:pic>
      </p:grpSp>
      <p:sp>
        <p:nvSpPr>
          <p:cNvPr id="409" name="Shape 409"/>
          <p:cNvSpPr/>
          <p:nvPr/>
        </p:nvSpPr>
        <p:spPr>
          <a:xfrm>
            <a:off x="689412" y="3853175"/>
            <a:ext cx="1589651" cy="1133458"/>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CC0000"/>
              </a:buClr>
              <a:buSzPct val="25000"/>
              <a:buFont typeface="Arial"/>
              <a:buNone/>
            </a:pPr>
            <a:r>
              <a:rPr b="0" i="0" lang="en" sz="1400" u="none" cap="none" strike="noStrike">
                <a:solidFill>
                  <a:srgbClr val="CC0000"/>
                </a:solidFill>
                <a:latin typeface="Arial"/>
                <a:ea typeface="Arial"/>
                <a:cs typeface="Arial"/>
                <a:sym typeface="Arial"/>
              </a:rPr>
              <a:t>App.jsx</a:t>
            </a:r>
          </a:p>
          <a:p>
            <a:pPr indent="0" lvl="0" marL="0" marR="0" rtl="0" algn="ctr">
              <a:lnSpc>
                <a:spcPct val="100000"/>
              </a:lnSpc>
              <a:spcBef>
                <a:spcPts val="0"/>
              </a:spcBef>
              <a:spcAft>
                <a:spcPts val="0"/>
              </a:spcAft>
              <a:buClr>
                <a:srgbClr val="CC0000"/>
              </a:buClr>
              <a:buSzPct val="25000"/>
              <a:buFont typeface="Arial"/>
              <a:buNone/>
            </a:pPr>
            <a:r>
              <a:rPr b="0" i="0" lang="en" sz="1400" u="none" cap="none" strike="noStrike">
                <a:solidFill>
                  <a:srgbClr val="CC0000"/>
                </a:solidFill>
                <a:latin typeface="Arial"/>
                <a:ea typeface="Arial"/>
                <a:cs typeface="Arial"/>
                <a:sym typeface="Arial"/>
              </a:rPr>
              <a:t>Main.js</a:t>
            </a:r>
          </a:p>
          <a:p>
            <a:pPr indent="0" lvl="0" marL="0" marR="0" rtl="0" algn="ctr">
              <a:lnSpc>
                <a:spcPct val="100000"/>
              </a:lnSpc>
              <a:spcBef>
                <a:spcPts val="0"/>
              </a:spcBef>
              <a:spcAft>
                <a:spcPts val="0"/>
              </a:spcAft>
              <a:buClr>
                <a:srgbClr val="CC0000"/>
              </a:buClr>
              <a:buSzPct val="25000"/>
              <a:buFont typeface="Arial"/>
              <a:buNone/>
            </a:pPr>
            <a:r>
              <a:rPr b="0" i="0" lang="en" sz="1400" u="none" cap="none" strike="noStrike">
                <a:solidFill>
                  <a:srgbClr val="CC0000"/>
                </a:solidFill>
                <a:latin typeface="Arial"/>
                <a:ea typeface="Arial"/>
                <a:cs typeface="Arial"/>
                <a:sym typeface="Arial"/>
              </a:rPr>
              <a:t>index.html</a:t>
            </a:r>
          </a:p>
        </p:txBody>
      </p:sp>
      <p:sp>
        <p:nvSpPr>
          <p:cNvPr id="410" name="Shape 410"/>
          <p:cNvSpPr/>
          <p:nvPr/>
        </p:nvSpPr>
        <p:spPr>
          <a:xfrm>
            <a:off x="6474737" y="2469450"/>
            <a:ext cx="1589651" cy="1133458"/>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CC0000"/>
              </a:buClr>
              <a:buSzPct val="25000"/>
              <a:buFont typeface="Arial"/>
              <a:buNone/>
            </a:pPr>
            <a:r>
              <a:rPr b="0" i="0" lang="en" sz="1400" u="none" cap="none" strike="noStrike">
                <a:solidFill>
                  <a:srgbClr val="CC0000"/>
                </a:solidFill>
                <a:latin typeface="Arial"/>
                <a:ea typeface="Arial"/>
                <a:cs typeface="Arial"/>
                <a:sym typeface="Arial"/>
              </a:rPr>
              <a:t>index.js</a:t>
            </a:r>
          </a:p>
          <a:p>
            <a:pPr indent="0" lvl="0" marL="0" marR="0" rtl="0" algn="ctr">
              <a:lnSpc>
                <a:spcPct val="100000"/>
              </a:lnSpc>
              <a:spcBef>
                <a:spcPts val="0"/>
              </a:spcBef>
              <a:spcAft>
                <a:spcPts val="0"/>
              </a:spcAft>
              <a:buClr>
                <a:srgbClr val="CC0000"/>
              </a:buClr>
              <a:buSzPct val="25000"/>
              <a:buFont typeface="Arial"/>
              <a:buNone/>
            </a:pPr>
            <a:r>
              <a:rPr b="0" i="0" lang="en" sz="1400" u="none" cap="none" strike="noStrike">
                <a:solidFill>
                  <a:srgbClr val="CC0000"/>
                </a:solidFill>
                <a:latin typeface="Arial"/>
                <a:ea typeface="Arial"/>
                <a:cs typeface="Arial"/>
                <a:sym typeface="Arial"/>
              </a:rPr>
              <a:t>index.html</a:t>
            </a:r>
          </a:p>
        </p:txBody>
      </p:sp>
      <p:sp>
        <p:nvSpPr>
          <p:cNvPr id="411" name="Shape 411"/>
          <p:cNvSpPr txBox="1"/>
          <p:nvPr/>
        </p:nvSpPr>
        <p:spPr>
          <a:xfrm>
            <a:off x="3843712" y="2021750"/>
            <a:ext cx="958200" cy="355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Webpack</a:t>
            </a:r>
          </a:p>
        </p:txBody>
      </p:sp>
      <p:cxnSp>
        <p:nvCxnSpPr>
          <p:cNvPr id="412" name="Shape 412"/>
          <p:cNvCxnSpPr/>
          <p:nvPr/>
        </p:nvCxnSpPr>
        <p:spPr>
          <a:xfrm>
            <a:off x="1484240" y="1934301"/>
            <a:ext cx="0" cy="621600"/>
          </a:xfrm>
          <a:prstGeom prst="straightConnector1">
            <a:avLst/>
          </a:prstGeom>
          <a:noFill/>
          <a:ln cap="flat" cmpd="sng" w="19050">
            <a:solidFill>
              <a:schemeClr val="dk2"/>
            </a:solidFill>
            <a:prstDash val="solid"/>
            <a:round/>
            <a:headEnd len="med" w="med" type="none"/>
            <a:tailEnd len="lg" w="lg" type="triangle"/>
          </a:ln>
        </p:spPr>
      </p:cxnSp>
      <p:pic>
        <p:nvPicPr>
          <p:cNvPr id="413" name="Shape 413"/>
          <p:cNvPicPr preferRelativeResize="0"/>
          <p:nvPr/>
        </p:nvPicPr>
        <p:blipFill rotWithShape="1">
          <a:blip r:embed="rId5">
            <a:alphaModFix/>
          </a:blip>
          <a:srcRect b="0" l="0" r="0" t="0"/>
          <a:stretch/>
        </p:blipFill>
        <p:spPr>
          <a:xfrm>
            <a:off x="586847" y="2431476"/>
            <a:ext cx="1794825" cy="973127"/>
          </a:xfrm>
          <a:prstGeom prst="rect">
            <a:avLst/>
          </a:prstGeom>
          <a:noFill/>
          <a:ln>
            <a:noFill/>
          </a:ln>
        </p:spPr>
      </p:pic>
      <p:cxnSp>
        <p:nvCxnSpPr>
          <p:cNvPr id="414" name="Shape 414"/>
          <p:cNvCxnSpPr/>
          <p:nvPr/>
        </p:nvCxnSpPr>
        <p:spPr>
          <a:xfrm>
            <a:off x="2389641" y="2918051"/>
            <a:ext cx="1388399" cy="0"/>
          </a:xfrm>
          <a:prstGeom prst="straightConnector1">
            <a:avLst/>
          </a:prstGeom>
          <a:noFill/>
          <a:ln cap="flat" cmpd="sng" w="19050">
            <a:solidFill>
              <a:schemeClr val="dk2"/>
            </a:solidFill>
            <a:prstDash val="solid"/>
            <a:round/>
            <a:headEnd len="med" w="med" type="none"/>
            <a:tailEnd len="lg" w="lg" type="triangle"/>
          </a:ln>
        </p:spPr>
      </p:cxnSp>
      <p:cxnSp>
        <p:nvCxnSpPr>
          <p:cNvPr id="415" name="Shape 415"/>
          <p:cNvCxnSpPr/>
          <p:nvPr/>
        </p:nvCxnSpPr>
        <p:spPr>
          <a:xfrm>
            <a:off x="4919741" y="2918051"/>
            <a:ext cx="1388399" cy="0"/>
          </a:xfrm>
          <a:prstGeom prst="straightConnector1">
            <a:avLst/>
          </a:prstGeom>
          <a:noFill/>
          <a:ln cap="flat" cmpd="sng" w="19050">
            <a:solidFill>
              <a:schemeClr val="dk2"/>
            </a:solidFill>
            <a:prstDash val="solid"/>
            <a:round/>
            <a:headEnd len="med" w="med" type="none"/>
            <a:tailEnd len="lg" w="lg" type="triangle"/>
          </a:ln>
        </p:spPr>
      </p:cxnSp>
      <p:cxnSp>
        <p:nvCxnSpPr>
          <p:cNvPr id="416" name="Shape 416"/>
          <p:cNvCxnSpPr/>
          <p:nvPr/>
        </p:nvCxnSpPr>
        <p:spPr>
          <a:xfrm flipH="1" rot="10800000">
            <a:off x="2455941" y="3514901"/>
            <a:ext cx="1255799" cy="660900"/>
          </a:xfrm>
          <a:prstGeom prst="straightConnector1">
            <a:avLst/>
          </a:prstGeom>
          <a:noFill/>
          <a:ln cap="flat" cmpd="sng" w="19050">
            <a:solidFill>
              <a:schemeClr val="dk2"/>
            </a:solidFill>
            <a:prstDash val="solid"/>
            <a:round/>
            <a:headEnd len="med" w="med" type="none"/>
            <a:tailEnd len="lg" w="lg" type="triangle"/>
          </a:ln>
        </p:spPr>
      </p:cxnSp>
      <p:sp>
        <p:nvSpPr>
          <p:cNvPr id="417" name="Shape 417"/>
          <p:cNvSpPr/>
          <p:nvPr/>
        </p:nvSpPr>
        <p:spPr>
          <a:xfrm>
            <a:off x="4774748" y="3059736"/>
            <a:ext cx="916595" cy="621594"/>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CC0000"/>
              </a:buClr>
              <a:buSzPct val="25000"/>
              <a:buFont typeface="Arial"/>
              <a:buNone/>
            </a:pPr>
            <a:r>
              <a:rPr b="0" i="0" lang="en" sz="1400" u="none" cap="none" strike="noStrike">
                <a:solidFill>
                  <a:srgbClr val="CC0000"/>
                </a:solidFill>
                <a:latin typeface="Arial"/>
                <a:ea typeface="Arial"/>
                <a:cs typeface="Arial"/>
                <a:sym typeface="Arial"/>
              </a:rPr>
              <a:t>webpack.config.js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Setup - Key Files to Success</a:t>
            </a:r>
          </a:p>
        </p:txBody>
      </p:sp>
      <p:sp>
        <p:nvSpPr>
          <p:cNvPr id="423" name="Shape 42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Courier New"/>
              <a:buNone/>
            </a:pPr>
            <a:r>
              <a:rPr b="0" i="0" lang="en" sz="1800" u="none" cap="none" strike="noStrike">
                <a:solidFill>
                  <a:schemeClr val="dk2"/>
                </a:solidFill>
                <a:latin typeface="Courier New"/>
                <a:ea typeface="Courier New"/>
                <a:cs typeface="Courier New"/>
                <a:sym typeface="Courier New"/>
              </a:rPr>
              <a:t>app.jsx</a:t>
            </a:r>
            <a:r>
              <a:rPr b="0" i="0" lang="en" sz="1800" u="none" cap="none" strike="noStrike">
                <a:solidFill>
                  <a:schemeClr val="dk2"/>
                </a:solidFill>
                <a:latin typeface="Arial"/>
                <a:ea typeface="Arial"/>
                <a:cs typeface="Arial"/>
                <a:sym typeface="Arial"/>
              </a:rPr>
              <a:t>: The entry point for our React app</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2"/>
                </a:solidFill>
                <a:latin typeface="Courier New"/>
                <a:ea typeface="Courier New"/>
                <a:cs typeface="Courier New"/>
                <a:sym typeface="Courier New"/>
              </a:rPr>
              <a:t>main.js</a:t>
            </a:r>
            <a:r>
              <a:rPr b="0" i="0" lang="en" sz="1800" u="none" cap="none" strike="noStrike">
                <a:solidFill>
                  <a:schemeClr val="dk2"/>
                </a:solidFill>
                <a:latin typeface="Arial"/>
                <a:ea typeface="Arial"/>
                <a:cs typeface="Arial"/>
                <a:sym typeface="Arial"/>
              </a:rPr>
              <a:t>: This will be compiled into index.js by webpack (we defined it that way in webpack.config.js). It will load our React code</a:t>
            </a:r>
          </a:p>
          <a:p>
            <a:pPr indent="0" lvl="0" marL="0" marR="0" rtl="0" algn="l">
              <a:lnSpc>
                <a:spcPct val="115000"/>
              </a:lnSpc>
              <a:spcBef>
                <a:spcPts val="1600"/>
              </a:spcBef>
              <a:spcAft>
                <a:spcPts val="0"/>
              </a:spcAft>
              <a:buClr>
                <a:schemeClr val="dk2"/>
              </a:buClr>
              <a:buSzPct val="25000"/>
              <a:buFont typeface="Courier New"/>
              <a:buNone/>
            </a:pPr>
            <a:r>
              <a:rPr b="0" i="0" lang="en" sz="1800" u="none" cap="none" strike="noStrike">
                <a:solidFill>
                  <a:schemeClr val="dk2"/>
                </a:solidFill>
                <a:latin typeface="Courier New"/>
                <a:ea typeface="Courier New"/>
                <a:cs typeface="Courier New"/>
                <a:sym typeface="Courier New"/>
              </a:rPr>
              <a:t>index.html</a:t>
            </a:r>
            <a:r>
              <a:rPr b="0" i="0" lang="en" sz="1800" u="none" cap="none" strike="noStrike">
                <a:solidFill>
                  <a:schemeClr val="dk2"/>
                </a:solidFill>
                <a:latin typeface="Arial"/>
                <a:ea typeface="Arial"/>
                <a:cs typeface="Arial"/>
                <a:sym typeface="Arial"/>
              </a:rPr>
              <a:t>: The first page of your application</a:t>
            </a:r>
          </a:p>
          <a:p>
            <a:pPr indent="0" lvl="0" marL="0" marR="0" rtl="0" algn="l">
              <a:lnSpc>
                <a:spcPct val="115000"/>
              </a:lnSpc>
              <a:spcBef>
                <a:spcPts val="1600"/>
              </a:spcBef>
              <a:spcAft>
                <a:spcPts val="0"/>
              </a:spcAft>
              <a:buClr>
                <a:schemeClr val="dk2"/>
              </a:buClr>
              <a:buSzPct val="250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ct val="250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ctrTitle"/>
          </p:nvPr>
        </p:nvSpPr>
        <p:spPr>
          <a:xfrm>
            <a:off x="311708" y="74457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Javascript and JSX Basics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idx="1" type="body"/>
          </p:nvPr>
        </p:nvSpPr>
        <p:spPr>
          <a:xfrm>
            <a:off x="3866825" y="76200"/>
            <a:ext cx="44937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import React from 'react';</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import Firebase from './firebase-wrapper';</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getInitialState() {},</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export default App;</a:t>
            </a:r>
          </a:p>
          <a:p>
            <a:pPr indent="0" lvl="0" marL="0" marR="0" rtl="0" algn="l">
              <a:lnSpc>
                <a:spcPct val="100000"/>
              </a:lnSpc>
              <a:spcBef>
                <a:spcPts val="0"/>
              </a:spcBef>
              <a:spcAft>
                <a:spcPts val="0"/>
              </a:spcAft>
              <a:buClr>
                <a:schemeClr val="dk2"/>
              </a:buClr>
              <a:buSzPct val="25000"/>
              <a:buFont typeface="Arial"/>
              <a:buNone/>
            </a:pPr>
            <a:r>
              <a:t/>
            </a:r>
            <a:endParaRPr b="1" i="0" sz="900" u="none" cap="none" strike="noStrike">
              <a:solidFill>
                <a:schemeClr val="dk2"/>
              </a:solidFill>
              <a:latin typeface="Open Sans"/>
              <a:ea typeface="Open Sans"/>
              <a:cs typeface="Open Sans"/>
              <a:sym typeface="Open Sans"/>
            </a:endParaRPr>
          </a:p>
        </p:txBody>
      </p:sp>
      <p:sp>
        <p:nvSpPr>
          <p:cNvPr id="434" name="Shape 434"/>
          <p:cNvSpPr txBox="1"/>
          <p:nvPr/>
        </p:nvSpPr>
        <p:spPr>
          <a:xfrm>
            <a:off x="300775" y="1228350"/>
            <a:ext cx="3078000" cy="268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Each JSX file in our application will have two major sections:</a:t>
            </a:r>
          </a:p>
          <a:p>
            <a:pPr indent="-228600" lvl="1" marL="914400" marR="0" rtl="0" algn="l">
              <a:lnSpc>
                <a:spcPct val="100000"/>
              </a:lnSpc>
              <a:spcBef>
                <a:spcPts val="0"/>
              </a:spcBef>
              <a:spcAft>
                <a:spcPts val="0"/>
              </a:spcAft>
              <a:buClr>
                <a:srgbClr val="000000"/>
              </a:buClr>
              <a:buSzPct val="100000"/>
              <a:buFont typeface="Arial"/>
              <a:buAutoNum type="alphaLcPeriod"/>
            </a:pPr>
            <a:r>
              <a:rPr b="0" i="0" lang="en" sz="1400" u="none" cap="none" strike="noStrike">
                <a:solidFill>
                  <a:srgbClr val="000000"/>
                </a:solidFill>
                <a:latin typeface="Arial"/>
                <a:ea typeface="Arial"/>
                <a:cs typeface="Arial"/>
                <a:sym typeface="Arial"/>
              </a:rPr>
              <a:t>The Imports</a:t>
            </a:r>
          </a:p>
          <a:p>
            <a:pPr indent="-228600" lvl="1" marL="914400" marR="0" rtl="0" algn="l">
              <a:lnSpc>
                <a:spcPct val="100000"/>
              </a:lnSpc>
              <a:spcBef>
                <a:spcPts val="0"/>
              </a:spcBef>
              <a:spcAft>
                <a:spcPts val="0"/>
              </a:spcAft>
              <a:buClr>
                <a:srgbClr val="000000"/>
              </a:buClr>
              <a:buSzPct val="100000"/>
              <a:buFont typeface="Arial"/>
              <a:buAutoNum type="alphaLcPeriod"/>
            </a:pPr>
            <a:r>
              <a:rPr b="0" i="0" lang="en" sz="1400" u="none" cap="none" strike="noStrike">
                <a:solidFill>
                  <a:srgbClr val="000000"/>
                </a:solidFill>
                <a:latin typeface="Arial"/>
                <a:ea typeface="Arial"/>
                <a:cs typeface="Arial"/>
                <a:sym typeface="Arial"/>
              </a:rPr>
              <a:t>The Class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p:nvPr/>
        </p:nvSpPr>
        <p:spPr>
          <a:xfrm>
            <a:off x="3681650" y="948475"/>
            <a:ext cx="4800600" cy="3106200"/>
          </a:xfrm>
          <a:prstGeom prst="rect">
            <a:avLst/>
          </a:prstGeom>
          <a:noFill/>
          <a:ln cap="flat" cmpd="sng" w="76200">
            <a:solidFill>
              <a:srgbClr val="6AA84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idx="1" type="body"/>
          </p:nvPr>
        </p:nvSpPr>
        <p:spPr>
          <a:xfrm>
            <a:off x="3866825" y="76200"/>
            <a:ext cx="44937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import React from 'react';</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import Firebase from './firebase-wrapper';</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getInitialState() {},</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export default App;</a:t>
            </a:r>
          </a:p>
          <a:p>
            <a:pPr indent="0" lvl="0" marL="0" marR="0" rtl="0" algn="l">
              <a:lnSpc>
                <a:spcPct val="100000"/>
              </a:lnSpc>
              <a:spcBef>
                <a:spcPts val="0"/>
              </a:spcBef>
              <a:spcAft>
                <a:spcPts val="0"/>
              </a:spcAft>
              <a:buClr>
                <a:schemeClr val="dk2"/>
              </a:buClr>
              <a:buSzPct val="25000"/>
              <a:buFont typeface="Arial"/>
              <a:buNone/>
            </a:pPr>
            <a:r>
              <a:t/>
            </a:r>
            <a:endParaRPr b="1" i="0" sz="900" u="none" cap="none" strike="noStrike">
              <a:solidFill>
                <a:schemeClr val="dk2"/>
              </a:solidFill>
              <a:latin typeface="Open Sans"/>
              <a:ea typeface="Open Sans"/>
              <a:cs typeface="Open Sans"/>
              <a:sym typeface="Open Sans"/>
            </a:endParaRPr>
          </a:p>
        </p:txBody>
      </p:sp>
      <p:sp>
        <p:nvSpPr>
          <p:cNvPr id="441" name="Shape 441"/>
          <p:cNvSpPr/>
          <p:nvPr/>
        </p:nvSpPr>
        <p:spPr>
          <a:xfrm>
            <a:off x="3830050" y="1157025"/>
            <a:ext cx="4493700" cy="762000"/>
          </a:xfrm>
          <a:prstGeom prst="rect">
            <a:avLst/>
          </a:prstGeom>
          <a:noFill/>
          <a:ln cap="flat" cmpd="sng" w="76200">
            <a:solidFill>
              <a:srgbClr val="0000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42" name="Shape 442"/>
          <p:cNvSpPr txBox="1"/>
          <p:nvPr/>
        </p:nvSpPr>
        <p:spPr>
          <a:xfrm>
            <a:off x="300775" y="1228350"/>
            <a:ext cx="3078000" cy="268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Arial"/>
                <a:ea typeface="Arial"/>
                <a:cs typeface="Arial"/>
                <a:sym typeface="Arial"/>
              </a:rPr>
              <a:t>Imports</a:t>
            </a:r>
            <a:r>
              <a:rPr b="0" i="0" lang="en" sz="1400" u="none" cap="none" strike="noStrike">
                <a:solidFill>
                  <a:schemeClr val="dk1"/>
                </a:solidFill>
                <a:latin typeface="Arial"/>
                <a:ea typeface="Arial"/>
                <a:cs typeface="Arial"/>
                <a:sym typeface="Arial"/>
              </a:rPr>
              <a:t> are other modules that we bring into this file so we can can use them</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We import</a:t>
            </a:r>
            <a:r>
              <a:rPr b="1" i="0" lang="en" sz="1400" u="none" cap="none" strike="noStrike">
                <a:solidFill>
                  <a:schemeClr val="dk1"/>
                </a:solidFill>
                <a:latin typeface="Arial"/>
                <a:ea typeface="Arial"/>
                <a:cs typeface="Arial"/>
                <a:sym typeface="Arial"/>
              </a:rPr>
              <a:t> </a:t>
            </a:r>
            <a:r>
              <a:rPr b="0" i="0" lang="en" sz="1400" u="none" cap="none" strike="noStrike">
                <a:solidFill>
                  <a:schemeClr val="dk1"/>
                </a:solidFill>
                <a:latin typeface="Arial"/>
                <a:ea typeface="Arial"/>
                <a:cs typeface="Arial"/>
                <a:sym typeface="Arial"/>
              </a:rPr>
              <a:t>React so we can use make a React class in this file.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We import Firebase so we can make calls to our server.</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p:nvPr/>
        </p:nvSpPr>
        <p:spPr>
          <a:xfrm>
            <a:off x="300775" y="1120650"/>
            <a:ext cx="2385900" cy="538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48" name="Shape 448"/>
          <p:cNvSpPr/>
          <p:nvPr/>
        </p:nvSpPr>
        <p:spPr>
          <a:xfrm>
            <a:off x="721200" y="2025950"/>
            <a:ext cx="1695899" cy="76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49" name="Shape 449"/>
          <p:cNvSpPr/>
          <p:nvPr/>
        </p:nvSpPr>
        <p:spPr>
          <a:xfrm>
            <a:off x="334675" y="3668325"/>
            <a:ext cx="2994000" cy="479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0" name="Shape 450"/>
          <p:cNvSpPr txBox="1"/>
          <p:nvPr>
            <p:ph idx="1" type="body"/>
          </p:nvPr>
        </p:nvSpPr>
        <p:spPr>
          <a:xfrm>
            <a:off x="3866825" y="76200"/>
            <a:ext cx="44937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import React from 'react';</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import Firebase from './firebase-wrapper';</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getInitialState() {},</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export default App;</a:t>
            </a:r>
          </a:p>
          <a:p>
            <a:pPr indent="0" lvl="0" marL="0" marR="0" rtl="0" algn="l">
              <a:lnSpc>
                <a:spcPct val="100000"/>
              </a:lnSpc>
              <a:spcBef>
                <a:spcPts val="0"/>
              </a:spcBef>
              <a:spcAft>
                <a:spcPts val="0"/>
              </a:spcAft>
              <a:buClr>
                <a:schemeClr val="dk2"/>
              </a:buClr>
              <a:buSzPct val="25000"/>
              <a:buFont typeface="Arial"/>
              <a:buNone/>
            </a:pPr>
            <a:r>
              <a:t/>
            </a:r>
            <a:endParaRPr b="1" i="0" sz="900" u="none" cap="none" strike="noStrike">
              <a:solidFill>
                <a:schemeClr val="dk2"/>
              </a:solidFill>
              <a:latin typeface="Open Sans"/>
              <a:ea typeface="Open Sans"/>
              <a:cs typeface="Open Sans"/>
              <a:sym typeface="Open Sans"/>
            </a:endParaRPr>
          </a:p>
        </p:txBody>
      </p:sp>
      <p:sp>
        <p:nvSpPr>
          <p:cNvPr id="451" name="Shape 451"/>
          <p:cNvSpPr/>
          <p:nvPr/>
        </p:nvSpPr>
        <p:spPr>
          <a:xfrm>
            <a:off x="3830050" y="1991225"/>
            <a:ext cx="4493700" cy="1892999"/>
          </a:xfrm>
          <a:prstGeom prst="rect">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2" name="Shape 452"/>
          <p:cNvSpPr txBox="1"/>
          <p:nvPr/>
        </p:nvSpPr>
        <p:spPr>
          <a:xfrm>
            <a:off x="300775" y="748150"/>
            <a:ext cx="3078000" cy="3613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Classes Instantiation:</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Courier New"/>
              <a:buNone/>
            </a:pPr>
            <a:r>
              <a:rPr b="0" i="0" lang="en" sz="1400" u="none" cap="none" strike="noStrike">
                <a:solidFill>
                  <a:schemeClr val="dk1"/>
                </a:solidFill>
                <a:latin typeface="Courier New"/>
                <a:ea typeface="Courier New"/>
                <a:cs typeface="Courier New"/>
                <a:sym typeface="Courier New"/>
              </a:rPr>
              <a:t>React.createClass({})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Methods structure: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ct val="25000"/>
              <a:buFont typeface="Courier New"/>
              <a:buNone/>
            </a:pPr>
            <a:r>
              <a:rPr b="0" i="0" lang="en" sz="1400" u="none" cap="none" strike="noStrike">
                <a:solidFill>
                  <a:schemeClr val="dk1"/>
                </a:solidFill>
                <a:latin typeface="Courier New"/>
                <a:ea typeface="Courier New"/>
                <a:cs typeface="Courier New"/>
                <a:sym typeface="Courier New"/>
              </a:rPr>
              <a:t>methodName() { </a:t>
            </a:r>
          </a:p>
          <a:p>
            <a:pPr indent="0" lvl="0" marL="0" marR="0" rtl="0" algn="l">
              <a:lnSpc>
                <a:spcPct val="100000"/>
              </a:lnSpc>
              <a:spcBef>
                <a:spcPts val="0"/>
              </a:spcBef>
              <a:spcAft>
                <a:spcPts val="0"/>
              </a:spcAft>
              <a:buClr>
                <a:schemeClr val="dk1"/>
              </a:buClr>
              <a:buSzPct val="25000"/>
              <a:buFont typeface="Courier New"/>
              <a:buNone/>
            </a:pPr>
            <a:r>
              <a:rPr b="0" i="0" lang="en" sz="1400" u="none" cap="none" strike="noStrike">
                <a:solidFill>
                  <a:schemeClr val="dk1"/>
                </a:solidFill>
                <a:latin typeface="Courier New"/>
                <a:ea typeface="Courier New"/>
                <a:cs typeface="Courier New"/>
                <a:sym typeface="Courier New"/>
              </a:rPr>
              <a:t>   	  content </a:t>
            </a:r>
          </a:p>
          <a:p>
            <a:pPr indent="0" lvl="0" marL="0" marR="0" rtl="0" algn="l">
              <a:lnSpc>
                <a:spcPct val="100000"/>
              </a:lnSpc>
              <a:spcBef>
                <a:spcPts val="0"/>
              </a:spcBef>
              <a:spcAft>
                <a:spcPts val="0"/>
              </a:spcAft>
              <a:buClr>
                <a:schemeClr val="dk1"/>
              </a:buClr>
              <a:buSzPct val="25000"/>
              <a:buFont typeface="Courier New"/>
              <a:buNone/>
            </a:pPr>
            <a:r>
              <a:rPr b="0" i="0" lang="en" sz="1400" u="none" cap="none" strike="noStrike">
                <a:solidFill>
                  <a:schemeClr val="dk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In order to import this class into other classes, we have to </a:t>
            </a:r>
            <a:r>
              <a:rPr b="1" i="0" lang="en" sz="1400" u="none" cap="none" strike="noStrike">
                <a:solidFill>
                  <a:srgbClr val="000000"/>
                </a:solidFill>
                <a:latin typeface="Arial"/>
                <a:ea typeface="Arial"/>
                <a:cs typeface="Arial"/>
                <a:sym typeface="Arial"/>
              </a:rPr>
              <a:t>export </a:t>
            </a:r>
            <a:r>
              <a:rPr b="0" i="0" lang="en" sz="1400" u="none" cap="none" strike="noStrike">
                <a:solidFill>
                  <a:srgbClr val="000000"/>
                </a:solidFill>
                <a:latin typeface="Arial"/>
                <a:ea typeface="Arial"/>
                <a:cs typeface="Arial"/>
                <a:sym typeface="Arial"/>
              </a:rPr>
              <a:t>this file by calling:</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Courier New"/>
              <a:buNone/>
            </a:pPr>
            <a:r>
              <a:rPr b="0" i="0" lang="en" sz="1400" u="none" cap="none" strike="noStrike">
                <a:solidFill>
                  <a:srgbClr val="000000"/>
                </a:solidFill>
                <a:latin typeface="Courier New"/>
                <a:ea typeface="Courier New"/>
                <a:cs typeface="Courier New"/>
                <a:sym typeface="Courier New"/>
              </a:rPr>
              <a:t>export default &lt;class name&gt;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nvSpPr>
        <p:spPr>
          <a:xfrm>
            <a:off x="45075" y="1026950"/>
            <a:ext cx="2752200" cy="3308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All web pages are made out of modular components.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Our application:</a:t>
            </a:r>
          </a:p>
          <a:p>
            <a:pPr indent="-228600" lvl="0" marL="457200" marR="0" rtl="0" algn="l">
              <a:lnSpc>
                <a:spcPct val="100000"/>
              </a:lnSpc>
              <a:spcBef>
                <a:spcPts val="0"/>
              </a:spcBef>
              <a:spcAft>
                <a:spcPts val="0"/>
              </a:spcAft>
              <a:buClr>
                <a:srgbClr val="FF0000"/>
              </a:buClr>
              <a:buSzPct val="100000"/>
              <a:buFont typeface="Arial"/>
              <a:buChar char="●"/>
            </a:pPr>
            <a:r>
              <a:rPr b="0" i="0" lang="en" sz="1400" u="none" cap="none" strike="noStrike">
                <a:solidFill>
                  <a:srgbClr val="FF0000"/>
                </a:solidFill>
                <a:latin typeface="Arial"/>
                <a:ea typeface="Arial"/>
                <a:cs typeface="Arial"/>
                <a:sym typeface="Arial"/>
              </a:rPr>
              <a:t>The Application</a:t>
            </a:r>
          </a:p>
          <a:p>
            <a:pPr indent="-228600" lvl="0" marL="457200" marR="0" rtl="0" algn="l">
              <a:lnSpc>
                <a:spcPct val="100000"/>
              </a:lnSpc>
              <a:spcBef>
                <a:spcPts val="0"/>
              </a:spcBef>
              <a:spcAft>
                <a:spcPts val="0"/>
              </a:spcAft>
              <a:buClr>
                <a:srgbClr val="0000FF"/>
              </a:buClr>
              <a:buSzPct val="100000"/>
              <a:buFont typeface="Arial"/>
              <a:buChar char="●"/>
            </a:pPr>
            <a:r>
              <a:rPr b="0" i="0" lang="en" sz="1400" u="none" cap="none" strike="noStrike">
                <a:solidFill>
                  <a:srgbClr val="0000FF"/>
                </a:solidFill>
                <a:latin typeface="Arial"/>
                <a:ea typeface="Arial"/>
                <a:cs typeface="Arial"/>
                <a:sym typeface="Arial"/>
              </a:rPr>
              <a:t>Messages</a:t>
            </a:r>
          </a:p>
          <a:p>
            <a:pPr indent="-228600" lvl="0" marL="457200" marR="0" rtl="0" algn="l">
              <a:lnSpc>
                <a:spcPct val="100000"/>
              </a:lnSpc>
              <a:spcBef>
                <a:spcPts val="0"/>
              </a:spcBef>
              <a:spcAft>
                <a:spcPts val="0"/>
              </a:spcAft>
              <a:buClr>
                <a:srgbClr val="6AA84F"/>
              </a:buClr>
              <a:buSzPct val="100000"/>
              <a:buFont typeface="Arial"/>
              <a:buChar char="●"/>
            </a:pPr>
            <a:r>
              <a:rPr b="0" i="0" lang="en" sz="1400" u="none" cap="none" strike="noStrike">
                <a:solidFill>
                  <a:srgbClr val="6AA84F"/>
                </a:solidFill>
                <a:latin typeface="Arial"/>
                <a:ea typeface="Arial"/>
                <a:cs typeface="Arial"/>
                <a:sym typeface="Arial"/>
              </a:rPr>
              <a:t>The Input Box</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Corresponding classes:</a:t>
            </a:r>
          </a:p>
          <a:p>
            <a:pPr indent="-228600" lvl="0" marL="457200" marR="0" rtl="0" algn="l">
              <a:lnSpc>
                <a:spcPct val="100000"/>
              </a:lnSpc>
              <a:spcBef>
                <a:spcPts val="0"/>
              </a:spcBef>
              <a:spcAft>
                <a:spcPts val="0"/>
              </a:spcAft>
              <a:buClr>
                <a:srgbClr val="FF0000"/>
              </a:buClr>
              <a:buSzPct val="100000"/>
              <a:buFont typeface="Arial"/>
              <a:buChar char="●"/>
            </a:pPr>
            <a:r>
              <a:rPr b="0" i="0" lang="en" sz="1400" u="none" cap="none" strike="noStrike">
                <a:solidFill>
                  <a:srgbClr val="FF0000"/>
                </a:solidFill>
                <a:latin typeface="Arial"/>
                <a:ea typeface="Arial"/>
                <a:cs typeface="Arial"/>
                <a:sym typeface="Arial"/>
              </a:rPr>
              <a:t>App.jsx</a:t>
            </a:r>
          </a:p>
          <a:p>
            <a:pPr indent="-228600" lvl="0" marL="457200" marR="0" rtl="0" algn="l">
              <a:lnSpc>
                <a:spcPct val="100000"/>
              </a:lnSpc>
              <a:spcBef>
                <a:spcPts val="0"/>
              </a:spcBef>
              <a:spcAft>
                <a:spcPts val="0"/>
              </a:spcAft>
              <a:buClr>
                <a:srgbClr val="0000FF"/>
              </a:buClr>
              <a:buSzPct val="100000"/>
              <a:buFont typeface="Arial"/>
              <a:buChar char="●"/>
            </a:pPr>
            <a:r>
              <a:rPr b="0" i="0" lang="en" sz="1400" u="none" cap="none" strike="noStrike">
                <a:solidFill>
                  <a:srgbClr val="0000FF"/>
                </a:solidFill>
                <a:latin typeface="Arial"/>
                <a:ea typeface="Arial"/>
                <a:cs typeface="Arial"/>
                <a:sym typeface="Arial"/>
              </a:rPr>
              <a:t>Message.jsx</a:t>
            </a:r>
          </a:p>
          <a:p>
            <a:pPr indent="-228600" lvl="0" marL="457200" marR="0" rtl="0" algn="l">
              <a:lnSpc>
                <a:spcPct val="100000"/>
              </a:lnSpc>
              <a:spcBef>
                <a:spcPts val="0"/>
              </a:spcBef>
              <a:spcAft>
                <a:spcPts val="0"/>
              </a:spcAft>
              <a:buClr>
                <a:srgbClr val="6AA84F"/>
              </a:buClr>
              <a:buSzPct val="100000"/>
              <a:buFont typeface="Arial"/>
              <a:buChar char="●"/>
            </a:pPr>
            <a:r>
              <a:rPr b="0" i="0" lang="en" sz="1400" u="none" cap="none" strike="noStrike">
                <a:solidFill>
                  <a:srgbClr val="6AA84F"/>
                </a:solidFill>
                <a:latin typeface="Arial"/>
                <a:ea typeface="Arial"/>
                <a:cs typeface="Arial"/>
                <a:sym typeface="Arial"/>
              </a:rPr>
              <a:t>Input.jsx</a:t>
            </a:r>
          </a:p>
        </p:txBody>
      </p:sp>
      <p:grpSp>
        <p:nvGrpSpPr>
          <p:cNvPr id="458" name="Shape 458"/>
          <p:cNvGrpSpPr/>
          <p:nvPr/>
        </p:nvGrpSpPr>
        <p:grpSpPr>
          <a:xfrm>
            <a:off x="2972775" y="626350"/>
            <a:ext cx="6034199" cy="3890800"/>
            <a:chOff x="596550" y="592850"/>
            <a:chExt cx="6034199" cy="3890800"/>
          </a:xfrm>
        </p:grpSpPr>
        <p:grpSp>
          <p:nvGrpSpPr>
            <p:cNvPr id="459" name="Shape 459"/>
            <p:cNvGrpSpPr/>
            <p:nvPr/>
          </p:nvGrpSpPr>
          <p:grpSpPr>
            <a:xfrm>
              <a:off x="596550" y="592850"/>
              <a:ext cx="6034199" cy="3890800"/>
              <a:chOff x="596550" y="592850"/>
              <a:chExt cx="6034199" cy="3890800"/>
            </a:xfrm>
          </p:grpSpPr>
          <p:grpSp>
            <p:nvGrpSpPr>
              <p:cNvPr id="460" name="Shape 460"/>
              <p:cNvGrpSpPr/>
              <p:nvPr/>
            </p:nvGrpSpPr>
            <p:grpSpPr>
              <a:xfrm>
                <a:off x="596550" y="592850"/>
                <a:ext cx="6034199" cy="3890800"/>
                <a:chOff x="596550" y="592850"/>
                <a:chExt cx="6034199" cy="3890800"/>
              </a:xfrm>
            </p:grpSpPr>
            <p:sp>
              <p:nvSpPr>
                <p:cNvPr id="461" name="Shape 461"/>
                <p:cNvSpPr/>
                <p:nvPr/>
              </p:nvSpPr>
              <p:spPr>
                <a:xfrm>
                  <a:off x="596550" y="659850"/>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2" name="Shape 462"/>
                <p:cNvSpPr/>
                <p:nvPr/>
              </p:nvSpPr>
              <p:spPr>
                <a:xfrm>
                  <a:off x="2904575" y="1301129"/>
                  <a:ext cx="3408899"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3" name="Shape 463"/>
                <p:cNvSpPr/>
                <p:nvPr/>
              </p:nvSpPr>
              <p:spPr>
                <a:xfrm>
                  <a:off x="895645" y="1281579"/>
                  <a:ext cx="1695899" cy="2894398"/>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464" name="Shape 464"/>
                <p:cNvGrpSpPr/>
                <p:nvPr/>
              </p:nvGrpSpPr>
              <p:grpSpPr>
                <a:xfrm>
                  <a:off x="596550" y="592850"/>
                  <a:ext cx="6034199" cy="3890800"/>
                  <a:chOff x="596550" y="592850"/>
                  <a:chExt cx="6034199" cy="3890800"/>
                </a:xfrm>
              </p:grpSpPr>
              <p:sp>
                <p:nvSpPr>
                  <p:cNvPr id="465" name="Shape 465"/>
                  <p:cNvSpPr/>
                  <p:nvPr/>
                </p:nvSpPr>
                <p:spPr>
                  <a:xfrm>
                    <a:off x="596550" y="659850"/>
                    <a:ext cx="6034199"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466" name="Shape 466"/>
                  <p:cNvGrpSpPr/>
                  <p:nvPr/>
                </p:nvGrpSpPr>
                <p:grpSpPr>
                  <a:xfrm>
                    <a:off x="2914350" y="1271800"/>
                    <a:ext cx="3408899" cy="2894400"/>
                    <a:chOff x="2914350" y="1271800"/>
                    <a:chExt cx="3408899" cy="2894400"/>
                  </a:xfrm>
                </p:grpSpPr>
                <p:sp>
                  <p:nvSpPr>
                    <p:cNvPr id="467" name="Shape 467"/>
                    <p:cNvSpPr/>
                    <p:nvPr/>
                  </p:nvSpPr>
                  <p:spPr>
                    <a:xfrm>
                      <a:off x="2914350" y="1271800"/>
                      <a:ext cx="3408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68" name="Shape 468"/>
                    <p:cNvCxnSpPr/>
                    <p:nvPr/>
                  </p:nvCxnSpPr>
                  <p:spPr>
                    <a:xfrm>
                      <a:off x="2922350" y="3615450"/>
                      <a:ext cx="3398399" cy="0"/>
                    </a:xfrm>
                    <a:prstGeom prst="straightConnector1">
                      <a:avLst/>
                    </a:prstGeom>
                    <a:noFill/>
                    <a:ln cap="flat" cmpd="sng" w="9525">
                      <a:solidFill>
                        <a:schemeClr val="dk2"/>
                      </a:solidFill>
                      <a:prstDash val="solid"/>
                      <a:round/>
                      <a:headEnd len="med" w="med" type="none"/>
                      <a:tailEnd len="med" w="med" type="none"/>
                    </a:ln>
                  </p:spPr>
                </p:cxnSp>
                <p:sp>
                  <p:nvSpPr>
                    <p:cNvPr id="469" name="Shape 469"/>
                    <p:cNvSpPr/>
                    <p:nvPr/>
                  </p:nvSpPr>
                  <p:spPr>
                    <a:xfrm>
                      <a:off x="5565575" y="3751425"/>
                      <a:ext cx="615600" cy="259499"/>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en" sz="1200" u="none" cap="none" strike="noStrike">
                          <a:solidFill>
                            <a:srgbClr val="FFFFFF"/>
                          </a:solidFill>
                          <a:latin typeface="Arial"/>
                          <a:ea typeface="Arial"/>
                          <a:cs typeface="Arial"/>
                          <a:sym typeface="Arial"/>
                        </a:rPr>
                        <a:t>Send</a:t>
                      </a:r>
                    </a:p>
                  </p:txBody>
                </p:sp>
                <p:cxnSp>
                  <p:nvCxnSpPr>
                    <p:cNvPr id="470" name="Shape 470"/>
                    <p:cNvCxnSpPr/>
                    <p:nvPr/>
                  </p:nvCxnSpPr>
                  <p:spPr>
                    <a:xfrm>
                      <a:off x="2988000" y="4022325"/>
                      <a:ext cx="2470799" cy="0"/>
                    </a:xfrm>
                    <a:prstGeom prst="straightConnector1">
                      <a:avLst/>
                    </a:prstGeom>
                    <a:noFill/>
                    <a:ln cap="flat" cmpd="sng" w="9525">
                      <a:solidFill>
                        <a:schemeClr val="dk2"/>
                      </a:solidFill>
                      <a:prstDash val="solid"/>
                      <a:round/>
                      <a:headEnd len="med" w="med" type="none"/>
                      <a:tailEnd len="med" w="med" type="none"/>
                    </a:ln>
                  </p:spPr>
                </p:cxnSp>
                <p:sp>
                  <p:nvSpPr>
                    <p:cNvPr id="471" name="Shape 471"/>
                    <p:cNvSpPr/>
                    <p:nvPr/>
                  </p:nvSpPr>
                  <p:spPr>
                    <a:xfrm>
                      <a:off x="2988000" y="1360645"/>
                      <a:ext cx="1264200" cy="356099"/>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72" name="Shape 472"/>
                    <p:cNvSpPr/>
                    <p:nvPr/>
                  </p:nvSpPr>
                  <p:spPr>
                    <a:xfrm>
                      <a:off x="4301375" y="1792144"/>
                      <a:ext cx="1879800" cy="356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473" name="Shape 473"/>
                  <p:cNvGrpSpPr/>
                  <p:nvPr/>
                </p:nvGrpSpPr>
                <p:grpSpPr>
                  <a:xfrm>
                    <a:off x="596550" y="592850"/>
                    <a:ext cx="6034199" cy="326501"/>
                    <a:chOff x="596550" y="592850"/>
                    <a:chExt cx="6034199" cy="326501"/>
                  </a:xfrm>
                </p:grpSpPr>
                <p:sp>
                  <p:nvSpPr>
                    <p:cNvPr id="474" name="Shape 474"/>
                    <p:cNvSpPr/>
                    <p:nvPr/>
                  </p:nvSpPr>
                  <p:spPr>
                    <a:xfrm>
                      <a:off x="596550" y="652885"/>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75" name="Shape 475"/>
                    <p:cNvPicPr preferRelativeResize="0"/>
                    <p:nvPr/>
                  </p:nvPicPr>
                  <p:blipFill rotWithShape="1">
                    <a:blip r:embed="rId3">
                      <a:alphaModFix/>
                    </a:blip>
                    <a:srcRect b="0" l="0" r="0" t="0"/>
                    <a:stretch/>
                  </p:blipFill>
                  <p:spPr>
                    <a:xfrm>
                      <a:off x="6145950" y="659852"/>
                      <a:ext cx="259499" cy="259499"/>
                    </a:xfrm>
                    <a:prstGeom prst="rect">
                      <a:avLst/>
                    </a:prstGeom>
                    <a:noFill/>
                    <a:ln>
                      <a:noFill/>
                    </a:ln>
                  </p:spPr>
                </p:pic>
                <p:sp>
                  <p:nvSpPr>
                    <p:cNvPr id="476" name="Shape 476"/>
                    <p:cNvSpPr txBox="1"/>
                    <p:nvPr/>
                  </p:nvSpPr>
                  <p:spPr>
                    <a:xfrm>
                      <a:off x="875075" y="592850"/>
                      <a:ext cx="16958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Comic Sans MS"/>
                        <a:buNone/>
                      </a:pPr>
                      <a:r>
                        <a:rPr b="1" i="0" lang="en" sz="1400" u="none" cap="none" strike="noStrike">
                          <a:solidFill>
                            <a:srgbClr val="FFFFFF"/>
                          </a:solidFill>
                          <a:latin typeface="Comic Sans MS"/>
                          <a:ea typeface="Comic Sans MS"/>
                          <a:cs typeface="Comic Sans MS"/>
                          <a:sym typeface="Comic Sans MS"/>
                        </a:rPr>
                        <a:t>Chat Box</a:t>
                      </a:r>
                    </a:p>
                  </p:txBody>
                </p:sp>
              </p:grpSp>
              <p:grpSp>
                <p:nvGrpSpPr>
                  <p:cNvPr id="477" name="Shape 477"/>
                  <p:cNvGrpSpPr/>
                  <p:nvPr/>
                </p:nvGrpSpPr>
                <p:grpSpPr>
                  <a:xfrm>
                    <a:off x="905425" y="1271800"/>
                    <a:ext cx="1695899" cy="3043415"/>
                    <a:chOff x="905425" y="1271800"/>
                    <a:chExt cx="1695899" cy="3043415"/>
                  </a:xfrm>
                </p:grpSpPr>
                <p:sp>
                  <p:nvSpPr>
                    <p:cNvPr id="478" name="Shape 478"/>
                    <p:cNvSpPr/>
                    <p:nvPr/>
                  </p:nvSpPr>
                  <p:spPr>
                    <a:xfrm>
                      <a:off x="905425" y="1271800"/>
                      <a:ext cx="1695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79" name="Shape 479"/>
                    <p:cNvCxnSpPr/>
                    <p:nvPr/>
                  </p:nvCxnSpPr>
                  <p:spPr>
                    <a:xfrm>
                      <a:off x="909950" y="17920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480" name="Shape 480"/>
                    <p:cNvCxnSpPr/>
                    <p:nvPr/>
                  </p:nvCxnSpPr>
                  <p:spPr>
                    <a:xfrm>
                      <a:off x="909950" y="23254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481" name="Shape 481"/>
                    <p:cNvCxnSpPr/>
                    <p:nvPr/>
                  </p:nvCxnSpPr>
                  <p:spPr>
                    <a:xfrm>
                      <a:off x="909950" y="28588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482" name="Shape 482"/>
                    <p:cNvCxnSpPr/>
                    <p:nvPr/>
                  </p:nvCxnSpPr>
                  <p:spPr>
                    <a:xfrm>
                      <a:off x="909950" y="33922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483" name="Shape 483"/>
                    <p:cNvCxnSpPr/>
                    <p:nvPr/>
                  </p:nvCxnSpPr>
                  <p:spPr>
                    <a:xfrm>
                      <a:off x="909950" y="3925625"/>
                      <a:ext cx="1689900" cy="0"/>
                    </a:xfrm>
                    <a:prstGeom prst="straightConnector1">
                      <a:avLst/>
                    </a:prstGeom>
                    <a:noFill/>
                    <a:ln cap="flat" cmpd="sng" w="9525">
                      <a:solidFill>
                        <a:schemeClr val="dk2"/>
                      </a:solidFill>
                      <a:prstDash val="solid"/>
                      <a:round/>
                      <a:headEnd len="med" w="med" type="none"/>
                      <a:tailEnd len="med" w="med" type="none"/>
                    </a:ln>
                  </p:spPr>
                </p:cxnSp>
                <p:sp>
                  <p:nvSpPr>
                    <p:cNvPr id="484" name="Shape 484"/>
                    <p:cNvSpPr txBox="1"/>
                    <p:nvPr/>
                  </p:nvSpPr>
                  <p:spPr>
                    <a:xfrm>
                      <a:off x="927404" y="18301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5" name="Shape 485"/>
                    <p:cNvSpPr txBox="1"/>
                    <p:nvPr/>
                  </p:nvSpPr>
                  <p:spPr>
                    <a:xfrm>
                      <a:off x="927404" y="12967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6" name="Shape 486"/>
                    <p:cNvSpPr txBox="1"/>
                    <p:nvPr/>
                  </p:nvSpPr>
                  <p:spPr>
                    <a:xfrm>
                      <a:off x="927404" y="23635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7" name="Shape 487"/>
                    <p:cNvSpPr txBox="1"/>
                    <p:nvPr/>
                  </p:nvSpPr>
                  <p:spPr>
                    <a:xfrm>
                      <a:off x="927404" y="28969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8" name="Shape 488"/>
                    <p:cNvSpPr txBox="1"/>
                    <p:nvPr/>
                  </p:nvSpPr>
                  <p:spPr>
                    <a:xfrm>
                      <a:off x="927404" y="34303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89" name="Shape 489"/>
                    <p:cNvPicPr preferRelativeResize="0"/>
                    <p:nvPr/>
                  </p:nvPicPr>
                  <p:blipFill rotWithShape="1">
                    <a:blip r:embed="rId4">
                      <a:alphaModFix/>
                    </a:blip>
                    <a:srcRect b="0" l="0" r="0" t="0"/>
                    <a:stretch/>
                  </p:blipFill>
                  <p:spPr>
                    <a:xfrm>
                      <a:off x="1488925" y="3783241"/>
                      <a:ext cx="531949" cy="531974"/>
                    </a:xfrm>
                    <a:prstGeom prst="rect">
                      <a:avLst/>
                    </a:prstGeom>
                    <a:noFill/>
                    <a:ln>
                      <a:noFill/>
                    </a:ln>
                  </p:spPr>
                </p:pic>
              </p:grpSp>
            </p:grpSp>
          </p:grpSp>
          <p:sp>
            <p:nvSpPr>
              <p:cNvPr id="490" name="Shape 490"/>
              <p:cNvSpPr txBox="1"/>
              <p:nvPr/>
            </p:nvSpPr>
            <p:spPr>
              <a:xfrm>
                <a:off x="2907253" y="127935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491" name="Shape 491"/>
            <p:cNvSpPr/>
            <p:nvPr/>
          </p:nvSpPr>
          <p:spPr>
            <a:xfrm>
              <a:off x="2988000" y="2276619"/>
              <a:ext cx="2793300" cy="750600"/>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492" name="Shape 492"/>
          <p:cNvSpPr/>
          <p:nvPr/>
        </p:nvSpPr>
        <p:spPr>
          <a:xfrm>
            <a:off x="2886675" y="555450"/>
            <a:ext cx="6206399" cy="4101300"/>
          </a:xfrm>
          <a:prstGeom prst="rect">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3" name="Shape 493"/>
          <p:cNvSpPr/>
          <p:nvPr/>
        </p:nvSpPr>
        <p:spPr>
          <a:xfrm>
            <a:off x="5323950" y="2249900"/>
            <a:ext cx="2897700" cy="862200"/>
          </a:xfrm>
          <a:prstGeom prst="rect">
            <a:avLst/>
          </a:prstGeom>
          <a:noFill/>
          <a:ln cap="flat" cmpd="sng" w="76200">
            <a:solidFill>
              <a:srgbClr val="0000FF"/>
            </a:solidFill>
            <a:prstDash val="lg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4" name="Shape 494"/>
          <p:cNvSpPr/>
          <p:nvPr/>
        </p:nvSpPr>
        <p:spPr>
          <a:xfrm>
            <a:off x="5235725" y="3573375"/>
            <a:ext cx="3537300" cy="701699"/>
          </a:xfrm>
          <a:prstGeom prst="rect">
            <a:avLst/>
          </a:prstGeom>
          <a:noFill/>
          <a:ln cap="flat" cmpd="sng" w="76200">
            <a:solidFill>
              <a:srgbClr val="38761D"/>
            </a:solidFill>
            <a:prstDash val="dashDot"/>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5" name="Shape 495"/>
          <p:cNvSpPr txBox="1"/>
          <p:nvPr/>
        </p:nvSpPr>
        <p:spPr>
          <a:xfrm>
            <a:off x="0" y="0"/>
            <a:ext cx="3000000"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311700" y="1658975"/>
            <a:ext cx="8520599" cy="25389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Open Sans"/>
              <a:buNone/>
            </a:pPr>
            <a:r>
              <a:rPr b="0" i="0" lang="en" sz="5200" u="none" cap="none" strike="noStrike">
                <a:solidFill>
                  <a:srgbClr val="FFFFFF"/>
                </a:solidFill>
                <a:latin typeface="Open Sans"/>
                <a:ea typeface="Open Sans"/>
                <a:cs typeface="Open Sans"/>
                <a:sym typeface="Open Sans"/>
              </a:rPr>
              <a:t>React Messaging App</a:t>
            </a:r>
          </a:p>
          <a:p>
            <a:pPr indent="0" lvl="0" marL="0" marR="0" rtl="0" algn="ctr">
              <a:lnSpc>
                <a:spcPct val="100000"/>
              </a:lnSpc>
              <a:spcBef>
                <a:spcPts val="0"/>
              </a:spcBef>
              <a:spcAft>
                <a:spcPts val="0"/>
              </a:spcAft>
              <a:buClr>
                <a:schemeClr val="dk1"/>
              </a:buClr>
              <a:buSzPct val="25000"/>
              <a:buFont typeface="Arial"/>
              <a:buNone/>
            </a:pPr>
            <a:r>
              <a:t/>
            </a:r>
            <a:endParaRPr b="0" i="0" sz="2400" u="none" cap="none" strike="noStrike">
              <a:solidFill>
                <a:srgbClr val="FFFFFF"/>
              </a:solidFill>
              <a:latin typeface="Open Sans"/>
              <a:ea typeface="Open Sans"/>
              <a:cs typeface="Open Sans"/>
              <a:sym typeface="Open Sans"/>
            </a:endParaRPr>
          </a:p>
        </p:txBody>
      </p:sp>
      <p:pic>
        <p:nvPicPr>
          <p:cNvPr id="61" name="Shape 61"/>
          <p:cNvPicPr preferRelativeResize="0"/>
          <p:nvPr/>
        </p:nvPicPr>
        <p:blipFill rotWithShape="1">
          <a:blip r:embed="rId3">
            <a:alphaModFix/>
          </a:blip>
          <a:srcRect b="0" l="0" r="0" t="0"/>
          <a:stretch/>
        </p:blipFill>
        <p:spPr>
          <a:xfrm>
            <a:off x="3488501" y="772350"/>
            <a:ext cx="2166999" cy="1924525"/>
          </a:xfrm>
          <a:prstGeom prst="rect">
            <a:avLst/>
          </a:prstGeom>
          <a:noFill/>
          <a:ln>
            <a:noFill/>
          </a:ln>
        </p:spPr>
      </p:pic>
      <p:sp>
        <p:nvSpPr>
          <p:cNvPr id="62" name="Shape 62"/>
          <p:cNvSpPr txBox="1"/>
          <p:nvPr/>
        </p:nvSpPr>
        <p:spPr>
          <a:xfrm>
            <a:off x="1582491" y="4814298"/>
            <a:ext cx="5979000" cy="273600"/>
          </a:xfrm>
          <a:prstGeom prst="rect">
            <a:avLst/>
          </a:prstGeom>
          <a:noFill/>
          <a:ln>
            <a:noFill/>
          </a:ln>
        </p:spPr>
        <p:txBody>
          <a:bodyPr anchorCtr="0" anchor="t" bIns="91425" lIns="91425" rIns="91425" tIns="91425">
            <a:noAutofit/>
          </a:bodyPr>
          <a:lstStyle/>
          <a:p>
            <a:pPr indent="0" lvl="0" marL="0" marR="0" rtl="0" algn="ctr">
              <a:lnSpc>
                <a:spcPct val="115000"/>
              </a:lnSpc>
              <a:spcBef>
                <a:spcPts val="0"/>
              </a:spcBef>
              <a:spcAft>
                <a:spcPts val="0"/>
              </a:spcAft>
              <a:buClr>
                <a:srgbClr val="FFFFFF"/>
              </a:buClr>
              <a:buSzPct val="25000"/>
              <a:buFont typeface="Arial"/>
              <a:buNone/>
            </a:pPr>
            <a:r>
              <a:rPr b="0" i="1" lang="en" sz="1100" u="none" cap="none" strike="noStrike">
                <a:solidFill>
                  <a:srgbClr val="FFFFFF"/>
                </a:solidFill>
                <a:latin typeface="Arial"/>
                <a:ea typeface="Arial"/>
                <a:cs typeface="Arial"/>
                <a:sym typeface="Arial"/>
              </a:rPr>
              <a:t>(C) 2017 Appian Corporation.  Distribution with attribution permitted.  All other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nvSpPr>
        <p:spPr>
          <a:xfrm>
            <a:off x="311575" y="1382250"/>
            <a:ext cx="8520599" cy="253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Like Java, Javascript uses different amount of = signs to denote different functions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B = A</a:t>
            </a:r>
          </a:p>
          <a:p>
            <a:pPr indent="-228600" lvl="1" marL="9144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Assigns the value of B as A</a:t>
            </a: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B == A</a:t>
            </a:r>
          </a:p>
          <a:p>
            <a:pPr indent="-228600" lvl="1" marL="9144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Asserts that B is equal to A</a:t>
            </a: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B === A</a:t>
            </a:r>
          </a:p>
          <a:p>
            <a:pPr indent="-228600" lvl="1" marL="9144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Asserts that B is equal to A, and checks for variable type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 is more ‘strict’ then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graphicFrame>
        <p:nvGraphicFramePr>
          <p:cNvPr id="501" name="Shape 501"/>
          <p:cNvGraphicFramePr/>
          <p:nvPr/>
        </p:nvGraphicFramePr>
        <p:xfrm>
          <a:off x="2937375" y="3914850"/>
          <a:ext cx="3000000" cy="3000000"/>
        </p:xfrm>
        <a:graphic>
          <a:graphicData uri="http://schemas.openxmlformats.org/drawingml/2006/table">
            <a:tbl>
              <a:tblPr>
                <a:noFill/>
                <a:tableStyleId>{C1A652A3-2CCE-41A6-A595-16366C7474E7}</a:tableStyleId>
              </a:tblPr>
              <a:tblGrid>
                <a:gridCol w="2083925"/>
                <a:gridCol w="1185075"/>
              </a:tblGrid>
              <a:tr h="3810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1 == ‘1’</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True</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1 === ‘1’</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False</a:t>
                      </a:r>
                    </a:p>
                  </a:txBody>
                  <a:tcPr marT="91425" marB="91425" marR="91425" marL="91425"/>
                </a:tc>
              </a:tr>
            </a:tbl>
          </a:graphicData>
        </a:graphic>
      </p:graphicFrame>
      <p:sp>
        <p:nvSpPr>
          <p:cNvPr id="502" name="Shape 50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 vs == vs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graphicFrame>
        <p:nvGraphicFramePr>
          <p:cNvPr id="507" name="Shape 507"/>
          <p:cNvGraphicFramePr/>
          <p:nvPr/>
        </p:nvGraphicFramePr>
        <p:xfrm>
          <a:off x="952500" y="1653936"/>
          <a:ext cx="3000000" cy="3000000"/>
        </p:xfrm>
        <a:graphic>
          <a:graphicData uri="http://schemas.openxmlformats.org/drawingml/2006/table">
            <a:tbl>
              <a:tblPr>
                <a:noFill/>
                <a:tableStyleId>{C1A652A3-2CCE-41A6-A595-16366C7474E7}</a:tableStyleId>
              </a:tblPr>
              <a:tblGrid>
                <a:gridCol w="1182575"/>
                <a:gridCol w="6056425"/>
              </a:tblGrid>
              <a:tr h="6317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const</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1400" u="none" cap="none" strike="noStrike">
                          <a:solidFill>
                            <a:schemeClr val="dk1"/>
                          </a:solidFill>
                        </a:rPr>
                        <a:t>Variable is instantiated once and cannot be changed.</a:t>
                      </a:r>
                    </a:p>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let</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1400" u="none" cap="none" strike="noStrike">
                          <a:solidFill>
                            <a:schemeClr val="dk1"/>
                          </a:solidFill>
                        </a:rPr>
                        <a:t>Variable can be changed and is scoped to the nearest enclosing block</a:t>
                      </a:r>
                    </a:p>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1400" u="none" cap="none" strike="noStrike">
                          <a:solidFill>
                            <a:schemeClr val="dk1"/>
                          </a:solidFill>
                        </a:rPr>
                        <a:t>var </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1400" u="none" cap="none" strike="noStrike">
                          <a:solidFill>
                            <a:schemeClr val="dk1"/>
                          </a:solidFill>
                        </a:rPr>
                        <a:t>Variable can be changed and scoped to the nearest function block</a:t>
                      </a:r>
                    </a:p>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91425" marB="91425" marR="91425" marL="91425"/>
                </a:tc>
              </a:tr>
            </a:tbl>
          </a:graphicData>
        </a:graphic>
      </p:graphicFrame>
      <p:sp>
        <p:nvSpPr>
          <p:cNvPr id="508" name="Shape 50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Const, Let, Var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Const, Let, Var: Example</a:t>
            </a:r>
          </a:p>
        </p:txBody>
      </p:sp>
      <p:sp>
        <p:nvSpPr>
          <p:cNvPr id="514" name="Shape 514"/>
          <p:cNvSpPr txBox="1"/>
          <p:nvPr>
            <p:ph idx="1" type="body"/>
          </p:nvPr>
        </p:nvSpPr>
        <p:spPr>
          <a:xfrm>
            <a:off x="2325150" y="1017725"/>
            <a:ext cx="4493700" cy="40877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method() {</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if (true) {</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let b = ‘b’;</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var c = ‘c’</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console.log(b);</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console.log(c);</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console.log(b);</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    console.log(c);</a:t>
            </a:r>
          </a:p>
          <a:p>
            <a:pPr indent="0" lvl="0" marL="0" marR="0" rtl="0" algn="l">
              <a:lnSpc>
                <a:spcPct val="100000"/>
              </a:lnSpc>
              <a:spcBef>
                <a:spcPts val="0"/>
              </a:spcBef>
              <a:spcAft>
                <a:spcPts val="0"/>
              </a:spcAft>
              <a:buClr>
                <a:schemeClr val="dk2"/>
              </a:buClr>
              <a:buSzPct val="25000"/>
              <a:buFont typeface="Open Sans"/>
              <a:buNone/>
            </a:pPr>
            <a:r>
              <a:rPr b="1" i="0" lang="en" sz="16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900" u="none" cap="none" strike="noStrike">
              <a:solidFill>
                <a:schemeClr val="dk2"/>
              </a:solidFill>
              <a:latin typeface="Open Sans"/>
              <a:ea typeface="Open Sans"/>
              <a:cs typeface="Open Sans"/>
              <a:sym typeface="Open Sans"/>
            </a:endParaRPr>
          </a:p>
        </p:txBody>
      </p:sp>
      <p:pic>
        <p:nvPicPr>
          <p:cNvPr id="515" name="Shape 515"/>
          <p:cNvPicPr preferRelativeResize="0"/>
          <p:nvPr/>
        </p:nvPicPr>
        <p:blipFill rotWithShape="1">
          <a:blip r:embed="rId3">
            <a:alphaModFix/>
          </a:blip>
          <a:srcRect b="0" l="0" r="0" t="0"/>
          <a:stretch/>
        </p:blipFill>
        <p:spPr>
          <a:xfrm>
            <a:off x="4398550" y="2796649"/>
            <a:ext cx="346899" cy="355250"/>
          </a:xfrm>
          <a:prstGeom prst="rect">
            <a:avLst/>
          </a:prstGeom>
          <a:noFill/>
          <a:ln>
            <a:noFill/>
          </a:ln>
        </p:spPr>
      </p:pic>
      <p:pic>
        <p:nvPicPr>
          <p:cNvPr id="516" name="Shape 516"/>
          <p:cNvPicPr preferRelativeResize="0"/>
          <p:nvPr/>
        </p:nvPicPr>
        <p:blipFill rotWithShape="1">
          <a:blip r:embed="rId3">
            <a:alphaModFix/>
          </a:blip>
          <a:srcRect b="0" l="0" r="0" t="0"/>
          <a:stretch/>
        </p:blipFill>
        <p:spPr>
          <a:xfrm>
            <a:off x="4398550" y="3044149"/>
            <a:ext cx="346899" cy="355250"/>
          </a:xfrm>
          <a:prstGeom prst="rect">
            <a:avLst/>
          </a:prstGeom>
          <a:noFill/>
          <a:ln>
            <a:noFill/>
          </a:ln>
        </p:spPr>
      </p:pic>
      <p:pic>
        <p:nvPicPr>
          <p:cNvPr id="517" name="Shape 517"/>
          <p:cNvPicPr preferRelativeResize="0"/>
          <p:nvPr/>
        </p:nvPicPr>
        <p:blipFill rotWithShape="1">
          <a:blip r:embed="rId3">
            <a:alphaModFix/>
          </a:blip>
          <a:srcRect b="0" l="0" r="0" t="0"/>
          <a:stretch/>
        </p:blipFill>
        <p:spPr>
          <a:xfrm>
            <a:off x="4398550" y="4092098"/>
            <a:ext cx="346899" cy="355250"/>
          </a:xfrm>
          <a:prstGeom prst="rect">
            <a:avLst/>
          </a:prstGeom>
          <a:noFill/>
          <a:ln>
            <a:noFill/>
          </a:ln>
        </p:spPr>
      </p:pic>
      <p:pic>
        <p:nvPicPr>
          <p:cNvPr id="518" name="Shape 518"/>
          <p:cNvPicPr preferRelativeResize="0"/>
          <p:nvPr/>
        </p:nvPicPr>
        <p:blipFill rotWithShape="1">
          <a:blip r:embed="rId4">
            <a:alphaModFix/>
          </a:blip>
          <a:srcRect b="0" l="0" r="0" t="0"/>
          <a:stretch/>
        </p:blipFill>
        <p:spPr>
          <a:xfrm>
            <a:off x="4430267" y="3810475"/>
            <a:ext cx="283482" cy="355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idx="1" type="body"/>
          </p:nvPr>
        </p:nvSpPr>
        <p:spPr>
          <a:xfrm>
            <a:off x="3866825" y="76200"/>
            <a:ext cx="51468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renderMessageDiv()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const messageDivs =   this.state.messages.map(this.renderMessageDiv);</a:t>
            </a: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 </a:t>
            </a: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Arial"/>
              <a:buNone/>
            </a:pPr>
            <a:r>
              <a:t/>
            </a:r>
            <a:endParaRPr b="1" i="0" sz="900" u="none" cap="none" strike="noStrike">
              <a:solidFill>
                <a:schemeClr val="dk2"/>
              </a:solidFill>
              <a:latin typeface="Open Sans"/>
              <a:ea typeface="Open Sans"/>
              <a:cs typeface="Open Sans"/>
              <a:sym typeface="Open Sans"/>
            </a:endParaRPr>
          </a:p>
        </p:txBody>
      </p:sp>
      <p:sp>
        <p:nvSpPr>
          <p:cNvPr id="524" name="Shape 524"/>
          <p:cNvSpPr txBox="1"/>
          <p:nvPr/>
        </p:nvSpPr>
        <p:spPr>
          <a:xfrm>
            <a:off x="300775" y="1228350"/>
            <a:ext cx="3078000" cy="268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In order to refer to variables and methods with class-level scope, the word “</a:t>
            </a:r>
            <a:r>
              <a:rPr b="1" i="0" lang="en" sz="1400" u="none" cap="none" strike="noStrike">
                <a:solidFill>
                  <a:schemeClr val="dk1"/>
                </a:solidFill>
                <a:latin typeface="Arial"/>
                <a:ea typeface="Arial"/>
                <a:cs typeface="Arial"/>
                <a:sym typeface="Arial"/>
              </a:rPr>
              <a:t>this</a:t>
            </a:r>
            <a:r>
              <a:rPr b="0" i="0" lang="en" sz="1400" u="none" cap="none" strike="noStrike">
                <a:solidFill>
                  <a:schemeClr val="dk1"/>
                </a:solidFill>
                <a:latin typeface="Arial"/>
                <a:ea typeface="Arial"/>
                <a:cs typeface="Arial"/>
                <a:sym typeface="Arial"/>
              </a:rPr>
              <a:t>” is very important.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this.renderMessageDiv</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Arial"/>
                <a:ea typeface="Arial"/>
                <a:cs typeface="Arial"/>
                <a:sym typeface="Arial"/>
              </a:rPr>
              <a:t>Calling “renderMessageDiv” in method without “this” will cause an error!</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525" name="Shape 525"/>
          <p:cNvSpPr/>
          <p:nvPr/>
        </p:nvSpPr>
        <p:spPr>
          <a:xfrm>
            <a:off x="3943425" y="2609075"/>
            <a:ext cx="389100" cy="2396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26" name="Shape 526"/>
          <p:cNvSpPr/>
          <p:nvPr/>
        </p:nvSpPr>
        <p:spPr>
          <a:xfrm>
            <a:off x="6190275" y="2609075"/>
            <a:ext cx="389100" cy="2396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idx="1" type="body"/>
          </p:nvPr>
        </p:nvSpPr>
        <p:spPr>
          <a:xfrm>
            <a:off x="3866825" y="76200"/>
            <a:ext cx="51468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renderMessageDiv() {</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const messageDivs =   this.state.messages.map(this.renderMessageDiv);</a:t>
            </a: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Arial"/>
              <a:buNone/>
            </a:pPr>
            <a:r>
              <a:t/>
            </a:r>
            <a:endParaRPr b="1" i="0" sz="900" u="none" cap="none" strike="noStrike">
              <a:solidFill>
                <a:schemeClr val="dk2"/>
              </a:solidFill>
              <a:latin typeface="Open Sans"/>
              <a:ea typeface="Open Sans"/>
              <a:cs typeface="Open Sans"/>
              <a:sym typeface="Open Sans"/>
            </a:endParaRPr>
          </a:p>
        </p:txBody>
      </p:sp>
      <p:sp>
        <p:nvSpPr>
          <p:cNvPr id="532" name="Shape 532"/>
          <p:cNvSpPr txBox="1"/>
          <p:nvPr/>
        </p:nvSpPr>
        <p:spPr>
          <a:xfrm>
            <a:off x="300775" y="1228350"/>
            <a:ext cx="3078000" cy="268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Methods calls in JS: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this.method(&lt;inputs&gt;)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this.state.map(this.method)</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&lt;div onClick={this.method}&gt;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Through the React Lifecycle</a:t>
            </a:r>
          </a:p>
          <a:p>
            <a:pPr indent="-228600" lvl="1" marL="9144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Covered later</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533" name="Shape 533"/>
          <p:cNvSpPr/>
          <p:nvPr/>
        </p:nvSpPr>
        <p:spPr>
          <a:xfrm>
            <a:off x="3932300" y="2635200"/>
            <a:ext cx="4489800" cy="2396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txBox="1"/>
          <p:nvPr>
            <p:ph idx="1" type="body"/>
          </p:nvPr>
        </p:nvSpPr>
        <p:spPr>
          <a:xfrm>
            <a:off x="3866825" y="76200"/>
            <a:ext cx="51468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const Input = React.createClass({</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return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&lt;div&gt;</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&lt;label&gt; { label } &lt;/label&gt;</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&lt;input id={ label } /&gt;</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&lt;/div&gt;</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a:t>
            </a:r>
          </a:p>
        </p:txBody>
      </p:sp>
      <p:sp>
        <p:nvSpPr>
          <p:cNvPr id="539" name="Shape 539"/>
          <p:cNvSpPr txBox="1"/>
          <p:nvPr/>
        </p:nvSpPr>
        <p:spPr>
          <a:xfrm>
            <a:off x="300775" y="1102600"/>
            <a:ext cx="3566099" cy="28562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Arial"/>
                <a:ea typeface="Arial"/>
                <a:cs typeface="Arial"/>
                <a:sym typeface="Arial"/>
              </a:rPr>
              <a:t>render()</a:t>
            </a: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responsible for rendering the physical component.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Returns an </a:t>
            </a:r>
            <a:r>
              <a:rPr b="1" i="0" lang="en" sz="1400" u="none" cap="none" strike="noStrike">
                <a:solidFill>
                  <a:schemeClr val="dk1"/>
                </a:solidFill>
                <a:latin typeface="Arial"/>
                <a:ea typeface="Arial"/>
                <a:cs typeface="Arial"/>
                <a:sym typeface="Arial"/>
              </a:rPr>
              <a:t>html block</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HTML Structure:</a:t>
            </a: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&lt;component&gt;content&lt;/component&gt;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&lt;component param-1 param-2/&gt;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Call javascript in html using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&lt;p&gt;a&lt;/p&gt;  vs  &lt;p&gt;{a}&lt;/p&gt;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540" name="Shape 540"/>
          <p:cNvSpPr/>
          <p:nvPr/>
        </p:nvSpPr>
        <p:spPr>
          <a:xfrm>
            <a:off x="4033925" y="2590800"/>
            <a:ext cx="2677499" cy="1240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41" name="Shape 541"/>
          <p:cNvSpPr/>
          <p:nvPr/>
        </p:nvSpPr>
        <p:spPr>
          <a:xfrm>
            <a:off x="4855525" y="3212525"/>
            <a:ext cx="912599" cy="2003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React Component Lifecycle</a:t>
            </a:r>
          </a:p>
        </p:txBody>
      </p:sp>
      <p:grpSp>
        <p:nvGrpSpPr>
          <p:cNvPr id="547" name="Shape 547"/>
          <p:cNvGrpSpPr/>
          <p:nvPr/>
        </p:nvGrpSpPr>
        <p:grpSpPr>
          <a:xfrm>
            <a:off x="167325" y="1250450"/>
            <a:ext cx="8840000" cy="3487525"/>
            <a:chOff x="167325" y="1250450"/>
            <a:chExt cx="8840000" cy="3487525"/>
          </a:xfrm>
        </p:grpSpPr>
        <p:sp>
          <p:nvSpPr>
            <p:cNvPr id="548" name="Shape 548"/>
            <p:cNvSpPr txBox="1"/>
            <p:nvPr/>
          </p:nvSpPr>
          <p:spPr>
            <a:xfrm>
              <a:off x="5115178" y="2768600"/>
              <a:ext cx="669899" cy="439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200" u="none" cap="none" strike="noStrike">
                  <a:solidFill>
                    <a:srgbClr val="000000"/>
                  </a:solidFill>
                  <a:latin typeface="Open Sans"/>
                  <a:ea typeface="Open Sans"/>
                  <a:cs typeface="Open Sans"/>
                  <a:sym typeface="Open Sans"/>
                </a:rPr>
                <a:t>false</a:t>
              </a:r>
            </a:p>
          </p:txBody>
        </p:sp>
        <p:cxnSp>
          <p:nvCxnSpPr>
            <p:cNvPr id="549" name="Shape 549"/>
            <p:cNvCxnSpPr/>
            <p:nvPr/>
          </p:nvCxnSpPr>
          <p:spPr>
            <a:xfrm>
              <a:off x="3016740" y="1338375"/>
              <a:ext cx="0" cy="3399600"/>
            </a:xfrm>
            <a:prstGeom prst="straightConnector1">
              <a:avLst/>
            </a:prstGeom>
            <a:noFill/>
            <a:ln cap="flat" cmpd="sng" w="9525">
              <a:solidFill>
                <a:schemeClr val="dk2"/>
              </a:solidFill>
              <a:prstDash val="solid"/>
              <a:round/>
              <a:headEnd len="med" w="med" type="none"/>
              <a:tailEnd len="med" w="med" type="none"/>
            </a:ln>
          </p:spPr>
        </p:cxnSp>
        <p:cxnSp>
          <p:nvCxnSpPr>
            <p:cNvPr id="550" name="Shape 550"/>
            <p:cNvCxnSpPr/>
            <p:nvPr/>
          </p:nvCxnSpPr>
          <p:spPr>
            <a:xfrm>
              <a:off x="6082325" y="1338375"/>
              <a:ext cx="0" cy="3399600"/>
            </a:xfrm>
            <a:prstGeom prst="straightConnector1">
              <a:avLst/>
            </a:prstGeom>
            <a:noFill/>
            <a:ln cap="flat" cmpd="sng" w="9525">
              <a:solidFill>
                <a:schemeClr val="dk2"/>
              </a:solidFill>
              <a:prstDash val="solid"/>
              <a:round/>
              <a:headEnd len="med" w="med" type="none"/>
              <a:tailEnd len="med" w="med" type="none"/>
            </a:ln>
          </p:spPr>
        </p:cxnSp>
        <p:sp>
          <p:nvSpPr>
            <p:cNvPr id="551" name="Shape 551"/>
            <p:cNvSpPr txBox="1"/>
            <p:nvPr/>
          </p:nvSpPr>
          <p:spPr>
            <a:xfrm>
              <a:off x="332150" y="1250450"/>
              <a:ext cx="2407500" cy="4982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38761D"/>
                </a:buClr>
                <a:buSzPct val="25000"/>
                <a:buFont typeface="Open Sans"/>
                <a:buNone/>
              </a:pPr>
              <a:r>
                <a:rPr b="0" i="0" lang="en" sz="1800" u="none" cap="none" strike="noStrike">
                  <a:solidFill>
                    <a:srgbClr val="38761D"/>
                  </a:solidFill>
                  <a:latin typeface="Open Sans"/>
                  <a:ea typeface="Open Sans"/>
                  <a:cs typeface="Open Sans"/>
                  <a:sym typeface="Open Sans"/>
                </a:rPr>
                <a:t>Mounting (Creating)</a:t>
              </a:r>
            </a:p>
          </p:txBody>
        </p:sp>
        <p:sp>
          <p:nvSpPr>
            <p:cNvPr id="552" name="Shape 552"/>
            <p:cNvSpPr txBox="1"/>
            <p:nvPr/>
          </p:nvSpPr>
          <p:spPr>
            <a:xfrm>
              <a:off x="3177124" y="1250450"/>
              <a:ext cx="2684099" cy="4982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E69138"/>
                </a:buClr>
                <a:buSzPct val="25000"/>
                <a:buFont typeface="Open Sans"/>
                <a:buNone/>
              </a:pPr>
              <a:r>
                <a:rPr b="0" i="0" lang="en" sz="1800" u="none" cap="none" strike="noStrike">
                  <a:solidFill>
                    <a:srgbClr val="E69138"/>
                  </a:solidFill>
                  <a:latin typeface="Open Sans"/>
                  <a:ea typeface="Open Sans"/>
                  <a:cs typeface="Open Sans"/>
                  <a:sym typeface="Open Sans"/>
                </a:rPr>
                <a:t>Updating</a:t>
              </a:r>
            </a:p>
          </p:txBody>
        </p:sp>
        <p:sp>
          <p:nvSpPr>
            <p:cNvPr id="553" name="Shape 553"/>
            <p:cNvSpPr txBox="1"/>
            <p:nvPr/>
          </p:nvSpPr>
          <p:spPr>
            <a:xfrm>
              <a:off x="6082325" y="1250450"/>
              <a:ext cx="2925000" cy="4982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990000"/>
                </a:buClr>
                <a:buSzPct val="25000"/>
                <a:buFont typeface="Open Sans"/>
                <a:buNone/>
              </a:pPr>
              <a:r>
                <a:rPr b="0" i="0" lang="en" sz="1800" u="none" cap="none" strike="noStrike">
                  <a:solidFill>
                    <a:srgbClr val="990000"/>
                  </a:solidFill>
                  <a:latin typeface="Open Sans"/>
                  <a:ea typeface="Open Sans"/>
                  <a:cs typeface="Open Sans"/>
                  <a:sym typeface="Open Sans"/>
                </a:rPr>
                <a:t>Unmounting (Destroying)</a:t>
              </a:r>
            </a:p>
          </p:txBody>
        </p:sp>
        <p:sp>
          <p:nvSpPr>
            <p:cNvPr id="554" name="Shape 554"/>
            <p:cNvSpPr/>
            <p:nvPr/>
          </p:nvSpPr>
          <p:spPr>
            <a:xfrm>
              <a:off x="6216750" y="1929425"/>
              <a:ext cx="2772299"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componentWillUnmount</a:t>
              </a:r>
            </a:p>
          </p:txBody>
        </p:sp>
        <p:sp>
          <p:nvSpPr>
            <p:cNvPr id="555" name="Shape 555"/>
            <p:cNvSpPr/>
            <p:nvPr/>
          </p:nvSpPr>
          <p:spPr>
            <a:xfrm>
              <a:off x="3087350" y="3657875"/>
              <a:ext cx="2858098"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800" u="none" cap="none" strike="noStrike">
                  <a:solidFill>
                    <a:srgbClr val="FFFFFF"/>
                  </a:solidFill>
                  <a:latin typeface="Open Sans"/>
                  <a:ea typeface="Open Sans"/>
                  <a:cs typeface="Open Sans"/>
                  <a:sym typeface="Open Sans"/>
                </a:rPr>
                <a:t>render</a:t>
              </a:r>
            </a:p>
          </p:txBody>
        </p:sp>
        <p:sp>
          <p:nvSpPr>
            <p:cNvPr id="556" name="Shape 556"/>
            <p:cNvSpPr/>
            <p:nvPr/>
          </p:nvSpPr>
          <p:spPr>
            <a:xfrm>
              <a:off x="173150" y="2625000"/>
              <a:ext cx="2772299"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componentWillMount</a:t>
              </a:r>
            </a:p>
          </p:txBody>
        </p:sp>
        <p:sp>
          <p:nvSpPr>
            <p:cNvPr id="557" name="Shape 557"/>
            <p:cNvSpPr/>
            <p:nvPr/>
          </p:nvSpPr>
          <p:spPr>
            <a:xfrm>
              <a:off x="167325" y="3314700"/>
              <a:ext cx="2772299"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800" u="none" cap="none" strike="noStrike">
                  <a:solidFill>
                    <a:srgbClr val="FFFFFF"/>
                  </a:solidFill>
                  <a:latin typeface="Open Sans"/>
                  <a:ea typeface="Open Sans"/>
                  <a:cs typeface="Open Sans"/>
                  <a:sym typeface="Open Sans"/>
                </a:rPr>
                <a:t>render</a:t>
              </a:r>
            </a:p>
          </p:txBody>
        </p:sp>
        <p:sp>
          <p:nvSpPr>
            <p:cNvPr id="558" name="Shape 558"/>
            <p:cNvSpPr/>
            <p:nvPr/>
          </p:nvSpPr>
          <p:spPr>
            <a:xfrm>
              <a:off x="167325" y="3940750"/>
              <a:ext cx="2772299"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componentDidMount</a:t>
              </a:r>
            </a:p>
          </p:txBody>
        </p:sp>
        <p:sp>
          <p:nvSpPr>
            <p:cNvPr id="559" name="Shape 559"/>
            <p:cNvSpPr/>
            <p:nvPr/>
          </p:nvSpPr>
          <p:spPr>
            <a:xfrm>
              <a:off x="3088900" y="4367825"/>
              <a:ext cx="2858100" cy="314999"/>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componentDidUpdate</a:t>
              </a:r>
            </a:p>
          </p:txBody>
        </p:sp>
        <p:sp>
          <p:nvSpPr>
            <p:cNvPr id="560" name="Shape 560"/>
            <p:cNvSpPr/>
            <p:nvPr/>
          </p:nvSpPr>
          <p:spPr>
            <a:xfrm>
              <a:off x="3088900" y="3072425"/>
              <a:ext cx="2858100" cy="314999"/>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componentWillUpdate</a:t>
              </a:r>
            </a:p>
          </p:txBody>
        </p:sp>
        <p:sp>
          <p:nvSpPr>
            <p:cNvPr id="561" name="Shape 561"/>
            <p:cNvSpPr/>
            <p:nvPr/>
          </p:nvSpPr>
          <p:spPr>
            <a:xfrm>
              <a:off x="3089000" y="2500925"/>
              <a:ext cx="2858100" cy="314999"/>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shouldComponentUpdate</a:t>
              </a:r>
            </a:p>
          </p:txBody>
        </p:sp>
        <p:sp>
          <p:nvSpPr>
            <p:cNvPr id="562" name="Shape 562"/>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componentWillReceiveProps</a:t>
              </a:r>
            </a:p>
          </p:txBody>
        </p:sp>
        <p:sp>
          <p:nvSpPr>
            <p:cNvPr id="563" name="Shape 563"/>
            <p:cNvSpPr/>
            <p:nvPr/>
          </p:nvSpPr>
          <p:spPr>
            <a:xfrm>
              <a:off x="173150" y="1929425"/>
              <a:ext cx="2772299"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getInitialState/getDefaultProps</a:t>
              </a:r>
            </a:p>
          </p:txBody>
        </p:sp>
        <p:cxnSp>
          <p:nvCxnSpPr>
            <p:cNvPr id="564" name="Shape 564"/>
            <p:cNvCxnSpPr>
              <a:stCxn id="563" idx="2"/>
              <a:endCxn id="556" idx="0"/>
            </p:cNvCxnSpPr>
            <p:nvPr/>
          </p:nvCxnSpPr>
          <p:spPr>
            <a:xfrm>
              <a:off x="1559299" y="2303525"/>
              <a:ext cx="0" cy="321600"/>
            </a:xfrm>
            <a:prstGeom prst="straightConnector1">
              <a:avLst/>
            </a:prstGeom>
            <a:noFill/>
            <a:ln cap="flat" cmpd="sng" w="9525">
              <a:solidFill>
                <a:schemeClr val="dk2"/>
              </a:solidFill>
              <a:prstDash val="solid"/>
              <a:round/>
              <a:headEnd len="med" w="med" type="none"/>
              <a:tailEnd len="lg" w="lg" type="triangle"/>
            </a:ln>
          </p:spPr>
        </p:cxnSp>
        <p:cxnSp>
          <p:nvCxnSpPr>
            <p:cNvPr id="565" name="Shape 565"/>
            <p:cNvCxnSpPr>
              <a:stCxn id="556" idx="2"/>
              <a:endCxn id="557" idx="0"/>
            </p:cNvCxnSpPr>
            <p:nvPr/>
          </p:nvCxnSpPr>
          <p:spPr>
            <a:xfrm flipH="1">
              <a:off x="1553599" y="2999100"/>
              <a:ext cx="5700" cy="315600"/>
            </a:xfrm>
            <a:prstGeom prst="straightConnector1">
              <a:avLst/>
            </a:prstGeom>
            <a:noFill/>
            <a:ln cap="flat" cmpd="sng" w="9525">
              <a:solidFill>
                <a:schemeClr val="dk2"/>
              </a:solidFill>
              <a:prstDash val="solid"/>
              <a:round/>
              <a:headEnd len="med" w="med" type="none"/>
              <a:tailEnd len="lg" w="lg" type="triangle"/>
            </a:ln>
          </p:spPr>
        </p:cxnSp>
        <p:cxnSp>
          <p:nvCxnSpPr>
            <p:cNvPr id="566" name="Shape 566"/>
            <p:cNvCxnSpPr>
              <a:stCxn id="557" idx="2"/>
              <a:endCxn id="558" idx="0"/>
            </p:cNvCxnSpPr>
            <p:nvPr/>
          </p:nvCxnSpPr>
          <p:spPr>
            <a:xfrm>
              <a:off x="1553474" y="3688800"/>
              <a:ext cx="0" cy="252000"/>
            </a:xfrm>
            <a:prstGeom prst="straightConnector1">
              <a:avLst/>
            </a:prstGeom>
            <a:noFill/>
            <a:ln cap="flat" cmpd="sng" w="9525">
              <a:solidFill>
                <a:schemeClr val="dk2"/>
              </a:solidFill>
              <a:prstDash val="solid"/>
              <a:round/>
              <a:headEnd len="med" w="med" type="none"/>
              <a:tailEnd len="lg" w="lg" type="triangle"/>
            </a:ln>
          </p:spPr>
        </p:cxnSp>
        <p:cxnSp>
          <p:nvCxnSpPr>
            <p:cNvPr id="567" name="Shape 567"/>
            <p:cNvCxnSpPr>
              <a:stCxn id="562" idx="2"/>
              <a:endCxn id="561" idx="0"/>
            </p:cNvCxnSpPr>
            <p:nvPr/>
          </p:nvCxnSpPr>
          <p:spPr>
            <a:xfrm flipH="1">
              <a:off x="4517950" y="2303525"/>
              <a:ext cx="900" cy="197400"/>
            </a:xfrm>
            <a:prstGeom prst="straightConnector1">
              <a:avLst/>
            </a:prstGeom>
            <a:noFill/>
            <a:ln cap="flat" cmpd="sng" w="9525">
              <a:solidFill>
                <a:schemeClr val="dk2"/>
              </a:solidFill>
              <a:prstDash val="solid"/>
              <a:round/>
              <a:headEnd len="med" w="med" type="none"/>
              <a:tailEnd len="lg" w="lg" type="triangle"/>
            </a:ln>
          </p:spPr>
        </p:cxnSp>
        <p:cxnSp>
          <p:nvCxnSpPr>
            <p:cNvPr id="568" name="Shape 568"/>
            <p:cNvCxnSpPr>
              <a:stCxn id="560" idx="2"/>
              <a:endCxn id="555" idx="0"/>
            </p:cNvCxnSpPr>
            <p:nvPr/>
          </p:nvCxnSpPr>
          <p:spPr>
            <a:xfrm flipH="1">
              <a:off x="4516450" y="3387424"/>
              <a:ext cx="1500" cy="270600"/>
            </a:xfrm>
            <a:prstGeom prst="straightConnector1">
              <a:avLst/>
            </a:prstGeom>
            <a:noFill/>
            <a:ln cap="flat" cmpd="sng" w="9525">
              <a:solidFill>
                <a:schemeClr val="dk2"/>
              </a:solidFill>
              <a:prstDash val="solid"/>
              <a:round/>
              <a:headEnd len="med" w="med" type="none"/>
              <a:tailEnd len="lg" w="lg" type="triangle"/>
            </a:ln>
          </p:spPr>
        </p:cxnSp>
        <p:cxnSp>
          <p:nvCxnSpPr>
            <p:cNvPr id="569" name="Shape 569"/>
            <p:cNvCxnSpPr>
              <a:stCxn id="555" idx="2"/>
              <a:endCxn id="559" idx="0"/>
            </p:cNvCxnSpPr>
            <p:nvPr/>
          </p:nvCxnSpPr>
          <p:spPr>
            <a:xfrm>
              <a:off x="4516399" y="4097375"/>
              <a:ext cx="1500" cy="270300"/>
            </a:xfrm>
            <a:prstGeom prst="straightConnector1">
              <a:avLst/>
            </a:prstGeom>
            <a:noFill/>
            <a:ln cap="flat" cmpd="sng" w="9525">
              <a:solidFill>
                <a:schemeClr val="dk2"/>
              </a:solidFill>
              <a:prstDash val="solid"/>
              <a:round/>
              <a:headEnd len="med" w="med" type="none"/>
              <a:tailEnd len="lg" w="lg" type="triangle"/>
            </a:ln>
          </p:spPr>
        </p:cxnSp>
        <p:cxnSp>
          <p:nvCxnSpPr>
            <p:cNvPr id="570" name="Shape 570"/>
            <p:cNvCxnSpPr/>
            <p:nvPr/>
          </p:nvCxnSpPr>
          <p:spPr>
            <a:xfrm>
              <a:off x="3956550" y="2813550"/>
              <a:ext cx="0" cy="263699"/>
            </a:xfrm>
            <a:prstGeom prst="straightConnector1">
              <a:avLst/>
            </a:prstGeom>
            <a:noFill/>
            <a:ln cap="flat" cmpd="sng" w="9525">
              <a:solidFill>
                <a:schemeClr val="dk2"/>
              </a:solidFill>
              <a:prstDash val="solid"/>
              <a:round/>
              <a:headEnd len="med" w="med" type="none"/>
              <a:tailEnd len="lg" w="lg" type="triangle"/>
            </a:ln>
          </p:spPr>
        </p:cxnSp>
        <p:cxnSp>
          <p:nvCxnSpPr>
            <p:cNvPr id="571" name="Shape 571"/>
            <p:cNvCxnSpPr/>
            <p:nvPr/>
          </p:nvCxnSpPr>
          <p:spPr>
            <a:xfrm>
              <a:off x="5099550" y="2813550"/>
              <a:ext cx="0" cy="175800"/>
            </a:xfrm>
            <a:prstGeom prst="straightConnector1">
              <a:avLst/>
            </a:prstGeom>
            <a:noFill/>
            <a:ln cap="flat" cmpd="sng" w="9525">
              <a:solidFill>
                <a:schemeClr val="dk2"/>
              </a:solidFill>
              <a:prstDash val="solid"/>
              <a:round/>
              <a:headEnd len="med" w="med" type="none"/>
              <a:tailEnd len="lg" w="lg" type="diamond"/>
            </a:ln>
          </p:spPr>
        </p:cxnSp>
        <p:sp>
          <p:nvSpPr>
            <p:cNvPr id="572" name="Shape 572"/>
            <p:cNvSpPr txBox="1"/>
            <p:nvPr/>
          </p:nvSpPr>
          <p:spPr>
            <a:xfrm>
              <a:off x="3972178" y="2768600"/>
              <a:ext cx="669899" cy="439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200" u="none" cap="none" strike="noStrike">
                  <a:solidFill>
                    <a:srgbClr val="000000"/>
                  </a:solidFill>
                  <a:latin typeface="Open Sans"/>
                  <a:ea typeface="Open Sans"/>
                  <a:cs typeface="Open Sans"/>
                  <a:sym typeface="Open Sans"/>
                </a:rPr>
                <a:t>true</a:t>
              </a:r>
            </a:p>
          </p:txBody>
        </p:sp>
      </p:grpSp>
      <p:sp>
        <p:nvSpPr>
          <p:cNvPr id="573" name="Shape 573"/>
          <p:cNvSpPr txBox="1"/>
          <p:nvPr/>
        </p:nvSpPr>
        <p:spPr>
          <a:xfrm>
            <a:off x="6285900" y="4737975"/>
            <a:ext cx="2858100" cy="429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hlink"/>
              </a:buClr>
              <a:buSzPct val="25000"/>
              <a:buFont typeface="Open Sans"/>
              <a:buNone/>
            </a:pPr>
            <a:r>
              <a:rPr b="0" i="0" lang="en" sz="1400" u="sng" cap="none" strike="noStrike">
                <a:solidFill>
                  <a:schemeClr val="hlink"/>
                </a:solidFill>
                <a:latin typeface="Open Sans"/>
                <a:ea typeface="Open Sans"/>
                <a:cs typeface="Open Sans"/>
                <a:sym typeface="Open Sans"/>
                <a:hlinkClick r:id="rId3"/>
              </a:rPr>
              <a:t>Docs for the lifecycle methods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x="0" y="0"/>
          <a:ext cx="0" cy="0"/>
          <a:chOff x="0" y="0"/>
          <a:chExt cx="0" cy="0"/>
        </a:xfrm>
      </p:grpSpPr>
      <p:sp>
        <p:nvSpPr>
          <p:cNvPr id="578" name="Shape 578"/>
          <p:cNvSpPr txBox="1"/>
          <p:nvPr>
            <p:ph idx="1" type="body"/>
          </p:nvPr>
        </p:nvSpPr>
        <p:spPr>
          <a:xfrm>
            <a:off x="3866825" y="48600"/>
            <a:ext cx="4493700" cy="5046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Import React and other stuff</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import React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getInitialState()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return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messages: [] // Initialize empty list of messages</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componentWillMount()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Turns on Firebase</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componentWillUnmount()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Turns off Firebase</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shows your content on the screen</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export default App;</a:t>
            </a:r>
          </a:p>
        </p:txBody>
      </p:sp>
      <p:sp>
        <p:nvSpPr>
          <p:cNvPr id="579" name="Shape 579"/>
          <p:cNvSpPr/>
          <p:nvPr/>
        </p:nvSpPr>
        <p:spPr>
          <a:xfrm>
            <a:off x="3985475" y="976950"/>
            <a:ext cx="4149899" cy="1801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0" name="Shape 580"/>
          <p:cNvSpPr txBox="1"/>
          <p:nvPr/>
        </p:nvSpPr>
        <p:spPr>
          <a:xfrm>
            <a:off x="737725" y="186325"/>
            <a:ext cx="2377200" cy="1004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4800" u="none" cap="none" strike="noStrike">
                <a:solidFill>
                  <a:srgbClr val="000000"/>
                </a:solidFill>
                <a:latin typeface="Open Sans"/>
                <a:ea typeface="Open Sans"/>
                <a:cs typeface="Open Sans"/>
                <a:sym typeface="Open Sans"/>
              </a:rPr>
              <a:t>App.jsx</a:t>
            </a:r>
          </a:p>
        </p:txBody>
      </p:sp>
      <p:sp>
        <p:nvSpPr>
          <p:cNvPr id="581" name="Shape 581"/>
          <p:cNvSpPr/>
          <p:nvPr/>
        </p:nvSpPr>
        <p:spPr>
          <a:xfrm>
            <a:off x="3985475" y="3736075"/>
            <a:ext cx="3197100" cy="6491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582" name="Shape 582"/>
          <p:cNvGrpSpPr/>
          <p:nvPr/>
        </p:nvGrpSpPr>
        <p:grpSpPr>
          <a:xfrm>
            <a:off x="503250" y="1320875"/>
            <a:ext cx="2778124" cy="3064400"/>
            <a:chOff x="167325" y="1250450"/>
            <a:chExt cx="2778124" cy="3064400"/>
          </a:xfrm>
        </p:grpSpPr>
        <p:sp>
          <p:nvSpPr>
            <p:cNvPr id="583" name="Shape 583"/>
            <p:cNvSpPr txBox="1"/>
            <p:nvPr/>
          </p:nvSpPr>
          <p:spPr>
            <a:xfrm>
              <a:off x="332150" y="1250450"/>
              <a:ext cx="2407500" cy="4982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38761D"/>
                </a:buClr>
                <a:buSzPct val="25000"/>
                <a:buFont typeface="Open Sans"/>
                <a:buNone/>
              </a:pPr>
              <a:r>
                <a:rPr b="0" i="0" lang="en" sz="1800" u="none" cap="none" strike="noStrike">
                  <a:solidFill>
                    <a:srgbClr val="38761D"/>
                  </a:solidFill>
                  <a:latin typeface="Open Sans"/>
                  <a:ea typeface="Open Sans"/>
                  <a:cs typeface="Open Sans"/>
                  <a:sym typeface="Open Sans"/>
                </a:rPr>
                <a:t>Mounting (Creating)</a:t>
              </a:r>
            </a:p>
          </p:txBody>
        </p:sp>
        <p:sp>
          <p:nvSpPr>
            <p:cNvPr id="584" name="Shape 584"/>
            <p:cNvSpPr/>
            <p:nvPr/>
          </p:nvSpPr>
          <p:spPr>
            <a:xfrm>
              <a:off x="173150" y="2625000"/>
              <a:ext cx="2772299"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componentWillMount</a:t>
              </a:r>
            </a:p>
          </p:txBody>
        </p:sp>
        <p:sp>
          <p:nvSpPr>
            <p:cNvPr id="585" name="Shape 585"/>
            <p:cNvSpPr/>
            <p:nvPr/>
          </p:nvSpPr>
          <p:spPr>
            <a:xfrm>
              <a:off x="167325" y="3314700"/>
              <a:ext cx="2772299"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800" u="none" cap="none" strike="noStrike">
                  <a:solidFill>
                    <a:srgbClr val="FFFFFF"/>
                  </a:solidFill>
                  <a:latin typeface="Open Sans"/>
                  <a:ea typeface="Open Sans"/>
                  <a:cs typeface="Open Sans"/>
                  <a:sym typeface="Open Sans"/>
                </a:rPr>
                <a:t>render</a:t>
              </a:r>
            </a:p>
          </p:txBody>
        </p:sp>
        <p:sp>
          <p:nvSpPr>
            <p:cNvPr id="586" name="Shape 586"/>
            <p:cNvSpPr/>
            <p:nvPr/>
          </p:nvSpPr>
          <p:spPr>
            <a:xfrm>
              <a:off x="167325" y="3940750"/>
              <a:ext cx="2772299"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componentDidMount</a:t>
              </a:r>
            </a:p>
          </p:txBody>
        </p:sp>
        <p:sp>
          <p:nvSpPr>
            <p:cNvPr id="587" name="Shape 587"/>
            <p:cNvSpPr/>
            <p:nvPr/>
          </p:nvSpPr>
          <p:spPr>
            <a:xfrm>
              <a:off x="173150" y="1929425"/>
              <a:ext cx="2772299"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getInitialState/getDefaultProps</a:t>
              </a:r>
            </a:p>
          </p:txBody>
        </p:sp>
        <p:cxnSp>
          <p:nvCxnSpPr>
            <p:cNvPr id="588" name="Shape 588"/>
            <p:cNvCxnSpPr>
              <a:stCxn id="587" idx="2"/>
              <a:endCxn id="584" idx="0"/>
            </p:cNvCxnSpPr>
            <p:nvPr/>
          </p:nvCxnSpPr>
          <p:spPr>
            <a:xfrm>
              <a:off x="1559299" y="2303525"/>
              <a:ext cx="0" cy="321600"/>
            </a:xfrm>
            <a:prstGeom prst="straightConnector1">
              <a:avLst/>
            </a:prstGeom>
            <a:noFill/>
            <a:ln cap="flat" cmpd="sng" w="9525">
              <a:solidFill>
                <a:schemeClr val="dk2"/>
              </a:solidFill>
              <a:prstDash val="solid"/>
              <a:round/>
              <a:headEnd len="med" w="med" type="none"/>
              <a:tailEnd len="lg" w="lg" type="triangle"/>
            </a:ln>
          </p:spPr>
        </p:cxnSp>
        <p:cxnSp>
          <p:nvCxnSpPr>
            <p:cNvPr id="589" name="Shape 589"/>
            <p:cNvCxnSpPr>
              <a:stCxn id="584" idx="2"/>
              <a:endCxn id="585" idx="0"/>
            </p:cNvCxnSpPr>
            <p:nvPr/>
          </p:nvCxnSpPr>
          <p:spPr>
            <a:xfrm flipH="1">
              <a:off x="1553599" y="2999100"/>
              <a:ext cx="5700" cy="315600"/>
            </a:xfrm>
            <a:prstGeom prst="straightConnector1">
              <a:avLst/>
            </a:prstGeom>
            <a:noFill/>
            <a:ln cap="flat" cmpd="sng" w="9525">
              <a:solidFill>
                <a:schemeClr val="dk2"/>
              </a:solidFill>
              <a:prstDash val="solid"/>
              <a:round/>
              <a:headEnd len="med" w="med" type="none"/>
              <a:tailEnd len="lg" w="lg" type="triangle"/>
            </a:ln>
          </p:spPr>
        </p:cxnSp>
        <p:cxnSp>
          <p:nvCxnSpPr>
            <p:cNvPr id="590" name="Shape 590"/>
            <p:cNvCxnSpPr>
              <a:stCxn id="585" idx="2"/>
              <a:endCxn id="586" idx="0"/>
            </p:cNvCxnSpPr>
            <p:nvPr/>
          </p:nvCxnSpPr>
          <p:spPr>
            <a:xfrm>
              <a:off x="1553474" y="3688800"/>
              <a:ext cx="0" cy="2520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ph idx="1" type="body"/>
          </p:nvPr>
        </p:nvSpPr>
        <p:spPr>
          <a:xfrm>
            <a:off x="3866825" y="48600"/>
            <a:ext cx="4493700" cy="5046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Import React and other stuff</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import React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getInitialState()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return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messages: [] // Initialize empty list of messages</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componentWillMount()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Turns on Firebase</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componentWillUnmount()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Turns off Firebase</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shows your content on the screen</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export default App;</a:t>
            </a:r>
          </a:p>
        </p:txBody>
      </p:sp>
      <p:sp>
        <p:nvSpPr>
          <p:cNvPr id="596" name="Shape 596"/>
          <p:cNvSpPr/>
          <p:nvPr/>
        </p:nvSpPr>
        <p:spPr>
          <a:xfrm>
            <a:off x="3985475" y="3736075"/>
            <a:ext cx="3197100" cy="6491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97" name="Shape 597"/>
          <p:cNvSpPr txBox="1"/>
          <p:nvPr/>
        </p:nvSpPr>
        <p:spPr>
          <a:xfrm>
            <a:off x="737725" y="186325"/>
            <a:ext cx="2377200" cy="1004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4800" u="none" cap="none" strike="noStrike">
                <a:solidFill>
                  <a:srgbClr val="000000"/>
                </a:solidFill>
                <a:latin typeface="Open Sans"/>
                <a:ea typeface="Open Sans"/>
                <a:cs typeface="Open Sans"/>
                <a:sym typeface="Open Sans"/>
              </a:rPr>
              <a:t>App.jsx</a:t>
            </a:r>
          </a:p>
        </p:txBody>
      </p:sp>
      <p:grpSp>
        <p:nvGrpSpPr>
          <p:cNvPr id="598" name="Shape 598"/>
          <p:cNvGrpSpPr/>
          <p:nvPr/>
        </p:nvGrpSpPr>
        <p:grpSpPr>
          <a:xfrm>
            <a:off x="459625" y="1354950"/>
            <a:ext cx="2860550" cy="3432374"/>
            <a:chOff x="3087350" y="1250450"/>
            <a:chExt cx="2860550" cy="3432374"/>
          </a:xfrm>
        </p:grpSpPr>
        <p:sp>
          <p:nvSpPr>
            <p:cNvPr id="599" name="Shape 599"/>
            <p:cNvSpPr txBox="1"/>
            <p:nvPr/>
          </p:nvSpPr>
          <p:spPr>
            <a:xfrm>
              <a:off x="5115178" y="2768600"/>
              <a:ext cx="669899" cy="439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200" u="none" cap="none" strike="noStrike">
                  <a:solidFill>
                    <a:srgbClr val="000000"/>
                  </a:solidFill>
                  <a:latin typeface="Open Sans"/>
                  <a:ea typeface="Open Sans"/>
                  <a:cs typeface="Open Sans"/>
                  <a:sym typeface="Open Sans"/>
                </a:rPr>
                <a:t>false</a:t>
              </a:r>
            </a:p>
          </p:txBody>
        </p:sp>
        <p:sp>
          <p:nvSpPr>
            <p:cNvPr id="600" name="Shape 600"/>
            <p:cNvSpPr txBox="1"/>
            <p:nvPr/>
          </p:nvSpPr>
          <p:spPr>
            <a:xfrm>
              <a:off x="3177124" y="1250450"/>
              <a:ext cx="2684099" cy="4982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E69138"/>
                </a:buClr>
                <a:buSzPct val="25000"/>
                <a:buFont typeface="Open Sans"/>
                <a:buNone/>
              </a:pPr>
              <a:r>
                <a:rPr b="0" i="0" lang="en" sz="1800" u="none" cap="none" strike="noStrike">
                  <a:solidFill>
                    <a:srgbClr val="E69138"/>
                  </a:solidFill>
                  <a:latin typeface="Open Sans"/>
                  <a:ea typeface="Open Sans"/>
                  <a:cs typeface="Open Sans"/>
                  <a:sym typeface="Open Sans"/>
                </a:rPr>
                <a:t>Updating</a:t>
              </a:r>
            </a:p>
          </p:txBody>
        </p:sp>
        <p:sp>
          <p:nvSpPr>
            <p:cNvPr id="601" name="Shape 601"/>
            <p:cNvSpPr/>
            <p:nvPr/>
          </p:nvSpPr>
          <p:spPr>
            <a:xfrm>
              <a:off x="3087350" y="3657875"/>
              <a:ext cx="2858098"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800" u="none" cap="none" strike="noStrike">
                  <a:solidFill>
                    <a:srgbClr val="FFFFFF"/>
                  </a:solidFill>
                  <a:latin typeface="Open Sans"/>
                  <a:ea typeface="Open Sans"/>
                  <a:cs typeface="Open Sans"/>
                  <a:sym typeface="Open Sans"/>
                </a:rPr>
                <a:t>render</a:t>
              </a:r>
            </a:p>
          </p:txBody>
        </p:sp>
        <p:sp>
          <p:nvSpPr>
            <p:cNvPr id="602" name="Shape 602"/>
            <p:cNvSpPr/>
            <p:nvPr/>
          </p:nvSpPr>
          <p:spPr>
            <a:xfrm>
              <a:off x="3088900" y="4367825"/>
              <a:ext cx="2858100" cy="314999"/>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componentDidUpdate</a:t>
              </a:r>
            </a:p>
          </p:txBody>
        </p:sp>
        <p:sp>
          <p:nvSpPr>
            <p:cNvPr id="603" name="Shape 603"/>
            <p:cNvSpPr/>
            <p:nvPr/>
          </p:nvSpPr>
          <p:spPr>
            <a:xfrm>
              <a:off x="3088900" y="3072425"/>
              <a:ext cx="2858100" cy="314999"/>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componentWillUpdate</a:t>
              </a:r>
            </a:p>
          </p:txBody>
        </p:sp>
        <p:sp>
          <p:nvSpPr>
            <p:cNvPr id="604" name="Shape 604"/>
            <p:cNvSpPr/>
            <p:nvPr/>
          </p:nvSpPr>
          <p:spPr>
            <a:xfrm>
              <a:off x="3089000" y="2500925"/>
              <a:ext cx="2858100" cy="314999"/>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shouldComponentUpdate</a:t>
              </a:r>
            </a:p>
          </p:txBody>
        </p:sp>
        <p:sp>
          <p:nvSpPr>
            <p:cNvPr id="605" name="Shape 605"/>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componentWillReceiveProps</a:t>
              </a:r>
            </a:p>
          </p:txBody>
        </p:sp>
        <p:cxnSp>
          <p:nvCxnSpPr>
            <p:cNvPr id="606" name="Shape 606"/>
            <p:cNvCxnSpPr>
              <a:stCxn id="605" idx="2"/>
              <a:endCxn id="604" idx="0"/>
            </p:cNvCxnSpPr>
            <p:nvPr/>
          </p:nvCxnSpPr>
          <p:spPr>
            <a:xfrm flipH="1">
              <a:off x="4517950" y="2303525"/>
              <a:ext cx="900" cy="197400"/>
            </a:xfrm>
            <a:prstGeom prst="straightConnector1">
              <a:avLst/>
            </a:prstGeom>
            <a:noFill/>
            <a:ln cap="flat" cmpd="sng" w="9525">
              <a:solidFill>
                <a:schemeClr val="dk2"/>
              </a:solidFill>
              <a:prstDash val="solid"/>
              <a:round/>
              <a:headEnd len="med" w="med" type="none"/>
              <a:tailEnd len="lg" w="lg" type="triangle"/>
            </a:ln>
          </p:spPr>
        </p:cxnSp>
        <p:cxnSp>
          <p:nvCxnSpPr>
            <p:cNvPr id="607" name="Shape 607"/>
            <p:cNvCxnSpPr>
              <a:stCxn id="603" idx="2"/>
              <a:endCxn id="601" idx="0"/>
            </p:cNvCxnSpPr>
            <p:nvPr/>
          </p:nvCxnSpPr>
          <p:spPr>
            <a:xfrm flipH="1">
              <a:off x="4516450" y="3387424"/>
              <a:ext cx="1500" cy="270600"/>
            </a:xfrm>
            <a:prstGeom prst="straightConnector1">
              <a:avLst/>
            </a:prstGeom>
            <a:noFill/>
            <a:ln cap="flat" cmpd="sng" w="9525">
              <a:solidFill>
                <a:schemeClr val="dk2"/>
              </a:solidFill>
              <a:prstDash val="solid"/>
              <a:round/>
              <a:headEnd len="med" w="med" type="none"/>
              <a:tailEnd len="lg" w="lg" type="triangle"/>
            </a:ln>
          </p:spPr>
        </p:cxnSp>
        <p:cxnSp>
          <p:nvCxnSpPr>
            <p:cNvPr id="608" name="Shape 608"/>
            <p:cNvCxnSpPr>
              <a:stCxn id="601" idx="2"/>
              <a:endCxn id="602" idx="0"/>
            </p:cNvCxnSpPr>
            <p:nvPr/>
          </p:nvCxnSpPr>
          <p:spPr>
            <a:xfrm>
              <a:off x="4516399" y="4097375"/>
              <a:ext cx="1500" cy="270300"/>
            </a:xfrm>
            <a:prstGeom prst="straightConnector1">
              <a:avLst/>
            </a:prstGeom>
            <a:noFill/>
            <a:ln cap="flat" cmpd="sng" w="9525">
              <a:solidFill>
                <a:schemeClr val="dk2"/>
              </a:solidFill>
              <a:prstDash val="solid"/>
              <a:round/>
              <a:headEnd len="med" w="med" type="none"/>
              <a:tailEnd len="lg" w="lg" type="triangle"/>
            </a:ln>
          </p:spPr>
        </p:cxnSp>
        <p:sp>
          <p:nvSpPr>
            <p:cNvPr id="609" name="Shape 609"/>
            <p:cNvSpPr txBox="1"/>
            <p:nvPr/>
          </p:nvSpPr>
          <p:spPr>
            <a:xfrm>
              <a:off x="3972178" y="2768600"/>
              <a:ext cx="669899" cy="439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200" u="none" cap="none" strike="noStrike">
                  <a:solidFill>
                    <a:srgbClr val="000000"/>
                  </a:solidFill>
                  <a:latin typeface="Open Sans"/>
                  <a:ea typeface="Open Sans"/>
                  <a:cs typeface="Open Sans"/>
                  <a:sym typeface="Open Sans"/>
                </a:rPr>
                <a:t>true</a:t>
              </a: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3" name="Shape 613"/>
        <p:cNvGrpSpPr/>
        <p:nvPr/>
      </p:nvGrpSpPr>
      <p:grpSpPr>
        <a:xfrm>
          <a:off x="0" y="0"/>
          <a:ext cx="0" cy="0"/>
          <a:chOff x="0" y="0"/>
          <a:chExt cx="0" cy="0"/>
        </a:xfrm>
      </p:grpSpPr>
      <p:sp>
        <p:nvSpPr>
          <p:cNvPr id="614" name="Shape 614"/>
          <p:cNvSpPr txBox="1"/>
          <p:nvPr>
            <p:ph idx="1" type="body"/>
          </p:nvPr>
        </p:nvSpPr>
        <p:spPr>
          <a:xfrm>
            <a:off x="3866825" y="48600"/>
            <a:ext cx="4493700" cy="5046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Import React and other stuff</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import React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getInitialState()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return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messages: [] // Initialize empty list of messages</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componentWillMount()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Turns on Firebase</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componentWillUnmount()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Turns off Firebase</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shows your content on the screen</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export default App;</a:t>
            </a:r>
          </a:p>
        </p:txBody>
      </p:sp>
      <p:sp>
        <p:nvSpPr>
          <p:cNvPr id="615" name="Shape 615"/>
          <p:cNvSpPr/>
          <p:nvPr/>
        </p:nvSpPr>
        <p:spPr>
          <a:xfrm>
            <a:off x="3985475" y="2920125"/>
            <a:ext cx="2715299" cy="7070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6" name="Shape 616"/>
          <p:cNvSpPr txBox="1"/>
          <p:nvPr/>
        </p:nvSpPr>
        <p:spPr>
          <a:xfrm>
            <a:off x="737725" y="186325"/>
            <a:ext cx="2377200" cy="1004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4800" u="none" cap="none" strike="noStrike">
                <a:solidFill>
                  <a:srgbClr val="000000"/>
                </a:solidFill>
                <a:latin typeface="Open Sans"/>
                <a:ea typeface="Open Sans"/>
                <a:cs typeface="Open Sans"/>
                <a:sym typeface="Open Sans"/>
              </a:rPr>
              <a:t>App.jsx</a:t>
            </a:r>
          </a:p>
        </p:txBody>
      </p:sp>
      <p:grpSp>
        <p:nvGrpSpPr>
          <p:cNvPr id="617" name="Shape 617"/>
          <p:cNvGrpSpPr/>
          <p:nvPr/>
        </p:nvGrpSpPr>
        <p:grpSpPr>
          <a:xfrm>
            <a:off x="463825" y="2205975"/>
            <a:ext cx="2925000" cy="1053075"/>
            <a:chOff x="6082325" y="1250450"/>
            <a:chExt cx="2925000" cy="1053075"/>
          </a:xfrm>
        </p:grpSpPr>
        <p:sp>
          <p:nvSpPr>
            <p:cNvPr id="618" name="Shape 618"/>
            <p:cNvSpPr txBox="1"/>
            <p:nvPr/>
          </p:nvSpPr>
          <p:spPr>
            <a:xfrm>
              <a:off x="6082325" y="1250450"/>
              <a:ext cx="2925000" cy="4982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990000"/>
                </a:buClr>
                <a:buSzPct val="25000"/>
                <a:buFont typeface="Open Sans"/>
                <a:buNone/>
              </a:pPr>
              <a:r>
                <a:rPr b="0" i="0" lang="en" sz="1800" u="none" cap="none" strike="noStrike">
                  <a:solidFill>
                    <a:srgbClr val="990000"/>
                  </a:solidFill>
                  <a:latin typeface="Open Sans"/>
                  <a:ea typeface="Open Sans"/>
                  <a:cs typeface="Open Sans"/>
                  <a:sym typeface="Open Sans"/>
                </a:rPr>
                <a:t>Unmounting (Destroying)</a:t>
              </a:r>
            </a:p>
          </p:txBody>
        </p:sp>
        <p:sp>
          <p:nvSpPr>
            <p:cNvPr id="619" name="Shape 619"/>
            <p:cNvSpPr/>
            <p:nvPr/>
          </p:nvSpPr>
          <p:spPr>
            <a:xfrm>
              <a:off x="6216750" y="1929425"/>
              <a:ext cx="2772299"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Open Sans"/>
                <a:buNone/>
              </a:pPr>
              <a:r>
                <a:rPr b="0" i="0" lang="en" sz="1400" u="none" cap="none" strike="noStrike">
                  <a:solidFill>
                    <a:srgbClr val="FFFFFF"/>
                  </a:solidFill>
                  <a:latin typeface="Open Sans"/>
                  <a:ea typeface="Open Sans"/>
                  <a:cs typeface="Open Sans"/>
                  <a:sym typeface="Open Sans"/>
                </a:rPr>
                <a:t>componentWillUnmount</a:t>
              </a: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11708" y="74457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Why is React Useful?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ph type="ctrTitle"/>
          </p:nvPr>
        </p:nvSpPr>
        <p:spPr>
          <a:xfrm>
            <a:off x="311708" y="74457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Let’s Jump Right In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Let’s run our app!</a:t>
            </a:r>
          </a:p>
        </p:txBody>
      </p:sp>
      <p:sp>
        <p:nvSpPr>
          <p:cNvPr id="630" name="Shape 630"/>
          <p:cNvSpPr txBox="1"/>
          <p:nvPr>
            <p:ph idx="1" type="body"/>
          </p:nvPr>
        </p:nvSpPr>
        <p:spPr>
          <a:xfrm>
            <a:off x="311700" y="1152475"/>
            <a:ext cx="3117300" cy="3416400"/>
          </a:xfrm>
          <a:prstGeom prst="rect">
            <a:avLst/>
          </a:prstGeom>
          <a:noFill/>
          <a:ln>
            <a:noFill/>
          </a:ln>
        </p:spPr>
        <p:txBody>
          <a:bodyPr anchorCtr="0" anchor="ctr" bIns="91425" lIns="91425" rIns="91425" tIns="91425">
            <a:noAutofit/>
          </a:bodyPr>
          <a:lstStyle/>
          <a:p>
            <a:pPr indent="-228600" lvl="0" marL="457200" marR="0" rtl="0" algn="ctr">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Once </a:t>
            </a:r>
            <a:r>
              <a:rPr b="0" i="0" lang="en" sz="1800" u="none" cap="none" strike="noStrike">
                <a:solidFill>
                  <a:schemeClr val="dk2"/>
                </a:solidFill>
                <a:latin typeface="Courier New"/>
                <a:ea typeface="Courier New"/>
                <a:cs typeface="Courier New"/>
                <a:sym typeface="Courier New"/>
              </a:rPr>
              <a:t>npm install</a:t>
            </a:r>
            <a:r>
              <a:rPr b="0" i="0" lang="en" sz="1800" u="none" cap="none" strike="noStrike">
                <a:solidFill>
                  <a:schemeClr val="dk2"/>
                </a:solidFill>
                <a:latin typeface="Arial"/>
                <a:ea typeface="Arial"/>
                <a:cs typeface="Arial"/>
                <a:sym typeface="Arial"/>
              </a:rPr>
              <a:t> </a:t>
            </a:r>
            <a:r>
              <a:rPr b="0" i="0" lang="en" sz="1800" u="none" cap="none" strike="noStrike">
                <a:solidFill>
                  <a:schemeClr val="dk2"/>
                </a:solidFill>
                <a:latin typeface="Open Sans"/>
                <a:ea typeface="Open Sans"/>
                <a:cs typeface="Open Sans"/>
                <a:sym typeface="Open Sans"/>
              </a:rPr>
              <a:t>has completed, we can run </a:t>
            </a:r>
            <a:r>
              <a:rPr b="0" i="0" lang="en" sz="1800" u="none" cap="none" strike="noStrike">
                <a:solidFill>
                  <a:schemeClr val="dk2"/>
                </a:solidFill>
                <a:latin typeface="Courier New"/>
                <a:ea typeface="Courier New"/>
                <a:cs typeface="Courier New"/>
                <a:sym typeface="Courier New"/>
              </a:rPr>
              <a:t>npm run start</a:t>
            </a:r>
            <a:r>
              <a:rPr b="0" i="0" lang="en" sz="1800" u="none" cap="none" strike="noStrike">
                <a:solidFill>
                  <a:schemeClr val="dk2"/>
                </a:solidFill>
                <a:latin typeface="Open Sans"/>
                <a:ea typeface="Open Sans"/>
                <a:cs typeface="Open Sans"/>
                <a:sym typeface="Open Sans"/>
              </a:rPr>
              <a:t> from the command line. This will deploy our project.</a:t>
            </a:r>
            <a:br>
              <a:rPr b="0" i="0" lang="en" sz="1800" u="none" cap="none" strike="noStrike">
                <a:solidFill>
                  <a:schemeClr val="dk2"/>
                </a:solidFill>
                <a:latin typeface="Open Sans"/>
                <a:ea typeface="Open Sans"/>
                <a:cs typeface="Open Sans"/>
                <a:sym typeface="Open Sans"/>
              </a:rPr>
            </a:br>
          </a:p>
          <a:p>
            <a:pPr indent="-228600" lvl="0" marL="457200" marR="0" rtl="0" algn="ctr">
              <a:lnSpc>
                <a:spcPct val="115000"/>
              </a:lnSpc>
              <a:spcBef>
                <a:spcPts val="160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Go to localhost:8081 in your browser to see your app!</a:t>
            </a:r>
          </a:p>
        </p:txBody>
      </p:sp>
      <p:pic>
        <p:nvPicPr>
          <p:cNvPr id="631" name="Shape 631"/>
          <p:cNvPicPr preferRelativeResize="0"/>
          <p:nvPr/>
        </p:nvPicPr>
        <p:blipFill rotWithShape="1">
          <a:blip r:embed="rId3">
            <a:alphaModFix/>
          </a:blip>
          <a:srcRect b="0" l="0" r="0" t="0"/>
          <a:stretch/>
        </p:blipFill>
        <p:spPr>
          <a:xfrm>
            <a:off x="3429000" y="1091750"/>
            <a:ext cx="5714999" cy="38099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sp>
        <p:nvSpPr>
          <p:cNvPr id="636" name="Shape 63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Let’s run our app!</a:t>
            </a:r>
          </a:p>
        </p:txBody>
      </p:sp>
      <p:pic>
        <p:nvPicPr>
          <p:cNvPr id="637" name="Shape 637"/>
          <p:cNvPicPr preferRelativeResize="0"/>
          <p:nvPr/>
        </p:nvPicPr>
        <p:blipFill rotWithShape="1">
          <a:blip r:embed="rId3">
            <a:alphaModFix/>
          </a:blip>
          <a:srcRect b="0" l="0" r="0" t="0"/>
          <a:stretch/>
        </p:blipFill>
        <p:spPr>
          <a:xfrm>
            <a:off x="1663075" y="1173275"/>
            <a:ext cx="5817849" cy="3399099"/>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Open Sans"/>
                <a:ea typeface="Open Sans"/>
                <a:cs typeface="Open Sans"/>
                <a:sym typeface="Open Sans"/>
              </a:rPr>
              <a:t>Showing the Firebase Messages</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Open Sans"/>
              <a:ea typeface="Open Sans"/>
              <a:cs typeface="Open Sans"/>
              <a:sym typeface="Open Sans"/>
            </a:endParaRPr>
          </a:p>
        </p:txBody>
      </p:sp>
      <p:pic>
        <p:nvPicPr>
          <p:cNvPr id="643" name="Shape 643"/>
          <p:cNvPicPr preferRelativeResize="0"/>
          <p:nvPr/>
        </p:nvPicPr>
        <p:blipFill rotWithShape="1">
          <a:blip r:embed="rId3">
            <a:alphaModFix/>
          </a:blip>
          <a:srcRect b="0" l="0" r="0" t="0"/>
          <a:stretch/>
        </p:blipFill>
        <p:spPr>
          <a:xfrm>
            <a:off x="1914649" y="1172624"/>
            <a:ext cx="5314699" cy="2798249"/>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Showing the Firebase Messages</a:t>
            </a:r>
          </a:p>
        </p:txBody>
      </p:sp>
      <p:sp>
        <p:nvSpPr>
          <p:cNvPr id="649" name="Shape 649"/>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We are going to use Firebase to host the messages for our chat application.</a:t>
            </a:r>
          </a:p>
          <a:p>
            <a:pPr indent="0" lvl="0" marL="0" marR="0" rtl="0" algn="l">
              <a:lnSpc>
                <a:spcPct val="115000"/>
              </a:lnSpc>
              <a:spcBef>
                <a:spcPts val="160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First, let’s display the pre-recorded messages from our database</a:t>
            </a:r>
          </a:p>
          <a:p>
            <a:pPr indent="0" lvl="0" marL="0" marR="0" rtl="0" algn="l">
              <a:lnSpc>
                <a:spcPct val="115000"/>
              </a:lnSpc>
              <a:spcBef>
                <a:spcPts val="1600"/>
              </a:spcBef>
              <a:spcAft>
                <a:spcPts val="0"/>
              </a:spcAft>
              <a:buClr>
                <a:schemeClr val="dk2"/>
              </a:buClr>
              <a:buSzPct val="25000"/>
              <a:buFont typeface="Open Sans"/>
              <a:buNone/>
            </a:pPr>
            <a:r>
              <a:rPr b="0" i="0" lang="en" sz="1800" u="sng" cap="none" strike="noStrike">
                <a:solidFill>
                  <a:schemeClr val="hlink"/>
                </a:solidFill>
                <a:latin typeface="Open Sans"/>
                <a:ea typeface="Open Sans"/>
                <a:cs typeface="Open Sans"/>
                <a:sym typeface="Open Sans"/>
                <a:hlinkClick r:id="rId3"/>
              </a:rPr>
              <a:t>See the changes here!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pic>
        <p:nvPicPr>
          <p:cNvPr descr="Firebase Messages.PNG" id="654" name="Shape 654"/>
          <p:cNvPicPr preferRelativeResize="0"/>
          <p:nvPr/>
        </p:nvPicPr>
        <p:blipFill rotWithShape="1">
          <a:blip r:embed="rId3">
            <a:alphaModFix/>
          </a:blip>
          <a:srcRect b="0" l="0" r="0" t="0"/>
          <a:stretch/>
        </p:blipFill>
        <p:spPr>
          <a:xfrm>
            <a:off x="1064962" y="1017725"/>
            <a:ext cx="7261774" cy="4087424"/>
          </a:xfrm>
          <a:prstGeom prst="rect">
            <a:avLst/>
          </a:prstGeom>
          <a:noFill/>
          <a:ln>
            <a:noFill/>
          </a:ln>
        </p:spPr>
      </p:pic>
      <p:sp>
        <p:nvSpPr>
          <p:cNvPr id="655" name="Shape 65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Open Sans"/>
                <a:ea typeface="Open Sans"/>
                <a:cs typeface="Open Sans"/>
                <a:sym typeface="Open Sans"/>
              </a:rPr>
              <a:t>Showing the Firebase Messages</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Open Sans"/>
              <a:ea typeface="Open Sans"/>
              <a:cs typeface="Open Sans"/>
              <a:sym typeface="Open Sans"/>
            </a:endParaRPr>
          </a:p>
        </p:txBody>
      </p:sp>
      <p:sp>
        <p:nvSpPr>
          <p:cNvPr id="656" name="Shape 656"/>
          <p:cNvSpPr/>
          <p:nvPr/>
        </p:nvSpPr>
        <p:spPr>
          <a:xfrm>
            <a:off x="1831316" y="3921901"/>
            <a:ext cx="1405200" cy="4740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657" name="Shape 657"/>
          <p:cNvSpPr/>
          <p:nvPr/>
        </p:nvSpPr>
        <p:spPr>
          <a:xfrm>
            <a:off x="1827969" y="1921950"/>
            <a:ext cx="3873900" cy="6224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658" name="Shape 658"/>
          <p:cNvSpPr/>
          <p:nvPr/>
        </p:nvSpPr>
        <p:spPr>
          <a:xfrm>
            <a:off x="3963062" y="2248189"/>
            <a:ext cx="211500" cy="980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59" name="Shape 659"/>
          <p:cNvSpPr/>
          <p:nvPr/>
        </p:nvSpPr>
        <p:spPr>
          <a:xfrm>
            <a:off x="4354160" y="2252116"/>
            <a:ext cx="760199" cy="980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60" name="Shape 660"/>
          <p:cNvSpPr/>
          <p:nvPr/>
        </p:nvSpPr>
        <p:spPr>
          <a:xfrm>
            <a:off x="2498889" y="4128975"/>
            <a:ext cx="553799" cy="980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61" name="Shape 661"/>
          <p:cNvSpPr/>
          <p:nvPr/>
        </p:nvSpPr>
        <p:spPr>
          <a:xfrm>
            <a:off x="6159075" y="2020825"/>
            <a:ext cx="2167799" cy="168299"/>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200" u="none" cap="none" strike="noStrike">
                <a:solidFill>
                  <a:srgbClr val="000000"/>
                </a:solidFill>
                <a:latin typeface="Arial"/>
                <a:ea typeface="Arial"/>
                <a:cs typeface="Arial"/>
                <a:sym typeface="Arial"/>
              </a:rPr>
              <a:t>Red lines should be removed</a:t>
            </a:r>
          </a:p>
        </p:txBody>
      </p:sp>
      <p:sp>
        <p:nvSpPr>
          <p:cNvPr id="662" name="Shape 662"/>
          <p:cNvSpPr/>
          <p:nvPr/>
        </p:nvSpPr>
        <p:spPr>
          <a:xfrm>
            <a:off x="6159075" y="2199921"/>
            <a:ext cx="2167799" cy="168299"/>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200" u="none" cap="none" strike="noStrike">
                <a:solidFill>
                  <a:srgbClr val="000000"/>
                </a:solidFill>
                <a:latin typeface="Arial"/>
                <a:ea typeface="Arial"/>
                <a:cs typeface="Arial"/>
                <a:sym typeface="Arial"/>
              </a:rPr>
              <a:t>Green lines should be added</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x="0" y="0"/>
          <a:ext cx="0" cy="0"/>
          <a:chOff x="0" y="0"/>
          <a:chExt cx="0" cy="0"/>
        </a:xfrm>
      </p:grpSpPr>
      <p:pic>
        <p:nvPicPr>
          <p:cNvPr descr="Firebase Messages.PNG" id="667" name="Shape 667"/>
          <p:cNvPicPr preferRelativeResize="0"/>
          <p:nvPr/>
        </p:nvPicPr>
        <p:blipFill rotWithShape="1">
          <a:blip r:embed="rId3">
            <a:alphaModFix/>
          </a:blip>
          <a:srcRect b="0" l="0" r="0" t="0"/>
          <a:stretch/>
        </p:blipFill>
        <p:spPr>
          <a:xfrm>
            <a:off x="1064962" y="1017725"/>
            <a:ext cx="7261774" cy="4087424"/>
          </a:xfrm>
          <a:prstGeom prst="rect">
            <a:avLst/>
          </a:prstGeom>
          <a:noFill/>
          <a:ln>
            <a:noFill/>
          </a:ln>
        </p:spPr>
      </p:pic>
      <p:sp>
        <p:nvSpPr>
          <p:cNvPr id="668" name="Shape 66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Open Sans"/>
                <a:ea typeface="Open Sans"/>
                <a:cs typeface="Open Sans"/>
                <a:sym typeface="Open Sans"/>
              </a:rPr>
              <a:t>Showing the Firebase Messages</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Open Sans"/>
              <a:ea typeface="Open Sans"/>
              <a:cs typeface="Open Sans"/>
              <a:sym typeface="Open Sans"/>
            </a:endParaRPr>
          </a:p>
        </p:txBody>
      </p:sp>
      <p:sp>
        <p:nvSpPr>
          <p:cNvPr id="669" name="Shape 669"/>
          <p:cNvSpPr/>
          <p:nvPr/>
        </p:nvSpPr>
        <p:spPr>
          <a:xfrm>
            <a:off x="1831316" y="3921901"/>
            <a:ext cx="1405200" cy="4740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670" name="Shape 670"/>
          <p:cNvSpPr/>
          <p:nvPr/>
        </p:nvSpPr>
        <p:spPr>
          <a:xfrm>
            <a:off x="1827969" y="1921950"/>
            <a:ext cx="3873900" cy="6224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671" name="Shape 671"/>
          <p:cNvSpPr/>
          <p:nvPr/>
        </p:nvSpPr>
        <p:spPr>
          <a:xfrm>
            <a:off x="4354160" y="2252116"/>
            <a:ext cx="760199" cy="980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72" name="Shape 672"/>
          <p:cNvSpPr/>
          <p:nvPr/>
        </p:nvSpPr>
        <p:spPr>
          <a:xfrm>
            <a:off x="2498889" y="4128975"/>
            <a:ext cx="553799" cy="980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6" name="Shape 676"/>
        <p:cNvGrpSpPr/>
        <p:nvPr/>
      </p:nvGrpSpPr>
      <p:grpSpPr>
        <a:xfrm>
          <a:off x="0" y="0"/>
          <a:ext cx="0" cy="0"/>
          <a:chOff x="0" y="0"/>
          <a:chExt cx="0" cy="0"/>
        </a:xfrm>
      </p:grpSpPr>
      <p:pic>
        <p:nvPicPr>
          <p:cNvPr descr="Firebase Messages.PNG" id="677" name="Shape 677"/>
          <p:cNvPicPr preferRelativeResize="0"/>
          <p:nvPr/>
        </p:nvPicPr>
        <p:blipFill rotWithShape="1">
          <a:blip r:embed="rId3">
            <a:alphaModFix/>
          </a:blip>
          <a:srcRect b="0" l="0" r="0" t="0"/>
          <a:stretch/>
        </p:blipFill>
        <p:spPr>
          <a:xfrm>
            <a:off x="1064962" y="1017725"/>
            <a:ext cx="7261774" cy="4087424"/>
          </a:xfrm>
          <a:prstGeom prst="rect">
            <a:avLst/>
          </a:prstGeom>
          <a:noFill/>
          <a:ln>
            <a:noFill/>
          </a:ln>
        </p:spPr>
      </p:pic>
      <p:sp>
        <p:nvSpPr>
          <p:cNvPr id="678" name="Shape 67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Open Sans"/>
                <a:ea typeface="Open Sans"/>
                <a:cs typeface="Open Sans"/>
                <a:sym typeface="Open Sans"/>
              </a:rPr>
              <a:t>Showing the Firebase Messages</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Open Sans"/>
              <a:ea typeface="Open Sans"/>
              <a:cs typeface="Open Sans"/>
              <a:sym typeface="Open Sans"/>
            </a:endParaRPr>
          </a:p>
        </p:txBody>
      </p:sp>
      <p:sp>
        <p:nvSpPr>
          <p:cNvPr id="679" name="Shape 679"/>
          <p:cNvSpPr/>
          <p:nvPr/>
        </p:nvSpPr>
        <p:spPr>
          <a:xfrm>
            <a:off x="1831316" y="3921901"/>
            <a:ext cx="1405200" cy="4740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680" name="Shape 680"/>
          <p:cNvSpPr/>
          <p:nvPr/>
        </p:nvSpPr>
        <p:spPr>
          <a:xfrm>
            <a:off x="1827969" y="1921950"/>
            <a:ext cx="3873900" cy="6224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681" name="Shape 681"/>
          <p:cNvSpPr/>
          <p:nvPr/>
        </p:nvSpPr>
        <p:spPr>
          <a:xfrm>
            <a:off x="2498889" y="4128975"/>
            <a:ext cx="553799" cy="980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x="0" y="0"/>
          <a:ext cx="0" cy="0"/>
          <a:chOff x="0" y="0"/>
          <a:chExt cx="0" cy="0"/>
        </a:xfrm>
      </p:grpSpPr>
      <p:pic>
        <p:nvPicPr>
          <p:cNvPr descr="Firebase Messages.PNG" id="686" name="Shape 686"/>
          <p:cNvPicPr preferRelativeResize="0"/>
          <p:nvPr/>
        </p:nvPicPr>
        <p:blipFill rotWithShape="1">
          <a:blip r:embed="rId3">
            <a:alphaModFix/>
          </a:blip>
          <a:srcRect b="0" l="0" r="0" t="0"/>
          <a:stretch/>
        </p:blipFill>
        <p:spPr>
          <a:xfrm>
            <a:off x="1064962" y="1017725"/>
            <a:ext cx="7261774" cy="4087424"/>
          </a:xfrm>
          <a:prstGeom prst="rect">
            <a:avLst/>
          </a:prstGeom>
          <a:noFill/>
          <a:ln>
            <a:noFill/>
          </a:ln>
        </p:spPr>
      </p:pic>
      <p:sp>
        <p:nvSpPr>
          <p:cNvPr id="687" name="Shape 687"/>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Open Sans"/>
                <a:ea typeface="Open Sans"/>
                <a:cs typeface="Open Sans"/>
                <a:sym typeface="Open Sans"/>
              </a:rPr>
              <a:t>Showing the Firebase Messages</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Open Sans"/>
              <a:ea typeface="Open Sans"/>
              <a:cs typeface="Open Sans"/>
              <a:sym typeface="Open Sans"/>
            </a:endParaRPr>
          </a:p>
        </p:txBody>
      </p:sp>
      <p:sp>
        <p:nvSpPr>
          <p:cNvPr id="688" name="Shape 688"/>
          <p:cNvSpPr/>
          <p:nvPr/>
        </p:nvSpPr>
        <p:spPr>
          <a:xfrm>
            <a:off x="1831316" y="3921901"/>
            <a:ext cx="1405200" cy="4740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689" name="Shape 689"/>
          <p:cNvSpPr/>
          <p:nvPr/>
        </p:nvSpPr>
        <p:spPr>
          <a:xfrm>
            <a:off x="1827969" y="1921950"/>
            <a:ext cx="3873900" cy="6224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3" name="Shape 693"/>
        <p:cNvGrpSpPr/>
        <p:nvPr/>
      </p:nvGrpSpPr>
      <p:grpSpPr>
        <a:xfrm>
          <a:off x="0" y="0"/>
          <a:ext cx="0" cy="0"/>
          <a:chOff x="0" y="0"/>
          <a:chExt cx="0" cy="0"/>
        </a:xfrm>
      </p:grpSpPr>
      <p:sp>
        <p:nvSpPr>
          <p:cNvPr id="694" name="Shape 69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Common React/JS mistakes and Best Practices</a:t>
            </a:r>
          </a:p>
        </p:txBody>
      </p:sp>
      <p:sp>
        <p:nvSpPr>
          <p:cNvPr id="695" name="Shape 695"/>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Syntax errors, like missing  </a:t>
            </a:r>
            <a:r>
              <a:rPr b="0" i="0" lang="en" sz="1800" u="none" cap="none" strike="noStrike">
                <a:solidFill>
                  <a:schemeClr val="dk2"/>
                </a:solidFill>
                <a:highlight>
                  <a:srgbClr val="EFEFEF"/>
                </a:highlight>
                <a:latin typeface="Consolas"/>
                <a:ea typeface="Consolas"/>
                <a:cs typeface="Consolas"/>
                <a:sym typeface="Consolas"/>
              </a:rPr>
              <a:t>,</a:t>
            </a:r>
            <a:r>
              <a:rPr b="0" i="0" lang="en" sz="1800" u="none" cap="none" strike="noStrike">
                <a:solidFill>
                  <a:schemeClr val="dk2"/>
                </a:solidFill>
                <a:latin typeface="Consolas"/>
                <a:ea typeface="Consolas"/>
                <a:cs typeface="Consolas"/>
                <a:sym typeface="Consolas"/>
              </a:rPr>
              <a:t> </a:t>
            </a:r>
            <a:r>
              <a:rPr b="0" i="0" lang="en" sz="1800" u="none" cap="none" strike="noStrike">
                <a:solidFill>
                  <a:schemeClr val="dk2"/>
                </a:solidFill>
                <a:highlight>
                  <a:srgbClr val="EFEFEF"/>
                </a:highlight>
                <a:latin typeface="Consolas"/>
                <a:ea typeface="Consolas"/>
                <a:cs typeface="Consolas"/>
                <a:sym typeface="Consolas"/>
              </a:rPr>
              <a:t>.</a:t>
            </a:r>
            <a:r>
              <a:rPr b="0" i="0" lang="en" sz="1800" u="none" cap="none" strike="noStrike">
                <a:solidFill>
                  <a:schemeClr val="dk2"/>
                </a:solidFill>
                <a:latin typeface="Consolas"/>
                <a:ea typeface="Consolas"/>
                <a:cs typeface="Consolas"/>
                <a:sym typeface="Consolas"/>
              </a:rPr>
              <a:t> </a:t>
            </a:r>
            <a:r>
              <a:rPr b="0" i="0" lang="en" sz="1800" u="none" cap="none" strike="noStrike">
                <a:solidFill>
                  <a:schemeClr val="dk2"/>
                </a:solidFill>
                <a:highlight>
                  <a:srgbClr val="EFEFEF"/>
                </a:highlight>
                <a:latin typeface="Consolas"/>
                <a:ea typeface="Consolas"/>
                <a:cs typeface="Consolas"/>
                <a:sym typeface="Consolas"/>
              </a:rPr>
              <a:t>;</a:t>
            </a:r>
            <a:r>
              <a:rPr b="0" i="0" lang="en" sz="1800" u="none" cap="none" strike="noStrike">
                <a:solidFill>
                  <a:schemeClr val="dk2"/>
                </a:solidFill>
                <a:latin typeface="Consolas"/>
                <a:ea typeface="Consolas"/>
                <a:cs typeface="Consolas"/>
                <a:sym typeface="Consolas"/>
              </a:rPr>
              <a:t> </a:t>
            </a:r>
            <a:r>
              <a:rPr b="0" i="0" lang="en" sz="1800" u="none" cap="none" strike="noStrike">
                <a:solidFill>
                  <a:schemeClr val="dk2"/>
                </a:solidFill>
                <a:highlight>
                  <a:srgbClr val="EFEFEF"/>
                </a:highlight>
                <a:latin typeface="Consolas"/>
                <a:ea typeface="Consolas"/>
                <a:cs typeface="Consolas"/>
                <a:sym typeface="Consolas"/>
              </a:rPr>
              <a:t>{</a:t>
            </a:r>
            <a:r>
              <a:rPr b="0" i="0" lang="en" sz="1800" u="none" cap="none" strike="noStrike">
                <a:solidFill>
                  <a:schemeClr val="dk2"/>
                </a:solidFill>
                <a:latin typeface="Open Sans"/>
                <a:ea typeface="Open Sans"/>
                <a:cs typeface="Open Sans"/>
                <a:sym typeface="Open Sans"/>
              </a:rPr>
              <a:t> or </a:t>
            </a:r>
            <a:r>
              <a:rPr b="0" i="0" lang="en" sz="1800" u="none" cap="none" strike="noStrike">
                <a:solidFill>
                  <a:schemeClr val="dk2"/>
                </a:solidFill>
                <a:highlight>
                  <a:srgbClr val="EFEFEF"/>
                </a:highlight>
                <a:latin typeface="Consolas"/>
                <a:ea typeface="Consolas"/>
                <a:cs typeface="Consolas"/>
                <a:sym typeface="Consolas"/>
              </a:rPr>
              <a:t>(</a:t>
            </a:r>
          </a:p>
          <a:p>
            <a:pPr indent="-228600" lvl="0" marL="457200" marR="0" rtl="0" algn="l">
              <a:lnSpc>
                <a:spcPct val="115000"/>
              </a:lnSpc>
              <a:spcBef>
                <a:spcPts val="260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Mixing up </a:t>
            </a:r>
            <a:r>
              <a:rPr b="0" i="0" lang="en" sz="1800" u="none" cap="none" strike="noStrike">
                <a:solidFill>
                  <a:schemeClr val="dk2"/>
                </a:solidFill>
                <a:highlight>
                  <a:srgbClr val="EFEFEF"/>
                </a:highlight>
                <a:latin typeface="Consolas"/>
                <a:ea typeface="Consolas"/>
                <a:cs typeface="Consolas"/>
                <a:sym typeface="Consolas"/>
              </a:rPr>
              <a:t>,</a:t>
            </a:r>
            <a:r>
              <a:rPr b="0" i="0" lang="en" sz="1800" u="none" cap="none" strike="noStrike">
                <a:solidFill>
                  <a:schemeClr val="dk2"/>
                </a:solidFill>
                <a:latin typeface="Open Sans"/>
                <a:ea typeface="Open Sans"/>
                <a:cs typeface="Open Sans"/>
                <a:sym typeface="Open Sans"/>
              </a:rPr>
              <a:t> with </a:t>
            </a:r>
            <a:r>
              <a:rPr b="0" i="0" lang="en" sz="1800" u="none" cap="none" strike="noStrike">
                <a:solidFill>
                  <a:schemeClr val="dk2"/>
                </a:solidFill>
                <a:highlight>
                  <a:srgbClr val="EFEFEF"/>
                </a:highlight>
                <a:latin typeface="Consolas"/>
                <a:ea typeface="Consolas"/>
                <a:cs typeface="Consolas"/>
                <a:sym typeface="Consolas"/>
              </a:rPr>
              <a:t>.</a:t>
            </a:r>
            <a:r>
              <a:rPr b="0" i="0" lang="en" sz="1800" u="none" cap="none" strike="noStrike">
                <a:solidFill>
                  <a:schemeClr val="dk2"/>
                </a:solidFill>
                <a:latin typeface="Open Sans"/>
                <a:ea typeface="Open Sans"/>
                <a:cs typeface="Open Sans"/>
                <a:sym typeface="Open Sans"/>
              </a:rPr>
              <a:t>  OR </a:t>
            </a:r>
            <a:r>
              <a:rPr b="0" i="0" lang="en" sz="1800" u="none" cap="none" strike="noStrike">
                <a:solidFill>
                  <a:schemeClr val="dk2"/>
                </a:solidFill>
                <a:highlight>
                  <a:srgbClr val="EFEFEF"/>
                </a:highlight>
                <a:latin typeface="Consolas"/>
                <a:ea typeface="Consolas"/>
                <a:cs typeface="Consolas"/>
                <a:sym typeface="Consolas"/>
              </a:rPr>
              <a:t>(</a:t>
            </a:r>
            <a:r>
              <a:rPr b="0" i="0" lang="en" sz="1800" u="none" cap="none" strike="noStrike">
                <a:solidFill>
                  <a:schemeClr val="dk2"/>
                </a:solidFill>
                <a:latin typeface="Open Sans"/>
                <a:ea typeface="Open Sans"/>
                <a:cs typeface="Open Sans"/>
                <a:sym typeface="Open Sans"/>
              </a:rPr>
              <a:t> with </a:t>
            </a:r>
            <a:r>
              <a:rPr b="0" i="0" lang="en" sz="1800" u="none" cap="none" strike="noStrike">
                <a:solidFill>
                  <a:schemeClr val="dk2"/>
                </a:solidFill>
                <a:highlight>
                  <a:srgbClr val="EFEFEF"/>
                </a:highlight>
                <a:latin typeface="Consolas"/>
                <a:ea typeface="Consolas"/>
                <a:cs typeface="Consolas"/>
                <a:sym typeface="Consolas"/>
              </a:rPr>
              <a:t>{</a:t>
            </a:r>
          </a:p>
          <a:p>
            <a:pPr indent="-228600" lvl="0" marL="457200" marR="0" rtl="0" algn="l">
              <a:lnSpc>
                <a:spcPct val="115000"/>
              </a:lnSpc>
              <a:spcBef>
                <a:spcPts val="260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Misspellig or mis-caSing variable names</a:t>
            </a:r>
          </a:p>
          <a:p>
            <a:pPr indent="-228600" lvl="0" marL="457200" marR="0" rtl="0" algn="l">
              <a:lnSpc>
                <a:spcPct val="115000"/>
              </a:lnSpc>
              <a:spcBef>
                <a:spcPts val="260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Missing keywords like var, const, let or import</a:t>
            </a:r>
          </a:p>
          <a:p>
            <a:pPr indent="0" lvl="0" marL="0" marR="0" rtl="0" algn="l">
              <a:lnSpc>
                <a:spcPct val="115000"/>
              </a:lnSpc>
              <a:spcBef>
                <a:spcPts val="2600"/>
              </a:spcBef>
              <a:spcAft>
                <a:spcPts val="0"/>
              </a:spcAft>
              <a:buClr>
                <a:schemeClr val="dk2"/>
              </a:buClr>
              <a:buSzPct val="25000"/>
              <a:buFont typeface="Arial"/>
              <a:buNone/>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nvSpPr>
        <p:spPr>
          <a:xfrm>
            <a:off x="2907253" y="181275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73" name="Shape 73"/>
          <p:cNvGrpSpPr/>
          <p:nvPr/>
        </p:nvGrpSpPr>
        <p:grpSpPr>
          <a:xfrm>
            <a:off x="596550" y="1126250"/>
            <a:ext cx="6034199" cy="3890800"/>
            <a:chOff x="596550" y="592850"/>
            <a:chExt cx="6034199" cy="3890800"/>
          </a:xfrm>
        </p:grpSpPr>
        <p:sp>
          <p:nvSpPr>
            <p:cNvPr id="74" name="Shape 74"/>
            <p:cNvSpPr/>
            <p:nvPr/>
          </p:nvSpPr>
          <p:spPr>
            <a:xfrm>
              <a:off x="596550" y="659850"/>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2904575" y="1301129"/>
              <a:ext cx="3408899"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895645" y="1281579"/>
              <a:ext cx="1695899" cy="2894398"/>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77" name="Shape 77"/>
            <p:cNvGrpSpPr/>
            <p:nvPr/>
          </p:nvGrpSpPr>
          <p:grpSpPr>
            <a:xfrm>
              <a:off x="596550" y="592850"/>
              <a:ext cx="6034199" cy="3890800"/>
              <a:chOff x="596550" y="592850"/>
              <a:chExt cx="6034199" cy="3890800"/>
            </a:xfrm>
          </p:grpSpPr>
          <p:sp>
            <p:nvSpPr>
              <p:cNvPr id="78" name="Shape 78"/>
              <p:cNvSpPr/>
              <p:nvPr/>
            </p:nvSpPr>
            <p:spPr>
              <a:xfrm>
                <a:off x="596550" y="659850"/>
                <a:ext cx="6034199"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79" name="Shape 79"/>
              <p:cNvGrpSpPr/>
              <p:nvPr/>
            </p:nvGrpSpPr>
            <p:grpSpPr>
              <a:xfrm>
                <a:off x="2914350" y="1271800"/>
                <a:ext cx="3408899" cy="2894400"/>
                <a:chOff x="2914350" y="1271800"/>
                <a:chExt cx="3408899" cy="2894400"/>
              </a:xfrm>
            </p:grpSpPr>
            <p:sp>
              <p:nvSpPr>
                <p:cNvPr id="80" name="Shape 80"/>
                <p:cNvSpPr/>
                <p:nvPr/>
              </p:nvSpPr>
              <p:spPr>
                <a:xfrm>
                  <a:off x="2914350" y="1271800"/>
                  <a:ext cx="3408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81" name="Shape 81"/>
                <p:cNvCxnSpPr/>
                <p:nvPr/>
              </p:nvCxnSpPr>
              <p:spPr>
                <a:xfrm>
                  <a:off x="2922350" y="3615450"/>
                  <a:ext cx="3398399" cy="0"/>
                </a:xfrm>
                <a:prstGeom prst="straightConnector1">
                  <a:avLst/>
                </a:prstGeom>
                <a:noFill/>
                <a:ln cap="flat" cmpd="sng" w="9525">
                  <a:solidFill>
                    <a:schemeClr val="dk2"/>
                  </a:solidFill>
                  <a:prstDash val="solid"/>
                  <a:round/>
                  <a:headEnd len="med" w="med" type="none"/>
                  <a:tailEnd len="med" w="med" type="none"/>
                </a:ln>
              </p:spPr>
            </p:cxnSp>
            <p:sp>
              <p:nvSpPr>
                <p:cNvPr id="82" name="Shape 82"/>
                <p:cNvSpPr/>
                <p:nvPr/>
              </p:nvSpPr>
              <p:spPr>
                <a:xfrm>
                  <a:off x="5565575" y="3751425"/>
                  <a:ext cx="615600" cy="259499"/>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en" sz="1200" u="none" cap="none" strike="noStrike">
                      <a:solidFill>
                        <a:srgbClr val="FFFFFF"/>
                      </a:solidFill>
                      <a:latin typeface="Arial"/>
                      <a:ea typeface="Arial"/>
                      <a:cs typeface="Arial"/>
                      <a:sym typeface="Arial"/>
                    </a:rPr>
                    <a:t>Send</a:t>
                  </a:r>
                </a:p>
              </p:txBody>
            </p:sp>
            <p:cxnSp>
              <p:nvCxnSpPr>
                <p:cNvPr id="83" name="Shape 83"/>
                <p:cNvCxnSpPr/>
                <p:nvPr/>
              </p:nvCxnSpPr>
              <p:spPr>
                <a:xfrm>
                  <a:off x="2988000" y="4022325"/>
                  <a:ext cx="2470799" cy="0"/>
                </a:xfrm>
                <a:prstGeom prst="straightConnector1">
                  <a:avLst/>
                </a:prstGeom>
                <a:noFill/>
                <a:ln cap="flat" cmpd="sng" w="9525">
                  <a:solidFill>
                    <a:schemeClr val="dk2"/>
                  </a:solidFill>
                  <a:prstDash val="solid"/>
                  <a:round/>
                  <a:headEnd len="med" w="med" type="none"/>
                  <a:tailEnd len="med" w="med" type="none"/>
                </a:ln>
              </p:spPr>
            </p:cxnSp>
            <p:sp>
              <p:nvSpPr>
                <p:cNvPr id="84" name="Shape 84"/>
                <p:cNvSpPr/>
                <p:nvPr/>
              </p:nvSpPr>
              <p:spPr>
                <a:xfrm>
                  <a:off x="3464125" y="1444750"/>
                  <a:ext cx="2717100" cy="755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t>
                  </a:r>
                </a:p>
              </p:txBody>
            </p:sp>
            <p:sp>
              <p:nvSpPr>
                <p:cNvPr id="85" name="Shape 85"/>
                <p:cNvSpPr/>
                <p:nvPr/>
              </p:nvSpPr>
              <p:spPr>
                <a:xfrm>
                  <a:off x="2988000" y="2361025"/>
                  <a:ext cx="1264200" cy="356099"/>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4301375" y="2792525"/>
                  <a:ext cx="1879800" cy="356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Shape 87"/>
              <p:cNvGrpSpPr/>
              <p:nvPr/>
            </p:nvGrpSpPr>
            <p:grpSpPr>
              <a:xfrm>
                <a:off x="596550" y="592850"/>
                <a:ext cx="6034199" cy="326501"/>
                <a:chOff x="596550" y="592850"/>
                <a:chExt cx="6034199" cy="326501"/>
              </a:xfrm>
            </p:grpSpPr>
            <p:sp>
              <p:nvSpPr>
                <p:cNvPr id="88" name="Shape 88"/>
                <p:cNvSpPr/>
                <p:nvPr/>
              </p:nvSpPr>
              <p:spPr>
                <a:xfrm>
                  <a:off x="596550" y="652885"/>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89" name="Shape 89"/>
                <p:cNvPicPr preferRelativeResize="0"/>
                <p:nvPr/>
              </p:nvPicPr>
              <p:blipFill rotWithShape="1">
                <a:blip r:embed="rId3">
                  <a:alphaModFix/>
                </a:blip>
                <a:srcRect b="0" l="0" r="0" t="0"/>
                <a:stretch/>
              </p:blipFill>
              <p:spPr>
                <a:xfrm>
                  <a:off x="6145950" y="659852"/>
                  <a:ext cx="259499" cy="259499"/>
                </a:xfrm>
                <a:prstGeom prst="rect">
                  <a:avLst/>
                </a:prstGeom>
                <a:noFill/>
                <a:ln>
                  <a:noFill/>
                </a:ln>
              </p:spPr>
            </p:pic>
            <p:sp>
              <p:nvSpPr>
                <p:cNvPr id="90" name="Shape 90"/>
                <p:cNvSpPr txBox="1"/>
                <p:nvPr/>
              </p:nvSpPr>
              <p:spPr>
                <a:xfrm>
                  <a:off x="875075" y="592850"/>
                  <a:ext cx="16958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Comic Sans MS"/>
                    <a:buNone/>
                  </a:pPr>
                  <a:r>
                    <a:rPr b="1" i="0" lang="en" sz="1400" u="none" cap="none" strike="noStrike">
                      <a:solidFill>
                        <a:srgbClr val="FFFFFF"/>
                      </a:solidFill>
                      <a:latin typeface="Comic Sans MS"/>
                      <a:ea typeface="Comic Sans MS"/>
                      <a:cs typeface="Comic Sans MS"/>
                      <a:sym typeface="Comic Sans MS"/>
                    </a:rPr>
                    <a:t>Chat Box</a:t>
                  </a:r>
                </a:p>
              </p:txBody>
            </p:sp>
          </p:grpSp>
          <p:grpSp>
            <p:nvGrpSpPr>
              <p:cNvPr id="91" name="Shape 91"/>
              <p:cNvGrpSpPr/>
              <p:nvPr/>
            </p:nvGrpSpPr>
            <p:grpSpPr>
              <a:xfrm>
                <a:off x="905425" y="1271800"/>
                <a:ext cx="1695899" cy="3043415"/>
                <a:chOff x="905425" y="1271800"/>
                <a:chExt cx="1695899" cy="3043415"/>
              </a:xfrm>
            </p:grpSpPr>
            <p:sp>
              <p:nvSpPr>
                <p:cNvPr id="92" name="Shape 92"/>
                <p:cNvSpPr/>
                <p:nvPr/>
              </p:nvSpPr>
              <p:spPr>
                <a:xfrm>
                  <a:off x="905425" y="1271800"/>
                  <a:ext cx="1695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93" name="Shape 93"/>
                <p:cNvCxnSpPr/>
                <p:nvPr/>
              </p:nvCxnSpPr>
              <p:spPr>
                <a:xfrm>
                  <a:off x="909950" y="17920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94" name="Shape 94"/>
                <p:cNvCxnSpPr/>
                <p:nvPr/>
              </p:nvCxnSpPr>
              <p:spPr>
                <a:xfrm>
                  <a:off x="909950" y="23254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95" name="Shape 95"/>
                <p:cNvCxnSpPr/>
                <p:nvPr/>
              </p:nvCxnSpPr>
              <p:spPr>
                <a:xfrm>
                  <a:off x="909950" y="28588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96" name="Shape 96"/>
                <p:cNvCxnSpPr/>
                <p:nvPr/>
              </p:nvCxnSpPr>
              <p:spPr>
                <a:xfrm>
                  <a:off x="909950" y="33922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97" name="Shape 97"/>
                <p:cNvCxnSpPr/>
                <p:nvPr/>
              </p:nvCxnSpPr>
              <p:spPr>
                <a:xfrm>
                  <a:off x="909950" y="3925625"/>
                  <a:ext cx="1689900" cy="0"/>
                </a:xfrm>
                <a:prstGeom prst="straightConnector1">
                  <a:avLst/>
                </a:prstGeom>
                <a:noFill/>
                <a:ln cap="flat" cmpd="sng" w="9525">
                  <a:solidFill>
                    <a:schemeClr val="dk2"/>
                  </a:solidFill>
                  <a:prstDash val="solid"/>
                  <a:round/>
                  <a:headEnd len="med" w="med" type="none"/>
                  <a:tailEnd len="med" w="med" type="none"/>
                </a:ln>
              </p:spPr>
            </p:cxnSp>
            <p:sp>
              <p:nvSpPr>
                <p:cNvPr id="98" name="Shape 98"/>
                <p:cNvSpPr txBox="1"/>
                <p:nvPr/>
              </p:nvSpPr>
              <p:spPr>
                <a:xfrm>
                  <a:off x="927404" y="12967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txBox="1"/>
                <p:nvPr/>
              </p:nvSpPr>
              <p:spPr>
                <a:xfrm>
                  <a:off x="927404" y="23635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txBox="1"/>
                <p:nvPr/>
              </p:nvSpPr>
              <p:spPr>
                <a:xfrm>
                  <a:off x="927404" y="28969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txBox="1"/>
                <p:nvPr/>
              </p:nvSpPr>
              <p:spPr>
                <a:xfrm>
                  <a:off x="927404" y="34303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2" name="Shape 102"/>
                <p:cNvPicPr preferRelativeResize="0"/>
                <p:nvPr/>
              </p:nvPicPr>
              <p:blipFill rotWithShape="1">
                <a:blip r:embed="rId4">
                  <a:alphaModFix/>
                </a:blip>
                <a:srcRect b="0" l="0" r="0" t="0"/>
                <a:stretch/>
              </p:blipFill>
              <p:spPr>
                <a:xfrm>
                  <a:off x="1488925" y="3783241"/>
                  <a:ext cx="531949" cy="531974"/>
                </a:xfrm>
                <a:prstGeom prst="rect">
                  <a:avLst/>
                </a:prstGeom>
                <a:noFill/>
                <a:ln>
                  <a:noFill/>
                </a:ln>
              </p:spPr>
            </p:pic>
            <p:sp>
              <p:nvSpPr>
                <p:cNvPr id="103" name="Shape 103"/>
                <p:cNvSpPr txBox="1"/>
                <p:nvPr/>
              </p:nvSpPr>
              <p:spPr>
                <a:xfrm>
                  <a:off x="927404" y="18301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p:txBody>
            </p:sp>
          </p:grpSp>
        </p:grpSp>
      </p:grpSp>
      <p:sp>
        <p:nvSpPr>
          <p:cNvPr id="104" name="Shape 104"/>
          <p:cNvSpPr txBox="1"/>
          <p:nvPr/>
        </p:nvSpPr>
        <p:spPr>
          <a:xfrm>
            <a:off x="2907253" y="2842425"/>
            <a:ext cx="482699" cy="4733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p:txBody>
      </p:sp>
      <p:sp>
        <p:nvSpPr>
          <p:cNvPr id="105" name="Shape 10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What is React - Components and the DOM	</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9" name="Shape 699"/>
        <p:cNvGrpSpPr/>
        <p:nvPr/>
      </p:nvGrpSpPr>
      <p:grpSpPr>
        <a:xfrm>
          <a:off x="0" y="0"/>
          <a:ext cx="0" cy="0"/>
          <a:chOff x="0" y="0"/>
          <a:chExt cx="0" cy="0"/>
        </a:xfrm>
      </p:grpSpPr>
      <p:sp>
        <p:nvSpPr>
          <p:cNvPr id="700" name="Shape 700"/>
          <p:cNvSpPr txBox="1"/>
          <p:nvPr>
            <p:ph idx="1" type="body"/>
          </p:nvPr>
        </p:nvSpPr>
        <p:spPr>
          <a:xfrm>
            <a:off x="3866825" y="76200"/>
            <a:ext cx="51468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const Input = React.createClass({</a:t>
            </a: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propTypes: {</a:t>
            </a: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label: React.PropTypes.string,</a:t>
            </a: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value: React.PropTypes.string,</a:t>
            </a: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onChange: React.PropTypes.func,</a:t>
            </a: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onKeyPress: React.PropTypes.func</a:t>
            </a: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1"/>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render()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const label = this.props.label;</a:t>
            </a: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const value = this.props.value;</a:t>
            </a:r>
          </a:p>
          <a:p>
            <a:pPr indent="0" lvl="0" marL="0" marR="0" rtl="0" algn="l">
              <a:lnSpc>
                <a:spcPct val="100000"/>
              </a:lnSpc>
              <a:spcBef>
                <a:spcPts val="0"/>
              </a:spcBef>
              <a:spcAft>
                <a:spcPts val="0"/>
              </a:spcAft>
              <a:buClr>
                <a:schemeClr val="dk1"/>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1"/>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ct val="25000"/>
              <a:buFont typeface="Arial"/>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a:t>
            </a:r>
          </a:p>
        </p:txBody>
      </p:sp>
      <p:sp>
        <p:nvSpPr>
          <p:cNvPr id="701" name="Shape 701"/>
          <p:cNvSpPr txBox="1"/>
          <p:nvPr/>
        </p:nvSpPr>
        <p:spPr>
          <a:xfrm>
            <a:off x="300775" y="1228350"/>
            <a:ext cx="3078000" cy="268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Arial"/>
                <a:ea typeface="Arial"/>
                <a:cs typeface="Arial"/>
                <a:sym typeface="Arial"/>
              </a:rPr>
              <a:t>Props</a:t>
            </a:r>
            <a:r>
              <a:rPr b="0" i="0" lang="en" sz="1400" u="none" cap="none" strike="noStrike">
                <a:solidFill>
                  <a:schemeClr val="dk1"/>
                </a:solidFill>
                <a:latin typeface="Arial"/>
                <a:ea typeface="Arial"/>
                <a:cs typeface="Arial"/>
                <a:sym typeface="Arial"/>
              </a:rPr>
              <a:t> = values that are passed into a component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Props are </a:t>
            </a:r>
            <a:r>
              <a:rPr b="1" i="0" lang="en" sz="1400" u="none" cap="none" strike="noStrike">
                <a:solidFill>
                  <a:schemeClr val="dk1"/>
                </a:solidFill>
                <a:latin typeface="Arial"/>
                <a:ea typeface="Arial"/>
                <a:cs typeface="Arial"/>
                <a:sym typeface="Arial"/>
              </a:rPr>
              <a:t>immutable </a:t>
            </a:r>
            <a:r>
              <a:rPr b="0" i="0" lang="en" sz="1400" u="none" cap="none" strike="noStrike">
                <a:solidFill>
                  <a:schemeClr val="dk1"/>
                </a:solidFill>
                <a:latin typeface="Arial"/>
                <a:ea typeface="Arial"/>
                <a:cs typeface="Arial"/>
                <a:sym typeface="Arial"/>
              </a:rPr>
              <a:t>(can’t be changed)</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Our application would pass props down to each message.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You can access props anywhere in your class by calling </a:t>
            </a:r>
            <a:r>
              <a:rPr b="1" i="0" lang="en" sz="1400" u="none" cap="none" strike="noStrike">
                <a:solidFill>
                  <a:schemeClr val="dk1"/>
                </a:solidFill>
                <a:latin typeface="Arial"/>
                <a:ea typeface="Arial"/>
                <a:cs typeface="Arial"/>
                <a:sym typeface="Arial"/>
              </a:rPr>
              <a:t>this.props</a:t>
            </a:r>
            <a:r>
              <a:rPr b="0" i="1" lang="en" sz="1400" u="none" cap="none" strike="noStrike">
                <a:solidFill>
                  <a:schemeClr val="dk1"/>
                </a:solidFill>
                <a:latin typeface="Arial"/>
                <a:ea typeface="Arial"/>
                <a:cs typeface="Arial"/>
                <a:sym typeface="Arial"/>
              </a:rPr>
              <a:t>.</a:t>
            </a:r>
            <a:r>
              <a:rPr b="0" i="0" lang="en" sz="14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702" name="Shape 702"/>
          <p:cNvSpPr/>
          <p:nvPr/>
        </p:nvSpPr>
        <p:spPr>
          <a:xfrm>
            <a:off x="4012650" y="1210175"/>
            <a:ext cx="940499" cy="2396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3" name="Shape 703"/>
          <p:cNvSpPr/>
          <p:nvPr/>
        </p:nvSpPr>
        <p:spPr>
          <a:xfrm>
            <a:off x="5169375" y="2804700"/>
            <a:ext cx="940499" cy="2396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7" name="Shape 707"/>
        <p:cNvGrpSpPr/>
        <p:nvPr/>
      </p:nvGrpSpPr>
      <p:grpSpPr>
        <a:xfrm>
          <a:off x="0" y="0"/>
          <a:ext cx="0" cy="0"/>
          <a:chOff x="0" y="0"/>
          <a:chExt cx="0" cy="0"/>
        </a:xfrm>
      </p:grpSpPr>
      <p:sp>
        <p:nvSpPr>
          <p:cNvPr id="708" name="Shape 708"/>
          <p:cNvSpPr/>
          <p:nvPr/>
        </p:nvSpPr>
        <p:spPr>
          <a:xfrm>
            <a:off x="300775" y="2331900"/>
            <a:ext cx="2994000" cy="984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9" name="Shape 709"/>
          <p:cNvSpPr txBox="1"/>
          <p:nvPr>
            <p:ph idx="1" type="body"/>
          </p:nvPr>
        </p:nvSpPr>
        <p:spPr>
          <a:xfrm>
            <a:off x="3866825" y="76200"/>
            <a:ext cx="51468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const Input = React.createClass({</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propTypes: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label: React.PropTypes.string,</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value: React.PropTypes.string,</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onChange: React.PropTypes.func,</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onKeyPress: React.PropTypes.func</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a:t>
            </a:r>
          </a:p>
        </p:txBody>
      </p:sp>
      <p:sp>
        <p:nvSpPr>
          <p:cNvPr id="710" name="Shape 710"/>
          <p:cNvSpPr txBox="1"/>
          <p:nvPr/>
        </p:nvSpPr>
        <p:spPr>
          <a:xfrm>
            <a:off x="300775" y="1228350"/>
            <a:ext cx="3078000" cy="268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Every class has to define what props it can accept.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Format: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Courier New"/>
              <a:buNone/>
            </a:pPr>
            <a:r>
              <a:rPr b="0" i="0" lang="en" sz="1200" u="none" cap="none" strike="noStrike">
                <a:solidFill>
                  <a:schemeClr val="dk1"/>
                </a:solidFill>
                <a:latin typeface="Courier New"/>
                <a:ea typeface="Courier New"/>
                <a:cs typeface="Courier New"/>
                <a:sym typeface="Courier New"/>
              </a:rPr>
              <a:t>propTypes: {</a:t>
            </a:r>
          </a:p>
          <a:p>
            <a:pPr indent="0" lvl="0" marL="0" marR="0" rtl="0" algn="l">
              <a:lnSpc>
                <a:spcPct val="100000"/>
              </a:lnSpc>
              <a:spcBef>
                <a:spcPts val="0"/>
              </a:spcBef>
              <a:spcAft>
                <a:spcPts val="0"/>
              </a:spcAft>
              <a:buClr>
                <a:schemeClr val="dk1"/>
              </a:buClr>
              <a:buSzPct val="25000"/>
              <a:buFont typeface="Courier New"/>
              <a:buNone/>
            </a:pPr>
            <a:r>
              <a:rPr b="0" i="0" lang="en" sz="1200" u="none" cap="none" strike="noStrike">
                <a:solidFill>
                  <a:schemeClr val="dk1"/>
                </a:solidFill>
                <a:latin typeface="Courier New"/>
                <a:ea typeface="Courier New"/>
                <a:cs typeface="Courier New"/>
                <a:sym typeface="Courier New"/>
              </a:rPr>
              <a:t>  &lt;prop name&gt;: &lt;variable type&gt;,</a:t>
            </a:r>
          </a:p>
          <a:p>
            <a:pPr indent="0" lvl="0" marL="0" marR="0" rtl="0" algn="l">
              <a:lnSpc>
                <a:spcPct val="100000"/>
              </a:lnSpc>
              <a:spcBef>
                <a:spcPts val="0"/>
              </a:spcBef>
              <a:spcAft>
                <a:spcPts val="0"/>
              </a:spcAft>
              <a:buClr>
                <a:schemeClr val="dk1"/>
              </a:buClr>
              <a:buSzPct val="25000"/>
              <a:buFont typeface="Courier New"/>
              <a:buNone/>
            </a:pPr>
            <a:r>
              <a:rPr b="0" i="0" lang="en" sz="1200" u="none" cap="none" strike="noStrike">
                <a:solidFill>
                  <a:schemeClr val="dk1"/>
                </a:solidFill>
                <a:latin typeface="Courier New"/>
                <a:ea typeface="Courier New"/>
                <a:cs typeface="Courier New"/>
                <a:sym typeface="Courier New"/>
              </a:rPr>
              <a:t>  &lt;prop name&gt;: &lt;variable type&gt;,</a:t>
            </a:r>
          </a:p>
          <a:p>
            <a:pPr indent="0" lvl="0" marL="0" marR="0" rtl="0" algn="l">
              <a:lnSpc>
                <a:spcPct val="100000"/>
              </a:lnSpc>
              <a:spcBef>
                <a:spcPts val="0"/>
              </a:spcBef>
              <a:spcAft>
                <a:spcPts val="0"/>
              </a:spcAft>
              <a:buClr>
                <a:schemeClr val="dk1"/>
              </a:buClr>
              <a:buSzPct val="25000"/>
              <a:buFont typeface="Courier New"/>
              <a:buNone/>
            </a:pPr>
            <a:r>
              <a:rPr b="0" i="0" lang="en" sz="1200" u="none" cap="none" strike="noStrike">
                <a:solidFill>
                  <a:schemeClr val="dk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dk1"/>
              </a:buClr>
              <a:buSzPct val="25000"/>
              <a:buFont typeface="Courier New"/>
              <a:buNone/>
            </a:pPr>
            <a:r>
              <a:rPr b="0" i="0" lang="en" sz="1200" u="none" cap="none" strike="noStrike">
                <a:solidFill>
                  <a:schemeClr val="dk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711" name="Shape 711"/>
          <p:cNvSpPr/>
          <p:nvPr/>
        </p:nvSpPr>
        <p:spPr>
          <a:xfrm>
            <a:off x="3990475" y="1715850"/>
            <a:ext cx="3007799" cy="12401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Making A Component</a:t>
            </a:r>
          </a:p>
        </p:txBody>
      </p:sp>
      <p:sp>
        <p:nvSpPr>
          <p:cNvPr id="717" name="Shape 717"/>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You can make React components to modularize the UI</a:t>
            </a:r>
          </a:p>
          <a:p>
            <a:pPr indent="0" lvl="0" marL="0" marR="0" rtl="0" algn="l">
              <a:lnSpc>
                <a:spcPct val="115000"/>
              </a:lnSpc>
              <a:spcBef>
                <a:spcPts val="160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We are going to make each message a component</a:t>
            </a:r>
          </a:p>
          <a:p>
            <a:pPr indent="0" lvl="0" marL="0" marR="0" rtl="0" algn="l">
              <a:lnSpc>
                <a:spcPct val="115000"/>
              </a:lnSpc>
              <a:spcBef>
                <a:spcPts val="1600"/>
              </a:spcBef>
              <a:spcAft>
                <a:spcPts val="0"/>
              </a:spcAft>
              <a:buClr>
                <a:schemeClr val="dk2"/>
              </a:buClr>
              <a:buSzPct val="25000"/>
              <a:buFont typeface="Open Sans"/>
              <a:buNone/>
            </a:pPr>
            <a:r>
              <a:rPr b="0" i="0" lang="en" sz="1800" u="sng" cap="none" strike="noStrike">
                <a:solidFill>
                  <a:schemeClr val="hlink"/>
                </a:solidFill>
                <a:latin typeface="Open Sans"/>
                <a:ea typeface="Open Sans"/>
                <a:cs typeface="Open Sans"/>
                <a:sym typeface="Open Sans"/>
                <a:hlinkClick r:id="rId3"/>
              </a:rPr>
              <a:t>See the changes here!</a:t>
            </a:r>
          </a:p>
          <a:p>
            <a:pPr indent="0" lvl="0" marL="0" marR="0" rtl="0" algn="l">
              <a:lnSpc>
                <a:spcPct val="115000"/>
              </a:lnSpc>
              <a:spcBef>
                <a:spcPts val="1600"/>
              </a:spcBef>
              <a:spcAft>
                <a:spcPts val="0"/>
              </a:spcAft>
              <a:buClr>
                <a:schemeClr val="dk2"/>
              </a:buClr>
              <a:buSzPct val="25000"/>
              <a:buFont typeface="Arial"/>
              <a:buNone/>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Destructuring Assignments</a:t>
            </a:r>
          </a:p>
        </p:txBody>
      </p:sp>
      <p:sp>
        <p:nvSpPr>
          <p:cNvPr id="723" name="Shape 72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Consolas"/>
              <a:buNone/>
            </a:pPr>
            <a:r>
              <a:rPr b="0" i="0" lang="en" sz="1800" u="none" cap="none" strike="noStrike">
                <a:solidFill>
                  <a:schemeClr val="dk2"/>
                </a:solidFill>
                <a:latin typeface="Consolas"/>
                <a:ea typeface="Consolas"/>
                <a:cs typeface="Consolas"/>
                <a:sym typeface="Consolas"/>
              </a:rPr>
              <a:t>const {name, message} = this.props.message;</a:t>
            </a:r>
          </a:p>
          <a:p>
            <a:pPr indent="0" lvl="0" marL="0" marR="0" rtl="0" algn="l">
              <a:lnSpc>
                <a:spcPct val="115000"/>
              </a:lnSpc>
              <a:spcBef>
                <a:spcPts val="1600"/>
              </a:spcBef>
              <a:spcAft>
                <a:spcPts val="0"/>
              </a:spcAft>
              <a:buClr>
                <a:schemeClr val="dk2"/>
              </a:buClr>
              <a:buSzPct val="250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ct val="25000"/>
              <a:buFont typeface="Arial"/>
              <a:buNone/>
            </a:pPr>
            <a:r>
              <a:rPr b="1" i="0" lang="en" sz="1800" u="none" cap="none" strike="noStrike">
                <a:solidFill>
                  <a:schemeClr val="dk2"/>
                </a:solidFill>
                <a:latin typeface="Arial"/>
                <a:ea typeface="Arial"/>
                <a:cs typeface="Arial"/>
                <a:sym typeface="Arial"/>
              </a:rPr>
              <a:t>is the same as:</a:t>
            </a:r>
          </a:p>
          <a:p>
            <a:pPr indent="0" lvl="0" marL="0" marR="0" rtl="0" algn="l">
              <a:lnSpc>
                <a:spcPct val="115000"/>
              </a:lnSpc>
              <a:spcBef>
                <a:spcPts val="1600"/>
              </a:spcBef>
              <a:spcAft>
                <a:spcPts val="0"/>
              </a:spcAft>
              <a:buClr>
                <a:schemeClr val="dk2"/>
              </a:buClr>
              <a:buSzPct val="25000"/>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ct val="25000"/>
              <a:buFont typeface="Consolas"/>
              <a:buNone/>
            </a:pPr>
            <a:r>
              <a:rPr b="0" i="0" lang="en" sz="1800" u="none" cap="none" strike="noStrike">
                <a:solidFill>
                  <a:schemeClr val="dk2"/>
                </a:solidFill>
                <a:latin typeface="Consolas"/>
                <a:ea typeface="Consolas"/>
                <a:cs typeface="Consolas"/>
                <a:sym typeface="Consolas"/>
              </a:rPr>
              <a:t>const name = this.props.message.name;</a:t>
            </a:r>
          </a:p>
          <a:p>
            <a:pPr indent="0" lvl="0" marL="0" marR="0" rtl="0" algn="l">
              <a:lnSpc>
                <a:spcPct val="115000"/>
              </a:lnSpc>
              <a:spcBef>
                <a:spcPts val="1600"/>
              </a:spcBef>
              <a:spcAft>
                <a:spcPts val="0"/>
              </a:spcAft>
              <a:buClr>
                <a:schemeClr val="dk2"/>
              </a:buClr>
              <a:buSzPct val="25000"/>
              <a:buFont typeface="Consolas"/>
              <a:buNone/>
            </a:pPr>
            <a:r>
              <a:rPr b="0" i="0" lang="en" sz="1800" u="none" cap="none" strike="noStrike">
                <a:solidFill>
                  <a:schemeClr val="dk2"/>
                </a:solidFill>
                <a:latin typeface="Consolas"/>
                <a:ea typeface="Consolas"/>
                <a:cs typeface="Consolas"/>
                <a:sym typeface="Consolas"/>
              </a:rPr>
              <a:t>const message = this.props.message.message;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7" name="Shape 727"/>
        <p:cNvGrpSpPr/>
        <p:nvPr/>
      </p:nvGrpSpPr>
      <p:grpSpPr>
        <a:xfrm>
          <a:off x="0" y="0"/>
          <a:ext cx="0" cy="0"/>
          <a:chOff x="0" y="0"/>
          <a:chExt cx="0" cy="0"/>
        </a:xfrm>
      </p:grpSpPr>
      <p:sp>
        <p:nvSpPr>
          <p:cNvPr id="728" name="Shape 72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Making A Component</a:t>
            </a:r>
          </a:p>
        </p:txBody>
      </p:sp>
      <p:pic>
        <p:nvPicPr>
          <p:cNvPr id="729" name="Shape 729"/>
          <p:cNvPicPr preferRelativeResize="0"/>
          <p:nvPr/>
        </p:nvPicPr>
        <p:blipFill rotWithShape="1">
          <a:blip r:embed="rId3">
            <a:alphaModFix/>
          </a:blip>
          <a:srcRect b="63262" l="0" r="0" t="0"/>
          <a:stretch/>
        </p:blipFill>
        <p:spPr>
          <a:xfrm>
            <a:off x="804625" y="3003300"/>
            <a:ext cx="7534749" cy="1206198"/>
          </a:xfrm>
          <a:prstGeom prst="rect">
            <a:avLst/>
          </a:prstGeom>
          <a:noFill/>
          <a:ln cap="flat" cmpd="sng" w="9525">
            <a:solidFill>
              <a:srgbClr val="EFEFEF"/>
            </a:solidFill>
            <a:prstDash val="solid"/>
            <a:round/>
            <a:headEnd len="med" w="med" type="none"/>
            <a:tailEnd len="med" w="med" type="none"/>
          </a:ln>
        </p:spPr>
      </p:pic>
      <p:pic>
        <p:nvPicPr>
          <p:cNvPr id="730" name="Shape 730"/>
          <p:cNvPicPr preferRelativeResize="0"/>
          <p:nvPr/>
        </p:nvPicPr>
        <p:blipFill rotWithShape="1">
          <a:blip r:embed="rId4">
            <a:alphaModFix/>
          </a:blip>
          <a:srcRect b="0" l="0" r="0" t="0"/>
          <a:stretch/>
        </p:blipFill>
        <p:spPr>
          <a:xfrm>
            <a:off x="804624" y="1019598"/>
            <a:ext cx="7534747" cy="1910352"/>
          </a:xfrm>
          <a:prstGeom prst="rect">
            <a:avLst/>
          </a:prstGeom>
          <a:noFill/>
          <a:ln cap="flat" cmpd="sng" w="9525">
            <a:solidFill>
              <a:srgbClr val="EFEFEF"/>
            </a:solidFill>
            <a:prstDash val="solid"/>
            <a:round/>
            <a:headEnd len="med" w="med" type="none"/>
            <a:tailEnd len="med" w="med" type="none"/>
          </a:ln>
        </p:spPr>
      </p:pic>
      <p:pic>
        <p:nvPicPr>
          <p:cNvPr id="731" name="Shape 731"/>
          <p:cNvPicPr preferRelativeResize="0"/>
          <p:nvPr/>
        </p:nvPicPr>
        <p:blipFill rotWithShape="1">
          <a:blip r:embed="rId3">
            <a:alphaModFix/>
          </a:blip>
          <a:srcRect b="16435" l="0" r="0" t="62678"/>
          <a:stretch/>
        </p:blipFill>
        <p:spPr>
          <a:xfrm>
            <a:off x="804625" y="4334700"/>
            <a:ext cx="7534749" cy="685774"/>
          </a:xfrm>
          <a:prstGeom prst="rect">
            <a:avLst/>
          </a:prstGeom>
          <a:noFill/>
          <a:ln cap="flat" cmpd="sng" w="9525">
            <a:solidFill>
              <a:srgbClr val="EFEFEF"/>
            </a:solidFill>
            <a:prstDash val="solid"/>
            <a:round/>
            <a:headEnd len="med" w="med" type="none"/>
            <a:tailEnd len="med" w="med" type="none"/>
          </a:ln>
        </p:spPr>
      </p:pic>
      <p:sp>
        <p:nvSpPr>
          <p:cNvPr id="732" name="Shape 732"/>
          <p:cNvSpPr/>
          <p:nvPr/>
        </p:nvSpPr>
        <p:spPr>
          <a:xfrm>
            <a:off x="1640325" y="3894800"/>
            <a:ext cx="2766300" cy="1871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33" name="Shape 733"/>
          <p:cNvSpPr/>
          <p:nvPr/>
        </p:nvSpPr>
        <p:spPr>
          <a:xfrm>
            <a:off x="1640325" y="4334700"/>
            <a:ext cx="4001399" cy="6857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34" name="Shape 734"/>
          <p:cNvSpPr/>
          <p:nvPr/>
        </p:nvSpPr>
        <p:spPr>
          <a:xfrm>
            <a:off x="1598150" y="2106550"/>
            <a:ext cx="3079199" cy="823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cxnSp>
        <p:nvCxnSpPr>
          <p:cNvPr id="735" name="Shape 735"/>
          <p:cNvCxnSpPr/>
          <p:nvPr/>
        </p:nvCxnSpPr>
        <p:spPr>
          <a:xfrm flipH="1">
            <a:off x="3968749" y="2927700"/>
            <a:ext cx="9000" cy="1414799"/>
          </a:xfrm>
          <a:prstGeom prst="straightConnector1">
            <a:avLst/>
          </a:prstGeom>
          <a:noFill/>
          <a:ln cap="flat" cmpd="sng" w="28575">
            <a:solidFill>
              <a:srgbClr val="38761D"/>
            </a:solidFill>
            <a:prstDash val="solid"/>
            <a:round/>
            <a:headEnd len="med" w="med" type="none"/>
            <a:tailEnd len="lg" w="lg" type="triangle"/>
          </a:ln>
        </p:spPr>
      </p:cxnSp>
      <p:sp>
        <p:nvSpPr>
          <p:cNvPr id="736" name="Shape 736"/>
          <p:cNvSpPr/>
          <p:nvPr/>
        </p:nvSpPr>
        <p:spPr>
          <a:xfrm>
            <a:off x="2416766" y="4693257"/>
            <a:ext cx="4131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7" name="Shape 737"/>
          <p:cNvSpPr/>
          <p:nvPr/>
        </p:nvSpPr>
        <p:spPr>
          <a:xfrm>
            <a:off x="4335523" y="4693241"/>
            <a:ext cx="3780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8" name="Shape 738"/>
          <p:cNvSpPr/>
          <p:nvPr/>
        </p:nvSpPr>
        <p:spPr>
          <a:xfrm>
            <a:off x="1923689" y="2456608"/>
            <a:ext cx="3162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9" name="Shape 739"/>
          <p:cNvSpPr/>
          <p:nvPr/>
        </p:nvSpPr>
        <p:spPr>
          <a:xfrm>
            <a:off x="2521082" y="2771559"/>
            <a:ext cx="917998"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sp>
        <p:nvSpPr>
          <p:cNvPr id="744" name="Shape 74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Making A Component</a:t>
            </a:r>
          </a:p>
        </p:txBody>
      </p:sp>
      <p:pic>
        <p:nvPicPr>
          <p:cNvPr id="745" name="Shape 745"/>
          <p:cNvPicPr preferRelativeResize="0"/>
          <p:nvPr/>
        </p:nvPicPr>
        <p:blipFill rotWithShape="1">
          <a:blip r:embed="rId3">
            <a:alphaModFix/>
          </a:blip>
          <a:srcRect b="63262" l="0" r="0" t="0"/>
          <a:stretch/>
        </p:blipFill>
        <p:spPr>
          <a:xfrm>
            <a:off x="804625" y="3003300"/>
            <a:ext cx="7534749" cy="1206198"/>
          </a:xfrm>
          <a:prstGeom prst="rect">
            <a:avLst/>
          </a:prstGeom>
          <a:noFill/>
          <a:ln cap="flat" cmpd="sng" w="9525">
            <a:solidFill>
              <a:srgbClr val="EFEFEF"/>
            </a:solidFill>
            <a:prstDash val="solid"/>
            <a:round/>
            <a:headEnd len="med" w="med" type="none"/>
            <a:tailEnd len="med" w="med" type="none"/>
          </a:ln>
        </p:spPr>
      </p:pic>
      <p:pic>
        <p:nvPicPr>
          <p:cNvPr id="746" name="Shape 746"/>
          <p:cNvPicPr preferRelativeResize="0"/>
          <p:nvPr/>
        </p:nvPicPr>
        <p:blipFill rotWithShape="1">
          <a:blip r:embed="rId4">
            <a:alphaModFix/>
          </a:blip>
          <a:srcRect b="0" l="0" r="0" t="0"/>
          <a:stretch/>
        </p:blipFill>
        <p:spPr>
          <a:xfrm>
            <a:off x="804624" y="1019598"/>
            <a:ext cx="7534747" cy="1910352"/>
          </a:xfrm>
          <a:prstGeom prst="rect">
            <a:avLst/>
          </a:prstGeom>
          <a:noFill/>
          <a:ln cap="flat" cmpd="sng" w="9525">
            <a:solidFill>
              <a:srgbClr val="EFEFEF"/>
            </a:solidFill>
            <a:prstDash val="solid"/>
            <a:round/>
            <a:headEnd len="med" w="med" type="none"/>
            <a:tailEnd len="med" w="med" type="none"/>
          </a:ln>
        </p:spPr>
      </p:pic>
      <p:pic>
        <p:nvPicPr>
          <p:cNvPr id="747" name="Shape 747"/>
          <p:cNvPicPr preferRelativeResize="0"/>
          <p:nvPr/>
        </p:nvPicPr>
        <p:blipFill rotWithShape="1">
          <a:blip r:embed="rId3">
            <a:alphaModFix/>
          </a:blip>
          <a:srcRect b="16435" l="0" r="0" t="62678"/>
          <a:stretch/>
        </p:blipFill>
        <p:spPr>
          <a:xfrm>
            <a:off x="804625" y="4334700"/>
            <a:ext cx="7534749" cy="685774"/>
          </a:xfrm>
          <a:prstGeom prst="rect">
            <a:avLst/>
          </a:prstGeom>
          <a:noFill/>
          <a:ln cap="flat" cmpd="sng" w="9525">
            <a:solidFill>
              <a:srgbClr val="EFEFEF"/>
            </a:solidFill>
            <a:prstDash val="solid"/>
            <a:round/>
            <a:headEnd len="med" w="med" type="none"/>
            <a:tailEnd len="med" w="med" type="none"/>
          </a:ln>
        </p:spPr>
      </p:pic>
      <p:sp>
        <p:nvSpPr>
          <p:cNvPr id="748" name="Shape 748"/>
          <p:cNvSpPr/>
          <p:nvPr/>
        </p:nvSpPr>
        <p:spPr>
          <a:xfrm>
            <a:off x="1640325" y="3894800"/>
            <a:ext cx="2766300" cy="1871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49" name="Shape 749"/>
          <p:cNvSpPr/>
          <p:nvPr/>
        </p:nvSpPr>
        <p:spPr>
          <a:xfrm>
            <a:off x="1640325" y="4334700"/>
            <a:ext cx="4001399" cy="6857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50" name="Shape 750"/>
          <p:cNvSpPr/>
          <p:nvPr/>
        </p:nvSpPr>
        <p:spPr>
          <a:xfrm>
            <a:off x="1598150" y="2106550"/>
            <a:ext cx="3079199" cy="823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cxnSp>
        <p:nvCxnSpPr>
          <p:cNvPr id="751" name="Shape 751"/>
          <p:cNvCxnSpPr/>
          <p:nvPr/>
        </p:nvCxnSpPr>
        <p:spPr>
          <a:xfrm flipH="1">
            <a:off x="3968749" y="2927700"/>
            <a:ext cx="9000" cy="1414799"/>
          </a:xfrm>
          <a:prstGeom prst="straightConnector1">
            <a:avLst/>
          </a:prstGeom>
          <a:noFill/>
          <a:ln cap="flat" cmpd="sng" w="28575">
            <a:solidFill>
              <a:srgbClr val="38761D"/>
            </a:solidFill>
            <a:prstDash val="solid"/>
            <a:round/>
            <a:headEnd len="med" w="med" type="none"/>
            <a:tailEnd len="lg" w="lg" type="triangle"/>
          </a:ln>
        </p:spPr>
      </p:cxnSp>
      <p:sp>
        <p:nvSpPr>
          <p:cNvPr id="752" name="Shape 752"/>
          <p:cNvSpPr/>
          <p:nvPr/>
        </p:nvSpPr>
        <p:spPr>
          <a:xfrm>
            <a:off x="4335523" y="4693241"/>
            <a:ext cx="3780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3" name="Shape 753"/>
          <p:cNvSpPr/>
          <p:nvPr/>
        </p:nvSpPr>
        <p:spPr>
          <a:xfrm>
            <a:off x="2521082" y="2771559"/>
            <a:ext cx="917998"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4" name="Shape 754"/>
          <p:cNvSpPr/>
          <p:nvPr/>
        </p:nvSpPr>
        <p:spPr>
          <a:xfrm>
            <a:off x="2416766" y="4693257"/>
            <a:ext cx="4131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8" name="Shape 758"/>
        <p:cNvGrpSpPr/>
        <p:nvPr/>
      </p:nvGrpSpPr>
      <p:grpSpPr>
        <a:xfrm>
          <a:off x="0" y="0"/>
          <a:ext cx="0" cy="0"/>
          <a:chOff x="0" y="0"/>
          <a:chExt cx="0" cy="0"/>
        </a:xfrm>
      </p:grpSpPr>
      <p:sp>
        <p:nvSpPr>
          <p:cNvPr id="759" name="Shape 759"/>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Making A Component</a:t>
            </a:r>
          </a:p>
        </p:txBody>
      </p:sp>
      <p:pic>
        <p:nvPicPr>
          <p:cNvPr id="760" name="Shape 760"/>
          <p:cNvPicPr preferRelativeResize="0"/>
          <p:nvPr/>
        </p:nvPicPr>
        <p:blipFill rotWithShape="1">
          <a:blip r:embed="rId3">
            <a:alphaModFix/>
          </a:blip>
          <a:srcRect b="63262" l="0" r="0" t="0"/>
          <a:stretch/>
        </p:blipFill>
        <p:spPr>
          <a:xfrm>
            <a:off x="804625" y="3003300"/>
            <a:ext cx="7534749" cy="1206198"/>
          </a:xfrm>
          <a:prstGeom prst="rect">
            <a:avLst/>
          </a:prstGeom>
          <a:noFill/>
          <a:ln cap="flat" cmpd="sng" w="9525">
            <a:solidFill>
              <a:srgbClr val="EFEFEF"/>
            </a:solidFill>
            <a:prstDash val="solid"/>
            <a:round/>
            <a:headEnd len="med" w="med" type="none"/>
            <a:tailEnd len="med" w="med" type="none"/>
          </a:ln>
        </p:spPr>
      </p:pic>
      <p:pic>
        <p:nvPicPr>
          <p:cNvPr id="761" name="Shape 761"/>
          <p:cNvPicPr preferRelativeResize="0"/>
          <p:nvPr/>
        </p:nvPicPr>
        <p:blipFill rotWithShape="1">
          <a:blip r:embed="rId4">
            <a:alphaModFix/>
          </a:blip>
          <a:srcRect b="0" l="0" r="0" t="0"/>
          <a:stretch/>
        </p:blipFill>
        <p:spPr>
          <a:xfrm>
            <a:off x="804624" y="1019598"/>
            <a:ext cx="7534747" cy="1910352"/>
          </a:xfrm>
          <a:prstGeom prst="rect">
            <a:avLst/>
          </a:prstGeom>
          <a:noFill/>
          <a:ln cap="flat" cmpd="sng" w="9525">
            <a:solidFill>
              <a:srgbClr val="EFEFEF"/>
            </a:solidFill>
            <a:prstDash val="solid"/>
            <a:round/>
            <a:headEnd len="med" w="med" type="none"/>
            <a:tailEnd len="med" w="med" type="none"/>
          </a:ln>
        </p:spPr>
      </p:pic>
      <p:pic>
        <p:nvPicPr>
          <p:cNvPr id="762" name="Shape 762"/>
          <p:cNvPicPr preferRelativeResize="0"/>
          <p:nvPr/>
        </p:nvPicPr>
        <p:blipFill rotWithShape="1">
          <a:blip r:embed="rId3">
            <a:alphaModFix/>
          </a:blip>
          <a:srcRect b="16435" l="0" r="0" t="62678"/>
          <a:stretch/>
        </p:blipFill>
        <p:spPr>
          <a:xfrm>
            <a:off x="804625" y="4334700"/>
            <a:ext cx="7534749" cy="685774"/>
          </a:xfrm>
          <a:prstGeom prst="rect">
            <a:avLst/>
          </a:prstGeom>
          <a:noFill/>
          <a:ln cap="flat" cmpd="sng" w="9525">
            <a:solidFill>
              <a:srgbClr val="EFEFEF"/>
            </a:solidFill>
            <a:prstDash val="solid"/>
            <a:round/>
            <a:headEnd len="med" w="med" type="none"/>
            <a:tailEnd len="med" w="med" type="none"/>
          </a:ln>
        </p:spPr>
      </p:pic>
      <p:sp>
        <p:nvSpPr>
          <p:cNvPr id="763" name="Shape 763"/>
          <p:cNvSpPr/>
          <p:nvPr/>
        </p:nvSpPr>
        <p:spPr>
          <a:xfrm>
            <a:off x="1640325" y="3894800"/>
            <a:ext cx="2766300" cy="1871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64" name="Shape 764"/>
          <p:cNvSpPr/>
          <p:nvPr/>
        </p:nvSpPr>
        <p:spPr>
          <a:xfrm>
            <a:off x="1640325" y="4334700"/>
            <a:ext cx="4001399" cy="6857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65" name="Shape 765"/>
          <p:cNvSpPr/>
          <p:nvPr/>
        </p:nvSpPr>
        <p:spPr>
          <a:xfrm>
            <a:off x="1598150" y="2106550"/>
            <a:ext cx="3079199" cy="823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cxnSp>
        <p:nvCxnSpPr>
          <p:cNvPr id="766" name="Shape 766"/>
          <p:cNvCxnSpPr/>
          <p:nvPr/>
        </p:nvCxnSpPr>
        <p:spPr>
          <a:xfrm flipH="1">
            <a:off x="3968749" y="2927700"/>
            <a:ext cx="9000" cy="1414799"/>
          </a:xfrm>
          <a:prstGeom prst="straightConnector1">
            <a:avLst/>
          </a:prstGeom>
          <a:noFill/>
          <a:ln cap="flat" cmpd="sng" w="28575">
            <a:solidFill>
              <a:srgbClr val="38761D"/>
            </a:solidFill>
            <a:prstDash val="solid"/>
            <a:round/>
            <a:headEnd len="med" w="med" type="none"/>
            <a:tailEnd len="lg" w="lg" type="triangle"/>
          </a:ln>
        </p:spPr>
      </p:cxnSp>
      <p:sp>
        <p:nvSpPr>
          <p:cNvPr id="767" name="Shape 767"/>
          <p:cNvSpPr/>
          <p:nvPr/>
        </p:nvSpPr>
        <p:spPr>
          <a:xfrm>
            <a:off x="4335523" y="4693241"/>
            <a:ext cx="3780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8" name="Shape 768"/>
          <p:cNvSpPr/>
          <p:nvPr/>
        </p:nvSpPr>
        <p:spPr>
          <a:xfrm>
            <a:off x="2416766" y="4693257"/>
            <a:ext cx="4131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Making A Component</a:t>
            </a:r>
          </a:p>
        </p:txBody>
      </p:sp>
      <p:pic>
        <p:nvPicPr>
          <p:cNvPr id="774" name="Shape 774"/>
          <p:cNvPicPr preferRelativeResize="0"/>
          <p:nvPr/>
        </p:nvPicPr>
        <p:blipFill rotWithShape="1">
          <a:blip r:embed="rId3">
            <a:alphaModFix/>
          </a:blip>
          <a:srcRect b="63262" l="0" r="0" t="0"/>
          <a:stretch/>
        </p:blipFill>
        <p:spPr>
          <a:xfrm>
            <a:off x="804625" y="3003300"/>
            <a:ext cx="7534749" cy="1206198"/>
          </a:xfrm>
          <a:prstGeom prst="rect">
            <a:avLst/>
          </a:prstGeom>
          <a:noFill/>
          <a:ln cap="flat" cmpd="sng" w="9525">
            <a:solidFill>
              <a:srgbClr val="EFEFEF"/>
            </a:solidFill>
            <a:prstDash val="solid"/>
            <a:round/>
            <a:headEnd len="med" w="med" type="none"/>
            <a:tailEnd len="med" w="med" type="none"/>
          </a:ln>
        </p:spPr>
      </p:pic>
      <p:pic>
        <p:nvPicPr>
          <p:cNvPr id="775" name="Shape 775"/>
          <p:cNvPicPr preferRelativeResize="0"/>
          <p:nvPr/>
        </p:nvPicPr>
        <p:blipFill rotWithShape="1">
          <a:blip r:embed="rId4">
            <a:alphaModFix/>
          </a:blip>
          <a:srcRect b="0" l="0" r="0" t="0"/>
          <a:stretch/>
        </p:blipFill>
        <p:spPr>
          <a:xfrm>
            <a:off x="804624" y="1019598"/>
            <a:ext cx="7534747" cy="1910352"/>
          </a:xfrm>
          <a:prstGeom prst="rect">
            <a:avLst/>
          </a:prstGeom>
          <a:noFill/>
          <a:ln cap="flat" cmpd="sng" w="9525">
            <a:solidFill>
              <a:srgbClr val="EFEFEF"/>
            </a:solidFill>
            <a:prstDash val="solid"/>
            <a:round/>
            <a:headEnd len="med" w="med" type="none"/>
            <a:tailEnd len="med" w="med" type="none"/>
          </a:ln>
        </p:spPr>
      </p:pic>
      <p:pic>
        <p:nvPicPr>
          <p:cNvPr id="776" name="Shape 776"/>
          <p:cNvPicPr preferRelativeResize="0"/>
          <p:nvPr/>
        </p:nvPicPr>
        <p:blipFill rotWithShape="1">
          <a:blip r:embed="rId3">
            <a:alphaModFix/>
          </a:blip>
          <a:srcRect b="16435" l="0" r="0" t="62678"/>
          <a:stretch/>
        </p:blipFill>
        <p:spPr>
          <a:xfrm>
            <a:off x="804625" y="4334700"/>
            <a:ext cx="7534749" cy="685774"/>
          </a:xfrm>
          <a:prstGeom prst="rect">
            <a:avLst/>
          </a:prstGeom>
          <a:noFill/>
          <a:ln cap="flat" cmpd="sng" w="9525">
            <a:solidFill>
              <a:srgbClr val="EFEFEF"/>
            </a:solidFill>
            <a:prstDash val="solid"/>
            <a:round/>
            <a:headEnd len="med" w="med" type="none"/>
            <a:tailEnd len="med" w="med" type="none"/>
          </a:ln>
        </p:spPr>
      </p:pic>
      <p:sp>
        <p:nvSpPr>
          <p:cNvPr id="777" name="Shape 777"/>
          <p:cNvSpPr/>
          <p:nvPr/>
        </p:nvSpPr>
        <p:spPr>
          <a:xfrm>
            <a:off x="1640325" y="3894800"/>
            <a:ext cx="2766300" cy="1871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78" name="Shape 778"/>
          <p:cNvSpPr/>
          <p:nvPr/>
        </p:nvSpPr>
        <p:spPr>
          <a:xfrm>
            <a:off x="1640325" y="4334700"/>
            <a:ext cx="4001399" cy="6857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79" name="Shape 779"/>
          <p:cNvSpPr/>
          <p:nvPr/>
        </p:nvSpPr>
        <p:spPr>
          <a:xfrm>
            <a:off x="1598150" y="2106550"/>
            <a:ext cx="3079199" cy="823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cxnSp>
        <p:nvCxnSpPr>
          <p:cNvPr id="780" name="Shape 780"/>
          <p:cNvCxnSpPr/>
          <p:nvPr/>
        </p:nvCxnSpPr>
        <p:spPr>
          <a:xfrm flipH="1">
            <a:off x="3968749" y="2927700"/>
            <a:ext cx="9000" cy="1414799"/>
          </a:xfrm>
          <a:prstGeom prst="straightConnector1">
            <a:avLst/>
          </a:prstGeom>
          <a:noFill/>
          <a:ln cap="flat" cmpd="sng" w="28575">
            <a:solidFill>
              <a:srgbClr val="38761D"/>
            </a:solidFill>
            <a:prstDash val="solid"/>
            <a:round/>
            <a:headEnd len="med" w="med" type="none"/>
            <a:tailEnd len="lg" w="lg" type="triangle"/>
          </a:ln>
        </p:spPr>
      </p:cxnSp>
      <p:sp>
        <p:nvSpPr>
          <p:cNvPr id="781" name="Shape 781"/>
          <p:cNvSpPr/>
          <p:nvPr/>
        </p:nvSpPr>
        <p:spPr>
          <a:xfrm>
            <a:off x="4335523" y="4693241"/>
            <a:ext cx="3780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5" name="Shape 785"/>
        <p:cNvGrpSpPr/>
        <p:nvPr/>
      </p:nvGrpSpPr>
      <p:grpSpPr>
        <a:xfrm>
          <a:off x="0" y="0"/>
          <a:ext cx="0" cy="0"/>
          <a:chOff x="0" y="0"/>
          <a:chExt cx="0" cy="0"/>
        </a:xfrm>
      </p:grpSpPr>
      <p:sp>
        <p:nvSpPr>
          <p:cNvPr id="786" name="Shape 78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Making A Component</a:t>
            </a:r>
          </a:p>
        </p:txBody>
      </p:sp>
      <p:pic>
        <p:nvPicPr>
          <p:cNvPr id="787" name="Shape 787"/>
          <p:cNvPicPr preferRelativeResize="0"/>
          <p:nvPr/>
        </p:nvPicPr>
        <p:blipFill rotWithShape="1">
          <a:blip r:embed="rId3">
            <a:alphaModFix/>
          </a:blip>
          <a:srcRect b="63262" l="0" r="0" t="0"/>
          <a:stretch/>
        </p:blipFill>
        <p:spPr>
          <a:xfrm>
            <a:off x="804625" y="3003300"/>
            <a:ext cx="7534749" cy="1206198"/>
          </a:xfrm>
          <a:prstGeom prst="rect">
            <a:avLst/>
          </a:prstGeom>
          <a:noFill/>
          <a:ln cap="flat" cmpd="sng" w="9525">
            <a:solidFill>
              <a:srgbClr val="EFEFEF"/>
            </a:solidFill>
            <a:prstDash val="solid"/>
            <a:round/>
            <a:headEnd len="med" w="med" type="none"/>
            <a:tailEnd len="med" w="med" type="none"/>
          </a:ln>
        </p:spPr>
      </p:pic>
      <p:pic>
        <p:nvPicPr>
          <p:cNvPr id="788" name="Shape 788"/>
          <p:cNvPicPr preferRelativeResize="0"/>
          <p:nvPr/>
        </p:nvPicPr>
        <p:blipFill rotWithShape="1">
          <a:blip r:embed="rId4">
            <a:alphaModFix/>
          </a:blip>
          <a:srcRect b="0" l="0" r="0" t="0"/>
          <a:stretch/>
        </p:blipFill>
        <p:spPr>
          <a:xfrm>
            <a:off x="804624" y="1019598"/>
            <a:ext cx="7534747" cy="1910352"/>
          </a:xfrm>
          <a:prstGeom prst="rect">
            <a:avLst/>
          </a:prstGeom>
          <a:noFill/>
          <a:ln cap="flat" cmpd="sng" w="9525">
            <a:solidFill>
              <a:srgbClr val="EFEFEF"/>
            </a:solidFill>
            <a:prstDash val="solid"/>
            <a:round/>
            <a:headEnd len="med" w="med" type="none"/>
            <a:tailEnd len="med" w="med" type="none"/>
          </a:ln>
        </p:spPr>
      </p:pic>
      <p:pic>
        <p:nvPicPr>
          <p:cNvPr id="789" name="Shape 789"/>
          <p:cNvPicPr preferRelativeResize="0"/>
          <p:nvPr/>
        </p:nvPicPr>
        <p:blipFill rotWithShape="1">
          <a:blip r:embed="rId3">
            <a:alphaModFix/>
          </a:blip>
          <a:srcRect b="16435" l="0" r="0" t="62678"/>
          <a:stretch/>
        </p:blipFill>
        <p:spPr>
          <a:xfrm>
            <a:off x="804625" y="4334700"/>
            <a:ext cx="7534749" cy="685774"/>
          </a:xfrm>
          <a:prstGeom prst="rect">
            <a:avLst/>
          </a:prstGeom>
          <a:noFill/>
          <a:ln cap="flat" cmpd="sng" w="9525">
            <a:solidFill>
              <a:srgbClr val="EFEFEF"/>
            </a:solidFill>
            <a:prstDash val="solid"/>
            <a:round/>
            <a:headEnd len="med" w="med" type="none"/>
            <a:tailEnd len="med" w="med" type="none"/>
          </a:ln>
        </p:spPr>
      </p:pic>
      <p:sp>
        <p:nvSpPr>
          <p:cNvPr id="790" name="Shape 790"/>
          <p:cNvSpPr/>
          <p:nvPr/>
        </p:nvSpPr>
        <p:spPr>
          <a:xfrm>
            <a:off x="1640325" y="3894800"/>
            <a:ext cx="2766300" cy="1871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91" name="Shape 791"/>
          <p:cNvSpPr/>
          <p:nvPr/>
        </p:nvSpPr>
        <p:spPr>
          <a:xfrm>
            <a:off x="1640325" y="4334700"/>
            <a:ext cx="4001399" cy="6857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792" name="Shape 792"/>
          <p:cNvSpPr/>
          <p:nvPr/>
        </p:nvSpPr>
        <p:spPr>
          <a:xfrm>
            <a:off x="1598150" y="2106550"/>
            <a:ext cx="3079199" cy="823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cxnSp>
        <p:nvCxnSpPr>
          <p:cNvPr id="793" name="Shape 793"/>
          <p:cNvCxnSpPr/>
          <p:nvPr/>
        </p:nvCxnSpPr>
        <p:spPr>
          <a:xfrm flipH="1">
            <a:off x="3968749" y="2927700"/>
            <a:ext cx="9000" cy="1414799"/>
          </a:xfrm>
          <a:prstGeom prst="straightConnector1">
            <a:avLst/>
          </a:prstGeom>
          <a:noFill/>
          <a:ln cap="flat" cmpd="sng" w="28575">
            <a:solidFill>
              <a:srgbClr val="38761D"/>
            </a:solidFill>
            <a:prstDash val="solid"/>
            <a:round/>
            <a:headEnd len="med" w="med" type="none"/>
            <a:tailEnd len="lg" w="lg"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7" name="Shape 797"/>
        <p:cNvGrpSpPr/>
        <p:nvPr/>
      </p:nvGrpSpPr>
      <p:grpSpPr>
        <a:xfrm>
          <a:off x="0" y="0"/>
          <a:ext cx="0" cy="0"/>
          <a:chOff x="0" y="0"/>
          <a:chExt cx="0" cy="0"/>
        </a:xfrm>
      </p:grpSpPr>
      <p:sp>
        <p:nvSpPr>
          <p:cNvPr id="798" name="Shape 79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799" name="Shape 799"/>
          <p:cNvPicPr preferRelativeResize="0"/>
          <p:nvPr/>
        </p:nvPicPr>
        <p:blipFill rotWithShape="1">
          <a:blip r:embed="rId3">
            <a:alphaModFix/>
          </a:blip>
          <a:srcRect b="0" l="0" r="0" t="0"/>
          <a:stretch/>
        </p:blipFill>
        <p:spPr>
          <a:xfrm>
            <a:off x="2021325" y="1363499"/>
            <a:ext cx="5101349" cy="2950474"/>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p:nvPr/>
        </p:nvSpPr>
        <p:spPr>
          <a:xfrm>
            <a:off x="2988000" y="3338000"/>
            <a:ext cx="2818499" cy="750600"/>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11" name="Shape 111"/>
          <p:cNvCxnSpPr/>
          <p:nvPr/>
        </p:nvCxnSpPr>
        <p:spPr>
          <a:xfrm>
            <a:off x="2926100" y="1804075"/>
            <a:ext cx="3341100" cy="0"/>
          </a:xfrm>
          <a:prstGeom prst="straightConnector1">
            <a:avLst/>
          </a:prstGeom>
          <a:noFill/>
          <a:ln cap="flat" cmpd="sng" w="9525">
            <a:solidFill>
              <a:schemeClr val="dk2"/>
            </a:solidFill>
            <a:prstDash val="solid"/>
            <a:round/>
            <a:headEnd len="med" w="med" type="none"/>
            <a:tailEnd len="med" w="med" type="none"/>
          </a:ln>
        </p:spPr>
      </p:cxnSp>
      <p:grpSp>
        <p:nvGrpSpPr>
          <p:cNvPr id="112" name="Shape 112"/>
          <p:cNvGrpSpPr/>
          <p:nvPr/>
        </p:nvGrpSpPr>
        <p:grpSpPr>
          <a:xfrm>
            <a:off x="596550" y="1126250"/>
            <a:ext cx="6034199" cy="3890800"/>
            <a:chOff x="596550" y="592850"/>
            <a:chExt cx="6034199" cy="3890800"/>
          </a:xfrm>
        </p:grpSpPr>
        <p:grpSp>
          <p:nvGrpSpPr>
            <p:cNvPr id="113" name="Shape 113"/>
            <p:cNvGrpSpPr/>
            <p:nvPr/>
          </p:nvGrpSpPr>
          <p:grpSpPr>
            <a:xfrm>
              <a:off x="596550" y="592850"/>
              <a:ext cx="6034199" cy="3890800"/>
              <a:chOff x="596550" y="592850"/>
              <a:chExt cx="6034199" cy="3890800"/>
            </a:xfrm>
          </p:grpSpPr>
          <p:grpSp>
            <p:nvGrpSpPr>
              <p:cNvPr id="114" name="Shape 114"/>
              <p:cNvGrpSpPr/>
              <p:nvPr/>
            </p:nvGrpSpPr>
            <p:grpSpPr>
              <a:xfrm>
                <a:off x="596550" y="592850"/>
                <a:ext cx="6034199" cy="3890800"/>
                <a:chOff x="596550" y="592850"/>
                <a:chExt cx="6034199" cy="3890800"/>
              </a:xfrm>
            </p:grpSpPr>
            <p:grpSp>
              <p:nvGrpSpPr>
                <p:cNvPr id="115" name="Shape 115"/>
                <p:cNvGrpSpPr/>
                <p:nvPr/>
              </p:nvGrpSpPr>
              <p:grpSpPr>
                <a:xfrm>
                  <a:off x="596550" y="592850"/>
                  <a:ext cx="6034199" cy="3890800"/>
                  <a:chOff x="596550" y="592850"/>
                  <a:chExt cx="6034199" cy="3890800"/>
                </a:xfrm>
              </p:grpSpPr>
              <p:sp>
                <p:nvSpPr>
                  <p:cNvPr id="116" name="Shape 116"/>
                  <p:cNvSpPr/>
                  <p:nvPr/>
                </p:nvSpPr>
                <p:spPr>
                  <a:xfrm>
                    <a:off x="596550" y="659850"/>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a:off x="2904575" y="1301129"/>
                    <a:ext cx="3408899"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895645" y="1281579"/>
                    <a:ext cx="1695899" cy="2894398"/>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119" name="Shape 119"/>
                  <p:cNvGrpSpPr/>
                  <p:nvPr/>
                </p:nvGrpSpPr>
                <p:grpSpPr>
                  <a:xfrm>
                    <a:off x="596550" y="592850"/>
                    <a:ext cx="6034199" cy="3890800"/>
                    <a:chOff x="596550" y="592850"/>
                    <a:chExt cx="6034199" cy="3890800"/>
                  </a:xfrm>
                </p:grpSpPr>
                <p:sp>
                  <p:nvSpPr>
                    <p:cNvPr id="120" name="Shape 120"/>
                    <p:cNvSpPr/>
                    <p:nvPr/>
                  </p:nvSpPr>
                  <p:spPr>
                    <a:xfrm>
                      <a:off x="596550" y="659850"/>
                      <a:ext cx="6034199"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121" name="Shape 121"/>
                    <p:cNvGrpSpPr/>
                    <p:nvPr/>
                  </p:nvGrpSpPr>
                  <p:grpSpPr>
                    <a:xfrm>
                      <a:off x="2914350" y="1134475"/>
                      <a:ext cx="3408899" cy="3031725"/>
                      <a:chOff x="2914350" y="1134475"/>
                      <a:chExt cx="3408899" cy="3031725"/>
                    </a:xfrm>
                  </p:grpSpPr>
                  <p:sp>
                    <p:nvSpPr>
                      <p:cNvPr id="122" name="Shape 122"/>
                      <p:cNvSpPr/>
                      <p:nvPr/>
                    </p:nvSpPr>
                    <p:spPr>
                      <a:xfrm>
                        <a:off x="2914350" y="1271800"/>
                        <a:ext cx="3408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23" name="Shape 123"/>
                      <p:cNvCxnSpPr/>
                      <p:nvPr/>
                    </p:nvCxnSpPr>
                    <p:spPr>
                      <a:xfrm>
                        <a:off x="2922350" y="3615450"/>
                        <a:ext cx="3398399" cy="0"/>
                      </a:xfrm>
                      <a:prstGeom prst="straightConnector1">
                        <a:avLst/>
                      </a:prstGeom>
                      <a:noFill/>
                      <a:ln cap="flat" cmpd="sng" w="9525">
                        <a:solidFill>
                          <a:schemeClr val="dk2"/>
                        </a:solidFill>
                        <a:prstDash val="solid"/>
                        <a:round/>
                        <a:headEnd len="med" w="med" type="none"/>
                        <a:tailEnd len="med" w="med" type="none"/>
                      </a:ln>
                    </p:spPr>
                  </p:cxnSp>
                  <p:sp>
                    <p:nvSpPr>
                      <p:cNvPr id="124" name="Shape 124"/>
                      <p:cNvSpPr/>
                      <p:nvPr/>
                    </p:nvSpPr>
                    <p:spPr>
                      <a:xfrm>
                        <a:off x="5565575" y="3751425"/>
                        <a:ext cx="615600" cy="259499"/>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en" sz="1200" u="none" cap="none" strike="noStrike">
                            <a:solidFill>
                              <a:srgbClr val="FFFFFF"/>
                            </a:solidFill>
                            <a:latin typeface="Arial"/>
                            <a:ea typeface="Arial"/>
                            <a:cs typeface="Arial"/>
                            <a:sym typeface="Arial"/>
                          </a:rPr>
                          <a:t>Send</a:t>
                        </a:r>
                      </a:p>
                    </p:txBody>
                  </p:sp>
                  <p:cxnSp>
                    <p:nvCxnSpPr>
                      <p:cNvPr id="125" name="Shape 125"/>
                      <p:cNvCxnSpPr/>
                      <p:nvPr/>
                    </p:nvCxnSpPr>
                    <p:spPr>
                      <a:xfrm>
                        <a:off x="2988000" y="4022325"/>
                        <a:ext cx="2470799" cy="0"/>
                      </a:xfrm>
                      <a:prstGeom prst="straightConnector1">
                        <a:avLst/>
                      </a:prstGeom>
                      <a:noFill/>
                      <a:ln cap="flat" cmpd="sng" w="9525">
                        <a:solidFill>
                          <a:schemeClr val="dk2"/>
                        </a:solidFill>
                        <a:prstDash val="solid"/>
                        <a:round/>
                        <a:headEnd len="med" w="med" type="none"/>
                        <a:tailEnd len="med" w="med" type="none"/>
                      </a:ln>
                    </p:spPr>
                  </p:cxnSp>
                  <p:sp>
                    <p:nvSpPr>
                      <p:cNvPr id="126" name="Shape 126"/>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t>
                        </a:r>
                      </a:p>
                    </p:txBody>
                  </p:sp>
                  <p:sp>
                    <p:nvSpPr>
                      <p:cNvPr id="127" name="Shape 127"/>
                      <p:cNvSpPr/>
                      <p:nvPr/>
                    </p:nvSpPr>
                    <p:spPr>
                      <a:xfrm>
                        <a:off x="2988000" y="1827625"/>
                        <a:ext cx="1264200" cy="356099"/>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4301375" y="2259125"/>
                        <a:ext cx="1879800" cy="356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Shape 129"/>
                    <p:cNvGrpSpPr/>
                    <p:nvPr/>
                  </p:nvGrpSpPr>
                  <p:grpSpPr>
                    <a:xfrm>
                      <a:off x="596550" y="592850"/>
                      <a:ext cx="6034199" cy="326501"/>
                      <a:chOff x="596550" y="592850"/>
                      <a:chExt cx="6034199" cy="326501"/>
                    </a:xfrm>
                  </p:grpSpPr>
                  <p:sp>
                    <p:nvSpPr>
                      <p:cNvPr id="130" name="Shape 130"/>
                      <p:cNvSpPr/>
                      <p:nvPr/>
                    </p:nvSpPr>
                    <p:spPr>
                      <a:xfrm>
                        <a:off x="596550" y="652885"/>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31" name="Shape 131"/>
                      <p:cNvPicPr preferRelativeResize="0"/>
                      <p:nvPr/>
                    </p:nvPicPr>
                    <p:blipFill rotWithShape="1">
                      <a:blip r:embed="rId3">
                        <a:alphaModFix/>
                      </a:blip>
                      <a:srcRect b="0" l="0" r="0" t="0"/>
                      <a:stretch/>
                    </p:blipFill>
                    <p:spPr>
                      <a:xfrm>
                        <a:off x="6145950" y="659852"/>
                        <a:ext cx="259499" cy="259499"/>
                      </a:xfrm>
                      <a:prstGeom prst="rect">
                        <a:avLst/>
                      </a:prstGeom>
                      <a:noFill/>
                      <a:ln>
                        <a:noFill/>
                      </a:ln>
                    </p:spPr>
                  </p:pic>
                  <p:grpSp>
                    <p:nvGrpSpPr>
                      <p:cNvPr id="132" name="Shape 132"/>
                      <p:cNvGrpSpPr/>
                      <p:nvPr/>
                    </p:nvGrpSpPr>
                    <p:grpSpPr>
                      <a:xfrm>
                        <a:off x="6217689" y="658529"/>
                        <a:ext cx="187760" cy="244800"/>
                        <a:chOff x="6217689" y="658529"/>
                        <a:chExt cx="187760" cy="244800"/>
                      </a:xfrm>
                    </p:grpSpPr>
                    <p:sp>
                      <p:nvSpPr>
                        <p:cNvPr id="133" name="Shape 133"/>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txBox="1"/>
                        <p:nvPr/>
                      </p:nvSpPr>
                      <p:spPr>
                        <a:xfrm>
                          <a:off x="6217689" y="658529"/>
                          <a:ext cx="1673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000" u="none" cap="none" strike="noStrike">
                              <a:solidFill>
                                <a:srgbClr val="FFFFFF"/>
                              </a:solidFill>
                              <a:latin typeface="Arial"/>
                              <a:ea typeface="Arial"/>
                              <a:cs typeface="Arial"/>
                              <a:sym typeface="Arial"/>
                            </a:rPr>
                            <a:t>1</a:t>
                          </a:r>
                        </a:p>
                      </p:txBody>
                    </p:sp>
                  </p:grpSp>
                  <p:sp>
                    <p:nvSpPr>
                      <p:cNvPr id="135" name="Shape 135"/>
                      <p:cNvSpPr txBox="1"/>
                      <p:nvPr/>
                    </p:nvSpPr>
                    <p:spPr>
                      <a:xfrm>
                        <a:off x="875075" y="592850"/>
                        <a:ext cx="16958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Comic Sans MS"/>
                          <a:buNone/>
                        </a:pPr>
                        <a:r>
                          <a:rPr b="1" i="0" lang="en" sz="1400" u="none" cap="none" strike="noStrike">
                            <a:solidFill>
                              <a:srgbClr val="FFFFFF"/>
                            </a:solidFill>
                            <a:latin typeface="Comic Sans MS"/>
                            <a:ea typeface="Comic Sans MS"/>
                            <a:cs typeface="Comic Sans MS"/>
                            <a:sym typeface="Comic Sans MS"/>
                          </a:rPr>
                          <a:t>Chat Box</a:t>
                        </a:r>
                      </a:p>
                    </p:txBody>
                  </p:sp>
                </p:grpSp>
                <p:grpSp>
                  <p:nvGrpSpPr>
                    <p:cNvPr id="136" name="Shape 136"/>
                    <p:cNvGrpSpPr/>
                    <p:nvPr/>
                  </p:nvGrpSpPr>
                  <p:grpSpPr>
                    <a:xfrm>
                      <a:off x="905425" y="1271800"/>
                      <a:ext cx="1695899" cy="3043415"/>
                      <a:chOff x="905425" y="1271800"/>
                      <a:chExt cx="1695899" cy="3043415"/>
                    </a:xfrm>
                  </p:grpSpPr>
                  <p:sp>
                    <p:nvSpPr>
                      <p:cNvPr id="137" name="Shape 137"/>
                      <p:cNvSpPr/>
                      <p:nvPr/>
                    </p:nvSpPr>
                    <p:spPr>
                      <a:xfrm>
                        <a:off x="905425" y="1271800"/>
                        <a:ext cx="1695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38" name="Shape 138"/>
                      <p:cNvCxnSpPr/>
                      <p:nvPr/>
                    </p:nvCxnSpPr>
                    <p:spPr>
                      <a:xfrm>
                        <a:off x="909950" y="17920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139" name="Shape 139"/>
                      <p:cNvCxnSpPr/>
                      <p:nvPr/>
                    </p:nvCxnSpPr>
                    <p:spPr>
                      <a:xfrm>
                        <a:off x="909950" y="23254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140" name="Shape 140"/>
                      <p:cNvCxnSpPr/>
                      <p:nvPr/>
                    </p:nvCxnSpPr>
                    <p:spPr>
                      <a:xfrm>
                        <a:off x="909950" y="28588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141" name="Shape 141"/>
                      <p:cNvCxnSpPr/>
                      <p:nvPr/>
                    </p:nvCxnSpPr>
                    <p:spPr>
                      <a:xfrm>
                        <a:off x="909950" y="33922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142" name="Shape 142"/>
                      <p:cNvCxnSpPr/>
                      <p:nvPr/>
                    </p:nvCxnSpPr>
                    <p:spPr>
                      <a:xfrm>
                        <a:off x="909950" y="3925625"/>
                        <a:ext cx="1689900" cy="0"/>
                      </a:xfrm>
                      <a:prstGeom prst="straightConnector1">
                        <a:avLst/>
                      </a:prstGeom>
                      <a:noFill/>
                      <a:ln cap="flat" cmpd="sng" w="9525">
                        <a:solidFill>
                          <a:schemeClr val="dk2"/>
                        </a:solidFill>
                        <a:prstDash val="solid"/>
                        <a:round/>
                        <a:headEnd len="med" w="med" type="none"/>
                        <a:tailEnd len="med" w="med" type="none"/>
                      </a:ln>
                    </p:spPr>
                  </p:cxnSp>
                  <p:grpSp>
                    <p:nvGrpSpPr>
                      <p:cNvPr id="143" name="Shape 143"/>
                      <p:cNvGrpSpPr/>
                      <p:nvPr/>
                    </p:nvGrpSpPr>
                    <p:grpSpPr>
                      <a:xfrm>
                        <a:off x="2356346" y="1372907"/>
                        <a:ext cx="187760" cy="244800"/>
                        <a:chOff x="6217689" y="658529"/>
                        <a:chExt cx="187760" cy="244800"/>
                      </a:xfrm>
                    </p:grpSpPr>
                    <p:sp>
                      <p:nvSpPr>
                        <p:cNvPr id="144" name="Shape 144"/>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txBox="1"/>
                        <p:nvPr/>
                      </p:nvSpPr>
                      <p:spPr>
                        <a:xfrm>
                          <a:off x="6217689" y="658529"/>
                          <a:ext cx="1673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000" u="none" cap="none" strike="noStrike">
                              <a:solidFill>
                                <a:srgbClr val="FFFFFF"/>
                              </a:solidFill>
                              <a:latin typeface="Arial"/>
                              <a:ea typeface="Arial"/>
                              <a:cs typeface="Arial"/>
                              <a:sym typeface="Arial"/>
                            </a:rPr>
                            <a:t>1</a:t>
                          </a:r>
                        </a:p>
                      </p:txBody>
                    </p:sp>
                  </p:grpSp>
                  <p:sp>
                    <p:nvSpPr>
                      <p:cNvPr id="146" name="Shape 146"/>
                      <p:cNvSpPr txBox="1"/>
                      <p:nvPr/>
                    </p:nvSpPr>
                    <p:spPr>
                      <a:xfrm>
                        <a:off x="927404" y="18301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txBox="1"/>
                      <p:nvPr/>
                    </p:nvSpPr>
                    <p:spPr>
                      <a:xfrm>
                        <a:off x="927404" y="12967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txBox="1"/>
                      <p:nvPr/>
                    </p:nvSpPr>
                    <p:spPr>
                      <a:xfrm>
                        <a:off x="927404" y="23635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txBox="1"/>
                      <p:nvPr/>
                    </p:nvSpPr>
                    <p:spPr>
                      <a:xfrm>
                        <a:off x="927404" y="28969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txBox="1"/>
                      <p:nvPr/>
                    </p:nvSpPr>
                    <p:spPr>
                      <a:xfrm>
                        <a:off x="927404" y="34303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51" name="Shape 151"/>
                      <p:cNvPicPr preferRelativeResize="0"/>
                      <p:nvPr/>
                    </p:nvPicPr>
                    <p:blipFill rotWithShape="1">
                      <a:blip r:embed="rId4">
                        <a:alphaModFix/>
                      </a:blip>
                      <a:srcRect b="0" l="0" r="0" t="0"/>
                      <a:stretch/>
                    </p:blipFill>
                    <p:spPr>
                      <a:xfrm>
                        <a:off x="1488925" y="3783241"/>
                        <a:ext cx="531949" cy="531974"/>
                      </a:xfrm>
                      <a:prstGeom prst="rect">
                        <a:avLst/>
                      </a:prstGeom>
                      <a:noFill/>
                      <a:ln>
                        <a:noFill/>
                      </a:ln>
                    </p:spPr>
                  </p:pic>
                </p:grpSp>
              </p:grpSp>
            </p:grpSp>
            <p:sp>
              <p:nvSpPr>
                <p:cNvPr id="152" name="Shape 152"/>
                <p:cNvSpPr txBox="1"/>
                <p:nvPr/>
              </p:nvSpPr>
              <p:spPr>
                <a:xfrm>
                  <a:off x="2907253" y="1781042"/>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3356400" y="977050"/>
                  <a:ext cx="2861400" cy="2849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54" name="Shape 154"/>
              <p:cNvSpPr/>
              <p:nvPr/>
            </p:nvSpPr>
            <p:spPr>
              <a:xfrm>
                <a:off x="2988000" y="2743600"/>
                <a:ext cx="2793300" cy="750600"/>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cxnSp>
          <p:nvCxnSpPr>
            <p:cNvPr id="155" name="Shape 155"/>
            <p:cNvCxnSpPr/>
            <p:nvPr/>
          </p:nvCxnSpPr>
          <p:spPr>
            <a:xfrm>
              <a:off x="3447525" y="1275725"/>
              <a:ext cx="2809500" cy="0"/>
            </a:xfrm>
            <a:prstGeom prst="straightConnector1">
              <a:avLst/>
            </a:prstGeom>
            <a:noFill/>
            <a:ln cap="flat" cmpd="sng" w="9525">
              <a:solidFill>
                <a:schemeClr val="dk2"/>
              </a:solidFill>
              <a:prstDash val="solid"/>
              <a:round/>
              <a:headEnd len="med" w="med" type="none"/>
              <a:tailEnd len="med" w="med" type="none"/>
            </a:ln>
          </p:spPr>
        </p:cxnSp>
      </p:grpSp>
      <p:grpSp>
        <p:nvGrpSpPr>
          <p:cNvPr id="156" name="Shape 156"/>
          <p:cNvGrpSpPr/>
          <p:nvPr/>
        </p:nvGrpSpPr>
        <p:grpSpPr>
          <a:xfrm>
            <a:off x="2332905" y="1217095"/>
            <a:ext cx="4158116" cy="1010786"/>
            <a:chOff x="2332905" y="683695"/>
            <a:chExt cx="4158116" cy="1010786"/>
          </a:xfrm>
        </p:grpSpPr>
        <p:sp>
          <p:nvSpPr>
            <p:cNvPr id="157" name="Shape 157"/>
            <p:cNvSpPr/>
            <p:nvPr/>
          </p:nvSpPr>
          <p:spPr>
            <a:xfrm>
              <a:off x="2332905" y="1385483"/>
              <a:ext cx="309000" cy="308998"/>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6182021" y="683695"/>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59" name="Shape 159"/>
          <p:cNvSpPr/>
          <p:nvPr/>
        </p:nvSpPr>
        <p:spPr>
          <a:xfrm>
            <a:off x="2988000" y="32770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811716" y="2117700"/>
            <a:ext cx="185802" cy="498775"/>
          </a:xfrm>
          <a:custGeom>
            <a:pathLst>
              <a:path extrusionOk="0" h="120000" w="120000">
                <a:moveTo>
                  <a:pt x="120000" y="120000"/>
                </a:moveTo>
                <a:cubicBezTo>
                  <a:pt x="100038" y="108235"/>
                  <a:pt x="1239" y="69410"/>
                  <a:pt x="244" y="49411"/>
                </a:cubicBezTo>
                <a:cubicBezTo>
                  <a:pt x="-750" y="29406"/>
                  <a:pt x="95047" y="8234"/>
                  <a:pt x="114014" y="0"/>
                </a:cubicBezTo>
              </a:path>
            </a:pathLst>
          </a:custGeom>
          <a:no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What is React	- Updating the UI</a:t>
            </a:r>
          </a:p>
        </p:txBody>
      </p:sp>
      <p:sp>
        <p:nvSpPr>
          <p:cNvPr id="162" name="Shape 162"/>
          <p:cNvSpPr txBox="1"/>
          <p:nvPr/>
        </p:nvSpPr>
        <p:spPr>
          <a:xfrm>
            <a:off x="2907253" y="3228842"/>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4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3" name="Shape 803"/>
        <p:cNvGrpSpPr/>
        <p:nvPr/>
      </p:nvGrpSpPr>
      <p:grpSpPr>
        <a:xfrm>
          <a:off x="0" y="0"/>
          <a:ext cx="0" cy="0"/>
          <a:chOff x="0" y="0"/>
          <a:chExt cx="0" cy="0"/>
        </a:xfrm>
      </p:grpSpPr>
      <p:sp>
        <p:nvSpPr>
          <p:cNvPr id="804" name="Shape 80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sp>
        <p:nvSpPr>
          <p:cNvPr id="805" name="Shape 805"/>
          <p:cNvSpPr txBox="1"/>
          <p:nvPr>
            <p:ph idx="1" type="body"/>
          </p:nvPr>
        </p:nvSpPr>
        <p:spPr>
          <a:xfrm>
            <a:off x="311700" y="1152475"/>
            <a:ext cx="86801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For both </a:t>
            </a:r>
            <a:r>
              <a:rPr b="1" i="0" lang="en" sz="1800" u="none" cap="none" strike="noStrike">
                <a:solidFill>
                  <a:schemeClr val="dk2"/>
                </a:solidFill>
                <a:latin typeface="Open Sans"/>
                <a:ea typeface="Open Sans"/>
                <a:cs typeface="Open Sans"/>
                <a:sym typeface="Open Sans"/>
              </a:rPr>
              <a:t>name</a:t>
            </a:r>
            <a:r>
              <a:rPr b="0" i="0" lang="en" sz="1800" u="none" cap="none" strike="noStrike">
                <a:solidFill>
                  <a:schemeClr val="dk2"/>
                </a:solidFill>
                <a:latin typeface="Open Sans"/>
                <a:ea typeface="Open Sans"/>
                <a:cs typeface="Open Sans"/>
                <a:sym typeface="Open Sans"/>
              </a:rPr>
              <a:t> and </a:t>
            </a:r>
            <a:r>
              <a:rPr b="1" i="0" lang="en" sz="1800" u="none" cap="none" strike="noStrike">
                <a:solidFill>
                  <a:schemeClr val="dk2"/>
                </a:solidFill>
                <a:latin typeface="Open Sans"/>
                <a:ea typeface="Open Sans"/>
                <a:cs typeface="Open Sans"/>
                <a:sym typeface="Open Sans"/>
              </a:rPr>
              <a:t>message</a:t>
            </a:r>
            <a:r>
              <a:rPr b="0" i="0" lang="en" sz="1800" u="none" cap="none" strike="noStrike">
                <a:solidFill>
                  <a:schemeClr val="dk2"/>
                </a:solidFill>
                <a:latin typeface="Open Sans"/>
                <a:ea typeface="Open Sans"/>
                <a:cs typeface="Open Sans"/>
                <a:sym typeface="Open Sans"/>
              </a:rPr>
              <a:t> we need both an </a:t>
            </a:r>
            <a:r>
              <a:rPr b="1" i="0" lang="en" sz="1800" u="none" cap="none" strike="noStrike">
                <a:solidFill>
                  <a:schemeClr val="dk2"/>
                </a:solidFill>
                <a:latin typeface="Open Sans"/>
                <a:ea typeface="Open Sans"/>
                <a:cs typeface="Open Sans"/>
                <a:sym typeface="Open Sans"/>
              </a:rPr>
              <a:t>input</a:t>
            </a:r>
            <a:r>
              <a:rPr b="0" i="0" lang="en" sz="1800" u="none" cap="none" strike="noStrike">
                <a:solidFill>
                  <a:schemeClr val="dk2"/>
                </a:solidFill>
                <a:latin typeface="Open Sans"/>
                <a:ea typeface="Open Sans"/>
                <a:cs typeface="Open Sans"/>
                <a:sym typeface="Open Sans"/>
              </a:rPr>
              <a:t> and a </a:t>
            </a:r>
            <a:r>
              <a:rPr b="1" i="0" lang="en" sz="1800" u="none" cap="none" strike="noStrike">
                <a:solidFill>
                  <a:schemeClr val="dk2"/>
                </a:solidFill>
                <a:latin typeface="Open Sans"/>
                <a:ea typeface="Open Sans"/>
                <a:cs typeface="Open Sans"/>
                <a:sym typeface="Open Sans"/>
              </a:rPr>
              <a:t>label</a:t>
            </a:r>
          </a:p>
          <a:p>
            <a:pPr indent="0" lvl="0" marL="0" marR="0" rtl="0" algn="l">
              <a:lnSpc>
                <a:spcPct val="115000"/>
              </a:lnSpc>
              <a:spcBef>
                <a:spcPts val="160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Our message will be sent to the server when we hit Enter, then the message field will be cleared.</a:t>
            </a:r>
          </a:p>
          <a:p>
            <a:pPr indent="0" lvl="0" marL="0" marR="0" rtl="0" algn="l">
              <a:lnSpc>
                <a:spcPct val="115000"/>
              </a:lnSpc>
              <a:spcBef>
                <a:spcPts val="1600"/>
              </a:spcBef>
              <a:spcAft>
                <a:spcPts val="0"/>
              </a:spcAft>
              <a:buClr>
                <a:schemeClr val="dk2"/>
              </a:buClr>
              <a:buSzPct val="25000"/>
              <a:buFont typeface="Open Sans"/>
              <a:buNone/>
            </a:pPr>
            <a:r>
              <a:rPr b="0" i="0" lang="en" sz="1800" u="sng" cap="none" strike="noStrike">
                <a:solidFill>
                  <a:schemeClr val="hlink"/>
                </a:solidFill>
                <a:latin typeface="Open Sans"/>
                <a:ea typeface="Open Sans"/>
                <a:cs typeface="Open Sans"/>
                <a:sym typeface="Open Sans"/>
                <a:hlinkClick r:id="rId3"/>
              </a:rPr>
              <a:t>See the changes here!</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2"/>
                </a:solidFill>
                <a:latin typeface="Open Sans"/>
                <a:ea typeface="Open Sans"/>
                <a:cs typeface="Open Sans"/>
                <a:sym typeface="Open Sans"/>
              </a:rPr>
              <a:t>Bonus: Play around with the events to make the message send with different keys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9" name="Shape 809"/>
        <p:cNvGrpSpPr/>
        <p:nvPr/>
      </p:nvGrpSpPr>
      <p:grpSpPr>
        <a:xfrm>
          <a:off x="0" y="0"/>
          <a:ext cx="0" cy="0"/>
          <a:chOff x="0" y="0"/>
          <a:chExt cx="0" cy="0"/>
        </a:xfrm>
      </p:grpSpPr>
      <p:sp>
        <p:nvSpPr>
          <p:cNvPr id="810" name="Shape 810"/>
          <p:cNvSpPr txBox="1"/>
          <p:nvPr>
            <p:ph idx="1" type="body"/>
          </p:nvPr>
        </p:nvSpPr>
        <p:spPr>
          <a:xfrm>
            <a:off x="3866825" y="76200"/>
            <a:ext cx="51468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getInitialState() {</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return {</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name: ‘ ‘</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1"/>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1"/>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render() {</a:t>
            </a:r>
          </a:p>
          <a:p>
            <a:pPr indent="38100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const nameDiv = &lt;p&gt;{this.state.name}&lt;/p&gt;</a:t>
            </a:r>
          </a:p>
          <a:p>
            <a:pPr indent="0" lvl="0" marL="0" marR="0" rtl="0" algn="l">
              <a:lnSpc>
                <a:spcPct val="100000"/>
              </a:lnSpc>
              <a:spcBef>
                <a:spcPts val="0"/>
              </a:spcBef>
              <a:spcAft>
                <a:spcPts val="0"/>
              </a:spcAft>
              <a:buClr>
                <a:schemeClr val="dk1"/>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1"/>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1"/>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ct val="25000"/>
              <a:buFont typeface="Arial"/>
              <a:buNone/>
            </a:pPr>
            <a:r>
              <a:t/>
            </a:r>
            <a:endParaRPr b="1" i="0" sz="9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p:txBody>
      </p:sp>
      <p:sp>
        <p:nvSpPr>
          <p:cNvPr id="811" name="Shape 811"/>
          <p:cNvSpPr txBox="1"/>
          <p:nvPr/>
        </p:nvSpPr>
        <p:spPr>
          <a:xfrm>
            <a:off x="300775" y="1228350"/>
            <a:ext cx="3078000" cy="268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Every React component has  </a:t>
            </a:r>
            <a:r>
              <a:rPr b="1" i="0" lang="en" sz="1400" u="none" cap="none" strike="noStrike">
                <a:solidFill>
                  <a:schemeClr val="dk1"/>
                </a:solidFill>
                <a:latin typeface="Arial"/>
                <a:ea typeface="Arial"/>
                <a:cs typeface="Arial"/>
                <a:sym typeface="Arial"/>
              </a:rPr>
              <a:t>internal state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State is </a:t>
            </a:r>
            <a:r>
              <a:rPr b="1" i="0" lang="en" sz="1400" u="none" cap="none" strike="noStrike">
                <a:solidFill>
                  <a:schemeClr val="dk1"/>
                </a:solidFill>
                <a:latin typeface="Arial"/>
                <a:ea typeface="Arial"/>
                <a:cs typeface="Arial"/>
                <a:sym typeface="Arial"/>
              </a:rPr>
              <a:t>mutable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In this example, the state variable is name</a:t>
            </a:r>
          </a:p>
        </p:txBody>
      </p:sp>
      <p:sp>
        <p:nvSpPr>
          <p:cNvPr id="812" name="Shape 812"/>
          <p:cNvSpPr/>
          <p:nvPr/>
        </p:nvSpPr>
        <p:spPr>
          <a:xfrm>
            <a:off x="4471750" y="1276100"/>
            <a:ext cx="822900" cy="2396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3" name="Shape 813"/>
          <p:cNvSpPr/>
          <p:nvPr/>
        </p:nvSpPr>
        <p:spPr>
          <a:xfrm>
            <a:off x="7190225" y="2723925"/>
            <a:ext cx="542699" cy="2396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7" name="Shape 817"/>
        <p:cNvGrpSpPr/>
        <p:nvPr/>
      </p:nvGrpSpPr>
      <p:grpSpPr>
        <a:xfrm>
          <a:off x="0" y="0"/>
          <a:ext cx="0" cy="0"/>
          <a:chOff x="0" y="0"/>
          <a:chExt cx="0" cy="0"/>
        </a:xfrm>
      </p:grpSpPr>
      <p:sp>
        <p:nvSpPr>
          <p:cNvPr id="818" name="Shape 818"/>
          <p:cNvSpPr txBox="1"/>
          <p:nvPr>
            <p:ph idx="1" type="body"/>
          </p:nvPr>
        </p:nvSpPr>
        <p:spPr>
          <a:xfrm>
            <a:off x="3866825" y="76200"/>
            <a:ext cx="51468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const App = React.createClass({</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getInitialState()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return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name: ‘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render() {</a:t>
            </a:r>
          </a:p>
          <a:p>
            <a:pPr indent="45720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const nameDiv = &lt;p&gt;{this.state.name}&lt;/p&gt;</a:t>
            </a: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4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400" u="none" cap="none" strike="noStrike">
                <a:solidFill>
                  <a:schemeClr val="dk2"/>
                </a:solidFill>
                <a:latin typeface="Open Sans"/>
                <a:ea typeface="Open Sans"/>
                <a:cs typeface="Open Sans"/>
                <a:sym typeface="Open Sans"/>
              </a:rPr>
              <a:t>});</a:t>
            </a:r>
          </a:p>
          <a:p>
            <a:pPr indent="0" lvl="0" marL="0" marR="0" rtl="0" algn="l">
              <a:lnSpc>
                <a:spcPct val="100000"/>
              </a:lnSpc>
              <a:spcBef>
                <a:spcPts val="0"/>
              </a:spcBef>
              <a:spcAft>
                <a:spcPts val="0"/>
              </a:spcAft>
              <a:buClr>
                <a:schemeClr val="dk2"/>
              </a:buClr>
              <a:buSzPct val="25000"/>
              <a:buFont typeface="Arial"/>
              <a:buNone/>
            </a:pPr>
            <a:r>
              <a:t/>
            </a:r>
            <a:endParaRPr b="1" i="0" sz="16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Arial"/>
              <a:buNone/>
            </a:pPr>
            <a:r>
              <a:t/>
            </a:r>
            <a:endParaRPr b="1" i="0" sz="900" u="none" cap="none" strike="noStrike">
              <a:solidFill>
                <a:schemeClr val="dk2"/>
              </a:solidFill>
              <a:latin typeface="Open Sans"/>
              <a:ea typeface="Open Sans"/>
              <a:cs typeface="Open Sans"/>
              <a:sym typeface="Open Sans"/>
            </a:endParaRPr>
          </a:p>
        </p:txBody>
      </p:sp>
      <p:sp>
        <p:nvSpPr>
          <p:cNvPr id="819" name="Shape 819"/>
          <p:cNvSpPr txBox="1"/>
          <p:nvPr/>
        </p:nvSpPr>
        <p:spPr>
          <a:xfrm>
            <a:off x="300775" y="1228350"/>
            <a:ext cx="3078000" cy="268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Arial"/>
                <a:ea typeface="Arial"/>
                <a:cs typeface="Arial"/>
                <a:sym typeface="Arial"/>
              </a:rPr>
              <a:t>State has class-level scope</a:t>
            </a: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this.state.variableName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Arial"/>
                <a:ea typeface="Arial"/>
                <a:cs typeface="Arial"/>
                <a:sym typeface="Arial"/>
              </a:rPr>
              <a:t>getInitialState()</a:t>
            </a:r>
          </a:p>
          <a:p>
            <a:pPr indent="-228600" lvl="0" marL="457200" marR="0" rtl="0" algn="l">
              <a:lnSpc>
                <a:spcPct val="100000"/>
              </a:lnSpc>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sets state variables when the web page is first rendered.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We are initializing our name to be an empty string.</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20" name="Shape 820"/>
          <p:cNvSpPr/>
          <p:nvPr/>
        </p:nvSpPr>
        <p:spPr>
          <a:xfrm>
            <a:off x="4097375" y="950350"/>
            <a:ext cx="1634399" cy="11027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1" name="Shape 821"/>
          <p:cNvSpPr/>
          <p:nvPr/>
        </p:nvSpPr>
        <p:spPr>
          <a:xfrm>
            <a:off x="6242800" y="2855225"/>
            <a:ext cx="1552499" cy="2396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5" name="Shape 825"/>
        <p:cNvGrpSpPr/>
        <p:nvPr/>
      </p:nvGrpSpPr>
      <p:grpSpPr>
        <a:xfrm>
          <a:off x="0" y="0"/>
          <a:ext cx="0" cy="0"/>
          <a:chOff x="0" y="0"/>
          <a:chExt cx="0" cy="0"/>
        </a:xfrm>
      </p:grpSpPr>
      <p:sp>
        <p:nvSpPr>
          <p:cNvPr id="826" name="Shape 826"/>
          <p:cNvSpPr/>
          <p:nvPr/>
        </p:nvSpPr>
        <p:spPr>
          <a:xfrm>
            <a:off x="300725" y="1921075"/>
            <a:ext cx="2994000" cy="36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7" name="Shape 827"/>
          <p:cNvSpPr txBox="1"/>
          <p:nvPr>
            <p:ph idx="1" type="body"/>
          </p:nvPr>
        </p:nvSpPr>
        <p:spPr>
          <a:xfrm>
            <a:off x="3866825" y="76200"/>
            <a:ext cx="5146800" cy="50673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const Input = React.createClass({</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onChange()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if (this.state.name == null)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this.setState({ name: “bob2”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  ….  </a:t>
            </a:r>
          </a:p>
          <a:p>
            <a:pPr indent="0" lvl="0" marL="0" marR="0" rtl="0" algn="l">
              <a:lnSpc>
                <a:spcPct val="100000"/>
              </a:lnSpc>
              <a:spcBef>
                <a:spcPts val="0"/>
              </a:spcBef>
              <a:spcAft>
                <a:spcPts val="0"/>
              </a:spcAft>
              <a:buClr>
                <a:schemeClr val="dk2"/>
              </a:buClr>
              <a:buSzPct val="25000"/>
              <a:buFont typeface="Arial"/>
              <a:buNone/>
            </a:pPr>
            <a:r>
              <a:t/>
            </a:r>
            <a:endParaRPr b="1" i="0" sz="1300" u="none" cap="none" strike="noStrike">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ct val="25000"/>
              <a:buFont typeface="Open Sans"/>
              <a:buNone/>
            </a:pPr>
            <a:r>
              <a:rPr b="1" i="0" lang="en" sz="1300" u="none" cap="none" strike="noStrike">
                <a:solidFill>
                  <a:schemeClr val="dk2"/>
                </a:solidFill>
                <a:latin typeface="Open Sans"/>
                <a:ea typeface="Open Sans"/>
                <a:cs typeface="Open Sans"/>
                <a:sym typeface="Open Sans"/>
              </a:rPr>
              <a:t>});</a:t>
            </a:r>
          </a:p>
        </p:txBody>
      </p:sp>
      <p:sp>
        <p:nvSpPr>
          <p:cNvPr id="828" name="Shape 828"/>
          <p:cNvSpPr txBox="1"/>
          <p:nvPr/>
        </p:nvSpPr>
        <p:spPr>
          <a:xfrm>
            <a:off x="300725" y="1502100"/>
            <a:ext cx="3134999" cy="240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Change state variables by calling:</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Courier New"/>
              <a:buNone/>
            </a:pPr>
            <a:r>
              <a:rPr b="0" i="0" lang="en" sz="1200" u="none" cap="none" strike="noStrike">
                <a:solidFill>
                  <a:schemeClr val="dk1"/>
                </a:solidFill>
                <a:latin typeface="Courier New"/>
                <a:ea typeface="Courier New"/>
                <a:cs typeface="Courier New"/>
                <a:sym typeface="Courier New"/>
              </a:rPr>
              <a:t>this.setState({ name : value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Causes the component to re-render</a:t>
            </a:r>
          </a:p>
        </p:txBody>
      </p:sp>
      <p:sp>
        <p:nvSpPr>
          <p:cNvPr id="829" name="Shape 829"/>
          <p:cNvSpPr/>
          <p:nvPr/>
        </p:nvSpPr>
        <p:spPr>
          <a:xfrm>
            <a:off x="4184725" y="2503325"/>
            <a:ext cx="2561700" cy="2396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3" name="Shape 833"/>
        <p:cNvGrpSpPr/>
        <p:nvPr/>
      </p:nvGrpSpPr>
      <p:grpSpPr>
        <a:xfrm>
          <a:off x="0" y="0"/>
          <a:ext cx="0" cy="0"/>
          <a:chOff x="0" y="0"/>
          <a:chExt cx="0" cy="0"/>
        </a:xfrm>
      </p:grpSpPr>
      <p:sp>
        <p:nvSpPr>
          <p:cNvPr id="834" name="Shape 83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835" name="Shape 835"/>
          <p:cNvPicPr preferRelativeResize="0"/>
          <p:nvPr/>
        </p:nvPicPr>
        <p:blipFill rotWithShape="1">
          <a:blip r:embed="rId3">
            <a:alphaModFix/>
          </a:blip>
          <a:srcRect b="0" l="0" r="0" t="0"/>
          <a:stretch/>
        </p:blipFill>
        <p:spPr>
          <a:xfrm>
            <a:off x="683612" y="1283425"/>
            <a:ext cx="7776773" cy="1425517"/>
          </a:xfrm>
          <a:prstGeom prst="rect">
            <a:avLst/>
          </a:prstGeom>
          <a:noFill/>
          <a:ln cap="flat" cmpd="sng" w="9525">
            <a:solidFill>
              <a:srgbClr val="EFEFEF"/>
            </a:solidFill>
            <a:prstDash val="solid"/>
            <a:round/>
            <a:headEnd len="med" w="med" type="none"/>
            <a:tailEnd len="med" w="med" type="none"/>
          </a:ln>
        </p:spPr>
      </p:pic>
      <p:sp>
        <p:nvSpPr>
          <p:cNvPr id="836" name="Shape 836"/>
          <p:cNvSpPr/>
          <p:nvPr/>
        </p:nvSpPr>
        <p:spPr>
          <a:xfrm>
            <a:off x="1488050" y="2478150"/>
            <a:ext cx="2749499" cy="1871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pic>
        <p:nvPicPr>
          <p:cNvPr id="837" name="Shape 837"/>
          <p:cNvPicPr preferRelativeResize="0"/>
          <p:nvPr/>
        </p:nvPicPr>
        <p:blipFill rotWithShape="1">
          <a:blip r:embed="rId4">
            <a:alphaModFix/>
          </a:blip>
          <a:srcRect b="0" l="0" r="0" t="0"/>
          <a:stretch/>
        </p:blipFill>
        <p:spPr>
          <a:xfrm>
            <a:off x="683624" y="2842225"/>
            <a:ext cx="7776748" cy="1593196"/>
          </a:xfrm>
          <a:prstGeom prst="rect">
            <a:avLst/>
          </a:prstGeom>
          <a:noFill/>
          <a:ln cap="flat" cmpd="sng" w="9525">
            <a:solidFill>
              <a:srgbClr val="EFEFEF"/>
            </a:solidFill>
            <a:prstDash val="solid"/>
            <a:round/>
            <a:headEnd len="med" w="med" type="none"/>
            <a:tailEnd len="med" w="med" type="none"/>
          </a:ln>
        </p:spPr>
      </p:pic>
      <p:sp>
        <p:nvSpPr>
          <p:cNvPr id="838" name="Shape 838"/>
          <p:cNvSpPr/>
          <p:nvPr/>
        </p:nvSpPr>
        <p:spPr>
          <a:xfrm>
            <a:off x="1488050" y="3344525"/>
            <a:ext cx="3561599" cy="7307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839" name="Shape 839"/>
          <p:cNvSpPr/>
          <p:nvPr/>
        </p:nvSpPr>
        <p:spPr>
          <a:xfrm>
            <a:off x="1969199" y="3912766"/>
            <a:ext cx="8061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3" name="Shape 843"/>
        <p:cNvGrpSpPr/>
        <p:nvPr/>
      </p:nvGrpSpPr>
      <p:grpSpPr>
        <a:xfrm>
          <a:off x="0" y="0"/>
          <a:ext cx="0" cy="0"/>
          <a:chOff x="0" y="0"/>
          <a:chExt cx="0" cy="0"/>
        </a:xfrm>
      </p:grpSpPr>
      <p:sp>
        <p:nvSpPr>
          <p:cNvPr id="844" name="Shape 84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845" name="Shape 845"/>
          <p:cNvPicPr preferRelativeResize="0"/>
          <p:nvPr/>
        </p:nvPicPr>
        <p:blipFill rotWithShape="1">
          <a:blip r:embed="rId3">
            <a:alphaModFix/>
          </a:blip>
          <a:srcRect b="0" l="0" r="0" t="0"/>
          <a:stretch/>
        </p:blipFill>
        <p:spPr>
          <a:xfrm>
            <a:off x="683612" y="1283425"/>
            <a:ext cx="7776773" cy="1425517"/>
          </a:xfrm>
          <a:prstGeom prst="rect">
            <a:avLst/>
          </a:prstGeom>
          <a:noFill/>
          <a:ln cap="flat" cmpd="sng" w="9525">
            <a:solidFill>
              <a:srgbClr val="EFEFEF"/>
            </a:solidFill>
            <a:prstDash val="solid"/>
            <a:round/>
            <a:headEnd len="med" w="med" type="none"/>
            <a:tailEnd len="med" w="med" type="none"/>
          </a:ln>
        </p:spPr>
      </p:pic>
      <p:sp>
        <p:nvSpPr>
          <p:cNvPr id="846" name="Shape 846"/>
          <p:cNvSpPr/>
          <p:nvPr/>
        </p:nvSpPr>
        <p:spPr>
          <a:xfrm>
            <a:off x="1488050" y="2478150"/>
            <a:ext cx="2749499" cy="1871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pic>
        <p:nvPicPr>
          <p:cNvPr id="847" name="Shape 847"/>
          <p:cNvPicPr preferRelativeResize="0"/>
          <p:nvPr/>
        </p:nvPicPr>
        <p:blipFill rotWithShape="1">
          <a:blip r:embed="rId4">
            <a:alphaModFix/>
          </a:blip>
          <a:srcRect b="0" l="0" r="0" t="0"/>
          <a:stretch/>
        </p:blipFill>
        <p:spPr>
          <a:xfrm>
            <a:off x="683624" y="2842225"/>
            <a:ext cx="7776748" cy="1593196"/>
          </a:xfrm>
          <a:prstGeom prst="rect">
            <a:avLst/>
          </a:prstGeom>
          <a:noFill/>
          <a:ln cap="flat" cmpd="sng" w="9525">
            <a:solidFill>
              <a:srgbClr val="EFEFEF"/>
            </a:solidFill>
            <a:prstDash val="solid"/>
            <a:round/>
            <a:headEnd len="med" w="med" type="none"/>
            <a:tailEnd len="med" w="med" type="none"/>
          </a:ln>
        </p:spPr>
      </p:pic>
      <p:sp>
        <p:nvSpPr>
          <p:cNvPr id="848" name="Shape 848"/>
          <p:cNvSpPr/>
          <p:nvPr/>
        </p:nvSpPr>
        <p:spPr>
          <a:xfrm>
            <a:off x="1488050" y="3344525"/>
            <a:ext cx="3561599" cy="7307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2" name="Shape 852"/>
        <p:cNvGrpSpPr/>
        <p:nvPr/>
      </p:nvGrpSpPr>
      <p:grpSpPr>
        <a:xfrm>
          <a:off x="0" y="0"/>
          <a:ext cx="0" cy="0"/>
          <a:chOff x="0" y="0"/>
          <a:chExt cx="0" cy="0"/>
        </a:xfrm>
      </p:grpSpPr>
      <p:pic>
        <p:nvPicPr>
          <p:cNvPr id="853" name="Shape 853"/>
          <p:cNvPicPr preferRelativeResize="0"/>
          <p:nvPr/>
        </p:nvPicPr>
        <p:blipFill rotWithShape="1">
          <a:blip r:embed="rId3">
            <a:alphaModFix/>
          </a:blip>
          <a:srcRect b="7570" l="0" r="0" t="3785"/>
          <a:stretch/>
        </p:blipFill>
        <p:spPr>
          <a:xfrm>
            <a:off x="894325" y="1459400"/>
            <a:ext cx="7355348" cy="3461125"/>
          </a:xfrm>
          <a:prstGeom prst="rect">
            <a:avLst/>
          </a:prstGeom>
          <a:noFill/>
          <a:ln cap="flat" cmpd="sng" w="9525">
            <a:solidFill>
              <a:srgbClr val="EFEFEF"/>
            </a:solidFill>
            <a:prstDash val="solid"/>
            <a:round/>
            <a:headEnd len="med" w="med" type="none"/>
            <a:tailEnd len="med" w="med" type="none"/>
          </a:ln>
        </p:spPr>
      </p:pic>
      <p:sp>
        <p:nvSpPr>
          <p:cNvPr id="854" name="Shape 85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855" name="Shape 855"/>
          <p:cNvPicPr preferRelativeResize="0"/>
          <p:nvPr/>
        </p:nvPicPr>
        <p:blipFill rotWithShape="1">
          <a:blip r:embed="rId4">
            <a:alphaModFix/>
          </a:blip>
          <a:srcRect b="69599" l="0" r="0" t="0"/>
          <a:stretch/>
        </p:blipFill>
        <p:spPr>
          <a:xfrm>
            <a:off x="894325" y="1054824"/>
            <a:ext cx="7355348" cy="372299"/>
          </a:xfrm>
          <a:prstGeom prst="rect">
            <a:avLst/>
          </a:prstGeom>
          <a:noFill/>
          <a:ln cap="flat" cmpd="sng" w="9525">
            <a:solidFill>
              <a:srgbClr val="EFEFEF"/>
            </a:solidFill>
            <a:prstDash val="solid"/>
            <a:round/>
            <a:headEnd len="med" w="med" type="none"/>
            <a:tailEnd len="med" w="med" type="none"/>
          </a:ln>
        </p:spPr>
      </p:pic>
      <p:sp>
        <p:nvSpPr>
          <p:cNvPr id="856" name="Shape 856"/>
          <p:cNvSpPr/>
          <p:nvPr/>
        </p:nvSpPr>
        <p:spPr>
          <a:xfrm>
            <a:off x="1674175" y="1388025"/>
            <a:ext cx="4103099" cy="3608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857" name="Shape 857"/>
          <p:cNvSpPr/>
          <p:nvPr/>
        </p:nvSpPr>
        <p:spPr>
          <a:xfrm>
            <a:off x="2028725" y="3218983"/>
            <a:ext cx="1485899" cy="4236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58" name="Shape 858"/>
          <p:cNvSpPr/>
          <p:nvPr/>
        </p:nvSpPr>
        <p:spPr>
          <a:xfrm>
            <a:off x="3055999" y="4148200"/>
            <a:ext cx="2775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59" name="Shape 859"/>
          <p:cNvSpPr/>
          <p:nvPr/>
        </p:nvSpPr>
        <p:spPr>
          <a:xfrm>
            <a:off x="2951975" y="4466516"/>
            <a:ext cx="751199"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3" name="Shape 863"/>
        <p:cNvGrpSpPr/>
        <p:nvPr/>
      </p:nvGrpSpPr>
      <p:grpSpPr>
        <a:xfrm>
          <a:off x="0" y="0"/>
          <a:ext cx="0" cy="0"/>
          <a:chOff x="0" y="0"/>
          <a:chExt cx="0" cy="0"/>
        </a:xfrm>
      </p:grpSpPr>
      <p:pic>
        <p:nvPicPr>
          <p:cNvPr id="864" name="Shape 864"/>
          <p:cNvPicPr preferRelativeResize="0"/>
          <p:nvPr/>
        </p:nvPicPr>
        <p:blipFill rotWithShape="1">
          <a:blip r:embed="rId3">
            <a:alphaModFix/>
          </a:blip>
          <a:srcRect b="7570" l="0" r="0" t="3785"/>
          <a:stretch/>
        </p:blipFill>
        <p:spPr>
          <a:xfrm>
            <a:off x="894325" y="1459400"/>
            <a:ext cx="7355348" cy="3461125"/>
          </a:xfrm>
          <a:prstGeom prst="rect">
            <a:avLst/>
          </a:prstGeom>
          <a:noFill/>
          <a:ln cap="flat" cmpd="sng" w="9525">
            <a:solidFill>
              <a:srgbClr val="EFEFEF"/>
            </a:solidFill>
            <a:prstDash val="solid"/>
            <a:round/>
            <a:headEnd len="med" w="med" type="none"/>
            <a:tailEnd len="med" w="med" type="none"/>
          </a:ln>
        </p:spPr>
      </p:pic>
      <p:sp>
        <p:nvSpPr>
          <p:cNvPr id="865" name="Shape 86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866" name="Shape 866"/>
          <p:cNvPicPr preferRelativeResize="0"/>
          <p:nvPr/>
        </p:nvPicPr>
        <p:blipFill rotWithShape="1">
          <a:blip r:embed="rId4">
            <a:alphaModFix/>
          </a:blip>
          <a:srcRect b="69599" l="0" r="0" t="0"/>
          <a:stretch/>
        </p:blipFill>
        <p:spPr>
          <a:xfrm>
            <a:off x="894325" y="1054824"/>
            <a:ext cx="7355348" cy="372299"/>
          </a:xfrm>
          <a:prstGeom prst="rect">
            <a:avLst/>
          </a:prstGeom>
          <a:noFill/>
          <a:ln cap="flat" cmpd="sng" w="9525">
            <a:solidFill>
              <a:srgbClr val="EFEFEF"/>
            </a:solidFill>
            <a:prstDash val="solid"/>
            <a:round/>
            <a:headEnd len="med" w="med" type="none"/>
            <a:tailEnd len="med" w="med" type="none"/>
          </a:ln>
        </p:spPr>
      </p:pic>
      <p:sp>
        <p:nvSpPr>
          <p:cNvPr id="867" name="Shape 867"/>
          <p:cNvSpPr/>
          <p:nvPr/>
        </p:nvSpPr>
        <p:spPr>
          <a:xfrm>
            <a:off x="1674175" y="1388025"/>
            <a:ext cx="4103099" cy="3608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868" name="Shape 868"/>
          <p:cNvSpPr/>
          <p:nvPr/>
        </p:nvSpPr>
        <p:spPr>
          <a:xfrm>
            <a:off x="3055999" y="4148200"/>
            <a:ext cx="2775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69" name="Shape 869"/>
          <p:cNvSpPr/>
          <p:nvPr/>
        </p:nvSpPr>
        <p:spPr>
          <a:xfrm>
            <a:off x="2951975" y="4466516"/>
            <a:ext cx="751199"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3" name="Shape 873"/>
        <p:cNvGrpSpPr/>
        <p:nvPr/>
      </p:nvGrpSpPr>
      <p:grpSpPr>
        <a:xfrm>
          <a:off x="0" y="0"/>
          <a:ext cx="0" cy="0"/>
          <a:chOff x="0" y="0"/>
          <a:chExt cx="0" cy="0"/>
        </a:xfrm>
      </p:grpSpPr>
      <p:pic>
        <p:nvPicPr>
          <p:cNvPr id="874" name="Shape 874"/>
          <p:cNvPicPr preferRelativeResize="0"/>
          <p:nvPr/>
        </p:nvPicPr>
        <p:blipFill rotWithShape="1">
          <a:blip r:embed="rId3">
            <a:alphaModFix/>
          </a:blip>
          <a:srcRect b="7570" l="0" r="0" t="3785"/>
          <a:stretch/>
        </p:blipFill>
        <p:spPr>
          <a:xfrm>
            <a:off x="894325" y="1459400"/>
            <a:ext cx="7355348" cy="3461125"/>
          </a:xfrm>
          <a:prstGeom prst="rect">
            <a:avLst/>
          </a:prstGeom>
          <a:noFill/>
          <a:ln cap="flat" cmpd="sng" w="9525">
            <a:solidFill>
              <a:srgbClr val="EFEFEF"/>
            </a:solidFill>
            <a:prstDash val="solid"/>
            <a:round/>
            <a:headEnd len="med" w="med" type="none"/>
            <a:tailEnd len="med" w="med" type="none"/>
          </a:ln>
        </p:spPr>
      </p:pic>
      <p:sp>
        <p:nvSpPr>
          <p:cNvPr id="875" name="Shape 87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876" name="Shape 876"/>
          <p:cNvPicPr preferRelativeResize="0"/>
          <p:nvPr/>
        </p:nvPicPr>
        <p:blipFill rotWithShape="1">
          <a:blip r:embed="rId4">
            <a:alphaModFix/>
          </a:blip>
          <a:srcRect b="69599" l="0" r="0" t="0"/>
          <a:stretch/>
        </p:blipFill>
        <p:spPr>
          <a:xfrm>
            <a:off x="894325" y="1054824"/>
            <a:ext cx="7355348" cy="372299"/>
          </a:xfrm>
          <a:prstGeom prst="rect">
            <a:avLst/>
          </a:prstGeom>
          <a:noFill/>
          <a:ln cap="flat" cmpd="sng" w="9525">
            <a:solidFill>
              <a:srgbClr val="EFEFEF"/>
            </a:solidFill>
            <a:prstDash val="solid"/>
            <a:round/>
            <a:headEnd len="med" w="med" type="none"/>
            <a:tailEnd len="med" w="med" type="none"/>
          </a:ln>
        </p:spPr>
      </p:pic>
      <p:sp>
        <p:nvSpPr>
          <p:cNvPr id="877" name="Shape 877"/>
          <p:cNvSpPr/>
          <p:nvPr/>
        </p:nvSpPr>
        <p:spPr>
          <a:xfrm>
            <a:off x="1674175" y="1388025"/>
            <a:ext cx="4103099" cy="3608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878" name="Shape 878"/>
          <p:cNvSpPr/>
          <p:nvPr/>
        </p:nvSpPr>
        <p:spPr>
          <a:xfrm>
            <a:off x="2951975" y="4466516"/>
            <a:ext cx="751199"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2" name="Shape 882"/>
        <p:cNvGrpSpPr/>
        <p:nvPr/>
      </p:nvGrpSpPr>
      <p:grpSpPr>
        <a:xfrm>
          <a:off x="0" y="0"/>
          <a:ext cx="0" cy="0"/>
          <a:chOff x="0" y="0"/>
          <a:chExt cx="0" cy="0"/>
        </a:xfrm>
      </p:grpSpPr>
      <p:pic>
        <p:nvPicPr>
          <p:cNvPr id="883" name="Shape 883"/>
          <p:cNvPicPr preferRelativeResize="0"/>
          <p:nvPr/>
        </p:nvPicPr>
        <p:blipFill rotWithShape="1">
          <a:blip r:embed="rId3">
            <a:alphaModFix/>
          </a:blip>
          <a:srcRect b="7570" l="0" r="0" t="3785"/>
          <a:stretch/>
        </p:blipFill>
        <p:spPr>
          <a:xfrm>
            <a:off x="894325" y="1459400"/>
            <a:ext cx="7355348" cy="3461125"/>
          </a:xfrm>
          <a:prstGeom prst="rect">
            <a:avLst/>
          </a:prstGeom>
          <a:noFill/>
          <a:ln cap="flat" cmpd="sng" w="9525">
            <a:solidFill>
              <a:srgbClr val="EFEFEF"/>
            </a:solidFill>
            <a:prstDash val="solid"/>
            <a:round/>
            <a:headEnd len="med" w="med" type="none"/>
            <a:tailEnd len="med" w="med" type="none"/>
          </a:ln>
        </p:spPr>
      </p:pic>
      <p:sp>
        <p:nvSpPr>
          <p:cNvPr id="884" name="Shape 88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885" name="Shape 885"/>
          <p:cNvPicPr preferRelativeResize="0"/>
          <p:nvPr/>
        </p:nvPicPr>
        <p:blipFill rotWithShape="1">
          <a:blip r:embed="rId4">
            <a:alphaModFix/>
          </a:blip>
          <a:srcRect b="69599" l="0" r="0" t="0"/>
          <a:stretch/>
        </p:blipFill>
        <p:spPr>
          <a:xfrm>
            <a:off x="894325" y="1054824"/>
            <a:ext cx="7355348" cy="372299"/>
          </a:xfrm>
          <a:prstGeom prst="rect">
            <a:avLst/>
          </a:prstGeom>
          <a:noFill/>
          <a:ln cap="flat" cmpd="sng" w="9525">
            <a:solidFill>
              <a:srgbClr val="EFEFEF"/>
            </a:solidFill>
            <a:prstDash val="solid"/>
            <a:round/>
            <a:headEnd len="med" w="med" type="none"/>
            <a:tailEnd len="med" w="med" type="none"/>
          </a:ln>
        </p:spPr>
      </p:pic>
      <p:sp>
        <p:nvSpPr>
          <p:cNvPr id="886" name="Shape 886"/>
          <p:cNvSpPr/>
          <p:nvPr/>
        </p:nvSpPr>
        <p:spPr>
          <a:xfrm>
            <a:off x="1674175" y="1388025"/>
            <a:ext cx="4103099" cy="3608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grpSp>
        <p:nvGrpSpPr>
          <p:cNvPr id="167" name="Shape 167"/>
          <p:cNvGrpSpPr/>
          <p:nvPr/>
        </p:nvGrpSpPr>
        <p:grpSpPr>
          <a:xfrm>
            <a:off x="596550" y="1126250"/>
            <a:ext cx="6034199" cy="3890800"/>
            <a:chOff x="596550" y="592850"/>
            <a:chExt cx="6034199" cy="3890800"/>
          </a:xfrm>
        </p:grpSpPr>
        <p:grpSp>
          <p:nvGrpSpPr>
            <p:cNvPr id="168" name="Shape 168"/>
            <p:cNvGrpSpPr/>
            <p:nvPr/>
          </p:nvGrpSpPr>
          <p:grpSpPr>
            <a:xfrm>
              <a:off x="596550" y="592850"/>
              <a:ext cx="6034199" cy="3890800"/>
              <a:chOff x="596550" y="592850"/>
              <a:chExt cx="6034199" cy="3890800"/>
            </a:xfrm>
          </p:grpSpPr>
          <p:grpSp>
            <p:nvGrpSpPr>
              <p:cNvPr id="169" name="Shape 169"/>
              <p:cNvGrpSpPr/>
              <p:nvPr/>
            </p:nvGrpSpPr>
            <p:grpSpPr>
              <a:xfrm>
                <a:off x="596550" y="592850"/>
                <a:ext cx="6034199" cy="3890800"/>
                <a:chOff x="596550" y="592850"/>
                <a:chExt cx="6034199" cy="3890800"/>
              </a:xfrm>
            </p:grpSpPr>
            <p:grpSp>
              <p:nvGrpSpPr>
                <p:cNvPr id="170" name="Shape 170"/>
                <p:cNvGrpSpPr/>
                <p:nvPr/>
              </p:nvGrpSpPr>
              <p:grpSpPr>
                <a:xfrm>
                  <a:off x="596550" y="592850"/>
                  <a:ext cx="6034199" cy="3890800"/>
                  <a:chOff x="596550" y="592850"/>
                  <a:chExt cx="6034199" cy="3890800"/>
                </a:xfrm>
              </p:grpSpPr>
              <p:sp>
                <p:nvSpPr>
                  <p:cNvPr id="171" name="Shape 171"/>
                  <p:cNvSpPr/>
                  <p:nvPr/>
                </p:nvSpPr>
                <p:spPr>
                  <a:xfrm>
                    <a:off x="596550" y="659850"/>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a:off x="2904575" y="1301129"/>
                    <a:ext cx="3408899"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a:off x="895645" y="1281579"/>
                    <a:ext cx="1695899" cy="2894398"/>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174" name="Shape 174"/>
                  <p:cNvGrpSpPr/>
                  <p:nvPr/>
                </p:nvGrpSpPr>
                <p:grpSpPr>
                  <a:xfrm>
                    <a:off x="596550" y="592850"/>
                    <a:ext cx="6034199" cy="3890800"/>
                    <a:chOff x="596550" y="592850"/>
                    <a:chExt cx="6034199" cy="3890800"/>
                  </a:xfrm>
                </p:grpSpPr>
                <p:sp>
                  <p:nvSpPr>
                    <p:cNvPr id="175" name="Shape 175"/>
                    <p:cNvSpPr/>
                    <p:nvPr/>
                  </p:nvSpPr>
                  <p:spPr>
                    <a:xfrm>
                      <a:off x="596550" y="659850"/>
                      <a:ext cx="6034199"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176" name="Shape 176"/>
                    <p:cNvGrpSpPr/>
                    <p:nvPr/>
                  </p:nvGrpSpPr>
                  <p:grpSpPr>
                    <a:xfrm>
                      <a:off x="2914350" y="1134475"/>
                      <a:ext cx="3408899" cy="3031725"/>
                      <a:chOff x="2914350" y="1134475"/>
                      <a:chExt cx="3408899" cy="3031725"/>
                    </a:xfrm>
                  </p:grpSpPr>
                  <p:sp>
                    <p:nvSpPr>
                      <p:cNvPr id="177" name="Shape 177"/>
                      <p:cNvSpPr/>
                      <p:nvPr/>
                    </p:nvSpPr>
                    <p:spPr>
                      <a:xfrm>
                        <a:off x="2914350" y="1271800"/>
                        <a:ext cx="3408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78" name="Shape 178"/>
                      <p:cNvCxnSpPr/>
                      <p:nvPr/>
                    </p:nvCxnSpPr>
                    <p:spPr>
                      <a:xfrm>
                        <a:off x="2922350" y="3615450"/>
                        <a:ext cx="3398399" cy="0"/>
                      </a:xfrm>
                      <a:prstGeom prst="straightConnector1">
                        <a:avLst/>
                      </a:prstGeom>
                      <a:noFill/>
                      <a:ln cap="flat" cmpd="sng" w="9525">
                        <a:solidFill>
                          <a:schemeClr val="dk2"/>
                        </a:solidFill>
                        <a:prstDash val="solid"/>
                        <a:round/>
                        <a:headEnd len="med" w="med" type="none"/>
                        <a:tailEnd len="med" w="med" type="none"/>
                      </a:ln>
                    </p:spPr>
                  </p:cxnSp>
                  <p:sp>
                    <p:nvSpPr>
                      <p:cNvPr id="179" name="Shape 179"/>
                      <p:cNvSpPr/>
                      <p:nvPr/>
                    </p:nvSpPr>
                    <p:spPr>
                      <a:xfrm>
                        <a:off x="5565575" y="3751425"/>
                        <a:ext cx="615600" cy="259499"/>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en" sz="1200" u="none" cap="none" strike="noStrike">
                            <a:solidFill>
                              <a:srgbClr val="FFFFFF"/>
                            </a:solidFill>
                            <a:latin typeface="Arial"/>
                            <a:ea typeface="Arial"/>
                            <a:cs typeface="Arial"/>
                            <a:sym typeface="Arial"/>
                          </a:rPr>
                          <a:t>Send</a:t>
                        </a:r>
                      </a:p>
                    </p:txBody>
                  </p:sp>
                  <p:cxnSp>
                    <p:nvCxnSpPr>
                      <p:cNvPr id="180" name="Shape 180"/>
                      <p:cNvCxnSpPr/>
                      <p:nvPr/>
                    </p:nvCxnSpPr>
                    <p:spPr>
                      <a:xfrm>
                        <a:off x="2988000" y="4022325"/>
                        <a:ext cx="2470799" cy="0"/>
                      </a:xfrm>
                      <a:prstGeom prst="straightConnector1">
                        <a:avLst/>
                      </a:prstGeom>
                      <a:noFill/>
                      <a:ln cap="flat" cmpd="sng" w="9525">
                        <a:solidFill>
                          <a:schemeClr val="dk2"/>
                        </a:solidFill>
                        <a:prstDash val="solid"/>
                        <a:round/>
                        <a:headEnd len="med" w="med" type="none"/>
                        <a:tailEnd len="med" w="med" type="none"/>
                      </a:ln>
                    </p:spPr>
                  </p:cxnSp>
                  <p:sp>
                    <p:nvSpPr>
                      <p:cNvPr id="181" name="Shape 181"/>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t>
                        </a:r>
                      </a:p>
                    </p:txBody>
                  </p:sp>
                  <p:sp>
                    <p:nvSpPr>
                      <p:cNvPr id="182" name="Shape 182"/>
                      <p:cNvSpPr/>
                      <p:nvPr/>
                    </p:nvSpPr>
                    <p:spPr>
                      <a:xfrm>
                        <a:off x="2988000" y="1827625"/>
                        <a:ext cx="1264200" cy="356099"/>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a:off x="4301375" y="2259125"/>
                        <a:ext cx="1879800" cy="356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Shape 184"/>
                    <p:cNvGrpSpPr/>
                    <p:nvPr/>
                  </p:nvGrpSpPr>
                  <p:grpSpPr>
                    <a:xfrm>
                      <a:off x="596550" y="592850"/>
                      <a:ext cx="6034199" cy="326501"/>
                      <a:chOff x="596550" y="592850"/>
                      <a:chExt cx="6034199" cy="326501"/>
                    </a:xfrm>
                  </p:grpSpPr>
                  <p:sp>
                    <p:nvSpPr>
                      <p:cNvPr id="185" name="Shape 185"/>
                      <p:cNvSpPr/>
                      <p:nvPr/>
                    </p:nvSpPr>
                    <p:spPr>
                      <a:xfrm>
                        <a:off x="596550" y="652885"/>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86" name="Shape 186"/>
                      <p:cNvPicPr preferRelativeResize="0"/>
                      <p:nvPr/>
                    </p:nvPicPr>
                    <p:blipFill rotWithShape="1">
                      <a:blip r:embed="rId3">
                        <a:alphaModFix/>
                      </a:blip>
                      <a:srcRect b="0" l="0" r="0" t="0"/>
                      <a:stretch/>
                    </p:blipFill>
                    <p:spPr>
                      <a:xfrm>
                        <a:off x="6145950" y="659852"/>
                        <a:ext cx="259499" cy="259499"/>
                      </a:xfrm>
                      <a:prstGeom prst="rect">
                        <a:avLst/>
                      </a:prstGeom>
                      <a:noFill/>
                      <a:ln>
                        <a:noFill/>
                      </a:ln>
                    </p:spPr>
                  </p:pic>
                  <p:grpSp>
                    <p:nvGrpSpPr>
                      <p:cNvPr id="187" name="Shape 187"/>
                      <p:cNvGrpSpPr/>
                      <p:nvPr/>
                    </p:nvGrpSpPr>
                    <p:grpSpPr>
                      <a:xfrm>
                        <a:off x="6217689" y="658529"/>
                        <a:ext cx="187760" cy="244800"/>
                        <a:chOff x="6217689" y="658529"/>
                        <a:chExt cx="187760" cy="244800"/>
                      </a:xfrm>
                    </p:grpSpPr>
                    <p:sp>
                      <p:nvSpPr>
                        <p:cNvPr id="188" name="Shape 188"/>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9" name="Shape 189"/>
                        <p:cNvSpPr txBox="1"/>
                        <p:nvPr/>
                      </p:nvSpPr>
                      <p:spPr>
                        <a:xfrm>
                          <a:off x="6217689" y="658529"/>
                          <a:ext cx="1673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000" u="none" cap="none" strike="noStrike">
                              <a:solidFill>
                                <a:srgbClr val="FFFFFF"/>
                              </a:solidFill>
                              <a:latin typeface="Arial"/>
                              <a:ea typeface="Arial"/>
                              <a:cs typeface="Arial"/>
                              <a:sym typeface="Arial"/>
                            </a:rPr>
                            <a:t>1</a:t>
                          </a:r>
                        </a:p>
                      </p:txBody>
                    </p:sp>
                  </p:grpSp>
                  <p:sp>
                    <p:nvSpPr>
                      <p:cNvPr id="190" name="Shape 190"/>
                      <p:cNvSpPr txBox="1"/>
                      <p:nvPr/>
                    </p:nvSpPr>
                    <p:spPr>
                      <a:xfrm>
                        <a:off x="875075" y="592850"/>
                        <a:ext cx="16958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Comic Sans MS"/>
                          <a:buNone/>
                        </a:pPr>
                        <a:r>
                          <a:rPr b="1" i="0" lang="en" sz="1400" u="none" cap="none" strike="noStrike">
                            <a:solidFill>
                              <a:srgbClr val="FFFFFF"/>
                            </a:solidFill>
                            <a:latin typeface="Comic Sans MS"/>
                            <a:ea typeface="Comic Sans MS"/>
                            <a:cs typeface="Comic Sans MS"/>
                            <a:sym typeface="Comic Sans MS"/>
                          </a:rPr>
                          <a:t>Chat Box</a:t>
                        </a:r>
                      </a:p>
                    </p:txBody>
                  </p:sp>
                </p:grpSp>
                <p:grpSp>
                  <p:nvGrpSpPr>
                    <p:cNvPr id="191" name="Shape 191"/>
                    <p:cNvGrpSpPr/>
                    <p:nvPr/>
                  </p:nvGrpSpPr>
                  <p:grpSpPr>
                    <a:xfrm>
                      <a:off x="905425" y="1271800"/>
                      <a:ext cx="1695899" cy="3043415"/>
                      <a:chOff x="905425" y="1271800"/>
                      <a:chExt cx="1695899" cy="3043415"/>
                    </a:xfrm>
                  </p:grpSpPr>
                  <p:sp>
                    <p:nvSpPr>
                      <p:cNvPr id="192" name="Shape 192"/>
                      <p:cNvSpPr/>
                      <p:nvPr/>
                    </p:nvSpPr>
                    <p:spPr>
                      <a:xfrm>
                        <a:off x="905425" y="1271800"/>
                        <a:ext cx="1695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93" name="Shape 193"/>
                      <p:cNvCxnSpPr/>
                      <p:nvPr/>
                    </p:nvCxnSpPr>
                    <p:spPr>
                      <a:xfrm>
                        <a:off x="909950" y="17920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194" name="Shape 194"/>
                      <p:cNvCxnSpPr/>
                      <p:nvPr/>
                    </p:nvCxnSpPr>
                    <p:spPr>
                      <a:xfrm>
                        <a:off x="909950" y="23254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195" name="Shape 195"/>
                      <p:cNvCxnSpPr/>
                      <p:nvPr/>
                    </p:nvCxnSpPr>
                    <p:spPr>
                      <a:xfrm>
                        <a:off x="909950" y="28588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196" name="Shape 196"/>
                      <p:cNvCxnSpPr/>
                      <p:nvPr/>
                    </p:nvCxnSpPr>
                    <p:spPr>
                      <a:xfrm>
                        <a:off x="909950" y="33922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197" name="Shape 197"/>
                      <p:cNvCxnSpPr/>
                      <p:nvPr/>
                    </p:nvCxnSpPr>
                    <p:spPr>
                      <a:xfrm>
                        <a:off x="909950" y="3925625"/>
                        <a:ext cx="1689900" cy="0"/>
                      </a:xfrm>
                      <a:prstGeom prst="straightConnector1">
                        <a:avLst/>
                      </a:prstGeom>
                      <a:noFill/>
                      <a:ln cap="flat" cmpd="sng" w="9525">
                        <a:solidFill>
                          <a:schemeClr val="dk2"/>
                        </a:solidFill>
                        <a:prstDash val="solid"/>
                        <a:round/>
                        <a:headEnd len="med" w="med" type="none"/>
                        <a:tailEnd len="med" w="med" type="none"/>
                      </a:ln>
                    </p:spPr>
                  </p:cxnSp>
                  <p:grpSp>
                    <p:nvGrpSpPr>
                      <p:cNvPr id="198" name="Shape 198"/>
                      <p:cNvGrpSpPr/>
                      <p:nvPr/>
                    </p:nvGrpSpPr>
                    <p:grpSpPr>
                      <a:xfrm>
                        <a:off x="2356346" y="1372907"/>
                        <a:ext cx="187760" cy="244800"/>
                        <a:chOff x="6217689" y="658529"/>
                        <a:chExt cx="187760" cy="244800"/>
                      </a:xfrm>
                    </p:grpSpPr>
                    <p:sp>
                      <p:nvSpPr>
                        <p:cNvPr id="199" name="Shape 199"/>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0" name="Shape 200"/>
                        <p:cNvSpPr txBox="1"/>
                        <p:nvPr/>
                      </p:nvSpPr>
                      <p:spPr>
                        <a:xfrm>
                          <a:off x="6217689" y="658529"/>
                          <a:ext cx="1673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000" u="none" cap="none" strike="noStrike">
                              <a:solidFill>
                                <a:srgbClr val="FFFFFF"/>
                              </a:solidFill>
                              <a:latin typeface="Arial"/>
                              <a:ea typeface="Arial"/>
                              <a:cs typeface="Arial"/>
                              <a:sym typeface="Arial"/>
                            </a:rPr>
                            <a:t>1</a:t>
                          </a:r>
                        </a:p>
                      </p:txBody>
                    </p:sp>
                  </p:grpSp>
                  <p:sp>
                    <p:nvSpPr>
                      <p:cNvPr id="201" name="Shape 201"/>
                      <p:cNvSpPr txBox="1"/>
                      <p:nvPr/>
                    </p:nvSpPr>
                    <p:spPr>
                      <a:xfrm>
                        <a:off x="927404" y="18301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2" name="Shape 202"/>
                      <p:cNvSpPr txBox="1"/>
                      <p:nvPr/>
                    </p:nvSpPr>
                    <p:spPr>
                      <a:xfrm>
                        <a:off x="927404" y="12967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3" name="Shape 203"/>
                      <p:cNvSpPr txBox="1"/>
                      <p:nvPr/>
                    </p:nvSpPr>
                    <p:spPr>
                      <a:xfrm>
                        <a:off x="927404" y="23635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4" name="Shape 204"/>
                      <p:cNvSpPr txBox="1"/>
                      <p:nvPr/>
                    </p:nvSpPr>
                    <p:spPr>
                      <a:xfrm>
                        <a:off x="927404" y="28969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5" name="Shape 205"/>
                      <p:cNvSpPr txBox="1"/>
                      <p:nvPr/>
                    </p:nvSpPr>
                    <p:spPr>
                      <a:xfrm>
                        <a:off x="927404" y="34303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206" name="Shape 206"/>
                      <p:cNvPicPr preferRelativeResize="0"/>
                      <p:nvPr/>
                    </p:nvPicPr>
                    <p:blipFill rotWithShape="1">
                      <a:blip r:embed="rId4">
                        <a:alphaModFix/>
                      </a:blip>
                      <a:srcRect b="0" l="0" r="0" t="0"/>
                      <a:stretch/>
                    </p:blipFill>
                    <p:spPr>
                      <a:xfrm>
                        <a:off x="1488925" y="3783241"/>
                        <a:ext cx="531949" cy="531974"/>
                      </a:xfrm>
                      <a:prstGeom prst="rect">
                        <a:avLst/>
                      </a:prstGeom>
                      <a:noFill/>
                      <a:ln>
                        <a:noFill/>
                      </a:ln>
                    </p:spPr>
                  </p:pic>
                </p:grpSp>
              </p:grpSp>
            </p:grpSp>
            <p:sp>
              <p:nvSpPr>
                <p:cNvPr id="207" name="Shape 207"/>
                <p:cNvSpPr txBox="1"/>
                <p:nvPr/>
              </p:nvSpPr>
              <p:spPr>
                <a:xfrm>
                  <a:off x="2907253" y="1781042"/>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a:off x="3356400" y="977050"/>
                  <a:ext cx="2861400" cy="2849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209" name="Shape 209"/>
              <p:cNvSpPr/>
              <p:nvPr/>
            </p:nvSpPr>
            <p:spPr>
              <a:xfrm>
                <a:off x="2988000" y="27436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cxnSp>
          <p:nvCxnSpPr>
            <p:cNvPr id="210" name="Shape 210"/>
            <p:cNvCxnSpPr/>
            <p:nvPr/>
          </p:nvCxnSpPr>
          <p:spPr>
            <a:xfrm>
              <a:off x="3447525" y="1275725"/>
              <a:ext cx="2809500" cy="0"/>
            </a:xfrm>
            <a:prstGeom prst="straightConnector1">
              <a:avLst/>
            </a:prstGeom>
            <a:noFill/>
            <a:ln cap="flat" cmpd="sng" w="9525">
              <a:solidFill>
                <a:schemeClr val="dk2"/>
              </a:solidFill>
              <a:prstDash val="solid"/>
              <a:round/>
              <a:headEnd len="med" w="med" type="none"/>
              <a:tailEnd len="med" w="med" type="none"/>
            </a:ln>
          </p:spPr>
        </p:cxnSp>
      </p:grpSp>
      <p:cxnSp>
        <p:nvCxnSpPr>
          <p:cNvPr id="211" name="Shape 211"/>
          <p:cNvCxnSpPr/>
          <p:nvPr/>
        </p:nvCxnSpPr>
        <p:spPr>
          <a:xfrm>
            <a:off x="6445769" y="1480844"/>
            <a:ext cx="1210200" cy="333300"/>
          </a:xfrm>
          <a:prstGeom prst="straightConnector1">
            <a:avLst/>
          </a:prstGeom>
          <a:noFill/>
          <a:ln cap="flat" cmpd="sng" w="19050">
            <a:solidFill>
              <a:srgbClr val="CC0000"/>
            </a:solidFill>
            <a:prstDash val="solid"/>
            <a:round/>
            <a:headEnd len="med" w="med" type="none"/>
            <a:tailEnd len="med" w="med" type="none"/>
          </a:ln>
        </p:spPr>
      </p:cxnSp>
      <p:cxnSp>
        <p:nvCxnSpPr>
          <p:cNvPr id="212" name="Shape 212"/>
          <p:cNvCxnSpPr>
            <a:stCxn id="209" idx="3"/>
          </p:cNvCxnSpPr>
          <p:nvPr/>
        </p:nvCxnSpPr>
        <p:spPr>
          <a:xfrm flipH="1" rot="10800000">
            <a:off x="5781300" y="2995300"/>
            <a:ext cx="1874700" cy="657000"/>
          </a:xfrm>
          <a:prstGeom prst="straightConnector1">
            <a:avLst/>
          </a:prstGeom>
          <a:noFill/>
          <a:ln cap="flat" cmpd="sng" w="19050">
            <a:solidFill>
              <a:srgbClr val="CC0000"/>
            </a:solidFill>
            <a:prstDash val="solid"/>
            <a:round/>
            <a:headEnd len="med" w="med" type="none"/>
            <a:tailEnd len="med" w="med" type="none"/>
          </a:ln>
        </p:spPr>
      </p:cxnSp>
      <p:cxnSp>
        <p:nvCxnSpPr>
          <p:cNvPr id="213" name="Shape 213"/>
          <p:cNvCxnSpPr/>
          <p:nvPr/>
        </p:nvCxnSpPr>
        <p:spPr>
          <a:xfrm>
            <a:off x="2596652" y="2182631"/>
            <a:ext cx="4814700" cy="222000"/>
          </a:xfrm>
          <a:prstGeom prst="straightConnector1">
            <a:avLst/>
          </a:prstGeom>
          <a:noFill/>
          <a:ln cap="flat" cmpd="sng" w="19050">
            <a:solidFill>
              <a:srgbClr val="CC0000"/>
            </a:solidFill>
            <a:prstDash val="solid"/>
            <a:round/>
            <a:headEnd len="med" w="med" type="none"/>
            <a:tailEnd len="med" w="med" type="none"/>
          </a:ln>
        </p:spPr>
      </p:cxnSp>
      <p:grpSp>
        <p:nvGrpSpPr>
          <p:cNvPr id="214" name="Shape 214"/>
          <p:cNvGrpSpPr/>
          <p:nvPr/>
        </p:nvGrpSpPr>
        <p:grpSpPr>
          <a:xfrm>
            <a:off x="2332905" y="1217095"/>
            <a:ext cx="4158116" cy="1010786"/>
            <a:chOff x="2332905" y="683695"/>
            <a:chExt cx="4158116" cy="1010786"/>
          </a:xfrm>
        </p:grpSpPr>
        <p:sp>
          <p:nvSpPr>
            <p:cNvPr id="215" name="Shape 215"/>
            <p:cNvSpPr/>
            <p:nvPr/>
          </p:nvSpPr>
          <p:spPr>
            <a:xfrm>
              <a:off x="2332905" y="1385483"/>
              <a:ext cx="309000" cy="308998"/>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p:nvPr/>
          </p:nvSpPr>
          <p:spPr>
            <a:xfrm>
              <a:off x="6182021" y="683695"/>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217" name="Shape 217"/>
          <p:cNvSpPr/>
          <p:nvPr/>
        </p:nvSpPr>
        <p:spPr>
          <a:xfrm>
            <a:off x="2988000" y="32770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What is React - Centralized Logic for the View	</a:t>
            </a:r>
          </a:p>
        </p:txBody>
      </p:sp>
      <p:sp>
        <p:nvSpPr>
          <p:cNvPr id="219" name="Shape 219"/>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State</a:t>
            </a:r>
          </a:p>
        </p:txBody>
      </p:sp>
      <p:sp>
        <p:nvSpPr>
          <p:cNvPr id="220" name="Shape 220"/>
          <p:cNvSpPr txBox="1"/>
          <p:nvPr/>
        </p:nvSpPr>
        <p:spPr>
          <a:xfrm>
            <a:off x="2907253" y="3228842"/>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0" name="Shape 890"/>
        <p:cNvGrpSpPr/>
        <p:nvPr/>
      </p:nvGrpSpPr>
      <p:grpSpPr>
        <a:xfrm>
          <a:off x="0" y="0"/>
          <a:ext cx="0" cy="0"/>
          <a:chOff x="0" y="0"/>
          <a:chExt cx="0" cy="0"/>
        </a:xfrm>
      </p:grpSpPr>
      <p:pic>
        <p:nvPicPr>
          <p:cNvPr id="891" name="Shape 891"/>
          <p:cNvPicPr preferRelativeResize="0"/>
          <p:nvPr/>
        </p:nvPicPr>
        <p:blipFill rotWithShape="1">
          <a:blip r:embed="rId3">
            <a:alphaModFix/>
          </a:blip>
          <a:srcRect b="0" l="0" r="0" t="0"/>
          <a:stretch/>
        </p:blipFill>
        <p:spPr>
          <a:xfrm>
            <a:off x="970524" y="1769024"/>
            <a:ext cx="7355350" cy="2812351"/>
          </a:xfrm>
          <a:prstGeom prst="rect">
            <a:avLst/>
          </a:prstGeom>
          <a:noFill/>
          <a:ln>
            <a:noFill/>
          </a:ln>
        </p:spPr>
      </p:pic>
      <p:sp>
        <p:nvSpPr>
          <p:cNvPr id="892" name="Shape 89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893" name="Shape 893"/>
          <p:cNvPicPr preferRelativeResize="0"/>
          <p:nvPr/>
        </p:nvPicPr>
        <p:blipFill rotWithShape="1">
          <a:blip r:embed="rId4">
            <a:alphaModFix/>
          </a:blip>
          <a:srcRect b="69599" l="0" r="0" t="0"/>
          <a:stretch/>
        </p:blipFill>
        <p:spPr>
          <a:xfrm>
            <a:off x="894325" y="1054824"/>
            <a:ext cx="7355348" cy="372299"/>
          </a:xfrm>
          <a:prstGeom prst="rect">
            <a:avLst/>
          </a:prstGeom>
          <a:noFill/>
          <a:ln cap="flat" cmpd="sng" w="9525">
            <a:solidFill>
              <a:srgbClr val="EFEFEF"/>
            </a:solidFill>
            <a:prstDash val="solid"/>
            <a:round/>
            <a:headEnd len="med" w="med" type="none"/>
            <a:tailEnd len="med" w="med" type="none"/>
          </a:ln>
        </p:spPr>
      </p:pic>
      <p:sp>
        <p:nvSpPr>
          <p:cNvPr id="894" name="Shape 894"/>
          <p:cNvSpPr/>
          <p:nvPr/>
        </p:nvSpPr>
        <p:spPr>
          <a:xfrm>
            <a:off x="1665700" y="2204350"/>
            <a:ext cx="2546400" cy="2223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895" name="Shape 895"/>
          <p:cNvSpPr/>
          <p:nvPr/>
        </p:nvSpPr>
        <p:spPr>
          <a:xfrm>
            <a:off x="1665700" y="3496925"/>
            <a:ext cx="6584100" cy="6173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896" name="Shape 896"/>
          <p:cNvSpPr/>
          <p:nvPr/>
        </p:nvSpPr>
        <p:spPr>
          <a:xfrm>
            <a:off x="2006108" y="3837400"/>
            <a:ext cx="3770999" cy="114599"/>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0" name="Shape 900"/>
        <p:cNvGrpSpPr/>
        <p:nvPr/>
      </p:nvGrpSpPr>
      <p:grpSpPr>
        <a:xfrm>
          <a:off x="0" y="0"/>
          <a:ext cx="0" cy="0"/>
          <a:chOff x="0" y="0"/>
          <a:chExt cx="0" cy="0"/>
        </a:xfrm>
      </p:grpSpPr>
      <p:pic>
        <p:nvPicPr>
          <p:cNvPr id="901" name="Shape 901"/>
          <p:cNvPicPr preferRelativeResize="0"/>
          <p:nvPr/>
        </p:nvPicPr>
        <p:blipFill rotWithShape="1">
          <a:blip r:embed="rId3">
            <a:alphaModFix/>
          </a:blip>
          <a:srcRect b="0" l="0" r="0" t="0"/>
          <a:stretch/>
        </p:blipFill>
        <p:spPr>
          <a:xfrm>
            <a:off x="970524" y="1769024"/>
            <a:ext cx="7355350" cy="2812351"/>
          </a:xfrm>
          <a:prstGeom prst="rect">
            <a:avLst/>
          </a:prstGeom>
          <a:noFill/>
          <a:ln>
            <a:noFill/>
          </a:ln>
        </p:spPr>
      </p:pic>
      <p:sp>
        <p:nvSpPr>
          <p:cNvPr id="902" name="Shape 90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903" name="Shape 903"/>
          <p:cNvPicPr preferRelativeResize="0"/>
          <p:nvPr/>
        </p:nvPicPr>
        <p:blipFill rotWithShape="1">
          <a:blip r:embed="rId4">
            <a:alphaModFix/>
          </a:blip>
          <a:srcRect b="69599" l="0" r="0" t="0"/>
          <a:stretch/>
        </p:blipFill>
        <p:spPr>
          <a:xfrm>
            <a:off x="894325" y="1054824"/>
            <a:ext cx="7355348" cy="372299"/>
          </a:xfrm>
          <a:prstGeom prst="rect">
            <a:avLst/>
          </a:prstGeom>
          <a:noFill/>
          <a:ln cap="flat" cmpd="sng" w="9525">
            <a:solidFill>
              <a:srgbClr val="EFEFEF"/>
            </a:solidFill>
            <a:prstDash val="solid"/>
            <a:round/>
            <a:headEnd len="med" w="med" type="none"/>
            <a:tailEnd len="med" w="med" type="none"/>
          </a:ln>
        </p:spPr>
      </p:pic>
      <p:sp>
        <p:nvSpPr>
          <p:cNvPr id="904" name="Shape 904"/>
          <p:cNvSpPr/>
          <p:nvPr/>
        </p:nvSpPr>
        <p:spPr>
          <a:xfrm>
            <a:off x="1665700" y="2204350"/>
            <a:ext cx="2546400" cy="2223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905" name="Shape 905"/>
          <p:cNvSpPr/>
          <p:nvPr/>
        </p:nvSpPr>
        <p:spPr>
          <a:xfrm>
            <a:off x="1665700" y="3496925"/>
            <a:ext cx="6584100" cy="6173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pic>
        <p:nvPicPr>
          <p:cNvPr id="910" name="Shape 910"/>
          <p:cNvPicPr preferRelativeResize="0"/>
          <p:nvPr/>
        </p:nvPicPr>
        <p:blipFill rotWithShape="1">
          <a:blip r:embed="rId3">
            <a:alphaModFix/>
          </a:blip>
          <a:srcRect b="0" l="0" r="0" t="0"/>
          <a:stretch/>
        </p:blipFill>
        <p:spPr>
          <a:xfrm>
            <a:off x="209225" y="45647"/>
            <a:ext cx="8520597" cy="4552927"/>
          </a:xfrm>
          <a:prstGeom prst="rect">
            <a:avLst/>
          </a:prstGeom>
          <a:noFill/>
          <a:ln>
            <a:noFill/>
          </a:ln>
        </p:spPr>
      </p:pic>
      <p:sp>
        <p:nvSpPr>
          <p:cNvPr id="911" name="Shape 911"/>
          <p:cNvSpPr txBox="1"/>
          <p:nvPr>
            <p:ph type="title"/>
          </p:nvPr>
        </p:nvSpPr>
        <p:spPr>
          <a:xfrm>
            <a:off x="213700" y="4476350"/>
            <a:ext cx="8520599" cy="5726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...because we’re not done!</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5" name="Shape 915"/>
        <p:cNvGrpSpPr/>
        <p:nvPr/>
      </p:nvGrpSpPr>
      <p:grpSpPr>
        <a:xfrm>
          <a:off x="0" y="0"/>
          <a:ext cx="0" cy="0"/>
          <a:chOff x="0" y="0"/>
          <a:chExt cx="0" cy="0"/>
        </a:xfrm>
      </p:grpSpPr>
      <p:sp>
        <p:nvSpPr>
          <p:cNvPr id="916" name="Shape 91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917" name="Shape 917"/>
          <p:cNvPicPr preferRelativeResize="0"/>
          <p:nvPr/>
        </p:nvPicPr>
        <p:blipFill rotWithShape="1">
          <a:blip r:embed="rId3">
            <a:alphaModFix/>
          </a:blip>
          <a:srcRect b="0" l="0" r="0" t="0"/>
          <a:stretch/>
        </p:blipFill>
        <p:spPr>
          <a:xfrm>
            <a:off x="894324" y="1223758"/>
            <a:ext cx="7355350" cy="3395340"/>
          </a:xfrm>
          <a:prstGeom prst="rect">
            <a:avLst/>
          </a:prstGeom>
          <a:noFill/>
          <a:ln cap="flat" cmpd="sng" w="9525">
            <a:solidFill>
              <a:srgbClr val="EFEFEF"/>
            </a:solidFill>
            <a:prstDash val="solid"/>
            <a:round/>
            <a:headEnd len="med" w="med" type="none"/>
            <a:tailEnd len="med" w="med" type="none"/>
          </a:ln>
        </p:spPr>
      </p:pic>
      <p:sp>
        <p:nvSpPr>
          <p:cNvPr id="918" name="Shape 918"/>
          <p:cNvSpPr/>
          <p:nvPr/>
        </p:nvSpPr>
        <p:spPr>
          <a:xfrm>
            <a:off x="1665700" y="2244750"/>
            <a:ext cx="3755999" cy="23744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919" name="Shape 919"/>
          <p:cNvSpPr/>
          <p:nvPr/>
        </p:nvSpPr>
        <p:spPr>
          <a:xfrm>
            <a:off x="2709049" y="3680600"/>
            <a:ext cx="293999"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20" name="Shape 920"/>
          <p:cNvSpPr/>
          <p:nvPr/>
        </p:nvSpPr>
        <p:spPr>
          <a:xfrm>
            <a:off x="2880975" y="3848075"/>
            <a:ext cx="437699"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21" name="Shape 921"/>
          <p:cNvSpPr/>
          <p:nvPr/>
        </p:nvSpPr>
        <p:spPr>
          <a:xfrm>
            <a:off x="2987957" y="4008000"/>
            <a:ext cx="5493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5" name="Shape 925"/>
        <p:cNvGrpSpPr/>
        <p:nvPr/>
      </p:nvGrpSpPr>
      <p:grpSpPr>
        <a:xfrm>
          <a:off x="0" y="0"/>
          <a:ext cx="0" cy="0"/>
          <a:chOff x="0" y="0"/>
          <a:chExt cx="0" cy="0"/>
        </a:xfrm>
      </p:grpSpPr>
      <p:sp>
        <p:nvSpPr>
          <p:cNvPr id="926" name="Shape 92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927" name="Shape 927"/>
          <p:cNvPicPr preferRelativeResize="0"/>
          <p:nvPr/>
        </p:nvPicPr>
        <p:blipFill rotWithShape="1">
          <a:blip r:embed="rId3">
            <a:alphaModFix/>
          </a:blip>
          <a:srcRect b="0" l="0" r="0" t="0"/>
          <a:stretch/>
        </p:blipFill>
        <p:spPr>
          <a:xfrm>
            <a:off x="894324" y="1223758"/>
            <a:ext cx="7355350" cy="3395340"/>
          </a:xfrm>
          <a:prstGeom prst="rect">
            <a:avLst/>
          </a:prstGeom>
          <a:noFill/>
          <a:ln cap="flat" cmpd="sng" w="9525">
            <a:solidFill>
              <a:srgbClr val="EFEFEF"/>
            </a:solidFill>
            <a:prstDash val="solid"/>
            <a:round/>
            <a:headEnd len="med" w="med" type="none"/>
            <a:tailEnd len="med" w="med" type="none"/>
          </a:ln>
        </p:spPr>
      </p:pic>
      <p:sp>
        <p:nvSpPr>
          <p:cNvPr id="928" name="Shape 928"/>
          <p:cNvSpPr/>
          <p:nvPr/>
        </p:nvSpPr>
        <p:spPr>
          <a:xfrm>
            <a:off x="1665700" y="2244750"/>
            <a:ext cx="3755999" cy="23744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929" name="Shape 929"/>
          <p:cNvSpPr/>
          <p:nvPr/>
        </p:nvSpPr>
        <p:spPr>
          <a:xfrm>
            <a:off x="2880975" y="3848075"/>
            <a:ext cx="437699"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0" name="Shape 930"/>
          <p:cNvSpPr/>
          <p:nvPr/>
        </p:nvSpPr>
        <p:spPr>
          <a:xfrm>
            <a:off x="2987957" y="4008000"/>
            <a:ext cx="5493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4" name="Shape 934"/>
        <p:cNvGrpSpPr/>
        <p:nvPr/>
      </p:nvGrpSpPr>
      <p:grpSpPr>
        <a:xfrm>
          <a:off x="0" y="0"/>
          <a:ext cx="0" cy="0"/>
          <a:chOff x="0" y="0"/>
          <a:chExt cx="0" cy="0"/>
        </a:xfrm>
      </p:grpSpPr>
      <p:sp>
        <p:nvSpPr>
          <p:cNvPr id="935" name="Shape 93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936" name="Shape 936"/>
          <p:cNvPicPr preferRelativeResize="0"/>
          <p:nvPr/>
        </p:nvPicPr>
        <p:blipFill rotWithShape="1">
          <a:blip r:embed="rId3">
            <a:alphaModFix/>
          </a:blip>
          <a:srcRect b="0" l="0" r="0" t="0"/>
          <a:stretch/>
        </p:blipFill>
        <p:spPr>
          <a:xfrm>
            <a:off x="894324" y="1223758"/>
            <a:ext cx="7355350" cy="3395340"/>
          </a:xfrm>
          <a:prstGeom prst="rect">
            <a:avLst/>
          </a:prstGeom>
          <a:noFill/>
          <a:ln cap="flat" cmpd="sng" w="9525">
            <a:solidFill>
              <a:srgbClr val="EFEFEF"/>
            </a:solidFill>
            <a:prstDash val="solid"/>
            <a:round/>
            <a:headEnd len="med" w="med" type="none"/>
            <a:tailEnd len="med" w="med" type="none"/>
          </a:ln>
        </p:spPr>
      </p:pic>
      <p:sp>
        <p:nvSpPr>
          <p:cNvPr id="937" name="Shape 937"/>
          <p:cNvSpPr/>
          <p:nvPr/>
        </p:nvSpPr>
        <p:spPr>
          <a:xfrm>
            <a:off x="1665700" y="2244750"/>
            <a:ext cx="3755999" cy="23744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938" name="Shape 938"/>
          <p:cNvSpPr/>
          <p:nvPr/>
        </p:nvSpPr>
        <p:spPr>
          <a:xfrm>
            <a:off x="2987957" y="4008000"/>
            <a:ext cx="549300" cy="1083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2" name="Shape 942"/>
        <p:cNvGrpSpPr/>
        <p:nvPr/>
      </p:nvGrpSpPr>
      <p:grpSpPr>
        <a:xfrm>
          <a:off x="0" y="0"/>
          <a:ext cx="0" cy="0"/>
          <a:chOff x="0" y="0"/>
          <a:chExt cx="0" cy="0"/>
        </a:xfrm>
      </p:grpSpPr>
      <p:sp>
        <p:nvSpPr>
          <p:cNvPr id="943" name="Shape 943"/>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new Messages</a:t>
            </a:r>
          </a:p>
        </p:txBody>
      </p:sp>
      <p:pic>
        <p:nvPicPr>
          <p:cNvPr id="944" name="Shape 944"/>
          <p:cNvPicPr preferRelativeResize="0"/>
          <p:nvPr/>
        </p:nvPicPr>
        <p:blipFill rotWithShape="1">
          <a:blip r:embed="rId3">
            <a:alphaModFix/>
          </a:blip>
          <a:srcRect b="0" l="0" r="0" t="0"/>
          <a:stretch/>
        </p:blipFill>
        <p:spPr>
          <a:xfrm>
            <a:off x="894324" y="1223758"/>
            <a:ext cx="7355350" cy="3395340"/>
          </a:xfrm>
          <a:prstGeom prst="rect">
            <a:avLst/>
          </a:prstGeom>
          <a:noFill/>
          <a:ln cap="flat" cmpd="sng" w="9525">
            <a:solidFill>
              <a:srgbClr val="EFEFEF"/>
            </a:solidFill>
            <a:prstDash val="solid"/>
            <a:round/>
            <a:headEnd len="med" w="med" type="none"/>
            <a:tailEnd len="med" w="med" type="none"/>
          </a:ln>
        </p:spPr>
      </p:pic>
      <p:sp>
        <p:nvSpPr>
          <p:cNvPr id="945" name="Shape 945"/>
          <p:cNvSpPr/>
          <p:nvPr/>
        </p:nvSpPr>
        <p:spPr>
          <a:xfrm>
            <a:off x="1665700" y="2244750"/>
            <a:ext cx="3755999" cy="23744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9" name="Shape 949"/>
        <p:cNvGrpSpPr/>
        <p:nvPr/>
      </p:nvGrpSpPr>
      <p:grpSpPr>
        <a:xfrm>
          <a:off x="0" y="0"/>
          <a:ext cx="0" cy="0"/>
          <a:chOff x="0" y="0"/>
          <a:chExt cx="0" cy="0"/>
        </a:xfrm>
      </p:grpSpPr>
      <p:sp>
        <p:nvSpPr>
          <p:cNvPr id="950" name="Shape 95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Emoji Support</a:t>
            </a:r>
          </a:p>
        </p:txBody>
      </p:sp>
      <p:pic>
        <p:nvPicPr>
          <p:cNvPr id="951" name="Shape 951"/>
          <p:cNvPicPr preferRelativeResize="0"/>
          <p:nvPr/>
        </p:nvPicPr>
        <p:blipFill rotWithShape="1">
          <a:blip r:embed="rId3">
            <a:alphaModFix/>
          </a:blip>
          <a:srcRect b="0" l="882" r="0" t="0"/>
          <a:stretch/>
        </p:blipFill>
        <p:spPr>
          <a:xfrm>
            <a:off x="1395024" y="1340250"/>
            <a:ext cx="6353949" cy="32575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5" name="Shape 955"/>
        <p:cNvGrpSpPr/>
        <p:nvPr/>
      </p:nvGrpSpPr>
      <p:grpSpPr>
        <a:xfrm>
          <a:off x="0" y="0"/>
          <a:ext cx="0" cy="0"/>
          <a:chOff x="0" y="0"/>
          <a:chExt cx="0" cy="0"/>
        </a:xfrm>
      </p:grpSpPr>
      <p:sp>
        <p:nvSpPr>
          <p:cNvPr id="956" name="Shape 95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Emoji Support</a:t>
            </a:r>
          </a:p>
        </p:txBody>
      </p:sp>
      <p:sp>
        <p:nvSpPr>
          <p:cNvPr id="957" name="Shape 957"/>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chemeClr val="dk2"/>
                </a:solidFill>
                <a:latin typeface="Open Sans"/>
                <a:ea typeface="Open Sans"/>
                <a:cs typeface="Open Sans"/>
                <a:sym typeface="Open Sans"/>
              </a:rPr>
              <a:t>Go to your message component and add the library.</a:t>
            </a:r>
          </a:p>
          <a:p>
            <a:pPr indent="0" lvl="0" marL="0" marR="0" rtl="0" algn="l">
              <a:lnSpc>
                <a:spcPct val="115000"/>
              </a:lnSpc>
              <a:spcBef>
                <a:spcPts val="1600"/>
              </a:spcBef>
              <a:spcAft>
                <a:spcPts val="0"/>
              </a:spcAft>
              <a:buClr>
                <a:schemeClr val="dk1"/>
              </a:buClr>
              <a:buSzPct val="25000"/>
              <a:buFont typeface="Arial"/>
              <a:buNone/>
            </a:pPr>
            <a:r>
              <a:rPr b="0" i="0" lang="en" sz="1800" u="sng" cap="none" strike="noStrike">
                <a:solidFill>
                  <a:schemeClr val="hlink"/>
                </a:solidFill>
                <a:latin typeface="Open Sans"/>
                <a:ea typeface="Open Sans"/>
                <a:cs typeface="Open Sans"/>
                <a:sym typeface="Open Sans"/>
                <a:hlinkClick r:id="rId3"/>
              </a:rPr>
              <a:t>See the changes here!</a:t>
            </a:r>
          </a:p>
          <a:p>
            <a:pPr indent="0" lvl="0" marL="0" marR="0" rtl="0" algn="l">
              <a:lnSpc>
                <a:spcPct val="100000"/>
              </a:lnSpc>
              <a:spcBef>
                <a:spcPts val="1600"/>
              </a:spcBef>
              <a:spcAft>
                <a:spcPts val="0"/>
              </a:spcAft>
              <a:buClr>
                <a:schemeClr val="dk1"/>
              </a:buClr>
              <a:buSzPct val="25000"/>
              <a:buFont typeface="Arial"/>
              <a:buNone/>
            </a:pPr>
            <a:r>
              <a:rPr b="0" i="0" lang="en" sz="1400" u="none" cap="none" strike="noStrike">
                <a:solidFill>
                  <a:srgbClr val="333333"/>
                </a:solidFill>
                <a:latin typeface="Open Sans"/>
                <a:ea typeface="Open Sans"/>
                <a:cs typeface="Open Sans"/>
                <a:sym typeface="Open Sans"/>
              </a:rPr>
              <a:t>Try: </a:t>
            </a:r>
          </a:p>
          <a:p>
            <a:pPr indent="-317500" lvl="0" marL="457200" marR="0" rtl="0" algn="l">
              <a:lnSpc>
                <a:spcPct val="100000"/>
              </a:lnSpc>
              <a:spcBef>
                <a:spcPts val="0"/>
              </a:spcBef>
              <a:spcAft>
                <a:spcPts val="0"/>
              </a:spcAft>
              <a:buClr>
                <a:srgbClr val="333333"/>
              </a:buClr>
              <a:buSzPct val="25000"/>
              <a:buFont typeface="Open Sans"/>
              <a:buNone/>
            </a:pPr>
            <a:r>
              <a:rPr b="0" i="0" lang="en" sz="1400" u="none" cap="none" strike="noStrike">
                <a:solidFill>
                  <a:srgbClr val="333333"/>
                </a:solidFill>
                <a:latin typeface="Open Sans"/>
                <a:ea typeface="Open Sans"/>
                <a:cs typeface="Open Sans"/>
                <a:sym typeface="Open Sans"/>
              </a:rPr>
              <a:t>:thumbsup:</a:t>
            </a:r>
          </a:p>
          <a:p>
            <a:pPr indent="-317500" lvl="0" marL="457200" marR="0" rtl="0" algn="l">
              <a:lnSpc>
                <a:spcPct val="100000"/>
              </a:lnSpc>
              <a:spcBef>
                <a:spcPts val="0"/>
              </a:spcBef>
              <a:spcAft>
                <a:spcPts val="0"/>
              </a:spcAft>
              <a:buClr>
                <a:srgbClr val="333333"/>
              </a:buClr>
              <a:buSzPct val="25000"/>
              <a:buFont typeface="Open Sans"/>
              <a:buNone/>
            </a:pPr>
            <a:r>
              <a:rPr b="0" i="0" lang="en" sz="1400" u="none" cap="none" strike="noStrike">
                <a:solidFill>
                  <a:srgbClr val="333333"/>
                </a:solidFill>
                <a:latin typeface="Open Sans"/>
                <a:ea typeface="Open Sans"/>
                <a:cs typeface="Open Sans"/>
                <a:sym typeface="Open Sans"/>
              </a:rPr>
              <a:t>:panda_face:</a:t>
            </a:r>
          </a:p>
          <a:p>
            <a:pPr indent="-317500" lvl="0" marL="457200" marR="0" rtl="0" algn="l">
              <a:lnSpc>
                <a:spcPct val="100000"/>
              </a:lnSpc>
              <a:spcBef>
                <a:spcPts val="0"/>
              </a:spcBef>
              <a:spcAft>
                <a:spcPts val="0"/>
              </a:spcAft>
              <a:buClr>
                <a:srgbClr val="333333"/>
              </a:buClr>
              <a:buSzPct val="25000"/>
              <a:buFont typeface="Open Sans"/>
              <a:buNone/>
            </a:pPr>
            <a:r>
              <a:rPr b="0" i="0" lang="en" sz="1400" u="none" cap="none" strike="noStrike">
                <a:solidFill>
                  <a:srgbClr val="333333"/>
                </a:solidFill>
                <a:latin typeface="Open Sans"/>
                <a:ea typeface="Open Sans"/>
                <a:cs typeface="Open Sans"/>
                <a:sym typeface="Open Sans"/>
              </a:rPr>
              <a:t>:money_with_wings:</a:t>
            </a:r>
          </a:p>
          <a:p>
            <a:pPr indent="-317500" lvl="0" marL="457200" marR="0" rtl="0" algn="l">
              <a:lnSpc>
                <a:spcPct val="100000"/>
              </a:lnSpc>
              <a:spcBef>
                <a:spcPts val="0"/>
              </a:spcBef>
              <a:spcAft>
                <a:spcPts val="0"/>
              </a:spcAft>
              <a:buClr>
                <a:srgbClr val="333333"/>
              </a:buClr>
              <a:buSzPct val="25000"/>
              <a:buFont typeface="Open Sans"/>
              <a:buNone/>
            </a:pPr>
            <a:r>
              <a:rPr b="0" i="0" lang="en" sz="1400" u="none" cap="none" strike="noStrike">
                <a:solidFill>
                  <a:srgbClr val="333333"/>
                </a:solidFill>
                <a:latin typeface="Open Sans"/>
                <a:ea typeface="Open Sans"/>
                <a:cs typeface="Open Sans"/>
                <a:sym typeface="Open Sans"/>
              </a:rPr>
              <a:t>:alien:</a:t>
            </a:r>
          </a:p>
          <a:p>
            <a:pPr indent="-317500" lvl="0" marL="457200" marR="0" rtl="0" algn="l">
              <a:lnSpc>
                <a:spcPct val="100000"/>
              </a:lnSpc>
              <a:spcBef>
                <a:spcPts val="0"/>
              </a:spcBef>
              <a:spcAft>
                <a:spcPts val="0"/>
              </a:spcAft>
              <a:buClr>
                <a:srgbClr val="333333"/>
              </a:buClr>
              <a:buSzPct val="25000"/>
              <a:buFont typeface="Open Sans"/>
              <a:buNone/>
            </a:pPr>
            <a:r>
              <a:rPr b="0" i="0" lang="en" sz="1400" u="none" cap="none" strike="noStrike">
                <a:solidFill>
                  <a:srgbClr val="333333"/>
                </a:solidFill>
                <a:latin typeface="Open Sans"/>
                <a:ea typeface="Open Sans"/>
                <a:cs typeface="Open Sans"/>
                <a:sym typeface="Open Sans"/>
              </a:rPr>
              <a:t>:speedboat:</a:t>
            </a:r>
          </a:p>
          <a:p>
            <a:pPr indent="0" lvl="0" marL="0" marR="0" rtl="0" algn="l">
              <a:lnSpc>
                <a:spcPct val="100000"/>
              </a:lnSpc>
              <a:spcBef>
                <a:spcPts val="0"/>
              </a:spcBef>
              <a:spcAft>
                <a:spcPts val="0"/>
              </a:spcAft>
              <a:buClr>
                <a:schemeClr val="dk2"/>
              </a:buClr>
              <a:buSzPct val="25000"/>
              <a:buFont typeface="Arial"/>
              <a:buNone/>
            </a:pPr>
            <a:r>
              <a:t/>
            </a:r>
            <a:endParaRPr b="0" i="0" sz="1400" u="none" cap="none" strike="noStrike">
              <a:solidFill>
                <a:srgbClr val="33333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ct val="25000"/>
              <a:buFont typeface="Arial"/>
              <a:buNone/>
            </a:pPr>
            <a:r>
              <a:rPr b="0" i="0" lang="en" sz="1800" u="sng" cap="none" strike="noStrike">
                <a:solidFill>
                  <a:schemeClr val="hlink"/>
                </a:solidFill>
                <a:latin typeface="Open Sans"/>
                <a:ea typeface="Open Sans"/>
                <a:cs typeface="Open Sans"/>
                <a:sym typeface="Open Sans"/>
                <a:hlinkClick r:id="rId4"/>
              </a:rPr>
              <a:t>link to more emojis</a:t>
            </a:r>
          </a:p>
          <a:p>
            <a:pPr indent="0" lvl="0" marL="0" marR="0" rtl="0" algn="l">
              <a:lnSpc>
                <a:spcPct val="115000"/>
              </a:lnSpc>
              <a:spcBef>
                <a:spcPts val="1600"/>
              </a:spcBef>
              <a:spcAft>
                <a:spcPts val="0"/>
              </a:spcAft>
              <a:buClr>
                <a:schemeClr val="dk1"/>
              </a:buClr>
              <a:buSzPct val="25000"/>
              <a:buFont typeface="Arial"/>
              <a:buNone/>
            </a:pPr>
            <a:r>
              <a:t/>
            </a:r>
            <a:endParaRPr b="0" i="0" sz="1800" u="none" cap="none" strike="noStrike">
              <a:solidFill>
                <a:schemeClr val="dk2"/>
              </a:solidFill>
              <a:latin typeface="Open Sans"/>
              <a:ea typeface="Open Sans"/>
              <a:cs typeface="Open Sans"/>
              <a:sym typeface="Open Sans"/>
            </a:endParaRPr>
          </a:p>
          <a:p>
            <a:pPr indent="0" lvl="0" marL="0" marR="0" rtl="0" algn="l">
              <a:lnSpc>
                <a:spcPct val="115000"/>
              </a:lnSpc>
              <a:spcBef>
                <a:spcPts val="1600"/>
              </a:spcBef>
              <a:spcAft>
                <a:spcPts val="0"/>
              </a:spcAft>
              <a:buClr>
                <a:schemeClr val="dk1"/>
              </a:buClr>
              <a:buSzPct val="25000"/>
              <a:buFont typeface="Arial"/>
              <a:buNone/>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1" name="Shape 961"/>
        <p:cNvGrpSpPr/>
        <p:nvPr/>
      </p:nvGrpSpPr>
      <p:grpSpPr>
        <a:xfrm>
          <a:off x="0" y="0"/>
          <a:ext cx="0" cy="0"/>
          <a:chOff x="0" y="0"/>
          <a:chExt cx="0" cy="0"/>
        </a:xfrm>
      </p:grpSpPr>
      <p:sp>
        <p:nvSpPr>
          <p:cNvPr id="962" name="Shape 96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Emoji Support</a:t>
            </a:r>
          </a:p>
        </p:txBody>
      </p:sp>
      <p:pic>
        <p:nvPicPr>
          <p:cNvPr descr="Screen Shot 2016-11-04 at 5.10.05 PM.png" id="963" name="Shape 963"/>
          <p:cNvPicPr preferRelativeResize="0"/>
          <p:nvPr/>
        </p:nvPicPr>
        <p:blipFill rotWithShape="1">
          <a:blip r:embed="rId3">
            <a:alphaModFix/>
          </a:blip>
          <a:srcRect b="15732" l="20956" r="15615" t="38871"/>
          <a:stretch/>
        </p:blipFill>
        <p:spPr>
          <a:xfrm>
            <a:off x="1344612" y="1472274"/>
            <a:ext cx="6454778" cy="2887374"/>
          </a:xfrm>
          <a:prstGeom prst="rect">
            <a:avLst/>
          </a:prstGeom>
          <a:noFill/>
          <a:ln>
            <a:noFill/>
          </a:ln>
        </p:spPr>
      </p:pic>
      <p:sp>
        <p:nvSpPr>
          <p:cNvPr id="964" name="Shape 964"/>
          <p:cNvSpPr/>
          <p:nvPr/>
        </p:nvSpPr>
        <p:spPr>
          <a:xfrm>
            <a:off x="2139450" y="2100950"/>
            <a:ext cx="1903500" cy="1269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965" name="Shape 965"/>
          <p:cNvSpPr/>
          <p:nvPr/>
        </p:nvSpPr>
        <p:spPr>
          <a:xfrm>
            <a:off x="2139450" y="3209175"/>
            <a:ext cx="2673299" cy="5330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966" name="Shape 966"/>
          <p:cNvSpPr/>
          <p:nvPr/>
        </p:nvSpPr>
        <p:spPr>
          <a:xfrm>
            <a:off x="2901000" y="3607675"/>
            <a:ext cx="1141800" cy="1269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grpSp>
        <p:nvGrpSpPr>
          <p:cNvPr id="225" name="Shape 225"/>
          <p:cNvGrpSpPr/>
          <p:nvPr/>
        </p:nvGrpSpPr>
        <p:grpSpPr>
          <a:xfrm>
            <a:off x="596550" y="1126250"/>
            <a:ext cx="6034199" cy="3890800"/>
            <a:chOff x="596550" y="592850"/>
            <a:chExt cx="6034199" cy="3890800"/>
          </a:xfrm>
        </p:grpSpPr>
        <p:grpSp>
          <p:nvGrpSpPr>
            <p:cNvPr id="226" name="Shape 226"/>
            <p:cNvGrpSpPr/>
            <p:nvPr/>
          </p:nvGrpSpPr>
          <p:grpSpPr>
            <a:xfrm>
              <a:off x="596550" y="592850"/>
              <a:ext cx="6034199" cy="3890800"/>
              <a:chOff x="596550" y="592850"/>
              <a:chExt cx="6034199" cy="3890800"/>
            </a:xfrm>
          </p:grpSpPr>
          <p:grpSp>
            <p:nvGrpSpPr>
              <p:cNvPr id="227" name="Shape 227"/>
              <p:cNvGrpSpPr/>
              <p:nvPr/>
            </p:nvGrpSpPr>
            <p:grpSpPr>
              <a:xfrm>
                <a:off x="596550" y="592850"/>
                <a:ext cx="6034199" cy="3890800"/>
                <a:chOff x="596550" y="592850"/>
                <a:chExt cx="6034199" cy="3890800"/>
              </a:xfrm>
            </p:grpSpPr>
            <p:grpSp>
              <p:nvGrpSpPr>
                <p:cNvPr id="228" name="Shape 228"/>
                <p:cNvGrpSpPr/>
                <p:nvPr/>
              </p:nvGrpSpPr>
              <p:grpSpPr>
                <a:xfrm>
                  <a:off x="596550" y="592850"/>
                  <a:ext cx="6034199" cy="3890800"/>
                  <a:chOff x="596550" y="592850"/>
                  <a:chExt cx="6034199" cy="3890800"/>
                </a:xfrm>
              </p:grpSpPr>
              <p:sp>
                <p:nvSpPr>
                  <p:cNvPr id="229" name="Shape 229"/>
                  <p:cNvSpPr/>
                  <p:nvPr/>
                </p:nvSpPr>
                <p:spPr>
                  <a:xfrm>
                    <a:off x="596550" y="659850"/>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0" name="Shape 230"/>
                  <p:cNvSpPr/>
                  <p:nvPr/>
                </p:nvSpPr>
                <p:spPr>
                  <a:xfrm>
                    <a:off x="2904575" y="1301129"/>
                    <a:ext cx="3408899"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1" name="Shape 231"/>
                  <p:cNvSpPr/>
                  <p:nvPr/>
                </p:nvSpPr>
                <p:spPr>
                  <a:xfrm>
                    <a:off x="895645" y="1281579"/>
                    <a:ext cx="1695899" cy="2894398"/>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232" name="Shape 232"/>
                  <p:cNvGrpSpPr/>
                  <p:nvPr/>
                </p:nvGrpSpPr>
                <p:grpSpPr>
                  <a:xfrm>
                    <a:off x="596550" y="592850"/>
                    <a:ext cx="6034199" cy="3890800"/>
                    <a:chOff x="596550" y="592850"/>
                    <a:chExt cx="6034199" cy="3890800"/>
                  </a:xfrm>
                </p:grpSpPr>
                <p:sp>
                  <p:nvSpPr>
                    <p:cNvPr id="233" name="Shape 233"/>
                    <p:cNvSpPr/>
                    <p:nvPr/>
                  </p:nvSpPr>
                  <p:spPr>
                    <a:xfrm>
                      <a:off x="596550" y="659850"/>
                      <a:ext cx="6034199"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234" name="Shape 234"/>
                    <p:cNvGrpSpPr/>
                    <p:nvPr/>
                  </p:nvGrpSpPr>
                  <p:grpSpPr>
                    <a:xfrm>
                      <a:off x="2914350" y="1134475"/>
                      <a:ext cx="3408899" cy="3031725"/>
                      <a:chOff x="2914350" y="1134475"/>
                      <a:chExt cx="3408899" cy="3031725"/>
                    </a:xfrm>
                  </p:grpSpPr>
                  <p:sp>
                    <p:nvSpPr>
                      <p:cNvPr id="235" name="Shape 235"/>
                      <p:cNvSpPr/>
                      <p:nvPr/>
                    </p:nvSpPr>
                    <p:spPr>
                      <a:xfrm>
                        <a:off x="2914350" y="1271800"/>
                        <a:ext cx="3408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236" name="Shape 236"/>
                      <p:cNvCxnSpPr/>
                      <p:nvPr/>
                    </p:nvCxnSpPr>
                    <p:spPr>
                      <a:xfrm>
                        <a:off x="2922350" y="3615450"/>
                        <a:ext cx="3398399" cy="0"/>
                      </a:xfrm>
                      <a:prstGeom prst="straightConnector1">
                        <a:avLst/>
                      </a:prstGeom>
                      <a:noFill/>
                      <a:ln cap="flat" cmpd="sng" w="9525">
                        <a:solidFill>
                          <a:schemeClr val="dk2"/>
                        </a:solidFill>
                        <a:prstDash val="solid"/>
                        <a:round/>
                        <a:headEnd len="med" w="med" type="none"/>
                        <a:tailEnd len="med" w="med" type="none"/>
                      </a:ln>
                    </p:spPr>
                  </p:cxnSp>
                  <p:sp>
                    <p:nvSpPr>
                      <p:cNvPr id="237" name="Shape 237"/>
                      <p:cNvSpPr/>
                      <p:nvPr/>
                    </p:nvSpPr>
                    <p:spPr>
                      <a:xfrm>
                        <a:off x="5565575" y="3751425"/>
                        <a:ext cx="615600" cy="259499"/>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en" sz="1200" u="none" cap="none" strike="noStrike">
                            <a:solidFill>
                              <a:srgbClr val="FFFFFF"/>
                            </a:solidFill>
                            <a:latin typeface="Arial"/>
                            <a:ea typeface="Arial"/>
                            <a:cs typeface="Arial"/>
                            <a:sym typeface="Arial"/>
                          </a:rPr>
                          <a:t>Send</a:t>
                        </a:r>
                      </a:p>
                    </p:txBody>
                  </p:sp>
                  <p:cxnSp>
                    <p:nvCxnSpPr>
                      <p:cNvPr id="238" name="Shape 238"/>
                      <p:cNvCxnSpPr/>
                      <p:nvPr/>
                    </p:nvCxnSpPr>
                    <p:spPr>
                      <a:xfrm>
                        <a:off x="2988000" y="4022325"/>
                        <a:ext cx="2470799" cy="0"/>
                      </a:xfrm>
                      <a:prstGeom prst="straightConnector1">
                        <a:avLst/>
                      </a:prstGeom>
                      <a:noFill/>
                      <a:ln cap="flat" cmpd="sng" w="9525">
                        <a:solidFill>
                          <a:schemeClr val="dk2"/>
                        </a:solidFill>
                        <a:prstDash val="solid"/>
                        <a:round/>
                        <a:headEnd len="med" w="med" type="none"/>
                        <a:tailEnd len="med" w="med" type="none"/>
                      </a:ln>
                    </p:spPr>
                  </p:cxnSp>
                  <p:sp>
                    <p:nvSpPr>
                      <p:cNvPr id="239" name="Shape 239"/>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t>
                        </a:r>
                      </a:p>
                    </p:txBody>
                  </p:sp>
                  <p:sp>
                    <p:nvSpPr>
                      <p:cNvPr id="240" name="Shape 240"/>
                      <p:cNvSpPr/>
                      <p:nvPr/>
                    </p:nvSpPr>
                    <p:spPr>
                      <a:xfrm>
                        <a:off x="2988000" y="1827625"/>
                        <a:ext cx="1264200" cy="356099"/>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1" name="Shape 241"/>
                      <p:cNvSpPr/>
                      <p:nvPr/>
                    </p:nvSpPr>
                    <p:spPr>
                      <a:xfrm>
                        <a:off x="4301375" y="2259125"/>
                        <a:ext cx="1879800" cy="356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 name="Shape 242"/>
                    <p:cNvGrpSpPr/>
                    <p:nvPr/>
                  </p:nvGrpSpPr>
                  <p:grpSpPr>
                    <a:xfrm>
                      <a:off x="596550" y="592850"/>
                      <a:ext cx="6034199" cy="326501"/>
                      <a:chOff x="596550" y="592850"/>
                      <a:chExt cx="6034199" cy="326501"/>
                    </a:xfrm>
                  </p:grpSpPr>
                  <p:sp>
                    <p:nvSpPr>
                      <p:cNvPr id="243" name="Shape 243"/>
                      <p:cNvSpPr/>
                      <p:nvPr/>
                    </p:nvSpPr>
                    <p:spPr>
                      <a:xfrm>
                        <a:off x="596550" y="652885"/>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244" name="Shape 244"/>
                      <p:cNvPicPr preferRelativeResize="0"/>
                      <p:nvPr/>
                    </p:nvPicPr>
                    <p:blipFill rotWithShape="1">
                      <a:blip r:embed="rId3">
                        <a:alphaModFix/>
                      </a:blip>
                      <a:srcRect b="0" l="0" r="0" t="0"/>
                      <a:stretch/>
                    </p:blipFill>
                    <p:spPr>
                      <a:xfrm>
                        <a:off x="6145950" y="659852"/>
                        <a:ext cx="259499" cy="259499"/>
                      </a:xfrm>
                      <a:prstGeom prst="rect">
                        <a:avLst/>
                      </a:prstGeom>
                      <a:noFill/>
                      <a:ln>
                        <a:noFill/>
                      </a:ln>
                    </p:spPr>
                  </p:pic>
                  <p:grpSp>
                    <p:nvGrpSpPr>
                      <p:cNvPr id="245" name="Shape 245"/>
                      <p:cNvGrpSpPr/>
                      <p:nvPr/>
                    </p:nvGrpSpPr>
                    <p:grpSpPr>
                      <a:xfrm>
                        <a:off x="6217689" y="658529"/>
                        <a:ext cx="187760" cy="244800"/>
                        <a:chOff x="6217689" y="658529"/>
                        <a:chExt cx="187760" cy="244800"/>
                      </a:xfrm>
                    </p:grpSpPr>
                    <p:sp>
                      <p:nvSpPr>
                        <p:cNvPr id="246" name="Shape 246"/>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txBox="1"/>
                        <p:nvPr/>
                      </p:nvSpPr>
                      <p:spPr>
                        <a:xfrm>
                          <a:off x="6217689" y="658529"/>
                          <a:ext cx="1673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000" u="none" cap="none" strike="noStrike">
                              <a:solidFill>
                                <a:srgbClr val="FFFFFF"/>
                              </a:solidFill>
                              <a:latin typeface="Arial"/>
                              <a:ea typeface="Arial"/>
                              <a:cs typeface="Arial"/>
                              <a:sym typeface="Arial"/>
                            </a:rPr>
                            <a:t>1</a:t>
                          </a:r>
                        </a:p>
                      </p:txBody>
                    </p:sp>
                  </p:grpSp>
                  <p:sp>
                    <p:nvSpPr>
                      <p:cNvPr id="248" name="Shape 248"/>
                      <p:cNvSpPr txBox="1"/>
                      <p:nvPr/>
                    </p:nvSpPr>
                    <p:spPr>
                      <a:xfrm>
                        <a:off x="875075" y="592850"/>
                        <a:ext cx="16958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Comic Sans MS"/>
                          <a:buNone/>
                        </a:pPr>
                        <a:r>
                          <a:rPr b="1" i="0" lang="en" sz="1400" u="none" cap="none" strike="noStrike">
                            <a:solidFill>
                              <a:srgbClr val="FFFFFF"/>
                            </a:solidFill>
                            <a:latin typeface="Comic Sans MS"/>
                            <a:ea typeface="Comic Sans MS"/>
                            <a:cs typeface="Comic Sans MS"/>
                            <a:sym typeface="Comic Sans MS"/>
                          </a:rPr>
                          <a:t>Chat Box</a:t>
                        </a:r>
                      </a:p>
                    </p:txBody>
                  </p:sp>
                </p:grpSp>
                <p:grpSp>
                  <p:nvGrpSpPr>
                    <p:cNvPr id="249" name="Shape 249"/>
                    <p:cNvGrpSpPr/>
                    <p:nvPr/>
                  </p:nvGrpSpPr>
                  <p:grpSpPr>
                    <a:xfrm>
                      <a:off x="905425" y="1271800"/>
                      <a:ext cx="1695899" cy="3043415"/>
                      <a:chOff x="905425" y="1271800"/>
                      <a:chExt cx="1695899" cy="3043415"/>
                    </a:xfrm>
                  </p:grpSpPr>
                  <p:sp>
                    <p:nvSpPr>
                      <p:cNvPr id="250" name="Shape 250"/>
                      <p:cNvSpPr/>
                      <p:nvPr/>
                    </p:nvSpPr>
                    <p:spPr>
                      <a:xfrm>
                        <a:off x="905425" y="1271800"/>
                        <a:ext cx="1695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251" name="Shape 251"/>
                      <p:cNvCxnSpPr/>
                      <p:nvPr/>
                    </p:nvCxnSpPr>
                    <p:spPr>
                      <a:xfrm>
                        <a:off x="909950" y="17920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252" name="Shape 252"/>
                      <p:cNvCxnSpPr/>
                      <p:nvPr/>
                    </p:nvCxnSpPr>
                    <p:spPr>
                      <a:xfrm>
                        <a:off x="909950" y="23254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253" name="Shape 253"/>
                      <p:cNvCxnSpPr/>
                      <p:nvPr/>
                    </p:nvCxnSpPr>
                    <p:spPr>
                      <a:xfrm>
                        <a:off x="909950" y="28588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254" name="Shape 254"/>
                      <p:cNvCxnSpPr/>
                      <p:nvPr/>
                    </p:nvCxnSpPr>
                    <p:spPr>
                      <a:xfrm>
                        <a:off x="909950" y="33922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255" name="Shape 255"/>
                      <p:cNvCxnSpPr/>
                      <p:nvPr/>
                    </p:nvCxnSpPr>
                    <p:spPr>
                      <a:xfrm>
                        <a:off x="909950" y="3925625"/>
                        <a:ext cx="1689900" cy="0"/>
                      </a:xfrm>
                      <a:prstGeom prst="straightConnector1">
                        <a:avLst/>
                      </a:prstGeom>
                      <a:noFill/>
                      <a:ln cap="flat" cmpd="sng" w="9525">
                        <a:solidFill>
                          <a:schemeClr val="dk2"/>
                        </a:solidFill>
                        <a:prstDash val="solid"/>
                        <a:round/>
                        <a:headEnd len="med" w="med" type="none"/>
                        <a:tailEnd len="med" w="med" type="none"/>
                      </a:ln>
                    </p:spPr>
                  </p:cxnSp>
                  <p:grpSp>
                    <p:nvGrpSpPr>
                      <p:cNvPr id="256" name="Shape 256"/>
                      <p:cNvGrpSpPr/>
                      <p:nvPr/>
                    </p:nvGrpSpPr>
                    <p:grpSpPr>
                      <a:xfrm>
                        <a:off x="2356346" y="1372907"/>
                        <a:ext cx="187760" cy="244800"/>
                        <a:chOff x="6217689" y="658529"/>
                        <a:chExt cx="187760" cy="244800"/>
                      </a:xfrm>
                    </p:grpSpPr>
                    <p:sp>
                      <p:nvSpPr>
                        <p:cNvPr id="257" name="Shape 257"/>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8" name="Shape 258"/>
                        <p:cNvSpPr txBox="1"/>
                        <p:nvPr/>
                      </p:nvSpPr>
                      <p:spPr>
                        <a:xfrm>
                          <a:off x="6217689" y="658529"/>
                          <a:ext cx="1673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000" u="none" cap="none" strike="noStrike">
                              <a:solidFill>
                                <a:srgbClr val="FFFFFF"/>
                              </a:solidFill>
                              <a:latin typeface="Arial"/>
                              <a:ea typeface="Arial"/>
                              <a:cs typeface="Arial"/>
                              <a:sym typeface="Arial"/>
                            </a:rPr>
                            <a:t>1</a:t>
                          </a:r>
                        </a:p>
                      </p:txBody>
                    </p:sp>
                  </p:grpSp>
                  <p:sp>
                    <p:nvSpPr>
                      <p:cNvPr id="259" name="Shape 259"/>
                      <p:cNvSpPr txBox="1"/>
                      <p:nvPr/>
                    </p:nvSpPr>
                    <p:spPr>
                      <a:xfrm>
                        <a:off x="927404" y="18301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0" name="Shape 260"/>
                      <p:cNvSpPr txBox="1"/>
                      <p:nvPr/>
                    </p:nvSpPr>
                    <p:spPr>
                      <a:xfrm>
                        <a:off x="927404" y="12967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txBox="1"/>
                      <p:nvPr/>
                    </p:nvSpPr>
                    <p:spPr>
                      <a:xfrm>
                        <a:off x="927404" y="23635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2" name="Shape 262"/>
                      <p:cNvSpPr txBox="1"/>
                      <p:nvPr/>
                    </p:nvSpPr>
                    <p:spPr>
                      <a:xfrm>
                        <a:off x="927404" y="28969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txBox="1"/>
                      <p:nvPr/>
                    </p:nvSpPr>
                    <p:spPr>
                      <a:xfrm>
                        <a:off x="927404" y="34303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264" name="Shape 264"/>
                      <p:cNvPicPr preferRelativeResize="0"/>
                      <p:nvPr/>
                    </p:nvPicPr>
                    <p:blipFill rotWithShape="1">
                      <a:blip r:embed="rId4">
                        <a:alphaModFix/>
                      </a:blip>
                      <a:srcRect b="0" l="0" r="0" t="0"/>
                      <a:stretch/>
                    </p:blipFill>
                    <p:spPr>
                      <a:xfrm>
                        <a:off x="1488925" y="3783241"/>
                        <a:ext cx="531949" cy="531974"/>
                      </a:xfrm>
                      <a:prstGeom prst="rect">
                        <a:avLst/>
                      </a:prstGeom>
                      <a:noFill/>
                      <a:ln>
                        <a:noFill/>
                      </a:ln>
                    </p:spPr>
                  </p:pic>
                </p:grpSp>
              </p:grpSp>
            </p:grpSp>
            <p:sp>
              <p:nvSpPr>
                <p:cNvPr id="265" name="Shape 265"/>
                <p:cNvSpPr txBox="1"/>
                <p:nvPr/>
              </p:nvSpPr>
              <p:spPr>
                <a:xfrm>
                  <a:off x="2907253" y="1781042"/>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6" name="Shape 266"/>
                <p:cNvSpPr/>
                <p:nvPr/>
              </p:nvSpPr>
              <p:spPr>
                <a:xfrm>
                  <a:off x="3356400" y="977050"/>
                  <a:ext cx="2861400" cy="2849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267" name="Shape 267"/>
              <p:cNvSpPr/>
              <p:nvPr/>
            </p:nvSpPr>
            <p:spPr>
              <a:xfrm>
                <a:off x="2988000" y="2743600"/>
                <a:ext cx="2793300" cy="750600"/>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cxnSp>
          <p:nvCxnSpPr>
            <p:cNvPr id="268" name="Shape 268"/>
            <p:cNvCxnSpPr/>
            <p:nvPr/>
          </p:nvCxnSpPr>
          <p:spPr>
            <a:xfrm>
              <a:off x="3447525" y="1275725"/>
              <a:ext cx="2809500" cy="0"/>
            </a:xfrm>
            <a:prstGeom prst="straightConnector1">
              <a:avLst/>
            </a:prstGeom>
            <a:noFill/>
            <a:ln cap="flat" cmpd="sng" w="9525">
              <a:solidFill>
                <a:schemeClr val="dk2"/>
              </a:solidFill>
              <a:prstDash val="solid"/>
              <a:round/>
              <a:headEnd len="med" w="med" type="none"/>
              <a:tailEnd len="med" w="med" type="none"/>
            </a:ln>
          </p:spPr>
        </p:cxnSp>
      </p:grpSp>
      <p:cxnSp>
        <p:nvCxnSpPr>
          <p:cNvPr id="269" name="Shape 269"/>
          <p:cNvCxnSpPr>
            <a:stCxn id="237" idx="0"/>
          </p:cNvCxnSpPr>
          <p:nvPr/>
        </p:nvCxnSpPr>
        <p:spPr>
          <a:xfrm flipH="1" rot="10800000">
            <a:off x="5873375" y="2995425"/>
            <a:ext cx="1782600" cy="1289400"/>
          </a:xfrm>
          <a:prstGeom prst="straightConnector1">
            <a:avLst/>
          </a:prstGeom>
          <a:noFill/>
          <a:ln cap="flat" cmpd="sng" w="19050">
            <a:solidFill>
              <a:srgbClr val="CC0000"/>
            </a:solidFill>
            <a:prstDash val="solid"/>
            <a:round/>
            <a:headEnd len="med" w="med" type="none"/>
            <a:tailEnd len="lg" w="lg" type="triangle"/>
          </a:ln>
        </p:spPr>
      </p:cxnSp>
      <p:sp>
        <p:nvSpPr>
          <p:cNvPr id="270" name="Shape 270"/>
          <p:cNvSpPr txBox="1"/>
          <p:nvPr/>
        </p:nvSpPr>
        <p:spPr>
          <a:xfrm>
            <a:off x="6741875" y="3508950"/>
            <a:ext cx="1310400" cy="47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set state </a:t>
            </a:r>
          </a:p>
        </p:txBody>
      </p:sp>
      <p:sp>
        <p:nvSpPr>
          <p:cNvPr id="271" name="Shape 271"/>
          <p:cNvSpPr txBox="1"/>
          <p:nvPr/>
        </p:nvSpPr>
        <p:spPr>
          <a:xfrm>
            <a:off x="3090375" y="4259464"/>
            <a:ext cx="2004899" cy="28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New message</a:t>
            </a:r>
          </a:p>
        </p:txBody>
      </p:sp>
      <p:sp>
        <p:nvSpPr>
          <p:cNvPr id="272" name="Shape 27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What is React - Rebuilding the UI</a:t>
            </a:r>
          </a:p>
        </p:txBody>
      </p:sp>
      <p:sp>
        <p:nvSpPr>
          <p:cNvPr id="273" name="Shape 273"/>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State</a:t>
            </a:r>
          </a:p>
        </p:txBody>
      </p:sp>
      <p:sp>
        <p:nvSpPr>
          <p:cNvPr id="274" name="Shape 274"/>
          <p:cNvSpPr txBox="1"/>
          <p:nvPr/>
        </p:nvSpPr>
        <p:spPr>
          <a:xfrm>
            <a:off x="2907253" y="3228842"/>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0" name="Shape 970"/>
        <p:cNvGrpSpPr/>
        <p:nvPr/>
      </p:nvGrpSpPr>
      <p:grpSpPr>
        <a:xfrm>
          <a:off x="0" y="0"/>
          <a:ext cx="0" cy="0"/>
          <a:chOff x="0" y="0"/>
          <a:chExt cx="0" cy="0"/>
        </a:xfrm>
      </p:grpSpPr>
      <p:sp>
        <p:nvSpPr>
          <p:cNvPr id="971" name="Shape 971"/>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Adding Emoji Support</a:t>
            </a:r>
          </a:p>
        </p:txBody>
      </p:sp>
      <p:pic>
        <p:nvPicPr>
          <p:cNvPr descr="Screen Shot 2016-11-04 at 5.10.05 PM.png" id="972" name="Shape 972"/>
          <p:cNvPicPr preferRelativeResize="0"/>
          <p:nvPr/>
        </p:nvPicPr>
        <p:blipFill rotWithShape="1">
          <a:blip r:embed="rId3">
            <a:alphaModFix/>
          </a:blip>
          <a:srcRect b="15732" l="20956" r="15615" t="38871"/>
          <a:stretch/>
        </p:blipFill>
        <p:spPr>
          <a:xfrm>
            <a:off x="1344612" y="1472274"/>
            <a:ext cx="6454778" cy="2887374"/>
          </a:xfrm>
          <a:prstGeom prst="rect">
            <a:avLst/>
          </a:prstGeom>
          <a:noFill/>
          <a:ln>
            <a:noFill/>
          </a:ln>
        </p:spPr>
      </p:pic>
      <p:sp>
        <p:nvSpPr>
          <p:cNvPr id="973" name="Shape 973"/>
          <p:cNvSpPr/>
          <p:nvPr/>
        </p:nvSpPr>
        <p:spPr>
          <a:xfrm>
            <a:off x="2139450" y="2100950"/>
            <a:ext cx="1903500" cy="1269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
        <p:nvSpPr>
          <p:cNvPr id="974" name="Shape 974"/>
          <p:cNvSpPr/>
          <p:nvPr/>
        </p:nvSpPr>
        <p:spPr>
          <a:xfrm>
            <a:off x="2139450" y="3209175"/>
            <a:ext cx="2673299" cy="5330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8" name="Shape 978"/>
        <p:cNvGrpSpPr/>
        <p:nvPr/>
      </p:nvGrpSpPr>
      <p:grpSpPr>
        <a:xfrm>
          <a:off x="0" y="0"/>
          <a:ext cx="0" cy="0"/>
          <a:chOff x="0" y="0"/>
          <a:chExt cx="0" cy="0"/>
        </a:xfrm>
      </p:grpSpPr>
      <p:sp>
        <p:nvSpPr>
          <p:cNvPr id="979" name="Shape 979"/>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Styling our Interface</a:t>
            </a:r>
          </a:p>
        </p:txBody>
      </p:sp>
      <p:pic>
        <p:nvPicPr>
          <p:cNvPr id="980" name="Shape 980"/>
          <p:cNvPicPr preferRelativeResize="0"/>
          <p:nvPr/>
        </p:nvPicPr>
        <p:blipFill rotWithShape="1">
          <a:blip r:embed="rId3">
            <a:alphaModFix/>
          </a:blip>
          <a:srcRect b="0" l="0" r="0" t="0"/>
          <a:stretch/>
        </p:blipFill>
        <p:spPr>
          <a:xfrm>
            <a:off x="954700" y="1476425"/>
            <a:ext cx="7234600" cy="3043949"/>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4" name="Shape 984"/>
        <p:cNvGrpSpPr/>
        <p:nvPr/>
      </p:nvGrpSpPr>
      <p:grpSpPr>
        <a:xfrm>
          <a:off x="0" y="0"/>
          <a:ext cx="0" cy="0"/>
          <a:chOff x="0" y="0"/>
          <a:chExt cx="0" cy="0"/>
        </a:xfrm>
      </p:grpSpPr>
      <p:sp>
        <p:nvSpPr>
          <p:cNvPr id="985" name="Shape 98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Styling our Interface</a:t>
            </a:r>
          </a:p>
        </p:txBody>
      </p:sp>
      <p:sp>
        <p:nvSpPr>
          <p:cNvPr id="986" name="Shape 986"/>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Our stylesheet is already included in the </a:t>
            </a:r>
            <a:r>
              <a:rPr b="0" i="0" lang="en" sz="1800" u="none" cap="none" strike="noStrike">
                <a:solidFill>
                  <a:schemeClr val="dk2"/>
                </a:solidFill>
                <a:latin typeface="Courier New"/>
                <a:ea typeface="Courier New"/>
                <a:cs typeface="Courier New"/>
                <a:sym typeface="Courier New"/>
              </a:rPr>
              <a:t>styles/</a:t>
            </a:r>
            <a:r>
              <a:rPr b="0" i="0" lang="en" sz="1800" u="none" cap="none" strike="noStrike">
                <a:solidFill>
                  <a:schemeClr val="dk2"/>
                </a:solidFill>
                <a:latin typeface="Open Sans"/>
                <a:ea typeface="Open Sans"/>
                <a:cs typeface="Open Sans"/>
                <a:sym typeface="Open Sans"/>
              </a:rPr>
              <a:t> directory</a:t>
            </a:r>
          </a:p>
          <a:p>
            <a:pPr indent="0" lvl="0" marL="0" marR="0" rtl="0" algn="l">
              <a:lnSpc>
                <a:spcPct val="115000"/>
              </a:lnSpc>
              <a:spcBef>
                <a:spcPts val="1600"/>
              </a:spcBef>
              <a:spcAft>
                <a:spcPts val="0"/>
              </a:spcAft>
              <a:buClr>
                <a:schemeClr val="dk2"/>
              </a:buClr>
              <a:buSzPct val="25000"/>
              <a:buFont typeface="Open Sans"/>
              <a:buNone/>
            </a:pPr>
            <a:r>
              <a:rPr b="0" i="0" lang="en" sz="1800" u="none" cap="none" strike="noStrike">
                <a:solidFill>
                  <a:schemeClr val="dk2"/>
                </a:solidFill>
                <a:latin typeface="Open Sans"/>
                <a:ea typeface="Open Sans"/>
                <a:cs typeface="Open Sans"/>
                <a:sym typeface="Open Sans"/>
              </a:rPr>
              <a:t>Let’s import it and update our components to use the styles.</a:t>
            </a:r>
          </a:p>
          <a:p>
            <a:pPr indent="0" lvl="0" marL="0" marR="0" rtl="0" algn="l">
              <a:lnSpc>
                <a:spcPct val="115000"/>
              </a:lnSpc>
              <a:spcBef>
                <a:spcPts val="1600"/>
              </a:spcBef>
              <a:spcAft>
                <a:spcPts val="0"/>
              </a:spcAft>
              <a:buClr>
                <a:schemeClr val="dk2"/>
              </a:buClr>
              <a:buSzPct val="25000"/>
              <a:buFont typeface="Open Sans"/>
              <a:buNone/>
            </a:pPr>
            <a:r>
              <a:rPr b="0" i="0" lang="en" sz="1800" u="sng" cap="none" strike="noStrike">
                <a:solidFill>
                  <a:schemeClr val="hlink"/>
                </a:solidFill>
                <a:latin typeface="Open Sans"/>
                <a:ea typeface="Open Sans"/>
                <a:cs typeface="Open Sans"/>
                <a:sym typeface="Open Sans"/>
                <a:hlinkClick r:id="rId3"/>
              </a:rPr>
              <a:t>See the changes here!</a:t>
            </a:r>
            <a:r>
              <a:rPr b="0" i="0" lang="en" sz="1800" u="none" cap="none" strike="noStrike">
                <a:solidFill>
                  <a:schemeClr val="dk2"/>
                </a:solidFill>
                <a:latin typeface="Open Sans"/>
                <a:ea typeface="Open Sans"/>
                <a:cs typeface="Open Sans"/>
                <a:sym typeface="Open Sans"/>
              </a:rPr>
              <a:t> </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2"/>
                </a:solidFill>
                <a:latin typeface="Open Sans"/>
                <a:ea typeface="Open Sans"/>
                <a:cs typeface="Open Sans"/>
                <a:sym typeface="Open Sans"/>
              </a:rPr>
              <a:t>Bonus: Change the class names on the different divs and see how the styles change</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0" name="Shape 990"/>
        <p:cNvGrpSpPr/>
        <p:nvPr/>
      </p:nvGrpSpPr>
      <p:grpSpPr>
        <a:xfrm>
          <a:off x="0" y="0"/>
          <a:ext cx="0" cy="0"/>
          <a:chOff x="0" y="0"/>
          <a:chExt cx="0" cy="0"/>
        </a:xfrm>
      </p:grpSpPr>
      <p:sp>
        <p:nvSpPr>
          <p:cNvPr id="991" name="Shape 991"/>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Styling our Interface</a:t>
            </a:r>
          </a:p>
        </p:txBody>
      </p:sp>
      <p:pic>
        <p:nvPicPr>
          <p:cNvPr descr="Screen Shot 2016-11-04 at 5.08.56 PM.png" id="992" name="Shape 992"/>
          <p:cNvPicPr preferRelativeResize="0"/>
          <p:nvPr/>
        </p:nvPicPr>
        <p:blipFill rotWithShape="1">
          <a:blip r:embed="rId3">
            <a:alphaModFix/>
          </a:blip>
          <a:srcRect b="68509" l="21267" r="15207" t="13212"/>
          <a:stretch/>
        </p:blipFill>
        <p:spPr>
          <a:xfrm>
            <a:off x="1105475" y="1948425"/>
            <a:ext cx="6933051" cy="1246648"/>
          </a:xfrm>
          <a:prstGeom prst="rect">
            <a:avLst/>
          </a:prstGeom>
          <a:noFill/>
          <a:ln cap="flat" cmpd="sng" w="9525">
            <a:solidFill>
              <a:srgbClr val="EFEFEF"/>
            </a:solidFill>
            <a:prstDash val="solid"/>
            <a:round/>
            <a:headEnd len="med" w="med" type="none"/>
            <a:tailEnd len="med" w="med" type="none"/>
          </a:ln>
        </p:spPr>
      </p:pic>
      <p:sp>
        <p:nvSpPr>
          <p:cNvPr id="993" name="Shape 993"/>
          <p:cNvSpPr/>
          <p:nvPr/>
        </p:nvSpPr>
        <p:spPr>
          <a:xfrm>
            <a:off x="1929521" y="2902465"/>
            <a:ext cx="2131500" cy="1910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7" name="Shape 997"/>
        <p:cNvGrpSpPr/>
        <p:nvPr/>
      </p:nvGrpSpPr>
      <p:grpSpPr>
        <a:xfrm>
          <a:off x="0" y="0"/>
          <a:ext cx="0" cy="0"/>
          <a:chOff x="0" y="0"/>
          <a:chExt cx="0" cy="0"/>
        </a:xfrm>
      </p:grpSpPr>
      <p:sp>
        <p:nvSpPr>
          <p:cNvPr id="998" name="Shape 99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Styling our Interface</a:t>
            </a:r>
          </a:p>
        </p:txBody>
      </p:sp>
      <p:pic>
        <p:nvPicPr>
          <p:cNvPr descr="Screen Shot 2016-11-04 at 5.08.56 PM.png" id="999" name="Shape 999"/>
          <p:cNvPicPr preferRelativeResize="0"/>
          <p:nvPr/>
        </p:nvPicPr>
        <p:blipFill rotWithShape="1">
          <a:blip r:embed="rId3">
            <a:alphaModFix/>
          </a:blip>
          <a:srcRect b="6362" l="21267" r="15207" t="35747"/>
          <a:stretch/>
        </p:blipFill>
        <p:spPr>
          <a:xfrm>
            <a:off x="1134825" y="1114976"/>
            <a:ext cx="6874350" cy="3915499"/>
          </a:xfrm>
          <a:prstGeom prst="rect">
            <a:avLst/>
          </a:prstGeom>
          <a:noFill/>
          <a:ln cap="flat" cmpd="sng" w="9525">
            <a:solidFill>
              <a:srgbClr val="EFEFEF"/>
            </a:solidFill>
            <a:prstDash val="solid"/>
            <a:round/>
            <a:headEnd len="med" w="med" type="none"/>
            <a:tailEnd len="med" w="med" type="none"/>
          </a:ln>
        </p:spPr>
      </p:pic>
      <p:sp>
        <p:nvSpPr>
          <p:cNvPr id="1000" name="Shape 1000"/>
          <p:cNvSpPr/>
          <p:nvPr/>
        </p:nvSpPr>
        <p:spPr>
          <a:xfrm>
            <a:off x="1951893" y="1748126"/>
            <a:ext cx="5940000" cy="3147899"/>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6AA84F"/>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4" name="Shape 1004"/>
        <p:cNvGrpSpPr/>
        <p:nvPr/>
      </p:nvGrpSpPr>
      <p:grpSpPr>
        <a:xfrm>
          <a:off x="0" y="0"/>
          <a:ext cx="0" cy="0"/>
          <a:chOff x="0" y="0"/>
          <a:chExt cx="0" cy="0"/>
        </a:xfrm>
      </p:grpSpPr>
      <p:sp>
        <p:nvSpPr>
          <p:cNvPr id="1005" name="Shape 1005"/>
          <p:cNvSpPr txBox="1"/>
          <p:nvPr>
            <p:ph type="ctrTitle"/>
          </p:nvPr>
        </p:nvSpPr>
        <p:spPr>
          <a:xfrm>
            <a:off x="311708" y="1545450"/>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You're Done!</a:t>
            </a:r>
          </a:p>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Everything Should Work Now!</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9" name="Shape 1009"/>
        <p:cNvGrpSpPr/>
        <p:nvPr/>
      </p:nvGrpSpPr>
      <p:grpSpPr>
        <a:xfrm>
          <a:off x="0" y="0"/>
          <a:ext cx="0" cy="0"/>
          <a:chOff x="0" y="0"/>
          <a:chExt cx="0" cy="0"/>
        </a:xfrm>
      </p:grpSpPr>
      <p:sp>
        <p:nvSpPr>
          <p:cNvPr id="1010" name="Shape 1010"/>
          <p:cNvSpPr txBox="1"/>
          <p:nvPr>
            <p:ph idx="1" type="body"/>
          </p:nvPr>
        </p:nvSpPr>
        <p:spPr>
          <a:xfrm>
            <a:off x="311700" y="1152475"/>
            <a:ext cx="8520599" cy="37577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Missing imports</a:t>
            </a:r>
          </a:p>
          <a:p>
            <a:pPr indent="-228600" lvl="0" marL="457200" marR="0" rtl="0" algn="l">
              <a:lnSpc>
                <a:spcPct val="115000"/>
              </a:lnSpc>
              <a:spcBef>
                <a:spcPts val="160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Forgetting to install libraries before using them</a:t>
            </a:r>
          </a:p>
          <a:p>
            <a:pPr indent="-228600" lvl="0" marL="457200" marR="0" rtl="0" algn="l">
              <a:lnSpc>
                <a:spcPct val="115000"/>
              </a:lnSpc>
              <a:spcBef>
                <a:spcPts val="160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Not updating the state using </a:t>
            </a:r>
            <a:r>
              <a:rPr b="0" i="0" lang="en" sz="1800" u="none" cap="none" strike="noStrike">
                <a:solidFill>
                  <a:schemeClr val="dk2"/>
                </a:solidFill>
                <a:highlight>
                  <a:srgbClr val="EFEFEF"/>
                </a:highlight>
                <a:latin typeface="Consolas"/>
                <a:ea typeface="Consolas"/>
                <a:cs typeface="Consolas"/>
                <a:sym typeface="Consolas"/>
              </a:rPr>
              <a:t>setState</a:t>
            </a:r>
            <a:r>
              <a:rPr b="0" i="0" lang="en" sz="1800" u="none" cap="none" strike="noStrike">
                <a:solidFill>
                  <a:schemeClr val="dk2"/>
                </a:solidFill>
                <a:latin typeface="Open Sans"/>
                <a:ea typeface="Open Sans"/>
                <a:cs typeface="Open Sans"/>
                <a:sym typeface="Open Sans"/>
              </a:rPr>
              <a:t> on user interaction</a:t>
            </a:r>
          </a:p>
          <a:p>
            <a:pPr indent="-228600" lvl="0" marL="457200" marR="0" rtl="0" algn="l">
              <a:lnSpc>
                <a:spcPct val="115000"/>
              </a:lnSpc>
              <a:spcBef>
                <a:spcPts val="160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Confusing </a:t>
            </a:r>
            <a:r>
              <a:rPr b="0" i="0" lang="en" sz="1800" u="none" cap="none" strike="noStrike">
                <a:solidFill>
                  <a:schemeClr val="dk2"/>
                </a:solidFill>
                <a:highlight>
                  <a:srgbClr val="EFEFEF"/>
                </a:highlight>
                <a:latin typeface="Consolas"/>
                <a:ea typeface="Consolas"/>
                <a:cs typeface="Consolas"/>
                <a:sym typeface="Consolas"/>
              </a:rPr>
              <a:t>=</a:t>
            </a:r>
            <a:r>
              <a:rPr b="0" i="0" lang="en" sz="1800" u="none" cap="none" strike="noStrike">
                <a:solidFill>
                  <a:schemeClr val="dk2"/>
                </a:solidFill>
                <a:latin typeface="Open Sans"/>
                <a:ea typeface="Open Sans"/>
                <a:cs typeface="Open Sans"/>
                <a:sym typeface="Open Sans"/>
              </a:rPr>
              <a:t>, </a:t>
            </a:r>
            <a:r>
              <a:rPr b="0" i="0" lang="en" sz="1800" u="none" cap="none" strike="noStrike">
                <a:solidFill>
                  <a:schemeClr val="dk2"/>
                </a:solidFill>
                <a:highlight>
                  <a:srgbClr val="EFEFEF"/>
                </a:highlight>
                <a:latin typeface="Consolas"/>
                <a:ea typeface="Consolas"/>
                <a:cs typeface="Consolas"/>
                <a:sym typeface="Consolas"/>
              </a:rPr>
              <a:t>==</a:t>
            </a:r>
            <a:r>
              <a:rPr b="0" i="0" lang="en" sz="1800" u="none" cap="none" strike="noStrike">
                <a:solidFill>
                  <a:schemeClr val="dk2"/>
                </a:solidFill>
                <a:latin typeface="Open Sans"/>
                <a:ea typeface="Open Sans"/>
                <a:cs typeface="Open Sans"/>
                <a:sym typeface="Open Sans"/>
              </a:rPr>
              <a:t>, and </a:t>
            </a:r>
            <a:r>
              <a:rPr b="0" i="0" lang="en" sz="1800" u="none" cap="none" strike="noStrike">
                <a:solidFill>
                  <a:schemeClr val="dk2"/>
                </a:solidFill>
                <a:highlight>
                  <a:srgbClr val="EFEFEF"/>
                </a:highlight>
                <a:latin typeface="Consolas"/>
                <a:ea typeface="Consolas"/>
                <a:cs typeface="Consolas"/>
                <a:sym typeface="Consolas"/>
              </a:rPr>
              <a:t>===</a:t>
            </a:r>
          </a:p>
          <a:p>
            <a:pPr indent="-228600" lvl="0" marL="457200" marR="0" rtl="0" algn="l">
              <a:lnSpc>
                <a:spcPct val="115000"/>
              </a:lnSpc>
              <a:spcBef>
                <a:spcPts val="160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Accessing a variables in the wrong scope</a:t>
            </a:r>
          </a:p>
          <a:p>
            <a:pPr indent="-228600" lvl="0" marL="457200" marR="0" rtl="0" algn="l">
              <a:lnSpc>
                <a:spcPct val="115000"/>
              </a:lnSpc>
              <a:spcBef>
                <a:spcPts val="1600"/>
              </a:spcBef>
              <a:spcAft>
                <a:spcPts val="0"/>
              </a:spcAft>
              <a:buClr>
                <a:schemeClr val="dk2"/>
              </a:buClr>
              <a:buSzPct val="100000"/>
              <a:buFont typeface="Open Sans"/>
              <a:buChar char="●"/>
            </a:pPr>
            <a:r>
              <a:rPr b="0" i="0" lang="en" sz="1800" u="none" cap="none" strike="noStrike">
                <a:solidFill>
                  <a:schemeClr val="dk2"/>
                </a:solidFill>
                <a:latin typeface="Open Sans"/>
                <a:ea typeface="Open Sans"/>
                <a:cs typeface="Open Sans"/>
                <a:sym typeface="Open Sans"/>
              </a:rPr>
              <a:t>Check out this </a:t>
            </a:r>
            <a:r>
              <a:rPr b="0" i="0" lang="en" sz="1800" u="sng" cap="none" strike="noStrike">
                <a:solidFill>
                  <a:schemeClr val="hlink"/>
                </a:solidFill>
                <a:latin typeface="Open Sans"/>
                <a:ea typeface="Open Sans"/>
                <a:cs typeface="Open Sans"/>
                <a:sym typeface="Open Sans"/>
                <a:hlinkClick r:id="rId3"/>
              </a:rPr>
              <a:t>video</a:t>
            </a:r>
          </a:p>
        </p:txBody>
      </p:sp>
      <p:sp>
        <p:nvSpPr>
          <p:cNvPr id="1011" name="Shape 1011"/>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More Common React/JS mistakes</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5" name="Shape 1015"/>
        <p:cNvGrpSpPr/>
        <p:nvPr/>
      </p:nvGrpSpPr>
      <p:grpSpPr>
        <a:xfrm>
          <a:off x="0" y="0"/>
          <a:ext cx="0" cy="0"/>
          <a:chOff x="0" y="0"/>
          <a:chExt cx="0" cy="0"/>
        </a:xfrm>
      </p:grpSpPr>
      <p:sp>
        <p:nvSpPr>
          <p:cNvPr id="1016" name="Shape 1016"/>
          <p:cNvSpPr txBox="1"/>
          <p:nvPr>
            <p:ph type="title"/>
          </p:nvPr>
        </p:nvSpPr>
        <p:spPr>
          <a:xfrm>
            <a:off x="311700" y="1106125"/>
            <a:ext cx="8520599" cy="19635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Open Sans"/>
              <a:buNone/>
            </a:pPr>
            <a:r>
              <a:rPr b="0" i="0" lang="en" sz="12000" u="none" cap="none" strike="noStrike">
                <a:solidFill>
                  <a:srgbClr val="484848"/>
                </a:solidFill>
                <a:latin typeface="Open Sans"/>
                <a:ea typeface="Open Sans"/>
                <a:cs typeface="Open Sans"/>
                <a:sym typeface="Open Sans"/>
              </a:rPr>
              <a:t>Questions?</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0" name="Shape 1020"/>
        <p:cNvGrpSpPr/>
        <p:nvPr/>
      </p:nvGrpSpPr>
      <p:grpSpPr>
        <a:xfrm>
          <a:off x="0" y="0"/>
          <a:ext cx="0" cy="0"/>
          <a:chOff x="0" y="0"/>
          <a:chExt cx="0" cy="0"/>
        </a:xfrm>
      </p:grpSpPr>
      <p:sp>
        <p:nvSpPr>
          <p:cNvPr id="1021" name="Shape 1021"/>
          <p:cNvSpPr txBox="1"/>
          <p:nvPr>
            <p:ph idx="1" type="body"/>
          </p:nvPr>
        </p:nvSpPr>
        <p:spPr>
          <a:xfrm>
            <a:off x="311700" y="1152475"/>
            <a:ext cx="8520599" cy="37577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In order to get this project your device, run the following command</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none" cap="none" strike="noStrike">
                <a:solidFill>
                  <a:schemeClr val="dk2"/>
                </a:solidFill>
                <a:latin typeface="Open Sans"/>
                <a:ea typeface="Open Sans"/>
                <a:cs typeface="Open Sans"/>
                <a:sym typeface="Open Sans"/>
              </a:rPr>
              <a:t>git clone git@github.com:mdeng123/ReactWorkshop.git</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Running this previous command gives you all the commits in the project.</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Feel free to do with the code as you like, and if you want to follow along, run the following command, which will set your project to the beginning.</a:t>
            </a:r>
          </a:p>
          <a:p>
            <a:pPr indent="-228600" lvl="1" marL="914400" marR="0" rtl="0" algn="l">
              <a:lnSpc>
                <a:spcPct val="115000"/>
              </a:lnSpc>
              <a:spcBef>
                <a:spcPts val="0"/>
              </a:spcBef>
              <a:spcAft>
                <a:spcPts val="0"/>
              </a:spcAft>
              <a:buClr>
                <a:schemeClr val="dk2"/>
              </a:buClr>
              <a:buSzPct val="100000"/>
              <a:buFont typeface="Open Sans"/>
              <a:buAutoNum type="alphaLcPeriod"/>
            </a:pPr>
            <a:r>
              <a:rPr b="0" i="0" lang="en" sz="1400" u="none" cap="none" strike="noStrike">
                <a:solidFill>
                  <a:schemeClr val="dk2"/>
                </a:solidFill>
                <a:latin typeface="Open Sans"/>
                <a:ea typeface="Open Sans"/>
                <a:cs typeface="Open Sans"/>
                <a:sym typeface="Open Sans"/>
              </a:rPr>
              <a:t>git checkout 6d6b5de0674b45dcd0380649d7352569bf00072f</a:t>
            </a:r>
          </a:p>
          <a:p>
            <a:pPr indent="-228600" lvl="0" marL="457200" marR="0" rtl="0" algn="l">
              <a:lnSpc>
                <a:spcPct val="115000"/>
              </a:lnSpc>
              <a:spcBef>
                <a:spcPts val="0"/>
              </a:spcBef>
              <a:spcAft>
                <a:spcPts val="0"/>
              </a:spcAft>
              <a:buClr>
                <a:schemeClr val="dk2"/>
              </a:buClr>
              <a:buSzPct val="100000"/>
              <a:buFont typeface="Open Sans"/>
              <a:buAutoNum type="arabicPeriod"/>
            </a:pPr>
            <a:r>
              <a:rPr b="0" i="0" lang="en" sz="1800" u="none" cap="none" strike="noStrike">
                <a:solidFill>
                  <a:schemeClr val="dk2"/>
                </a:solidFill>
                <a:latin typeface="Open Sans"/>
                <a:ea typeface="Open Sans"/>
                <a:cs typeface="Open Sans"/>
                <a:sym typeface="Open Sans"/>
              </a:rPr>
              <a:t>As we move through the workshop, we will show the necessary changes needed for each step of the project. Please feel free to code with us or just listen.</a:t>
            </a:r>
          </a:p>
          <a:p>
            <a:pPr indent="-228600" lvl="0" marL="457200" marR="0" rtl="0" algn="l">
              <a:lnSpc>
                <a:spcPct val="115000"/>
              </a:lnSpc>
              <a:spcBef>
                <a:spcPts val="0"/>
              </a:spcBef>
              <a:spcAft>
                <a:spcPts val="0"/>
              </a:spcAft>
              <a:buClr>
                <a:schemeClr val="dk2"/>
              </a:buClr>
              <a:buSzPct val="100000"/>
              <a:buFont typeface="Open Sans"/>
              <a:buAutoNum type="arabicPeriod"/>
            </a:pPr>
            <a:r>
              <a:rPr b="1" i="0" lang="en" sz="1800" u="none" cap="none" strike="noStrike">
                <a:solidFill>
                  <a:schemeClr val="dk2"/>
                </a:solidFill>
                <a:latin typeface="Open Sans"/>
                <a:ea typeface="Open Sans"/>
                <a:cs typeface="Open Sans"/>
                <a:sym typeface="Open Sans"/>
              </a:rPr>
              <a:t>If you just choose to listen</a:t>
            </a:r>
            <a:r>
              <a:rPr b="0" i="0" lang="en" sz="1800" u="none" cap="none" strike="noStrike">
                <a:solidFill>
                  <a:schemeClr val="dk2"/>
                </a:solidFill>
                <a:latin typeface="Open Sans"/>
                <a:ea typeface="Open Sans"/>
                <a:cs typeface="Open Sans"/>
                <a:sym typeface="Open Sans"/>
              </a:rPr>
              <a:t>, the next slide provides git commands to keep your code up to date as we move through the presentation. Each command is coupled with the title of where we are in the workshop.</a:t>
            </a:r>
          </a:p>
        </p:txBody>
      </p:sp>
      <p:sp>
        <p:nvSpPr>
          <p:cNvPr id="1022" name="Shape 102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Github Setup</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6" name="Shape 1026"/>
        <p:cNvGrpSpPr/>
        <p:nvPr/>
      </p:nvGrpSpPr>
      <p:grpSpPr>
        <a:xfrm>
          <a:off x="0" y="0"/>
          <a:ext cx="0" cy="0"/>
          <a:chOff x="0" y="0"/>
          <a:chExt cx="0" cy="0"/>
        </a:xfrm>
      </p:grpSpPr>
      <p:sp>
        <p:nvSpPr>
          <p:cNvPr id="1027" name="Shape 1027"/>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Git hashes</a:t>
            </a:r>
          </a:p>
        </p:txBody>
      </p:sp>
      <p:graphicFrame>
        <p:nvGraphicFramePr>
          <p:cNvPr id="1028" name="Shape 1028"/>
          <p:cNvGraphicFramePr/>
          <p:nvPr/>
        </p:nvGraphicFramePr>
        <p:xfrm>
          <a:off x="344425" y="1498825"/>
          <a:ext cx="3000000" cy="3000000"/>
        </p:xfrm>
        <a:graphic>
          <a:graphicData uri="http://schemas.openxmlformats.org/drawingml/2006/table">
            <a:tbl>
              <a:tblPr>
                <a:noFill/>
                <a:tableStyleId>{C1A652A3-2CCE-41A6-A595-16366C7474E7}</a:tableStyleId>
              </a:tblPr>
              <a:tblGrid>
                <a:gridCol w="5398000"/>
                <a:gridCol w="3057150"/>
              </a:tblGrid>
              <a:tr h="3891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lang="en" sz="1400" u="none" cap="none" strike="noStrike"/>
                        <a:t>Git Command</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lang="en" sz="1400" u="none" cap="none" strike="noStrike"/>
                        <a:t>Workshop Stage</a:t>
                      </a:r>
                    </a:p>
                  </a:txBody>
                  <a:tcPr marT="91425" marB="91425" marR="91425" marL="91425"/>
                </a:tc>
              </a:tr>
              <a:tr h="3891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git checkout 6d6b5de0674b45dcd0380649d7352569bf00072f</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Starter Project </a:t>
                      </a:r>
                    </a:p>
                  </a:txBody>
                  <a:tcPr marT="91425" marB="91425" marR="91425" marL="91425"/>
                </a:tc>
              </a:tr>
              <a:tr h="3891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git checkout ed93d67aef63b5a273b8064c49bb89a935e50ddb</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Show the Firebase Messages</a:t>
                      </a:r>
                    </a:p>
                  </a:txBody>
                  <a:tcPr marT="91425" marB="91425" marR="91425" marL="91425"/>
                </a:tc>
              </a:tr>
              <a:tr h="3891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git checkout df9915737183f9afa37e48eee23f3cd5faabbde7</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Making a Component</a:t>
                      </a:r>
                    </a:p>
                  </a:txBody>
                  <a:tcPr marT="91425" marB="91425" marR="91425" marL="91425"/>
                </a:tc>
              </a:tr>
              <a:tr h="3891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git checkout a5eb99de3c4f8cff1c19e97d5ac2ca771da279ae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Adding New Messages</a:t>
                      </a:r>
                    </a:p>
                  </a:txBody>
                  <a:tcPr marT="91425" marB="91425" marR="91425" marL="91425"/>
                </a:tc>
              </a:tr>
              <a:tr h="3891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git checkout 964bffed1defcf672b1aeb47c30732cadc9a7723</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Styling the Interface</a:t>
                      </a:r>
                    </a:p>
                  </a:txBody>
                  <a:tcPr marT="91425" marB="91425" marR="91425" marL="91425"/>
                </a:tc>
              </a:tr>
              <a:tr h="3891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git checkout f6b49e6946135564012021a4f348dd508fa6217c</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Adding Emoji Support</a:t>
                      </a: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grpSp>
        <p:nvGrpSpPr>
          <p:cNvPr id="279" name="Shape 279"/>
          <p:cNvGrpSpPr/>
          <p:nvPr/>
        </p:nvGrpSpPr>
        <p:grpSpPr>
          <a:xfrm>
            <a:off x="596550" y="1126250"/>
            <a:ext cx="6034199" cy="3890800"/>
            <a:chOff x="596550" y="592850"/>
            <a:chExt cx="6034199" cy="3890800"/>
          </a:xfrm>
        </p:grpSpPr>
        <p:grpSp>
          <p:nvGrpSpPr>
            <p:cNvPr id="280" name="Shape 280"/>
            <p:cNvGrpSpPr/>
            <p:nvPr/>
          </p:nvGrpSpPr>
          <p:grpSpPr>
            <a:xfrm>
              <a:off x="596550" y="592850"/>
              <a:ext cx="6034199" cy="3890800"/>
              <a:chOff x="596550" y="592850"/>
              <a:chExt cx="6034199" cy="3890800"/>
            </a:xfrm>
          </p:grpSpPr>
          <p:grpSp>
            <p:nvGrpSpPr>
              <p:cNvPr id="281" name="Shape 281"/>
              <p:cNvGrpSpPr/>
              <p:nvPr/>
            </p:nvGrpSpPr>
            <p:grpSpPr>
              <a:xfrm>
                <a:off x="596550" y="592850"/>
                <a:ext cx="6034199" cy="3890800"/>
                <a:chOff x="596550" y="592850"/>
                <a:chExt cx="6034199" cy="3890800"/>
              </a:xfrm>
            </p:grpSpPr>
            <p:sp>
              <p:nvSpPr>
                <p:cNvPr id="282" name="Shape 282"/>
                <p:cNvSpPr/>
                <p:nvPr/>
              </p:nvSpPr>
              <p:spPr>
                <a:xfrm>
                  <a:off x="596550" y="659850"/>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p:nvPr/>
              </p:nvSpPr>
              <p:spPr>
                <a:xfrm>
                  <a:off x="2904575" y="1301129"/>
                  <a:ext cx="3408899"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4" name="Shape 284"/>
                <p:cNvSpPr/>
                <p:nvPr/>
              </p:nvSpPr>
              <p:spPr>
                <a:xfrm>
                  <a:off x="895645" y="1281579"/>
                  <a:ext cx="1695899" cy="2894398"/>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285" name="Shape 285"/>
                <p:cNvGrpSpPr/>
                <p:nvPr/>
              </p:nvGrpSpPr>
              <p:grpSpPr>
                <a:xfrm>
                  <a:off x="596550" y="592850"/>
                  <a:ext cx="6034199" cy="3890800"/>
                  <a:chOff x="596550" y="592850"/>
                  <a:chExt cx="6034199" cy="3890800"/>
                </a:xfrm>
              </p:grpSpPr>
              <p:sp>
                <p:nvSpPr>
                  <p:cNvPr id="286" name="Shape 286"/>
                  <p:cNvSpPr/>
                  <p:nvPr/>
                </p:nvSpPr>
                <p:spPr>
                  <a:xfrm>
                    <a:off x="596550" y="659850"/>
                    <a:ext cx="6034199"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287" name="Shape 287"/>
                  <p:cNvGrpSpPr/>
                  <p:nvPr/>
                </p:nvGrpSpPr>
                <p:grpSpPr>
                  <a:xfrm>
                    <a:off x="2914350" y="1271800"/>
                    <a:ext cx="3408899" cy="2894400"/>
                    <a:chOff x="2914350" y="1271800"/>
                    <a:chExt cx="3408899" cy="2894400"/>
                  </a:xfrm>
                </p:grpSpPr>
                <p:sp>
                  <p:nvSpPr>
                    <p:cNvPr id="288" name="Shape 288"/>
                    <p:cNvSpPr/>
                    <p:nvPr/>
                  </p:nvSpPr>
                  <p:spPr>
                    <a:xfrm>
                      <a:off x="2914350" y="1271800"/>
                      <a:ext cx="3408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289" name="Shape 289"/>
                    <p:cNvCxnSpPr/>
                    <p:nvPr/>
                  </p:nvCxnSpPr>
                  <p:spPr>
                    <a:xfrm>
                      <a:off x="2922350" y="3615450"/>
                      <a:ext cx="3398399" cy="0"/>
                    </a:xfrm>
                    <a:prstGeom prst="straightConnector1">
                      <a:avLst/>
                    </a:prstGeom>
                    <a:noFill/>
                    <a:ln cap="flat" cmpd="sng" w="9525">
                      <a:solidFill>
                        <a:schemeClr val="dk2"/>
                      </a:solidFill>
                      <a:prstDash val="solid"/>
                      <a:round/>
                      <a:headEnd len="med" w="med" type="none"/>
                      <a:tailEnd len="med" w="med" type="none"/>
                    </a:ln>
                  </p:spPr>
                </p:cxnSp>
                <p:sp>
                  <p:nvSpPr>
                    <p:cNvPr id="290" name="Shape 290"/>
                    <p:cNvSpPr/>
                    <p:nvPr/>
                  </p:nvSpPr>
                  <p:spPr>
                    <a:xfrm>
                      <a:off x="5565575" y="3751425"/>
                      <a:ext cx="615600" cy="259499"/>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en" sz="1200" u="none" cap="none" strike="noStrike">
                          <a:solidFill>
                            <a:srgbClr val="FFFFFF"/>
                          </a:solidFill>
                          <a:latin typeface="Arial"/>
                          <a:ea typeface="Arial"/>
                          <a:cs typeface="Arial"/>
                          <a:sym typeface="Arial"/>
                        </a:rPr>
                        <a:t>Send</a:t>
                      </a:r>
                    </a:p>
                  </p:txBody>
                </p:sp>
                <p:cxnSp>
                  <p:nvCxnSpPr>
                    <p:cNvPr id="291" name="Shape 291"/>
                    <p:cNvCxnSpPr/>
                    <p:nvPr/>
                  </p:nvCxnSpPr>
                  <p:spPr>
                    <a:xfrm>
                      <a:off x="2988000" y="4022325"/>
                      <a:ext cx="2470799" cy="0"/>
                    </a:xfrm>
                    <a:prstGeom prst="straightConnector1">
                      <a:avLst/>
                    </a:prstGeom>
                    <a:noFill/>
                    <a:ln cap="flat" cmpd="sng" w="9525">
                      <a:solidFill>
                        <a:schemeClr val="dk2"/>
                      </a:solidFill>
                      <a:prstDash val="solid"/>
                      <a:round/>
                      <a:headEnd len="med" w="med" type="none"/>
                      <a:tailEnd len="med" w="med" type="none"/>
                    </a:ln>
                  </p:spPr>
                </p:cxnSp>
                <p:sp>
                  <p:nvSpPr>
                    <p:cNvPr id="292" name="Shape 292"/>
                    <p:cNvSpPr/>
                    <p:nvPr/>
                  </p:nvSpPr>
                  <p:spPr>
                    <a:xfrm>
                      <a:off x="2988000" y="1360645"/>
                      <a:ext cx="1264200" cy="356099"/>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3" name="Shape 293"/>
                    <p:cNvSpPr/>
                    <p:nvPr/>
                  </p:nvSpPr>
                  <p:spPr>
                    <a:xfrm>
                      <a:off x="4301375" y="1792144"/>
                      <a:ext cx="1879800" cy="356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Shape 294"/>
                  <p:cNvGrpSpPr/>
                  <p:nvPr/>
                </p:nvGrpSpPr>
                <p:grpSpPr>
                  <a:xfrm>
                    <a:off x="596550" y="592850"/>
                    <a:ext cx="6034199" cy="326501"/>
                    <a:chOff x="596550" y="592850"/>
                    <a:chExt cx="6034199" cy="326501"/>
                  </a:xfrm>
                </p:grpSpPr>
                <p:sp>
                  <p:nvSpPr>
                    <p:cNvPr id="295" name="Shape 295"/>
                    <p:cNvSpPr/>
                    <p:nvPr/>
                  </p:nvSpPr>
                  <p:spPr>
                    <a:xfrm>
                      <a:off x="596550" y="652885"/>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296" name="Shape 296"/>
                    <p:cNvPicPr preferRelativeResize="0"/>
                    <p:nvPr/>
                  </p:nvPicPr>
                  <p:blipFill rotWithShape="1">
                    <a:blip r:embed="rId3">
                      <a:alphaModFix/>
                    </a:blip>
                    <a:srcRect b="0" l="0" r="0" t="0"/>
                    <a:stretch/>
                  </p:blipFill>
                  <p:spPr>
                    <a:xfrm>
                      <a:off x="6145950" y="659852"/>
                      <a:ext cx="259499" cy="259499"/>
                    </a:xfrm>
                    <a:prstGeom prst="rect">
                      <a:avLst/>
                    </a:prstGeom>
                    <a:noFill/>
                    <a:ln>
                      <a:noFill/>
                    </a:ln>
                  </p:spPr>
                </p:pic>
                <p:sp>
                  <p:nvSpPr>
                    <p:cNvPr id="297" name="Shape 297"/>
                    <p:cNvSpPr txBox="1"/>
                    <p:nvPr/>
                  </p:nvSpPr>
                  <p:spPr>
                    <a:xfrm>
                      <a:off x="875075" y="592850"/>
                      <a:ext cx="16958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Comic Sans MS"/>
                        <a:buNone/>
                      </a:pPr>
                      <a:r>
                        <a:rPr b="1" i="0" lang="en" sz="1400" u="none" cap="none" strike="noStrike">
                          <a:solidFill>
                            <a:srgbClr val="FFFFFF"/>
                          </a:solidFill>
                          <a:latin typeface="Comic Sans MS"/>
                          <a:ea typeface="Comic Sans MS"/>
                          <a:cs typeface="Comic Sans MS"/>
                          <a:sym typeface="Comic Sans MS"/>
                        </a:rPr>
                        <a:t>Chat Box</a:t>
                      </a:r>
                    </a:p>
                  </p:txBody>
                </p:sp>
              </p:grpSp>
              <p:grpSp>
                <p:nvGrpSpPr>
                  <p:cNvPr id="298" name="Shape 298"/>
                  <p:cNvGrpSpPr/>
                  <p:nvPr/>
                </p:nvGrpSpPr>
                <p:grpSpPr>
                  <a:xfrm>
                    <a:off x="905425" y="1271800"/>
                    <a:ext cx="1695899" cy="3043415"/>
                    <a:chOff x="905425" y="1271800"/>
                    <a:chExt cx="1695899" cy="3043415"/>
                  </a:xfrm>
                </p:grpSpPr>
                <p:sp>
                  <p:nvSpPr>
                    <p:cNvPr id="299" name="Shape 299"/>
                    <p:cNvSpPr/>
                    <p:nvPr/>
                  </p:nvSpPr>
                  <p:spPr>
                    <a:xfrm>
                      <a:off x="905425" y="1271800"/>
                      <a:ext cx="1695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00" name="Shape 300"/>
                    <p:cNvCxnSpPr/>
                    <p:nvPr/>
                  </p:nvCxnSpPr>
                  <p:spPr>
                    <a:xfrm>
                      <a:off x="909950" y="17920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301" name="Shape 301"/>
                    <p:cNvCxnSpPr/>
                    <p:nvPr/>
                  </p:nvCxnSpPr>
                  <p:spPr>
                    <a:xfrm>
                      <a:off x="909950" y="23254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302" name="Shape 302"/>
                    <p:cNvCxnSpPr/>
                    <p:nvPr/>
                  </p:nvCxnSpPr>
                  <p:spPr>
                    <a:xfrm>
                      <a:off x="909950" y="28588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303" name="Shape 303"/>
                    <p:cNvCxnSpPr/>
                    <p:nvPr/>
                  </p:nvCxnSpPr>
                  <p:spPr>
                    <a:xfrm>
                      <a:off x="909950" y="33922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304" name="Shape 304"/>
                    <p:cNvCxnSpPr/>
                    <p:nvPr/>
                  </p:nvCxnSpPr>
                  <p:spPr>
                    <a:xfrm>
                      <a:off x="909950" y="3925625"/>
                      <a:ext cx="1689900" cy="0"/>
                    </a:xfrm>
                    <a:prstGeom prst="straightConnector1">
                      <a:avLst/>
                    </a:prstGeom>
                    <a:noFill/>
                    <a:ln cap="flat" cmpd="sng" w="9525">
                      <a:solidFill>
                        <a:schemeClr val="dk2"/>
                      </a:solidFill>
                      <a:prstDash val="solid"/>
                      <a:round/>
                      <a:headEnd len="med" w="med" type="none"/>
                      <a:tailEnd len="med" w="med" type="none"/>
                    </a:ln>
                  </p:spPr>
                </p:cxnSp>
                <p:sp>
                  <p:nvSpPr>
                    <p:cNvPr id="305" name="Shape 305"/>
                    <p:cNvSpPr txBox="1"/>
                    <p:nvPr/>
                  </p:nvSpPr>
                  <p:spPr>
                    <a:xfrm>
                      <a:off x="927404" y="18301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6" name="Shape 306"/>
                    <p:cNvSpPr txBox="1"/>
                    <p:nvPr/>
                  </p:nvSpPr>
                  <p:spPr>
                    <a:xfrm>
                      <a:off x="927404" y="12967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7" name="Shape 307"/>
                    <p:cNvSpPr txBox="1"/>
                    <p:nvPr/>
                  </p:nvSpPr>
                  <p:spPr>
                    <a:xfrm>
                      <a:off x="927404" y="23635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8" name="Shape 308"/>
                    <p:cNvSpPr txBox="1"/>
                    <p:nvPr/>
                  </p:nvSpPr>
                  <p:spPr>
                    <a:xfrm>
                      <a:off x="927404" y="28969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txBox="1"/>
                    <p:nvPr/>
                  </p:nvSpPr>
                  <p:spPr>
                    <a:xfrm>
                      <a:off x="927404" y="34303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310" name="Shape 310"/>
                    <p:cNvPicPr preferRelativeResize="0"/>
                    <p:nvPr/>
                  </p:nvPicPr>
                  <p:blipFill rotWithShape="1">
                    <a:blip r:embed="rId4">
                      <a:alphaModFix/>
                    </a:blip>
                    <a:srcRect b="0" l="0" r="0" t="0"/>
                    <a:stretch/>
                  </p:blipFill>
                  <p:spPr>
                    <a:xfrm>
                      <a:off x="1488925" y="3783241"/>
                      <a:ext cx="531949" cy="531974"/>
                    </a:xfrm>
                    <a:prstGeom prst="rect">
                      <a:avLst/>
                    </a:prstGeom>
                    <a:noFill/>
                    <a:ln>
                      <a:noFill/>
                    </a:ln>
                  </p:spPr>
                </p:pic>
              </p:grpSp>
            </p:grpSp>
          </p:grpSp>
          <p:sp>
            <p:nvSpPr>
              <p:cNvPr id="311" name="Shape 311"/>
              <p:cNvSpPr txBox="1"/>
              <p:nvPr/>
            </p:nvSpPr>
            <p:spPr>
              <a:xfrm>
                <a:off x="2907253" y="1314945"/>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312" name="Shape 312"/>
            <p:cNvSpPr/>
            <p:nvPr/>
          </p:nvSpPr>
          <p:spPr>
            <a:xfrm>
              <a:off x="2988000" y="2276619"/>
              <a:ext cx="2793300" cy="750600"/>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cxnSp>
        <p:nvCxnSpPr>
          <p:cNvPr id="313" name="Shape 313"/>
          <p:cNvCxnSpPr>
            <a:stCxn id="290" idx="0"/>
          </p:cNvCxnSpPr>
          <p:nvPr/>
        </p:nvCxnSpPr>
        <p:spPr>
          <a:xfrm flipH="1" rot="10800000">
            <a:off x="5873375" y="2995425"/>
            <a:ext cx="1782600" cy="1289400"/>
          </a:xfrm>
          <a:prstGeom prst="straightConnector1">
            <a:avLst/>
          </a:prstGeom>
          <a:noFill/>
          <a:ln cap="flat" cmpd="sng" w="19050">
            <a:solidFill>
              <a:srgbClr val="CC0000"/>
            </a:solidFill>
            <a:prstDash val="solid"/>
            <a:round/>
            <a:headEnd len="med" w="med" type="none"/>
            <a:tailEnd len="lg" w="lg" type="triangle"/>
          </a:ln>
        </p:spPr>
      </p:cxnSp>
      <p:sp>
        <p:nvSpPr>
          <p:cNvPr id="314" name="Shape 314"/>
          <p:cNvSpPr txBox="1"/>
          <p:nvPr/>
        </p:nvSpPr>
        <p:spPr>
          <a:xfrm>
            <a:off x="6766025" y="3441275"/>
            <a:ext cx="1310400" cy="47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set state </a:t>
            </a:r>
          </a:p>
        </p:txBody>
      </p:sp>
      <p:sp>
        <p:nvSpPr>
          <p:cNvPr id="315" name="Shape 315"/>
          <p:cNvSpPr/>
          <p:nvPr/>
        </p:nvSpPr>
        <p:spPr>
          <a:xfrm>
            <a:off x="5222350" y="3699435"/>
            <a:ext cx="964500" cy="356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16" name="Shape 316"/>
          <p:cNvCxnSpPr/>
          <p:nvPr/>
        </p:nvCxnSpPr>
        <p:spPr>
          <a:xfrm rot="10800000">
            <a:off x="6656899" y="2354600"/>
            <a:ext cx="754500" cy="50099"/>
          </a:xfrm>
          <a:prstGeom prst="straightConnector1">
            <a:avLst/>
          </a:prstGeom>
          <a:noFill/>
          <a:ln cap="flat" cmpd="sng" w="19050">
            <a:solidFill>
              <a:srgbClr val="CC0000"/>
            </a:solidFill>
            <a:prstDash val="solid"/>
            <a:round/>
            <a:headEnd len="med" w="med" type="none"/>
            <a:tailEnd len="lg" w="lg" type="triangle"/>
          </a:ln>
        </p:spPr>
      </p:cxnSp>
      <p:sp>
        <p:nvSpPr>
          <p:cNvPr id="317" name="Shape 317"/>
          <p:cNvSpPr txBox="1"/>
          <p:nvPr/>
        </p:nvSpPr>
        <p:spPr>
          <a:xfrm rot="206695">
            <a:off x="6553540" y="1968621"/>
            <a:ext cx="1003512" cy="356137"/>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re-render</a:t>
            </a:r>
          </a:p>
        </p:txBody>
      </p:sp>
      <p:sp>
        <p:nvSpPr>
          <p:cNvPr id="318" name="Shape 31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What is React - Re-Rendering	</a:t>
            </a:r>
          </a:p>
        </p:txBody>
      </p:sp>
      <p:sp>
        <p:nvSpPr>
          <p:cNvPr id="319" name="Shape 319"/>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State</a:t>
            </a:r>
          </a:p>
        </p:txBody>
      </p:sp>
      <p:sp>
        <p:nvSpPr>
          <p:cNvPr id="320" name="Shape 320"/>
          <p:cNvSpPr txBox="1"/>
          <p:nvPr/>
        </p:nvSpPr>
        <p:spPr>
          <a:xfrm>
            <a:off x="2907253" y="2771642"/>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p:nvPr/>
        </p:nvSpPr>
        <p:spPr>
          <a:xfrm>
            <a:off x="7178775" y="3641200"/>
            <a:ext cx="1896900" cy="1422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b" bIns="91425" lIns="91425" rIns="91425" tIns="91425">
            <a:noAutofit/>
          </a:bodyPr>
          <a:lstStyle/>
          <a:p>
            <a:pPr indent="0" lvl="0" marL="0" marR="0" rtl="0" algn="r">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React.js</a:t>
            </a:r>
          </a:p>
        </p:txBody>
      </p:sp>
      <p:sp>
        <p:nvSpPr>
          <p:cNvPr id="326" name="Shape 326"/>
          <p:cNvSpPr/>
          <p:nvPr/>
        </p:nvSpPr>
        <p:spPr>
          <a:xfrm>
            <a:off x="7331161" y="3717400"/>
            <a:ext cx="1310417" cy="880199"/>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Virtual DOM</a:t>
            </a:r>
          </a:p>
        </p:txBody>
      </p:sp>
      <p:cxnSp>
        <p:nvCxnSpPr>
          <p:cNvPr id="327" name="Shape 327"/>
          <p:cNvCxnSpPr/>
          <p:nvPr/>
        </p:nvCxnSpPr>
        <p:spPr>
          <a:xfrm>
            <a:off x="8246750" y="3207725"/>
            <a:ext cx="0" cy="508499"/>
          </a:xfrm>
          <a:prstGeom prst="straightConnector1">
            <a:avLst/>
          </a:prstGeom>
          <a:noFill/>
          <a:ln cap="flat" cmpd="sng" w="19050">
            <a:solidFill>
              <a:srgbClr val="CC0000"/>
            </a:solidFill>
            <a:prstDash val="solid"/>
            <a:round/>
            <a:headEnd len="med" w="med" type="none"/>
            <a:tailEnd len="lg" w="lg" type="triangle"/>
          </a:ln>
        </p:spPr>
      </p:cxnSp>
      <p:grpSp>
        <p:nvGrpSpPr>
          <p:cNvPr id="328" name="Shape 328"/>
          <p:cNvGrpSpPr/>
          <p:nvPr/>
        </p:nvGrpSpPr>
        <p:grpSpPr>
          <a:xfrm>
            <a:off x="596550" y="1126250"/>
            <a:ext cx="6034199" cy="3890800"/>
            <a:chOff x="596550" y="592850"/>
            <a:chExt cx="6034199" cy="3890800"/>
          </a:xfrm>
        </p:grpSpPr>
        <p:grpSp>
          <p:nvGrpSpPr>
            <p:cNvPr id="329" name="Shape 329"/>
            <p:cNvGrpSpPr/>
            <p:nvPr/>
          </p:nvGrpSpPr>
          <p:grpSpPr>
            <a:xfrm>
              <a:off x="596550" y="592850"/>
              <a:ext cx="6034199" cy="3890800"/>
              <a:chOff x="596550" y="592850"/>
              <a:chExt cx="6034199" cy="3890800"/>
            </a:xfrm>
          </p:grpSpPr>
          <p:sp>
            <p:nvSpPr>
              <p:cNvPr id="330" name="Shape 330"/>
              <p:cNvSpPr/>
              <p:nvPr/>
            </p:nvSpPr>
            <p:spPr>
              <a:xfrm>
                <a:off x="596550" y="659850"/>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1" name="Shape 331"/>
              <p:cNvSpPr/>
              <p:nvPr/>
            </p:nvSpPr>
            <p:spPr>
              <a:xfrm>
                <a:off x="2904575" y="1301129"/>
                <a:ext cx="3408899"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2" name="Shape 332"/>
              <p:cNvSpPr/>
              <p:nvPr/>
            </p:nvSpPr>
            <p:spPr>
              <a:xfrm>
                <a:off x="895645" y="1281579"/>
                <a:ext cx="1695899" cy="2894398"/>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333" name="Shape 333"/>
              <p:cNvGrpSpPr/>
              <p:nvPr/>
            </p:nvGrpSpPr>
            <p:grpSpPr>
              <a:xfrm>
                <a:off x="596550" y="592850"/>
                <a:ext cx="6034199" cy="3890800"/>
                <a:chOff x="596550" y="592850"/>
                <a:chExt cx="6034199" cy="3890800"/>
              </a:xfrm>
            </p:grpSpPr>
            <p:sp>
              <p:nvSpPr>
                <p:cNvPr id="334" name="Shape 334"/>
                <p:cNvSpPr/>
                <p:nvPr/>
              </p:nvSpPr>
              <p:spPr>
                <a:xfrm>
                  <a:off x="596550" y="659850"/>
                  <a:ext cx="6034199"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335" name="Shape 335"/>
                <p:cNvGrpSpPr/>
                <p:nvPr/>
              </p:nvGrpSpPr>
              <p:grpSpPr>
                <a:xfrm>
                  <a:off x="2914350" y="1271800"/>
                  <a:ext cx="3408899" cy="2894400"/>
                  <a:chOff x="2914350" y="1271800"/>
                  <a:chExt cx="3408899" cy="2894400"/>
                </a:xfrm>
              </p:grpSpPr>
              <p:sp>
                <p:nvSpPr>
                  <p:cNvPr id="336" name="Shape 336"/>
                  <p:cNvSpPr/>
                  <p:nvPr/>
                </p:nvSpPr>
                <p:spPr>
                  <a:xfrm>
                    <a:off x="2914350" y="1271800"/>
                    <a:ext cx="3408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37" name="Shape 337"/>
                  <p:cNvCxnSpPr/>
                  <p:nvPr/>
                </p:nvCxnSpPr>
                <p:spPr>
                  <a:xfrm>
                    <a:off x="2922350" y="3615450"/>
                    <a:ext cx="3398399" cy="0"/>
                  </a:xfrm>
                  <a:prstGeom prst="straightConnector1">
                    <a:avLst/>
                  </a:prstGeom>
                  <a:noFill/>
                  <a:ln cap="flat" cmpd="sng" w="9525">
                    <a:solidFill>
                      <a:schemeClr val="dk2"/>
                    </a:solidFill>
                    <a:prstDash val="solid"/>
                    <a:round/>
                    <a:headEnd len="med" w="med" type="none"/>
                    <a:tailEnd len="med" w="med" type="none"/>
                  </a:ln>
                </p:spPr>
              </p:cxnSp>
              <p:sp>
                <p:nvSpPr>
                  <p:cNvPr id="338" name="Shape 338"/>
                  <p:cNvSpPr/>
                  <p:nvPr/>
                </p:nvSpPr>
                <p:spPr>
                  <a:xfrm>
                    <a:off x="5565575" y="3751425"/>
                    <a:ext cx="615600" cy="259499"/>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en" sz="1200" u="none" cap="none" strike="noStrike">
                        <a:solidFill>
                          <a:srgbClr val="FFFFFF"/>
                        </a:solidFill>
                        <a:latin typeface="Arial"/>
                        <a:ea typeface="Arial"/>
                        <a:cs typeface="Arial"/>
                        <a:sym typeface="Arial"/>
                      </a:rPr>
                      <a:t>Send</a:t>
                    </a:r>
                  </a:p>
                </p:txBody>
              </p:sp>
              <p:cxnSp>
                <p:nvCxnSpPr>
                  <p:cNvPr id="339" name="Shape 339"/>
                  <p:cNvCxnSpPr/>
                  <p:nvPr/>
                </p:nvCxnSpPr>
                <p:spPr>
                  <a:xfrm>
                    <a:off x="2988000" y="4022325"/>
                    <a:ext cx="2470799" cy="0"/>
                  </a:xfrm>
                  <a:prstGeom prst="straightConnector1">
                    <a:avLst/>
                  </a:prstGeom>
                  <a:noFill/>
                  <a:ln cap="flat" cmpd="sng" w="9525">
                    <a:solidFill>
                      <a:schemeClr val="dk2"/>
                    </a:solidFill>
                    <a:prstDash val="solid"/>
                    <a:round/>
                    <a:headEnd len="med" w="med" type="none"/>
                    <a:tailEnd len="med" w="med" type="none"/>
                  </a:ln>
                </p:spPr>
              </p:cxnSp>
              <p:sp>
                <p:nvSpPr>
                  <p:cNvPr id="340" name="Shape 340"/>
                  <p:cNvSpPr/>
                  <p:nvPr/>
                </p:nvSpPr>
                <p:spPr>
                  <a:xfrm>
                    <a:off x="2988000" y="1360645"/>
                    <a:ext cx="1264200" cy="356099"/>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1" name="Shape 341"/>
                  <p:cNvSpPr/>
                  <p:nvPr/>
                </p:nvSpPr>
                <p:spPr>
                  <a:xfrm>
                    <a:off x="4301375" y="1792144"/>
                    <a:ext cx="1879800" cy="356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342" name="Shape 342"/>
                <p:cNvGrpSpPr/>
                <p:nvPr/>
              </p:nvGrpSpPr>
              <p:grpSpPr>
                <a:xfrm>
                  <a:off x="596550" y="592850"/>
                  <a:ext cx="6034199" cy="326501"/>
                  <a:chOff x="596550" y="592850"/>
                  <a:chExt cx="6034199" cy="326501"/>
                </a:xfrm>
              </p:grpSpPr>
              <p:sp>
                <p:nvSpPr>
                  <p:cNvPr id="343" name="Shape 343"/>
                  <p:cNvSpPr/>
                  <p:nvPr/>
                </p:nvSpPr>
                <p:spPr>
                  <a:xfrm>
                    <a:off x="596550" y="652885"/>
                    <a:ext cx="6034199" cy="259499"/>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344" name="Shape 344"/>
                  <p:cNvPicPr preferRelativeResize="0"/>
                  <p:nvPr/>
                </p:nvPicPr>
                <p:blipFill rotWithShape="1">
                  <a:blip r:embed="rId3">
                    <a:alphaModFix/>
                  </a:blip>
                  <a:srcRect b="0" l="0" r="0" t="0"/>
                  <a:stretch/>
                </p:blipFill>
                <p:spPr>
                  <a:xfrm>
                    <a:off x="6145950" y="659852"/>
                    <a:ext cx="259499" cy="259499"/>
                  </a:xfrm>
                  <a:prstGeom prst="rect">
                    <a:avLst/>
                  </a:prstGeom>
                  <a:noFill/>
                  <a:ln>
                    <a:noFill/>
                  </a:ln>
                </p:spPr>
              </p:pic>
              <p:sp>
                <p:nvSpPr>
                  <p:cNvPr id="345" name="Shape 345"/>
                  <p:cNvSpPr txBox="1"/>
                  <p:nvPr/>
                </p:nvSpPr>
                <p:spPr>
                  <a:xfrm>
                    <a:off x="875075" y="592850"/>
                    <a:ext cx="1695899" cy="24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Comic Sans MS"/>
                      <a:buNone/>
                    </a:pPr>
                    <a:r>
                      <a:rPr b="1" i="0" lang="en" sz="1400" u="none" cap="none" strike="noStrike">
                        <a:solidFill>
                          <a:srgbClr val="FFFFFF"/>
                        </a:solidFill>
                        <a:latin typeface="Comic Sans MS"/>
                        <a:ea typeface="Comic Sans MS"/>
                        <a:cs typeface="Comic Sans MS"/>
                        <a:sym typeface="Comic Sans MS"/>
                      </a:rPr>
                      <a:t>Chat Box</a:t>
                    </a:r>
                  </a:p>
                </p:txBody>
              </p:sp>
            </p:grpSp>
            <p:grpSp>
              <p:nvGrpSpPr>
                <p:cNvPr id="346" name="Shape 346"/>
                <p:cNvGrpSpPr/>
                <p:nvPr/>
              </p:nvGrpSpPr>
              <p:grpSpPr>
                <a:xfrm>
                  <a:off x="905425" y="1271800"/>
                  <a:ext cx="1695899" cy="3043415"/>
                  <a:chOff x="905425" y="1271800"/>
                  <a:chExt cx="1695899" cy="3043415"/>
                </a:xfrm>
              </p:grpSpPr>
              <p:sp>
                <p:nvSpPr>
                  <p:cNvPr id="347" name="Shape 347"/>
                  <p:cNvSpPr/>
                  <p:nvPr/>
                </p:nvSpPr>
                <p:spPr>
                  <a:xfrm>
                    <a:off x="905425" y="1271800"/>
                    <a:ext cx="1695899"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48" name="Shape 348"/>
                  <p:cNvCxnSpPr/>
                  <p:nvPr/>
                </p:nvCxnSpPr>
                <p:spPr>
                  <a:xfrm>
                    <a:off x="909950" y="17920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349" name="Shape 349"/>
                  <p:cNvCxnSpPr/>
                  <p:nvPr/>
                </p:nvCxnSpPr>
                <p:spPr>
                  <a:xfrm>
                    <a:off x="909950" y="23254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350" name="Shape 350"/>
                  <p:cNvCxnSpPr/>
                  <p:nvPr/>
                </p:nvCxnSpPr>
                <p:spPr>
                  <a:xfrm>
                    <a:off x="909950" y="28588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351" name="Shape 351"/>
                  <p:cNvCxnSpPr/>
                  <p:nvPr/>
                </p:nvCxnSpPr>
                <p:spPr>
                  <a:xfrm>
                    <a:off x="909950" y="3392225"/>
                    <a:ext cx="1689900" cy="0"/>
                  </a:xfrm>
                  <a:prstGeom prst="straightConnector1">
                    <a:avLst/>
                  </a:prstGeom>
                  <a:noFill/>
                  <a:ln cap="flat" cmpd="sng" w="9525">
                    <a:solidFill>
                      <a:schemeClr val="dk2"/>
                    </a:solidFill>
                    <a:prstDash val="solid"/>
                    <a:round/>
                    <a:headEnd len="med" w="med" type="none"/>
                    <a:tailEnd len="med" w="med" type="none"/>
                  </a:ln>
                </p:spPr>
              </p:cxnSp>
              <p:cxnSp>
                <p:nvCxnSpPr>
                  <p:cNvPr id="352" name="Shape 352"/>
                  <p:cNvCxnSpPr/>
                  <p:nvPr/>
                </p:nvCxnSpPr>
                <p:spPr>
                  <a:xfrm>
                    <a:off x="909950" y="3925625"/>
                    <a:ext cx="1689900" cy="0"/>
                  </a:xfrm>
                  <a:prstGeom prst="straightConnector1">
                    <a:avLst/>
                  </a:prstGeom>
                  <a:noFill/>
                  <a:ln cap="flat" cmpd="sng" w="9525">
                    <a:solidFill>
                      <a:schemeClr val="dk2"/>
                    </a:solidFill>
                    <a:prstDash val="solid"/>
                    <a:round/>
                    <a:headEnd len="med" w="med" type="none"/>
                    <a:tailEnd len="med" w="med" type="none"/>
                  </a:ln>
                </p:spPr>
              </p:cxnSp>
              <p:sp>
                <p:nvSpPr>
                  <p:cNvPr id="353" name="Shape 353"/>
                  <p:cNvSpPr txBox="1"/>
                  <p:nvPr/>
                </p:nvSpPr>
                <p:spPr>
                  <a:xfrm>
                    <a:off x="927404" y="18301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4" name="Shape 354"/>
                  <p:cNvSpPr txBox="1"/>
                  <p:nvPr/>
                </p:nvSpPr>
                <p:spPr>
                  <a:xfrm>
                    <a:off x="927404" y="12967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5" name="Shape 355"/>
                  <p:cNvSpPr txBox="1"/>
                  <p:nvPr/>
                </p:nvSpPr>
                <p:spPr>
                  <a:xfrm>
                    <a:off x="927404" y="23635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6" name="Shape 356"/>
                  <p:cNvSpPr txBox="1"/>
                  <p:nvPr/>
                </p:nvSpPr>
                <p:spPr>
                  <a:xfrm>
                    <a:off x="927404" y="28969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7" name="Shape 357"/>
                  <p:cNvSpPr txBox="1"/>
                  <p:nvPr/>
                </p:nvSpPr>
                <p:spPr>
                  <a:xfrm>
                    <a:off x="927404" y="3430300"/>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358" name="Shape 358"/>
                  <p:cNvPicPr preferRelativeResize="0"/>
                  <p:nvPr/>
                </p:nvPicPr>
                <p:blipFill rotWithShape="1">
                  <a:blip r:embed="rId4">
                    <a:alphaModFix/>
                  </a:blip>
                  <a:srcRect b="0" l="0" r="0" t="0"/>
                  <a:stretch/>
                </p:blipFill>
                <p:spPr>
                  <a:xfrm>
                    <a:off x="1488925" y="3783241"/>
                    <a:ext cx="531949" cy="531974"/>
                  </a:xfrm>
                  <a:prstGeom prst="rect">
                    <a:avLst/>
                  </a:prstGeom>
                  <a:noFill/>
                  <a:ln>
                    <a:noFill/>
                  </a:ln>
                </p:spPr>
              </p:pic>
            </p:grpSp>
          </p:grpSp>
        </p:grpSp>
        <p:sp>
          <p:nvSpPr>
            <p:cNvPr id="359" name="Shape 359"/>
            <p:cNvSpPr/>
            <p:nvPr/>
          </p:nvSpPr>
          <p:spPr>
            <a:xfrm>
              <a:off x="2988000" y="2276619"/>
              <a:ext cx="2793300" cy="750600"/>
            </a:xfrm>
            <a:prstGeom prst="roundRect">
              <a:avLst>
                <a:gd fmla="val 16667" name="adj"/>
              </a:avLst>
            </a:prstGeom>
            <a:solidFill>
              <a:srgbClr val="9FC5E8"/>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360" name="Shape 360"/>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State</a:t>
            </a:r>
          </a:p>
        </p:txBody>
      </p:sp>
      <p:cxnSp>
        <p:nvCxnSpPr>
          <p:cNvPr id="361" name="Shape 361"/>
          <p:cNvCxnSpPr>
            <a:stCxn id="338" idx="3"/>
            <a:endCxn id="360" idx="3"/>
          </p:cNvCxnSpPr>
          <p:nvPr/>
        </p:nvCxnSpPr>
        <p:spPr>
          <a:xfrm flipH="1" rot="10800000">
            <a:off x="6181175" y="2995274"/>
            <a:ext cx="1474800" cy="1419300"/>
          </a:xfrm>
          <a:prstGeom prst="straightConnector1">
            <a:avLst/>
          </a:prstGeom>
          <a:noFill/>
          <a:ln cap="flat" cmpd="sng" w="19050">
            <a:solidFill>
              <a:srgbClr val="CC0000"/>
            </a:solidFill>
            <a:prstDash val="solid"/>
            <a:round/>
            <a:headEnd len="med" w="med" type="none"/>
            <a:tailEnd len="lg" w="lg" type="triangle"/>
          </a:ln>
        </p:spPr>
      </p:cxnSp>
      <p:sp>
        <p:nvSpPr>
          <p:cNvPr id="362" name="Shape 362"/>
          <p:cNvSpPr txBox="1"/>
          <p:nvPr/>
        </p:nvSpPr>
        <p:spPr>
          <a:xfrm rot="-2566130">
            <a:off x="6552232" y="3181355"/>
            <a:ext cx="964446" cy="356011"/>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set state</a:t>
            </a:r>
          </a:p>
        </p:txBody>
      </p:sp>
      <p:sp>
        <p:nvSpPr>
          <p:cNvPr id="363" name="Shape 363"/>
          <p:cNvSpPr/>
          <p:nvPr/>
        </p:nvSpPr>
        <p:spPr>
          <a:xfrm>
            <a:off x="5222350" y="3699435"/>
            <a:ext cx="964500" cy="356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64" name="Shape 364"/>
          <p:cNvCxnSpPr/>
          <p:nvPr/>
        </p:nvCxnSpPr>
        <p:spPr>
          <a:xfrm rot="10800000">
            <a:off x="6326975" y="4688624"/>
            <a:ext cx="851699" cy="180300"/>
          </a:xfrm>
          <a:prstGeom prst="straightConnector1">
            <a:avLst/>
          </a:prstGeom>
          <a:noFill/>
          <a:ln cap="flat" cmpd="sng" w="19050">
            <a:solidFill>
              <a:srgbClr val="CC0000"/>
            </a:solidFill>
            <a:prstDash val="solid"/>
            <a:round/>
            <a:headEnd len="med" w="med" type="none"/>
            <a:tailEnd len="lg" w="lg" type="triangle"/>
          </a:ln>
        </p:spPr>
      </p:cxnSp>
      <p:sp>
        <p:nvSpPr>
          <p:cNvPr id="365" name="Shape 365"/>
          <p:cNvSpPr txBox="1"/>
          <p:nvPr/>
        </p:nvSpPr>
        <p:spPr>
          <a:xfrm rot="823605">
            <a:off x="6264042" y="4489017"/>
            <a:ext cx="1091062" cy="296211"/>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re- render</a:t>
            </a:r>
          </a:p>
        </p:txBody>
      </p:sp>
      <p:sp>
        <p:nvSpPr>
          <p:cNvPr id="366" name="Shape 36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pen Sans"/>
              <a:buNone/>
            </a:pPr>
            <a:r>
              <a:rPr b="0" i="0" lang="en" sz="2800" u="none" cap="none" strike="noStrike">
                <a:solidFill>
                  <a:schemeClr val="dk1"/>
                </a:solidFill>
                <a:latin typeface="Open Sans"/>
                <a:ea typeface="Open Sans"/>
                <a:cs typeface="Open Sans"/>
                <a:sym typeface="Open Sans"/>
              </a:rPr>
              <a:t>What is React - Re-Rendering</a:t>
            </a:r>
          </a:p>
        </p:txBody>
      </p:sp>
      <p:cxnSp>
        <p:nvCxnSpPr>
          <p:cNvPr id="367" name="Shape 367"/>
          <p:cNvCxnSpPr>
            <a:stCxn id="360" idx="0"/>
          </p:cNvCxnSpPr>
          <p:nvPr/>
        </p:nvCxnSpPr>
        <p:spPr>
          <a:xfrm rot="10800000">
            <a:off x="8246750" y="432350"/>
            <a:ext cx="0" cy="1137000"/>
          </a:xfrm>
          <a:prstGeom prst="straightConnector1">
            <a:avLst/>
          </a:prstGeom>
          <a:noFill/>
          <a:ln cap="flat" cmpd="sng" w="28575">
            <a:solidFill>
              <a:schemeClr val="dk2"/>
            </a:solidFill>
            <a:prstDash val="solid"/>
            <a:round/>
            <a:headEnd len="med" w="med" type="none"/>
            <a:tailEnd len="lg" w="lg" type="triangle"/>
          </a:ln>
        </p:spPr>
      </p:cxnSp>
      <p:sp>
        <p:nvSpPr>
          <p:cNvPr id="368" name="Shape 368"/>
          <p:cNvSpPr/>
          <p:nvPr/>
        </p:nvSpPr>
        <p:spPr>
          <a:xfrm>
            <a:off x="7509350" y="76225"/>
            <a:ext cx="1474800" cy="356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Open Sans"/>
              <a:buNone/>
            </a:pPr>
            <a:r>
              <a:rPr b="0" i="0" lang="en" sz="1400" u="none" cap="none" strike="noStrike">
                <a:solidFill>
                  <a:srgbClr val="000000"/>
                </a:solidFill>
                <a:latin typeface="Open Sans"/>
                <a:ea typeface="Open Sans"/>
                <a:cs typeface="Open Sans"/>
                <a:sym typeface="Open Sans"/>
              </a:rPr>
              <a:t>Database</a:t>
            </a:r>
          </a:p>
        </p:txBody>
      </p:sp>
      <p:sp>
        <p:nvSpPr>
          <p:cNvPr id="369" name="Shape 369"/>
          <p:cNvSpPr txBox="1"/>
          <p:nvPr/>
        </p:nvSpPr>
        <p:spPr>
          <a:xfrm>
            <a:off x="2907253" y="1848344"/>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0" name="Shape 370"/>
          <p:cNvSpPr txBox="1"/>
          <p:nvPr/>
        </p:nvSpPr>
        <p:spPr>
          <a:xfrm>
            <a:off x="2907253" y="2771642"/>
            <a:ext cx="482699" cy="47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100" u="none" cap="none" strike="noStrike">
                <a:solidFill>
                  <a:schemeClr val="dk1"/>
                </a:solidFill>
                <a:latin typeface="Arial"/>
                <a:ea typeface="Arial"/>
                <a:cs typeface="Arial"/>
                <a:sym typeface="Arial"/>
              </a:rPr>
              <a:t>🐼</a:t>
            </a:r>
          </a:p>
          <a:p>
            <a:pPr indent="0" lvl="0" marL="0" marR="0" rtl="0" algn="l">
              <a:lnSpc>
                <a:spcPct val="100000"/>
              </a:lnSpc>
              <a:spcBef>
                <a:spcPts val="8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