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9" r:id="rId4"/>
    <p:sldId id="262" r:id="rId5"/>
    <p:sldId id="271" r:id="rId6"/>
    <p:sldId id="272" r:id="rId7"/>
    <p:sldId id="276" r:id="rId8"/>
    <p:sldId id="297" r:id="rId9"/>
    <p:sldId id="299" r:id="rId10"/>
    <p:sldId id="298" r:id="rId11"/>
    <p:sldId id="300" r:id="rId12"/>
    <p:sldId id="281" r:id="rId13"/>
    <p:sldId id="301" r:id="rId14"/>
    <p:sldId id="293" r:id="rId15"/>
    <p:sldId id="288" r:id="rId16"/>
    <p:sldId id="289" r:id="rId17"/>
    <p:sldId id="29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a:xfrm>
            <a:off x="7909561" y="4314328"/>
            <a:ext cx="2910840" cy="374642"/>
          </a:xfrm>
        </p:spPr>
        <p:txBody>
          <a:bodyPr/>
          <a:lstStyle/>
          <a:p>
            <a:fld id="{6D7CE111-B299-44AF-90B5-18DF81882EC5}" type="datetimeFigureOut">
              <a:rPr lang="en-US" smtClean="0"/>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76F61136-92C9-4B0A-A5A6-EA658EC8E125}"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D7CE111-B299-44AF-90B5-18DF81882EC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F61136-92C9-4B0A-A5A6-EA658EC8E125}"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D7CE111-B299-44AF-90B5-18DF81882EC5}" type="datetimeFigureOut">
              <a:rPr lang="en-US" smtClean="0"/>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6F61136-92C9-4B0A-A5A6-EA658EC8E125}"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D7CE111-B299-44AF-90B5-18DF81882EC5}" type="datetimeFigureOut">
              <a:rPr lang="en-US" smtClean="0"/>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6F61136-92C9-4B0A-A5A6-EA658EC8E125}" type="slidenum">
              <a:rPr lang="en-US" smtClean="0"/>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endParaRPr lang="en-US" sz="8000">
              <a:solidFill>
                <a:schemeClr val="tx1"/>
              </a:solidFill>
              <a:effectLst/>
            </a:endParaRP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endParaRPr lang="en-US" sz="800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6D7CE111-B299-44AF-90B5-18DF81882EC5}" type="datetimeFigureOut">
              <a:rPr lang="en-US" smtClean="0"/>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6F61136-92C9-4B0A-A5A6-EA658EC8E125}"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6D7CE111-B299-44AF-90B5-18DF81882EC5}"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F61136-92C9-4B0A-A5A6-EA658EC8E125}"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6D7CE111-B299-44AF-90B5-18DF81882EC5}"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F61136-92C9-4B0A-A5A6-EA658EC8E125}"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D7CE111-B299-44AF-90B5-18DF81882EC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F61136-92C9-4B0A-A5A6-EA658EC8E125}"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6D7CE111-B299-44AF-90B5-18DF81882EC5}" type="datetimeFigureOut">
              <a:rPr lang="en-US" smtClean="0"/>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6F61136-92C9-4B0A-A5A6-EA658EC8E125}"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D7CE111-B299-44AF-90B5-18DF81882EC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F61136-92C9-4B0A-A5A6-EA658EC8E125}"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D7CE111-B299-44AF-90B5-18DF81882EC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F61136-92C9-4B0A-A5A6-EA658EC8E125}"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6D7CE111-B299-44AF-90B5-18DF81882EC5}" type="datetimeFigureOut">
              <a:rPr lang="en-US" smtClean="0"/>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6F61136-92C9-4B0A-A5A6-EA658EC8E125}"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D7CE111-B299-44AF-90B5-18DF81882EC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F61136-92C9-4B0A-A5A6-EA658EC8E125}"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6D7CE111-B299-44AF-90B5-18DF81882EC5}"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F61136-92C9-4B0A-A5A6-EA658EC8E125}"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D7CE111-B299-44AF-90B5-18DF81882EC5}"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F61136-92C9-4B0A-A5A6-EA658EC8E125}"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7CE111-B299-44AF-90B5-18DF81882EC5}"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F61136-92C9-4B0A-A5A6-EA658EC8E125}"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D7CE111-B299-44AF-90B5-18DF81882EC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F61136-92C9-4B0A-A5A6-EA658EC8E125}"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D7CE111-B299-44AF-90B5-18DF81882EC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F61136-92C9-4B0A-A5A6-EA658EC8E125}"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image" Target="../media/image2.png"/><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7CE111-B299-44AF-90B5-18DF81882EC5}" type="datetimeFigureOut">
              <a:rPr lang="en-US" smtClean="0"/>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6F61136-92C9-4B0A-A5A6-EA658EC8E125}"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4.png"/><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en.wikipedia.org/wiki/Bin_ary_classification" TargetMode="Externa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37316" y="887392"/>
            <a:ext cx="8880680" cy="1846659"/>
          </a:xfrm>
          <a:prstGeom prst="rect">
            <a:avLst/>
          </a:prstGeom>
          <a:noFill/>
        </p:spPr>
        <p:txBody>
          <a:bodyPr wrap="square" rtlCol="0">
            <a:spAutoFit/>
          </a:bodyPr>
          <a:lstStyle/>
          <a:p>
            <a:pPr algn="ctr"/>
            <a:r>
              <a:rPr lang="en-US" sz="4800" b="1" dirty="0">
                <a:effectLst/>
                <a:latin typeface="Times New Roman" panose="02020603050405020304" pitchFamily="18" charset="0"/>
                <a:ea typeface="Calibri" panose="020F0502020204030204" pitchFamily="34" charset="0"/>
              </a:rPr>
              <a:t>A Diabetes Detection using Machine Learning</a:t>
            </a:r>
            <a:endParaRPr lang="en-IN" sz="4800" b="1" dirty="0">
              <a:effectLst/>
              <a:latin typeface="Times New Roman" panose="02020603050405020304" pitchFamily="18" charset="0"/>
              <a:ea typeface="Times New Roman" panose="02020603050405020304" pitchFamily="18" charset="0"/>
            </a:endParaRPr>
          </a:p>
          <a:p>
            <a:pPr algn="ctr"/>
            <a:endParaRPr lang="en-US" dirty="0"/>
          </a:p>
        </p:txBody>
      </p:sp>
      <p:sp>
        <p:nvSpPr>
          <p:cNvPr id="5" name="TextBox 4"/>
          <p:cNvSpPr txBox="1"/>
          <p:nvPr/>
        </p:nvSpPr>
        <p:spPr>
          <a:xfrm>
            <a:off x="1537316" y="3061699"/>
            <a:ext cx="9204665" cy="2024940"/>
          </a:xfrm>
          <a:prstGeom prst="rect">
            <a:avLst/>
          </a:prstGeom>
          <a:noFill/>
        </p:spPr>
        <p:txBody>
          <a:bodyPr wrap="square" lIns="91440" tIns="45720" rIns="91440" bIns="45720" rtlCol="0" anchor="t">
            <a:spAutoFit/>
          </a:bodyPr>
          <a:lstStyle/>
          <a:p>
            <a:pPr algn="ctr"/>
            <a:r>
              <a:rPr lang="en-GB" b="1" dirty="0"/>
              <a:t> </a:t>
            </a:r>
            <a:r>
              <a:rPr lang="en-GB" b="1" dirty="0" err="1"/>
              <a:t>Shanu</a:t>
            </a:r>
            <a:r>
              <a:rPr lang="en-GB" b="1" dirty="0"/>
              <a:t> Sharma Mam</a:t>
            </a:r>
            <a:r>
              <a:rPr lang="en-GB" b="1" baseline="30000" dirty="0"/>
              <a:t>a*</a:t>
            </a:r>
            <a:r>
              <a:rPr lang="en-GB" b="1" dirty="0"/>
              <a:t>, Saransh Chauhan</a:t>
            </a:r>
            <a:r>
              <a:rPr lang="en-US" sz="1600" b="1" baseline="30000" dirty="0">
                <a:ea typeface="Times New Roman" panose="02020603050405020304" pitchFamily="18" charset="0"/>
              </a:rPr>
              <a:t>b</a:t>
            </a:r>
            <a:r>
              <a:rPr lang="en-GB" b="1" dirty="0"/>
              <a:t>, </a:t>
            </a:r>
            <a:r>
              <a:rPr lang="en-US" b="1" dirty="0" err="1"/>
              <a:t>Sawan</a:t>
            </a:r>
            <a:r>
              <a:rPr lang="en-GB" b="1" baseline="30000" dirty="0"/>
              <a:t>c</a:t>
            </a:r>
            <a:r>
              <a:rPr lang="en-GB" b="1" dirty="0"/>
              <a:t>,</a:t>
            </a:r>
            <a:endParaRPr lang="en-US" b="1" dirty="0"/>
          </a:p>
          <a:p>
            <a:pPr algn="ctr"/>
            <a:endParaRPr lang="en-US" b="1" dirty="0"/>
          </a:p>
          <a:p>
            <a:pPr algn="ctr"/>
            <a:r>
              <a:rPr lang="en-US" sz="1800" b="1" dirty="0">
                <a:effectLst/>
                <a:ea typeface="Times New Roman" panose="02020603050405020304" pitchFamily="18" charset="0"/>
              </a:rPr>
              <a:t>, </a:t>
            </a:r>
            <a:r>
              <a:rPr lang="en-US" sz="1800" b="1" dirty="0" err="1">
                <a:effectLst/>
                <a:ea typeface="Times New Roman" panose="02020603050405020304" pitchFamily="18" charset="0"/>
              </a:rPr>
              <a:t>Shobhit</a:t>
            </a:r>
            <a:r>
              <a:rPr lang="en-US" sz="1800" b="1" dirty="0">
                <a:effectLst/>
                <a:ea typeface="Times New Roman" panose="02020603050405020304" pitchFamily="18" charset="0"/>
              </a:rPr>
              <a:t> Sinha</a:t>
            </a:r>
            <a:r>
              <a:rPr lang="en-GB" b="1" baseline="30000" dirty="0">
                <a:ea typeface="Times New Roman" panose="02020603050405020304" pitchFamily="18" charset="0"/>
              </a:rPr>
              <a:t>d</a:t>
            </a:r>
            <a:endParaRPr lang="en-US" b="1" dirty="0"/>
          </a:p>
          <a:p>
            <a:pPr algn="ctr"/>
            <a:endParaRPr lang="en-US" b="1" dirty="0"/>
          </a:p>
          <a:p>
            <a:pPr algn="ctr"/>
            <a:r>
              <a:rPr lang="en-GB" baseline="30000" dirty="0"/>
              <a:t>a </a:t>
            </a:r>
            <a:r>
              <a:rPr lang="en-GB" dirty="0"/>
              <a:t>Associate Professor, Dept. of CSE ABESEC, Ghaziabad, U.P., India</a:t>
            </a:r>
            <a:endParaRPr lang="en-US" dirty="0"/>
          </a:p>
          <a:p>
            <a:pPr algn="ctr"/>
            <a:r>
              <a:rPr lang="en-GB" baseline="30000" dirty="0"/>
              <a:t>b, c, d </a:t>
            </a:r>
            <a:r>
              <a:rPr lang="en-GB" dirty="0"/>
              <a:t>Student, B.Tech. Dept. of CSE ABESEC, Ghaziabad, U.P., India</a:t>
            </a:r>
            <a:endParaRPr lang="en-US" dirty="0"/>
          </a:p>
          <a:p>
            <a:pPr algn="ctr"/>
            <a:r>
              <a:rPr lang="en-GB" dirty="0"/>
              <a:t>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Picture 6"/>
          <p:cNvPicPr>
            <a:picLocks noChangeAspect="1"/>
          </p:cNvPicPr>
          <p:nvPr/>
        </p:nvPicPr>
        <p:blipFill>
          <a:blip r:embed="rId1"/>
          <a:stretch>
            <a:fillRect/>
          </a:stretch>
        </p:blipFill>
        <p:spPr>
          <a:xfrm>
            <a:off x="2563495" y="1012190"/>
            <a:ext cx="6486525" cy="2588260"/>
          </a:xfrm>
          <a:prstGeom prst="rect">
            <a:avLst/>
          </a:prstGeom>
        </p:spPr>
      </p:pic>
      <p:pic>
        <p:nvPicPr>
          <p:cNvPr id="6" name="Picture 5"/>
          <p:cNvPicPr>
            <a:picLocks noChangeAspect="1"/>
          </p:cNvPicPr>
          <p:nvPr/>
        </p:nvPicPr>
        <p:blipFill>
          <a:blip r:embed="rId2"/>
          <a:stretch>
            <a:fillRect/>
          </a:stretch>
        </p:blipFill>
        <p:spPr>
          <a:xfrm>
            <a:off x="2563495" y="4152265"/>
            <a:ext cx="6534150" cy="13525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 name="Picture 7"/>
          <p:cNvPicPr>
            <a:picLocks noGrp="1" noRot="1" noChangeAspect="1" noMove="1" noResize="1" noEditPoints="1" noAdjustHandles="1" noChangeArrowheads="1" noChangeShapeType="1" noCrop="1"/>
          </p:cNvPicPr>
          <p:nvPr/>
        </p:nvPicPr>
        <p:blipFill>
          <a:blip r:embed="rId1">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21" name="Picture 9"/>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extBox 1"/>
          <p:cNvSpPr txBox="1"/>
          <p:nvPr/>
        </p:nvSpPr>
        <p:spPr>
          <a:xfrm>
            <a:off x="685800" y="677194"/>
            <a:ext cx="10820400" cy="909896"/>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4400" b="1" cap="all">
                <a:latin typeface="+mj-lt"/>
                <a:ea typeface="+mj-ea"/>
                <a:cs typeface="+mj-cs"/>
              </a:rPr>
              <a:t>4. Summary Of Results</a:t>
            </a:r>
            <a:endParaRPr lang="en-US" sz="4400" b="1" cap="all">
              <a:latin typeface="+mj-lt"/>
              <a:ea typeface="+mj-ea"/>
              <a:cs typeface="+mj-cs"/>
            </a:endParaRPr>
          </a:p>
        </p:txBody>
      </p:sp>
      <p:sp>
        <p:nvSpPr>
          <p:cNvPr id="4" name="TextBox 3"/>
          <p:cNvSpPr txBox="1"/>
          <p:nvPr/>
        </p:nvSpPr>
        <p:spPr>
          <a:xfrm>
            <a:off x="1315514" y="1895060"/>
            <a:ext cx="8706678" cy="27559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200" dirty="0"/>
              <a:t>. </a:t>
            </a:r>
            <a:endParaRPr lang="en-US" sz="1200" dirty="0"/>
          </a:p>
        </p:txBody>
      </p:sp>
      <p:sp>
        <p:nvSpPr>
          <p:cNvPr id="7" name="TextBox 6"/>
          <p:cNvSpPr txBox="1"/>
          <p:nvPr/>
        </p:nvSpPr>
        <p:spPr>
          <a:xfrm>
            <a:off x="927826" y="1800582"/>
            <a:ext cx="870667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dirty="0"/>
              <a:t> </a:t>
            </a:r>
            <a:r>
              <a:rPr lang="en-US" sz="1200" dirty="0"/>
              <a:t> For KNN the accuracy achieved after training was 72 percent. </a:t>
            </a:r>
            <a:endParaRPr lang="en-US" sz="1200" dirty="0"/>
          </a:p>
        </p:txBody>
      </p:sp>
      <p:pic>
        <p:nvPicPr>
          <p:cNvPr id="12" name="Picture 11"/>
          <p:cNvPicPr>
            <a:picLocks noChangeAspect="1"/>
          </p:cNvPicPr>
          <p:nvPr/>
        </p:nvPicPr>
        <p:blipFill>
          <a:blip r:embed="rId3"/>
          <a:stretch>
            <a:fillRect/>
          </a:stretch>
        </p:blipFill>
        <p:spPr>
          <a:xfrm>
            <a:off x="1101908" y="3942336"/>
            <a:ext cx="7972041" cy="1371670"/>
          </a:xfrm>
          <a:prstGeom prst="rect">
            <a:avLst/>
          </a:prstGeom>
        </p:spPr>
      </p:pic>
      <p:pic>
        <p:nvPicPr>
          <p:cNvPr id="3" name="Picture 2"/>
          <p:cNvPicPr>
            <a:picLocks noChangeAspect="1"/>
          </p:cNvPicPr>
          <p:nvPr/>
        </p:nvPicPr>
        <p:blipFill>
          <a:blip r:embed="rId4"/>
          <a:stretch>
            <a:fillRect/>
          </a:stretch>
        </p:blipFill>
        <p:spPr>
          <a:xfrm>
            <a:off x="1101725" y="2169795"/>
            <a:ext cx="7972425" cy="13925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Box 4"/>
          <p:cNvSpPr txBox="1"/>
          <p:nvPr/>
        </p:nvSpPr>
        <p:spPr>
          <a:xfrm>
            <a:off x="1157061" y="690740"/>
            <a:ext cx="870667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p>
            <a:r>
              <a:rPr lang="en-US" dirty="0"/>
              <a:t> </a:t>
            </a:r>
            <a:r>
              <a:rPr lang="en-US" sz="1200" dirty="0"/>
              <a:t> For SVM the accuracy achieved after training was 77 percent. </a:t>
            </a:r>
            <a:endParaRPr lang="en-US" sz="1200" dirty="0"/>
          </a:p>
        </p:txBody>
      </p:sp>
      <p:pic>
        <p:nvPicPr>
          <p:cNvPr id="16" name="Picture 15"/>
          <p:cNvPicPr>
            <a:picLocks noChangeAspect="1"/>
          </p:cNvPicPr>
          <p:nvPr/>
        </p:nvPicPr>
        <p:blipFill>
          <a:blip r:embed="rId1"/>
          <a:stretch>
            <a:fillRect/>
          </a:stretch>
        </p:blipFill>
        <p:spPr>
          <a:xfrm>
            <a:off x="1156974" y="4594537"/>
            <a:ext cx="8041919" cy="704886"/>
          </a:xfrm>
          <a:prstGeom prst="rect">
            <a:avLst/>
          </a:prstGeom>
        </p:spPr>
      </p:pic>
      <p:pic>
        <p:nvPicPr>
          <p:cNvPr id="8" name="Picture 7"/>
          <p:cNvPicPr>
            <a:picLocks noChangeAspect="1"/>
          </p:cNvPicPr>
          <p:nvPr/>
        </p:nvPicPr>
        <p:blipFill>
          <a:blip r:embed="rId2"/>
          <a:stretch>
            <a:fillRect/>
          </a:stretch>
        </p:blipFill>
        <p:spPr>
          <a:xfrm>
            <a:off x="1156335" y="1578610"/>
            <a:ext cx="7960995" cy="24720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ounded Rectangle 11"/>
          <p:cNvSpPr>
            <a:spLocks noGrp="1" noRot="1" noChangeAspect="1" noMove="1" noResize="1" noEditPoints="1" noAdjustHandles="1" noChangeArrowheads="1" noChangeShapeType="1" noTextEdit="1"/>
          </p:cNvSpPr>
          <p:nvPr/>
        </p:nvSpPr>
        <p:spPr>
          <a:xfrm>
            <a:off x="643403" y="643464"/>
            <a:ext cx="10905195" cy="5571072"/>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rotWithShape="1">
          <a:blip r:embed="rId1"/>
          <a:srcRect r="18780"/>
          <a:stretch>
            <a:fillRect/>
          </a:stretch>
        </p:blipFill>
        <p:spPr>
          <a:xfrm>
            <a:off x="51378" y="1633591"/>
            <a:ext cx="3904173" cy="4551449"/>
          </a:xfrm>
          <a:prstGeom prst="rect">
            <a:avLst/>
          </a:prstGeom>
        </p:spPr>
      </p:pic>
      <p:sp>
        <p:nvSpPr>
          <p:cNvPr id="5" name="Rectangle 4"/>
          <p:cNvSpPr/>
          <p:nvPr/>
        </p:nvSpPr>
        <p:spPr>
          <a:xfrm>
            <a:off x="51379" y="643464"/>
            <a:ext cx="3914436" cy="9901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CONFUSION MATRIX DECISION TREE</a:t>
            </a:r>
            <a:endParaRPr lang="en-IN" dirty="0"/>
          </a:p>
        </p:txBody>
      </p:sp>
      <p:sp>
        <p:nvSpPr>
          <p:cNvPr id="6" name="Rectangle 5"/>
          <p:cNvSpPr/>
          <p:nvPr/>
        </p:nvSpPr>
        <p:spPr>
          <a:xfrm>
            <a:off x="4015501" y="672960"/>
            <a:ext cx="4087402" cy="9901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CONFUSION MATRIX KNN</a:t>
            </a:r>
            <a:endParaRPr lang="en-IN" dirty="0"/>
          </a:p>
        </p:txBody>
      </p:sp>
      <p:pic>
        <p:nvPicPr>
          <p:cNvPr id="8" name="Picture 7"/>
          <p:cNvPicPr>
            <a:picLocks noChangeAspect="1"/>
          </p:cNvPicPr>
          <p:nvPr/>
        </p:nvPicPr>
        <p:blipFill>
          <a:blip r:embed="rId2"/>
          <a:stretch>
            <a:fillRect/>
          </a:stretch>
        </p:blipFill>
        <p:spPr>
          <a:xfrm>
            <a:off x="4025766" y="1608435"/>
            <a:ext cx="4137088" cy="4576605"/>
          </a:xfrm>
          <a:prstGeom prst="rect">
            <a:avLst/>
          </a:prstGeom>
        </p:spPr>
      </p:pic>
      <p:sp>
        <p:nvSpPr>
          <p:cNvPr id="9" name="Rectangle 8"/>
          <p:cNvSpPr/>
          <p:nvPr/>
        </p:nvSpPr>
        <p:spPr>
          <a:xfrm>
            <a:off x="8113168" y="630154"/>
            <a:ext cx="4078832" cy="9901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CONFUSION MATRIX SVM</a:t>
            </a:r>
            <a:endParaRPr lang="en-IN" dirty="0"/>
          </a:p>
        </p:txBody>
      </p:sp>
      <p:pic>
        <p:nvPicPr>
          <p:cNvPr id="11" name="Picture 10"/>
          <p:cNvPicPr>
            <a:picLocks noChangeAspect="1"/>
          </p:cNvPicPr>
          <p:nvPr/>
        </p:nvPicPr>
        <p:blipFill>
          <a:blip r:embed="rId3"/>
          <a:stretch>
            <a:fillRect/>
          </a:stretch>
        </p:blipFill>
        <p:spPr>
          <a:xfrm>
            <a:off x="8102904" y="1655089"/>
            <a:ext cx="4037718" cy="453413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4287" y="332990"/>
            <a:ext cx="12192000" cy="768350"/>
          </a:xfrm>
          <a:prstGeom prst="rect">
            <a:avLst/>
          </a:prstGeom>
          <a:noFill/>
        </p:spPr>
        <p:txBody>
          <a:bodyPr wrap="square" rtlCol="0">
            <a:spAutoFit/>
          </a:bodyPr>
          <a:lstStyle/>
          <a:p>
            <a:r>
              <a:rPr lang="en-US" sz="4400" b="1" dirty="0"/>
              <a:t>   								</a:t>
            </a:r>
            <a:r>
              <a:rPr lang="en-GB" sz="4400" b="1" dirty="0"/>
              <a:t>Conclusion</a:t>
            </a:r>
            <a:endParaRPr lang="en-US" sz="4400" b="1" dirty="0"/>
          </a:p>
        </p:txBody>
      </p:sp>
      <p:sp>
        <p:nvSpPr>
          <p:cNvPr id="3" name="TextBox 2"/>
          <p:cNvSpPr txBox="1"/>
          <p:nvPr/>
        </p:nvSpPr>
        <p:spPr>
          <a:xfrm>
            <a:off x="327171" y="856082"/>
            <a:ext cx="11148968" cy="5352684"/>
          </a:xfrm>
          <a:prstGeom prst="rect">
            <a:avLst/>
          </a:prstGeom>
          <a:noFill/>
        </p:spPr>
        <p:txBody>
          <a:bodyPr wrap="square" lIns="91440" tIns="45720" rIns="91440" bIns="45720" rtlCol="0" anchor="t">
            <a:spAutoFit/>
          </a:bodyPr>
          <a:lstStyle/>
          <a:p>
            <a:pPr marL="320040" algn="l"/>
            <a:endParaRPr lang="en-IN" sz="23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15000"/>
              </a:lnSpc>
              <a:spcBef>
                <a:spcPts val="1200"/>
              </a:spcBef>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In this study, various machine learning algorithms were applied to the data set to Classification was performed with different algorithms. It is observed that the accuracy achieved </a:t>
            </a:r>
            <a:r>
              <a:rPr lang="en-US" sz="2300" dirty="0" err="1">
                <a:latin typeface="Times New Roman" panose="02020603050405020304" pitchFamily="18" charset="0"/>
                <a:cs typeface="Times New Roman" panose="02020603050405020304" pitchFamily="18" charset="0"/>
              </a:rPr>
              <a:t>throught</a:t>
            </a:r>
            <a:r>
              <a:rPr lang="en-US" sz="2300" dirty="0">
                <a:latin typeface="Times New Roman" panose="02020603050405020304" pitchFamily="18" charset="0"/>
                <a:cs typeface="Times New Roman" panose="02020603050405020304" pitchFamily="18" charset="0"/>
              </a:rPr>
              <a:t> the use of SVM was 77 percent, accuracy using Decision Tree was 75 percent and accuracy achieved through KNN was 72 percent. Of these, SVM has the highest accuracy of 77%. We compared the accuracy of machine learning algorithms using same dataset. It is clear that models using this dataset improve the accuracy and precision of diabetes prediction compared to existing datasets. Additionally, this study could be extended to examine the likelihood that non-diabetics will develop diabetes in the next few years.</a:t>
            </a:r>
            <a:endParaRPr lang="en-US" sz="2300" dirty="0">
              <a:latin typeface="Times New Roman" panose="02020603050405020304" pitchFamily="18" charset="0"/>
              <a:cs typeface="Times New Roman" panose="02020603050405020304" pitchFamily="18" charset="0"/>
            </a:endParaRPr>
          </a:p>
          <a:p>
            <a:pPr marL="342900" indent="-342900" algn="just">
              <a:lnSpc>
                <a:spcPct val="115000"/>
              </a:lnSpc>
              <a:spcBef>
                <a:spcPts val="1200"/>
              </a:spcBef>
              <a:buFont typeface="Arial" panose="020B0604020202020204" pitchFamily="34" charset="0"/>
              <a:buChar char="•"/>
            </a:pPr>
            <a:endParaRPr lang="en-US" sz="23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spcBef>
                <a:spcPts val="1200"/>
              </a:spcBef>
            </a:pPr>
            <a:endParaRPr lang="en-IN" sz="23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p:txBody>
      </p:sp>
      <p:pic>
        <p:nvPicPr>
          <p:cNvPr id="4" name="Picture 3"/>
          <p:cNvPicPr>
            <a:picLocks noChangeAspect="1"/>
          </p:cNvPicPr>
          <p:nvPr/>
        </p:nvPicPr>
        <p:blipFill>
          <a:blip r:embed="rId1"/>
          <a:stretch>
            <a:fillRect/>
          </a:stretch>
        </p:blipFill>
        <p:spPr>
          <a:xfrm>
            <a:off x="3286760" y="4697730"/>
            <a:ext cx="8696325" cy="18859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0" cy="830997"/>
          </a:xfrm>
          <a:prstGeom prst="rect">
            <a:avLst/>
          </a:prstGeom>
          <a:noFill/>
        </p:spPr>
        <p:txBody>
          <a:bodyPr wrap="square" rtlCol="0">
            <a:spAutoFit/>
          </a:bodyPr>
          <a:lstStyle/>
          <a:p>
            <a:pPr algn="ctr"/>
            <a:r>
              <a:rPr lang="en-US" sz="4800" b="1">
                <a:latin typeface="Times New Roman" panose="02020603050405020304" pitchFamily="18" charset="0"/>
                <a:cs typeface="Times New Roman" panose="02020603050405020304" pitchFamily="18" charset="0"/>
              </a:rPr>
              <a:t>6. References</a:t>
            </a:r>
            <a:endParaRPr lang="en-US" sz="4800" b="1">
              <a:latin typeface="Times New Roman" panose="02020603050405020304" pitchFamily="18" charset="0"/>
              <a:cs typeface="Times New Roman" panose="02020603050405020304" pitchFamily="18" charset="0"/>
            </a:endParaRPr>
          </a:p>
        </p:txBody>
      </p:sp>
      <p:sp>
        <p:nvSpPr>
          <p:cNvPr id="5" name="TextBox 4"/>
          <p:cNvSpPr txBox="1"/>
          <p:nvPr/>
        </p:nvSpPr>
        <p:spPr>
          <a:xfrm>
            <a:off x="0" y="850415"/>
            <a:ext cx="12066165" cy="3970318"/>
          </a:xfrm>
          <a:prstGeom prst="rect">
            <a:avLst/>
          </a:prstGeom>
          <a:noFill/>
        </p:spPr>
        <p:txBody>
          <a:bodyPr wrap="square" lIns="91440" tIns="45720" rIns="91440" bIns="45720" anchor="t">
            <a:spAutoFit/>
          </a:bodyPr>
          <a:lstStyle/>
          <a:p>
            <a:pPr marL="457200" indent="-457200" algn="just">
              <a:buAutoNum type="arabicPeriod"/>
            </a:pPr>
            <a:r>
              <a:rPr lang="en-US" sz="2800" dirty="0">
                <a:effectLst/>
                <a:latin typeface="Times New Roman" panose="02020603050405020304"/>
                <a:ea typeface="Times New Roman" panose="02020603050405020304" pitchFamily="18" charset="0"/>
                <a:cs typeface="Times New Roman" panose="02020603050405020304"/>
              </a:rPr>
              <a:t>[1] https://www.kaggle.com/datasets/uciml/pima-indians-diabetes-database</a:t>
            </a:r>
            <a:endParaRPr lang="en-IN" sz="2800" dirty="0">
              <a:effectLst/>
              <a:latin typeface="Times New Roman" panose="02020603050405020304" pitchFamily="18" charset="0"/>
              <a:ea typeface="Times New Roman" panose="02020603050405020304" pitchFamily="18" charset="0"/>
              <a:cs typeface="Times New Roman" panose="02020603050405020304"/>
            </a:endParaRPr>
          </a:p>
          <a:p>
            <a:pPr marL="457200" indent="-457200" algn="just">
              <a:buFontTx/>
              <a:buAutoNum type="arabicPeriod"/>
            </a:pPr>
            <a:r>
              <a:rPr lang="en-US" sz="2800" dirty="0">
                <a:effectLst/>
                <a:latin typeface="Times New Roman" panose="02020603050405020304"/>
                <a:ea typeface="Times New Roman" panose="02020603050405020304" pitchFamily="18" charset="0"/>
                <a:cs typeface="Times New Roman" panose="02020603050405020304"/>
              </a:rPr>
              <a:t>[2]</a:t>
            </a:r>
            <a:r>
              <a:rPr lang="en-US" sz="2800" dirty="0">
                <a:latin typeface="Times New Roman" panose="02020603050405020304" pitchFamily="18" charset="0"/>
                <a:cs typeface="Times New Roman" panose="02020603050405020304" pitchFamily="18" charset="0"/>
              </a:rPr>
              <a:t> Komi.zhai.2019.Application of Data Mining Methods in Diabetes Prediction .</a:t>
            </a:r>
            <a:endParaRPr lang="en-US" sz="2800" dirty="0">
              <a:latin typeface="Times New Roman" panose="02020603050405020304" pitchFamily="18" charset="0"/>
              <a:cs typeface="Times New Roman" panose="02020603050405020304" pitchFamily="18" charset="0"/>
            </a:endParaRPr>
          </a:p>
          <a:p>
            <a:pPr marL="457200" indent="-457200" algn="just">
              <a:buFontTx/>
              <a:buAutoNum type="arabicPeriod"/>
            </a:pPr>
            <a:r>
              <a:rPr lang="en-US" sz="2800" dirty="0">
                <a:latin typeface="Times New Roman" panose="02020603050405020304" pitchFamily="18" charset="0"/>
                <a:cs typeface="Times New Roman" panose="02020603050405020304" pitchFamily="18" charset="0"/>
              </a:rPr>
              <a:t>[3] Witten , Ian H., et al. Data Mining :Practical machine learning tools and techniques. Morgan Kaufmann,2020</a:t>
            </a:r>
            <a:endParaRPr lang="en-US" sz="2800" dirty="0">
              <a:latin typeface="Times New Roman" panose="02020603050405020304" pitchFamily="18" charset="0"/>
              <a:cs typeface="Times New Roman" panose="02020603050405020304" pitchFamily="18" charset="0"/>
            </a:endParaRPr>
          </a:p>
          <a:p>
            <a:pPr marL="457200" indent="-457200" algn="just">
              <a:buFontTx/>
              <a:buAutoNum type="arabicPeriod"/>
            </a:pPr>
            <a:r>
              <a:rPr lang="en-US" sz="2800" dirty="0">
                <a:latin typeface="Times New Roman" panose="02020603050405020304" pitchFamily="18" charset="0"/>
                <a:cs typeface="Times New Roman" panose="02020603050405020304" pitchFamily="18" charset="0"/>
                <a:hlinkClick r:id="rId1"/>
              </a:rPr>
              <a:t>https://en.wikipedia.org/wiki/Bin_ary_classification</a:t>
            </a:r>
            <a:r>
              <a:rPr lang="en-US" sz="2800" dirty="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a:p>
            <a:pPr marL="457200" indent="-457200" algn="just">
              <a:buAutoNum type="arabicPeriod"/>
            </a:pPr>
            <a:endParaRPr lang="en-IN" sz="2800" dirty="0">
              <a:effectLst/>
              <a:latin typeface="Times New Roman" panose="02020603050405020304" pitchFamily="18" charset="0"/>
              <a:ea typeface="Times New Roman" panose="02020603050405020304" pitchFamily="18" charset="0"/>
              <a:cs typeface="Times New Roman" panose="02020603050405020304"/>
            </a:endParaRPr>
          </a:p>
          <a:p>
            <a:endParaRPr lang="en-US" sz="2800" dirty="0"/>
          </a:p>
          <a:p>
            <a:pPr marL="457200" indent="-457200" algn="just">
              <a:buAutoNum type="arabicPeriod"/>
            </a:pPr>
            <a:endParaRPr lang="en-IN" sz="2800" dirty="0">
              <a:effectLst/>
              <a:latin typeface="Arial" panose="020B0604020202020204" pitchFamily="34" charset="0"/>
              <a:ea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hank You - Red Carpet Fashion Award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81057" y="1463567"/>
            <a:ext cx="6693762" cy="38985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4287" y="-32708"/>
            <a:ext cx="11949343" cy="1015663"/>
          </a:xfrm>
          <a:prstGeom prst="rect">
            <a:avLst/>
          </a:prstGeom>
          <a:noFill/>
        </p:spPr>
        <p:txBody>
          <a:bodyPr wrap="square" rtlCol="0">
            <a:spAutoFit/>
          </a:bodyPr>
          <a:lstStyle/>
          <a:p>
            <a:pPr algn="ctr"/>
            <a:r>
              <a:rPr lang="en-US" sz="6000" b="1" dirty="0">
                <a:latin typeface="Times New Roman" panose="02020603050405020304" pitchFamily="18" charset="0"/>
                <a:cs typeface="Times New Roman" panose="02020603050405020304" pitchFamily="18" charset="0"/>
              </a:rPr>
              <a:t>1.  Objective</a:t>
            </a:r>
            <a:endParaRPr lang="en-US" sz="60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664143" y="1545141"/>
            <a:ext cx="11160913" cy="4308872"/>
          </a:xfrm>
          <a:prstGeom prst="rect">
            <a:avLst/>
          </a:prstGeom>
          <a:noFill/>
        </p:spPr>
        <p:txBody>
          <a:bodyPr wrap="square" lIns="91440" tIns="45720" rIns="91440" bIns="45720" rtlCol="0" anchor="t">
            <a:spAutoFit/>
          </a:bodyPr>
          <a:lstStyle/>
          <a:p>
            <a:pPr marL="0" indent="0">
              <a:buNone/>
            </a:pPr>
            <a:r>
              <a:rPr lang="en-US" sz="2800" dirty="0" err="1">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)The primary aim of this project is to </a:t>
            </a:r>
            <a:r>
              <a:rPr lang="en-US" sz="2800" dirty="0" err="1">
                <a:latin typeface="Times New Roman" panose="02020603050405020304" pitchFamily="18" charset="0"/>
                <a:cs typeface="Times New Roman" panose="02020603050405020304" pitchFamily="18" charset="0"/>
              </a:rPr>
              <a:t>analyse</a:t>
            </a:r>
            <a:r>
              <a:rPr lang="en-US" sz="2800" dirty="0">
                <a:latin typeface="Times New Roman" panose="02020603050405020304" pitchFamily="18" charset="0"/>
                <a:cs typeface="Times New Roman" panose="02020603050405020304" pitchFamily="18" charset="0"/>
              </a:rPr>
              <a:t> the Diabetes Dataset and use Support Vector Machine, K-Nearest Neighbors &amp; Decision Tree algorithms for prediction.</a:t>
            </a: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ii)Allow users to predict diabetes utilizing the prediction engine.</a:t>
            </a: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iii)The objective is set to achieve the aims of the project through a Research on statistical models in machine learning and to understand how the algorithms works</a:t>
            </a:r>
            <a:endParaRPr lang="en-US" sz="28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2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7553" y="230819"/>
            <a:ext cx="12192000" cy="830997"/>
          </a:xfrm>
          <a:prstGeom prst="rect">
            <a:avLst/>
          </a:prstGeom>
          <a:noFill/>
        </p:spPr>
        <p:txBody>
          <a:bodyPr wrap="square" rtlCol="0">
            <a:spAutoFit/>
          </a:bodyPr>
          <a:lstStyle/>
          <a:p>
            <a:pPr algn="ctr"/>
            <a:r>
              <a:rPr lang="en-US" sz="4800" b="1">
                <a:latin typeface="Times New Roman" panose="02020603050405020304" pitchFamily="18" charset="0"/>
                <a:cs typeface="Times New Roman" panose="02020603050405020304" pitchFamily="18" charset="0"/>
              </a:rPr>
              <a:t>1.1  Motivation</a:t>
            </a:r>
            <a:endParaRPr lang="en-US" sz="4800" b="1">
              <a:latin typeface="Times New Roman" panose="02020603050405020304" pitchFamily="18" charset="0"/>
              <a:cs typeface="Times New Roman" panose="02020603050405020304" pitchFamily="18" charset="0"/>
            </a:endParaRPr>
          </a:p>
        </p:txBody>
      </p:sp>
      <p:sp>
        <p:nvSpPr>
          <p:cNvPr id="3" name="TextBox 2"/>
          <p:cNvSpPr txBox="1"/>
          <p:nvPr/>
        </p:nvSpPr>
        <p:spPr>
          <a:xfrm>
            <a:off x="635268" y="1354825"/>
            <a:ext cx="10718532" cy="4832092"/>
          </a:xfrm>
          <a:prstGeom prst="rect">
            <a:avLst/>
          </a:prstGeom>
          <a:noFill/>
        </p:spPr>
        <p:txBody>
          <a:bodyPr wrap="square" lIns="91440" tIns="45720" rIns="91440" bIns="45720" rtlCol="0" anchor="t">
            <a:spAutoFit/>
          </a:bodyPr>
          <a:lstStyle/>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Diabetes is a chronic disease that can pose a global public health crisis. Diabetes mellitus, or diabetes, is a disease caused by elevated blood sugar levels. It is one of the most deadly diseases on the rise worldwide.</a:t>
            </a: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Various traditional methods based on physical and chemical examination are available for diagnosing diabetes. Data science techniques have the potential to benefit other scientific disciplines by shedding new light on frequently asked questions. Machine learning is a new branch of data science that deals with how machines learn from experience. </a:t>
            </a: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This study focuses on recent developments in machine learning that have had a significant impact on diabetes detection and diagnosis. We also aim to propose an effective method for early detection of diabetes.</a:t>
            </a:r>
            <a:endParaRPr lang="en-US" sz="2200" dirty="0">
              <a:latin typeface="Times New Roman" panose="02020603050405020304" pitchFamily="18" charset="0"/>
              <a:cs typeface="Times New Roman" panose="02020603050405020304" pitchFamily="18" charset="0"/>
            </a:endParaRPr>
          </a:p>
          <a:p>
            <a:endParaRPr lang="en-US" sz="2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9079" y="410116"/>
            <a:ext cx="12192000" cy="630942"/>
          </a:xfrm>
          <a:prstGeom prst="rect">
            <a:avLst/>
          </a:prstGeom>
          <a:noFill/>
        </p:spPr>
        <p:txBody>
          <a:bodyPr wrap="square" rtlCol="0">
            <a:spAutoFit/>
          </a:bodyPr>
          <a:lstStyle/>
          <a:p>
            <a:pPr algn="ctr"/>
            <a:r>
              <a:rPr lang="en-US" sz="3500" b="1"/>
              <a:t>2.1 Literature Survey</a:t>
            </a:r>
            <a:endParaRPr lang="en-US" sz="3500" b="1"/>
          </a:p>
        </p:txBody>
      </p:sp>
      <p:sp>
        <p:nvSpPr>
          <p:cNvPr id="3" name="TextBox 2"/>
          <p:cNvSpPr txBox="1"/>
          <p:nvPr/>
        </p:nvSpPr>
        <p:spPr>
          <a:xfrm>
            <a:off x="139083" y="1256467"/>
            <a:ext cx="11622989" cy="5169535"/>
          </a:xfrm>
          <a:prstGeom prst="rect">
            <a:avLst/>
          </a:prstGeom>
          <a:noFill/>
        </p:spPr>
        <p:txBody>
          <a:bodyPr wrap="square" lIns="91440" tIns="45720" rIns="91440" bIns="45720" rtlCol="0" anchor="t">
            <a:spAutoFit/>
          </a:bodyPr>
          <a:lstStyle/>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Dr. Saravana Kumar N.M., </a:t>
            </a:r>
            <a:r>
              <a:rPr lang="en-US" sz="2200" dirty="0" err="1">
                <a:latin typeface="Times New Roman" panose="02020603050405020304" pitchFamily="18" charset="0"/>
                <a:cs typeface="Times New Roman" panose="02020603050405020304" pitchFamily="18" charset="0"/>
              </a:rPr>
              <a:t>Eswari</a:t>
            </a:r>
            <a:r>
              <a:rPr lang="en-US" sz="2200" dirty="0">
                <a:latin typeface="Times New Roman" panose="02020603050405020304" pitchFamily="18" charset="0"/>
                <a:cs typeface="Times New Roman" panose="02020603050405020304" pitchFamily="18" charset="0"/>
              </a:rPr>
              <a:t>, Sampath P. and Lavanya S. (2015) implemented a system to analyze diabetes data using Hadoop and Map-Reduce techniques. This system predicts diabetes types and associated risks. This system is based on his Hadoop and is economical for any medical institution. </a:t>
            </a:r>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Aiswarya</a:t>
            </a:r>
            <a:r>
              <a:rPr lang="en-US" sz="2200" dirty="0">
                <a:latin typeface="Times New Roman" panose="02020603050405020304" pitchFamily="18" charset="0"/>
                <a:cs typeface="Times New Roman" panose="02020603050405020304" pitchFamily="18" charset="0"/>
              </a:rPr>
              <a:t> Iyer (2015) used classification techniques to explore hidden patterns in diabetes datasets. Naive Bayes and decision trees were used in this model. The performance of both algorithms was compared, which showed the effectiveness of both algorithms . </a:t>
            </a:r>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K. Rajesh and V. Sangeetha (2016) used a classification method. They used his decision tree algorithm to find hidden patterns from datasets for efficient classification . </a:t>
            </a:r>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Humar</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Kahramanli</a:t>
            </a:r>
            <a:r>
              <a:rPr lang="en-US" sz="2200" dirty="0">
                <a:latin typeface="Times New Roman" panose="02020603050405020304" pitchFamily="18" charset="0"/>
                <a:cs typeface="Times New Roman" panose="02020603050405020304" pitchFamily="18" charset="0"/>
              </a:rPr>
              <a:t> and Novruz </a:t>
            </a:r>
            <a:r>
              <a:rPr lang="en-US" sz="2200" dirty="0" err="1">
                <a:latin typeface="Times New Roman" panose="02020603050405020304" pitchFamily="18" charset="0"/>
                <a:cs typeface="Times New Roman" panose="02020603050405020304" pitchFamily="18" charset="0"/>
              </a:rPr>
              <a:t>Allahverdi</a:t>
            </a:r>
            <a:r>
              <a:rPr lang="en-US" sz="2200" dirty="0">
                <a:latin typeface="Times New Roman" panose="02020603050405020304" pitchFamily="18" charset="0"/>
                <a:cs typeface="Times New Roman" panose="02020603050405020304" pitchFamily="18" charset="0"/>
              </a:rPr>
              <a:t> (2018) used artificial neural networks (ANNs) combined with fuzzy logic to predict diabetes</a:t>
            </a:r>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1340" y="348196"/>
            <a:ext cx="12192000" cy="630942"/>
          </a:xfrm>
          <a:prstGeom prst="rect">
            <a:avLst/>
          </a:prstGeom>
          <a:noFill/>
        </p:spPr>
        <p:txBody>
          <a:bodyPr wrap="square" rtlCol="0">
            <a:spAutoFit/>
          </a:bodyPr>
          <a:lstStyle/>
          <a:p>
            <a:pPr algn="ctr"/>
            <a:r>
              <a:rPr lang="en-US" sz="3500" b="1"/>
              <a:t>Continued…</a:t>
            </a:r>
            <a:endParaRPr lang="en-US" sz="3500" b="1"/>
          </a:p>
        </p:txBody>
      </p:sp>
      <p:sp>
        <p:nvSpPr>
          <p:cNvPr id="7" name="TextBox 6"/>
          <p:cNvSpPr txBox="1"/>
          <p:nvPr/>
        </p:nvSpPr>
        <p:spPr>
          <a:xfrm>
            <a:off x="125129" y="1145406"/>
            <a:ext cx="11595532" cy="4892675"/>
          </a:xfrm>
          <a:prstGeom prst="rect">
            <a:avLst/>
          </a:prstGeom>
          <a:noFill/>
        </p:spPr>
        <p:txBody>
          <a:bodyPr wrap="square" lIns="91440" tIns="45720" rIns="91440" bIns="45720" rtlCol="0" anchor="t">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BM Patil, RC Joshi, and Durga </a:t>
            </a:r>
            <a:r>
              <a:rPr lang="en-US" sz="2400" dirty="0" err="1">
                <a:latin typeface="Times New Roman" panose="02020603050405020304" pitchFamily="18" charset="0"/>
                <a:cs typeface="Times New Roman" panose="02020603050405020304" pitchFamily="18" charset="0"/>
              </a:rPr>
              <a:t>Toshniwal</a:t>
            </a:r>
            <a:r>
              <a:rPr lang="en-US" sz="2400" dirty="0">
                <a:latin typeface="Times New Roman" panose="02020603050405020304" pitchFamily="18" charset="0"/>
                <a:cs typeface="Times New Roman" panose="02020603050405020304" pitchFamily="18" charset="0"/>
              </a:rPr>
              <a:t> (2010) proposed a hybrid prediction model involving a simple k-means clustering algorithm and then applying a classification algorithm to the results of the clustering algorithm.  </a:t>
            </a: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C4.5 decision tree algorithm is used to create the classifier. [10] Mani </a:t>
            </a:r>
            <a:r>
              <a:rPr lang="en-US" sz="2400" dirty="0" err="1">
                <a:latin typeface="Times New Roman" panose="02020603050405020304" pitchFamily="18" charset="0"/>
                <a:cs typeface="Times New Roman" panose="02020603050405020304" pitchFamily="18" charset="0"/>
              </a:rPr>
              <a:t>Butwall</a:t>
            </a:r>
            <a:r>
              <a:rPr lang="en-US" sz="2400" dirty="0">
                <a:latin typeface="Times New Roman" panose="02020603050405020304" pitchFamily="18" charset="0"/>
                <a:cs typeface="Times New Roman" panose="02020603050405020304" pitchFamily="18" charset="0"/>
              </a:rPr>
              <a:t> and Shraddha Kumar (2015) proposed a model to predict diabetes behavior using a random forest classifier. </a:t>
            </a: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[7] Nawaz Mohamudally1 and Dost Muhammad (2011) used C4.5 decision tree algorithm, neural networks, K-means clustering algorithm and visualization to predict .</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634806"/>
            <a:ext cx="12307410" cy="646331"/>
          </a:xfrm>
          <a:prstGeom prst="rect">
            <a:avLst/>
          </a:prstGeom>
          <a:noFill/>
        </p:spPr>
        <p:txBody>
          <a:bodyPr wrap="square" rtlCol="0">
            <a:spAutoFit/>
          </a:bodyPr>
          <a:lstStyle/>
          <a:p>
            <a:pPr algn="ctr"/>
            <a:r>
              <a:rPr lang="en-US" sz="3600" b="1"/>
              <a:t>3 Methodology And Setup of Experiment</a:t>
            </a:r>
            <a:endParaRPr lang="en-US" sz="3500" b="1"/>
          </a:p>
        </p:txBody>
      </p:sp>
      <p:sp>
        <p:nvSpPr>
          <p:cNvPr id="4" name="TextBox 3"/>
          <p:cNvSpPr txBox="1"/>
          <p:nvPr/>
        </p:nvSpPr>
        <p:spPr>
          <a:xfrm>
            <a:off x="830981" y="1360778"/>
            <a:ext cx="10530038" cy="1537970"/>
          </a:xfrm>
          <a:prstGeom prst="rect">
            <a:avLst/>
          </a:prstGeom>
          <a:noFill/>
        </p:spPr>
        <p:txBody>
          <a:bodyPr wrap="square" lIns="91440" tIns="45720" rIns="91440" bIns="45720" rtlCol="0" anchor="t">
            <a:spAutoFit/>
          </a:bodyPr>
          <a:lstStyle/>
          <a:p>
            <a:pPr algn="just"/>
            <a:endParaRPr lang="en-IN" sz="2400" dirty="0">
              <a:effectLst/>
              <a:latin typeface="Times New Roman" panose="02020603050405020304" pitchFamily="18" charset="0"/>
              <a:ea typeface="Times New Roman" panose="02020603050405020304" pitchFamily="18" charset="0"/>
            </a:endParaRPr>
          </a:p>
          <a:p>
            <a:pPr marL="342900" indent="-342900" algn="just">
              <a:buFont typeface="Arial" panose="020B0604020202020204" pitchFamily="34" charset="0"/>
              <a:buChar char="•"/>
            </a:pPr>
            <a:endParaRPr lang="en-US" sz="2200" dirty="0">
              <a:effectLst/>
              <a:latin typeface="Times New Roman" panose="02020603050405020304" pitchFamily="18" charset="0"/>
              <a:ea typeface="Times New Roman" panose="02020603050405020304" pitchFamily="18" charset="0"/>
              <a:cs typeface="Times New Roman" panose="02020603050405020304"/>
            </a:endParaRPr>
          </a:p>
          <a:p>
            <a:pPr algn="just"/>
            <a:endParaRPr lang="en-IN" sz="2400" dirty="0">
              <a:latin typeface="Times New Roman" panose="02020603050405020304" pitchFamily="18" charset="0"/>
              <a:cs typeface="Times New Roman" panose="02020603050405020304" pitchFamily="18" charset="0"/>
            </a:endParaRPr>
          </a:p>
          <a:p>
            <a:endParaRPr lang="en-US" sz="2400" dirty="0"/>
          </a:p>
        </p:txBody>
      </p:sp>
      <p:pic>
        <p:nvPicPr>
          <p:cNvPr id="3" name="Picture 2"/>
          <p:cNvPicPr>
            <a:picLocks noChangeAspect="1"/>
          </p:cNvPicPr>
          <p:nvPr/>
        </p:nvPicPr>
        <p:blipFill>
          <a:blip r:embed="rId1"/>
          <a:stretch>
            <a:fillRect/>
          </a:stretch>
        </p:blipFill>
        <p:spPr>
          <a:xfrm>
            <a:off x="2595245" y="1985645"/>
            <a:ext cx="7000875" cy="28860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5"/>
          <p:cNvPicPr>
            <a:picLocks noChangeAspect="1"/>
          </p:cNvPicPr>
          <p:nvPr/>
        </p:nvPicPr>
        <p:blipFill>
          <a:blip r:embed="rId1"/>
          <a:stretch>
            <a:fillRect/>
          </a:stretch>
        </p:blipFill>
        <p:spPr>
          <a:xfrm>
            <a:off x="2170430" y="422910"/>
            <a:ext cx="6753225" cy="1838325"/>
          </a:xfrm>
          <a:prstGeom prst="rect">
            <a:avLst/>
          </a:prstGeom>
        </p:spPr>
      </p:pic>
      <p:pic>
        <p:nvPicPr>
          <p:cNvPr id="7" name="Picture 6"/>
          <p:cNvPicPr>
            <a:picLocks noChangeAspect="1"/>
          </p:cNvPicPr>
          <p:nvPr/>
        </p:nvPicPr>
        <p:blipFill>
          <a:blip r:embed="rId2"/>
          <a:stretch>
            <a:fillRect/>
          </a:stretch>
        </p:blipFill>
        <p:spPr>
          <a:xfrm>
            <a:off x="2170430" y="2633345"/>
            <a:ext cx="6753225" cy="211010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5"/>
          <p:cNvPicPr>
            <a:picLocks noChangeAspect="1"/>
          </p:cNvPicPr>
          <p:nvPr/>
        </p:nvPicPr>
        <p:blipFill>
          <a:blip r:embed="rId1"/>
          <a:stretch>
            <a:fillRect/>
          </a:stretch>
        </p:blipFill>
        <p:spPr>
          <a:xfrm>
            <a:off x="2679065" y="1508125"/>
            <a:ext cx="6486525" cy="35528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sz="half" idx="1"/>
          </p:nvPr>
        </p:nvPicPr>
        <p:blipFill>
          <a:blip r:embed="rId1"/>
          <a:stretch>
            <a:fillRect/>
          </a:stretch>
        </p:blipFill>
        <p:spPr>
          <a:xfrm>
            <a:off x="59055" y="1858010"/>
            <a:ext cx="5960745" cy="4249420"/>
          </a:xfrm>
          <a:prstGeom prst="rect">
            <a:avLst/>
          </a:prstGeom>
        </p:spPr>
      </p:pic>
      <p:pic>
        <p:nvPicPr>
          <p:cNvPr id="6" name="Content Placeholder 5"/>
          <p:cNvPicPr>
            <a:picLocks noChangeAspect="1"/>
          </p:cNvPicPr>
          <p:nvPr>
            <p:ph sz="half" idx="2"/>
          </p:nvPr>
        </p:nvPicPr>
        <p:blipFill>
          <a:blip r:embed="rId2"/>
          <a:stretch>
            <a:fillRect/>
          </a:stretch>
        </p:blipFill>
        <p:spPr>
          <a:xfrm>
            <a:off x="6839585" y="2057400"/>
            <a:ext cx="4920615" cy="4050030"/>
          </a:xfrm>
          <a:prstGeom prst="rect">
            <a:avLst/>
          </a:prstGeom>
        </p:spPr>
      </p:pic>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0</TotalTime>
  <Words>4200</Words>
  <Application>WPS Presentation</Application>
  <PresentationFormat>Widescreen</PresentationFormat>
  <Paragraphs>85</Paragraphs>
  <Slides>16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Arial</vt:lpstr>
      <vt:lpstr>SimSun</vt:lpstr>
      <vt:lpstr>Wingdings</vt:lpstr>
      <vt:lpstr>Times New Roman</vt:lpstr>
      <vt:lpstr>Calibri</vt:lpstr>
      <vt:lpstr>Times New Roman</vt:lpstr>
      <vt:lpstr>Century Gothic</vt:lpstr>
      <vt:lpstr>Microsoft YaHei</vt:lpstr>
      <vt:lpstr>Arial Unicode MS</vt:lpstr>
      <vt:lpstr>Vapor Trail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Priyanshi Garg</dc:creator>
  <cp:lastModifiedBy>dell</cp:lastModifiedBy>
  <cp:revision>46</cp:revision>
  <dcterms:created xsi:type="dcterms:W3CDTF">2021-09-18T18:34:00Z</dcterms:created>
  <dcterms:modified xsi:type="dcterms:W3CDTF">2023-05-16T06:04:30Z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CA500B27AA514D1E8583C48069103888</vt:lpwstr>
  </property>
  <property fmtid="{D5CDD505-2E9C-101B-9397-08002B2CF9AE}" pid="3" name="KSOProductBuildVer">
    <vt:lpwstr>1033-11.2.0.11537</vt:lpwstr>
  </property>
</Properties>
</file>