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256" r:id="rId2"/>
    <p:sldId id="259" r:id="rId3"/>
    <p:sldId id="280" r:id="rId4"/>
    <p:sldId id="270" r:id="rId5"/>
    <p:sldId id="281" r:id="rId6"/>
    <p:sldId id="284" r:id="rId7"/>
    <p:sldId id="285" r:id="rId8"/>
    <p:sldId id="287" r:id="rId9"/>
    <p:sldId id="288" r:id="rId10"/>
    <p:sldId id="289" r:id="rId11"/>
    <p:sldId id="290" r:id="rId12"/>
    <p:sldId id="266" r:id="rId13"/>
    <p:sldId id="263" r:id="rId14"/>
    <p:sldId id="261" r:id="rId15"/>
    <p:sldId id="264" r:id="rId16"/>
    <p:sldId id="262" r:id="rId17"/>
    <p:sldId id="260" r:id="rId18"/>
    <p:sldId id="268" r:id="rId19"/>
    <p:sldId id="267" r:id="rId20"/>
    <p:sldId id="272" r:id="rId21"/>
    <p:sldId id="283" r:id="rId22"/>
    <p:sldId id="276" r:id="rId23"/>
    <p:sldId id="269" r:id="rId24"/>
    <p:sldId id="279" r:id="rId25"/>
    <p:sldId id="282" r:id="rId26"/>
    <p:sldId id="271" r:id="rId27"/>
    <p:sldId id="27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9B"/>
    <a:srgbClr val="127F8D"/>
    <a:srgbClr val="337F80"/>
    <a:srgbClr val="3B9394"/>
    <a:srgbClr val="0096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4" autoAdjust="0"/>
    <p:restoredTop sz="89001" autoAdjust="0"/>
  </p:normalViewPr>
  <p:slideViewPr>
    <p:cSldViewPr snapToGrid="0">
      <p:cViewPr varScale="1">
        <p:scale>
          <a:sx n="143" d="100"/>
          <a:sy n="143" d="100"/>
        </p:scale>
        <p:origin x="840"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357DE-1782-4763-8C1A-71BE685EFE31}"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5C66C-0F72-4A49-AA42-FF21753D9DA1}" type="slidenum">
              <a:rPr lang="zh-CN" altLang="en-US" smtClean="0"/>
              <a:t>‹#›</a:t>
            </a:fld>
            <a:endParaRPr lang="zh-CN" altLang="en-US"/>
          </a:p>
        </p:txBody>
      </p:sp>
    </p:spTree>
    <p:extLst>
      <p:ext uri="{BB962C8B-B14F-4D97-AF65-F5344CB8AC3E}">
        <p14:creationId xmlns:p14="http://schemas.microsoft.com/office/powerpoint/2010/main" val="238927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Moreover, a lot of data providers, who are subject to a rigorous law restriction on data usability—” Data not out of domain !”, e.g. GDPR, are prevented from making a profit from data collaboration.  </a:t>
            </a:r>
          </a:p>
          <a:p>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a:t>
            </a:fld>
            <a:endParaRPr lang="zh-CN" altLang="en-US"/>
          </a:p>
        </p:txBody>
      </p:sp>
    </p:spTree>
    <p:extLst>
      <p:ext uri="{BB962C8B-B14F-4D97-AF65-F5344CB8AC3E}">
        <p14:creationId xmlns:p14="http://schemas.microsoft.com/office/powerpoint/2010/main" val="284024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是学术界的模型，抑或是工业界成熟的商业产品，都或多或少在计算可验证性、用户隐私可保护性、通用性方面存在不足，仍然不能满足具有严苛的数据使用规范场景下的数据合作需求，目前仍然缺乏一个可行的数据合作框架。</a:t>
            </a:r>
            <a:endParaRPr lang="en-US" altLang="zh-CN" dirty="0"/>
          </a:p>
          <a:p>
            <a:r>
              <a:rPr lang="zh-CN" altLang="en-US" dirty="0"/>
              <a:t>我们对于一个合格的数据合作解决方案提出如下要求：</a:t>
            </a:r>
            <a:r>
              <a:rPr lang="en-US" altLang="zh-CN" dirty="0" err="1"/>
              <a:t>balabala</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12</a:t>
            </a:fld>
            <a:endParaRPr lang="zh-CN" altLang="en-US"/>
          </a:p>
        </p:txBody>
      </p:sp>
    </p:spTree>
    <p:extLst>
      <p:ext uri="{BB962C8B-B14F-4D97-AF65-F5344CB8AC3E}">
        <p14:creationId xmlns:p14="http://schemas.microsoft.com/office/powerpoint/2010/main" val="45613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15</a:t>
            </a:fld>
            <a:endParaRPr lang="zh-CN" altLang="en-US"/>
          </a:p>
        </p:txBody>
      </p:sp>
    </p:spTree>
    <p:extLst>
      <p:ext uri="{BB962C8B-B14F-4D97-AF65-F5344CB8AC3E}">
        <p14:creationId xmlns:p14="http://schemas.microsoft.com/office/powerpoint/2010/main" val="14386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18</a:t>
            </a:fld>
            <a:endParaRPr lang="zh-CN" altLang="en-US"/>
          </a:p>
        </p:txBody>
      </p:sp>
    </p:spTree>
    <p:extLst>
      <p:ext uri="{BB962C8B-B14F-4D97-AF65-F5344CB8AC3E}">
        <p14:creationId xmlns:p14="http://schemas.microsoft.com/office/powerpoint/2010/main" val="8110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u"/>
            </a:pP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a</a:t>
            </a:r>
            <a:r>
              <a:rPr lang="en-US" altLang="zh-CN" sz="1200" b="0" i="0" kern="1200" dirty="0">
                <a:solidFill>
                  <a:schemeClr val="tx1"/>
                </a:solidFill>
                <a:effectLst/>
                <a:latin typeface="+mn-lt"/>
                <a:ea typeface="+mn-ea"/>
                <a:cs typeface="+mn-cs"/>
              </a:rPr>
              <a:t>, the open-source enclave that generated the private key to be sent, deployed on DA’s platform.</a:t>
            </a:r>
            <a:r>
              <a:rPr lang="en-US" altLang="zh-CN" dirty="0"/>
              <a:t> </a:t>
            </a:r>
          </a:p>
          <a:p>
            <a:pPr marL="171450" indent="-171450">
              <a:buFont typeface="Wingdings" panose="05000000000000000000" pitchFamily="2" charset="2"/>
              <a:buChar char="u"/>
            </a:pPr>
            <a:endParaRPr lang="en-US" altLang="zh-CN" sz="1200" b="0" i="1" kern="1200" dirty="0">
              <a:solidFill>
                <a:schemeClr val="tx1"/>
              </a:solidFill>
              <a:effectLst/>
              <a:latin typeface="+mn-lt"/>
              <a:ea typeface="+mn-ea"/>
              <a:cs typeface="+mn-cs"/>
            </a:endParaRPr>
          </a:p>
          <a:p>
            <a:pPr marL="171450" indent="-171450">
              <a:buFont typeface="Wingdings" panose="05000000000000000000" pitchFamily="2" charset="2"/>
              <a:buChar char="u"/>
            </a:pP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p</a:t>
            </a:r>
            <a:r>
              <a:rPr lang="en-US" altLang="zh-CN" sz="1200" b="0" i="0" kern="1200" dirty="0">
                <a:solidFill>
                  <a:schemeClr val="tx1"/>
                </a:solidFill>
                <a:effectLst/>
                <a:latin typeface="+mn-lt"/>
                <a:ea typeface="+mn-ea"/>
                <a:cs typeface="+mn-cs"/>
              </a:rPr>
              <a:t>, the open-source enclave that temporarily receives the private key, deployed on DP’s platform.</a:t>
            </a:r>
            <a:r>
              <a:rPr lang="en-US" altLang="zh-CN" dirty="0"/>
              <a:t> </a:t>
            </a:r>
          </a:p>
          <a:p>
            <a:pPr marL="171450" indent="-171450">
              <a:buFont typeface="Wingdings" panose="05000000000000000000" pitchFamily="2" charset="2"/>
              <a:buChar char="u"/>
            </a:pPr>
            <a:endParaRPr lang="en-US" altLang="zh-CN" sz="1200" b="0" i="1" kern="1200" dirty="0">
              <a:solidFill>
                <a:schemeClr val="tx1"/>
              </a:solidFill>
              <a:effectLst/>
              <a:latin typeface="+mn-lt"/>
              <a:ea typeface="+mn-ea"/>
              <a:cs typeface="+mn-cs"/>
            </a:endParaRPr>
          </a:p>
          <a:p>
            <a:pPr marL="171450" indent="-171450">
              <a:buFont typeface="Wingdings" panose="05000000000000000000" pitchFamily="2" charset="2"/>
              <a:buChar char="u"/>
            </a:pPr>
            <a:r>
              <a:rPr lang="en-US" altLang="zh-CN" sz="1200" b="0" i="1" kern="1200" dirty="0" err="1">
                <a:solidFill>
                  <a:schemeClr val="tx1"/>
                </a:solidFill>
                <a:effectLst/>
                <a:latin typeface="+mn-lt"/>
                <a:ea typeface="+mn-ea"/>
                <a:cs typeface="+mn-cs"/>
              </a:rPr>
              <a:t>analysis</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enclave</a:t>
            </a:r>
            <a:r>
              <a:rPr lang="en-US" altLang="zh-CN" sz="1200" b="0" i="0" kern="1200" dirty="0">
                <a:solidFill>
                  <a:schemeClr val="tx1"/>
                </a:solidFill>
                <a:effectLst/>
                <a:latin typeface="+mn-lt"/>
                <a:ea typeface="+mn-ea"/>
                <a:cs typeface="+mn-cs"/>
              </a:rPr>
              <a:t>, the enclave that finally receives the private key (for signing analysis result in data collaboration). We assume that </a:t>
            </a:r>
            <a:r>
              <a:rPr lang="en-US" altLang="zh-CN" sz="1200" b="0" i="1" kern="1200" dirty="0" err="1">
                <a:solidFill>
                  <a:schemeClr val="tx1"/>
                </a:solidFill>
                <a:effectLst/>
                <a:latin typeface="+mn-lt"/>
                <a:ea typeface="+mn-ea"/>
                <a:cs typeface="+mn-cs"/>
              </a:rPr>
              <a:t>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analysis</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does not reveal the value of the private key (It is guaranteed by Fidelius’ static analysis. See next section).</a:t>
            </a:r>
            <a:r>
              <a:rPr lang="en-US" altLang="zh-CN" dirty="0"/>
              <a:t> </a:t>
            </a:r>
          </a:p>
          <a:p>
            <a:pPr marL="171450" indent="-171450">
              <a:buFont typeface="Wingdings" panose="05000000000000000000" pitchFamily="2" charset="2"/>
              <a:buChar char="u"/>
            </a:pPr>
            <a:endParaRPr lang="en-US" altLang="zh-CN" sz="1200" b="0" i="1" kern="1200" dirty="0">
              <a:solidFill>
                <a:schemeClr val="tx1"/>
              </a:solidFill>
              <a:effectLst/>
              <a:latin typeface="+mn-lt"/>
              <a:ea typeface="+mn-ea"/>
              <a:cs typeface="+mn-cs"/>
            </a:endParaRPr>
          </a:p>
          <a:p>
            <a:pPr marL="171450" indent="-171450">
              <a:buFont typeface="Wingdings" panose="05000000000000000000" pitchFamily="2" charset="2"/>
              <a:buChar char="u"/>
            </a:pPr>
            <a:r>
              <a:rPr lang="en-US" altLang="zh-CN" sz="1200" b="0" i="1" kern="1200" dirty="0" err="1">
                <a:solidFill>
                  <a:schemeClr val="tx1"/>
                </a:solidFill>
                <a:effectLst/>
                <a:latin typeface="+mn-lt"/>
                <a:ea typeface="+mn-ea"/>
                <a:cs typeface="+mn-cs"/>
              </a:rPr>
              <a:t>skp</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ska</a:t>
            </a:r>
            <a:r>
              <a:rPr lang="en-US" altLang="zh-CN" sz="1200" b="0" i="0" kern="1200" dirty="0">
                <a:solidFill>
                  <a:schemeClr val="tx1"/>
                </a:solidFill>
                <a:effectLst/>
                <a:latin typeface="+mn-lt"/>
                <a:ea typeface="+mn-ea"/>
                <a:cs typeface="+mn-cs"/>
              </a:rPr>
              <a:t>, the secret keys generate by </a:t>
            </a: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p</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a</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respectively. In setup process, they are generated by calling </a:t>
            </a:r>
            <a:r>
              <a:rPr lang="en-US" altLang="zh-CN" sz="1200" b="0" i="1" kern="1200" dirty="0">
                <a:solidFill>
                  <a:schemeClr val="tx1"/>
                </a:solidFill>
                <a:effectLst/>
                <a:latin typeface="+mn-lt"/>
                <a:ea typeface="+mn-ea"/>
                <a:cs typeface="+mn-cs"/>
              </a:rPr>
              <a:t>sgx</a:t>
            </a:r>
            <a:r>
              <a:rPr lang="en-US" altLang="zh-CN" sz="1200" b="0" i="0" kern="1200" dirty="0">
                <a:solidFill>
                  <a:schemeClr val="tx1"/>
                </a:solidFill>
                <a:effectLst/>
                <a:latin typeface="+mn-lt"/>
                <a:ea typeface="+mn-ea"/>
                <a:cs typeface="+mn-cs"/>
              </a:rPr>
              <a:t>_</a:t>
            </a:r>
            <a:r>
              <a:rPr lang="en-US" altLang="zh-CN" sz="1200" b="0" i="1" kern="1200" dirty="0">
                <a:solidFill>
                  <a:schemeClr val="tx1"/>
                </a:solidFill>
                <a:effectLst/>
                <a:latin typeface="+mn-lt"/>
                <a:ea typeface="+mn-ea"/>
                <a:cs typeface="+mn-cs"/>
              </a:rPr>
              <a:t>ecc</a:t>
            </a:r>
            <a:r>
              <a:rPr lang="en-US" altLang="zh-CN" sz="1200" b="0" i="0" kern="1200" dirty="0">
                <a:solidFill>
                  <a:schemeClr val="tx1"/>
                </a:solidFill>
                <a:effectLst/>
                <a:latin typeface="+mn-lt"/>
                <a:ea typeface="+mn-ea"/>
                <a:cs typeface="+mn-cs"/>
              </a:rPr>
              <a:t>256_</a:t>
            </a:r>
            <a:r>
              <a:rPr lang="en-US" altLang="zh-CN" sz="1200" b="0" i="1" kern="1200" dirty="0">
                <a:solidFill>
                  <a:schemeClr val="tx1"/>
                </a:solidFill>
                <a:effectLst/>
                <a:latin typeface="+mn-lt"/>
                <a:ea typeface="+mn-ea"/>
                <a:cs typeface="+mn-cs"/>
              </a:rPr>
              <a:t>create</a:t>
            </a:r>
            <a:r>
              <a:rPr lang="en-US" altLang="zh-CN" sz="1200" b="0" i="0" kern="1200" dirty="0">
                <a:solidFill>
                  <a:schemeClr val="tx1"/>
                </a:solidFill>
                <a:effectLst/>
                <a:latin typeface="+mn-lt"/>
                <a:ea typeface="+mn-ea"/>
                <a:cs typeface="+mn-cs"/>
              </a:rPr>
              <a:t>_</a:t>
            </a:r>
            <a:r>
              <a:rPr lang="en-US" altLang="zh-CN" sz="1200" b="0" i="1" kern="1200" dirty="0">
                <a:solidFill>
                  <a:schemeClr val="tx1"/>
                </a:solidFill>
                <a:effectLst/>
                <a:latin typeface="+mn-lt"/>
                <a:ea typeface="+mn-ea"/>
                <a:cs typeface="+mn-cs"/>
              </a:rPr>
              <a:t>key</a:t>
            </a:r>
            <a:r>
              <a:rPr lang="en-US" altLang="zh-CN" sz="1200" b="0" i="0" kern="1200" dirty="0">
                <a:solidFill>
                  <a:schemeClr val="tx1"/>
                </a:solidFill>
                <a:effectLst/>
                <a:latin typeface="+mn-lt"/>
                <a:ea typeface="+mn-ea"/>
                <a:cs typeface="+mn-cs"/>
              </a:rPr>
              <a:t>_</a:t>
            </a:r>
            <a:r>
              <a:rPr lang="en-US" altLang="zh-CN" sz="1200" b="0" i="1" kern="1200" dirty="0">
                <a:solidFill>
                  <a:schemeClr val="tx1"/>
                </a:solidFill>
                <a:effectLst/>
                <a:latin typeface="+mn-lt"/>
                <a:ea typeface="+mn-ea"/>
                <a:cs typeface="+mn-cs"/>
              </a:rPr>
              <a:t>pair</a:t>
            </a:r>
            <a:r>
              <a:rPr lang="en-US" altLang="zh-CN" sz="1200" b="0" i="0" kern="1200" dirty="0">
                <a:solidFill>
                  <a:schemeClr val="tx1"/>
                </a:solidFill>
                <a:effectLst/>
                <a:latin typeface="+mn-lt"/>
                <a:ea typeface="+mn-ea"/>
                <a:cs typeface="+mn-cs"/>
              </a:rPr>
              <a:t>(), and sealed locally. In the following we simply write the code “unseal” when they are used, moreover, </a:t>
            </a:r>
            <a:r>
              <a:rPr lang="en-US" altLang="zh-CN" sz="1200" b="0" i="1" kern="1200" dirty="0">
                <a:solidFill>
                  <a:schemeClr val="tx1"/>
                </a:solidFill>
                <a:effectLst/>
                <a:latin typeface="+mn-lt"/>
                <a:ea typeface="+mn-ea"/>
                <a:cs typeface="+mn-cs"/>
              </a:rPr>
              <a:t>ska </a:t>
            </a:r>
            <a:r>
              <a:rPr lang="en-US" altLang="zh-CN" sz="1200" b="0" i="0" kern="1200" dirty="0">
                <a:solidFill>
                  <a:schemeClr val="tx1"/>
                </a:solidFill>
                <a:effectLst/>
                <a:latin typeface="+mn-lt"/>
                <a:ea typeface="+mn-ea"/>
                <a:cs typeface="+mn-cs"/>
              </a:rPr>
              <a:t>is the private key to be sent.</a:t>
            </a:r>
          </a:p>
          <a:p>
            <a:pPr marL="171450" indent="-171450">
              <a:buFont typeface="Wingdings" panose="05000000000000000000" pitchFamily="2" charset="2"/>
              <a:buChar char="u"/>
            </a:pPr>
            <a:endParaRPr lang="en-US" altLang="zh-CN" sz="1200" b="0" i="1" kern="1200" dirty="0">
              <a:solidFill>
                <a:schemeClr val="tx1"/>
              </a:solidFill>
              <a:effectLst/>
              <a:latin typeface="+mn-lt"/>
              <a:ea typeface="+mn-ea"/>
              <a:cs typeface="+mn-cs"/>
            </a:endParaRPr>
          </a:p>
          <a:p>
            <a:pPr marL="171450" indent="-171450">
              <a:buFont typeface="Wingdings" panose="05000000000000000000" pitchFamily="2" charset="2"/>
              <a:buChar char="u"/>
            </a:pPr>
            <a:r>
              <a:rPr lang="en-US" altLang="zh-CN" sz="1200" b="0" i="1" kern="1200" dirty="0" err="1">
                <a:solidFill>
                  <a:schemeClr val="tx1"/>
                </a:solidFill>
                <a:effectLst/>
                <a:latin typeface="+mn-lt"/>
                <a:ea typeface="+mn-ea"/>
                <a:cs typeface="+mn-cs"/>
              </a:rPr>
              <a:t>pkp</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pka</a:t>
            </a:r>
            <a:r>
              <a:rPr lang="en-US" altLang="zh-CN" sz="1200" b="0" i="0" kern="1200" dirty="0">
                <a:solidFill>
                  <a:schemeClr val="tx1"/>
                </a:solidFill>
                <a:effectLst/>
                <a:latin typeface="+mn-lt"/>
                <a:ea typeface="+mn-ea"/>
                <a:cs typeface="+mn-cs"/>
              </a:rPr>
              <a:t>, the public keys generate by </a:t>
            </a: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p</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oenclave</a:t>
            </a:r>
            <a:r>
              <a:rPr lang="en-US" altLang="zh-CN" sz="1200" b="0" i="0" kern="1200" dirty="0" err="1">
                <a:solidFill>
                  <a:schemeClr val="tx1"/>
                </a:solidFill>
                <a:effectLst/>
                <a:latin typeface="+mn-lt"/>
                <a:ea typeface="+mn-ea"/>
                <a:cs typeface="+mn-cs"/>
              </a:rPr>
              <a:t>_</a:t>
            </a:r>
            <a:r>
              <a:rPr lang="en-US" altLang="zh-CN" sz="1200" b="0" i="1" kern="1200" dirty="0" err="1">
                <a:solidFill>
                  <a:schemeClr val="tx1"/>
                </a:solidFill>
                <a:effectLst/>
                <a:latin typeface="+mn-lt"/>
                <a:ea typeface="+mn-ea"/>
                <a:cs typeface="+mn-cs"/>
              </a:rPr>
              <a:t>a</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respectively, where they and their authorization are on blockchain.</a:t>
            </a:r>
            <a:r>
              <a:rPr lang="en-US" altLang="zh-CN" dirty="0"/>
              <a:t> </a:t>
            </a:r>
            <a:br>
              <a:rPr lang="en-US" altLang="zh-CN" dirty="0"/>
            </a:br>
            <a:br>
              <a:rPr lang="en-US" altLang="zh-CN" dirty="0"/>
            </a:br>
            <a:br>
              <a:rPr lang="en-US" altLang="zh-CN" dirty="0"/>
            </a:br>
            <a:br>
              <a:rPr lang="en-US" altLang="zh-CN" dirty="0"/>
            </a:br>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19</a:t>
            </a:fld>
            <a:endParaRPr lang="zh-CN" altLang="en-US"/>
          </a:p>
        </p:txBody>
      </p:sp>
    </p:spTree>
    <p:extLst>
      <p:ext uri="{BB962C8B-B14F-4D97-AF65-F5344CB8AC3E}">
        <p14:creationId xmlns:p14="http://schemas.microsoft.com/office/powerpoint/2010/main" val="4155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20</a:t>
            </a:fld>
            <a:endParaRPr lang="zh-CN" altLang="en-US"/>
          </a:p>
        </p:txBody>
      </p:sp>
    </p:spTree>
    <p:extLst>
      <p:ext uri="{BB962C8B-B14F-4D97-AF65-F5344CB8AC3E}">
        <p14:creationId xmlns:p14="http://schemas.microsoft.com/office/powerpoint/2010/main" val="385302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Reference : </a:t>
            </a:r>
          </a:p>
          <a:p>
            <a:r>
              <a:rPr lang="en-US" altLang="zh-CN" dirty="0"/>
              <a:t>https://arxiv.org/pdf/1812.03224.pdf  keyword semi-honest</a:t>
            </a:r>
          </a:p>
          <a:p>
            <a:r>
              <a:rPr lang="en-US" altLang="zh-CN" dirty="0"/>
              <a:t>https://arxiv.org/pdf/1902.04885.pdf keyword semi-honest</a:t>
            </a:r>
          </a:p>
          <a:p>
            <a:r>
              <a:rPr lang="en-US" altLang="zh-CN" dirty="0"/>
              <a:t>https://ieeexplore.ieee.org/stamp/stamp.jsp?tp=&amp;arnumber=9006280  semi-honest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图片链接：</a:t>
            </a:r>
            <a:r>
              <a:rPr lang="en-US" altLang="zh-CN" dirty="0"/>
              <a:t>https://arxiv.org/ftp/arxiv/papers/1911/1911.09824.pdf  </a:t>
            </a:r>
          </a:p>
          <a:p>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24</a:t>
            </a:fld>
            <a:endParaRPr lang="zh-CN" altLang="en-US"/>
          </a:p>
        </p:txBody>
      </p:sp>
    </p:spTree>
    <p:extLst>
      <p:ext uri="{BB962C8B-B14F-4D97-AF65-F5344CB8AC3E}">
        <p14:creationId xmlns:p14="http://schemas.microsoft.com/office/powerpoint/2010/main" val="94111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Reference : </a:t>
            </a:r>
          </a:p>
          <a:p>
            <a:r>
              <a:rPr lang="en-US" altLang="zh-CN" dirty="0"/>
              <a:t>https://arxiv.org/pdf/1812.03224.pdf  keyword semi-honest</a:t>
            </a:r>
          </a:p>
          <a:p>
            <a:r>
              <a:rPr lang="en-US" altLang="zh-CN" dirty="0"/>
              <a:t>https://arxiv.org/pdf/1902.04885.pdf keyword semi-honest</a:t>
            </a:r>
          </a:p>
          <a:p>
            <a:r>
              <a:rPr lang="en-US" altLang="zh-CN" dirty="0"/>
              <a:t>https://ieeexplore.ieee.org/stamp/stamp.jsp?tp=&amp;arnumber=9006280  semi-honest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图片链接：</a:t>
            </a:r>
            <a:r>
              <a:rPr lang="en-US" altLang="zh-CN" dirty="0"/>
              <a:t>https://arxiv.org/ftp/arxiv/papers/1911/1911.09824.pdf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https://users.soe.ucsc.edu/~abadi/Papers/verif.pdf</a:t>
            </a:r>
          </a:p>
          <a:p>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25</a:t>
            </a:fld>
            <a:endParaRPr lang="zh-CN" altLang="en-US"/>
          </a:p>
        </p:txBody>
      </p:sp>
    </p:spTree>
    <p:extLst>
      <p:ext uri="{BB962C8B-B14F-4D97-AF65-F5344CB8AC3E}">
        <p14:creationId xmlns:p14="http://schemas.microsoft.com/office/powerpoint/2010/main" val="1079996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本文环境中用户出售数据服务之前，需要对数据摘要进行声明，本文的计算过程保证整个计算过程中输入数据和用户的声明完全一致。联邦学习的场景中因为没有用户对数据的声明这一项内容，因此训练过程中如果训练数据被修改是难以察觉的事情。</a:t>
            </a:r>
            <a:endParaRPr lang="en-US" altLang="zh-CN" dirty="0"/>
          </a:p>
          <a:p>
            <a:pPr marL="228600" indent="-228600">
              <a:buAutoNum type="arabicPeriod"/>
            </a:pPr>
            <a:r>
              <a:rPr lang="zh-CN" altLang="en-US" dirty="0"/>
              <a:t>本文中的</a:t>
            </a:r>
            <a:r>
              <a:rPr lang="en-US" altLang="zh-CN" dirty="0"/>
              <a:t>TEE</a:t>
            </a:r>
            <a:r>
              <a:rPr lang="zh-CN" altLang="en-US" dirty="0"/>
              <a:t>执行环境，可以保证联邦学习场景中计算的机密性和完整性，这一特性很大程度上可以杜绝联邦学习过程中的攻击模型。</a:t>
            </a:r>
            <a:endParaRPr lang="en-US" altLang="zh-CN" dirty="0"/>
          </a:p>
          <a:p>
            <a:pPr marL="228600" indent="-228600">
              <a:buAutoNum type="arabicPeriod"/>
            </a:pPr>
            <a:r>
              <a:rPr lang="zh-CN" altLang="en-US" dirty="0"/>
              <a:t>联邦学习场景没有处理数据服务双方交易结束后的结算过程，本文的数据合作过程作为一个完整的商业模式，将费用结算过程考虑在内。</a:t>
            </a:r>
            <a:endParaRPr lang="en-US" altLang="zh-CN" dirty="0"/>
          </a:p>
          <a:p>
            <a:pPr marL="228600" indent="-228600">
              <a:buAutoNum type="arabicPeriod"/>
            </a:pPr>
            <a:r>
              <a:rPr lang="zh-CN" altLang="en-US" dirty="0"/>
              <a:t>联邦学习中存在一个服务器以及模型分析人员等用于对所有的训练模型进行整合和测试，这些作为第三方平台，有可能被</a:t>
            </a:r>
            <a:r>
              <a:rPr lang="en-US" altLang="zh-CN" dirty="0"/>
              <a:t>adversary</a:t>
            </a:r>
            <a:r>
              <a:rPr lang="zh-CN" altLang="en-US" dirty="0"/>
              <a:t>控制而做出不当行为，然而这些内容已经超出了本文数据交易的讨论范畴，因此这些攻击模型不在本文考虑的范围内。</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27</a:t>
            </a:fld>
            <a:endParaRPr lang="zh-CN" altLang="en-US"/>
          </a:p>
        </p:txBody>
      </p:sp>
    </p:spTree>
    <p:extLst>
      <p:ext uri="{BB962C8B-B14F-4D97-AF65-F5344CB8AC3E}">
        <p14:creationId xmlns:p14="http://schemas.microsoft.com/office/powerpoint/2010/main" val="3100406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https://arxiv.org/pdf/1912.04977.pdf</a:t>
            </a:r>
          </a:p>
          <a:p>
            <a:r>
              <a:rPr lang="en-US" altLang="zh-CN" dirty="0"/>
              <a:t>page 62.</a:t>
            </a:r>
            <a:endParaRPr lang="zh-CN" altLang="en-US"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28</a:t>
            </a:fld>
            <a:endParaRPr lang="zh-CN" altLang="en-US"/>
          </a:p>
        </p:txBody>
      </p:sp>
    </p:spTree>
    <p:extLst>
      <p:ext uri="{BB962C8B-B14F-4D97-AF65-F5344CB8AC3E}">
        <p14:creationId xmlns:p14="http://schemas.microsoft.com/office/powerpoint/2010/main" val="728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技术性能上， 现如今大数据时代，数据量动辄百</a:t>
            </a:r>
            <a:r>
              <a:rPr lang="en-US" altLang="zh-CN" dirty="0"/>
              <a:t>G</a:t>
            </a:r>
            <a:r>
              <a:rPr lang="zh-CN" altLang="en-US" dirty="0"/>
              <a:t>以上，远程发送进行计算，性能低效。</a:t>
            </a:r>
            <a:endParaRPr lang="en-US" altLang="zh-CN" dirty="0"/>
          </a:p>
          <a:p>
            <a:pPr marL="228600" indent="-228600">
              <a:buAutoNum type="arabicPeriod"/>
            </a:pPr>
            <a:r>
              <a:rPr lang="zh-CN" altLang="en-US" dirty="0"/>
              <a:t>法律法规上，考虑到数据用户的隐私，法律上做了严格的约束，例如欧洲</a:t>
            </a:r>
            <a:r>
              <a:rPr lang="en-US" altLang="zh-CN" dirty="0"/>
              <a:t>GDPR</a:t>
            </a:r>
            <a:r>
              <a:rPr lang="zh-CN" altLang="en-US" dirty="0"/>
              <a:t>严格规定了数据的使用方案，数据不能出域。</a:t>
            </a:r>
            <a:endParaRPr lang="en-US" altLang="zh-CN" dirty="0"/>
          </a:p>
          <a:p>
            <a:pPr marL="228600" indent="-228600">
              <a:buAutoNum type="arabicPeriod"/>
            </a:pPr>
            <a:r>
              <a:rPr lang="zh-CN" altLang="en-US" dirty="0"/>
              <a:t>在安全性方面，为了实现隐私保护的方案，引入了</a:t>
            </a:r>
            <a:r>
              <a:rPr lang="en-US" altLang="zh-CN" dirty="0"/>
              <a:t>TTP</a:t>
            </a:r>
            <a:r>
              <a:rPr lang="zh-CN" altLang="en-US" dirty="0"/>
              <a:t>，并且将加密的数据，尤其是非常重要的数据发送给</a:t>
            </a:r>
            <a:r>
              <a:rPr lang="en-US" altLang="zh-CN" dirty="0"/>
              <a:t>TTP</a:t>
            </a:r>
            <a:r>
              <a:rPr lang="zh-CN" altLang="en-US" dirty="0"/>
              <a:t>进行计算。然而针对于一般情况，对于两个不互信任的群体，很难找到一个能让双方共同信任的</a:t>
            </a:r>
            <a:r>
              <a:rPr lang="en-US" altLang="zh-CN" dirty="0"/>
              <a:t>TTP</a:t>
            </a:r>
            <a:r>
              <a:rPr lang="zh-CN" altLang="en-US" dirty="0"/>
              <a:t>，而且</a:t>
            </a:r>
            <a:r>
              <a:rPr lang="en-US" altLang="zh-CN" dirty="0"/>
              <a:t>TTP</a:t>
            </a:r>
            <a:r>
              <a:rPr lang="zh-CN" altLang="en-US" dirty="0"/>
              <a:t>的行为是否合法是无法检测的，对于重要的数据，引入</a:t>
            </a:r>
            <a:r>
              <a:rPr lang="en-US" altLang="zh-CN" dirty="0"/>
              <a:t>TTP</a:t>
            </a:r>
            <a:r>
              <a:rPr lang="zh-CN" altLang="en-US" dirty="0"/>
              <a:t>反而增加了数据隐私泄露的风险。</a:t>
            </a:r>
            <a:endParaRPr lang="en-US" altLang="zh-CN" dirty="0"/>
          </a:p>
          <a:p>
            <a:pPr marL="228600" indent="-228600">
              <a:buAutoNum type="arabicPeriod"/>
            </a:pPr>
            <a:r>
              <a:rPr lang="zh-CN" altLang="en-US" dirty="0"/>
              <a:t>直接假设</a:t>
            </a:r>
            <a:r>
              <a:rPr lang="en-US" altLang="zh-CN" dirty="0"/>
              <a:t>TTP</a:t>
            </a:r>
            <a:r>
              <a:rPr lang="zh-CN" altLang="en-US" dirty="0"/>
              <a:t>存在的方案，在学术上是可行的，但是在现实中是存在风险的，数据合作双方信任的</a:t>
            </a:r>
            <a:r>
              <a:rPr lang="en-US" altLang="zh-CN" dirty="0"/>
              <a:t>TTP</a:t>
            </a:r>
            <a:r>
              <a:rPr lang="zh-CN" altLang="en-US" dirty="0"/>
              <a:t>亦有可能在不经意间泄露隐私，我们对于</a:t>
            </a:r>
            <a:r>
              <a:rPr lang="en-US" altLang="zh-CN" dirty="0"/>
              <a:t>TTP</a:t>
            </a:r>
            <a:r>
              <a:rPr lang="zh-CN" altLang="en-US" dirty="0"/>
              <a:t>的可信性存疑。</a:t>
            </a:r>
            <a:endParaRPr lang="en-US" altLang="zh-CN" dirty="0"/>
          </a:p>
          <a:p>
            <a:pPr marL="228600" indent="-228600">
              <a:buAutoNum type="arabicPeriod"/>
            </a:pPr>
            <a:r>
              <a:rPr lang="zh-CN" altLang="en-US" dirty="0"/>
              <a:t>于是，我们需要考虑一种无可信第三方、数据不出域情况下的数据合作解决方案，在这种解决方案下，解决数据计算服务有如下挑战：</a:t>
            </a:r>
            <a:endParaRPr lang="en-US" altLang="zh-CN" dirty="0"/>
          </a:p>
          <a:p>
            <a:pPr marL="685800" lvl="1" indent="-228600">
              <a:buAutoNum type="arabicPeriod"/>
            </a:pPr>
            <a:r>
              <a:rPr lang="zh-CN" altLang="en-US" dirty="0"/>
              <a:t>数据计算服务的可验证性。</a:t>
            </a:r>
            <a:endParaRPr lang="en-US" altLang="zh-CN" dirty="0"/>
          </a:p>
          <a:p>
            <a:pPr marL="685800" lvl="1" indent="-228600">
              <a:buAutoNum type="arabicPeriod"/>
            </a:pPr>
            <a:r>
              <a:rPr lang="zh-CN" altLang="en-US" dirty="0"/>
              <a:t>数据隐私，包括数据提供者的数据和计算者的计算结果。</a:t>
            </a:r>
            <a:endParaRPr lang="en-US" altLang="zh-CN" dirty="0"/>
          </a:p>
          <a:p>
            <a:pPr marL="685800" lvl="1" indent="-228600">
              <a:buAutoNum type="arabicPeriod"/>
            </a:pPr>
            <a:r>
              <a:rPr lang="zh-CN" altLang="en-US" dirty="0"/>
              <a:t>交易最终结算的原子性。</a:t>
            </a:r>
            <a:endParaRPr lang="en-US" altLang="zh-CN" dirty="0"/>
          </a:p>
          <a:p>
            <a:pPr marL="685800" lvl="1" indent="-228600">
              <a:buAutoNum type="arabicPeriod"/>
            </a:pPr>
            <a:endParaRPr lang="en-US" altLang="zh-CN" dirty="0"/>
          </a:p>
          <a:p>
            <a:pPr marL="685800" lvl="1" indent="-228600">
              <a:buAutoNum type="arabicPeriod"/>
            </a:pPr>
            <a:endParaRPr lang="en-US" altLang="zh-CN" dirty="0"/>
          </a:p>
          <a:p>
            <a:pPr marL="0" lvl="0" indent="0">
              <a:buNone/>
            </a:pPr>
            <a:r>
              <a:rPr lang="zh-CN" altLang="en-US" dirty="0"/>
              <a:t>其他法律：</a:t>
            </a:r>
            <a:r>
              <a:rPr lang="en-US" altLang="zh-CN" dirty="0"/>
              <a:t>GDPR</a:t>
            </a:r>
            <a:r>
              <a:rPr lang="zh-CN" altLang="en-US" dirty="0"/>
              <a:t>，</a:t>
            </a:r>
            <a:r>
              <a:rPr lang="en-US" altLang="zh-CN" dirty="0"/>
              <a:t>ISO/IEC 29100《</a:t>
            </a:r>
            <a:r>
              <a:rPr lang="zh-CN" altLang="en-US" dirty="0"/>
              <a:t>隐私保护 框架</a:t>
            </a:r>
            <a:r>
              <a:rPr lang="en-US" altLang="zh-CN" dirty="0"/>
              <a:t>》</a:t>
            </a:r>
            <a:r>
              <a:rPr lang="zh-CN" altLang="en-US" dirty="0"/>
              <a:t>、</a:t>
            </a:r>
            <a:r>
              <a:rPr lang="en-US" altLang="zh-CN" dirty="0"/>
              <a:t>ISO/IEC 29101《</a:t>
            </a:r>
            <a:r>
              <a:rPr lang="zh-CN" altLang="en-US" dirty="0"/>
              <a:t>隐私体系架 构</a:t>
            </a:r>
            <a:r>
              <a:rPr lang="en-US" altLang="zh-CN" dirty="0"/>
              <a:t>》</a:t>
            </a:r>
            <a:r>
              <a:rPr lang="zh-CN" altLang="en-US" dirty="0"/>
              <a:t>、</a:t>
            </a:r>
            <a:r>
              <a:rPr lang="en-US" altLang="zh-CN" dirty="0"/>
              <a:t>ISO/IEC 29190《</a:t>
            </a:r>
            <a:r>
              <a:rPr lang="zh-CN" altLang="en-US" dirty="0"/>
              <a:t>隐私能力评估 模型</a:t>
            </a:r>
            <a:r>
              <a:rPr lang="en-US" altLang="zh-CN" dirty="0"/>
              <a:t>》</a:t>
            </a:r>
            <a:r>
              <a:rPr lang="zh-CN" altLang="en-US" dirty="0"/>
              <a:t>、</a:t>
            </a:r>
            <a:r>
              <a:rPr lang="en-US" altLang="zh-CN" dirty="0"/>
              <a:t>ISO/IEC 29134《</a:t>
            </a:r>
            <a:r>
              <a:rPr lang="zh-CN" altLang="en-US" dirty="0"/>
              <a:t>隐私影响评 估</a:t>
            </a:r>
            <a:r>
              <a:rPr lang="en-US" altLang="zh-CN" dirty="0"/>
              <a:t>》</a:t>
            </a:r>
            <a:r>
              <a:rPr lang="zh-CN" altLang="en-US" dirty="0"/>
              <a:t>、</a:t>
            </a:r>
            <a:r>
              <a:rPr lang="en-US" altLang="zh-CN" dirty="0"/>
              <a:t>ISO/IEC29151《</a:t>
            </a:r>
            <a:r>
              <a:rPr lang="zh-CN" altLang="en-US" dirty="0"/>
              <a:t>个人可识别信 息保护指南</a:t>
            </a:r>
            <a:r>
              <a:rPr lang="en-US" altLang="zh-CN" dirty="0"/>
              <a:t>》</a:t>
            </a:r>
            <a:r>
              <a:rPr lang="zh-CN" altLang="en-US" dirty="0"/>
              <a:t>。我国于</a:t>
            </a:r>
            <a:r>
              <a:rPr lang="en-US" altLang="zh-CN" dirty="0"/>
              <a:t>2017</a:t>
            </a:r>
            <a:r>
              <a:rPr lang="zh-CN" altLang="en-US" dirty="0"/>
              <a:t>年施行的</a:t>
            </a:r>
            <a:r>
              <a:rPr lang="en-US" altLang="zh-CN" dirty="0"/>
              <a:t>《</a:t>
            </a:r>
            <a:r>
              <a:rPr lang="zh-CN" altLang="en-US" dirty="0"/>
              <a:t>中华 人民共和国网络安全法</a:t>
            </a:r>
            <a:r>
              <a:rPr lang="en-US" altLang="zh-CN" dirty="0"/>
              <a:t>》</a:t>
            </a:r>
            <a:r>
              <a:rPr lang="zh-CN" altLang="en-US" dirty="0"/>
              <a:t>，强调了对 基础设施及个人信息的保护。</a:t>
            </a:r>
            <a:r>
              <a:rPr lang="en-US" altLang="zh-CN" dirty="0"/>
              <a:t>2018</a:t>
            </a:r>
            <a:r>
              <a:rPr lang="zh-CN" altLang="en-US" dirty="0"/>
              <a:t>年 实施的</a:t>
            </a:r>
            <a:r>
              <a:rPr lang="en-US" altLang="zh-CN" dirty="0"/>
              <a:t>《</a:t>
            </a:r>
            <a:r>
              <a:rPr lang="zh-CN" altLang="en-US" dirty="0"/>
              <a:t>信息安全技术个人信息安全 规范</a:t>
            </a:r>
            <a:r>
              <a:rPr lang="en-US" altLang="zh-CN" dirty="0"/>
              <a:t>》</a:t>
            </a:r>
            <a:r>
              <a:rPr lang="zh-CN" altLang="en-US" dirty="0"/>
              <a:t>，从国家标准层面，明确了企 业收集、使用、分享个人信息的合规 要求。</a:t>
            </a:r>
            <a:r>
              <a:rPr lang="en-US" altLang="zh-CN" dirty="0"/>
              <a:t>2019</a:t>
            </a:r>
            <a:r>
              <a:rPr lang="zh-CN" altLang="en-US" dirty="0"/>
              <a:t>年发布的</a:t>
            </a:r>
            <a:r>
              <a:rPr lang="en-US" altLang="zh-CN" dirty="0"/>
              <a:t>《</a:t>
            </a:r>
            <a:r>
              <a:rPr lang="zh-CN" altLang="en-US" dirty="0"/>
              <a:t>数据安全管理 </a:t>
            </a:r>
            <a:r>
              <a:rPr lang="en-US" altLang="zh-CN" dirty="0"/>
              <a:t>20 </a:t>
            </a:r>
            <a:r>
              <a:rPr lang="zh-CN" altLang="en-US" dirty="0"/>
              <a:t>办法</a:t>
            </a:r>
            <a:r>
              <a:rPr lang="en-US" altLang="zh-CN" dirty="0"/>
              <a:t>》</a:t>
            </a:r>
            <a:r>
              <a:rPr lang="zh-CN" altLang="en-US" dirty="0"/>
              <a:t>，从数据角度出发，确立数 据分级分类管理以及风险评估，检 测预警和应急处置等数据安全管理 各项基本制度；</a:t>
            </a:r>
            <a:endParaRPr lang="en-US" altLang="zh-CN" dirty="0"/>
          </a:p>
          <a:p>
            <a:pPr marL="0" lvl="0" indent="0">
              <a:buNone/>
            </a:pPr>
            <a:endParaRPr lang="en-US" altLang="zh-CN" dirty="0"/>
          </a:p>
          <a:p>
            <a:pPr marL="0" lvl="0" indent="0">
              <a:buNone/>
            </a:pPr>
            <a:endParaRPr lang="en-US" altLang="zh-CN" dirty="0"/>
          </a:p>
          <a:p>
            <a:pPr marL="0" lvl="0" indent="0">
              <a:buNone/>
            </a:pPr>
            <a:r>
              <a:rPr lang="zh-CN" altLang="en-US" dirty="0"/>
              <a:t>参考： </a:t>
            </a:r>
            <a:r>
              <a:rPr lang="en-US" altLang="zh-CN" dirty="0"/>
              <a:t>http://n0.sinaimg.cn/finance/9b213f90/20200903/YinSiJiSuanBaoGaoGengXinBanBen.pdf</a:t>
            </a:r>
          </a:p>
          <a:p>
            <a:pPr marL="0" lvl="0" indent="0">
              <a:buNone/>
            </a:pPr>
            <a:r>
              <a:rPr lang="zh-CN" altLang="en-US" dirty="0"/>
              <a:t>典型的，</a:t>
            </a:r>
            <a:r>
              <a:rPr lang="en-US" altLang="zh-CN" dirty="0"/>
              <a:t>Facebook</a:t>
            </a:r>
            <a:r>
              <a:rPr lang="zh-CN" altLang="en-US" dirty="0"/>
              <a:t>在</a:t>
            </a:r>
            <a:r>
              <a:rPr lang="en-US" altLang="zh-CN" dirty="0"/>
              <a:t>2018</a:t>
            </a:r>
            <a:r>
              <a:rPr lang="zh-CN" altLang="en-US" dirty="0"/>
              <a:t>年将数据交由第三方</a:t>
            </a:r>
            <a:r>
              <a:rPr lang="en-US" altLang="zh-CN" sz="1200" b="0" i="0" kern="1200" dirty="0">
                <a:solidFill>
                  <a:schemeClr val="tx1"/>
                </a:solidFill>
                <a:effectLst/>
                <a:latin typeface="+mn-lt"/>
                <a:ea typeface="+mn-ea"/>
                <a:cs typeface="+mn-cs"/>
              </a:rPr>
              <a:t>Cambridge Analytica</a:t>
            </a:r>
            <a:r>
              <a:rPr lang="zh-CN" altLang="en-US" dirty="0"/>
              <a:t>进行分析，结果导致</a:t>
            </a:r>
            <a:r>
              <a:rPr lang="en-US" altLang="zh-CN" dirty="0"/>
              <a:t>5000</a:t>
            </a:r>
            <a:r>
              <a:rPr lang="zh-CN" altLang="en-US" dirty="0"/>
              <a:t>万用户隐私泄露，数据出域或者交由第三方是非常危险的行为。</a:t>
            </a:r>
          </a:p>
        </p:txBody>
      </p:sp>
      <p:sp>
        <p:nvSpPr>
          <p:cNvPr id="4" name="灯片编号占位符 3"/>
          <p:cNvSpPr>
            <a:spLocks noGrp="1"/>
          </p:cNvSpPr>
          <p:nvPr>
            <p:ph type="sldNum" sz="quarter" idx="5"/>
          </p:nvPr>
        </p:nvSpPr>
        <p:spPr/>
        <p:txBody>
          <a:bodyPr/>
          <a:lstStyle/>
          <a:p>
            <a:fld id="{E845C66C-0F72-4A49-AA42-FF21753D9DA1}" type="slidenum">
              <a:rPr lang="zh-CN" altLang="en-US" smtClean="0"/>
              <a:t>4</a:t>
            </a:fld>
            <a:endParaRPr lang="zh-CN" altLang="en-US"/>
          </a:p>
        </p:txBody>
      </p:sp>
    </p:spTree>
    <p:extLst>
      <p:ext uri="{BB962C8B-B14F-4D97-AF65-F5344CB8AC3E}">
        <p14:creationId xmlns:p14="http://schemas.microsoft.com/office/powerpoint/2010/main" val="405291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Reference : </a:t>
            </a:r>
          </a:p>
          <a:p>
            <a:r>
              <a:rPr lang="en-US" altLang="zh-CN" dirty="0"/>
              <a:t>https://arxiv.org/pdf/1812.03224.pdf  keyword semi-honest</a:t>
            </a:r>
          </a:p>
          <a:p>
            <a:r>
              <a:rPr lang="en-US" altLang="zh-CN" dirty="0"/>
              <a:t>https://arxiv.org/pdf/1902.04885.pdf keyword semi-honest</a:t>
            </a:r>
          </a:p>
          <a:p>
            <a:r>
              <a:rPr lang="en-US" altLang="zh-CN" dirty="0"/>
              <a:t>https://ieeexplore.ieee.org/stamp/stamp.jsp?tp=&amp;arnumber=9006280  semi-honest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图片链接：</a:t>
            </a:r>
            <a:r>
              <a:rPr lang="en-US" altLang="zh-CN" dirty="0"/>
              <a:t>https://arxiv.org/ftp/arxiv/papers/1911/1911.09824.pdf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https://users.soe.ucsc.edu/~abadi/Papers/verif.pdf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most important problem-</a:t>
            </a:r>
            <a:r>
              <a:rPr lang="en-US" altLang="zh-CN" sz="1200" b="1" i="1" dirty="0"/>
              <a:t>verifiability</a:t>
            </a:r>
            <a:r>
              <a:rPr lang="en-US" altLang="zh-CN" sz="1200" dirty="0"/>
              <a:t>, which pertains to the ability of a seller or the analyzer to prove to others in the system that they have executed the desired behavior faithfully, without revealing the potentially private data upon which they were acting.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r>
              <a:rPr lang="zh-CN" altLang="en-US" dirty="0"/>
              <a:t>横向联邦学习是我们数据合作场景下的一个特例，目前对联邦学习的研究，已经提出了一些解决方案，目前这些解决方案做出如下分析：</a:t>
            </a:r>
            <a:endParaRPr lang="en-US" altLang="zh-CN" dirty="0"/>
          </a:p>
          <a:p>
            <a:pPr marL="228600" indent="-228600">
              <a:buAutoNum type="arabicPeriod"/>
            </a:pPr>
            <a:r>
              <a:rPr lang="en-US" altLang="zh-CN" dirty="0"/>
              <a:t>FL</a:t>
            </a:r>
            <a:r>
              <a:rPr lang="zh-CN" altLang="en-US" dirty="0"/>
              <a:t> 基于数据不出域的约束下，更多的专注于机器学习模型的训练，在客户端训练完毕之后传输梯度数据。我们数据合作场景更关注一般性的数据计算，包括机器学习、数据查询、测量等操作，比</a:t>
            </a:r>
            <a:r>
              <a:rPr lang="en-US" altLang="zh-CN" dirty="0"/>
              <a:t>FL</a:t>
            </a:r>
            <a:r>
              <a:rPr lang="zh-CN" altLang="en-US" dirty="0"/>
              <a:t>更加关注</a:t>
            </a:r>
            <a:r>
              <a:rPr lang="en-US" altLang="zh-CN" dirty="0"/>
              <a:t>client</a:t>
            </a:r>
            <a:r>
              <a:rPr lang="zh-CN" altLang="en-US" dirty="0"/>
              <a:t>的隐私。</a:t>
            </a:r>
            <a:endParaRPr lang="en-US" altLang="zh-CN" dirty="0"/>
          </a:p>
          <a:p>
            <a:pPr marL="228600" indent="-228600">
              <a:buAutoNum type="arabicPeriod"/>
            </a:pPr>
            <a:r>
              <a:rPr lang="en-US" altLang="zh-CN" dirty="0"/>
              <a:t>FL</a:t>
            </a:r>
            <a:r>
              <a:rPr lang="zh-CN" altLang="en-US" dirty="0"/>
              <a:t>更多是基于</a:t>
            </a:r>
            <a:r>
              <a:rPr lang="en-US" altLang="zh-CN" dirty="0"/>
              <a:t>clients</a:t>
            </a:r>
            <a:r>
              <a:rPr lang="zh-CN" altLang="en-US" dirty="0"/>
              <a:t>和</a:t>
            </a:r>
            <a:r>
              <a:rPr lang="en-US" altLang="zh-CN" dirty="0"/>
              <a:t>server</a:t>
            </a:r>
            <a:r>
              <a:rPr lang="zh-CN" altLang="en-US" dirty="0"/>
              <a:t>都是</a:t>
            </a:r>
            <a:r>
              <a:rPr lang="en-US" altLang="zh-CN" dirty="0"/>
              <a:t>semi-honest</a:t>
            </a:r>
            <a:r>
              <a:rPr lang="zh-CN" altLang="en-US" dirty="0"/>
              <a:t>的场景，对于</a:t>
            </a:r>
            <a:r>
              <a:rPr lang="en-US" altLang="zh-CN" dirty="0"/>
              <a:t>malicious</a:t>
            </a:r>
            <a:r>
              <a:rPr lang="zh-CN" altLang="en-US" dirty="0"/>
              <a:t>的关注度不够，而在数据合作场景中，</a:t>
            </a:r>
            <a:r>
              <a:rPr lang="en-US" altLang="zh-CN" dirty="0"/>
              <a:t>malicious participants</a:t>
            </a:r>
            <a:r>
              <a:rPr lang="zh-CN" altLang="en-US" dirty="0"/>
              <a:t>是更为普遍的情况。</a:t>
            </a:r>
            <a:endParaRPr lang="en-US" altLang="zh-CN" dirty="0"/>
          </a:p>
          <a:p>
            <a:pPr marL="228600" indent="-228600">
              <a:buAutoNum type="arabicPeriod"/>
            </a:pPr>
            <a:r>
              <a:rPr lang="en-US" altLang="zh-CN" dirty="0"/>
              <a:t>FL</a:t>
            </a:r>
            <a:r>
              <a:rPr lang="zh-CN" altLang="en-US" dirty="0"/>
              <a:t>只关注数据计算服务，但是数据合作服务中服务费用结算问题完全不在考虑之中。我们认为，数据合作的重要基础是能够保证诚实的提供服务方能够获取应有的报酬。</a:t>
            </a:r>
            <a:endParaRPr lang="en-US" altLang="zh-CN" dirty="0"/>
          </a:p>
          <a:p>
            <a:pPr marL="228600" indent="-228600">
              <a:buAutoNum type="arabicPeriod"/>
            </a:pPr>
            <a:endParaRPr lang="en-US" altLang="zh-CN" dirty="0"/>
          </a:p>
          <a:p>
            <a:pPr marL="0" indent="0">
              <a:buNone/>
            </a:pPr>
            <a:r>
              <a:rPr lang="zh-CN" altLang="en-US" dirty="0"/>
              <a:t>基于上述原因，</a:t>
            </a:r>
            <a:r>
              <a:rPr lang="en-US" altLang="zh-CN" dirty="0"/>
              <a:t>FL</a:t>
            </a:r>
            <a:r>
              <a:rPr lang="zh-CN" altLang="en-US" dirty="0"/>
              <a:t>中的解决方案不足以支撑一个公平的、健壮的、数据计算可验证、保护双方隐私的解决数据合作过程。</a:t>
            </a:r>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5</a:t>
            </a:fld>
            <a:endParaRPr lang="zh-CN" altLang="en-US"/>
          </a:p>
        </p:txBody>
      </p:sp>
    </p:spTree>
    <p:extLst>
      <p:ext uri="{BB962C8B-B14F-4D97-AF65-F5344CB8AC3E}">
        <p14:creationId xmlns:p14="http://schemas.microsoft.com/office/powerpoint/2010/main" val="28826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MPC</a:t>
            </a:r>
            <a:r>
              <a:rPr lang="zh-CN" altLang="en-US" dirty="0"/>
              <a:t>与我们数据合作场景差别更大一些，但是为了进一步厘清数据合作服务，我们进行简单地介绍。</a:t>
            </a:r>
            <a:endParaRPr lang="en-US" altLang="zh-CN" dirty="0"/>
          </a:p>
          <a:p>
            <a:r>
              <a:rPr lang="en-US" altLang="zh-CN" dirty="0"/>
              <a:t>MPC</a:t>
            </a:r>
            <a:r>
              <a:rPr lang="zh-CN" altLang="en-US" dirty="0"/>
              <a:t>过程中至少有两个参与计算方，并且双方共享计算结果。</a:t>
            </a:r>
            <a:endParaRPr lang="en-US" altLang="zh-CN" dirty="0"/>
          </a:p>
          <a:p>
            <a:r>
              <a:rPr lang="zh-CN" altLang="en-US" dirty="0"/>
              <a:t>而数据合作服务中仅仅是一个数据计算方、一个数据提供方，结算结果是不共享的。</a:t>
            </a:r>
            <a:endParaRPr lang="en-US" altLang="zh-CN" dirty="0"/>
          </a:p>
          <a:p>
            <a:r>
              <a:rPr lang="en-US" altLang="zh-CN" dirty="0"/>
              <a:t>MPC</a:t>
            </a:r>
            <a:r>
              <a:rPr lang="zh-CN" altLang="en-US" dirty="0"/>
              <a:t>也不关注合作双方后服务费用结算问题。</a:t>
            </a:r>
            <a:endParaRPr lang="en-US" altLang="zh-CN" dirty="0"/>
          </a:p>
          <a:p>
            <a:endParaRPr lang="en-US" altLang="zh-CN" dirty="0"/>
          </a:p>
          <a:p>
            <a:r>
              <a:rPr lang="zh-CN" altLang="en-US" dirty="0"/>
              <a:t>针对目前已有的解决方案和相似场景的对比，在当前没有可信第三方的数据合作场景中，需要一个，公平的、可验证的、保证数据计算以及数据提供方数据隐私的数据合作解决方案。</a:t>
            </a:r>
            <a:endParaRPr lang="en-US" altLang="zh-CN" dirty="0"/>
          </a:p>
          <a:p>
            <a:endParaRPr lang="en-US" altLang="zh-CN" dirty="0"/>
          </a:p>
          <a:p>
            <a:endParaRPr lang="en-US" altLang="zh-CN" dirty="0"/>
          </a:p>
          <a:p>
            <a:r>
              <a:rPr lang="en-US" altLang="zh-CN" dirty="0"/>
              <a:t>Reference: https://wemp.app/posts/ee2ce555-e6e7-490f-989e-fbdee8defa6c</a:t>
            </a:r>
          </a:p>
        </p:txBody>
      </p:sp>
      <p:sp>
        <p:nvSpPr>
          <p:cNvPr id="4" name="灯片编号占位符 3"/>
          <p:cNvSpPr>
            <a:spLocks noGrp="1"/>
          </p:cNvSpPr>
          <p:nvPr>
            <p:ph type="sldNum" sz="quarter" idx="5"/>
          </p:nvPr>
        </p:nvSpPr>
        <p:spPr/>
        <p:txBody>
          <a:bodyPr/>
          <a:lstStyle/>
          <a:p>
            <a:fld id="{E845C66C-0F72-4A49-AA42-FF21753D9DA1}" type="slidenum">
              <a:rPr lang="zh-CN" altLang="en-US" smtClean="0"/>
              <a:t>6</a:t>
            </a:fld>
            <a:endParaRPr lang="zh-CN" altLang="en-US"/>
          </a:p>
        </p:txBody>
      </p:sp>
    </p:spTree>
    <p:extLst>
      <p:ext uri="{BB962C8B-B14F-4D97-AF65-F5344CB8AC3E}">
        <p14:creationId xmlns:p14="http://schemas.microsoft.com/office/powerpoint/2010/main" val="64672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Reference: https://wemp.app/posts/ee2ce555-e6e7-490f-989e-fbdee8defa6c</a:t>
            </a:r>
          </a:p>
          <a:p>
            <a:endParaRPr lang="en-US" altLang="zh-CN" dirty="0"/>
          </a:p>
          <a:p>
            <a:pPr marL="228600" indent="-228600">
              <a:buAutoNum type="arabicPeriod"/>
            </a:pPr>
            <a:r>
              <a:rPr lang="en-US" altLang="zh-CN" dirty="0"/>
              <a:t>SDTE</a:t>
            </a:r>
            <a:r>
              <a:rPr lang="zh-CN" altLang="en-US" dirty="0"/>
              <a:t>首先提出了一种安全数据交易的环境，该系统只适用于数据可以出域的情况，无法应对更为严苛的数据不出域约束下的数据合作。</a:t>
            </a:r>
            <a:endParaRPr lang="en-US" altLang="zh-CN" dirty="0"/>
          </a:p>
          <a:p>
            <a:pPr marL="228600" indent="-228600">
              <a:buAutoNum type="arabicPeriod"/>
            </a:pPr>
            <a:r>
              <a:rPr lang="en-US" altLang="zh-CN" dirty="0"/>
              <a:t>SDTE</a:t>
            </a:r>
            <a:r>
              <a:rPr lang="zh-CN" altLang="en-US" dirty="0"/>
              <a:t>中目前的机制无法有效保护</a:t>
            </a:r>
            <a:r>
              <a:rPr lang="en-US" altLang="zh-CN" dirty="0"/>
              <a:t>data </a:t>
            </a:r>
            <a:r>
              <a:rPr lang="en-US" altLang="zh-CN" dirty="0" err="1"/>
              <a:t>provoder</a:t>
            </a:r>
            <a:r>
              <a:rPr lang="zh-CN" altLang="en-US" dirty="0"/>
              <a:t>的数据隐私。在</a:t>
            </a:r>
            <a:r>
              <a:rPr lang="en-US" altLang="zh-CN" dirty="0"/>
              <a:t>SDTE</a:t>
            </a:r>
            <a:r>
              <a:rPr lang="zh-CN" altLang="en-US" dirty="0"/>
              <a:t>中，一旦发现</a:t>
            </a:r>
            <a:r>
              <a:rPr lang="en-US" altLang="zh-CN" dirty="0"/>
              <a:t>Data analyzer</a:t>
            </a:r>
            <a:r>
              <a:rPr lang="zh-CN" altLang="en-US" dirty="0"/>
              <a:t>输出数据，采用对输出数据收取费用的机制，然而这种机制不能有效保护数据提供方的隐私。</a:t>
            </a:r>
            <a:endParaRPr lang="en-US" altLang="zh-CN" dirty="0"/>
          </a:p>
          <a:p>
            <a:pPr marL="228600" indent="-228600">
              <a:buAutoNum type="arabicPeriod"/>
            </a:pPr>
            <a:r>
              <a:rPr lang="en-US" altLang="zh-CN" dirty="0"/>
              <a:t>SDTE</a:t>
            </a:r>
            <a:r>
              <a:rPr lang="zh-CN" altLang="en-US" dirty="0"/>
              <a:t>使用智能合约运行</a:t>
            </a:r>
            <a:r>
              <a:rPr lang="en-US" altLang="zh-CN" dirty="0"/>
              <a:t>Analyzer</a:t>
            </a:r>
            <a:r>
              <a:rPr lang="zh-CN" altLang="en-US" dirty="0"/>
              <a:t>的算法，在智能合约中运行算法具有很大的局限性，智能合约不能支持复杂的算法，并且效率低下。</a:t>
            </a:r>
            <a:endParaRPr lang="en-US" altLang="zh-CN" dirty="0"/>
          </a:p>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7</a:t>
            </a:fld>
            <a:endParaRPr lang="zh-CN" altLang="en-US"/>
          </a:p>
        </p:txBody>
      </p:sp>
    </p:spTree>
    <p:extLst>
      <p:ext uri="{BB962C8B-B14F-4D97-AF65-F5344CB8AC3E}">
        <p14:creationId xmlns:p14="http://schemas.microsoft.com/office/powerpoint/2010/main" val="12824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Reference: https://wemp.app/posts/ee2ce555-e6e7-490f-989e-fbdee8defa6c</a:t>
            </a:r>
          </a:p>
          <a:p>
            <a:endParaRPr lang="en-US" altLang="zh-CN" dirty="0"/>
          </a:p>
          <a:p>
            <a:pPr marL="228600" indent="-228600">
              <a:buAutoNum type="arabicPeriod"/>
            </a:pPr>
            <a:r>
              <a:rPr lang="en-US" altLang="zh-CN" dirty="0"/>
              <a:t>SDTE</a:t>
            </a:r>
            <a:r>
              <a:rPr lang="zh-CN" altLang="en-US" dirty="0"/>
              <a:t>首先提出了一种安全数据交易的环境，该系统只适用于数据可以出域的情况，无法应对更为严苛的数据不出域约束下的数据合作。</a:t>
            </a:r>
            <a:endParaRPr lang="en-US" altLang="zh-CN" dirty="0"/>
          </a:p>
          <a:p>
            <a:pPr marL="228600" indent="-228600">
              <a:buAutoNum type="arabicPeriod"/>
            </a:pPr>
            <a:r>
              <a:rPr lang="en-US" altLang="zh-CN" dirty="0"/>
              <a:t>SDTE</a:t>
            </a:r>
            <a:r>
              <a:rPr lang="zh-CN" altLang="en-US" dirty="0"/>
              <a:t>中目前的机制无法有效保护</a:t>
            </a:r>
            <a:r>
              <a:rPr lang="en-US" altLang="zh-CN" dirty="0"/>
              <a:t>data </a:t>
            </a:r>
            <a:r>
              <a:rPr lang="en-US" altLang="zh-CN" dirty="0" err="1"/>
              <a:t>provoder</a:t>
            </a:r>
            <a:r>
              <a:rPr lang="zh-CN" altLang="en-US" dirty="0"/>
              <a:t>的数据隐私。在</a:t>
            </a:r>
            <a:r>
              <a:rPr lang="en-US" altLang="zh-CN" dirty="0"/>
              <a:t>SDTE</a:t>
            </a:r>
            <a:r>
              <a:rPr lang="zh-CN" altLang="en-US" dirty="0"/>
              <a:t>中，一旦发现</a:t>
            </a:r>
            <a:r>
              <a:rPr lang="en-US" altLang="zh-CN" dirty="0"/>
              <a:t>Data analyzer</a:t>
            </a:r>
            <a:r>
              <a:rPr lang="zh-CN" altLang="en-US" dirty="0"/>
              <a:t>输出数据，采用对输出数据收取费用的机制，然而这种机制不能有效保护数据提供方的隐私。</a:t>
            </a:r>
            <a:endParaRPr lang="en-US" altLang="zh-CN" dirty="0"/>
          </a:p>
          <a:p>
            <a:pPr marL="228600" indent="-228600">
              <a:buAutoNum type="arabicPeriod"/>
            </a:pPr>
            <a:r>
              <a:rPr lang="en-US" altLang="zh-CN" dirty="0"/>
              <a:t>SDTE</a:t>
            </a:r>
            <a:r>
              <a:rPr lang="zh-CN" altLang="en-US" dirty="0"/>
              <a:t>使用智能合约运行</a:t>
            </a:r>
            <a:r>
              <a:rPr lang="en-US" altLang="zh-CN" dirty="0"/>
              <a:t>Analyzer</a:t>
            </a:r>
            <a:r>
              <a:rPr lang="zh-CN" altLang="en-US" dirty="0"/>
              <a:t>的算法，在智能合约中运行算法具有很大的局限性，智能合约不能支持复杂的算法，并且效率低下。</a:t>
            </a:r>
            <a:endParaRPr lang="en-US" altLang="zh-CN" dirty="0"/>
          </a:p>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8</a:t>
            </a:fld>
            <a:endParaRPr lang="zh-CN" altLang="en-US"/>
          </a:p>
        </p:txBody>
      </p:sp>
    </p:spTree>
    <p:extLst>
      <p:ext uri="{BB962C8B-B14F-4D97-AF65-F5344CB8AC3E}">
        <p14:creationId xmlns:p14="http://schemas.microsoft.com/office/powerpoint/2010/main" val="397776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845C66C-0F72-4A49-AA42-FF21753D9DA1}" type="slidenum">
              <a:rPr lang="zh-CN" altLang="en-US" smtClean="0"/>
              <a:t>9</a:t>
            </a:fld>
            <a:endParaRPr lang="zh-CN" altLang="en-US"/>
          </a:p>
        </p:txBody>
      </p:sp>
    </p:spTree>
    <p:extLst>
      <p:ext uri="{BB962C8B-B14F-4D97-AF65-F5344CB8AC3E}">
        <p14:creationId xmlns:p14="http://schemas.microsoft.com/office/powerpoint/2010/main" val="423931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相关参考：</a:t>
            </a:r>
            <a:endParaRPr lang="en-US" altLang="zh-CN" dirty="0"/>
          </a:p>
          <a:p>
            <a:pPr marL="0" indent="0">
              <a:buNone/>
            </a:pPr>
            <a:r>
              <a:rPr lang="en-US" altLang="zh-CN" dirty="0"/>
              <a:t>http://n0.sinaimg.cn/finance/9b213f90/20200903/YinSiJiSuanBaoGaoGengXinBanBen.pdf</a:t>
            </a:r>
          </a:p>
        </p:txBody>
      </p:sp>
      <p:sp>
        <p:nvSpPr>
          <p:cNvPr id="4" name="灯片编号占位符 3"/>
          <p:cNvSpPr>
            <a:spLocks noGrp="1"/>
          </p:cNvSpPr>
          <p:nvPr>
            <p:ph type="sldNum" sz="quarter" idx="5"/>
          </p:nvPr>
        </p:nvSpPr>
        <p:spPr/>
        <p:txBody>
          <a:bodyPr/>
          <a:lstStyle/>
          <a:p>
            <a:fld id="{E845C66C-0F72-4A49-AA42-FF21753D9DA1}" type="slidenum">
              <a:rPr lang="zh-CN" altLang="en-US" smtClean="0"/>
              <a:t>10</a:t>
            </a:fld>
            <a:endParaRPr lang="zh-CN" altLang="en-US"/>
          </a:p>
        </p:txBody>
      </p:sp>
    </p:spTree>
    <p:extLst>
      <p:ext uri="{BB962C8B-B14F-4D97-AF65-F5344CB8AC3E}">
        <p14:creationId xmlns:p14="http://schemas.microsoft.com/office/powerpoint/2010/main" val="355433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相关参考：</a:t>
            </a:r>
            <a:endParaRPr lang="en-US" altLang="zh-CN" dirty="0"/>
          </a:p>
          <a:p>
            <a:pPr marL="0" indent="0">
              <a:buNone/>
            </a:pPr>
            <a:r>
              <a:rPr lang="en-US" altLang="zh-CN" dirty="0"/>
              <a:t>http://n0.sinaimg.cn/finance/9b213f90/20200903/YinSiJiSuanBaoGaoGengXinBanBen.pdf</a:t>
            </a:r>
          </a:p>
        </p:txBody>
      </p:sp>
      <p:sp>
        <p:nvSpPr>
          <p:cNvPr id="4" name="灯片编号占位符 3"/>
          <p:cNvSpPr>
            <a:spLocks noGrp="1"/>
          </p:cNvSpPr>
          <p:nvPr>
            <p:ph type="sldNum" sz="quarter" idx="5"/>
          </p:nvPr>
        </p:nvSpPr>
        <p:spPr/>
        <p:txBody>
          <a:bodyPr/>
          <a:lstStyle/>
          <a:p>
            <a:fld id="{E845C66C-0F72-4A49-AA42-FF21753D9DA1}" type="slidenum">
              <a:rPr lang="zh-CN" altLang="en-US" smtClean="0"/>
              <a:t>11</a:t>
            </a:fld>
            <a:endParaRPr lang="zh-CN" altLang="en-US"/>
          </a:p>
        </p:txBody>
      </p:sp>
    </p:spTree>
    <p:extLst>
      <p:ext uri="{BB962C8B-B14F-4D97-AF65-F5344CB8AC3E}">
        <p14:creationId xmlns:p14="http://schemas.microsoft.com/office/powerpoint/2010/main" val="253977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C577D5B-E4DF-4187-BC9E-08129B02BE95}" type="datetimeFigureOut">
              <a:rPr lang="zh-CN" altLang="en-US" smtClean="0"/>
              <a:t>2020/12/25</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170243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375885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217355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03884" y="74703"/>
            <a:ext cx="11286122" cy="946575"/>
          </a:xfrm>
        </p:spPr>
        <p:txBody>
          <a:bodyPr/>
          <a:lstStyle>
            <a:lvl1pPr>
              <a:defRPr b="1"/>
            </a:lvl1pPr>
          </a:lstStyle>
          <a:p>
            <a:r>
              <a:rPr lang="zh-CN" altLang="en-US" dirty="0"/>
              <a:t>单击此处编辑母版标题样式</a:t>
            </a:r>
            <a:endParaRPr lang="en-US" dirty="0"/>
          </a:p>
        </p:txBody>
      </p:sp>
      <p:sp>
        <p:nvSpPr>
          <p:cNvPr id="3" name="Content Placeholder 2"/>
          <p:cNvSpPr>
            <a:spLocks noGrp="1"/>
          </p:cNvSpPr>
          <p:nvPr>
            <p:ph idx="1"/>
          </p:nvPr>
        </p:nvSpPr>
        <p:spPr>
          <a:xfrm>
            <a:off x="403884" y="1250868"/>
            <a:ext cx="11286122" cy="5019329"/>
          </a:xfrm>
        </p:spPr>
        <p:txBody>
          <a:bodyPr/>
          <a:lstStyle>
            <a:lvl1pPr marL="91440" indent="-91440">
              <a:buSzPct val="100000"/>
              <a:buFont typeface="Arial" panose="020B0604020202020204" pitchFamily="34" charset="0"/>
              <a:buChar char="•"/>
              <a:defRPr/>
            </a:lvl1pPr>
            <a:lvl2pPr>
              <a:buSzPct val="50000"/>
              <a:defRPr sz="2200"/>
            </a:lvl2pPr>
          </a:lstStyle>
          <a:p>
            <a:pPr lvl="0"/>
            <a:r>
              <a:rPr lang="zh-CN" altLang="en-US" dirty="0"/>
              <a:t>编辑母版文本样式</a:t>
            </a:r>
          </a:p>
          <a:p>
            <a:pPr lvl="1"/>
            <a:r>
              <a:rPr lang="en-US" altLang="zh-CN" dirty="0"/>
              <a:t>•</a:t>
            </a:r>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763926" y="5656613"/>
            <a:ext cx="2926080" cy="1201387"/>
          </a:xfrm>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373505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156838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98213"/>
            <a:ext cx="10772775" cy="109571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480457"/>
            <a:ext cx="4663440" cy="4532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1330" y="1480457"/>
            <a:ext cx="4663440" cy="4532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763926" y="6103917"/>
            <a:ext cx="2926080" cy="537130"/>
          </a:xfrm>
        </p:spPr>
        <p:txBody>
          <a:bodyPr/>
          <a:lstStyle/>
          <a:p>
            <a:fld id="{72FEF755-4383-4016-B30A-132737833AD7}" type="slidenum">
              <a:rPr lang="zh-CN" altLang="en-US" smtClean="0"/>
              <a:t>‹#›</a:t>
            </a:fld>
            <a:endParaRPr lang="zh-CN" altLang="en-US" dirty="0"/>
          </a:p>
        </p:txBody>
      </p:sp>
    </p:spTree>
    <p:extLst>
      <p:ext uri="{BB962C8B-B14F-4D97-AF65-F5344CB8AC3E}">
        <p14:creationId xmlns:p14="http://schemas.microsoft.com/office/powerpoint/2010/main" val="160663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2496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122863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94448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编辑母版文本样式</a:t>
            </a:r>
          </a:p>
        </p:txBody>
      </p:sp>
      <p:sp>
        <p:nvSpPr>
          <p:cNvPr id="5" name="Date Placeholder 4"/>
          <p:cNvSpPr>
            <a:spLocks noGrp="1"/>
          </p:cNvSpPr>
          <p:nvPr>
            <p:ph type="dt" sz="half" idx="10"/>
          </p:nvPr>
        </p:nvSpPr>
        <p:spPr/>
        <p:txBody>
          <a:bodyPr/>
          <a:lstStyle/>
          <a:p>
            <a:fld id="{AC577D5B-E4DF-4187-BC9E-08129B02BE95}" type="datetimeFigureOut">
              <a:rPr lang="zh-CN" altLang="en-US" smtClean="0"/>
              <a:t>2020/12/25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234472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C577D5B-E4DF-4187-BC9E-08129B02BE95}" type="datetimeFigureOut">
              <a:rPr lang="zh-CN" altLang="en-US" smtClean="0"/>
              <a:t>2020/12/25</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23624030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C577D5B-E4DF-4187-BC9E-08129B02BE95}" type="datetimeFigureOut">
              <a:rPr lang="zh-CN" altLang="en-US" smtClean="0"/>
              <a:t>2020/12/25</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2FEF755-4383-4016-B30A-132737833AD7}" type="slidenum">
              <a:rPr lang="zh-CN" altLang="en-US" smtClean="0"/>
              <a:t>‹#›</a:t>
            </a:fld>
            <a:endParaRPr lang="zh-CN" altLang="en-US"/>
          </a:p>
        </p:txBody>
      </p:sp>
    </p:spTree>
    <p:extLst>
      <p:ext uri="{BB962C8B-B14F-4D97-AF65-F5344CB8AC3E}">
        <p14:creationId xmlns:p14="http://schemas.microsoft.com/office/powerpoint/2010/main" val="218280115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ecrss.com/articles/12695" TargetMode="External"/><Relationship Id="rId7" Type="http://schemas.openxmlformats.org/officeDocument/2006/relationships/hyperlink" Target="https://cloud.tencent.com/developer/news/58190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eveloper.aliyun.com/article/714993" TargetMode="External"/><Relationship Id="rId5" Type="http://schemas.openxmlformats.org/officeDocument/2006/relationships/hyperlink" Target="https://www.zhihu.com/question/329518273/answer/717840293" TargetMode="External"/><Relationship Id="rId4" Type="http://schemas.openxmlformats.org/officeDocument/2006/relationships/hyperlink" Target="https://www.chainnews.com/articles/630595638868.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6E7CE-6327-4BF3-9E67-1D070AC7A749}"/>
              </a:ext>
            </a:extLst>
          </p:cNvPr>
          <p:cNvSpPr>
            <a:spLocks noGrp="1"/>
          </p:cNvSpPr>
          <p:nvPr>
            <p:ph type="ctrTitle"/>
          </p:nvPr>
        </p:nvSpPr>
        <p:spPr/>
        <p:txBody>
          <a:bodyPr>
            <a:normAutofit/>
          </a:bodyPr>
          <a:lstStyle/>
          <a:p>
            <a:r>
              <a:rPr lang="en-US" altLang="zh-CN" b="1" dirty="0"/>
              <a:t>Fidelius: A Blockchain and SGX Based Data Collaboration System</a:t>
            </a:r>
            <a:r>
              <a:rPr lang="en-US" altLang="zh-CN" dirty="0"/>
              <a:t> </a:t>
            </a:r>
            <a:endParaRPr lang="zh-CN" altLang="en-US" dirty="0"/>
          </a:p>
        </p:txBody>
      </p:sp>
    </p:spTree>
    <p:extLst>
      <p:ext uri="{BB962C8B-B14F-4D97-AF65-F5344CB8AC3E}">
        <p14:creationId xmlns:p14="http://schemas.microsoft.com/office/powerpoint/2010/main" val="414441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11356096" cy="5019329"/>
          </a:xfrm>
        </p:spPr>
        <p:txBody>
          <a:bodyPr>
            <a:normAutofit lnSpcReduction="10000"/>
          </a:bodyPr>
          <a:lstStyle/>
          <a:p>
            <a:pPr>
              <a:lnSpc>
                <a:spcPct val="100000"/>
              </a:lnSpc>
            </a:pPr>
            <a:r>
              <a:rPr lang="en-US" altLang="zh-CN" dirty="0"/>
              <a:t> Rosetta:</a:t>
            </a:r>
            <a:r>
              <a:rPr lang="zh-CN" altLang="en-US" dirty="0"/>
              <a:t>矩阵元推出的面向广大</a:t>
            </a:r>
            <a:r>
              <a:rPr lang="en-US" altLang="zh-CN" dirty="0"/>
              <a:t>AI</a:t>
            </a:r>
            <a:r>
              <a:rPr lang="zh-CN" altLang="en-US" dirty="0"/>
              <a:t>开发者的隐私机器学习开源框架。</a:t>
            </a:r>
            <a:endParaRPr lang="en-US" altLang="zh-CN" dirty="0"/>
          </a:p>
          <a:p>
            <a:pPr>
              <a:lnSpc>
                <a:spcPct val="100000"/>
              </a:lnSpc>
            </a:pPr>
            <a:r>
              <a:rPr lang="en-US" altLang="zh-CN" dirty="0" err="1"/>
              <a:t>MesaTEE</a:t>
            </a:r>
            <a:r>
              <a:rPr lang="en-US" altLang="zh-CN" dirty="0"/>
              <a:t> : </a:t>
            </a:r>
            <a:r>
              <a:rPr lang="zh-CN" altLang="en-US" dirty="0"/>
              <a:t>百度推出的基于可信 执行环境的通用计算架构，其宣城采用了混合内存安全技术、密文计算基数，以及可信计算技术</a:t>
            </a:r>
            <a:r>
              <a:rPr lang="en-US" altLang="zh-CN" dirty="0"/>
              <a:t>(TPM)</a:t>
            </a:r>
            <a:r>
              <a:rPr lang="zh-CN" altLang="en-US" dirty="0"/>
              <a:t>。</a:t>
            </a:r>
            <a:endParaRPr lang="en-US" altLang="zh-CN" dirty="0"/>
          </a:p>
          <a:p>
            <a:pPr>
              <a:lnSpc>
                <a:spcPct val="100000"/>
              </a:lnSpc>
            </a:pPr>
            <a:r>
              <a:rPr lang="en-US" altLang="zh-CN" dirty="0"/>
              <a:t> </a:t>
            </a:r>
            <a:r>
              <a:rPr lang="en-US" altLang="zh-CN" dirty="0" err="1"/>
              <a:t>Asylo</a:t>
            </a:r>
            <a:r>
              <a:rPr lang="zh-CN" altLang="en-US" dirty="0"/>
              <a:t>：</a:t>
            </a:r>
            <a:r>
              <a:rPr lang="en-US" altLang="zh-CN" dirty="0"/>
              <a:t>Google</a:t>
            </a:r>
            <a:r>
              <a:rPr lang="zh-CN" altLang="en-US" dirty="0"/>
              <a:t>基于</a:t>
            </a:r>
            <a:r>
              <a:rPr lang="en-US" altLang="zh-CN" dirty="0"/>
              <a:t>Intel SGX</a:t>
            </a:r>
            <a:r>
              <a:rPr lang="zh-CN" altLang="en-US" dirty="0"/>
              <a:t>推出的开源安全应用开发框架，可以使开发人员能够方便的使用</a:t>
            </a:r>
            <a:r>
              <a:rPr lang="en-US" altLang="zh-CN" dirty="0"/>
              <a:t>TEE</a:t>
            </a:r>
            <a:r>
              <a:rPr lang="zh-CN" altLang="en-US" dirty="0"/>
              <a:t>技术实现密文计算，并且支持企业内部到云端的部署。</a:t>
            </a:r>
            <a:endParaRPr lang="en-US" altLang="zh-CN" dirty="0"/>
          </a:p>
          <a:p>
            <a:pPr>
              <a:lnSpc>
                <a:spcPct val="100000"/>
              </a:lnSpc>
            </a:pPr>
            <a:r>
              <a:rPr lang="en-US" altLang="zh-CN" dirty="0"/>
              <a:t> ANT MORSE:</a:t>
            </a:r>
            <a:r>
              <a:rPr lang="zh-CN" altLang="en-US" dirty="0"/>
              <a:t>蚂蚁金服结合区块林和安全计算技术推出的数据安全共享基础设施，其目标是为解决企业之间数据合作过程总的数据安全和隐私保护问题。但其计算结果的正确性和机密性难以有效的保证。</a:t>
            </a:r>
            <a:endParaRPr lang="en-US" altLang="zh-CN" dirty="0"/>
          </a:p>
          <a:p>
            <a:pPr>
              <a:lnSpc>
                <a:spcPct val="100000"/>
              </a:lnSpc>
            </a:pPr>
            <a:r>
              <a:rPr lang="en-US" altLang="zh-CN" dirty="0"/>
              <a:t> FATE:</a:t>
            </a:r>
            <a:r>
              <a:rPr lang="zh-CN" altLang="en-US" dirty="0"/>
              <a:t>微众银行推出的基于联邦学习的工业级开源机器学习框架。</a:t>
            </a:r>
            <a:r>
              <a:rPr lang="en-US" altLang="zh-CN" dirty="0"/>
              <a:t>FATE</a:t>
            </a:r>
            <a:r>
              <a:rPr lang="zh-CN" altLang="en-US" dirty="0"/>
              <a:t>实现了基于同态加密和安全多方计算的安全计算协议，并支持联邦学习架构与各种机器学习算法的安全计算。</a:t>
            </a:r>
            <a:br>
              <a:rPr lang="en-US" altLang="zh-CN" sz="2800" dirty="0"/>
            </a:br>
            <a:endParaRPr lang="en-US" altLang="zh-CN" sz="2600" i="0" dirty="0"/>
          </a:p>
        </p:txBody>
      </p:sp>
    </p:spTree>
    <p:extLst>
      <p:ext uri="{BB962C8B-B14F-4D97-AF65-F5344CB8AC3E}">
        <p14:creationId xmlns:p14="http://schemas.microsoft.com/office/powerpoint/2010/main" val="220901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11356096" cy="5019329"/>
          </a:xfrm>
        </p:spPr>
        <p:txBody>
          <a:bodyPr>
            <a:normAutofit/>
          </a:bodyPr>
          <a:lstStyle/>
          <a:p>
            <a:r>
              <a:rPr lang="zh-CN" altLang="en-US" dirty="0"/>
              <a:t> 无论是学术界的模型，抑或是工业界成熟的商业产品，存在如下不足：</a:t>
            </a:r>
            <a:endParaRPr lang="en-US" altLang="zh-CN" dirty="0"/>
          </a:p>
          <a:p>
            <a:r>
              <a:rPr lang="en-US" altLang="zh-CN" dirty="0"/>
              <a:t> </a:t>
            </a:r>
            <a:r>
              <a:rPr lang="zh-CN" altLang="en-US" dirty="0"/>
              <a:t>对于可信第三方的过度依赖，实际上可信第三方的行为是难以检测的，重要的隐私数据，交由第三方进行处理是不可靠的，也增加了数据泄露的风险。目前随着法律法规越来越严苛的要求，使用可信第三方的方案不能满足要求。</a:t>
            </a:r>
            <a:endParaRPr lang="en-US" altLang="zh-CN" dirty="0"/>
          </a:p>
          <a:p>
            <a:r>
              <a:rPr lang="zh-CN" altLang="en-US" dirty="0"/>
              <a:t>目前已有的数据交易解决方案无法适用于通用的数据合作交易系统，难以有效保护用户的隐私。</a:t>
            </a:r>
            <a:endParaRPr lang="en-US" altLang="zh-CN" dirty="0"/>
          </a:p>
          <a:p>
            <a:r>
              <a:rPr lang="zh-CN" altLang="en-US" dirty="0"/>
              <a:t>没有可行第三方情况下数据的可验证计算是一个巨大的挑战。</a:t>
            </a:r>
            <a:endParaRPr lang="en-US" altLang="zh-CN" dirty="0"/>
          </a:p>
          <a:p>
            <a:r>
              <a:rPr lang="zh-CN" altLang="en-US" dirty="0"/>
              <a:t>目前的方案都或多或少在计算可验证性、用户隐私可保护性、通用性方面存在不足，仍然不能满足具有严苛的数据使用规范场景下的数据合作需求，目前仍然缺乏一个可行的数据合作框架。</a:t>
            </a:r>
            <a:endParaRPr lang="en-US" altLang="zh-CN" dirty="0"/>
          </a:p>
        </p:txBody>
      </p:sp>
    </p:spTree>
    <p:extLst>
      <p:ext uri="{BB962C8B-B14F-4D97-AF65-F5344CB8AC3E}">
        <p14:creationId xmlns:p14="http://schemas.microsoft.com/office/powerpoint/2010/main" val="90473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4" y="1250868"/>
            <a:ext cx="8037585" cy="5286848"/>
          </a:xfrm>
        </p:spPr>
        <p:txBody>
          <a:bodyPr>
            <a:normAutofit fontScale="55000" lnSpcReduction="20000"/>
          </a:bodyPr>
          <a:lstStyle/>
          <a:p>
            <a:r>
              <a:rPr lang="en-US" altLang="zh-CN" sz="3500" b="1" dirty="0"/>
              <a:t> The Data Analyzer</a:t>
            </a:r>
          </a:p>
          <a:p>
            <a:pPr lvl="1"/>
            <a:r>
              <a:rPr lang="en-US" altLang="zh-CN" sz="3200" dirty="0"/>
              <a:t>• </a:t>
            </a:r>
            <a:r>
              <a:rPr lang="en-US" altLang="zh-CN" sz="2900" dirty="0"/>
              <a:t>Should pay for data provider’s services.</a:t>
            </a:r>
          </a:p>
          <a:p>
            <a:pPr lvl="1"/>
            <a:r>
              <a:rPr lang="en-US" altLang="zh-CN" sz="3200" dirty="0"/>
              <a:t>• </a:t>
            </a:r>
            <a:r>
              <a:rPr lang="en-US" altLang="zh-CN" sz="2900" dirty="0"/>
              <a:t>Get correct execution results.</a:t>
            </a:r>
          </a:p>
          <a:p>
            <a:pPr lvl="1"/>
            <a:r>
              <a:rPr lang="en-US" altLang="zh-CN" sz="3200" dirty="0"/>
              <a:t>• </a:t>
            </a:r>
            <a:r>
              <a:rPr lang="en-US" altLang="zh-CN" sz="2900" dirty="0"/>
              <a:t>The execution results can not be known by others.</a:t>
            </a:r>
          </a:p>
          <a:p>
            <a:r>
              <a:rPr lang="en-US" altLang="zh-CN" sz="3500" b="1" dirty="0"/>
              <a:t> The Data Provider</a:t>
            </a:r>
          </a:p>
          <a:p>
            <a:pPr lvl="1"/>
            <a:r>
              <a:rPr lang="en-US" altLang="zh-CN" sz="2900" dirty="0"/>
              <a:t> </a:t>
            </a:r>
            <a:r>
              <a:rPr lang="en-US" altLang="zh-CN" sz="3200" dirty="0"/>
              <a:t>• </a:t>
            </a:r>
            <a:r>
              <a:rPr lang="en-US" altLang="zh-CN" sz="2900" dirty="0"/>
              <a:t>The raw data can not be steal during the service.</a:t>
            </a:r>
          </a:p>
          <a:p>
            <a:pPr lvl="1"/>
            <a:r>
              <a:rPr lang="en-US" altLang="zh-CN" sz="2900" dirty="0"/>
              <a:t> </a:t>
            </a:r>
            <a:r>
              <a:rPr lang="en-US" altLang="zh-CN" sz="3200" dirty="0"/>
              <a:t>• </a:t>
            </a:r>
            <a:r>
              <a:rPr lang="en-US" altLang="zh-CN" sz="2900" dirty="0"/>
              <a:t>Should get payment for its service.</a:t>
            </a:r>
            <a:endParaRPr lang="en-US" altLang="zh-CN" dirty="0"/>
          </a:p>
          <a:p>
            <a:r>
              <a:rPr lang="en-US" altLang="zh-CN" sz="3500" b="1" dirty="0"/>
              <a:t> The Execution Environment</a:t>
            </a:r>
          </a:p>
          <a:p>
            <a:pPr lvl="1"/>
            <a:r>
              <a:rPr lang="en-US" altLang="zh-CN" sz="3200" dirty="0"/>
              <a:t>• </a:t>
            </a:r>
            <a:r>
              <a:rPr lang="en-US" altLang="zh-CN" sz="2900" dirty="0"/>
              <a:t>Correctly execute analyze program.</a:t>
            </a:r>
          </a:p>
          <a:p>
            <a:pPr lvl="1"/>
            <a:r>
              <a:rPr lang="en-US" altLang="zh-CN" sz="3200" dirty="0"/>
              <a:t>• </a:t>
            </a:r>
            <a:r>
              <a:rPr lang="en-US" altLang="zh-CN" sz="2900" dirty="0"/>
              <a:t>Degrade running performance as gracefully as possible.</a:t>
            </a:r>
          </a:p>
          <a:p>
            <a:pPr lvl="1"/>
            <a:r>
              <a:rPr lang="en-US" altLang="zh-CN" sz="3200" dirty="0"/>
              <a:t>• </a:t>
            </a:r>
            <a:r>
              <a:rPr lang="en-US" altLang="zh-CN" sz="2900" dirty="0"/>
              <a:t>Do not leak data provider’s raw data.</a:t>
            </a:r>
            <a:endParaRPr lang="en-US" altLang="zh-CN" dirty="0"/>
          </a:p>
          <a:p>
            <a:r>
              <a:rPr lang="en-US" altLang="zh-CN" sz="3500" b="1" dirty="0"/>
              <a:t> The Settlement System</a:t>
            </a:r>
          </a:p>
          <a:p>
            <a:pPr lvl="1"/>
            <a:r>
              <a:rPr lang="en-US" altLang="zh-CN" sz="3600" dirty="0"/>
              <a:t>• </a:t>
            </a:r>
            <a:r>
              <a:rPr lang="en-US" altLang="zh-CN" sz="2900" dirty="0"/>
              <a:t>Being able to validate the running result from execution environment.</a:t>
            </a:r>
          </a:p>
          <a:p>
            <a:pPr lvl="1"/>
            <a:r>
              <a:rPr lang="en-US" altLang="zh-CN" sz="3200" dirty="0"/>
              <a:t>• </a:t>
            </a:r>
            <a:r>
              <a:rPr lang="en-US" altLang="zh-CN" sz="2900" dirty="0"/>
              <a:t>Finish the trading as a single "unit", which either succeeds completely, or fails completely.</a:t>
            </a:r>
          </a:p>
          <a:p>
            <a:pPr lvl="1"/>
            <a:endParaRPr lang="en-US" altLang="zh-CN" dirty="0"/>
          </a:p>
          <a:p>
            <a:pPr marL="0" indent="0">
              <a:buNone/>
            </a:pPr>
            <a:r>
              <a:rPr lang="en-US" altLang="zh-CN" sz="4000" dirty="0"/>
              <a:t>•  </a:t>
            </a:r>
            <a:r>
              <a:rPr lang="en-US" altLang="zh-CN" sz="3800" dirty="0"/>
              <a:t>We advocate a robust and complete data collaboration system to guarantee fairness, verifiability and user’s privacy without a TTP.</a:t>
            </a:r>
          </a:p>
        </p:txBody>
      </p:sp>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a:ln>
            <a:noFill/>
          </a:ln>
        </p:spPr>
        <p:txBody>
          <a:bodyPr>
            <a:noAutofit/>
          </a:bodyPr>
          <a:lstStyle/>
          <a:p>
            <a:r>
              <a:rPr lang="en-US" altLang="zh-CN" sz="4400" b="1" dirty="0"/>
              <a:t>The System Property of a Data Collaboration system</a:t>
            </a:r>
            <a:endParaRPr lang="zh-CN" altLang="en-US" sz="4400" dirty="0"/>
          </a:p>
        </p:txBody>
      </p:sp>
      <p:cxnSp>
        <p:nvCxnSpPr>
          <p:cNvPr id="27" name="直接箭头连接符 26">
            <a:extLst>
              <a:ext uri="{FF2B5EF4-FFF2-40B4-BE49-F238E27FC236}">
                <a16:creationId xmlns:a16="http://schemas.microsoft.com/office/drawing/2014/main" id="{985A4743-C872-4688-ADEF-F555E44D311E}"/>
              </a:ext>
            </a:extLst>
          </p:cNvPr>
          <p:cNvCxnSpPr>
            <a:cxnSpLocks/>
            <a:stCxn id="10" idx="1"/>
            <a:endCxn id="152" idx="3"/>
          </p:cNvCxnSpPr>
          <p:nvPr/>
        </p:nvCxnSpPr>
        <p:spPr>
          <a:xfrm flipH="1">
            <a:off x="10019806" y="3563405"/>
            <a:ext cx="667120" cy="637403"/>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8E8608F-B527-47EF-9A11-B77CC0F4F5EC}"/>
              </a:ext>
            </a:extLst>
          </p:cNvPr>
          <p:cNvCxnSpPr>
            <a:cxnSpLocks/>
            <a:stCxn id="9" idx="3"/>
            <a:endCxn id="152" idx="1"/>
          </p:cNvCxnSpPr>
          <p:nvPr/>
        </p:nvCxnSpPr>
        <p:spPr>
          <a:xfrm>
            <a:off x="8295563" y="3563405"/>
            <a:ext cx="658193" cy="637403"/>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46EC039-047D-42C9-938F-43F918754A9F}"/>
              </a:ext>
            </a:extLst>
          </p:cNvPr>
          <p:cNvCxnSpPr>
            <a:cxnSpLocks/>
            <a:stCxn id="42" idx="2"/>
            <a:endCxn id="9" idx="0"/>
          </p:cNvCxnSpPr>
          <p:nvPr/>
        </p:nvCxnSpPr>
        <p:spPr>
          <a:xfrm>
            <a:off x="7935563" y="2178764"/>
            <a:ext cx="0" cy="1024641"/>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30" name="组合 129">
            <a:extLst>
              <a:ext uri="{FF2B5EF4-FFF2-40B4-BE49-F238E27FC236}">
                <a16:creationId xmlns:a16="http://schemas.microsoft.com/office/drawing/2014/main" id="{1180C1F4-222A-475A-BB6E-F09A6CA78D05}"/>
              </a:ext>
            </a:extLst>
          </p:cNvPr>
          <p:cNvGrpSpPr/>
          <p:nvPr/>
        </p:nvGrpSpPr>
        <p:grpSpPr>
          <a:xfrm>
            <a:off x="7575563" y="1143979"/>
            <a:ext cx="720000" cy="1034785"/>
            <a:chOff x="7943271" y="1250305"/>
            <a:chExt cx="720000" cy="1034785"/>
          </a:xfrm>
        </p:grpSpPr>
        <p:pic>
          <p:nvPicPr>
            <p:cNvPr id="42" name="图片 41">
              <a:extLst>
                <a:ext uri="{FF2B5EF4-FFF2-40B4-BE49-F238E27FC236}">
                  <a16:creationId xmlns:a16="http://schemas.microsoft.com/office/drawing/2014/main" id="{2C53494E-62B7-455F-A8FE-7CB1D4EBF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271" y="1565090"/>
              <a:ext cx="720000" cy="720000"/>
            </a:xfrm>
            <a:prstGeom prst="rect">
              <a:avLst/>
            </a:prstGeom>
          </p:spPr>
        </p:pic>
        <p:sp>
          <p:nvSpPr>
            <p:cNvPr id="53" name="矩形 52">
              <a:extLst>
                <a:ext uri="{FF2B5EF4-FFF2-40B4-BE49-F238E27FC236}">
                  <a16:creationId xmlns:a16="http://schemas.microsoft.com/office/drawing/2014/main" id="{6170A7D3-B10F-4E45-BF01-DEF3725DB5D4}"/>
                </a:ext>
              </a:extLst>
            </p:cNvPr>
            <p:cNvSpPr/>
            <p:nvPr/>
          </p:nvSpPr>
          <p:spPr>
            <a:xfrm>
              <a:off x="8015035" y="1250305"/>
              <a:ext cx="576471"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seller</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pic>
        <p:nvPicPr>
          <p:cNvPr id="10" name="图片 9">
            <a:extLst>
              <a:ext uri="{FF2B5EF4-FFF2-40B4-BE49-F238E27FC236}">
                <a16:creationId xmlns:a16="http://schemas.microsoft.com/office/drawing/2014/main" id="{E53B16F1-FFA6-4BF0-AA12-DC91433D70B3}"/>
              </a:ext>
            </a:extLst>
          </p:cNvPr>
          <p:cNvPicPr>
            <a:picLocks noChangeAspect="1"/>
          </p:cNvPicPr>
          <p:nvPr/>
        </p:nvPicPr>
        <p:blipFill>
          <a:blip r:embed="rId4">
            <a:duotone>
              <a:prstClr val="black"/>
              <a:srgbClr val="00B49B">
                <a:tint val="45000"/>
                <a:satMod val="400000"/>
              </a:srgbClr>
            </a:duotone>
            <a:extLst>
              <a:ext uri="{28A0092B-C50C-407E-A947-70E740481C1C}">
                <a14:useLocalDpi xmlns:a14="http://schemas.microsoft.com/office/drawing/2010/main" val="0"/>
              </a:ext>
            </a:extLst>
          </a:blip>
          <a:stretch>
            <a:fillRect/>
          </a:stretch>
        </p:blipFill>
        <p:spPr>
          <a:xfrm>
            <a:off x="10686926" y="3203405"/>
            <a:ext cx="720000" cy="720000"/>
          </a:xfrm>
          <a:prstGeom prst="rect">
            <a:avLst/>
          </a:prstGeom>
        </p:spPr>
      </p:pic>
      <p:sp>
        <p:nvSpPr>
          <p:cNvPr id="54" name="矩形 53">
            <a:extLst>
              <a:ext uri="{FF2B5EF4-FFF2-40B4-BE49-F238E27FC236}">
                <a16:creationId xmlns:a16="http://schemas.microsoft.com/office/drawing/2014/main" id="{63D8FB03-72BE-4A48-8224-FCCADDD082D2}"/>
              </a:ext>
            </a:extLst>
          </p:cNvPr>
          <p:cNvSpPr/>
          <p:nvPr/>
        </p:nvSpPr>
        <p:spPr>
          <a:xfrm>
            <a:off x="10403846" y="3951047"/>
            <a:ext cx="1286160"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Analyze program</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41" name="图片 40">
            <a:extLst>
              <a:ext uri="{FF2B5EF4-FFF2-40B4-BE49-F238E27FC236}">
                <a16:creationId xmlns:a16="http://schemas.microsoft.com/office/drawing/2014/main" id="{C1C39A43-EA0B-4E76-AAC0-E11A9BDBC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6926" y="1458764"/>
            <a:ext cx="720000" cy="720000"/>
          </a:xfrm>
          <a:prstGeom prst="rect">
            <a:avLst/>
          </a:prstGeom>
        </p:spPr>
      </p:pic>
      <p:sp>
        <p:nvSpPr>
          <p:cNvPr id="55" name="矩形 54">
            <a:extLst>
              <a:ext uri="{FF2B5EF4-FFF2-40B4-BE49-F238E27FC236}">
                <a16:creationId xmlns:a16="http://schemas.microsoft.com/office/drawing/2014/main" id="{17F5D0E7-ECA4-43FB-8903-6760EEAA2264}"/>
              </a:ext>
            </a:extLst>
          </p:cNvPr>
          <p:cNvSpPr/>
          <p:nvPr/>
        </p:nvSpPr>
        <p:spPr>
          <a:xfrm>
            <a:off x="10722808" y="1161942"/>
            <a:ext cx="720000"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analyzer</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109" name="组合 108">
            <a:extLst>
              <a:ext uri="{FF2B5EF4-FFF2-40B4-BE49-F238E27FC236}">
                <a16:creationId xmlns:a16="http://schemas.microsoft.com/office/drawing/2014/main" id="{E24528B7-B2D3-4517-90BC-CAC945828334}"/>
              </a:ext>
            </a:extLst>
          </p:cNvPr>
          <p:cNvGrpSpPr/>
          <p:nvPr/>
        </p:nvGrpSpPr>
        <p:grpSpPr>
          <a:xfrm>
            <a:off x="7575563" y="3203405"/>
            <a:ext cx="720000" cy="1024641"/>
            <a:chOff x="7903707" y="3309731"/>
            <a:chExt cx="720000" cy="1024641"/>
          </a:xfrm>
        </p:grpSpPr>
        <p:pic>
          <p:nvPicPr>
            <p:cNvPr id="9" name="图片 8">
              <a:extLst>
                <a:ext uri="{FF2B5EF4-FFF2-40B4-BE49-F238E27FC236}">
                  <a16:creationId xmlns:a16="http://schemas.microsoft.com/office/drawing/2014/main" id="{FD625CC2-5ACC-4FD8-9E62-FC1817C0D34E}"/>
                </a:ext>
              </a:extLst>
            </p:cNvPr>
            <p:cNvPicPr>
              <a:picLocks noChangeAspect="1"/>
            </p:cNvPicPr>
            <p:nvPr/>
          </p:nvPicPr>
          <p:blipFill>
            <a:blip r:embed="rId5">
              <a:duotone>
                <a:prstClr val="black"/>
                <a:srgbClr val="127F8D">
                  <a:tint val="45000"/>
                  <a:satMod val="400000"/>
                </a:srgbClr>
              </a:duotone>
              <a:extLst>
                <a:ext uri="{28A0092B-C50C-407E-A947-70E740481C1C}">
                  <a14:useLocalDpi xmlns:a14="http://schemas.microsoft.com/office/drawing/2010/main" val="0"/>
                </a:ext>
              </a:extLst>
            </a:blip>
            <a:stretch>
              <a:fillRect/>
            </a:stretch>
          </p:blipFill>
          <p:spPr>
            <a:xfrm>
              <a:off x="7903707" y="3309731"/>
              <a:ext cx="720000" cy="720000"/>
            </a:xfrm>
            <a:prstGeom prst="rect">
              <a:avLst/>
            </a:prstGeom>
          </p:spPr>
        </p:pic>
        <p:sp>
          <p:nvSpPr>
            <p:cNvPr id="56" name="矩形 55">
              <a:extLst>
                <a:ext uri="{FF2B5EF4-FFF2-40B4-BE49-F238E27FC236}">
                  <a16:creationId xmlns:a16="http://schemas.microsoft.com/office/drawing/2014/main" id="{40AE6857-8B55-4C3C-BC93-D48AB6D2AEDC}"/>
                </a:ext>
              </a:extLst>
            </p:cNvPr>
            <p:cNvSpPr/>
            <p:nvPr/>
          </p:nvSpPr>
          <p:spPr>
            <a:xfrm>
              <a:off x="7935377" y="4057373"/>
              <a:ext cx="648236"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data</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pic>
        <p:nvPicPr>
          <p:cNvPr id="5" name="图片 4">
            <a:extLst>
              <a:ext uri="{FF2B5EF4-FFF2-40B4-BE49-F238E27FC236}">
                <a16:creationId xmlns:a16="http://schemas.microsoft.com/office/drawing/2014/main" id="{AD3B2D9B-C4DD-413B-8BAA-2EE510B62C7E}"/>
              </a:ext>
            </a:extLst>
          </p:cNvPr>
          <p:cNvPicPr>
            <a:picLocks noChangeAspect="1"/>
          </p:cNvPicPr>
          <p:nvPr/>
        </p:nvPicPr>
        <p:blipFill>
          <a:blip r:embed="rId6">
            <a:duotone>
              <a:prstClr val="black"/>
              <a:srgbClr val="00B49B">
                <a:tint val="45000"/>
                <a:satMod val="400000"/>
              </a:srgbClr>
            </a:duotone>
            <a:extLst>
              <a:ext uri="{28A0092B-C50C-407E-A947-70E740481C1C}">
                <a14:useLocalDpi xmlns:a14="http://schemas.microsoft.com/office/drawing/2010/main" val="0"/>
              </a:ext>
            </a:extLst>
          </a:blip>
          <a:stretch>
            <a:fillRect/>
          </a:stretch>
        </p:blipFill>
        <p:spPr>
          <a:xfrm>
            <a:off x="9115852" y="1471669"/>
            <a:ext cx="720000" cy="720000"/>
          </a:xfrm>
          <a:prstGeom prst="rect">
            <a:avLst/>
          </a:prstGeom>
        </p:spPr>
      </p:pic>
      <p:sp>
        <p:nvSpPr>
          <p:cNvPr id="58" name="矩形 57">
            <a:extLst>
              <a:ext uri="{FF2B5EF4-FFF2-40B4-BE49-F238E27FC236}">
                <a16:creationId xmlns:a16="http://schemas.microsoft.com/office/drawing/2014/main" id="{ABEE5EE6-7225-4433-952A-D30350E480CA}"/>
              </a:ext>
            </a:extLst>
          </p:cNvPr>
          <p:cNvSpPr/>
          <p:nvPr/>
        </p:nvSpPr>
        <p:spPr>
          <a:xfrm>
            <a:off x="8793468" y="1127838"/>
            <a:ext cx="1359669"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Settlement system</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cxnSp>
        <p:nvCxnSpPr>
          <p:cNvPr id="72" name="直接箭头连接符 71">
            <a:extLst>
              <a:ext uri="{FF2B5EF4-FFF2-40B4-BE49-F238E27FC236}">
                <a16:creationId xmlns:a16="http://schemas.microsoft.com/office/drawing/2014/main" id="{D74565E4-9C36-4A66-9A0B-5189A886D05F}"/>
              </a:ext>
            </a:extLst>
          </p:cNvPr>
          <p:cNvCxnSpPr>
            <a:cxnSpLocks/>
            <a:stCxn id="41" idx="2"/>
            <a:endCxn id="10" idx="0"/>
          </p:cNvCxnSpPr>
          <p:nvPr/>
        </p:nvCxnSpPr>
        <p:spPr>
          <a:xfrm>
            <a:off x="11046926" y="2178764"/>
            <a:ext cx="0" cy="1024641"/>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C5E446EC-BD1F-4AB5-8DD9-1FA85EADE275}"/>
              </a:ext>
            </a:extLst>
          </p:cNvPr>
          <p:cNvSpPr/>
          <p:nvPr/>
        </p:nvSpPr>
        <p:spPr>
          <a:xfrm>
            <a:off x="8695042" y="4736619"/>
            <a:ext cx="1658324"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Execute </a:t>
            </a:r>
            <a:r>
              <a:rPr lang="en-US" altLang="zh-CN" sz="1200" dirty="0">
                <a:ln w="0"/>
                <a:effectLst>
                  <a:outerShdw blurRad="38100" dist="19050" dir="2700000" algn="tl" rotWithShape="0">
                    <a:schemeClr val="dk1">
                      <a:alpha val="40000"/>
                    </a:schemeClr>
                  </a:outerShdw>
                </a:effectLst>
              </a:rPr>
              <a:t>environment</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71" name="组合 70">
            <a:extLst>
              <a:ext uri="{FF2B5EF4-FFF2-40B4-BE49-F238E27FC236}">
                <a16:creationId xmlns:a16="http://schemas.microsoft.com/office/drawing/2014/main" id="{E1D7BD9C-2BE7-4D25-8F6A-23E33D1157A7}"/>
              </a:ext>
            </a:extLst>
          </p:cNvPr>
          <p:cNvGrpSpPr/>
          <p:nvPr/>
        </p:nvGrpSpPr>
        <p:grpSpPr>
          <a:xfrm>
            <a:off x="9148281" y="3826105"/>
            <a:ext cx="720000" cy="720000"/>
            <a:chOff x="9522071" y="3465263"/>
            <a:chExt cx="720000" cy="720000"/>
          </a:xfrm>
        </p:grpSpPr>
        <p:pic>
          <p:nvPicPr>
            <p:cNvPr id="60" name="图片 59">
              <a:extLst>
                <a:ext uri="{FF2B5EF4-FFF2-40B4-BE49-F238E27FC236}">
                  <a16:creationId xmlns:a16="http://schemas.microsoft.com/office/drawing/2014/main" id="{6B65AB21-B26A-4E71-8EE8-9F5F8E713D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7010" y="3719265"/>
              <a:ext cx="225913" cy="209382"/>
            </a:xfrm>
            <a:prstGeom prst="rect">
              <a:avLst/>
            </a:prstGeom>
          </p:spPr>
        </p:pic>
        <p:pic>
          <p:nvPicPr>
            <p:cNvPr id="8" name="图片 7">
              <a:extLst>
                <a:ext uri="{FF2B5EF4-FFF2-40B4-BE49-F238E27FC236}">
                  <a16:creationId xmlns:a16="http://schemas.microsoft.com/office/drawing/2014/main" id="{ABDBED1E-B8F8-4CC9-A403-CF3A1520FA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2071" y="3465263"/>
              <a:ext cx="720000" cy="720000"/>
            </a:xfrm>
            <a:prstGeom prst="rect">
              <a:avLst/>
            </a:prstGeom>
          </p:spPr>
        </p:pic>
      </p:grpSp>
      <p:cxnSp>
        <p:nvCxnSpPr>
          <p:cNvPr id="122" name="直接箭头连接符 121">
            <a:extLst>
              <a:ext uri="{FF2B5EF4-FFF2-40B4-BE49-F238E27FC236}">
                <a16:creationId xmlns:a16="http://schemas.microsoft.com/office/drawing/2014/main" id="{04818024-1F9A-49CC-A046-5C286C2055F8}"/>
              </a:ext>
            </a:extLst>
          </p:cNvPr>
          <p:cNvCxnSpPr>
            <a:cxnSpLocks/>
            <a:stCxn id="41" idx="1"/>
            <a:endCxn id="5" idx="3"/>
          </p:cNvCxnSpPr>
          <p:nvPr/>
        </p:nvCxnSpPr>
        <p:spPr>
          <a:xfrm flipH="1">
            <a:off x="9835852" y="1818764"/>
            <a:ext cx="851074" cy="12905"/>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59023A91-FEB7-4498-9787-1048063E9D25}"/>
              </a:ext>
            </a:extLst>
          </p:cNvPr>
          <p:cNvCxnSpPr>
            <a:cxnSpLocks/>
            <a:stCxn id="5" idx="1"/>
            <a:endCxn id="42" idx="3"/>
          </p:cNvCxnSpPr>
          <p:nvPr/>
        </p:nvCxnSpPr>
        <p:spPr>
          <a:xfrm flipH="1" flipV="1">
            <a:off x="8295563" y="1818764"/>
            <a:ext cx="820289" cy="12905"/>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4CA86F5-5FAE-4BD2-BECF-B9A5E49936FE}"/>
              </a:ext>
            </a:extLst>
          </p:cNvPr>
          <p:cNvCxnSpPr>
            <a:cxnSpLocks/>
            <a:stCxn id="152" idx="0"/>
            <a:endCxn id="41" idx="2"/>
          </p:cNvCxnSpPr>
          <p:nvPr/>
        </p:nvCxnSpPr>
        <p:spPr>
          <a:xfrm flipV="1">
            <a:off x="9486781" y="2178764"/>
            <a:ext cx="1560145" cy="1489019"/>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2" name="图片 151">
            <a:extLst>
              <a:ext uri="{FF2B5EF4-FFF2-40B4-BE49-F238E27FC236}">
                <a16:creationId xmlns:a16="http://schemas.microsoft.com/office/drawing/2014/main" id="{8C2CDE22-FA04-4081-8B96-AAD47C1AAF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53756" y="3667783"/>
            <a:ext cx="1066050" cy="1066050"/>
          </a:xfrm>
          <a:prstGeom prst="rect">
            <a:avLst/>
          </a:prstGeom>
        </p:spPr>
      </p:pic>
      <p:cxnSp>
        <p:nvCxnSpPr>
          <p:cNvPr id="165" name="直接箭头连接符 164">
            <a:extLst>
              <a:ext uri="{FF2B5EF4-FFF2-40B4-BE49-F238E27FC236}">
                <a16:creationId xmlns:a16="http://schemas.microsoft.com/office/drawing/2014/main" id="{AB6C88D5-D41A-4F5E-97B2-49D63387811F}"/>
              </a:ext>
            </a:extLst>
          </p:cNvPr>
          <p:cNvCxnSpPr>
            <a:cxnSpLocks/>
            <a:stCxn id="152" idx="0"/>
            <a:endCxn id="5" idx="2"/>
          </p:cNvCxnSpPr>
          <p:nvPr/>
        </p:nvCxnSpPr>
        <p:spPr>
          <a:xfrm flipH="1" flipV="1">
            <a:off x="9475852" y="2191669"/>
            <a:ext cx="10929" cy="1476114"/>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81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The Architecture of Fidelius </a:t>
            </a:r>
            <a:endParaRPr lang="zh-CN" altLang="en-US" dirty="0"/>
          </a:p>
        </p:txBody>
      </p:sp>
      <p:pic>
        <p:nvPicPr>
          <p:cNvPr id="82" name="内容占位符 81">
            <a:extLst>
              <a:ext uri="{FF2B5EF4-FFF2-40B4-BE49-F238E27FC236}">
                <a16:creationId xmlns:a16="http://schemas.microsoft.com/office/drawing/2014/main" id="{82FA4B1D-7B2B-4F31-8FF5-09D4EF67F70A}"/>
              </a:ext>
            </a:extLst>
          </p:cNvPr>
          <p:cNvPicPr>
            <a:picLocks noGrp="1" noChangeAspect="1"/>
          </p:cNvPicPr>
          <p:nvPr>
            <p:ph idx="1"/>
          </p:nvPr>
        </p:nvPicPr>
        <p:blipFill>
          <a:blip r:embed="rId2"/>
          <a:stretch>
            <a:fillRect/>
          </a:stretch>
        </p:blipFill>
        <p:spPr>
          <a:xfrm>
            <a:off x="403884" y="1512105"/>
            <a:ext cx="10109017" cy="4266395"/>
          </a:xfrm>
          <a:prstGeom prst="rect">
            <a:avLst/>
          </a:prstGeom>
        </p:spPr>
      </p:pic>
    </p:spTree>
    <p:extLst>
      <p:ext uri="{BB962C8B-B14F-4D97-AF65-F5344CB8AC3E}">
        <p14:creationId xmlns:p14="http://schemas.microsoft.com/office/powerpoint/2010/main" val="167301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Roles in the Fidelius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fontScale="92500" lnSpcReduction="10000"/>
          </a:bodyPr>
          <a:lstStyle/>
          <a:p>
            <a:r>
              <a:rPr lang="en-US" altLang="zh-CN" b="1" dirty="0"/>
              <a:t> The Data Seller</a:t>
            </a:r>
          </a:p>
          <a:p>
            <a:pPr lvl="1"/>
            <a:r>
              <a:rPr lang="en-US" altLang="zh-CN" sz="2000" dirty="0"/>
              <a:t>• </a:t>
            </a:r>
            <a:r>
              <a:rPr lang="en-US" altLang="zh-CN" dirty="0"/>
              <a:t>The only owner of raw data.</a:t>
            </a:r>
          </a:p>
          <a:p>
            <a:pPr lvl="1"/>
            <a:r>
              <a:rPr lang="en-US" altLang="zh-CN" sz="2000" dirty="0"/>
              <a:t>• </a:t>
            </a:r>
            <a:r>
              <a:rPr lang="en-US" altLang="zh-CN" dirty="0"/>
              <a:t>Define data privacy protection rules.</a:t>
            </a:r>
            <a:br>
              <a:rPr lang="en-US" altLang="zh-CN" dirty="0"/>
            </a:br>
            <a:r>
              <a:rPr lang="en-US" altLang="zh-CN" dirty="0"/>
              <a:t> </a:t>
            </a:r>
          </a:p>
          <a:p>
            <a:r>
              <a:rPr lang="en-US" altLang="zh-CN" b="1" dirty="0"/>
              <a:t> The Data Analyzer</a:t>
            </a:r>
          </a:p>
          <a:p>
            <a:pPr lvl="1"/>
            <a:r>
              <a:rPr lang="en-US" altLang="zh-CN" sz="2000" dirty="0"/>
              <a:t>• </a:t>
            </a:r>
            <a:r>
              <a:rPr lang="en-US" altLang="zh-CN" dirty="0"/>
              <a:t>The one requires execution results of the analysis program whose input is the designated raw data.</a:t>
            </a:r>
          </a:p>
          <a:p>
            <a:pPr marL="4572" lvl="1" indent="0">
              <a:buNone/>
            </a:pPr>
            <a:endParaRPr lang="en-US" altLang="zh-CN" dirty="0"/>
          </a:p>
          <a:p>
            <a:r>
              <a:rPr lang="en-US" altLang="zh-CN" b="1" dirty="0"/>
              <a:t> The Blockchain</a:t>
            </a:r>
          </a:p>
          <a:p>
            <a:pPr lvl="1"/>
            <a:r>
              <a:rPr lang="en-US" altLang="zh-CN" sz="2000" dirty="0"/>
              <a:t>• </a:t>
            </a:r>
            <a:r>
              <a:rPr lang="en-US" altLang="zh-CN" dirty="0"/>
              <a:t>Works as a trusted and no-failure third party for data transmission and storage. </a:t>
            </a:r>
          </a:p>
          <a:p>
            <a:pPr lvl="1"/>
            <a:r>
              <a:rPr lang="en-US" altLang="zh-CN" sz="2000" dirty="0"/>
              <a:t>• </a:t>
            </a:r>
            <a:r>
              <a:rPr lang="en-US" altLang="zh-CN" dirty="0"/>
              <a:t>Whose smart contract verifies the correctness of the signature of analysis result.</a:t>
            </a:r>
          </a:p>
          <a:p>
            <a:pPr lvl="1"/>
            <a:r>
              <a:rPr lang="en-US" altLang="zh-CN" sz="2000" dirty="0"/>
              <a:t>• </a:t>
            </a:r>
            <a:r>
              <a:rPr lang="en-US" altLang="zh-CN" dirty="0"/>
              <a:t>Mediates the payment of data collaboration. </a:t>
            </a:r>
          </a:p>
          <a:p>
            <a:endParaRPr lang="en-US" altLang="zh-CN" b="1" dirty="0"/>
          </a:p>
          <a:p>
            <a:r>
              <a:rPr lang="en-US" altLang="zh-CN" b="1" dirty="0"/>
              <a:t> The Fidelius admin (FA)</a:t>
            </a:r>
          </a:p>
          <a:p>
            <a:pPr lvl="1"/>
            <a:r>
              <a:rPr lang="en-US" altLang="zh-CN" sz="2000" dirty="0"/>
              <a:t>• </a:t>
            </a:r>
            <a:r>
              <a:rPr lang="en-US" altLang="zh-CN" dirty="0"/>
              <a:t>Works as a trusted party used in setup process. </a:t>
            </a:r>
            <a:br>
              <a:rPr lang="en-US" altLang="zh-CN" dirty="0"/>
            </a:br>
            <a:endParaRPr lang="en-US" altLang="zh-CN" dirty="0"/>
          </a:p>
        </p:txBody>
      </p:sp>
    </p:spTree>
    <p:extLst>
      <p:ext uri="{BB962C8B-B14F-4D97-AF65-F5344CB8AC3E}">
        <p14:creationId xmlns:p14="http://schemas.microsoft.com/office/powerpoint/2010/main" val="8806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Trust Model of Fidelius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r>
              <a:rPr lang="en-US" altLang="zh-CN" b="1" dirty="0"/>
              <a:t>The TEE</a:t>
            </a:r>
          </a:p>
          <a:p>
            <a:pPr lvl="1"/>
            <a:r>
              <a:rPr lang="en-US" altLang="zh-CN" sz="2000" dirty="0"/>
              <a:t>• </a:t>
            </a:r>
            <a:r>
              <a:rPr lang="en-US" altLang="zh-CN" dirty="0"/>
              <a:t>The enclave behaves honestly. (Correctly execute)</a:t>
            </a:r>
          </a:p>
          <a:p>
            <a:pPr lvl="1"/>
            <a:r>
              <a:rPr lang="en-US" altLang="zh-CN" sz="2000" dirty="0"/>
              <a:t>• </a:t>
            </a:r>
            <a:r>
              <a:rPr lang="en-US" altLang="zh-CN" dirty="0"/>
              <a:t>For an Enclave-generated key pair, the private key is known only to the Enclave.</a:t>
            </a:r>
          </a:p>
          <a:p>
            <a:pPr lvl="1"/>
            <a:r>
              <a:rPr lang="en-US" altLang="zh-CN" sz="2000" dirty="0"/>
              <a:t>• </a:t>
            </a:r>
            <a:r>
              <a:rPr lang="en-US" altLang="zh-CN" dirty="0"/>
              <a:t>The code in an enclave can not be altered, and the values of inside variables are inaccessible.</a:t>
            </a:r>
            <a:br>
              <a:rPr lang="en-US" altLang="zh-CN" dirty="0"/>
            </a:br>
            <a:endParaRPr lang="en-US" altLang="zh-CN" dirty="0"/>
          </a:p>
          <a:p>
            <a:r>
              <a:rPr lang="en-US" altLang="zh-CN" b="1" dirty="0"/>
              <a:t>The Blockchain</a:t>
            </a:r>
          </a:p>
          <a:p>
            <a:pPr lvl="1"/>
            <a:r>
              <a:rPr lang="en-US" altLang="zh-CN" sz="2000" dirty="0"/>
              <a:t>• </a:t>
            </a:r>
            <a:r>
              <a:rPr lang="en-US" altLang="zh-CN" dirty="0"/>
              <a:t>The contract to pair data provider and data analyzer is opensource.</a:t>
            </a:r>
          </a:p>
          <a:p>
            <a:pPr lvl="1"/>
            <a:r>
              <a:rPr lang="en-US" altLang="zh-CN" sz="2000" dirty="0"/>
              <a:t>• </a:t>
            </a:r>
            <a:r>
              <a:rPr lang="en-US" altLang="zh-CN" dirty="0"/>
              <a:t>The contract behaves honestly.</a:t>
            </a:r>
          </a:p>
          <a:p>
            <a:pPr lvl="1"/>
            <a:endParaRPr lang="en-US" altLang="zh-CN" dirty="0"/>
          </a:p>
          <a:p>
            <a:r>
              <a:rPr lang="en-US" altLang="zh-CN" b="1" dirty="0"/>
              <a:t>The Fidelius Admin</a:t>
            </a:r>
          </a:p>
          <a:p>
            <a:pPr lvl="1"/>
            <a:r>
              <a:rPr lang="en-US" altLang="zh-CN" sz="2000" dirty="0"/>
              <a:t>• </a:t>
            </a:r>
            <a:r>
              <a:rPr lang="en-US" altLang="zh-CN" dirty="0"/>
              <a:t>Works as a trusted party used in the setup process. </a:t>
            </a:r>
          </a:p>
          <a:p>
            <a:pPr lvl="1"/>
            <a:r>
              <a:rPr lang="en-US" altLang="zh-CN" sz="2000" dirty="0"/>
              <a:t>• </a:t>
            </a:r>
            <a:r>
              <a:rPr lang="en-US" altLang="zh-CN" dirty="0"/>
              <a:t>FA’s job is to install open-source enclaves for a new user and authorize public keys.</a:t>
            </a:r>
          </a:p>
        </p:txBody>
      </p:sp>
    </p:spTree>
    <p:extLst>
      <p:ext uri="{BB962C8B-B14F-4D97-AF65-F5344CB8AC3E}">
        <p14:creationId xmlns:p14="http://schemas.microsoft.com/office/powerpoint/2010/main" val="379755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Threat Model of Fidelius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r>
              <a:rPr lang="en-US" altLang="zh-CN" b="1" dirty="0"/>
              <a:t>The</a:t>
            </a:r>
            <a:r>
              <a:rPr lang="en-US" altLang="zh-CN" dirty="0"/>
              <a:t> </a:t>
            </a:r>
            <a:r>
              <a:rPr lang="en-US" altLang="zh-CN" b="1" dirty="0"/>
              <a:t>Data Seller</a:t>
            </a:r>
          </a:p>
          <a:p>
            <a:pPr lvl="1"/>
            <a:r>
              <a:rPr lang="en-US" altLang="zh-CN" sz="2000" dirty="0"/>
              <a:t>• </a:t>
            </a:r>
            <a:r>
              <a:rPr lang="en-US" altLang="zh-CN" dirty="0"/>
              <a:t>Write malicious algorithms to steal raw data.</a:t>
            </a:r>
          </a:p>
          <a:p>
            <a:pPr lvl="1"/>
            <a:r>
              <a:rPr lang="en-US" altLang="zh-CN" sz="2000" dirty="0"/>
              <a:t>• </a:t>
            </a:r>
            <a:r>
              <a:rPr lang="en-US" altLang="zh-CN" dirty="0"/>
              <a:t>Deny paying to data provider’s honest service. </a:t>
            </a:r>
            <a:br>
              <a:rPr lang="en-US" altLang="zh-CN" dirty="0"/>
            </a:br>
            <a:endParaRPr lang="en-US" altLang="zh-CN" dirty="0"/>
          </a:p>
          <a:p>
            <a:r>
              <a:rPr lang="en-US" altLang="zh-CN" b="1" dirty="0"/>
              <a:t>The Data Analyzer</a:t>
            </a:r>
          </a:p>
          <a:p>
            <a:pPr lvl="1"/>
            <a:r>
              <a:rPr lang="en-US" altLang="zh-CN" dirty="0"/>
              <a:t> </a:t>
            </a:r>
            <a:r>
              <a:rPr lang="en-US" altLang="zh-CN" sz="2000" dirty="0"/>
              <a:t>• </a:t>
            </a:r>
            <a:r>
              <a:rPr lang="en-US" altLang="zh-CN" dirty="0"/>
              <a:t>Provides fake data that conflicts with the data it claims.</a:t>
            </a:r>
          </a:p>
          <a:p>
            <a:pPr lvl="1"/>
            <a:r>
              <a:rPr lang="en-US" altLang="zh-CN" dirty="0"/>
              <a:t> </a:t>
            </a:r>
            <a:r>
              <a:rPr lang="en-US" altLang="zh-CN" sz="2000" dirty="0"/>
              <a:t>• </a:t>
            </a:r>
            <a:r>
              <a:rPr lang="en-US" altLang="zh-CN" dirty="0"/>
              <a:t>Breaks,</a:t>
            </a:r>
            <a:r>
              <a:rPr lang="zh-CN" altLang="en-US" dirty="0"/>
              <a:t> </a:t>
            </a:r>
            <a:r>
              <a:rPr lang="en-US" altLang="zh-CN" dirty="0"/>
              <a:t>tampers, or steals the data provider’s algorithm or execution results.</a:t>
            </a:r>
            <a:br>
              <a:rPr lang="en-US" altLang="zh-CN" dirty="0"/>
            </a:br>
            <a:endParaRPr lang="en-US" altLang="zh-CN" dirty="0"/>
          </a:p>
          <a:p>
            <a:r>
              <a:rPr lang="en-US" altLang="zh-CN" b="1" dirty="0"/>
              <a:t>The Contract</a:t>
            </a:r>
          </a:p>
          <a:p>
            <a:pPr lvl="1"/>
            <a:r>
              <a:rPr lang="en-US" altLang="zh-CN" sz="2000" dirty="0"/>
              <a:t>• </a:t>
            </a:r>
            <a:r>
              <a:rPr lang="en-US" altLang="zh-CN" dirty="0"/>
              <a:t>Detains the asset of the data provider.</a:t>
            </a:r>
          </a:p>
          <a:p>
            <a:pPr lvl="1"/>
            <a:r>
              <a:rPr lang="en-US" altLang="zh-CN" sz="2000" dirty="0"/>
              <a:t>• </a:t>
            </a:r>
            <a:r>
              <a:rPr lang="en-US" altLang="zh-CN" dirty="0"/>
              <a:t>Colludes with a data provider to fraud.</a:t>
            </a:r>
          </a:p>
          <a:p>
            <a:pPr lvl="1"/>
            <a:r>
              <a:rPr lang="en-US" altLang="zh-CN" sz="2000" dirty="0"/>
              <a:t>• </a:t>
            </a:r>
            <a:r>
              <a:rPr lang="en-US" altLang="zh-CN" dirty="0"/>
              <a:t>Colludes with a data analyzer to steal data.</a:t>
            </a:r>
          </a:p>
        </p:txBody>
      </p:sp>
    </p:spTree>
    <p:extLst>
      <p:ext uri="{BB962C8B-B14F-4D97-AF65-F5344CB8AC3E}">
        <p14:creationId xmlns:p14="http://schemas.microsoft.com/office/powerpoint/2010/main" val="73991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Contributions of Fidelius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pPr marL="457200" indent="-457200">
              <a:buFont typeface="+mj-lt"/>
              <a:buAutoNum type="arabicPeriod"/>
            </a:pPr>
            <a:r>
              <a:rPr lang="en-US" altLang="zh-CN" dirty="0"/>
              <a:t>We first propose the indispensable properties which a data collaboration system without third party should satisfy. </a:t>
            </a:r>
          </a:p>
          <a:p>
            <a:pPr marL="457200" indent="-457200">
              <a:buFont typeface="+mj-lt"/>
              <a:buAutoNum type="arabicPeriod"/>
            </a:pPr>
            <a:r>
              <a:rPr lang="en-US" altLang="zh-CN" dirty="0"/>
              <a:t>We implement a standard data collaboration system, which provides a new method for realizing data transmission between cross-platform enclaves. </a:t>
            </a:r>
          </a:p>
          <a:p>
            <a:pPr marL="457200" indent="-457200">
              <a:buFont typeface="+mj-lt"/>
              <a:buAutoNum type="arabicPeriod"/>
            </a:pPr>
            <a:r>
              <a:rPr lang="en-US" altLang="zh-CN" dirty="0"/>
              <a:t>The privacy protection covering the whole life cycle of data cooperation.</a:t>
            </a:r>
          </a:p>
          <a:p>
            <a:pPr marL="457200" indent="-457200">
              <a:buFont typeface="+mj-lt"/>
              <a:buAutoNum type="arabicPeriod"/>
            </a:pPr>
            <a:r>
              <a:rPr lang="en-US" altLang="zh-CN" dirty="0"/>
              <a:t>The calculation process is trustworthy and the execution results can be verified.</a:t>
            </a:r>
          </a:p>
        </p:txBody>
      </p:sp>
    </p:spTree>
    <p:extLst>
      <p:ext uri="{BB962C8B-B14F-4D97-AF65-F5344CB8AC3E}">
        <p14:creationId xmlns:p14="http://schemas.microsoft.com/office/powerpoint/2010/main" val="387941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Data Collaboration Process of Fidelius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fontScale="70000" lnSpcReduction="20000"/>
          </a:bodyPr>
          <a:lstStyle/>
          <a:p>
            <a:pPr marL="0" lvl="1" indent="0">
              <a:spcBef>
                <a:spcPts val="1300"/>
              </a:spcBef>
              <a:buNone/>
            </a:pPr>
            <a:r>
              <a:rPr lang="en-US" altLang="zh-CN" sz="3200" dirty="0"/>
              <a:t>• </a:t>
            </a:r>
            <a:r>
              <a:rPr lang="en-US" altLang="zh-CN" sz="3100" b="1" dirty="0"/>
              <a:t>DP register data</a:t>
            </a:r>
          </a:p>
          <a:p>
            <a:pPr marL="256032" lvl="1" indent="0">
              <a:buNone/>
            </a:pPr>
            <a:r>
              <a:rPr lang="en-US" altLang="zh-CN" sz="2800" dirty="0"/>
              <a:t>• </a:t>
            </a:r>
            <a:r>
              <a:rPr lang="en-US" altLang="zh-CN" sz="2600" dirty="0"/>
              <a:t>DP creates meta data(A description of raw data) and publish it on the blockchain.</a:t>
            </a:r>
          </a:p>
          <a:p>
            <a:pPr marL="256032" lvl="1" indent="0">
              <a:buNone/>
            </a:pPr>
            <a:r>
              <a:rPr lang="en-US" altLang="zh-CN" sz="2800" dirty="0"/>
              <a:t>• </a:t>
            </a:r>
            <a:r>
              <a:rPr lang="en-US" altLang="zh-CN" sz="2600" dirty="0"/>
              <a:t>Defines privacy protection rules.</a:t>
            </a:r>
            <a:endParaRPr lang="en-US" altLang="zh-CN" b="1" dirty="0"/>
          </a:p>
          <a:p>
            <a:pPr marL="0" lvl="1" indent="0">
              <a:spcBef>
                <a:spcPts val="1300"/>
              </a:spcBef>
              <a:buNone/>
            </a:pPr>
            <a:r>
              <a:rPr lang="en-US" altLang="zh-CN" sz="3200" dirty="0"/>
              <a:t>• </a:t>
            </a:r>
            <a:r>
              <a:rPr lang="en-US" altLang="zh-CN" sz="3100" b="1" dirty="0"/>
              <a:t>DA publish task</a:t>
            </a:r>
          </a:p>
          <a:p>
            <a:pPr marL="256032" lvl="1" indent="0">
              <a:buNone/>
            </a:pPr>
            <a:r>
              <a:rPr lang="en-US" altLang="zh-CN" sz="2800" dirty="0"/>
              <a:t>• </a:t>
            </a:r>
            <a:r>
              <a:rPr lang="en-US" altLang="zh-CN" sz="2600" dirty="0"/>
              <a:t>Write data analyze program.</a:t>
            </a:r>
          </a:p>
          <a:p>
            <a:pPr marL="256032" lvl="1" indent="0">
              <a:buNone/>
            </a:pPr>
            <a:r>
              <a:rPr lang="en-US" altLang="zh-CN" sz="2800" dirty="0"/>
              <a:t>• </a:t>
            </a:r>
            <a:r>
              <a:rPr lang="en-US" altLang="zh-CN" sz="2600" dirty="0"/>
              <a:t>Static privacy check.</a:t>
            </a:r>
          </a:p>
          <a:p>
            <a:pPr marL="256032" lvl="1" indent="0">
              <a:buNone/>
            </a:pPr>
            <a:r>
              <a:rPr lang="en-US" altLang="zh-CN" sz="2800" dirty="0"/>
              <a:t>• </a:t>
            </a:r>
            <a:r>
              <a:rPr lang="en-US" altLang="zh-CN" sz="2600" dirty="0"/>
              <a:t>Send analyze program to blockchain.</a:t>
            </a:r>
            <a:endParaRPr lang="en-US" altLang="zh-CN" dirty="0"/>
          </a:p>
          <a:p>
            <a:pPr marL="0" lvl="1" indent="0">
              <a:spcBef>
                <a:spcPts val="1300"/>
              </a:spcBef>
              <a:buNone/>
            </a:pPr>
            <a:r>
              <a:rPr lang="en-US" altLang="zh-CN" sz="3200" dirty="0"/>
              <a:t>• </a:t>
            </a:r>
            <a:r>
              <a:rPr lang="en-US" altLang="zh-CN" sz="3100" b="1" dirty="0"/>
              <a:t>Fidelius Trust Execution Environment</a:t>
            </a:r>
          </a:p>
          <a:p>
            <a:pPr marL="256032" lvl="1" indent="0">
              <a:buNone/>
            </a:pPr>
            <a:r>
              <a:rPr lang="en-US" altLang="zh-CN" sz="3200" dirty="0"/>
              <a:t>• </a:t>
            </a:r>
            <a:r>
              <a:rPr lang="en-US" altLang="zh-CN" sz="2900" dirty="0"/>
              <a:t>Loads analyze program from blockchain.</a:t>
            </a:r>
          </a:p>
          <a:p>
            <a:pPr marL="256032" lvl="1" indent="0">
              <a:buNone/>
            </a:pPr>
            <a:r>
              <a:rPr lang="en-US" altLang="zh-CN" sz="3200" dirty="0"/>
              <a:t>• </a:t>
            </a:r>
            <a:r>
              <a:rPr lang="en-US" altLang="zh-CN" sz="2900" dirty="0"/>
              <a:t>Static privacy check.</a:t>
            </a:r>
          </a:p>
          <a:p>
            <a:pPr marL="256032" lvl="1" indent="0">
              <a:buNone/>
            </a:pPr>
            <a:r>
              <a:rPr lang="en-US" altLang="zh-CN" sz="3200" dirty="0"/>
              <a:t>• </a:t>
            </a:r>
            <a:r>
              <a:rPr lang="en-US" altLang="zh-CN" sz="2900" dirty="0"/>
              <a:t>Loads raw data.</a:t>
            </a:r>
          </a:p>
          <a:p>
            <a:pPr marL="256032" lvl="1" indent="0">
              <a:buNone/>
            </a:pPr>
            <a:r>
              <a:rPr lang="en-US" altLang="zh-CN" sz="3200" dirty="0"/>
              <a:t>• </a:t>
            </a:r>
            <a:r>
              <a:rPr lang="en-US" altLang="zh-CN" sz="2900" dirty="0"/>
              <a:t>Executes analyze program.</a:t>
            </a:r>
          </a:p>
          <a:p>
            <a:pPr marL="256032" lvl="1" indent="0">
              <a:buNone/>
            </a:pPr>
            <a:r>
              <a:rPr lang="en-US" altLang="zh-CN" sz="3200" dirty="0"/>
              <a:t>• </a:t>
            </a:r>
            <a:r>
              <a:rPr lang="en-US" altLang="zh-CN" sz="2900" dirty="0"/>
              <a:t>Encrypts execution results and send them to blockchain.</a:t>
            </a:r>
            <a:endParaRPr lang="en-US" altLang="zh-CN" dirty="0"/>
          </a:p>
          <a:p>
            <a:pPr marL="0" lvl="1" indent="0">
              <a:spcBef>
                <a:spcPts val="1300"/>
              </a:spcBef>
              <a:buNone/>
            </a:pPr>
            <a:r>
              <a:rPr lang="en-US" altLang="zh-CN" sz="3200" dirty="0"/>
              <a:t>• </a:t>
            </a:r>
            <a:r>
              <a:rPr lang="en-US" altLang="zh-CN" sz="3100" b="1" dirty="0"/>
              <a:t>Fidelius Trust Execution Environment</a:t>
            </a:r>
          </a:p>
          <a:p>
            <a:pPr marL="256032" lvl="1" indent="0">
              <a:buNone/>
            </a:pPr>
            <a:r>
              <a:rPr lang="en-US" altLang="zh-CN" sz="3200" dirty="0"/>
              <a:t>• </a:t>
            </a:r>
            <a:r>
              <a:rPr lang="en-US" altLang="zh-CN" sz="2900" dirty="0"/>
              <a:t>Smart contract validate results.</a:t>
            </a:r>
          </a:p>
          <a:p>
            <a:pPr marL="256032" lvl="1" indent="0">
              <a:buNone/>
            </a:pPr>
            <a:r>
              <a:rPr lang="en-US" altLang="zh-CN" sz="3200" dirty="0"/>
              <a:t>• </a:t>
            </a:r>
            <a:r>
              <a:rPr lang="en-US" altLang="zh-CN" sz="2900" dirty="0"/>
              <a:t>DP gets results from blockchain and decrypts them.</a:t>
            </a:r>
          </a:p>
        </p:txBody>
      </p:sp>
    </p:spTree>
    <p:extLst>
      <p:ext uri="{BB962C8B-B14F-4D97-AF65-F5344CB8AC3E}">
        <p14:creationId xmlns:p14="http://schemas.microsoft.com/office/powerpoint/2010/main" val="98689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Data Collaboration Process</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fontScale="92500" lnSpcReduction="10000"/>
          </a:bodyPr>
          <a:lstStyle/>
          <a:p>
            <a:pPr marL="457200" indent="-457200">
              <a:buFont typeface="+mj-lt"/>
              <a:buAutoNum type="arabicPeriod"/>
            </a:pPr>
            <a:r>
              <a:rPr lang="en-US" altLang="zh-CN" dirty="0"/>
              <a:t>DA writes the </a:t>
            </a:r>
            <a:r>
              <a:rPr lang="en-US" altLang="zh-CN" i="1" dirty="0" err="1"/>
              <a:t>analysis</a:t>
            </a:r>
            <a:r>
              <a:rPr lang="en-US" altLang="zh-CN" dirty="0" err="1"/>
              <a:t>_</a:t>
            </a:r>
            <a:r>
              <a:rPr lang="en-US" altLang="zh-CN" i="1" dirty="0" err="1"/>
              <a:t>enclave</a:t>
            </a:r>
            <a:r>
              <a:rPr lang="en-US" altLang="zh-CN" i="1" dirty="0"/>
              <a:t> </a:t>
            </a:r>
            <a:r>
              <a:rPr lang="en-US" altLang="zh-CN" dirty="0"/>
              <a:t>and send it to </a:t>
            </a:r>
            <a:r>
              <a:rPr lang="en-US" altLang="zh-CN" i="1" dirty="0" err="1"/>
              <a:t>oenclave</a:t>
            </a:r>
            <a:r>
              <a:rPr lang="en-US" altLang="zh-CN" dirty="0" err="1"/>
              <a:t>_</a:t>
            </a:r>
            <a:r>
              <a:rPr lang="en-US" altLang="zh-CN" i="1" dirty="0" err="1"/>
              <a:t>sign</a:t>
            </a:r>
            <a:r>
              <a:rPr lang="en-US" altLang="zh-CN" i="1" dirty="0"/>
              <a:t> </a:t>
            </a:r>
            <a:r>
              <a:rPr lang="en-US" altLang="zh-CN" dirty="0"/>
              <a:t>to get its signature.</a:t>
            </a:r>
          </a:p>
          <a:p>
            <a:pPr marL="457200" indent="-457200">
              <a:buFont typeface="+mj-lt"/>
              <a:buAutoNum type="arabicPeriod"/>
            </a:pPr>
            <a:r>
              <a:rPr lang="en-US" altLang="zh-CN" dirty="0"/>
              <a:t>DA packs </a:t>
            </a:r>
            <a:r>
              <a:rPr lang="en-US" altLang="zh-CN" i="1" dirty="0" err="1"/>
              <a:t>analysis</a:t>
            </a:r>
            <a:r>
              <a:rPr lang="en-US" altLang="zh-CN" dirty="0" err="1"/>
              <a:t>_</a:t>
            </a:r>
            <a:r>
              <a:rPr lang="en-US" altLang="zh-CN" i="1" dirty="0" err="1"/>
              <a:t>enclave</a:t>
            </a:r>
            <a:r>
              <a:rPr lang="en-US" altLang="zh-CN" dirty="0"/>
              <a:t>, </a:t>
            </a:r>
            <a:r>
              <a:rPr lang="en-US" altLang="zh-CN" i="1" dirty="0"/>
              <a:t>H</a:t>
            </a:r>
            <a:r>
              <a:rPr lang="en-US" altLang="zh-CN" dirty="0"/>
              <a:t>(</a:t>
            </a:r>
            <a:r>
              <a:rPr lang="en-US" altLang="zh-CN" i="1" dirty="0" err="1"/>
              <a:t>analysis</a:t>
            </a:r>
            <a:r>
              <a:rPr lang="en-US" altLang="zh-CN" dirty="0" err="1"/>
              <a:t>_</a:t>
            </a:r>
            <a:r>
              <a:rPr lang="en-US" altLang="zh-CN" i="1" dirty="0" err="1"/>
              <a:t>enclave</a:t>
            </a:r>
            <a:r>
              <a:rPr lang="en-US" altLang="zh-CN" dirty="0"/>
              <a:t>), the signature, </a:t>
            </a:r>
            <a:r>
              <a:rPr lang="en-US" altLang="zh-CN" i="1" dirty="0" err="1"/>
              <a:t>pkRSA</a:t>
            </a:r>
            <a:r>
              <a:rPr lang="en-US" altLang="zh-CN" dirty="0"/>
              <a:t>, and the license together as installation package and sent it to blockchain. </a:t>
            </a:r>
          </a:p>
          <a:p>
            <a:pPr marL="457200" indent="-457200">
              <a:buFont typeface="+mj-lt"/>
              <a:buAutoNum type="arabicPeriod"/>
            </a:pPr>
            <a:r>
              <a:rPr lang="en-US" altLang="zh-CN" dirty="0"/>
              <a:t>DA runs </a:t>
            </a:r>
            <a:r>
              <a:rPr lang="en-US" altLang="zh-CN" i="1" dirty="0" err="1"/>
              <a:t>oenclave</a:t>
            </a:r>
            <a:r>
              <a:rPr lang="en-US" altLang="zh-CN" dirty="0" err="1"/>
              <a:t>_</a:t>
            </a:r>
            <a:r>
              <a:rPr lang="en-US" altLang="zh-CN" i="1" dirty="0" err="1"/>
              <a:t>a</a:t>
            </a:r>
            <a:r>
              <a:rPr lang="en-US" altLang="zh-CN" i="1" dirty="0"/>
              <a:t> </a:t>
            </a:r>
            <a:r>
              <a:rPr lang="en-US" altLang="zh-CN" dirty="0"/>
              <a:t>to send </a:t>
            </a:r>
            <a:r>
              <a:rPr lang="en-US" altLang="zh-CN" i="1" dirty="0" err="1"/>
              <a:t>encp</a:t>
            </a:r>
            <a:r>
              <a:rPr lang="en-US" altLang="zh-CN" dirty="0" err="1"/>
              <a:t>_</a:t>
            </a:r>
            <a:r>
              <a:rPr lang="en-US" altLang="zh-CN" i="1" dirty="0" err="1"/>
              <a:t>ska</a:t>
            </a:r>
            <a:r>
              <a:rPr lang="en-US" altLang="zh-CN" i="1" dirty="0"/>
              <a:t> </a:t>
            </a:r>
            <a:r>
              <a:rPr lang="en-US" altLang="zh-CN" dirty="0"/>
              <a:t>to blockchain. </a:t>
            </a:r>
          </a:p>
          <a:p>
            <a:pPr marL="457200" indent="-457200">
              <a:buFont typeface="+mj-lt"/>
              <a:buAutoNum type="arabicPeriod"/>
            </a:pPr>
            <a:r>
              <a:rPr lang="en-US" altLang="zh-CN" dirty="0"/>
              <a:t>DP receives </a:t>
            </a:r>
            <a:r>
              <a:rPr lang="en-US" altLang="zh-CN" i="1" dirty="0" err="1"/>
              <a:t>analysis</a:t>
            </a:r>
            <a:r>
              <a:rPr lang="en-US" altLang="zh-CN" dirty="0" err="1"/>
              <a:t>_</a:t>
            </a:r>
            <a:r>
              <a:rPr lang="en-US" altLang="zh-CN" i="1" dirty="0" err="1"/>
              <a:t>enclave</a:t>
            </a:r>
            <a:r>
              <a:rPr lang="en-US" altLang="zh-CN" i="1" dirty="0"/>
              <a:t> </a:t>
            </a:r>
            <a:r>
              <a:rPr lang="en-US" altLang="zh-CN" dirty="0"/>
              <a:t>and locally deploys it.</a:t>
            </a:r>
          </a:p>
          <a:p>
            <a:pPr marL="457200" indent="-457200">
              <a:buFont typeface="+mj-lt"/>
              <a:buAutoNum type="arabicPeriod"/>
            </a:pPr>
            <a:r>
              <a:rPr lang="en-US" altLang="zh-CN" dirty="0"/>
              <a:t>DP receives </a:t>
            </a:r>
            <a:r>
              <a:rPr lang="en-US" altLang="zh-CN" i="1" dirty="0" err="1"/>
              <a:t>encp</a:t>
            </a:r>
            <a:r>
              <a:rPr lang="en-US" altLang="zh-CN" dirty="0" err="1"/>
              <a:t>_</a:t>
            </a:r>
            <a:r>
              <a:rPr lang="en-US" altLang="zh-CN" i="1" dirty="0" err="1"/>
              <a:t>ska</a:t>
            </a:r>
            <a:r>
              <a:rPr lang="en-US" altLang="zh-CN" i="1" dirty="0"/>
              <a:t> </a:t>
            </a:r>
            <a:r>
              <a:rPr lang="en-US" altLang="zh-CN" dirty="0"/>
              <a:t>and sends to </a:t>
            </a:r>
            <a:r>
              <a:rPr lang="en-US" altLang="zh-CN" i="1" dirty="0" err="1"/>
              <a:t>oenclave</a:t>
            </a:r>
            <a:r>
              <a:rPr lang="en-US" altLang="zh-CN" dirty="0" err="1"/>
              <a:t>_</a:t>
            </a:r>
            <a:r>
              <a:rPr lang="en-US" altLang="zh-CN" i="1" dirty="0" err="1"/>
              <a:t>p</a:t>
            </a:r>
            <a:r>
              <a:rPr lang="en-US" altLang="zh-CN" dirty="0"/>
              <a:t>.</a:t>
            </a:r>
          </a:p>
          <a:p>
            <a:pPr marL="457200" indent="-457200">
              <a:buFont typeface="+mj-lt"/>
              <a:buAutoNum type="arabicPeriod"/>
            </a:pPr>
            <a:r>
              <a:rPr lang="en-US" altLang="zh-CN" dirty="0"/>
              <a:t>DP runs </a:t>
            </a:r>
            <a:r>
              <a:rPr lang="en-US" altLang="zh-CN" i="1" dirty="0" err="1"/>
              <a:t>analysis</a:t>
            </a:r>
            <a:r>
              <a:rPr lang="en-US" altLang="zh-CN" dirty="0" err="1"/>
              <a:t>_</a:t>
            </a:r>
            <a:r>
              <a:rPr lang="en-US" altLang="zh-CN" i="1" dirty="0" err="1"/>
              <a:t>enclave</a:t>
            </a:r>
            <a:r>
              <a:rPr lang="en-US" altLang="zh-CN" i="1" dirty="0"/>
              <a:t> </a:t>
            </a:r>
            <a:r>
              <a:rPr lang="en-US" altLang="zh-CN" dirty="0"/>
              <a:t>and </a:t>
            </a:r>
            <a:r>
              <a:rPr lang="en-US" altLang="zh-CN" i="1" dirty="0" err="1"/>
              <a:t>oenclave</a:t>
            </a:r>
            <a:r>
              <a:rPr lang="en-US" altLang="zh-CN" dirty="0" err="1"/>
              <a:t>_</a:t>
            </a:r>
            <a:r>
              <a:rPr lang="en-US" altLang="zh-CN" i="1" dirty="0" err="1"/>
              <a:t>p</a:t>
            </a:r>
            <a:r>
              <a:rPr lang="en-US" altLang="zh-CN" i="1" dirty="0"/>
              <a:t> </a:t>
            </a:r>
            <a:r>
              <a:rPr lang="en-US" altLang="zh-CN" dirty="0"/>
              <a:t>to get </a:t>
            </a:r>
            <a:r>
              <a:rPr lang="en-US" altLang="zh-CN" i="1" dirty="0" err="1"/>
              <a:t>analysis</a:t>
            </a:r>
            <a:r>
              <a:rPr lang="en-US" altLang="zh-CN" dirty="0" err="1"/>
              <a:t>_</a:t>
            </a:r>
            <a:r>
              <a:rPr lang="en-US" altLang="zh-CN" i="1" dirty="0" err="1"/>
              <a:t>result</a:t>
            </a:r>
            <a:r>
              <a:rPr lang="en-US" altLang="zh-CN" i="1" dirty="0"/>
              <a:t> </a:t>
            </a:r>
            <a:r>
              <a:rPr lang="en-US" altLang="zh-CN" dirty="0"/>
              <a:t>and </a:t>
            </a:r>
            <a:r>
              <a:rPr lang="en-US" altLang="zh-CN" i="1" dirty="0" err="1"/>
              <a:t>signresult</a:t>
            </a:r>
            <a:r>
              <a:rPr lang="en-US" altLang="zh-CN" dirty="0"/>
              <a:t>, and sends them to</a:t>
            </a:r>
            <a:br>
              <a:rPr lang="en-US" altLang="zh-CN" dirty="0"/>
            </a:br>
            <a:r>
              <a:rPr lang="en-US" altLang="zh-CN" dirty="0"/>
              <a:t>blockchain.</a:t>
            </a:r>
          </a:p>
          <a:p>
            <a:pPr marL="457200" indent="-457200">
              <a:buFont typeface="+mj-lt"/>
              <a:buAutoNum type="arabicPeriod"/>
            </a:pPr>
            <a:r>
              <a:rPr lang="en-US" altLang="zh-CN" dirty="0"/>
              <a:t>Verification contract verifies outputs by DP and completes data collaboration as in section 3. </a:t>
            </a:r>
            <a:br>
              <a:rPr lang="en-US" altLang="zh-CN" dirty="0"/>
            </a:br>
            <a:br>
              <a:rPr lang="en-US" altLang="zh-CN" dirty="0"/>
            </a:br>
            <a:br>
              <a:rPr lang="en-US" altLang="zh-CN" dirty="0"/>
            </a:br>
            <a:br>
              <a:rPr lang="en-US" altLang="zh-CN" dirty="0"/>
            </a:br>
            <a:endParaRPr lang="en-US" altLang="zh-CN" dirty="0"/>
          </a:p>
        </p:txBody>
      </p:sp>
    </p:spTree>
    <p:extLst>
      <p:ext uri="{BB962C8B-B14F-4D97-AF65-F5344CB8AC3E}">
        <p14:creationId xmlns:p14="http://schemas.microsoft.com/office/powerpoint/2010/main" val="176552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a:xfrm>
            <a:off x="403884" y="79099"/>
            <a:ext cx="11286122" cy="946575"/>
          </a:xfrm>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8281" y="1255264"/>
            <a:ext cx="8458762" cy="5019329"/>
          </a:xfrm>
        </p:spPr>
        <p:txBody>
          <a:bodyPr>
            <a:normAutofit/>
          </a:bodyPr>
          <a:lstStyle/>
          <a:p>
            <a:pPr algn="just"/>
            <a:r>
              <a:rPr lang="en-US" altLang="zh-CN" dirty="0"/>
              <a:t> At present, data is the biggest driving force for the development of information technology.</a:t>
            </a:r>
          </a:p>
          <a:p>
            <a:pPr algn="just"/>
            <a:r>
              <a:rPr lang="en-US" altLang="zh-CN" dirty="0"/>
              <a:t> Data providers want to make a profit by providing data services.</a:t>
            </a:r>
          </a:p>
          <a:p>
            <a:pPr algn="just"/>
            <a:r>
              <a:rPr lang="en-US" altLang="zh-CN" dirty="0"/>
              <a:t> Data analyzers want to improve their technology and competitive power from those valuable data.</a:t>
            </a:r>
          </a:p>
          <a:p>
            <a:pPr algn="just"/>
            <a:r>
              <a:rPr lang="en-US" altLang="zh-CN" dirty="0"/>
              <a:t> Since the data is easy to copy and modify, data holders are reluctant to sell their data to the technical factory manufacturers in case of data stealing and privacy leakage.</a:t>
            </a:r>
          </a:p>
          <a:p>
            <a:pPr algn="just"/>
            <a:r>
              <a:rPr lang="en-US" altLang="zh-CN" dirty="0"/>
              <a:t>There is a gap between the data providers and the data analyzers.</a:t>
            </a:r>
          </a:p>
        </p:txBody>
      </p:sp>
      <p:grpSp>
        <p:nvGrpSpPr>
          <p:cNvPr id="15" name="组合 14">
            <a:extLst>
              <a:ext uri="{FF2B5EF4-FFF2-40B4-BE49-F238E27FC236}">
                <a16:creationId xmlns:a16="http://schemas.microsoft.com/office/drawing/2014/main" id="{89C2BF4C-4231-414E-8E28-4E979B1817A3}"/>
              </a:ext>
            </a:extLst>
          </p:cNvPr>
          <p:cNvGrpSpPr/>
          <p:nvPr/>
        </p:nvGrpSpPr>
        <p:grpSpPr>
          <a:xfrm>
            <a:off x="9114279" y="2239818"/>
            <a:ext cx="2315421" cy="2102342"/>
            <a:chOff x="9268144" y="3122324"/>
            <a:chExt cx="2315421" cy="2102342"/>
          </a:xfrm>
        </p:grpSpPr>
        <p:pic>
          <p:nvPicPr>
            <p:cNvPr id="5" name="图片 4">
              <a:extLst>
                <a:ext uri="{FF2B5EF4-FFF2-40B4-BE49-F238E27FC236}">
                  <a16:creationId xmlns:a16="http://schemas.microsoft.com/office/drawing/2014/main" id="{75608C5E-F58B-43A6-8727-507C67897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770" y="3716079"/>
              <a:ext cx="918796" cy="918796"/>
            </a:xfrm>
            <a:prstGeom prst="rect">
              <a:avLst/>
            </a:prstGeom>
          </p:spPr>
        </p:pic>
        <p:pic>
          <p:nvPicPr>
            <p:cNvPr id="8" name="图片 7">
              <a:extLst>
                <a:ext uri="{FF2B5EF4-FFF2-40B4-BE49-F238E27FC236}">
                  <a16:creationId xmlns:a16="http://schemas.microsoft.com/office/drawing/2014/main" id="{07DC0988-8640-49A1-9301-80E20142A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1812" y="3716079"/>
              <a:ext cx="918796" cy="918796"/>
            </a:xfrm>
            <a:prstGeom prst="rect">
              <a:avLst/>
            </a:prstGeom>
          </p:spPr>
        </p:pic>
        <p:pic>
          <p:nvPicPr>
            <p:cNvPr id="9" name="图片 8">
              <a:extLst>
                <a:ext uri="{FF2B5EF4-FFF2-40B4-BE49-F238E27FC236}">
                  <a16:creationId xmlns:a16="http://schemas.microsoft.com/office/drawing/2014/main" id="{AF6CB057-AE14-48C2-A11A-BC57C2318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144" y="4305870"/>
              <a:ext cx="918796" cy="918796"/>
            </a:xfrm>
            <a:prstGeom prst="rect">
              <a:avLst/>
            </a:prstGeom>
          </p:spPr>
        </p:pic>
        <p:pic>
          <p:nvPicPr>
            <p:cNvPr id="10" name="图片 9">
              <a:extLst>
                <a:ext uri="{FF2B5EF4-FFF2-40B4-BE49-F238E27FC236}">
                  <a16:creationId xmlns:a16="http://schemas.microsoft.com/office/drawing/2014/main" id="{13424E7D-9F6D-4D56-965D-5913465C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769" y="4305870"/>
              <a:ext cx="918796" cy="918796"/>
            </a:xfrm>
            <a:prstGeom prst="rect">
              <a:avLst/>
            </a:prstGeom>
          </p:spPr>
        </p:pic>
        <p:pic>
          <p:nvPicPr>
            <p:cNvPr id="13" name="图片 12">
              <a:extLst>
                <a:ext uri="{FF2B5EF4-FFF2-40B4-BE49-F238E27FC236}">
                  <a16:creationId xmlns:a16="http://schemas.microsoft.com/office/drawing/2014/main" id="{A1CB5196-9240-4841-90CC-26165DA4E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791" y="4305870"/>
              <a:ext cx="918796" cy="918796"/>
            </a:xfrm>
            <a:prstGeom prst="rect">
              <a:avLst/>
            </a:prstGeom>
          </p:spPr>
        </p:pic>
        <p:pic>
          <p:nvPicPr>
            <p:cNvPr id="14" name="图片 13">
              <a:extLst>
                <a:ext uri="{FF2B5EF4-FFF2-40B4-BE49-F238E27FC236}">
                  <a16:creationId xmlns:a16="http://schemas.microsoft.com/office/drawing/2014/main" id="{E1063BFB-6DE4-431F-ACC0-A28D6C380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791" y="3122324"/>
              <a:ext cx="918796" cy="918796"/>
            </a:xfrm>
            <a:prstGeom prst="rect">
              <a:avLst/>
            </a:prstGeom>
          </p:spPr>
        </p:pic>
      </p:grpSp>
    </p:spTree>
    <p:extLst>
      <p:ext uri="{BB962C8B-B14F-4D97-AF65-F5344CB8AC3E}">
        <p14:creationId xmlns:p14="http://schemas.microsoft.com/office/powerpoint/2010/main" val="30817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Reference</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pPr marL="0" indent="0">
              <a:buNone/>
            </a:pPr>
            <a:r>
              <a:rPr lang="en-US" altLang="zh-CN" dirty="0">
                <a:hlinkClick r:id="rId3"/>
              </a:rPr>
              <a:t>https://www.secrss.com/articles/12695</a:t>
            </a:r>
            <a:endParaRPr lang="en-US" altLang="zh-CN" dirty="0"/>
          </a:p>
          <a:p>
            <a:pPr marL="0" indent="0">
              <a:buNone/>
            </a:pPr>
            <a:r>
              <a:rPr lang="en-US" altLang="zh-CN" dirty="0">
                <a:hlinkClick r:id="rId4"/>
              </a:rPr>
              <a:t>https://www.chainnews.com/articles/630595638868.htm</a:t>
            </a:r>
            <a:endParaRPr lang="en-US" altLang="zh-CN" dirty="0"/>
          </a:p>
          <a:p>
            <a:pPr marL="0" indent="0">
              <a:buNone/>
            </a:pPr>
            <a:r>
              <a:rPr lang="en-US" altLang="zh-CN" dirty="0">
                <a:hlinkClick r:id="rId5"/>
              </a:rPr>
              <a:t>https://www.zhihu.com/question/329518273/answer/717840293</a:t>
            </a:r>
            <a:endParaRPr lang="en-US" altLang="zh-CN" dirty="0"/>
          </a:p>
          <a:p>
            <a:pPr marL="0" indent="0">
              <a:buNone/>
            </a:pPr>
            <a:r>
              <a:rPr lang="en-US" altLang="zh-CN" dirty="0">
                <a:hlinkClick r:id="rId6"/>
              </a:rPr>
              <a:t>https://developer.aliyun.com/article/714993</a:t>
            </a:r>
            <a:endParaRPr lang="en-US" altLang="zh-CN" dirty="0"/>
          </a:p>
          <a:p>
            <a:pPr marL="0" indent="0">
              <a:buNone/>
            </a:pPr>
            <a:r>
              <a:rPr lang="en-US" altLang="zh-CN" dirty="0">
                <a:hlinkClick r:id="rId7"/>
              </a:rPr>
              <a:t>https://cloud.tencent.com/developer/news/581902</a:t>
            </a:r>
            <a:endParaRPr lang="en-US" altLang="zh-CN" dirty="0"/>
          </a:p>
          <a:p>
            <a:pPr marL="0" indent="0">
              <a:buNone/>
            </a:pPr>
            <a:r>
              <a:rPr lang="en-US" altLang="zh-CN" dirty="0"/>
              <a:t>http://n0.sinaimg.cn/finance/9b213f90/20200903/YinSiJiSuanBaoGaoGengXinBanBen.pdf</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923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b="1" dirty="0"/>
              <a:t>Blanks--------------------Ending</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pPr lvl="1"/>
            <a:endParaRPr lang="en-US" altLang="zh-CN" dirty="0"/>
          </a:p>
        </p:txBody>
      </p:sp>
    </p:spTree>
    <p:extLst>
      <p:ext uri="{BB962C8B-B14F-4D97-AF65-F5344CB8AC3E}">
        <p14:creationId xmlns:p14="http://schemas.microsoft.com/office/powerpoint/2010/main" val="215936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109F7-DC3E-4C6F-8DFB-9A8FD3FF2D23}"/>
              </a:ext>
            </a:extLst>
          </p:cNvPr>
          <p:cNvSpPr>
            <a:spLocks noGrp="1"/>
          </p:cNvSpPr>
          <p:nvPr>
            <p:ph type="title"/>
          </p:nvPr>
        </p:nvSpPr>
        <p:spPr/>
        <p:txBody>
          <a:bodyPr/>
          <a:lstStyle/>
          <a:p>
            <a:r>
              <a:rPr lang="en-US" altLang="zh-CN" dirty="0"/>
              <a:t>Technology in privacy</a:t>
            </a:r>
            <a:endParaRPr lang="zh-CN" altLang="en-US" dirty="0"/>
          </a:p>
        </p:txBody>
      </p:sp>
      <p:sp>
        <p:nvSpPr>
          <p:cNvPr id="4" name="内容占位符 3">
            <a:extLst>
              <a:ext uri="{FF2B5EF4-FFF2-40B4-BE49-F238E27FC236}">
                <a16:creationId xmlns:a16="http://schemas.microsoft.com/office/drawing/2014/main" id="{2C611074-75CD-4A8B-9742-205AA702BF0A}"/>
              </a:ext>
            </a:extLst>
          </p:cNvPr>
          <p:cNvSpPr>
            <a:spLocks noGrp="1"/>
          </p:cNvSpPr>
          <p:nvPr>
            <p:ph sz="half" idx="2"/>
          </p:nvPr>
        </p:nvSpPr>
        <p:spPr/>
        <p:txBody>
          <a:bodyPr/>
          <a:lstStyle/>
          <a:p>
            <a:endParaRPr lang="zh-CN" altLang="en-US"/>
          </a:p>
        </p:txBody>
      </p:sp>
      <p:pic>
        <p:nvPicPr>
          <p:cNvPr id="5" name="内容占位符 6">
            <a:extLst>
              <a:ext uri="{FF2B5EF4-FFF2-40B4-BE49-F238E27FC236}">
                <a16:creationId xmlns:a16="http://schemas.microsoft.com/office/drawing/2014/main" id="{E363DC78-04D1-4953-9A6E-013DEE5543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5920" y="1293932"/>
            <a:ext cx="3842867" cy="4777156"/>
          </a:xfrm>
        </p:spPr>
      </p:pic>
    </p:spTree>
    <p:extLst>
      <p:ext uri="{BB962C8B-B14F-4D97-AF65-F5344CB8AC3E}">
        <p14:creationId xmlns:p14="http://schemas.microsoft.com/office/powerpoint/2010/main" val="372248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r>
              <a:rPr lang="en-US" altLang="zh-CN" dirty="0"/>
              <a:t> A typical solution is to find a TTP that obtains data from the data provider and receives an analysis program and service fee from the data analyzer.  </a:t>
            </a:r>
          </a:p>
          <a:p>
            <a:r>
              <a:rPr lang="en-US" altLang="zh-CN" dirty="0"/>
              <a:t>The analyze program to read data provider’s data as input and execute in the trusted environment. </a:t>
            </a:r>
          </a:p>
          <a:p>
            <a:r>
              <a:rPr lang="en-US" altLang="zh-CN" dirty="0"/>
              <a:t>After that, the TTP sends encrypted analysis results to the data analyzer and service fee to the data provider. </a:t>
            </a:r>
          </a:p>
          <a:p>
            <a:r>
              <a:rPr lang="en-US" altLang="zh-CN" dirty="0"/>
              <a:t>Researchers combine the blockchain with trusted hardware such as SGX to finish that data collaboration.</a:t>
            </a:r>
          </a:p>
          <a:p>
            <a:r>
              <a:rPr lang="en-US" altLang="zh-CN" dirty="0"/>
              <a:t>The TTP would be a blockchain.</a:t>
            </a:r>
          </a:p>
          <a:p>
            <a:r>
              <a:rPr lang="en-US" altLang="zh-CN" dirty="0"/>
              <a:t>The smart-contract in blockchain keeps atomicity and fairness of the transaction. </a:t>
            </a:r>
          </a:p>
          <a:p>
            <a:r>
              <a:rPr lang="en-US" altLang="zh-CN" dirty="0"/>
              <a:t>The TEE in EVM keeps the integrity and confidentiality.</a:t>
            </a:r>
          </a:p>
        </p:txBody>
      </p:sp>
    </p:spTree>
    <p:extLst>
      <p:ext uri="{BB962C8B-B14F-4D97-AF65-F5344CB8AC3E}">
        <p14:creationId xmlns:p14="http://schemas.microsoft.com/office/powerpoint/2010/main" val="76658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r>
              <a:rPr lang="en-US" altLang="zh-CN" dirty="0"/>
              <a:t>In federated learning, there is always a semi-honest TTP, which is called coordinator.</a:t>
            </a:r>
          </a:p>
          <a:p>
            <a:r>
              <a:rPr lang="en-US" altLang="zh-CN" dirty="0"/>
              <a:t>In security multiparty computing, a Semi-honest Third Party (STP) is always introduced, in which case it is assumed that STP does not collude with either party. </a:t>
            </a:r>
          </a:p>
        </p:txBody>
      </p:sp>
      <p:pic>
        <p:nvPicPr>
          <p:cNvPr id="5" name="图片 4">
            <a:extLst>
              <a:ext uri="{FF2B5EF4-FFF2-40B4-BE49-F238E27FC236}">
                <a16:creationId xmlns:a16="http://schemas.microsoft.com/office/drawing/2014/main" id="{8BC210C8-A76B-4051-ABCA-D5A45AB9A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596" y="2630009"/>
            <a:ext cx="5564085" cy="3959825"/>
          </a:xfrm>
          <a:prstGeom prst="rect">
            <a:avLst/>
          </a:prstGeom>
        </p:spPr>
      </p:pic>
    </p:spTree>
    <p:extLst>
      <p:ext uri="{BB962C8B-B14F-4D97-AF65-F5344CB8AC3E}">
        <p14:creationId xmlns:p14="http://schemas.microsoft.com/office/powerpoint/2010/main" val="14004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lnSpcReduction="10000"/>
          </a:bodyPr>
          <a:lstStyle/>
          <a:p>
            <a:r>
              <a:rPr lang="en-US" altLang="zh-CN" dirty="0"/>
              <a:t>In federated learning, there is always a semi-honest TTP, which is called coordinator. </a:t>
            </a:r>
          </a:p>
          <a:p>
            <a:r>
              <a:rPr lang="en-US" altLang="zh-CN" dirty="0"/>
              <a:t>It is difficult to find an authoritative third-party coordinator that can be trusted by all participants, and the existence of coordinator raises a risk of data leakage.</a:t>
            </a:r>
          </a:p>
          <a:p>
            <a:r>
              <a:rPr lang="en-US" altLang="zh-CN" dirty="0"/>
              <a:t>In most cases, the FL is based on the assumption that the participants are semi-honest.</a:t>
            </a:r>
          </a:p>
          <a:p>
            <a:r>
              <a:rPr lang="en-US" altLang="zh-CN" dirty="0"/>
              <a:t>While in our situation, the TTP and the participants can be malicious. </a:t>
            </a:r>
          </a:p>
          <a:p>
            <a:r>
              <a:rPr lang="en-US" altLang="zh-CN" dirty="0"/>
              <a:t>There is the problem of </a:t>
            </a:r>
            <a:r>
              <a:rPr lang="en-US" altLang="zh-CN" b="1" i="1" dirty="0"/>
              <a:t>verifiability</a:t>
            </a:r>
            <a:r>
              <a:rPr lang="en-US" altLang="zh-CN" dirty="0"/>
              <a:t>, which pertains to the ability of a client or the server to prove to others in the system that they have executed the desired behavior faithfully, without revealing the potentially private data upon which they were acting. </a:t>
            </a:r>
          </a:p>
          <a:p>
            <a:r>
              <a:rPr lang="en-US" altLang="zh-CN" dirty="0"/>
              <a:t>The situation of FL is similar with our data collaboration system, but its assumption is not robust and complete.</a:t>
            </a:r>
          </a:p>
          <a:p>
            <a:r>
              <a:rPr lang="en-US" altLang="zh-CN" dirty="0"/>
              <a:t>On the assumption of malicious participants, there is not a robust system to support fairness of trading, verifiability of computing and the privacy of users.</a:t>
            </a:r>
            <a:br>
              <a:rPr lang="en-US" altLang="zh-CN" dirty="0"/>
            </a:br>
            <a:endParaRPr lang="en-US" altLang="zh-CN" dirty="0"/>
          </a:p>
          <a:p>
            <a:endParaRPr lang="en-US" altLang="zh-CN" dirty="0"/>
          </a:p>
        </p:txBody>
      </p:sp>
    </p:spTree>
    <p:extLst>
      <p:ext uri="{BB962C8B-B14F-4D97-AF65-F5344CB8AC3E}">
        <p14:creationId xmlns:p14="http://schemas.microsoft.com/office/powerpoint/2010/main" val="265467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p:txBody>
          <a:bodyPr>
            <a:normAutofit/>
          </a:bodyPr>
          <a:lstStyle/>
          <a:p>
            <a:r>
              <a:rPr lang="en-US" altLang="zh-CN" dirty="0"/>
              <a:t>The </a:t>
            </a:r>
            <a:r>
              <a:rPr lang="en-US" altLang="zh-CN" b="1" dirty="0"/>
              <a:t>biggest</a:t>
            </a:r>
            <a:r>
              <a:rPr lang="en-US" altLang="zh-CN" dirty="0"/>
              <a:t> </a:t>
            </a:r>
            <a:r>
              <a:rPr lang="en-US" altLang="zh-CN" b="1" dirty="0"/>
              <a:t>challenge </a:t>
            </a:r>
            <a:r>
              <a:rPr lang="en-US" altLang="zh-CN" dirty="0"/>
              <a:t>being that to guarantee the analyzer’s programs are faithfully executed with the data provider’s real data as input. </a:t>
            </a:r>
          </a:p>
          <a:p>
            <a:r>
              <a:rPr lang="en-US" altLang="zh-CN" dirty="0"/>
              <a:t>To address the concern, the data collaboration system should prove the following properties:</a:t>
            </a:r>
          </a:p>
          <a:p>
            <a:pPr lvl="1"/>
            <a:r>
              <a:rPr lang="en-US" altLang="zh-CN" dirty="0"/>
              <a:t>1. The input data of the analyzer program is consistent with the data claimed by the data provider.</a:t>
            </a:r>
          </a:p>
          <a:p>
            <a:pPr lvl="1"/>
            <a:r>
              <a:rPr lang="en-US" altLang="zh-CN" dirty="0"/>
              <a:t>2. The analyzer program itself is not tampered with.  </a:t>
            </a:r>
          </a:p>
          <a:p>
            <a:pPr lvl="1"/>
            <a:r>
              <a:rPr lang="en-US" altLang="zh-CN" dirty="0"/>
              <a:t>3. The execution results are not tampered with.</a:t>
            </a:r>
          </a:p>
          <a:p>
            <a:pPr lvl="1"/>
            <a:r>
              <a:rPr lang="en-US" altLang="zh-CN" dirty="0"/>
              <a:t>4. The execution results are only known to the data provider.</a:t>
            </a:r>
          </a:p>
          <a:p>
            <a:pPr lvl="1"/>
            <a:r>
              <a:rPr lang="en-US" altLang="zh-CN" dirty="0"/>
              <a:t>5. The execution environment is safe enough to defend against attacks.</a:t>
            </a:r>
          </a:p>
          <a:p>
            <a:pPr lvl="1"/>
            <a:endParaRPr lang="en-US" altLang="zh-CN" dirty="0"/>
          </a:p>
          <a:p>
            <a:r>
              <a:rPr lang="en-US" altLang="zh-CN" dirty="0"/>
              <a:t>This situation is similar to federated learning(FL).</a:t>
            </a:r>
          </a:p>
        </p:txBody>
      </p:sp>
    </p:spTree>
    <p:extLst>
      <p:ext uri="{BB962C8B-B14F-4D97-AF65-F5344CB8AC3E}">
        <p14:creationId xmlns:p14="http://schemas.microsoft.com/office/powerpoint/2010/main" val="14950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109F7-DC3E-4C6F-8DFB-9A8FD3FF2D23}"/>
              </a:ext>
            </a:extLst>
          </p:cNvPr>
          <p:cNvSpPr>
            <a:spLocks noGrp="1"/>
          </p:cNvSpPr>
          <p:nvPr>
            <p:ph type="title"/>
          </p:nvPr>
        </p:nvSpPr>
        <p:spPr/>
        <p:txBody>
          <a:bodyPr>
            <a:normAutofit fontScale="90000"/>
          </a:bodyPr>
          <a:lstStyle/>
          <a:p>
            <a:r>
              <a:rPr lang="en-US" altLang="zh-CN" b="1" dirty="0"/>
              <a:t>Roles &amp;&amp; Threat Model in Federated Learning</a:t>
            </a:r>
            <a:endParaRPr lang="zh-CN" altLang="en-US" dirty="0"/>
          </a:p>
        </p:txBody>
      </p:sp>
      <p:sp>
        <p:nvSpPr>
          <p:cNvPr id="4" name="内容占位符 3">
            <a:extLst>
              <a:ext uri="{FF2B5EF4-FFF2-40B4-BE49-F238E27FC236}">
                <a16:creationId xmlns:a16="http://schemas.microsoft.com/office/drawing/2014/main" id="{2C611074-75CD-4A8B-9742-205AA702BF0A}"/>
              </a:ext>
            </a:extLst>
          </p:cNvPr>
          <p:cNvSpPr>
            <a:spLocks noGrp="1"/>
          </p:cNvSpPr>
          <p:nvPr>
            <p:ph sz="half" idx="2"/>
          </p:nvPr>
        </p:nvSpPr>
        <p:spPr>
          <a:xfrm>
            <a:off x="5391807" y="1480457"/>
            <a:ext cx="6066767" cy="4532416"/>
          </a:xfrm>
        </p:spPr>
        <p:txBody>
          <a:bodyPr/>
          <a:lstStyle/>
          <a:p>
            <a:r>
              <a:rPr lang="en-US" altLang="zh-CN" dirty="0"/>
              <a:t>Do not concern</a:t>
            </a:r>
          </a:p>
          <a:p>
            <a:pPr lvl="1"/>
            <a:r>
              <a:rPr lang="en-US" altLang="zh-CN" dirty="0"/>
              <a:t>The verification of process and results.. </a:t>
            </a:r>
          </a:p>
          <a:p>
            <a:pPr lvl="1"/>
            <a:r>
              <a:rPr lang="en-US" altLang="zh-CN" dirty="0"/>
              <a:t>The settlement of the data trading.</a:t>
            </a:r>
          </a:p>
          <a:p>
            <a:pPr lvl="1"/>
            <a:endParaRPr lang="en-US" altLang="zh-CN" dirty="0"/>
          </a:p>
        </p:txBody>
      </p:sp>
      <p:pic>
        <p:nvPicPr>
          <p:cNvPr id="8" name="内容占位符 4">
            <a:extLst>
              <a:ext uri="{FF2B5EF4-FFF2-40B4-BE49-F238E27FC236}">
                <a16:creationId xmlns:a16="http://schemas.microsoft.com/office/drawing/2014/main" id="{FA0CAC48-C41D-401F-B09D-DCA8632B352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82125" y="1480561"/>
            <a:ext cx="4252374" cy="4532312"/>
          </a:xfrm>
          <a:prstGeom prst="rect">
            <a:avLst/>
          </a:prstGeom>
        </p:spPr>
      </p:pic>
      <p:pic>
        <p:nvPicPr>
          <p:cNvPr id="5" name="图片 4">
            <a:extLst>
              <a:ext uri="{FF2B5EF4-FFF2-40B4-BE49-F238E27FC236}">
                <a16:creationId xmlns:a16="http://schemas.microsoft.com/office/drawing/2014/main" id="{5EBB5AFF-8081-48F5-B57E-C9D260C47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713" y="2569953"/>
            <a:ext cx="6206954" cy="3442920"/>
          </a:xfrm>
          <a:prstGeom prst="rect">
            <a:avLst/>
          </a:prstGeom>
        </p:spPr>
      </p:pic>
    </p:spTree>
    <p:extLst>
      <p:ext uri="{BB962C8B-B14F-4D97-AF65-F5344CB8AC3E}">
        <p14:creationId xmlns:p14="http://schemas.microsoft.com/office/powerpoint/2010/main" val="4077675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109F7-DC3E-4C6F-8DFB-9A8FD3FF2D23}"/>
              </a:ext>
            </a:extLst>
          </p:cNvPr>
          <p:cNvSpPr>
            <a:spLocks noGrp="1"/>
          </p:cNvSpPr>
          <p:nvPr>
            <p:ph type="title"/>
          </p:nvPr>
        </p:nvSpPr>
        <p:spPr/>
        <p:txBody>
          <a:bodyPr/>
          <a:lstStyle/>
          <a:p>
            <a:r>
              <a:rPr lang="en-US" altLang="zh-CN" b="1" dirty="0"/>
              <a:t>Threat Model In Federated Learning</a:t>
            </a:r>
            <a:endParaRPr lang="zh-CN" altLang="en-US" dirty="0"/>
          </a:p>
        </p:txBody>
      </p:sp>
      <p:sp>
        <p:nvSpPr>
          <p:cNvPr id="4" name="内容占位符 3">
            <a:extLst>
              <a:ext uri="{FF2B5EF4-FFF2-40B4-BE49-F238E27FC236}">
                <a16:creationId xmlns:a16="http://schemas.microsoft.com/office/drawing/2014/main" id="{2C611074-75CD-4A8B-9742-205AA702BF0A}"/>
              </a:ext>
            </a:extLst>
          </p:cNvPr>
          <p:cNvSpPr>
            <a:spLocks noGrp="1"/>
          </p:cNvSpPr>
          <p:nvPr>
            <p:ph sz="half" idx="2"/>
          </p:nvPr>
        </p:nvSpPr>
        <p:spPr>
          <a:xfrm>
            <a:off x="5391807" y="1480457"/>
            <a:ext cx="6066767" cy="4532416"/>
          </a:xfrm>
        </p:spPr>
        <p:txBody>
          <a:bodyPr>
            <a:normAutofit/>
          </a:bodyPr>
          <a:lstStyle/>
          <a:p>
            <a:r>
              <a:rPr lang="en-US" altLang="zh-CN" dirty="0"/>
              <a:t>FL attaches cares more about the security of ML models during the whole training process.</a:t>
            </a:r>
          </a:p>
          <a:p>
            <a:r>
              <a:rPr lang="en-US" altLang="zh-CN" dirty="0"/>
              <a:t>FL does not concern about </a:t>
            </a:r>
            <a:r>
              <a:rPr lang="en-US" altLang="zh-CN" b="1" dirty="0"/>
              <a:t>the settlement of data collaboration.</a:t>
            </a:r>
          </a:p>
          <a:p>
            <a:r>
              <a:rPr lang="en-US" altLang="zh-CN" dirty="0"/>
              <a:t>FL does not care about </a:t>
            </a:r>
            <a:r>
              <a:rPr lang="en-US" altLang="zh-CN" b="1" dirty="0"/>
              <a:t>the analysis program may steal the data of the provider</a:t>
            </a:r>
            <a:r>
              <a:rPr lang="en-US" altLang="zh-CN" dirty="0"/>
              <a:t>. </a:t>
            </a:r>
          </a:p>
          <a:p>
            <a:r>
              <a:rPr lang="en-US" altLang="zh-CN" dirty="0"/>
              <a:t>FL does not care about </a:t>
            </a:r>
            <a:r>
              <a:rPr lang="en-US" altLang="zh-CN" b="1" dirty="0"/>
              <a:t>the correctness and verifiability of execution result</a:t>
            </a:r>
            <a:r>
              <a:rPr lang="en-US" altLang="zh-CN" dirty="0"/>
              <a:t>.</a:t>
            </a:r>
          </a:p>
          <a:p>
            <a:r>
              <a:rPr lang="en-US" altLang="zh-CN" dirty="0"/>
              <a:t>We propose the properties that a fair data collaboration system should satisfy.</a:t>
            </a:r>
          </a:p>
        </p:txBody>
      </p:sp>
      <p:pic>
        <p:nvPicPr>
          <p:cNvPr id="7" name="内容占位符 6">
            <a:extLst>
              <a:ext uri="{FF2B5EF4-FFF2-40B4-BE49-F238E27FC236}">
                <a16:creationId xmlns:a16="http://schemas.microsoft.com/office/drawing/2014/main" id="{E456AE0A-B342-4FC2-93AB-2899D953C16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7690" y="1481138"/>
            <a:ext cx="3957144" cy="4532312"/>
          </a:xfrm>
        </p:spPr>
      </p:pic>
    </p:spTree>
    <p:extLst>
      <p:ext uri="{BB962C8B-B14F-4D97-AF65-F5344CB8AC3E}">
        <p14:creationId xmlns:p14="http://schemas.microsoft.com/office/powerpoint/2010/main" val="377350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a:xfrm>
            <a:off x="403884" y="74703"/>
            <a:ext cx="11286122" cy="946575"/>
          </a:xfrm>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4" y="1250868"/>
            <a:ext cx="8850020" cy="5019329"/>
          </a:xfrm>
        </p:spPr>
        <p:txBody>
          <a:bodyPr>
            <a:normAutofit/>
          </a:bodyPr>
          <a:lstStyle/>
          <a:p>
            <a:pPr algn="just">
              <a:lnSpc>
                <a:spcPct val="100000"/>
              </a:lnSpc>
              <a:buFont typeface="Arial" panose="020B0604020202020204" pitchFamily="34" charset="0"/>
              <a:buChar char="•"/>
            </a:pPr>
            <a:r>
              <a:rPr lang="en-US" altLang="zh-CN" dirty="0"/>
              <a:t> One typical solution is to find a </a:t>
            </a:r>
            <a:r>
              <a:rPr lang="en-US" altLang="zh-CN" dirty="0">
                <a:solidFill>
                  <a:srgbClr val="FF0000"/>
                </a:solidFill>
              </a:rPr>
              <a:t>trusted third party</a:t>
            </a:r>
            <a:r>
              <a:rPr lang="en-US" altLang="zh-CN" dirty="0"/>
              <a:t>(TTP)</a:t>
            </a:r>
            <a:r>
              <a:rPr lang="zh-CN" altLang="en-US" dirty="0"/>
              <a:t> </a:t>
            </a:r>
            <a:r>
              <a:rPr lang="en-US" altLang="zh-CN" dirty="0"/>
              <a:t>C.</a:t>
            </a:r>
          </a:p>
          <a:p>
            <a:pPr algn="just">
              <a:lnSpc>
                <a:spcPct val="100000"/>
              </a:lnSpc>
              <a:buFont typeface="Arial" panose="020B0604020202020204" pitchFamily="34" charset="0"/>
              <a:buChar char="•"/>
            </a:pPr>
            <a:r>
              <a:rPr lang="zh-CN" altLang="en-US" dirty="0"/>
              <a:t> Third party C initially assigns the same public key to both </a:t>
            </a:r>
            <a:r>
              <a:rPr lang="en-US" altLang="zh-CN" dirty="0"/>
              <a:t>the data provider</a:t>
            </a:r>
            <a:r>
              <a:rPr lang="zh-CN" altLang="en-US" dirty="0"/>
              <a:t> and </a:t>
            </a:r>
            <a:r>
              <a:rPr lang="en-US" altLang="zh-CN" dirty="0"/>
              <a:t>the data analyzer, </a:t>
            </a:r>
            <a:r>
              <a:rPr lang="zh-CN" altLang="en-US" dirty="0"/>
              <a:t>C holds the corresponding private key. </a:t>
            </a:r>
            <a:endParaRPr lang="en-US" altLang="zh-CN" dirty="0"/>
          </a:p>
          <a:p>
            <a:pPr algn="just">
              <a:lnSpc>
                <a:spcPct val="100000"/>
              </a:lnSpc>
              <a:buFont typeface="Arial" panose="020B0604020202020204" pitchFamily="34" charset="0"/>
              <a:buChar char="•"/>
            </a:pPr>
            <a:r>
              <a:rPr lang="en-US" altLang="zh-CN" dirty="0"/>
              <a:t> The</a:t>
            </a:r>
            <a:r>
              <a:rPr lang="zh-CN" altLang="en-US" dirty="0"/>
              <a:t> </a:t>
            </a:r>
            <a:r>
              <a:rPr lang="en-US" altLang="zh-CN" dirty="0"/>
              <a:t>DP</a:t>
            </a:r>
            <a:r>
              <a:rPr lang="zh-CN" altLang="en-US" dirty="0"/>
              <a:t> </a:t>
            </a:r>
            <a:r>
              <a:rPr lang="en-US" altLang="zh-CN" dirty="0"/>
              <a:t>encrypts</a:t>
            </a:r>
            <a:r>
              <a:rPr lang="zh-CN" altLang="en-US" dirty="0"/>
              <a:t> their own data</a:t>
            </a:r>
            <a:r>
              <a:rPr lang="en-US" altLang="zh-CN" dirty="0"/>
              <a:t> and </a:t>
            </a:r>
            <a:r>
              <a:rPr lang="zh-CN" altLang="en-US" dirty="0"/>
              <a:t>send the cryptographic text to C. </a:t>
            </a:r>
            <a:endParaRPr lang="en-US" altLang="zh-CN" dirty="0"/>
          </a:p>
          <a:p>
            <a:pPr algn="just">
              <a:lnSpc>
                <a:spcPct val="100000"/>
              </a:lnSpc>
              <a:buFont typeface="Arial" panose="020B0604020202020204" pitchFamily="34" charset="0"/>
              <a:buChar char="•"/>
            </a:pPr>
            <a:r>
              <a:rPr lang="en-US" altLang="zh-CN" dirty="0"/>
              <a:t> The DA sends its service fee and analyze program to C.</a:t>
            </a:r>
          </a:p>
          <a:p>
            <a:pPr algn="just">
              <a:lnSpc>
                <a:spcPct val="100000"/>
              </a:lnSpc>
              <a:buFont typeface="Arial" panose="020B0604020202020204" pitchFamily="34" charset="0"/>
              <a:buChar char="•"/>
            </a:pPr>
            <a:r>
              <a:rPr lang="zh-CN" altLang="en-US" dirty="0"/>
              <a:t> C decrypts the cryptographic text </a:t>
            </a:r>
            <a:r>
              <a:rPr lang="en-US" altLang="zh-CN" dirty="0"/>
              <a:t>and execute the analyze program</a:t>
            </a:r>
            <a:r>
              <a:rPr lang="zh-CN" altLang="en-US" dirty="0"/>
              <a:t>.</a:t>
            </a:r>
            <a:endParaRPr lang="en-US" altLang="zh-CN" dirty="0"/>
          </a:p>
          <a:p>
            <a:pPr algn="just">
              <a:lnSpc>
                <a:spcPct val="100000"/>
              </a:lnSpc>
              <a:buFont typeface="Arial" panose="020B0604020202020204" pitchFamily="34" charset="0"/>
              <a:buChar char="•"/>
            </a:pPr>
            <a:r>
              <a:rPr lang="en-US" altLang="zh-CN" dirty="0"/>
              <a:t> C sends the execution result to DB and the service fee to the DP.</a:t>
            </a:r>
          </a:p>
        </p:txBody>
      </p:sp>
      <p:pic>
        <p:nvPicPr>
          <p:cNvPr id="39" name="图片 38">
            <a:extLst>
              <a:ext uri="{FF2B5EF4-FFF2-40B4-BE49-F238E27FC236}">
                <a16:creationId xmlns:a16="http://schemas.microsoft.com/office/drawing/2014/main" id="{3923DF02-B4CD-4A3A-A23C-7C799B264531}"/>
              </a:ext>
            </a:extLst>
          </p:cNvPr>
          <p:cNvPicPr>
            <a:picLocks noChangeAspect="1"/>
          </p:cNvPicPr>
          <p:nvPr/>
        </p:nvPicPr>
        <p:blipFill>
          <a:blip r:embed="rId2">
            <a:duotone>
              <a:prstClr val="black"/>
              <a:srgbClr val="127F8D">
                <a:tint val="45000"/>
                <a:satMod val="400000"/>
              </a:srgbClr>
            </a:duotone>
            <a:extLst>
              <a:ext uri="{28A0092B-C50C-407E-A947-70E740481C1C}">
                <a14:useLocalDpi xmlns:a14="http://schemas.microsoft.com/office/drawing/2010/main" val="0"/>
              </a:ext>
            </a:extLst>
          </a:blip>
          <a:stretch>
            <a:fillRect/>
          </a:stretch>
        </p:blipFill>
        <p:spPr>
          <a:xfrm>
            <a:off x="9598356" y="1700547"/>
            <a:ext cx="918796" cy="918796"/>
          </a:xfrm>
          <a:prstGeom prst="rect">
            <a:avLst/>
          </a:prstGeom>
        </p:spPr>
      </p:pic>
      <p:pic>
        <p:nvPicPr>
          <p:cNvPr id="41" name="图片 40">
            <a:extLst>
              <a:ext uri="{FF2B5EF4-FFF2-40B4-BE49-F238E27FC236}">
                <a16:creationId xmlns:a16="http://schemas.microsoft.com/office/drawing/2014/main" id="{7CF1C15D-080D-4D7C-A302-9015E32F4E7F}"/>
              </a:ext>
            </a:extLst>
          </p:cNvPr>
          <p:cNvPicPr>
            <a:picLocks noChangeAspect="1"/>
          </p:cNvPicPr>
          <p:nvPr/>
        </p:nvPicPr>
        <p:blipFill>
          <a:blip r:embed="rId3">
            <a:duotone>
              <a:prstClr val="black"/>
              <a:srgbClr val="00B49B">
                <a:tint val="45000"/>
                <a:satMod val="400000"/>
              </a:srgbClr>
            </a:duotone>
            <a:extLst>
              <a:ext uri="{28A0092B-C50C-407E-A947-70E740481C1C}">
                <a14:useLocalDpi xmlns:a14="http://schemas.microsoft.com/office/drawing/2010/main" val="0"/>
              </a:ext>
            </a:extLst>
          </a:blip>
          <a:stretch>
            <a:fillRect/>
          </a:stretch>
        </p:blipFill>
        <p:spPr>
          <a:xfrm>
            <a:off x="9598356" y="4307246"/>
            <a:ext cx="918000" cy="918000"/>
          </a:xfrm>
          <a:prstGeom prst="rect">
            <a:avLst/>
          </a:prstGeom>
        </p:spPr>
      </p:pic>
      <p:cxnSp>
        <p:nvCxnSpPr>
          <p:cNvPr id="42" name="直接箭头连接符 41">
            <a:extLst>
              <a:ext uri="{FF2B5EF4-FFF2-40B4-BE49-F238E27FC236}">
                <a16:creationId xmlns:a16="http://schemas.microsoft.com/office/drawing/2014/main" id="{71E5E7E5-D606-4347-B25D-4B6E9118E38F}"/>
              </a:ext>
            </a:extLst>
          </p:cNvPr>
          <p:cNvCxnSpPr>
            <a:cxnSpLocks/>
            <a:stCxn id="39" idx="2"/>
            <a:endCxn id="25" idx="1"/>
          </p:cNvCxnSpPr>
          <p:nvPr/>
        </p:nvCxnSpPr>
        <p:spPr>
          <a:xfrm>
            <a:off x="10057754" y="2619343"/>
            <a:ext cx="712637" cy="769107"/>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2C4403D-24EE-4441-8183-796ECEF2F0AD}"/>
              </a:ext>
            </a:extLst>
          </p:cNvPr>
          <p:cNvCxnSpPr>
            <a:cxnSpLocks/>
            <a:endCxn id="25" idx="1"/>
          </p:cNvCxnSpPr>
          <p:nvPr/>
        </p:nvCxnSpPr>
        <p:spPr>
          <a:xfrm flipV="1">
            <a:off x="10056937" y="3388450"/>
            <a:ext cx="713454" cy="980134"/>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FF9CAA2-C976-4B72-AE3B-4AB77ECD7907}"/>
              </a:ext>
            </a:extLst>
          </p:cNvPr>
          <p:cNvSpPr/>
          <p:nvPr/>
        </p:nvSpPr>
        <p:spPr>
          <a:xfrm>
            <a:off x="10087821" y="2579350"/>
            <a:ext cx="1215595"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encrypted data</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01685E1D-5757-4860-944F-452196801E1D}"/>
              </a:ext>
            </a:extLst>
          </p:cNvPr>
          <p:cNvSpPr/>
          <p:nvPr/>
        </p:nvSpPr>
        <p:spPr>
          <a:xfrm>
            <a:off x="10380776" y="4690496"/>
            <a:ext cx="1215595"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Analyze program</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4" name="组合 3">
            <a:extLst>
              <a:ext uri="{FF2B5EF4-FFF2-40B4-BE49-F238E27FC236}">
                <a16:creationId xmlns:a16="http://schemas.microsoft.com/office/drawing/2014/main" id="{11C8A80D-41A5-4212-9F88-7E7DEF60703A}"/>
              </a:ext>
            </a:extLst>
          </p:cNvPr>
          <p:cNvGrpSpPr/>
          <p:nvPr/>
        </p:nvGrpSpPr>
        <p:grpSpPr>
          <a:xfrm>
            <a:off x="10770391" y="2855425"/>
            <a:ext cx="1066050" cy="1336375"/>
            <a:chOff x="10724298" y="2851088"/>
            <a:chExt cx="1066050" cy="1336375"/>
          </a:xfrm>
        </p:grpSpPr>
        <p:sp>
          <p:nvSpPr>
            <p:cNvPr id="63" name="矩形 62">
              <a:extLst>
                <a:ext uri="{FF2B5EF4-FFF2-40B4-BE49-F238E27FC236}">
                  <a16:creationId xmlns:a16="http://schemas.microsoft.com/office/drawing/2014/main" id="{0167DF23-77CC-4958-B315-31FD1B6D4C8E}"/>
                </a:ext>
              </a:extLst>
            </p:cNvPr>
            <p:cNvSpPr/>
            <p:nvPr/>
          </p:nvSpPr>
          <p:spPr>
            <a:xfrm>
              <a:off x="10948135" y="3910464"/>
              <a:ext cx="648236"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TTP</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21" name="组合 20">
              <a:extLst>
                <a:ext uri="{FF2B5EF4-FFF2-40B4-BE49-F238E27FC236}">
                  <a16:creationId xmlns:a16="http://schemas.microsoft.com/office/drawing/2014/main" id="{A4041EFA-54C7-4114-95E1-83578F2EFC01}"/>
                </a:ext>
              </a:extLst>
            </p:cNvPr>
            <p:cNvGrpSpPr/>
            <p:nvPr/>
          </p:nvGrpSpPr>
          <p:grpSpPr>
            <a:xfrm>
              <a:off x="10724298" y="2851088"/>
              <a:ext cx="1066050" cy="1066050"/>
              <a:chOff x="10724298" y="2851088"/>
              <a:chExt cx="1066050" cy="1066050"/>
            </a:xfrm>
          </p:grpSpPr>
          <p:grpSp>
            <p:nvGrpSpPr>
              <p:cNvPr id="22" name="组合 21">
                <a:extLst>
                  <a:ext uri="{FF2B5EF4-FFF2-40B4-BE49-F238E27FC236}">
                    <a16:creationId xmlns:a16="http://schemas.microsoft.com/office/drawing/2014/main" id="{31537143-985C-423F-8FA8-DA93C40965F8}"/>
                  </a:ext>
                </a:extLst>
              </p:cNvPr>
              <p:cNvGrpSpPr/>
              <p:nvPr/>
            </p:nvGrpSpPr>
            <p:grpSpPr>
              <a:xfrm>
                <a:off x="10910060" y="3033057"/>
                <a:ext cx="720000" cy="720000"/>
                <a:chOff x="9522071" y="3465263"/>
                <a:chExt cx="720000" cy="720000"/>
              </a:xfrm>
            </p:grpSpPr>
            <p:pic>
              <p:nvPicPr>
                <p:cNvPr id="26" name="图片 25">
                  <a:extLst>
                    <a:ext uri="{FF2B5EF4-FFF2-40B4-BE49-F238E27FC236}">
                      <a16:creationId xmlns:a16="http://schemas.microsoft.com/office/drawing/2014/main" id="{EEA848BB-2723-42CB-B46E-64D320FD7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7010" y="3719265"/>
                  <a:ext cx="225913" cy="209382"/>
                </a:xfrm>
                <a:prstGeom prst="rect">
                  <a:avLst/>
                </a:prstGeom>
              </p:spPr>
            </p:pic>
            <p:pic>
              <p:nvPicPr>
                <p:cNvPr id="27" name="图片 26">
                  <a:extLst>
                    <a:ext uri="{FF2B5EF4-FFF2-40B4-BE49-F238E27FC236}">
                      <a16:creationId xmlns:a16="http://schemas.microsoft.com/office/drawing/2014/main" id="{A127458A-2AE3-43B6-B908-B3210AEE5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2071" y="3465263"/>
                  <a:ext cx="720000" cy="720000"/>
                </a:xfrm>
                <a:prstGeom prst="rect">
                  <a:avLst/>
                </a:prstGeom>
              </p:spPr>
            </p:pic>
          </p:grpSp>
          <p:pic>
            <p:nvPicPr>
              <p:cNvPr id="25" name="图片 24">
                <a:extLst>
                  <a:ext uri="{FF2B5EF4-FFF2-40B4-BE49-F238E27FC236}">
                    <a16:creationId xmlns:a16="http://schemas.microsoft.com/office/drawing/2014/main" id="{2D7B7578-FFDA-47BC-9D19-7C4464AD3F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4298" y="2851088"/>
                <a:ext cx="1066050" cy="1066050"/>
              </a:xfrm>
              <a:prstGeom prst="rect">
                <a:avLst/>
              </a:prstGeom>
            </p:spPr>
          </p:pic>
        </p:grpSp>
      </p:grpSp>
    </p:spTree>
    <p:extLst>
      <p:ext uri="{BB962C8B-B14F-4D97-AF65-F5344CB8AC3E}">
        <p14:creationId xmlns:p14="http://schemas.microsoft.com/office/powerpoint/2010/main" val="360632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8704947" cy="5019329"/>
          </a:xfrm>
        </p:spPr>
        <p:txBody>
          <a:bodyPr>
            <a:normAutofit/>
          </a:bodyPr>
          <a:lstStyle/>
          <a:p>
            <a:pPr algn="just">
              <a:lnSpc>
                <a:spcPct val="100000"/>
              </a:lnSpc>
              <a:buFont typeface="Arial" panose="020B0604020202020204" pitchFamily="34" charset="0"/>
              <a:buChar char="•"/>
            </a:pPr>
            <a:r>
              <a:rPr lang="en-US" altLang="zh-CN" dirty="0"/>
              <a:t>There are some flaws in such a design:</a:t>
            </a:r>
          </a:p>
          <a:p>
            <a:pPr marL="342900" lvl="1" algn="just">
              <a:lnSpc>
                <a:spcPct val="100000"/>
              </a:lnSpc>
            </a:pPr>
            <a:r>
              <a:rPr lang="en-US" altLang="zh-CN" sz="2400" i="0" dirty="0"/>
              <a:t>• </a:t>
            </a:r>
            <a:r>
              <a:rPr lang="en-US" altLang="zh-CN" sz="2400" b="1" dirty="0"/>
              <a:t>Performance. </a:t>
            </a:r>
            <a:r>
              <a:rPr lang="en-US" altLang="zh-CN" sz="2400" dirty="0"/>
              <a:t>Sending </a:t>
            </a:r>
            <a:r>
              <a:rPr lang="en-US" altLang="zh-CN" sz="2400" i="0" dirty="0"/>
              <a:t>large encrypted data costs a lot of bandwidth and increase the risk of data leakage .</a:t>
            </a:r>
          </a:p>
          <a:p>
            <a:pPr marL="342900" lvl="1" algn="just">
              <a:lnSpc>
                <a:spcPct val="100000"/>
              </a:lnSpc>
            </a:pPr>
            <a:r>
              <a:rPr lang="en-US" altLang="zh-CN" sz="2400" dirty="0"/>
              <a:t>• </a:t>
            </a:r>
            <a:r>
              <a:rPr lang="en-US" altLang="zh-CN" sz="2400" b="1" dirty="0"/>
              <a:t>Laws.</a:t>
            </a:r>
            <a:r>
              <a:rPr lang="en-US" altLang="zh-CN" sz="2400" dirty="0"/>
              <a:t> There </a:t>
            </a:r>
            <a:r>
              <a:rPr lang="en-US" altLang="zh-CN" sz="2400" i="0" dirty="0"/>
              <a:t>are laws make strict constrains on data privacy—” Data not out of domain !”, e.g. GDPR. </a:t>
            </a:r>
          </a:p>
          <a:p>
            <a:pPr marL="342900" lvl="1" algn="just">
              <a:lnSpc>
                <a:spcPct val="100000"/>
              </a:lnSpc>
            </a:pPr>
            <a:r>
              <a:rPr lang="en-US" altLang="zh-CN" sz="2400" dirty="0"/>
              <a:t>• </a:t>
            </a:r>
            <a:r>
              <a:rPr lang="en-US" altLang="zh-CN" sz="2400" b="1" dirty="0"/>
              <a:t>Security.</a:t>
            </a:r>
            <a:r>
              <a:rPr lang="en-US" altLang="zh-CN" sz="2400" dirty="0"/>
              <a:t> It is difficult to find a TTP, and it is a potential weakness of data privacy.</a:t>
            </a:r>
            <a:endParaRPr lang="en-US" altLang="zh-CN" sz="2400" i="0" dirty="0"/>
          </a:p>
          <a:p>
            <a:pPr marL="342900" lvl="1" algn="just">
              <a:lnSpc>
                <a:spcPct val="100000"/>
              </a:lnSpc>
            </a:pPr>
            <a:endParaRPr lang="en-US" altLang="zh-CN" dirty="0"/>
          </a:p>
          <a:p>
            <a:pPr marL="342900" lvl="1" algn="just">
              <a:lnSpc>
                <a:spcPct val="100000"/>
              </a:lnSpc>
            </a:pPr>
            <a:r>
              <a:rPr lang="en-US" altLang="zh-CN" sz="2000" dirty="0"/>
              <a:t>• </a:t>
            </a:r>
            <a:r>
              <a:rPr lang="en-US" altLang="zh-CN" dirty="0"/>
              <a:t>For two parties who don’t trust each other,  it is a challenge to prove verifiability of computing in data collaboration without a TTP.</a:t>
            </a:r>
          </a:p>
        </p:txBody>
      </p:sp>
      <p:grpSp>
        <p:nvGrpSpPr>
          <p:cNvPr id="5" name="组合 4">
            <a:extLst>
              <a:ext uri="{FF2B5EF4-FFF2-40B4-BE49-F238E27FC236}">
                <a16:creationId xmlns:a16="http://schemas.microsoft.com/office/drawing/2014/main" id="{765A0A9E-5430-4AEC-9AA0-55FB93EC44D1}"/>
              </a:ext>
            </a:extLst>
          </p:cNvPr>
          <p:cNvGrpSpPr/>
          <p:nvPr/>
        </p:nvGrpSpPr>
        <p:grpSpPr>
          <a:xfrm>
            <a:off x="9598356" y="1700547"/>
            <a:ext cx="2238085" cy="3524699"/>
            <a:chOff x="9598356" y="1700547"/>
            <a:chExt cx="2238085" cy="3524699"/>
          </a:xfrm>
        </p:grpSpPr>
        <p:sp>
          <p:nvSpPr>
            <p:cNvPr id="11" name="乘号 10">
              <a:extLst>
                <a:ext uri="{FF2B5EF4-FFF2-40B4-BE49-F238E27FC236}">
                  <a16:creationId xmlns:a16="http://schemas.microsoft.com/office/drawing/2014/main" id="{7B924A55-D9B9-45F3-89AC-C69F26DA4CB5}"/>
                </a:ext>
              </a:extLst>
            </p:cNvPr>
            <p:cNvSpPr/>
            <p:nvPr/>
          </p:nvSpPr>
          <p:spPr>
            <a:xfrm rot="3226426">
              <a:off x="10103079" y="2510438"/>
              <a:ext cx="548362" cy="91978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B545DEFD-3F2F-4EEB-8A0C-5F814AB2BFF5}"/>
                </a:ext>
              </a:extLst>
            </p:cNvPr>
            <p:cNvPicPr>
              <a:picLocks noChangeAspect="1"/>
            </p:cNvPicPr>
            <p:nvPr/>
          </p:nvPicPr>
          <p:blipFill>
            <a:blip r:embed="rId3">
              <a:duotone>
                <a:prstClr val="black"/>
                <a:srgbClr val="127F8D">
                  <a:tint val="45000"/>
                  <a:satMod val="400000"/>
                </a:srgbClr>
              </a:duotone>
              <a:extLst>
                <a:ext uri="{28A0092B-C50C-407E-A947-70E740481C1C}">
                  <a14:useLocalDpi xmlns:a14="http://schemas.microsoft.com/office/drawing/2010/main" val="0"/>
                </a:ext>
              </a:extLst>
            </a:blip>
            <a:stretch>
              <a:fillRect/>
            </a:stretch>
          </p:blipFill>
          <p:spPr>
            <a:xfrm>
              <a:off x="9598356" y="1700547"/>
              <a:ext cx="918796" cy="918796"/>
            </a:xfrm>
            <a:prstGeom prst="rect">
              <a:avLst/>
            </a:prstGeom>
          </p:spPr>
        </p:pic>
        <p:pic>
          <p:nvPicPr>
            <p:cNvPr id="31" name="图片 30">
              <a:extLst>
                <a:ext uri="{FF2B5EF4-FFF2-40B4-BE49-F238E27FC236}">
                  <a16:creationId xmlns:a16="http://schemas.microsoft.com/office/drawing/2014/main" id="{3C66D2BF-4B32-4696-BA04-4E9866D378D3}"/>
                </a:ext>
              </a:extLst>
            </p:cNvPr>
            <p:cNvPicPr>
              <a:picLocks noChangeAspect="1"/>
            </p:cNvPicPr>
            <p:nvPr/>
          </p:nvPicPr>
          <p:blipFill>
            <a:blip r:embed="rId4">
              <a:duotone>
                <a:prstClr val="black"/>
                <a:srgbClr val="00B49B">
                  <a:tint val="45000"/>
                  <a:satMod val="400000"/>
                </a:srgbClr>
              </a:duotone>
              <a:extLst>
                <a:ext uri="{28A0092B-C50C-407E-A947-70E740481C1C}">
                  <a14:useLocalDpi xmlns:a14="http://schemas.microsoft.com/office/drawing/2010/main" val="0"/>
                </a:ext>
              </a:extLst>
            </a:blip>
            <a:stretch>
              <a:fillRect/>
            </a:stretch>
          </p:blipFill>
          <p:spPr>
            <a:xfrm>
              <a:off x="9598356" y="4307246"/>
              <a:ext cx="918000" cy="918000"/>
            </a:xfrm>
            <a:prstGeom prst="rect">
              <a:avLst/>
            </a:prstGeom>
          </p:spPr>
        </p:pic>
        <p:cxnSp>
          <p:nvCxnSpPr>
            <p:cNvPr id="32" name="直接箭头连接符 31">
              <a:extLst>
                <a:ext uri="{FF2B5EF4-FFF2-40B4-BE49-F238E27FC236}">
                  <a16:creationId xmlns:a16="http://schemas.microsoft.com/office/drawing/2014/main" id="{48E80C6B-0110-4E4A-BD39-DFE0D225A446}"/>
                </a:ext>
              </a:extLst>
            </p:cNvPr>
            <p:cNvCxnSpPr>
              <a:cxnSpLocks/>
              <a:stCxn id="30" idx="2"/>
              <a:endCxn id="43" idx="1"/>
            </p:cNvCxnSpPr>
            <p:nvPr/>
          </p:nvCxnSpPr>
          <p:spPr>
            <a:xfrm>
              <a:off x="10057754" y="2619343"/>
              <a:ext cx="712637" cy="769107"/>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BC1F239-614F-4414-B8AD-D3451DF4B838}"/>
                </a:ext>
              </a:extLst>
            </p:cNvPr>
            <p:cNvCxnSpPr>
              <a:cxnSpLocks/>
              <a:endCxn id="43" idx="1"/>
            </p:cNvCxnSpPr>
            <p:nvPr/>
          </p:nvCxnSpPr>
          <p:spPr>
            <a:xfrm flipV="1">
              <a:off x="10056937" y="3388450"/>
              <a:ext cx="713454" cy="980134"/>
            </a:xfrm>
            <a:prstGeom prst="straightConnector1">
              <a:avLst/>
            </a:prstGeom>
            <a:ln w="19050">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FE59EB59-1E08-46C0-ADDB-D783AFD4611F}"/>
                </a:ext>
              </a:extLst>
            </p:cNvPr>
            <p:cNvSpPr/>
            <p:nvPr/>
          </p:nvSpPr>
          <p:spPr>
            <a:xfrm>
              <a:off x="9985497" y="2473779"/>
              <a:ext cx="1215595"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encrypted data</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sp>
          <p:nvSpPr>
            <p:cNvPr id="37" name="矩形 36">
              <a:extLst>
                <a:ext uri="{FF2B5EF4-FFF2-40B4-BE49-F238E27FC236}">
                  <a16:creationId xmlns:a16="http://schemas.microsoft.com/office/drawing/2014/main" id="{25A58691-4351-4464-B3FF-6CB2108F09A9}"/>
                </a:ext>
              </a:extLst>
            </p:cNvPr>
            <p:cNvSpPr/>
            <p:nvPr/>
          </p:nvSpPr>
          <p:spPr>
            <a:xfrm>
              <a:off x="10380776" y="4690496"/>
              <a:ext cx="1215595"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Analyze program</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38" name="组合 37">
              <a:extLst>
                <a:ext uri="{FF2B5EF4-FFF2-40B4-BE49-F238E27FC236}">
                  <a16:creationId xmlns:a16="http://schemas.microsoft.com/office/drawing/2014/main" id="{C96EBBCD-5D77-4C16-B002-8CFC6346AF35}"/>
                </a:ext>
              </a:extLst>
            </p:cNvPr>
            <p:cNvGrpSpPr/>
            <p:nvPr/>
          </p:nvGrpSpPr>
          <p:grpSpPr>
            <a:xfrm>
              <a:off x="10770391" y="2855425"/>
              <a:ext cx="1066050" cy="1336375"/>
              <a:chOff x="10724298" y="2851088"/>
              <a:chExt cx="1066050" cy="1336375"/>
            </a:xfrm>
          </p:grpSpPr>
          <p:sp>
            <p:nvSpPr>
              <p:cNvPr id="39" name="矩形 38">
                <a:extLst>
                  <a:ext uri="{FF2B5EF4-FFF2-40B4-BE49-F238E27FC236}">
                    <a16:creationId xmlns:a16="http://schemas.microsoft.com/office/drawing/2014/main" id="{4ADD6CBB-FB28-4833-A677-73EA4AAC5ADD}"/>
                  </a:ext>
                </a:extLst>
              </p:cNvPr>
              <p:cNvSpPr/>
              <p:nvPr/>
            </p:nvSpPr>
            <p:spPr>
              <a:xfrm>
                <a:off x="10948135" y="3910464"/>
                <a:ext cx="648236" cy="276999"/>
              </a:xfrm>
              <a:prstGeom prst="rect">
                <a:avLst/>
              </a:prstGeom>
              <a:noFill/>
            </p:spPr>
            <p:txBody>
              <a:bodyPr wrap="square" lIns="91440" tIns="45720" rIns="91440" bIns="45720">
                <a:spAutoFit/>
              </a:bodyPr>
              <a:lstStyle/>
              <a:p>
                <a:pPr algn="ctr"/>
                <a:r>
                  <a:rPr lang="en-US" altLang="zh-CN" sz="1200" b="0" cap="none" spc="0" dirty="0">
                    <a:ln w="0"/>
                    <a:solidFill>
                      <a:schemeClr val="tx1"/>
                    </a:solidFill>
                    <a:effectLst>
                      <a:outerShdw blurRad="38100" dist="19050" dir="2700000" algn="tl" rotWithShape="0">
                        <a:schemeClr val="dk1">
                          <a:alpha val="40000"/>
                        </a:schemeClr>
                      </a:outerShdw>
                    </a:effectLst>
                  </a:rPr>
                  <a:t>TTP</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40" name="组合 39">
                <a:extLst>
                  <a:ext uri="{FF2B5EF4-FFF2-40B4-BE49-F238E27FC236}">
                    <a16:creationId xmlns:a16="http://schemas.microsoft.com/office/drawing/2014/main" id="{2FD93EC8-9AF3-4E63-A1D2-84544F2786A9}"/>
                  </a:ext>
                </a:extLst>
              </p:cNvPr>
              <p:cNvGrpSpPr/>
              <p:nvPr/>
            </p:nvGrpSpPr>
            <p:grpSpPr>
              <a:xfrm>
                <a:off x="10724298" y="2851088"/>
                <a:ext cx="1066050" cy="1066050"/>
                <a:chOff x="10724298" y="2851088"/>
                <a:chExt cx="1066050" cy="1066050"/>
              </a:xfrm>
            </p:grpSpPr>
            <p:grpSp>
              <p:nvGrpSpPr>
                <p:cNvPr id="42" name="组合 41">
                  <a:extLst>
                    <a:ext uri="{FF2B5EF4-FFF2-40B4-BE49-F238E27FC236}">
                      <a16:creationId xmlns:a16="http://schemas.microsoft.com/office/drawing/2014/main" id="{46FC0977-2D6E-4F94-9512-A9A6324D45A2}"/>
                    </a:ext>
                  </a:extLst>
                </p:cNvPr>
                <p:cNvGrpSpPr/>
                <p:nvPr/>
              </p:nvGrpSpPr>
              <p:grpSpPr>
                <a:xfrm>
                  <a:off x="10910060" y="3033057"/>
                  <a:ext cx="720000" cy="720000"/>
                  <a:chOff x="9522071" y="3465263"/>
                  <a:chExt cx="720000" cy="720000"/>
                </a:xfrm>
              </p:grpSpPr>
              <p:pic>
                <p:nvPicPr>
                  <p:cNvPr id="44" name="图片 43">
                    <a:extLst>
                      <a:ext uri="{FF2B5EF4-FFF2-40B4-BE49-F238E27FC236}">
                        <a16:creationId xmlns:a16="http://schemas.microsoft.com/office/drawing/2014/main" id="{9494C127-C695-42A3-A349-093DB7B36E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7010" y="3719265"/>
                    <a:ext cx="225913" cy="209382"/>
                  </a:xfrm>
                  <a:prstGeom prst="rect">
                    <a:avLst/>
                  </a:prstGeom>
                </p:spPr>
              </p:pic>
              <p:pic>
                <p:nvPicPr>
                  <p:cNvPr id="45" name="图片 44">
                    <a:extLst>
                      <a:ext uri="{FF2B5EF4-FFF2-40B4-BE49-F238E27FC236}">
                        <a16:creationId xmlns:a16="http://schemas.microsoft.com/office/drawing/2014/main" id="{93015101-A6E3-49EC-9DB8-3507584F8A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2071" y="3465263"/>
                    <a:ext cx="720000" cy="720000"/>
                  </a:xfrm>
                  <a:prstGeom prst="rect">
                    <a:avLst/>
                  </a:prstGeom>
                </p:spPr>
              </p:pic>
            </p:grpSp>
            <p:pic>
              <p:nvPicPr>
                <p:cNvPr id="43" name="图片 42">
                  <a:extLst>
                    <a:ext uri="{FF2B5EF4-FFF2-40B4-BE49-F238E27FC236}">
                      <a16:creationId xmlns:a16="http://schemas.microsoft.com/office/drawing/2014/main" id="{485825F3-3AC5-4B7C-8A7C-076EDF5A27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24298" y="2851088"/>
                  <a:ext cx="1066050" cy="1066050"/>
                </a:xfrm>
                <a:prstGeom prst="rect">
                  <a:avLst/>
                </a:prstGeom>
              </p:spPr>
            </p:pic>
          </p:grpSp>
        </p:grpSp>
      </p:grpSp>
    </p:spTree>
    <p:extLst>
      <p:ext uri="{BB962C8B-B14F-4D97-AF65-F5344CB8AC3E}">
        <p14:creationId xmlns:p14="http://schemas.microsoft.com/office/powerpoint/2010/main" val="38460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098D2B-4F6C-4432-A9BA-28F24B2EE486}"/>
              </a:ext>
            </a:extLst>
          </p:cNvPr>
          <p:cNvPicPr>
            <a:picLocks noChangeAspect="1"/>
          </p:cNvPicPr>
          <p:nvPr/>
        </p:nvPicPr>
        <p:blipFill rotWithShape="1">
          <a:blip r:embed="rId3">
            <a:extLst>
              <a:ext uri="{28A0092B-C50C-407E-A947-70E740481C1C}">
                <a14:useLocalDpi xmlns:a14="http://schemas.microsoft.com/office/drawing/2010/main" val="0"/>
              </a:ext>
            </a:extLst>
          </a:blip>
          <a:srcRect b="13017"/>
          <a:stretch/>
        </p:blipFill>
        <p:spPr>
          <a:xfrm>
            <a:off x="7921540" y="2058622"/>
            <a:ext cx="4270460" cy="2373947"/>
          </a:xfrm>
          <a:prstGeom prst="rect">
            <a:avLst/>
          </a:prstGeom>
        </p:spPr>
      </p:pic>
      <p:sp>
        <p:nvSpPr>
          <p:cNvPr id="5" name="矩形 4">
            <a:extLst>
              <a:ext uri="{FF2B5EF4-FFF2-40B4-BE49-F238E27FC236}">
                <a16:creationId xmlns:a16="http://schemas.microsoft.com/office/drawing/2014/main" id="{57243A5A-12D7-4F80-8A8B-20078F324E28}"/>
              </a:ext>
            </a:extLst>
          </p:cNvPr>
          <p:cNvSpPr/>
          <p:nvPr/>
        </p:nvSpPr>
        <p:spPr>
          <a:xfrm>
            <a:off x="8326825" y="4628358"/>
            <a:ext cx="3865175" cy="461665"/>
          </a:xfrm>
          <a:prstGeom prst="rect">
            <a:avLst/>
          </a:prstGeom>
          <a:noFill/>
        </p:spPr>
        <p:txBody>
          <a:bodyPr wrap="square" lIns="91440" tIns="45720" rIns="91440" bIns="45720">
            <a:spAutoFit/>
          </a:bodyPr>
          <a:lstStyle/>
          <a:p>
            <a:r>
              <a:rPr lang="en-US" altLang="zh-CN" sz="1200" dirty="0"/>
              <a:t>Source: </a:t>
            </a:r>
          </a:p>
          <a:p>
            <a:r>
              <a:rPr lang="en-US" altLang="zh-CN" sz="1200" dirty="0"/>
              <a:t>https://arxiv.org/ftp/arxiv/papers/1911/1911.09824.pdf </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7326953" cy="5019329"/>
          </a:xfrm>
        </p:spPr>
        <p:txBody>
          <a:bodyPr>
            <a:normAutofit/>
          </a:bodyPr>
          <a:lstStyle/>
          <a:p>
            <a:pPr algn="just">
              <a:lnSpc>
                <a:spcPct val="100000"/>
              </a:lnSpc>
              <a:buFont typeface="Arial" panose="020B0604020202020204" pitchFamily="34" charset="0"/>
              <a:buChar char="•"/>
            </a:pPr>
            <a:r>
              <a:rPr lang="en-US" altLang="zh-CN" dirty="0"/>
              <a:t> Horizonal Federated learning(FL) is a bit like our data collaboration system, there are some differences:</a:t>
            </a:r>
          </a:p>
          <a:p>
            <a:pPr marL="342900" lvl="1" algn="just">
              <a:lnSpc>
                <a:spcPct val="100000"/>
              </a:lnSpc>
            </a:pPr>
            <a:r>
              <a:rPr lang="en-US" altLang="zh-CN" sz="2400" dirty="0"/>
              <a:t>•</a:t>
            </a:r>
            <a:r>
              <a:rPr lang="en-US" altLang="zh-CN" sz="2400" i="0" dirty="0"/>
              <a:t>FL is a typical situation of data collaboration. </a:t>
            </a:r>
          </a:p>
          <a:p>
            <a:pPr marL="342900" lvl="1" algn="just">
              <a:lnSpc>
                <a:spcPct val="100000"/>
              </a:lnSpc>
            </a:pPr>
            <a:r>
              <a:rPr lang="en-US" altLang="zh-CN" sz="2400" dirty="0"/>
              <a:t>•</a:t>
            </a:r>
            <a:r>
              <a:rPr lang="en-US" altLang="zh-CN" sz="2400" i="0" dirty="0"/>
              <a:t>FL mostly focus on training models and rarely concerns about the analyzer</a:t>
            </a:r>
            <a:r>
              <a:rPr lang="en-US" altLang="zh-CN" sz="2400" dirty="0"/>
              <a:t>,</a:t>
            </a:r>
            <a:r>
              <a:rPr lang="zh-CN" altLang="en-US" sz="2400" dirty="0"/>
              <a:t> </a:t>
            </a:r>
            <a:r>
              <a:rPr lang="en-US" altLang="zh-CN" sz="2400" dirty="0"/>
              <a:t>who</a:t>
            </a:r>
            <a:r>
              <a:rPr lang="en-US" altLang="zh-CN" sz="2400" i="0" dirty="0"/>
              <a:t> may be malicious and would steal raw data from the seller. </a:t>
            </a:r>
          </a:p>
          <a:p>
            <a:pPr marL="342900" lvl="1" algn="just">
              <a:lnSpc>
                <a:spcPct val="100000"/>
              </a:lnSpc>
            </a:pPr>
            <a:r>
              <a:rPr lang="en-US" altLang="zh-CN" sz="2400" dirty="0"/>
              <a:t>•</a:t>
            </a:r>
            <a:r>
              <a:rPr lang="en-US" altLang="zh-CN" sz="2400" i="0" dirty="0"/>
              <a:t>FL does not concern service cost settlement for the seller. </a:t>
            </a:r>
          </a:p>
          <a:p>
            <a:pPr marL="342900" lvl="1" algn="just">
              <a:lnSpc>
                <a:spcPct val="100000"/>
              </a:lnSpc>
            </a:pPr>
            <a:r>
              <a:rPr lang="en-US" altLang="zh-CN" sz="2400" dirty="0"/>
              <a:t>•The solution in FL does not support data collaboration between two parties who don’t trust each other.</a:t>
            </a:r>
            <a:endParaRPr lang="en-US" altLang="zh-CN" sz="2400" i="0" dirty="0"/>
          </a:p>
          <a:p>
            <a:pPr lvl="0" algn="just">
              <a:lnSpc>
                <a:spcPct val="100000"/>
              </a:lnSpc>
            </a:pPr>
            <a:r>
              <a:rPr lang="en-US" altLang="zh-CN" dirty="0"/>
              <a:t> The current solution in FL is not robust and complete in data collaboration system.</a:t>
            </a:r>
          </a:p>
        </p:txBody>
      </p:sp>
    </p:spTree>
    <p:extLst>
      <p:ext uri="{BB962C8B-B14F-4D97-AF65-F5344CB8AC3E}">
        <p14:creationId xmlns:p14="http://schemas.microsoft.com/office/powerpoint/2010/main" val="320880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6682717" cy="5019329"/>
          </a:xfrm>
        </p:spPr>
        <p:txBody>
          <a:bodyPr>
            <a:normAutofit fontScale="92500" lnSpcReduction="20000"/>
          </a:bodyPr>
          <a:lstStyle/>
          <a:p>
            <a:pPr algn="just">
              <a:lnSpc>
                <a:spcPct val="100000"/>
              </a:lnSpc>
              <a:buFont typeface="Arial" panose="020B0604020202020204" pitchFamily="34" charset="0"/>
              <a:buChar char="•"/>
            </a:pPr>
            <a:r>
              <a:rPr lang="en-US" altLang="zh-CN" dirty="0"/>
              <a:t> Security Multi Party Computing(MPC) is another situation.</a:t>
            </a:r>
            <a:endParaRPr lang="en-US" altLang="zh-CN" sz="2000" i="1" dirty="0"/>
          </a:p>
          <a:p>
            <a:pPr algn="just">
              <a:lnSpc>
                <a:spcPct val="100000"/>
              </a:lnSpc>
            </a:pPr>
            <a:r>
              <a:rPr lang="en-US" altLang="zh-CN" sz="2200" i="0" dirty="0"/>
              <a:t> In MPC, at least two data </a:t>
            </a:r>
            <a:r>
              <a:rPr lang="en-US" altLang="zh-CN" sz="2200" dirty="0"/>
              <a:t>providers </a:t>
            </a:r>
            <a:r>
              <a:rPr lang="en-US" altLang="zh-CN" sz="2200" i="0" dirty="0"/>
              <a:t>participate in computation with their own data.  In our data collaboration system , there is only one data provider.</a:t>
            </a:r>
          </a:p>
          <a:p>
            <a:pPr algn="just">
              <a:lnSpc>
                <a:spcPct val="100000"/>
              </a:lnSpc>
            </a:pPr>
            <a:r>
              <a:rPr lang="en-US" altLang="zh-CN" sz="2400" i="0" dirty="0"/>
              <a:t> The two data </a:t>
            </a:r>
            <a:r>
              <a:rPr lang="en-US" altLang="zh-CN" dirty="0"/>
              <a:t>providers</a:t>
            </a:r>
            <a:r>
              <a:rPr lang="en-US" altLang="zh-CN" sz="2400" i="0" dirty="0"/>
              <a:t> share the computing results. While our data analyzer do not share results with the data provider. </a:t>
            </a:r>
          </a:p>
          <a:p>
            <a:pPr algn="just">
              <a:lnSpc>
                <a:spcPct val="100000"/>
              </a:lnSpc>
              <a:buFont typeface="Arial" panose="020B0604020202020204" pitchFamily="34" charset="0"/>
              <a:buChar char="•"/>
            </a:pPr>
            <a:r>
              <a:rPr lang="en-US" altLang="zh-CN" dirty="0"/>
              <a:t>In MPC, there are no cost settlement system and data analyzers.</a:t>
            </a:r>
          </a:p>
          <a:p>
            <a:pPr algn="just">
              <a:lnSpc>
                <a:spcPct val="100000"/>
              </a:lnSpc>
              <a:buFont typeface="Arial" panose="020B0604020202020204" pitchFamily="34" charset="0"/>
              <a:buChar char="•"/>
            </a:pPr>
            <a:r>
              <a:rPr lang="en-US" altLang="zh-CN" dirty="0"/>
              <a:t> Like FL, MPC is mostly focus on semi-honest model instead of malicious model. </a:t>
            </a:r>
          </a:p>
          <a:p>
            <a:pPr algn="just">
              <a:lnSpc>
                <a:spcPct val="100000"/>
              </a:lnSpc>
            </a:pPr>
            <a:r>
              <a:rPr lang="en-US" altLang="zh-CN" dirty="0"/>
              <a:t> There needs a data collaboration system to guarantee fairness, verifiability and user’s privacy under the strict constraints(malicious participants, No TTP).</a:t>
            </a:r>
          </a:p>
        </p:txBody>
      </p:sp>
      <p:grpSp>
        <p:nvGrpSpPr>
          <p:cNvPr id="9" name="组合 8">
            <a:extLst>
              <a:ext uri="{FF2B5EF4-FFF2-40B4-BE49-F238E27FC236}">
                <a16:creationId xmlns:a16="http://schemas.microsoft.com/office/drawing/2014/main" id="{74F02141-49F3-4F1D-A32F-4EC99CEEABBE}"/>
              </a:ext>
            </a:extLst>
          </p:cNvPr>
          <p:cNvGrpSpPr/>
          <p:nvPr/>
        </p:nvGrpSpPr>
        <p:grpSpPr>
          <a:xfrm>
            <a:off x="7827657" y="1848359"/>
            <a:ext cx="3921537" cy="3043433"/>
            <a:chOff x="8037922" y="1848359"/>
            <a:chExt cx="3921537" cy="3043433"/>
          </a:xfrm>
        </p:grpSpPr>
        <p:pic>
          <p:nvPicPr>
            <p:cNvPr id="7" name="图片 6">
              <a:extLst>
                <a:ext uri="{FF2B5EF4-FFF2-40B4-BE49-F238E27FC236}">
                  <a16:creationId xmlns:a16="http://schemas.microsoft.com/office/drawing/2014/main" id="{3D314D76-B824-4117-8339-A9DBD5B9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922" y="1848359"/>
              <a:ext cx="3890040" cy="2445942"/>
            </a:xfrm>
            <a:prstGeom prst="rect">
              <a:avLst/>
            </a:prstGeom>
          </p:spPr>
        </p:pic>
        <p:sp>
          <p:nvSpPr>
            <p:cNvPr id="8" name="矩形 7">
              <a:extLst>
                <a:ext uri="{FF2B5EF4-FFF2-40B4-BE49-F238E27FC236}">
                  <a16:creationId xmlns:a16="http://schemas.microsoft.com/office/drawing/2014/main" id="{EB5EB556-73EA-4F85-BFEC-49E732C4D23C}"/>
                </a:ext>
              </a:extLst>
            </p:cNvPr>
            <p:cNvSpPr/>
            <p:nvPr/>
          </p:nvSpPr>
          <p:spPr>
            <a:xfrm>
              <a:off x="8094284" y="4430127"/>
              <a:ext cx="3865175" cy="461665"/>
            </a:xfrm>
            <a:prstGeom prst="rect">
              <a:avLst/>
            </a:prstGeom>
            <a:noFill/>
          </p:spPr>
          <p:txBody>
            <a:bodyPr wrap="square" lIns="91440" tIns="45720" rIns="91440" bIns="45720">
              <a:spAutoFit/>
            </a:bodyPr>
            <a:lstStyle/>
            <a:p>
              <a:r>
                <a:rPr lang="en-US" altLang="zh-CN" sz="1200" dirty="0"/>
                <a:t>Source: </a:t>
              </a:r>
            </a:p>
            <a:p>
              <a:r>
                <a:rPr lang="en-US" altLang="zh-CN" sz="1200" dirty="0"/>
                <a:t>https://jugo.juzix.net/apiDocument</a:t>
              </a:r>
              <a:endParaRPr lang="zh-CN" altLang="en-US" sz="1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51416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7336733" cy="5019329"/>
          </a:xfrm>
        </p:spPr>
        <p:txBody>
          <a:bodyPr>
            <a:normAutofit/>
          </a:bodyPr>
          <a:lstStyle/>
          <a:p>
            <a:pPr algn="just">
              <a:lnSpc>
                <a:spcPct val="100000"/>
              </a:lnSpc>
              <a:buFont typeface="Arial" panose="020B0604020202020204" pitchFamily="34" charset="0"/>
              <a:buChar char="•"/>
            </a:pPr>
            <a:r>
              <a:rPr lang="en-US" altLang="zh-CN" dirty="0"/>
              <a:t>There is a data collaboration system. E.g. SDTE.</a:t>
            </a:r>
            <a:endParaRPr lang="en-US" altLang="zh-CN" sz="2600" dirty="0"/>
          </a:p>
          <a:p>
            <a:pPr algn="just">
              <a:lnSpc>
                <a:spcPct val="100000"/>
              </a:lnSpc>
              <a:buFont typeface="Arial" panose="020B0604020202020204" pitchFamily="34" charset="0"/>
              <a:buChar char="•"/>
            </a:pPr>
            <a:r>
              <a:rPr lang="en-US" altLang="zh-CN" sz="2600" i="0" dirty="0"/>
              <a:t>Our situation is more general than SDTE.</a:t>
            </a:r>
          </a:p>
          <a:p>
            <a:pPr marL="544068" lvl="2" indent="-342900" algn="just">
              <a:lnSpc>
                <a:spcPct val="100000"/>
              </a:lnSpc>
              <a:spcBef>
                <a:spcPts val="1300"/>
              </a:spcBef>
              <a:buFont typeface="Arial" panose="020B0604020202020204" pitchFamily="34" charset="0"/>
              <a:buChar char="•"/>
            </a:pPr>
            <a:r>
              <a:rPr lang="en-US" altLang="zh-CN" sz="2200" i="0" dirty="0">
                <a:solidFill>
                  <a:prstClr val="black">
                    <a:lumMod val="85000"/>
                    <a:lumOff val="15000"/>
                  </a:prstClr>
                </a:solidFill>
              </a:rPr>
              <a:t>The data goes out of its domain in SDTE.</a:t>
            </a:r>
          </a:p>
          <a:p>
            <a:pPr marL="544068" lvl="2" indent="-342900" algn="just">
              <a:lnSpc>
                <a:spcPct val="100000"/>
              </a:lnSpc>
              <a:spcBef>
                <a:spcPts val="1300"/>
              </a:spcBef>
              <a:buFont typeface="Arial" panose="020B0604020202020204" pitchFamily="34" charset="0"/>
              <a:buChar char="•"/>
            </a:pPr>
            <a:r>
              <a:rPr lang="en-US" altLang="zh-CN" sz="2200" i="0" dirty="0">
                <a:solidFill>
                  <a:prstClr val="black">
                    <a:lumMod val="85000"/>
                    <a:lumOff val="15000"/>
                  </a:prstClr>
                </a:solidFill>
              </a:rPr>
              <a:t>The SDTE introduces the TTP who may increase the risk of data leakage.</a:t>
            </a:r>
          </a:p>
          <a:p>
            <a:pPr marL="544068" lvl="2" indent="-342900" algn="just">
              <a:lnSpc>
                <a:spcPct val="100000"/>
              </a:lnSpc>
              <a:spcBef>
                <a:spcPts val="1300"/>
              </a:spcBef>
              <a:buFont typeface="Arial" panose="020B0604020202020204" pitchFamily="34" charset="0"/>
              <a:buChar char="•"/>
            </a:pPr>
            <a:r>
              <a:rPr lang="en-US" altLang="zh-CN" sz="2200" i="0" dirty="0">
                <a:solidFill>
                  <a:prstClr val="black">
                    <a:lumMod val="85000"/>
                    <a:lumOff val="15000"/>
                  </a:prstClr>
                </a:solidFill>
              </a:rPr>
              <a:t>SDTE couldn’t protect the data privacy of the data seller.</a:t>
            </a:r>
          </a:p>
          <a:p>
            <a:pPr marL="544068" lvl="2" indent="-342900" algn="just">
              <a:lnSpc>
                <a:spcPct val="100000"/>
              </a:lnSpc>
              <a:spcBef>
                <a:spcPts val="1300"/>
              </a:spcBef>
              <a:buFont typeface="Arial" panose="020B0604020202020204" pitchFamily="34" charset="0"/>
              <a:buChar char="•"/>
            </a:pPr>
            <a:r>
              <a:rPr lang="en-US" altLang="zh-CN" sz="2200" i="0" dirty="0">
                <a:solidFill>
                  <a:prstClr val="black">
                    <a:lumMod val="85000"/>
                    <a:lumOff val="15000"/>
                  </a:prstClr>
                </a:solidFill>
              </a:rPr>
              <a:t>SDTE runs analyze program in ETH contract which is low efficient.</a:t>
            </a:r>
            <a:endParaRPr lang="en-US" altLang="zh-CN" sz="2600" dirty="0"/>
          </a:p>
          <a:p>
            <a:pPr algn="just">
              <a:lnSpc>
                <a:spcPct val="100000"/>
              </a:lnSpc>
              <a:buFont typeface="Arial" panose="020B0604020202020204" pitchFamily="34" charset="0"/>
              <a:buChar char="•"/>
            </a:pPr>
            <a:r>
              <a:rPr lang="en-US" altLang="zh-CN" sz="2600" i="0" dirty="0"/>
              <a:t>As far as we known, there still lacks of a robust, complete and fair data collaboration system. </a:t>
            </a:r>
          </a:p>
        </p:txBody>
      </p:sp>
      <p:grpSp>
        <p:nvGrpSpPr>
          <p:cNvPr id="6" name="组合 5">
            <a:extLst>
              <a:ext uri="{FF2B5EF4-FFF2-40B4-BE49-F238E27FC236}">
                <a16:creationId xmlns:a16="http://schemas.microsoft.com/office/drawing/2014/main" id="{3F37A679-7405-49D3-8ABF-6D62EB5B8886}"/>
              </a:ext>
            </a:extLst>
          </p:cNvPr>
          <p:cNvGrpSpPr/>
          <p:nvPr/>
        </p:nvGrpSpPr>
        <p:grpSpPr>
          <a:xfrm>
            <a:off x="8021964" y="1681628"/>
            <a:ext cx="3961939" cy="3403467"/>
            <a:chOff x="8173554" y="1417571"/>
            <a:chExt cx="3961939" cy="3403467"/>
          </a:xfrm>
        </p:grpSpPr>
        <p:sp>
          <p:nvSpPr>
            <p:cNvPr id="8" name="矩形 7">
              <a:extLst>
                <a:ext uri="{FF2B5EF4-FFF2-40B4-BE49-F238E27FC236}">
                  <a16:creationId xmlns:a16="http://schemas.microsoft.com/office/drawing/2014/main" id="{EB5EB556-73EA-4F85-BFEC-49E732C4D23C}"/>
                </a:ext>
              </a:extLst>
            </p:cNvPr>
            <p:cNvSpPr/>
            <p:nvPr/>
          </p:nvSpPr>
          <p:spPr>
            <a:xfrm>
              <a:off x="8270318" y="3990041"/>
              <a:ext cx="3865175" cy="830997"/>
            </a:xfrm>
            <a:prstGeom prst="rect">
              <a:avLst/>
            </a:prstGeom>
            <a:noFill/>
          </p:spPr>
          <p:txBody>
            <a:bodyPr wrap="square" lIns="91440" tIns="45720" rIns="91440" bIns="45720">
              <a:spAutoFit/>
            </a:bodyPr>
            <a:lstStyle/>
            <a:p>
              <a:r>
                <a:rPr lang="en-US" altLang="zh-CN" sz="1200" dirty="0"/>
                <a:t>Source: </a:t>
              </a:r>
            </a:p>
            <a:p>
              <a:r>
                <a:rPr lang="en-US" altLang="zh-CN" sz="1200" dirty="0"/>
                <a:t>Dai W, Dai C, Choo K </a:t>
              </a:r>
              <a:r>
                <a:rPr lang="en-US" altLang="zh-CN" sz="1200" dirty="0" err="1"/>
                <a:t>K</a:t>
              </a:r>
              <a:r>
                <a:rPr lang="en-US" altLang="zh-CN" sz="1200" dirty="0"/>
                <a:t> R, et al. SDTE: A secure blockchain-based data trading ecosystem[J]. IEEE Transactions on Information Forensics and Security, 2019, 15: 725-737.</a:t>
              </a:r>
            </a:p>
          </p:txBody>
        </p:sp>
        <p:pic>
          <p:nvPicPr>
            <p:cNvPr id="5" name="图片 4">
              <a:extLst>
                <a:ext uri="{FF2B5EF4-FFF2-40B4-BE49-F238E27FC236}">
                  <a16:creationId xmlns:a16="http://schemas.microsoft.com/office/drawing/2014/main" id="{0CA74F42-C1A0-470E-8A89-B3DCD12BB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554" y="1417571"/>
              <a:ext cx="3865175" cy="2471353"/>
            </a:xfrm>
            <a:prstGeom prst="rect">
              <a:avLst/>
            </a:prstGeom>
          </p:spPr>
        </p:pic>
      </p:grpSp>
    </p:spTree>
    <p:extLst>
      <p:ext uri="{BB962C8B-B14F-4D97-AF65-F5344CB8AC3E}">
        <p14:creationId xmlns:p14="http://schemas.microsoft.com/office/powerpoint/2010/main" val="167007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6962117" cy="5019329"/>
          </a:xfrm>
        </p:spPr>
        <p:txBody>
          <a:bodyPr>
            <a:normAutofit fontScale="92500"/>
          </a:bodyPr>
          <a:lstStyle/>
          <a:p>
            <a:pPr algn="just">
              <a:lnSpc>
                <a:spcPct val="100000"/>
              </a:lnSpc>
            </a:pPr>
            <a:r>
              <a:rPr lang="en-US" altLang="zh-CN" dirty="0"/>
              <a:t>Zhao et al. proposed a blockchain-based fair data trading protocol, which integrates ring signature, double-authentication-preventing signature and similarity learning to protect the privacy of data seller. Although the data sellers private information is protected, it cannot prevent the data buyer from reselling the received raw data.</a:t>
            </a:r>
          </a:p>
          <a:p>
            <a:pPr algn="just">
              <a:lnSpc>
                <a:spcPct val="100000"/>
              </a:lnSpc>
            </a:pPr>
            <a:r>
              <a:rPr lang="en-US" altLang="zh-CN" dirty="0"/>
              <a:t>Shen et al proposed a remote data integrity auditing scheme that realizes data sharing with sensitive information hiding. They used a sanitizer to sanitize sensitive information and transform these sensitive information’s signatures into valid ones. This allows one to verify the integrity of the sanitized file. However, the scheme does not prevent the resale of shared data. </a:t>
            </a:r>
            <a:br>
              <a:rPr lang="en-US" altLang="zh-CN" sz="2800" dirty="0"/>
            </a:br>
            <a:endParaRPr lang="en-US" altLang="zh-CN" sz="2600" i="0" dirty="0"/>
          </a:p>
        </p:txBody>
      </p:sp>
      <p:sp>
        <p:nvSpPr>
          <p:cNvPr id="4" name="矩形 3">
            <a:extLst>
              <a:ext uri="{FF2B5EF4-FFF2-40B4-BE49-F238E27FC236}">
                <a16:creationId xmlns:a16="http://schemas.microsoft.com/office/drawing/2014/main" id="{E4556473-E0DA-4281-9B61-5D7241CF7052}"/>
              </a:ext>
            </a:extLst>
          </p:cNvPr>
          <p:cNvSpPr/>
          <p:nvPr/>
        </p:nvSpPr>
        <p:spPr>
          <a:xfrm>
            <a:off x="7740616" y="1382236"/>
            <a:ext cx="4349784" cy="3693319"/>
          </a:xfrm>
          <a:prstGeom prst="rect">
            <a:avLst/>
          </a:prstGeom>
        </p:spPr>
        <p:txBody>
          <a:bodyPr wrap="square">
            <a:spAutoFit/>
          </a:bodyPr>
          <a:lstStyle/>
          <a:p>
            <a:r>
              <a:rPr lang="en-US" altLang="zh-CN" dirty="0"/>
              <a:t>Y. Zhao, Y. Yu, Y. Li, G. Han, and X. Du, “Machine learning based </a:t>
            </a:r>
            <a:r>
              <a:rPr lang="en-US" altLang="zh-CN" dirty="0" err="1"/>
              <a:t>privacypreserving</a:t>
            </a:r>
            <a:r>
              <a:rPr lang="en-US" altLang="zh-CN" dirty="0"/>
              <a:t> fair data trading in big data market,” Information Sciences, vol. 478, pp. 449–460, 2019. </a:t>
            </a:r>
          </a:p>
          <a:p>
            <a:endParaRPr lang="en-US" altLang="zh-CN" dirty="0"/>
          </a:p>
          <a:p>
            <a:r>
              <a:rPr lang="en-US" altLang="zh-CN" dirty="0"/>
              <a:t>W. Shen, J. Qin, J. Yu, R. Hao, and J. Hu, “Enabling identity-based integrity auditing and data sharing with sensitive information hiding for secure cloud storage,” </a:t>
            </a:r>
            <a:r>
              <a:rPr lang="en-US" altLang="zh-CN" i="1" dirty="0"/>
              <a:t>IEEE Trans. Information Forensics and Security</a:t>
            </a:r>
            <a:r>
              <a:rPr lang="en-US" altLang="zh-CN" dirty="0"/>
              <a:t>, vol. 14, pp. 331–346, 2019. </a:t>
            </a:r>
            <a:br>
              <a:rPr lang="en-US" altLang="zh-CN" dirty="0"/>
            </a:br>
            <a:endParaRPr lang="zh-CN" altLang="en-US" dirty="0"/>
          </a:p>
        </p:txBody>
      </p:sp>
    </p:spTree>
    <p:extLst>
      <p:ext uri="{BB962C8B-B14F-4D97-AF65-F5344CB8AC3E}">
        <p14:creationId xmlns:p14="http://schemas.microsoft.com/office/powerpoint/2010/main" val="350275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5D6CD-2AEF-4CCD-A193-1B3032E75F14}"/>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16E76493-4B4F-42BE-8423-A6DE7554C59A}"/>
              </a:ext>
            </a:extLst>
          </p:cNvPr>
          <p:cNvSpPr>
            <a:spLocks noGrp="1"/>
          </p:cNvSpPr>
          <p:nvPr>
            <p:ph idx="1"/>
          </p:nvPr>
        </p:nvSpPr>
        <p:spPr>
          <a:xfrm>
            <a:off x="403883" y="1250868"/>
            <a:ext cx="6962117" cy="5019329"/>
          </a:xfrm>
        </p:spPr>
        <p:txBody>
          <a:bodyPr>
            <a:normAutofit/>
          </a:bodyPr>
          <a:lstStyle/>
          <a:p>
            <a:pPr algn="just">
              <a:lnSpc>
                <a:spcPct val="100000"/>
              </a:lnSpc>
            </a:pPr>
            <a:r>
              <a:rPr lang="en-US" altLang="zh-CN" dirty="0"/>
              <a:t> </a:t>
            </a:r>
            <a:r>
              <a:rPr lang="en-US" altLang="zh-CN" dirty="0" err="1"/>
              <a:t>Su</a:t>
            </a:r>
            <a:r>
              <a:rPr lang="en-US" altLang="zh-CN" dirty="0"/>
              <a:t> G et al. propose a novel blockchain-based data trading framework with Trusted Execution Environment (TEE) to provide a trusted decentralized platform for fair data trading.</a:t>
            </a:r>
          </a:p>
          <a:p>
            <a:pPr>
              <a:lnSpc>
                <a:spcPct val="100000"/>
              </a:lnSpc>
            </a:pPr>
            <a:r>
              <a:rPr lang="en-US" altLang="zh-CN" dirty="0"/>
              <a:t>  </a:t>
            </a:r>
            <a:r>
              <a:rPr lang="en-US" altLang="zh-CN" dirty="0" err="1"/>
              <a:t>Taeho</a:t>
            </a:r>
            <a:r>
              <a:rPr lang="en-US" altLang="zh-CN" dirty="0"/>
              <a:t> Jung  et al. 	Propose a set of accountable protocols for big data trading among dishonest consumers. the authors described how data exchange can perform a rigorous measurement of data uniqueness (i.e., uniqueness index) and detect and punish dishonest behaviors in their approach. 		</a:t>
            </a:r>
            <a:br>
              <a:rPr lang="en-US" altLang="zh-CN" sz="2800" dirty="0"/>
            </a:br>
            <a:endParaRPr lang="en-US" altLang="zh-CN" sz="2600" i="0" dirty="0"/>
          </a:p>
        </p:txBody>
      </p:sp>
      <p:sp>
        <p:nvSpPr>
          <p:cNvPr id="4" name="矩形 3">
            <a:extLst>
              <a:ext uri="{FF2B5EF4-FFF2-40B4-BE49-F238E27FC236}">
                <a16:creationId xmlns:a16="http://schemas.microsoft.com/office/drawing/2014/main" id="{E4556473-E0DA-4281-9B61-5D7241CF7052}"/>
              </a:ext>
            </a:extLst>
          </p:cNvPr>
          <p:cNvSpPr/>
          <p:nvPr/>
        </p:nvSpPr>
        <p:spPr>
          <a:xfrm>
            <a:off x="7740616" y="1382236"/>
            <a:ext cx="4349784" cy="3139321"/>
          </a:xfrm>
          <a:prstGeom prst="rect">
            <a:avLst/>
          </a:prstGeom>
        </p:spPr>
        <p:txBody>
          <a:bodyPr wrap="square">
            <a:spAutoFit/>
          </a:bodyPr>
          <a:lstStyle/>
          <a:p>
            <a:r>
              <a:rPr lang="en-US" altLang="zh-CN" dirty="0" err="1"/>
              <a:t>Su</a:t>
            </a:r>
            <a:r>
              <a:rPr lang="en-US" altLang="zh-CN" dirty="0"/>
              <a:t> G, Yang W, Luo Z, et al. BDTF: A Blockchain-Based Data Trading Framework with Trusted Execution Environment[J]. </a:t>
            </a:r>
            <a:r>
              <a:rPr lang="en-US" altLang="zh-CN" dirty="0" err="1"/>
              <a:t>arXiv</a:t>
            </a:r>
            <a:r>
              <a:rPr lang="en-US" altLang="zh-CN" dirty="0"/>
              <a:t> preprint arXiv:2007.06813, 2020.</a:t>
            </a:r>
          </a:p>
          <a:p>
            <a:endParaRPr lang="en-US" altLang="zh-CN" dirty="0"/>
          </a:p>
          <a:p>
            <a:r>
              <a:rPr lang="en-US" altLang="zh-CN" dirty="0"/>
              <a:t>Jung, </a:t>
            </a:r>
            <a:r>
              <a:rPr lang="en-US" altLang="zh-CN" dirty="0" err="1"/>
              <a:t>Taeho</a:t>
            </a:r>
            <a:r>
              <a:rPr lang="en-US" altLang="zh-CN" dirty="0"/>
              <a:t>, et al. "</a:t>
            </a:r>
            <a:r>
              <a:rPr lang="en-US" altLang="zh-CN" dirty="0" err="1"/>
              <a:t>Accounttrade</a:t>
            </a:r>
            <a:r>
              <a:rPr lang="en-US" altLang="zh-CN" dirty="0"/>
              <a:t>: Accountable protocols for big data trading against dishonest consumers." </a:t>
            </a:r>
            <a:r>
              <a:rPr lang="en-US" altLang="zh-CN" i="1" dirty="0"/>
              <a:t>IEEE INFOCOM 2017-IEEE Conference on Computer Communications</a:t>
            </a:r>
            <a:r>
              <a:rPr lang="en-US" altLang="zh-CN" dirty="0"/>
              <a:t>. IEEE, 2017.</a:t>
            </a:r>
            <a:br>
              <a:rPr lang="en-US" altLang="zh-CN" dirty="0"/>
            </a:br>
            <a:endParaRPr lang="zh-CN" altLang="en-US" dirty="0"/>
          </a:p>
        </p:txBody>
      </p:sp>
    </p:spTree>
    <p:extLst>
      <p:ext uri="{BB962C8B-B14F-4D97-AF65-F5344CB8AC3E}">
        <p14:creationId xmlns:p14="http://schemas.microsoft.com/office/powerpoint/2010/main" val="3732872987"/>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3490</TotalTime>
  <Words>4769</Words>
  <Application>Microsoft Office PowerPoint</Application>
  <PresentationFormat>宽屏</PresentationFormat>
  <Paragraphs>318</Paragraphs>
  <Slides>28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宋体</vt:lpstr>
      <vt:lpstr>Arial</vt:lpstr>
      <vt:lpstr>Calibri Light</vt:lpstr>
      <vt:lpstr>Wingdings</vt:lpstr>
      <vt:lpstr>大都市</vt:lpstr>
      <vt:lpstr>Fidelius: A Blockchain and SGX Based Data Collaboration System </vt:lpstr>
      <vt:lpstr>Introduction</vt:lpstr>
      <vt:lpstr>Introduction</vt:lpstr>
      <vt:lpstr>Introduction</vt:lpstr>
      <vt:lpstr>Introduction</vt:lpstr>
      <vt:lpstr>Introduction</vt:lpstr>
      <vt:lpstr>Related Work</vt:lpstr>
      <vt:lpstr>Related Work</vt:lpstr>
      <vt:lpstr>Related Work</vt:lpstr>
      <vt:lpstr>Related Work</vt:lpstr>
      <vt:lpstr>Summary</vt:lpstr>
      <vt:lpstr>The System Property of a Data Collaboration system</vt:lpstr>
      <vt:lpstr>The Architecture of Fidelius </vt:lpstr>
      <vt:lpstr>Roles in the Fidelius</vt:lpstr>
      <vt:lpstr>Trust Model of Fidelius</vt:lpstr>
      <vt:lpstr>Threat Model of Fidelius</vt:lpstr>
      <vt:lpstr>Contributions of Fidelius</vt:lpstr>
      <vt:lpstr>Data Collaboration Process of Fidelius</vt:lpstr>
      <vt:lpstr>Data Collaboration Process</vt:lpstr>
      <vt:lpstr>Reference</vt:lpstr>
      <vt:lpstr>Blanks--------------------Ending</vt:lpstr>
      <vt:lpstr>Technology in privacy</vt:lpstr>
      <vt:lpstr>Introduction</vt:lpstr>
      <vt:lpstr>Introduction</vt:lpstr>
      <vt:lpstr>Introduction</vt:lpstr>
      <vt:lpstr>Introduction</vt:lpstr>
      <vt:lpstr>Roles &amp;&amp; Threat Model in Federated Learning</vt:lpstr>
      <vt:lpstr>Threat Model In Federated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Fidelius: A Blockchain and SGX Based Data Collaboration System</dc:title>
  <dc:creator>hzx</dc:creator>
  <cp:lastModifiedBy>hzx</cp:lastModifiedBy>
  <cp:revision>383</cp:revision>
  <dcterms:created xsi:type="dcterms:W3CDTF">2020-12-03T02:41:26Z</dcterms:created>
  <dcterms:modified xsi:type="dcterms:W3CDTF">2020-12-25T05:32:31Z</dcterms:modified>
</cp:coreProperties>
</file>