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5"/>
  </p:notesMasterIdLst>
  <p:sldIdLst>
    <p:sldId id="347" r:id="rId2"/>
    <p:sldId id="304" r:id="rId3"/>
    <p:sldId id="329" r:id="rId4"/>
    <p:sldId id="331" r:id="rId5"/>
    <p:sldId id="332" r:id="rId6"/>
    <p:sldId id="338" r:id="rId7"/>
    <p:sldId id="335" r:id="rId8"/>
    <p:sldId id="334" r:id="rId9"/>
    <p:sldId id="337" r:id="rId10"/>
    <p:sldId id="351" r:id="rId11"/>
    <p:sldId id="333" r:id="rId12"/>
    <p:sldId id="343" r:id="rId13"/>
    <p:sldId id="342" r:id="rId14"/>
    <p:sldId id="339" r:id="rId15"/>
    <p:sldId id="328" r:id="rId16"/>
    <p:sldId id="341" r:id="rId17"/>
    <p:sldId id="272" r:id="rId18"/>
    <p:sldId id="344" r:id="rId19"/>
    <p:sldId id="308" r:id="rId20"/>
    <p:sldId id="352" r:id="rId21"/>
    <p:sldId id="353" r:id="rId22"/>
    <p:sldId id="354" r:id="rId23"/>
    <p:sldId id="355" r:id="rId24"/>
    <p:sldId id="357" r:id="rId25"/>
    <p:sldId id="306" r:id="rId26"/>
    <p:sldId id="309" r:id="rId27"/>
    <p:sldId id="310" r:id="rId28"/>
    <p:sldId id="312" r:id="rId29"/>
    <p:sldId id="313" r:id="rId30"/>
    <p:sldId id="314" r:id="rId31"/>
    <p:sldId id="315" r:id="rId32"/>
    <p:sldId id="325" r:id="rId33"/>
    <p:sldId id="345" r:id="rId34"/>
    <p:sldId id="326" r:id="rId35"/>
    <p:sldId id="346" r:id="rId36"/>
    <p:sldId id="273" r:id="rId37"/>
    <p:sldId id="356" r:id="rId38"/>
    <p:sldId id="348" r:id="rId39"/>
    <p:sldId id="349" r:id="rId40"/>
    <p:sldId id="350" r:id="rId41"/>
    <p:sldId id="324" r:id="rId42"/>
    <p:sldId id="274" r:id="rId43"/>
    <p:sldId id="275" r:id="rId44"/>
    <p:sldId id="276" r:id="rId45"/>
    <p:sldId id="282" r:id="rId46"/>
    <p:sldId id="293" r:id="rId47"/>
    <p:sldId id="279" r:id="rId48"/>
    <p:sldId id="280" r:id="rId49"/>
    <p:sldId id="284" r:id="rId50"/>
    <p:sldId id="291" r:id="rId51"/>
    <p:sldId id="290" r:id="rId52"/>
    <p:sldId id="281" r:id="rId53"/>
    <p:sldId id="289" r:id="rId54"/>
    <p:sldId id="294" r:id="rId55"/>
    <p:sldId id="295" r:id="rId56"/>
    <p:sldId id="296" r:id="rId57"/>
    <p:sldId id="297" r:id="rId58"/>
    <p:sldId id="298" r:id="rId59"/>
    <p:sldId id="285" r:id="rId60"/>
    <p:sldId id="287" r:id="rId61"/>
    <p:sldId id="316" r:id="rId62"/>
    <p:sldId id="286" r:id="rId63"/>
    <p:sldId id="28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 Van Wicklen" initials="RVW" lastIdx="24" clrIdx="0">
    <p:extLst>
      <p:ext uri="{19B8F6BF-5375-455C-9EA6-DF929625EA0E}">
        <p15:presenceInfo xmlns:p15="http://schemas.microsoft.com/office/powerpoint/2012/main" userId="64e3e77f6086fa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87" autoAdjust="0"/>
  </p:normalViewPr>
  <p:slideViewPr>
    <p:cSldViewPr snapToGrid="0">
      <p:cViewPr varScale="1">
        <p:scale>
          <a:sx n="92" d="100"/>
          <a:sy n="92" d="100"/>
        </p:scale>
        <p:origin x="5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37520-844B-4EDC-B6B6-96310837A488}" type="datetimeFigureOut">
              <a:rPr lang="en-US" smtClean="0"/>
              <a:t>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0C2CF6-CA03-4463-85C5-5034042B4EBD}" type="slidenum">
              <a:rPr lang="en-US" smtClean="0"/>
              <a:t>‹#›</a:t>
            </a:fld>
            <a:endParaRPr lang="en-US"/>
          </a:p>
        </p:txBody>
      </p:sp>
    </p:spTree>
    <p:extLst>
      <p:ext uri="{BB962C8B-B14F-4D97-AF65-F5344CB8AC3E}">
        <p14:creationId xmlns:p14="http://schemas.microsoft.com/office/powerpoint/2010/main" val="230881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3</a:t>
            </a:fld>
            <a:endParaRPr lang="en-US"/>
          </a:p>
        </p:txBody>
      </p:sp>
    </p:spTree>
    <p:extLst>
      <p:ext uri="{BB962C8B-B14F-4D97-AF65-F5344CB8AC3E}">
        <p14:creationId xmlns:p14="http://schemas.microsoft.com/office/powerpoint/2010/main" val="2175820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showed searching for the card.</a:t>
            </a:r>
          </a:p>
          <a:p>
            <a:r>
              <a:rPr lang="en-US" dirty="0" smtClean="0"/>
              <a:t>To delete the card, we’ll need to be at the node before the card to be deleted.</a:t>
            </a:r>
            <a:r>
              <a:rPr lang="en-US" baseline="0" dirty="0" smtClean="0"/>
              <a:t> Since this, previous node’s next link will need to get updated.</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16</a:t>
            </a:fld>
            <a:endParaRPr lang="en-US"/>
          </a:p>
        </p:txBody>
      </p:sp>
    </p:spTree>
    <p:extLst>
      <p:ext uri="{BB962C8B-B14F-4D97-AF65-F5344CB8AC3E}">
        <p14:creationId xmlns:p14="http://schemas.microsoft.com/office/powerpoint/2010/main" val="208447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while</a:t>
            </a:r>
            <a:r>
              <a:rPr lang="en-US" baseline="0" dirty="0" smtClean="0"/>
              <a:t> looking for the card to be deleted, check the current node’s next link is the card to be deleted.</a:t>
            </a:r>
          </a:p>
          <a:p>
            <a:r>
              <a:rPr lang="en-US" baseline="0" dirty="0" smtClean="0"/>
              <a:t>If the current node’s next link is the card to be deleted, change it to be </a:t>
            </a:r>
            <a:r>
              <a:rPr lang="en-US" baseline="0" dirty="0" err="1" smtClean="0"/>
              <a:t>next’s</a:t>
            </a:r>
            <a:r>
              <a:rPr lang="en-US" baseline="0" dirty="0" smtClean="0"/>
              <a:t> next.</a:t>
            </a:r>
          </a:p>
          <a:p>
            <a:r>
              <a:rPr lang="en-US" baseline="0" dirty="0" smtClean="0"/>
              <a:t>Call out: special consideration for removing head node.</a:t>
            </a:r>
          </a:p>
          <a:p>
            <a:endParaRPr lang="en-US" baseline="0" dirty="0" smtClean="0"/>
          </a:p>
          <a:p>
            <a:r>
              <a:rPr lang="en-US" baseline="0" dirty="0" smtClean="0"/>
              <a:t>The algorithm for adding a node when insertion order matters looks very similar.</a:t>
            </a:r>
          </a:p>
          <a:p>
            <a:endParaRPr lang="en-US" baseline="0" dirty="0" smtClean="0"/>
          </a:p>
          <a:p>
            <a:r>
              <a:rPr lang="en-US" baseline="0" dirty="0" smtClean="0"/>
              <a:t>What is the time and space complexity?</a:t>
            </a:r>
          </a:p>
          <a:p>
            <a:r>
              <a:rPr lang="en-US" b="1" baseline="0" dirty="0" smtClean="0"/>
              <a:t>Time</a:t>
            </a:r>
            <a:r>
              <a:rPr lang="en-US" baseline="0" dirty="0" smtClean="0"/>
              <a:t>: O(n) to find the node to delete, O(1) to delete =&gt; O(n) overall</a:t>
            </a:r>
          </a:p>
          <a:p>
            <a:r>
              <a:rPr lang="en-US" b="1" baseline="0" dirty="0" smtClean="0"/>
              <a:t>Space</a:t>
            </a:r>
            <a:r>
              <a:rPr lang="en-US" baseline="0" dirty="0" smtClean="0"/>
              <a:t>: O(1) since it doesn’t change with linked list size</a:t>
            </a:r>
            <a:endParaRPr lang="en-US" baseline="0" dirty="0"/>
          </a:p>
        </p:txBody>
      </p:sp>
      <p:sp>
        <p:nvSpPr>
          <p:cNvPr id="4" name="Slide Number Placeholder 3"/>
          <p:cNvSpPr>
            <a:spLocks noGrp="1"/>
          </p:cNvSpPr>
          <p:nvPr>
            <p:ph type="sldNum" sz="quarter" idx="10"/>
          </p:nvPr>
        </p:nvSpPr>
        <p:spPr/>
        <p:txBody>
          <a:bodyPr/>
          <a:lstStyle/>
          <a:p>
            <a:fld id="{800C2CF6-CA03-4463-85C5-5034042B4EBD}" type="slidenum">
              <a:rPr lang="en-US" smtClean="0"/>
              <a:t>17</a:t>
            </a:fld>
            <a:endParaRPr lang="en-US"/>
          </a:p>
        </p:txBody>
      </p:sp>
    </p:spTree>
    <p:extLst>
      <p:ext uri="{BB962C8B-B14F-4D97-AF65-F5344CB8AC3E}">
        <p14:creationId xmlns:p14="http://schemas.microsoft.com/office/powerpoint/2010/main" val="343388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 card to the</a:t>
            </a:r>
            <a:r>
              <a:rPr lang="en-US" baseline="0" dirty="0" smtClean="0"/>
              <a:t> hand of cards when insertion order doesn’t matter.</a:t>
            </a:r>
          </a:p>
          <a:p>
            <a:endParaRPr lang="en-US" baseline="0" dirty="0" smtClean="0"/>
          </a:p>
          <a:p>
            <a:r>
              <a:rPr lang="en-US" baseline="0" dirty="0" smtClean="0"/>
              <a:t>Time and space: O(1) and O(1)</a:t>
            </a:r>
            <a:endParaRPr lang="en-US" baseline="0" dirty="0"/>
          </a:p>
        </p:txBody>
      </p:sp>
      <p:sp>
        <p:nvSpPr>
          <p:cNvPr id="4" name="Slide Number Placeholder 3"/>
          <p:cNvSpPr>
            <a:spLocks noGrp="1"/>
          </p:cNvSpPr>
          <p:nvPr>
            <p:ph type="sldNum" sz="quarter" idx="10"/>
          </p:nvPr>
        </p:nvSpPr>
        <p:spPr/>
        <p:txBody>
          <a:bodyPr/>
          <a:lstStyle/>
          <a:p>
            <a:fld id="{800C2CF6-CA03-4463-85C5-5034042B4EBD}" type="slidenum">
              <a:rPr lang="en-US" smtClean="0"/>
              <a:t>18</a:t>
            </a:fld>
            <a:endParaRPr lang="en-US"/>
          </a:p>
        </p:txBody>
      </p:sp>
    </p:spTree>
    <p:extLst>
      <p:ext uri="{BB962C8B-B14F-4D97-AF65-F5344CB8AC3E}">
        <p14:creationId xmlns:p14="http://schemas.microsoft.com/office/powerpoint/2010/main" val="3167292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current is nil before counter reaches 0, the linked list has less than 5 nodes.</a:t>
            </a:r>
          </a:p>
          <a:p>
            <a:r>
              <a:rPr lang="en-US" dirty="0" smtClean="0"/>
              <a:t>Time complexity: O(k)</a:t>
            </a:r>
            <a:r>
              <a:rPr lang="en-US" baseline="0" dirty="0" smtClean="0"/>
              <a:t> where k is number of nodes to be deleted.</a:t>
            </a:r>
            <a:endParaRPr lang="en-US" dirty="0" smtClean="0"/>
          </a:p>
          <a:p>
            <a:r>
              <a:rPr lang="en-US" dirty="0" smtClean="0"/>
              <a:t>Space complexity: O(1) since it doesn’t depend</a:t>
            </a:r>
            <a:r>
              <a:rPr lang="en-US" baseline="0" dirty="0" smtClean="0"/>
              <a:t> on the linked list size.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higher level programming languages, you don’t have to worry about freeing memory that</a:t>
            </a:r>
            <a:r>
              <a:rPr lang="en-US" baseline="0" dirty="0" smtClean="0"/>
              <a:t> the program is not using any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a:t>
            </a:r>
            <a:r>
              <a:rPr lang="en-US" dirty="0" smtClean="0"/>
              <a:t>arbage collection will kick in and cleans</a:t>
            </a:r>
            <a:r>
              <a:rPr lang="en-US" baseline="0" dirty="0" smtClean="0"/>
              <a:t> up nodes 1 through 5. </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20</a:t>
            </a:fld>
            <a:endParaRPr lang="en-US"/>
          </a:p>
        </p:txBody>
      </p:sp>
    </p:spTree>
    <p:extLst>
      <p:ext uri="{BB962C8B-B14F-4D97-AF65-F5344CB8AC3E}">
        <p14:creationId xmlns:p14="http://schemas.microsoft.com/office/powerpoint/2010/main" val="1536519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algorithm shows the consideration</a:t>
            </a:r>
            <a:r>
              <a:rPr lang="en-US" baseline="0" dirty="0" smtClean="0"/>
              <a:t> for lower level languages like C, where the programmer is responsible for freeing memory (Deleting the node). Higher level languages take care of this and simplify the algorithm (just count and update current to next. Then update head to the correct new head.)</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Shows solution with</a:t>
            </a:r>
            <a:r>
              <a:rPr lang="en-US" baseline="0" dirty="0" smtClean="0"/>
              <a:t> consideration for low level programming language like C. C does not have garbage collection.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Without garbage collection, the programmer is responsible for memory management – delete and free all things created when they are no longer needed. Without this, we may have memory leak.</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current is NULL before counter reaches 0, the linked list had less than 5 nodes originally</a:t>
            </a:r>
          </a:p>
          <a:p>
            <a:r>
              <a:rPr lang="en-US" dirty="0" smtClean="0"/>
              <a:t>Time complexity: O(k)</a:t>
            </a:r>
            <a:r>
              <a:rPr lang="en-US" baseline="0" dirty="0" smtClean="0"/>
              <a:t> where k is number of nodes to be deleted.</a:t>
            </a:r>
            <a:endParaRPr lang="en-US" dirty="0" smtClean="0"/>
          </a:p>
          <a:p>
            <a:r>
              <a:rPr lang="en-US" dirty="0" smtClean="0"/>
              <a:t>Space complexity: O(1) since it doesn’t depend</a:t>
            </a:r>
            <a:r>
              <a:rPr lang="en-US" baseline="0" dirty="0" smtClean="0"/>
              <a:t> on the linked list size.</a:t>
            </a:r>
            <a:endParaRPr lang="en-US" dirty="0" smtClean="0"/>
          </a:p>
          <a:p>
            <a:endParaRPr lang="en-US" dirty="0" smtClean="0"/>
          </a:p>
          <a:p>
            <a:endParaRPr lang="en-US" baseline="0" dirty="0" smtClean="0"/>
          </a:p>
          <a:p>
            <a:r>
              <a:rPr lang="en-US" baseline="0" dirty="0" smtClean="0"/>
              <a:t>Aside: Memory leak.</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21</a:t>
            </a:fld>
            <a:endParaRPr lang="en-US"/>
          </a:p>
        </p:txBody>
      </p:sp>
    </p:spTree>
    <p:extLst>
      <p:ext uri="{BB962C8B-B14F-4D97-AF65-F5344CB8AC3E}">
        <p14:creationId xmlns:p14="http://schemas.microsoft.com/office/powerpoint/2010/main" val="2941423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 the programmer is responsible for memory</a:t>
            </a:r>
            <a:r>
              <a:rPr lang="en-US" baseline="0" dirty="0" smtClean="0"/>
              <a:t> management. Free memory that is no longer needed.</a:t>
            </a:r>
            <a:endParaRPr lang="en-US" dirty="0"/>
          </a:p>
        </p:txBody>
      </p:sp>
      <p:sp>
        <p:nvSpPr>
          <p:cNvPr id="4" name="Slide Number Placeholder 3"/>
          <p:cNvSpPr>
            <a:spLocks noGrp="1"/>
          </p:cNvSpPr>
          <p:nvPr>
            <p:ph type="sldNum" sz="quarter" idx="10"/>
          </p:nvPr>
        </p:nvSpPr>
        <p:spPr/>
        <p:txBody>
          <a:bodyPr/>
          <a:lstStyle/>
          <a:p>
            <a:fld id="{F822A3B6-3BD2-40A0-8DE9-F49ADC42544C}" type="slidenum">
              <a:rPr lang="en-US" smtClean="0"/>
              <a:t>22</a:t>
            </a:fld>
            <a:endParaRPr lang="en-US"/>
          </a:p>
        </p:txBody>
      </p:sp>
    </p:spTree>
    <p:extLst>
      <p:ext uri="{BB962C8B-B14F-4D97-AF65-F5344CB8AC3E}">
        <p14:creationId xmlns:p14="http://schemas.microsoft.com/office/powerpoint/2010/main" val="1530534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 reading:</a:t>
            </a:r>
          </a:p>
          <a:p>
            <a:r>
              <a:rPr lang="en-US" dirty="0" smtClean="0"/>
              <a:t>https://en.wikipedia.org/wiki/Memory_leak</a:t>
            </a:r>
          </a:p>
          <a:p>
            <a:endParaRPr lang="en-US" dirty="0" smtClean="0"/>
          </a:p>
          <a:p>
            <a:r>
              <a:rPr lang="en-US" dirty="0" smtClean="0"/>
              <a:t>Reading</a:t>
            </a:r>
            <a:r>
              <a:rPr lang="en-US" baseline="0" dirty="0" smtClean="0"/>
              <a:t> for curiosity:</a:t>
            </a:r>
            <a:endParaRPr lang="en-US" dirty="0" smtClean="0"/>
          </a:p>
          <a:p>
            <a:r>
              <a:rPr lang="en-US" dirty="0" smtClean="0"/>
              <a:t>https://lifehacker.com/what-it-really-means-when-a-program-leaks-memory-1711957819</a:t>
            </a:r>
          </a:p>
          <a:p>
            <a:r>
              <a:rPr lang="en-US" dirty="0" smtClean="0"/>
              <a:t>https://www.sitepoint.com/ruby-uses-memory/</a:t>
            </a:r>
            <a:endParaRPr lang="en-US" dirty="0"/>
          </a:p>
        </p:txBody>
      </p:sp>
      <p:sp>
        <p:nvSpPr>
          <p:cNvPr id="4" name="Slide Number Placeholder 3"/>
          <p:cNvSpPr>
            <a:spLocks noGrp="1"/>
          </p:cNvSpPr>
          <p:nvPr>
            <p:ph type="sldNum" sz="quarter" idx="10"/>
          </p:nvPr>
        </p:nvSpPr>
        <p:spPr/>
        <p:txBody>
          <a:bodyPr/>
          <a:lstStyle/>
          <a:p>
            <a:fld id="{F822A3B6-3BD2-40A0-8DE9-F49ADC42544C}" type="slidenum">
              <a:rPr lang="en-US" smtClean="0"/>
              <a:t>23</a:t>
            </a:fld>
            <a:endParaRPr lang="en-US"/>
          </a:p>
        </p:txBody>
      </p:sp>
    </p:spTree>
    <p:extLst>
      <p:ext uri="{BB962C8B-B14F-4D97-AF65-F5344CB8AC3E}">
        <p14:creationId xmlns:p14="http://schemas.microsoft.com/office/powerpoint/2010/main" val="3693213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27</a:t>
            </a:fld>
            <a:endParaRPr lang="en-US"/>
          </a:p>
        </p:txBody>
      </p:sp>
    </p:spTree>
    <p:extLst>
      <p:ext uri="{BB962C8B-B14F-4D97-AF65-F5344CB8AC3E}">
        <p14:creationId xmlns:p14="http://schemas.microsoft.com/office/powerpoint/2010/main" val="1079364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complexity: O(n)</a:t>
            </a:r>
          </a:p>
          <a:p>
            <a:r>
              <a:rPr lang="en-US" dirty="0" smtClean="0"/>
              <a:t>Space complexity: O(1)</a:t>
            </a:r>
          </a:p>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28</a:t>
            </a:fld>
            <a:endParaRPr lang="en-US"/>
          </a:p>
        </p:txBody>
      </p:sp>
    </p:spTree>
    <p:extLst>
      <p:ext uri="{BB962C8B-B14F-4D97-AF65-F5344CB8AC3E}">
        <p14:creationId xmlns:p14="http://schemas.microsoft.com/office/powerpoint/2010/main" val="3042047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complexity: O(count)</a:t>
            </a:r>
          </a:p>
          <a:p>
            <a:r>
              <a:rPr lang="en-US" dirty="0" smtClean="0"/>
              <a:t>Space complexity: O(1)</a:t>
            </a:r>
          </a:p>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30</a:t>
            </a:fld>
            <a:endParaRPr lang="en-US"/>
          </a:p>
        </p:txBody>
      </p:sp>
    </p:spTree>
    <p:extLst>
      <p:ext uri="{BB962C8B-B14F-4D97-AF65-F5344CB8AC3E}">
        <p14:creationId xmlns:p14="http://schemas.microsoft.com/office/powerpoint/2010/main" val="2375713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Also: Allocation: No continuous memory available on the system </a:t>
            </a:r>
          </a:p>
          <a:p>
            <a:pPr marL="0" indent="0">
              <a:buFont typeface="+mj-lt"/>
              <a:buNone/>
            </a:pPr>
            <a:r>
              <a:rPr lang="en-US" dirty="0" smtClean="0"/>
              <a:t>Although one could defrag the system.</a:t>
            </a:r>
          </a:p>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5</a:t>
            </a:fld>
            <a:endParaRPr lang="en-US"/>
          </a:p>
        </p:txBody>
      </p:sp>
    </p:spTree>
    <p:extLst>
      <p:ext uri="{BB962C8B-B14F-4D97-AF65-F5344CB8AC3E}">
        <p14:creationId xmlns:p14="http://schemas.microsoft.com/office/powerpoint/2010/main" val="3881106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complexity: O(count)</a:t>
            </a:r>
          </a:p>
          <a:p>
            <a:r>
              <a:rPr lang="en-US" dirty="0" smtClean="0"/>
              <a:t>Space complexity: O(1)</a:t>
            </a:r>
          </a:p>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31</a:t>
            </a:fld>
            <a:endParaRPr lang="en-US"/>
          </a:p>
        </p:txBody>
      </p:sp>
    </p:spTree>
    <p:extLst>
      <p:ext uri="{BB962C8B-B14F-4D97-AF65-F5344CB8AC3E}">
        <p14:creationId xmlns:p14="http://schemas.microsoft.com/office/powerpoint/2010/main" val="469880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O(n)</a:t>
            </a:r>
          </a:p>
          <a:p>
            <a:r>
              <a:rPr lang="en-US" dirty="0" smtClean="0"/>
              <a:t>Space: O(1)</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33</a:t>
            </a:fld>
            <a:endParaRPr lang="en-US"/>
          </a:p>
        </p:txBody>
      </p:sp>
    </p:spTree>
    <p:extLst>
      <p:ext uri="{BB962C8B-B14F-4D97-AF65-F5344CB8AC3E}">
        <p14:creationId xmlns:p14="http://schemas.microsoft.com/office/powerpoint/2010/main" val="766329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O(n)</a:t>
            </a:r>
          </a:p>
          <a:p>
            <a:r>
              <a:rPr lang="en-US" dirty="0" smtClean="0"/>
              <a:t>Space: O(1)</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35</a:t>
            </a:fld>
            <a:endParaRPr lang="en-US"/>
          </a:p>
        </p:txBody>
      </p:sp>
    </p:spTree>
    <p:extLst>
      <p:ext uri="{BB962C8B-B14F-4D97-AF65-F5344CB8AC3E}">
        <p14:creationId xmlns:p14="http://schemas.microsoft.com/office/powerpoint/2010/main" val="85804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36</a:t>
            </a:fld>
            <a:endParaRPr lang="en-US"/>
          </a:p>
        </p:txBody>
      </p:sp>
    </p:spTree>
    <p:extLst>
      <p:ext uri="{BB962C8B-B14F-4D97-AF65-F5344CB8AC3E}">
        <p14:creationId xmlns:p14="http://schemas.microsoft.com/office/powerpoint/2010/main" val="3322305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 by Shruti Van Wicklen is licensed under a Creative Commons Attribution-</a:t>
            </a:r>
            <a:r>
              <a:rPr lang="en-US" dirty="0" err="1" smtClean="0"/>
              <a:t>NonCommercial</a:t>
            </a:r>
            <a:r>
              <a:rPr lang="en-US" dirty="0" smtClean="0"/>
              <a:t>-</a:t>
            </a:r>
            <a:r>
              <a:rPr lang="en-US" dirty="0" err="1" smtClean="0"/>
              <a:t>NoDerivatives</a:t>
            </a:r>
            <a:r>
              <a:rPr lang="en-US" dirty="0" smtClean="0"/>
              <a:t> 4.0 International License.</a:t>
            </a:r>
          </a:p>
          <a:p>
            <a:r>
              <a:rPr lang="en-US" dirty="0" smtClean="0"/>
              <a:t>Please see https://creativecommons.org/licenses/by-nc-nd/4.0/ for details.</a:t>
            </a:r>
          </a:p>
          <a:p>
            <a:r>
              <a:rPr lang="en-US" dirty="0" smtClean="0"/>
              <a:t>Please see https://wiki.creativecommons.org/wiki/Best_practices_for_attribution to</a:t>
            </a:r>
            <a:r>
              <a:rPr lang="en-US" baseline="0" dirty="0" smtClean="0"/>
              <a:t> see good examples </a:t>
            </a:r>
            <a:r>
              <a:rPr lang="en-US" baseline="0" smtClean="0"/>
              <a:t>of attributions.</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38</a:t>
            </a:fld>
            <a:endParaRPr lang="en-US"/>
          </a:p>
        </p:txBody>
      </p:sp>
    </p:spTree>
    <p:extLst>
      <p:ext uri="{BB962C8B-B14F-4D97-AF65-F5344CB8AC3E}">
        <p14:creationId xmlns:p14="http://schemas.microsoft.com/office/powerpoint/2010/main" val="883188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50"/>
                </a:solidFill>
              </a:rPr>
              <a:t>www.linkedin.com/in/shruti-van-wicklen</a:t>
            </a:r>
          </a:p>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39</a:t>
            </a:fld>
            <a:endParaRPr lang="en-US"/>
          </a:p>
        </p:txBody>
      </p:sp>
    </p:spTree>
    <p:extLst>
      <p:ext uri="{BB962C8B-B14F-4D97-AF65-F5344CB8AC3E}">
        <p14:creationId xmlns:p14="http://schemas.microsoft.com/office/powerpoint/2010/main" val="227954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choose the programming</a:t>
            </a:r>
            <a:r>
              <a:rPr lang="en-US" baseline="0" dirty="0" smtClean="0"/>
              <a:t> language you prefer and use either reference or pointer to code Candidate. We’ll focus on the logic for linked list manipulation which will be the same. The solutions here onwards will show code in C, but I’ll walk through with you to share the logic so you may check your solutions authored in any other language.</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41</a:t>
            </a:fld>
            <a:endParaRPr lang="en-US"/>
          </a:p>
        </p:txBody>
      </p:sp>
    </p:spTree>
    <p:extLst>
      <p:ext uri="{BB962C8B-B14F-4D97-AF65-F5344CB8AC3E}">
        <p14:creationId xmlns:p14="http://schemas.microsoft.com/office/powerpoint/2010/main" val="2912596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Animation shows an example of linked list manipulation while adding an element in the middle. In this example, we have an ordered linked</a:t>
            </a:r>
            <a:r>
              <a:rPr lang="en-US" baseline="0" dirty="0" smtClean="0"/>
              <a:t> list, in this case, ordered by descending order of scores of candidates. </a:t>
            </a:r>
          </a:p>
          <a:p>
            <a:pPr marL="171450" indent="-171450">
              <a:buFont typeface="Arial" panose="020B0604020202020204" pitchFamily="34" charset="0"/>
              <a:buChar char="•"/>
            </a:pPr>
            <a:r>
              <a:rPr lang="en-US" baseline="0" dirty="0" smtClean="0"/>
              <a:t>Original linked list: Tim -&gt; Jim</a:t>
            </a:r>
          </a:p>
          <a:p>
            <a:pPr marL="171450" indent="-171450">
              <a:buFont typeface="Arial" panose="020B0604020202020204" pitchFamily="34" charset="0"/>
              <a:buChar char="•"/>
            </a:pPr>
            <a:r>
              <a:rPr lang="en-US" baseline="0" dirty="0" smtClean="0"/>
              <a:t>A new candidate, Kim with the score of 1350 gets added. By comparing, we know it will need to be added in between Tim and Jim.</a:t>
            </a:r>
          </a:p>
          <a:p>
            <a:pPr marL="628650" lvl="1" indent="-171450">
              <a:buFont typeface="Arial" panose="020B0604020202020204" pitchFamily="34" charset="0"/>
              <a:buChar char="•"/>
            </a:pPr>
            <a:r>
              <a:rPr lang="en-US" baseline="0" dirty="0" smtClean="0"/>
              <a:t>Update Kim’s next to link to what Tim’s next links to (i.e. to Jim).</a:t>
            </a:r>
          </a:p>
          <a:p>
            <a:pPr marL="628650" lvl="1" indent="-171450">
              <a:buFont typeface="Arial" panose="020B0604020202020204" pitchFamily="34" charset="0"/>
              <a:buChar char="•"/>
            </a:pPr>
            <a:r>
              <a:rPr lang="en-US" baseline="0" dirty="0" smtClean="0"/>
              <a:t>Update Tim’s next to link to Kim.</a:t>
            </a:r>
          </a:p>
        </p:txBody>
      </p:sp>
      <p:sp>
        <p:nvSpPr>
          <p:cNvPr id="4" name="Slide Number Placeholder 3"/>
          <p:cNvSpPr>
            <a:spLocks noGrp="1"/>
          </p:cNvSpPr>
          <p:nvPr>
            <p:ph type="sldNum" sz="quarter" idx="10"/>
          </p:nvPr>
        </p:nvSpPr>
        <p:spPr/>
        <p:txBody>
          <a:bodyPr/>
          <a:lstStyle/>
          <a:p>
            <a:fld id="{800C2CF6-CA03-4463-85C5-5034042B4EBD}" type="slidenum">
              <a:rPr lang="en-US" smtClean="0"/>
              <a:t>42</a:t>
            </a:fld>
            <a:endParaRPr lang="en-US"/>
          </a:p>
        </p:txBody>
      </p:sp>
    </p:spTree>
    <p:extLst>
      <p:ext uri="{BB962C8B-B14F-4D97-AF65-F5344CB8AC3E}">
        <p14:creationId xmlns:p14="http://schemas.microsoft.com/office/powerpoint/2010/main" val="904063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your pick of programming</a:t>
            </a:r>
            <a:r>
              <a:rPr lang="en-US" baseline="0" dirty="0" smtClean="0"/>
              <a:t> language. Assume you have been given the definition of node, which contains integer data and a link to the next node. The function to implement receives an integer value to find and a pointer or reference to the first node in the linked list. Implement the function.</a:t>
            </a:r>
          </a:p>
          <a:p>
            <a:endParaRPr lang="en-US" baseline="0" dirty="0" smtClean="0"/>
          </a:p>
          <a:p>
            <a:r>
              <a:rPr lang="en-US" baseline="0" dirty="0" smtClean="0"/>
              <a:t>Hint: For all linked list problems, it helps to try out a few example linked list and leverage the examples to define your approach.</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43</a:t>
            </a:fld>
            <a:endParaRPr lang="en-US"/>
          </a:p>
        </p:txBody>
      </p:sp>
    </p:spTree>
    <p:extLst>
      <p:ext uri="{BB962C8B-B14F-4D97-AF65-F5344CB8AC3E}">
        <p14:creationId xmlns:p14="http://schemas.microsoft.com/office/powerpoint/2010/main" val="2118886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complexity = O(n)</a:t>
            </a:r>
          </a:p>
          <a:p>
            <a:r>
              <a:rPr lang="en-US" dirty="0" smtClean="0"/>
              <a:t>Space</a:t>
            </a:r>
            <a:r>
              <a:rPr lang="en-US" baseline="0" dirty="0" smtClean="0"/>
              <a:t> complexity = O(1)</a:t>
            </a:r>
          </a:p>
        </p:txBody>
      </p:sp>
      <p:sp>
        <p:nvSpPr>
          <p:cNvPr id="4" name="Slide Number Placeholder 3"/>
          <p:cNvSpPr>
            <a:spLocks noGrp="1"/>
          </p:cNvSpPr>
          <p:nvPr>
            <p:ph type="sldNum" sz="quarter" idx="10"/>
          </p:nvPr>
        </p:nvSpPr>
        <p:spPr/>
        <p:txBody>
          <a:bodyPr/>
          <a:lstStyle/>
          <a:p>
            <a:fld id="{800C2CF6-CA03-4463-85C5-5034042B4EBD}" type="slidenum">
              <a:rPr lang="en-US" smtClean="0"/>
              <a:t>44</a:t>
            </a:fld>
            <a:endParaRPr lang="en-US"/>
          </a:p>
        </p:txBody>
      </p:sp>
    </p:spTree>
    <p:extLst>
      <p:ext uri="{BB962C8B-B14F-4D97-AF65-F5344CB8AC3E}">
        <p14:creationId xmlns:p14="http://schemas.microsoft.com/office/powerpoint/2010/main" val="1516080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During</a:t>
            </a:r>
            <a:r>
              <a:rPr lang="en-US" baseline="0" dirty="0" smtClean="0"/>
              <a:t> the design process for each class, the designer explicitly chooses what functionality to expose to the consumers of the class.</a:t>
            </a:r>
          </a:p>
          <a:p>
            <a:pPr marL="171450" indent="-171450">
              <a:buFont typeface="Arial" panose="020B0604020202020204" pitchFamily="34" charset="0"/>
              <a:buChar char="•"/>
            </a:pPr>
            <a:r>
              <a:rPr lang="en-US" baseline="0" dirty="0" smtClean="0"/>
              <a:t>For example some data members may be read only i.e. a get() method is available but not a set() method.</a:t>
            </a:r>
          </a:p>
          <a:p>
            <a:pPr marL="171450" indent="-171450">
              <a:buFont typeface="Arial" panose="020B0604020202020204" pitchFamily="34" charset="0"/>
              <a:buChar char="•"/>
            </a:pPr>
            <a:r>
              <a:rPr lang="en-US" baseline="0" dirty="0" smtClean="0"/>
              <a:t>Most languages like Java and C# support access specifiers: private, protected and public that help make encapsulation possible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Restricted Array class, from last week’s homework uses an object of Array class internally.</a:t>
            </a:r>
            <a:endParaRPr lang="en-US" dirty="0"/>
          </a:p>
        </p:txBody>
      </p:sp>
      <p:sp>
        <p:nvSpPr>
          <p:cNvPr id="4" name="Slide Number Placeholder 3"/>
          <p:cNvSpPr>
            <a:spLocks noGrp="1"/>
          </p:cNvSpPr>
          <p:nvPr>
            <p:ph type="sldNum" sz="quarter" idx="10"/>
          </p:nvPr>
        </p:nvSpPr>
        <p:spPr/>
        <p:txBody>
          <a:bodyPr/>
          <a:lstStyle/>
          <a:p>
            <a:fld id="{1FB64870-0DC5-4B4D-B2C9-DFFCD846D768}" type="slidenum">
              <a:rPr lang="en-US" smtClean="0"/>
              <a:t>6</a:t>
            </a:fld>
            <a:endParaRPr lang="en-US"/>
          </a:p>
        </p:txBody>
      </p:sp>
    </p:spTree>
    <p:extLst>
      <p:ext uri="{BB962C8B-B14F-4D97-AF65-F5344CB8AC3E}">
        <p14:creationId xmlns:p14="http://schemas.microsoft.com/office/powerpoint/2010/main" val="1900196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prototype</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45</a:t>
            </a:fld>
            <a:endParaRPr lang="en-US"/>
          </a:p>
        </p:txBody>
      </p:sp>
    </p:spTree>
    <p:extLst>
      <p:ext uri="{BB962C8B-B14F-4D97-AF65-F5344CB8AC3E}">
        <p14:creationId xmlns:p14="http://schemas.microsoft.com/office/powerpoint/2010/main" val="3878042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few call outs:</a:t>
            </a:r>
          </a:p>
          <a:p>
            <a:pPr marL="171450" indent="-171450">
              <a:buFontTx/>
              <a:buChar char="-"/>
            </a:pPr>
            <a:r>
              <a:rPr lang="en-US" baseline="0" dirty="0" smtClean="0"/>
              <a:t>Notice that in C like lower level languages, the programmer is responsible for memory allocation and deallocation. Without </a:t>
            </a:r>
            <a:r>
              <a:rPr lang="en-US" i="1" baseline="0" dirty="0" smtClean="0">
                <a:latin typeface="Consolas" panose="020B0609020204030204" pitchFamily="49" charset="0"/>
                <a:cs typeface="Consolas" panose="020B0609020204030204" pitchFamily="49" charset="0"/>
              </a:rPr>
              <a:t>free(temp)</a:t>
            </a:r>
            <a:r>
              <a:rPr lang="en-US" baseline="0" dirty="0" smtClean="0"/>
              <a:t>, we will have a </a:t>
            </a:r>
            <a:r>
              <a:rPr lang="en-US" b="1" baseline="0" dirty="0" smtClean="0"/>
              <a:t>memory leak</a:t>
            </a:r>
            <a:r>
              <a:rPr lang="en-US" baseline="0" dirty="0" smtClean="0"/>
              <a:t>. A leaked memory never gets available back to the system for future use and may result in insufficient memory left on the machine over time. Higher level languages like Java provide garbage collection and the programmer doesn’t have to worry about memory management. </a:t>
            </a:r>
          </a:p>
          <a:p>
            <a:pPr marL="171450" indent="-171450">
              <a:buFontTx/>
              <a:buChar char="-"/>
            </a:pPr>
            <a:r>
              <a:rPr lang="en-US" baseline="0" dirty="0" smtClean="0"/>
              <a:t>A pointer left pointing to a freed space is known as a dangling pointer. If we try to access the value of such a pointer location, the result is undefined and may result in an </a:t>
            </a:r>
            <a:r>
              <a:rPr lang="en-US" b="1" baseline="0" dirty="0" smtClean="0"/>
              <a:t>access violation</a:t>
            </a:r>
            <a:r>
              <a:rPr lang="en-US" baseline="0" dirty="0" smtClean="0"/>
              <a:t>. An access violation is caused when a program tries to access memory or resource that it does not have privilege to.</a:t>
            </a:r>
          </a:p>
          <a:p>
            <a:pPr marL="0" indent="0">
              <a:buFontTx/>
              <a:buNone/>
            </a:pPr>
            <a:r>
              <a:rPr lang="en-US" baseline="0" dirty="0" smtClean="0"/>
              <a:t>Note: These are often asked in interviews.</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46</a:t>
            </a:fld>
            <a:endParaRPr lang="en-US"/>
          </a:p>
        </p:txBody>
      </p:sp>
    </p:spTree>
    <p:extLst>
      <p:ext uri="{BB962C8B-B14F-4D97-AF65-F5344CB8AC3E}">
        <p14:creationId xmlns:p14="http://schemas.microsoft.com/office/powerpoint/2010/main" val="260420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prototype</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47</a:t>
            </a:fld>
            <a:endParaRPr lang="en-US"/>
          </a:p>
        </p:txBody>
      </p:sp>
    </p:spTree>
    <p:extLst>
      <p:ext uri="{BB962C8B-B14F-4D97-AF65-F5344CB8AC3E}">
        <p14:creationId xmlns:p14="http://schemas.microsoft.com/office/powerpoint/2010/main" val="820693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complexity = O(n)</a:t>
            </a:r>
          </a:p>
          <a:p>
            <a:r>
              <a:rPr lang="en-US" dirty="0" smtClean="0"/>
              <a:t>Space</a:t>
            </a:r>
            <a:r>
              <a:rPr lang="en-US" baseline="0" dirty="0" smtClean="0"/>
              <a:t> complexity = O(1)</a:t>
            </a:r>
          </a:p>
        </p:txBody>
      </p:sp>
      <p:sp>
        <p:nvSpPr>
          <p:cNvPr id="4" name="Slide Number Placeholder 3"/>
          <p:cNvSpPr>
            <a:spLocks noGrp="1"/>
          </p:cNvSpPr>
          <p:nvPr>
            <p:ph type="sldNum" sz="quarter" idx="10"/>
          </p:nvPr>
        </p:nvSpPr>
        <p:spPr/>
        <p:txBody>
          <a:bodyPr/>
          <a:lstStyle/>
          <a:p>
            <a:fld id="{800C2CF6-CA03-4463-85C5-5034042B4EBD}" type="slidenum">
              <a:rPr lang="en-US" smtClean="0"/>
              <a:t>48</a:t>
            </a:fld>
            <a:endParaRPr lang="en-US"/>
          </a:p>
        </p:txBody>
      </p:sp>
    </p:spTree>
    <p:extLst>
      <p:ext uri="{BB962C8B-B14F-4D97-AF65-F5344CB8AC3E}">
        <p14:creationId xmlns:p14="http://schemas.microsoft.com/office/powerpoint/2010/main" val="2596837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prototype</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49</a:t>
            </a:fld>
            <a:endParaRPr lang="en-US"/>
          </a:p>
        </p:txBody>
      </p:sp>
    </p:spTree>
    <p:extLst>
      <p:ext uri="{BB962C8B-B14F-4D97-AF65-F5344CB8AC3E}">
        <p14:creationId xmlns:p14="http://schemas.microsoft.com/office/powerpoint/2010/main" val="2292269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Solution 1: </a:t>
            </a:r>
            <a:r>
              <a:rPr lang="en-US" dirty="0" smtClean="0"/>
              <a:t>Requires</a:t>
            </a:r>
            <a:r>
              <a:rPr lang="en-US" baseline="0" dirty="0" smtClean="0"/>
              <a:t> two passes (iterations) through the linked list.</a:t>
            </a:r>
          </a:p>
        </p:txBody>
      </p:sp>
      <p:sp>
        <p:nvSpPr>
          <p:cNvPr id="4" name="Slide Number Placeholder 3"/>
          <p:cNvSpPr>
            <a:spLocks noGrp="1"/>
          </p:cNvSpPr>
          <p:nvPr>
            <p:ph type="sldNum" sz="quarter" idx="10"/>
          </p:nvPr>
        </p:nvSpPr>
        <p:spPr/>
        <p:txBody>
          <a:bodyPr/>
          <a:lstStyle/>
          <a:p>
            <a:fld id="{800C2CF6-CA03-4463-85C5-5034042B4EBD}" type="slidenum">
              <a:rPr lang="en-US" smtClean="0"/>
              <a:t>50</a:t>
            </a:fld>
            <a:endParaRPr lang="en-US"/>
          </a:p>
        </p:txBody>
      </p:sp>
    </p:spTree>
    <p:extLst>
      <p:ext uri="{BB962C8B-B14F-4D97-AF65-F5344CB8AC3E}">
        <p14:creationId xmlns:p14="http://schemas.microsoft.com/office/powerpoint/2010/main" val="702673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Solution 2:</a:t>
            </a:r>
            <a:r>
              <a:rPr lang="en-US" baseline="0" dirty="0" smtClean="0"/>
              <a:t> </a:t>
            </a:r>
            <a:r>
              <a:rPr lang="en-US" dirty="0" smtClean="0"/>
              <a:t>Requires only one pass through the linked list</a:t>
            </a:r>
          </a:p>
        </p:txBody>
      </p:sp>
      <p:sp>
        <p:nvSpPr>
          <p:cNvPr id="4" name="Slide Number Placeholder 3"/>
          <p:cNvSpPr>
            <a:spLocks noGrp="1"/>
          </p:cNvSpPr>
          <p:nvPr>
            <p:ph type="sldNum" sz="quarter" idx="10"/>
          </p:nvPr>
        </p:nvSpPr>
        <p:spPr/>
        <p:txBody>
          <a:bodyPr/>
          <a:lstStyle/>
          <a:p>
            <a:fld id="{800C2CF6-CA03-4463-85C5-5034042B4EBD}" type="slidenum">
              <a:rPr lang="en-US" smtClean="0"/>
              <a:t>51</a:t>
            </a:fld>
            <a:endParaRPr lang="en-US"/>
          </a:p>
        </p:txBody>
      </p:sp>
    </p:spTree>
    <p:extLst>
      <p:ext uri="{BB962C8B-B14F-4D97-AF65-F5344CB8AC3E}">
        <p14:creationId xmlns:p14="http://schemas.microsoft.com/office/powerpoint/2010/main" val="2593615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52</a:t>
            </a:fld>
            <a:endParaRPr lang="en-US"/>
          </a:p>
        </p:txBody>
      </p:sp>
    </p:spTree>
    <p:extLst>
      <p:ext uri="{BB962C8B-B14F-4D97-AF65-F5344CB8AC3E}">
        <p14:creationId xmlns:p14="http://schemas.microsoft.com/office/powerpoint/2010/main" val="3270480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Considerations:</a:t>
            </a:r>
          </a:p>
          <a:p>
            <a:r>
              <a:rPr lang="en-US" dirty="0" smtClean="0"/>
              <a:t>In the array solution, be sure to check for index being less than </a:t>
            </a:r>
            <a:r>
              <a:rPr lang="en-US" dirty="0" err="1" smtClean="0"/>
              <a:t>arraySize</a:t>
            </a:r>
            <a:r>
              <a:rPr lang="en-US" dirty="0" smtClean="0"/>
              <a:t> as well as the value</a:t>
            </a:r>
            <a:r>
              <a:rPr lang="en-US" baseline="0" dirty="0" smtClean="0"/>
              <a:t> at index not being the special, unassigned value of INT_MAX</a:t>
            </a:r>
          </a:p>
          <a:p>
            <a:r>
              <a:rPr lang="en-US" baseline="0" dirty="0" smtClean="0"/>
              <a:t>Note: arrays are inefficient due to having to declare the max space ahead of time during declaration time. In contrast, linked list nodes are created or deleted on demand, dynamically.</a:t>
            </a:r>
          </a:p>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53</a:t>
            </a:fld>
            <a:endParaRPr lang="en-US"/>
          </a:p>
        </p:txBody>
      </p:sp>
    </p:spTree>
    <p:extLst>
      <p:ext uri="{BB962C8B-B14F-4D97-AF65-F5344CB8AC3E}">
        <p14:creationId xmlns:p14="http://schemas.microsoft.com/office/powerpoint/2010/main" val="4733425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Considerations:</a:t>
            </a:r>
          </a:p>
          <a:p>
            <a:r>
              <a:rPr lang="en-US" dirty="0" smtClean="0"/>
              <a:t>In the array solution, be sure to check for index being less than </a:t>
            </a:r>
            <a:r>
              <a:rPr lang="en-US" dirty="0" err="1" smtClean="0"/>
              <a:t>arraySize</a:t>
            </a:r>
            <a:r>
              <a:rPr lang="en-US" dirty="0" smtClean="0"/>
              <a:t> as well as the value</a:t>
            </a:r>
            <a:r>
              <a:rPr lang="en-US" baseline="0" dirty="0" smtClean="0"/>
              <a:t> at index not being the special, unassigned value of INT_MAX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arrays are inefficient due to having to declare the max space ahead of time during declaration time. In contrast, linked list nodes are created or deleted on demand, dynamically.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54</a:t>
            </a:fld>
            <a:endParaRPr lang="en-US"/>
          </a:p>
        </p:txBody>
      </p:sp>
    </p:spTree>
    <p:extLst>
      <p:ext uri="{BB962C8B-B14F-4D97-AF65-F5344CB8AC3E}">
        <p14:creationId xmlns:p14="http://schemas.microsoft.com/office/powerpoint/2010/main" val="471995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head doesn’t get passed around.</a:t>
            </a:r>
          </a:p>
          <a:p>
            <a:r>
              <a:rPr lang="en-US" dirty="0" smtClean="0"/>
              <a:t>If you are using an object oriented programming language:</a:t>
            </a:r>
          </a:p>
          <a:p>
            <a:pPr marL="228600" indent="-228600">
              <a:buAutoNum type="arabicParenBoth"/>
            </a:pPr>
            <a:r>
              <a:rPr lang="en-US" baseline="0" dirty="0" smtClean="0"/>
              <a:t>Define your entities – the classes, the data members, the methods</a:t>
            </a:r>
          </a:p>
          <a:p>
            <a:pPr marL="228600" indent="-228600">
              <a:buAutoNum type="arabicParenBoth"/>
            </a:pPr>
            <a:r>
              <a:rPr lang="en-US" baseline="0" dirty="0" smtClean="0"/>
              <a:t>Define what’s private vs. public including considering get and set methods separately. Decide what gets encapsulated.</a:t>
            </a:r>
          </a:p>
          <a:p>
            <a:pPr marL="228600" indent="-228600">
              <a:buAutoNum type="arabicParenBoth"/>
            </a:pPr>
            <a:r>
              <a:rPr lang="en-US" baseline="0" dirty="0" smtClean="0"/>
              <a:t>If you are asked to create a method for a linked list: check if the method is part of the linked list class. Don’t assume the head being passed around, or an object of linked list class being passed around – because that is not leveraging OO design principles.</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9</a:t>
            </a:fld>
            <a:endParaRPr lang="en-US"/>
          </a:p>
        </p:txBody>
      </p:sp>
    </p:spTree>
    <p:extLst>
      <p:ext uri="{BB962C8B-B14F-4D97-AF65-F5344CB8AC3E}">
        <p14:creationId xmlns:p14="http://schemas.microsoft.com/office/powerpoint/2010/main" val="35851820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Considerations:</a:t>
            </a:r>
          </a:p>
          <a:p>
            <a:r>
              <a:rPr lang="en-US" dirty="0" smtClean="0"/>
              <a:t>In the array solution, be sure to check for index being less than </a:t>
            </a:r>
            <a:r>
              <a:rPr lang="en-US" dirty="0" err="1" smtClean="0"/>
              <a:t>arraySize</a:t>
            </a:r>
            <a:r>
              <a:rPr lang="en-US" dirty="0" smtClean="0"/>
              <a:t> as well as the value</a:t>
            </a:r>
            <a:r>
              <a:rPr lang="en-US" baseline="0" dirty="0" smtClean="0"/>
              <a:t> at index not being the special, unassigned value of INT_MAX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arrays are inefficient due to having to declare the max space ahead of time during declaration time. In contrast, linked list nodes are created or deleted on demand, dynamically.</a:t>
            </a:r>
          </a:p>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55</a:t>
            </a:fld>
            <a:endParaRPr lang="en-US"/>
          </a:p>
        </p:txBody>
      </p:sp>
    </p:spTree>
    <p:extLst>
      <p:ext uri="{BB962C8B-B14F-4D97-AF65-F5344CB8AC3E}">
        <p14:creationId xmlns:p14="http://schemas.microsoft.com/office/powerpoint/2010/main" val="11657031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Considerations:</a:t>
            </a:r>
          </a:p>
          <a:p>
            <a:r>
              <a:rPr lang="en-US" dirty="0" smtClean="0"/>
              <a:t>In the array solution, be sure to check for index being less than </a:t>
            </a:r>
            <a:r>
              <a:rPr lang="en-US" dirty="0" err="1" smtClean="0"/>
              <a:t>arraySize</a:t>
            </a:r>
            <a:r>
              <a:rPr lang="en-US" dirty="0" smtClean="0"/>
              <a:t> as well as the value</a:t>
            </a:r>
            <a:r>
              <a:rPr lang="en-US" baseline="0" dirty="0" smtClean="0"/>
              <a:t> at index not being the special, unassigned value of INT_MAX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arrays are inefficient due to having to declare the max space ahead of time during declaration time. In contrast, linked list nodes are created or deleted on demand, dynamically.</a:t>
            </a:r>
          </a:p>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56</a:t>
            </a:fld>
            <a:endParaRPr lang="en-US"/>
          </a:p>
        </p:txBody>
      </p:sp>
    </p:spTree>
    <p:extLst>
      <p:ext uri="{BB962C8B-B14F-4D97-AF65-F5344CB8AC3E}">
        <p14:creationId xmlns:p14="http://schemas.microsoft.com/office/powerpoint/2010/main" val="36281153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57</a:t>
            </a:fld>
            <a:endParaRPr lang="en-US"/>
          </a:p>
        </p:txBody>
      </p:sp>
    </p:spTree>
    <p:extLst>
      <p:ext uri="{BB962C8B-B14F-4D97-AF65-F5344CB8AC3E}">
        <p14:creationId xmlns:p14="http://schemas.microsoft.com/office/powerpoint/2010/main" val="1077893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58</a:t>
            </a:fld>
            <a:endParaRPr lang="en-US"/>
          </a:p>
        </p:txBody>
      </p:sp>
    </p:spTree>
    <p:extLst>
      <p:ext uri="{BB962C8B-B14F-4D97-AF65-F5344CB8AC3E}">
        <p14:creationId xmlns:p14="http://schemas.microsoft.com/office/powerpoint/2010/main" val="34530734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59</a:t>
            </a:fld>
            <a:endParaRPr lang="en-US"/>
          </a:p>
        </p:txBody>
      </p:sp>
    </p:spTree>
    <p:extLst>
      <p:ext uri="{BB962C8B-B14F-4D97-AF65-F5344CB8AC3E}">
        <p14:creationId xmlns:p14="http://schemas.microsoft.com/office/powerpoint/2010/main" val="4092740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complexity: O(n)</a:t>
            </a:r>
          </a:p>
          <a:p>
            <a:r>
              <a:rPr lang="en-US" dirty="0" smtClean="0"/>
              <a:t>Space complexity: O(1)</a:t>
            </a:r>
          </a:p>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60</a:t>
            </a:fld>
            <a:endParaRPr lang="en-US"/>
          </a:p>
        </p:txBody>
      </p:sp>
    </p:spTree>
    <p:extLst>
      <p:ext uri="{BB962C8B-B14F-4D97-AF65-F5344CB8AC3E}">
        <p14:creationId xmlns:p14="http://schemas.microsoft.com/office/powerpoint/2010/main" val="17655313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problems we have looked at so far assumed a singly</a:t>
            </a:r>
            <a:r>
              <a:rPr lang="en-US" baseline="0" dirty="0" smtClean="0"/>
              <a:t> linked list.</a:t>
            </a:r>
          </a:p>
          <a:p>
            <a:r>
              <a:rPr lang="en-US" baseline="0" dirty="0" smtClean="0"/>
              <a:t>Solutions not provided in this deck. Contact Shruti if you’d like to get your solution reviewed.</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61</a:t>
            </a:fld>
            <a:endParaRPr lang="en-US"/>
          </a:p>
        </p:txBody>
      </p:sp>
    </p:spTree>
    <p:extLst>
      <p:ext uri="{BB962C8B-B14F-4D97-AF65-F5344CB8AC3E}">
        <p14:creationId xmlns:p14="http://schemas.microsoft.com/office/powerpoint/2010/main" val="11350671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62</a:t>
            </a:fld>
            <a:endParaRPr lang="en-US"/>
          </a:p>
        </p:txBody>
      </p:sp>
    </p:spTree>
    <p:extLst>
      <p:ext uri="{BB962C8B-B14F-4D97-AF65-F5344CB8AC3E}">
        <p14:creationId xmlns:p14="http://schemas.microsoft.com/office/powerpoint/2010/main" val="27036281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63</a:t>
            </a:fld>
            <a:endParaRPr lang="en-US"/>
          </a:p>
        </p:txBody>
      </p:sp>
    </p:spTree>
    <p:extLst>
      <p:ext uri="{BB962C8B-B14F-4D97-AF65-F5344CB8AC3E}">
        <p14:creationId xmlns:p14="http://schemas.microsoft.com/office/powerpoint/2010/main" val="212517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Entity-Relationship</a:t>
            </a:r>
            <a:r>
              <a:rPr lang="en-US" baseline="0" dirty="0" smtClean="0"/>
              <a:t> (ER) diagrams are to database design, UML class diagrams are to classes in designing a system.</a:t>
            </a:r>
          </a:p>
          <a:p>
            <a:r>
              <a:rPr lang="en-US" baseline="0" dirty="0" smtClean="0"/>
              <a:t>Class Node is a node in a singly linked list.</a:t>
            </a:r>
          </a:p>
          <a:p>
            <a:r>
              <a:rPr lang="en-US" baseline="0" dirty="0" smtClean="0"/>
              <a:t>Class Linked List could be an empty linked list with NULL head or have 1 node reference for the head.</a:t>
            </a:r>
            <a:endParaRPr lang="en-US" dirty="0"/>
          </a:p>
        </p:txBody>
      </p:sp>
      <p:sp>
        <p:nvSpPr>
          <p:cNvPr id="4" name="Slide Number Placeholder 3"/>
          <p:cNvSpPr>
            <a:spLocks noGrp="1"/>
          </p:cNvSpPr>
          <p:nvPr>
            <p:ph type="sldNum" sz="quarter" idx="10"/>
          </p:nvPr>
        </p:nvSpPr>
        <p:spPr/>
        <p:txBody>
          <a:bodyPr/>
          <a:lstStyle/>
          <a:p>
            <a:fld id="{1FB64870-0DC5-4B4D-B2C9-DFFCD846D768}" type="slidenum">
              <a:rPr lang="en-US" smtClean="0"/>
              <a:t>11</a:t>
            </a:fld>
            <a:endParaRPr lang="en-US"/>
          </a:p>
        </p:txBody>
      </p:sp>
    </p:spTree>
    <p:extLst>
      <p:ext uri="{BB962C8B-B14F-4D97-AF65-F5344CB8AC3E}">
        <p14:creationId xmlns:p14="http://schemas.microsoft.com/office/powerpoint/2010/main" val="3333918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we’ll focus our algorithmic thinking with singly linked list.</a:t>
            </a:r>
          </a:p>
          <a:p>
            <a:r>
              <a:rPr lang="en-US" dirty="0" smtClean="0"/>
              <a:t>All the same algorithms</a:t>
            </a:r>
            <a:r>
              <a:rPr lang="en-US" baseline="0" dirty="0" smtClean="0"/>
              <a:t> apply to doubly linked list and are left as exercise for the learners. Send me a gist or PR for doubly linked list if you’d like to get it reviewed.</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12</a:t>
            </a:fld>
            <a:endParaRPr lang="en-US"/>
          </a:p>
        </p:txBody>
      </p:sp>
    </p:spTree>
    <p:extLst>
      <p:ext uri="{BB962C8B-B14F-4D97-AF65-F5344CB8AC3E}">
        <p14:creationId xmlns:p14="http://schemas.microsoft.com/office/powerpoint/2010/main" val="41010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linked list will always start out empty – with no</a:t>
            </a:r>
            <a:r>
              <a:rPr lang="en-US" baseline="0" dirty="0" smtClean="0"/>
              <a:t> nodes. </a:t>
            </a:r>
          </a:p>
          <a:p>
            <a:r>
              <a:rPr lang="en-US" baseline="0" dirty="0" smtClean="0"/>
              <a:t>-&gt; This is the condition we want to have consideration for all algorithms.</a:t>
            </a:r>
          </a:p>
          <a:p>
            <a:r>
              <a:rPr lang="en-US" baseline="0" dirty="0" smtClean="0"/>
              <a:t>Once a node is added, head gets us this node.</a:t>
            </a:r>
          </a:p>
          <a:p>
            <a:r>
              <a:rPr lang="en-US" baseline="0" dirty="0" smtClean="0"/>
              <a:t>-&gt; some algorithms will need consideration for this case. (Cases where you are skipping one node. Always check for nil before moving to next.)</a:t>
            </a:r>
          </a:p>
          <a:p>
            <a:r>
              <a:rPr lang="en-US" baseline="0" dirty="0" smtClean="0"/>
              <a:t>As more nodes get added, the linked list size increases.</a:t>
            </a:r>
          </a:p>
          <a:p>
            <a:endParaRPr lang="en-US" baseline="0" dirty="0" smtClean="0"/>
          </a:p>
          <a:p>
            <a:r>
              <a:rPr lang="en-US" baseline="0" dirty="0" smtClean="0"/>
              <a:t>Question: If the order of nodes doesn’t matter, what’s would be the algorithmic way to get the best time complexity?</a:t>
            </a:r>
          </a:p>
          <a:p>
            <a:r>
              <a:rPr lang="en-US" baseline="0" dirty="0" smtClean="0"/>
              <a:t>Answer: Algorithm that adds nodes at the beginning of the linked list – update head. (And not at the end of the linked list). This will yield O(1) time complexity (instead of O(n) time complexity).</a:t>
            </a:r>
          </a:p>
          <a:p>
            <a:endParaRPr lang="en-US" baseline="0" dirty="0" smtClean="0"/>
          </a:p>
          <a:p>
            <a:r>
              <a:rPr lang="en-US" baseline="0" dirty="0" smtClean="0"/>
              <a:t>Aside: The link may be a pointer or a reference depending on the language being used. </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13</a:t>
            </a:fld>
            <a:endParaRPr lang="en-US"/>
          </a:p>
        </p:txBody>
      </p:sp>
    </p:spTree>
    <p:extLst>
      <p:ext uri="{BB962C8B-B14F-4D97-AF65-F5344CB8AC3E}">
        <p14:creationId xmlns:p14="http://schemas.microsoft.com/office/powerpoint/2010/main" val="364937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game of cards.</a:t>
            </a:r>
          </a:p>
          <a:p>
            <a:r>
              <a:rPr lang="en-US" dirty="0" smtClean="0"/>
              <a:t>A deck of cards could simply be an</a:t>
            </a:r>
            <a:r>
              <a:rPr lang="en-US" baseline="0" dirty="0" smtClean="0"/>
              <a:t> array of 52 cards. However there are several aspects where a linked list is more useful:</a:t>
            </a:r>
          </a:p>
          <a:p>
            <a:pPr marL="171450" indent="-171450">
              <a:buFontTx/>
              <a:buChar char="-"/>
            </a:pPr>
            <a:r>
              <a:rPr lang="en-US" baseline="0" dirty="0" smtClean="0"/>
              <a:t>More than one deck in play</a:t>
            </a:r>
          </a:p>
          <a:p>
            <a:pPr marL="171450" indent="-171450">
              <a:buFontTx/>
              <a:buChar char="-"/>
            </a:pPr>
            <a:r>
              <a:rPr lang="en-US" baseline="0" dirty="0" smtClean="0"/>
              <a:t>Representing a hand of cards – number of cards in hand may change from 0 to n.</a:t>
            </a:r>
          </a:p>
          <a:p>
            <a:pPr marL="0" indent="0">
              <a:buFontTx/>
              <a:buNone/>
            </a:pPr>
            <a:r>
              <a:rPr lang="en-US" baseline="0" dirty="0" smtClean="0"/>
              <a:t>So, let’s have define our node.</a:t>
            </a:r>
            <a:endParaRPr lang="en-US" dirty="0"/>
          </a:p>
        </p:txBody>
      </p:sp>
      <p:sp>
        <p:nvSpPr>
          <p:cNvPr id="4" name="Slide Number Placeholder 3"/>
          <p:cNvSpPr>
            <a:spLocks noGrp="1"/>
          </p:cNvSpPr>
          <p:nvPr>
            <p:ph type="sldNum" sz="quarter" idx="10"/>
          </p:nvPr>
        </p:nvSpPr>
        <p:spPr/>
        <p:txBody>
          <a:bodyPr/>
          <a:lstStyle/>
          <a:p>
            <a:fld id="{800C2CF6-CA03-4463-85C5-5034042B4EBD}" type="slidenum">
              <a:rPr lang="en-US" smtClean="0"/>
              <a:t>14</a:t>
            </a:fld>
            <a:endParaRPr lang="en-US"/>
          </a:p>
        </p:txBody>
      </p:sp>
    </p:spTree>
    <p:extLst>
      <p:ext uri="{BB962C8B-B14F-4D97-AF65-F5344CB8AC3E}">
        <p14:creationId xmlns:p14="http://schemas.microsoft.com/office/powerpoint/2010/main" val="1570851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discussion: what</a:t>
            </a:r>
            <a:r>
              <a:rPr lang="en-US" baseline="0" dirty="0" smtClean="0"/>
              <a:t> would the algorithm to count the number of nodes i.e. get length look like?</a:t>
            </a:r>
          </a:p>
          <a:p>
            <a:r>
              <a:rPr lang="en-US" baseline="0" dirty="0" smtClean="0"/>
              <a:t>Common bug: update current to be current’s next gets missed.</a:t>
            </a:r>
          </a:p>
          <a:p>
            <a:r>
              <a:rPr lang="en-US" baseline="0" dirty="0" smtClean="0"/>
              <a:t>What is the time and space complexity?</a:t>
            </a:r>
          </a:p>
          <a:p>
            <a:r>
              <a:rPr lang="en-US" baseline="0" dirty="0" smtClean="0"/>
              <a:t>O(n) time</a:t>
            </a:r>
          </a:p>
          <a:p>
            <a:r>
              <a:rPr lang="en-US" baseline="0" dirty="0" smtClean="0"/>
              <a:t>O(1) space since it doesn’t change with linked list size changing.</a:t>
            </a:r>
          </a:p>
          <a:p>
            <a:endParaRPr lang="en-US" baseline="0" dirty="0" smtClean="0"/>
          </a:p>
          <a:p>
            <a:pPr marL="0" indent="0">
              <a:buFont typeface="Arial" panose="020B0604020202020204" pitchFamily="34" charset="0"/>
              <a:buNone/>
            </a:pPr>
            <a:r>
              <a:rPr lang="en-US" baseline="0" dirty="0" smtClean="0"/>
              <a:t>Similar linear algorithm for printing each value, visiting each node in the linked list.</a:t>
            </a:r>
          </a:p>
          <a:p>
            <a:pPr marL="0" indent="0">
              <a:buFont typeface="Arial" panose="020B0604020202020204" pitchFamily="34" charset="0"/>
              <a:buNone/>
            </a:pPr>
            <a:r>
              <a:rPr lang="en-US" baseline="0" dirty="0" smtClean="0"/>
              <a:t>Or to search for a particular card.</a:t>
            </a:r>
          </a:p>
        </p:txBody>
      </p:sp>
      <p:sp>
        <p:nvSpPr>
          <p:cNvPr id="4" name="Slide Number Placeholder 3"/>
          <p:cNvSpPr>
            <a:spLocks noGrp="1"/>
          </p:cNvSpPr>
          <p:nvPr>
            <p:ph type="sldNum" sz="quarter" idx="10"/>
          </p:nvPr>
        </p:nvSpPr>
        <p:spPr/>
        <p:txBody>
          <a:bodyPr/>
          <a:lstStyle/>
          <a:p>
            <a:fld id="{800C2CF6-CA03-4463-85C5-5034042B4EBD}" type="slidenum">
              <a:rPr lang="en-US" smtClean="0"/>
              <a:t>15</a:t>
            </a:fld>
            <a:endParaRPr lang="en-US"/>
          </a:p>
        </p:txBody>
      </p:sp>
    </p:spTree>
    <p:extLst>
      <p:ext uri="{BB962C8B-B14F-4D97-AF65-F5344CB8AC3E}">
        <p14:creationId xmlns:p14="http://schemas.microsoft.com/office/powerpoint/2010/main" val="2633485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36520B-A4F8-4AE3-A244-242602BB54B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C0898-7CAB-46F7-AB29-2270F237442C}" type="slidenum">
              <a:rPr lang="en-US" smtClean="0"/>
              <a:t>‹#›</a:t>
            </a:fld>
            <a:endParaRPr lang="en-US"/>
          </a:p>
        </p:txBody>
      </p:sp>
    </p:spTree>
    <p:extLst>
      <p:ext uri="{BB962C8B-B14F-4D97-AF65-F5344CB8AC3E}">
        <p14:creationId xmlns:p14="http://schemas.microsoft.com/office/powerpoint/2010/main" val="369392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6520B-A4F8-4AE3-A244-242602BB54B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C0898-7CAB-46F7-AB29-2270F237442C}" type="slidenum">
              <a:rPr lang="en-US" smtClean="0"/>
              <a:t>‹#›</a:t>
            </a:fld>
            <a:endParaRPr lang="en-US"/>
          </a:p>
        </p:txBody>
      </p:sp>
    </p:spTree>
    <p:extLst>
      <p:ext uri="{BB962C8B-B14F-4D97-AF65-F5344CB8AC3E}">
        <p14:creationId xmlns:p14="http://schemas.microsoft.com/office/powerpoint/2010/main" val="292364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6520B-A4F8-4AE3-A244-242602BB54B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C0898-7CAB-46F7-AB29-2270F237442C}" type="slidenum">
              <a:rPr lang="en-US" smtClean="0"/>
              <a:t>‹#›</a:t>
            </a:fld>
            <a:endParaRPr lang="en-US"/>
          </a:p>
        </p:txBody>
      </p:sp>
    </p:spTree>
    <p:extLst>
      <p:ext uri="{BB962C8B-B14F-4D97-AF65-F5344CB8AC3E}">
        <p14:creationId xmlns:p14="http://schemas.microsoft.com/office/powerpoint/2010/main" val="367634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6520B-A4F8-4AE3-A244-242602BB54B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C0898-7CAB-46F7-AB29-2270F237442C}" type="slidenum">
              <a:rPr lang="en-US" smtClean="0"/>
              <a:t>‹#›</a:t>
            </a:fld>
            <a:endParaRPr lang="en-US"/>
          </a:p>
        </p:txBody>
      </p:sp>
    </p:spTree>
    <p:extLst>
      <p:ext uri="{BB962C8B-B14F-4D97-AF65-F5344CB8AC3E}">
        <p14:creationId xmlns:p14="http://schemas.microsoft.com/office/powerpoint/2010/main" val="304189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6520B-A4F8-4AE3-A244-242602BB54B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C0898-7CAB-46F7-AB29-2270F237442C}" type="slidenum">
              <a:rPr lang="en-US" smtClean="0"/>
              <a:t>‹#›</a:t>
            </a:fld>
            <a:endParaRPr lang="en-US"/>
          </a:p>
        </p:txBody>
      </p:sp>
    </p:spTree>
    <p:extLst>
      <p:ext uri="{BB962C8B-B14F-4D97-AF65-F5344CB8AC3E}">
        <p14:creationId xmlns:p14="http://schemas.microsoft.com/office/powerpoint/2010/main" val="128903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36520B-A4F8-4AE3-A244-242602BB54B4}"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C0898-7CAB-46F7-AB29-2270F237442C}" type="slidenum">
              <a:rPr lang="en-US" smtClean="0"/>
              <a:t>‹#›</a:t>
            </a:fld>
            <a:endParaRPr lang="en-US"/>
          </a:p>
        </p:txBody>
      </p:sp>
    </p:spTree>
    <p:extLst>
      <p:ext uri="{BB962C8B-B14F-4D97-AF65-F5344CB8AC3E}">
        <p14:creationId xmlns:p14="http://schemas.microsoft.com/office/powerpoint/2010/main" val="374693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36520B-A4F8-4AE3-A244-242602BB54B4}"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0C0898-7CAB-46F7-AB29-2270F237442C}" type="slidenum">
              <a:rPr lang="en-US" smtClean="0"/>
              <a:t>‹#›</a:t>
            </a:fld>
            <a:endParaRPr lang="en-US"/>
          </a:p>
        </p:txBody>
      </p:sp>
    </p:spTree>
    <p:extLst>
      <p:ext uri="{BB962C8B-B14F-4D97-AF65-F5344CB8AC3E}">
        <p14:creationId xmlns:p14="http://schemas.microsoft.com/office/powerpoint/2010/main" val="262123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36520B-A4F8-4AE3-A244-242602BB54B4}" type="datetimeFigureOut">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0C0898-7CAB-46F7-AB29-2270F237442C}" type="slidenum">
              <a:rPr lang="en-US" smtClean="0"/>
              <a:t>‹#›</a:t>
            </a:fld>
            <a:endParaRPr lang="en-US"/>
          </a:p>
        </p:txBody>
      </p:sp>
    </p:spTree>
    <p:extLst>
      <p:ext uri="{BB962C8B-B14F-4D97-AF65-F5344CB8AC3E}">
        <p14:creationId xmlns:p14="http://schemas.microsoft.com/office/powerpoint/2010/main" val="2651648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6520B-A4F8-4AE3-A244-242602BB54B4}" type="datetimeFigureOut">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0C0898-7CAB-46F7-AB29-2270F237442C}" type="slidenum">
              <a:rPr lang="en-US" smtClean="0"/>
              <a:t>‹#›</a:t>
            </a:fld>
            <a:endParaRPr lang="en-US"/>
          </a:p>
        </p:txBody>
      </p:sp>
    </p:spTree>
    <p:extLst>
      <p:ext uri="{BB962C8B-B14F-4D97-AF65-F5344CB8AC3E}">
        <p14:creationId xmlns:p14="http://schemas.microsoft.com/office/powerpoint/2010/main" val="6934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6520B-A4F8-4AE3-A244-242602BB54B4}"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C0898-7CAB-46F7-AB29-2270F237442C}" type="slidenum">
              <a:rPr lang="en-US" smtClean="0"/>
              <a:t>‹#›</a:t>
            </a:fld>
            <a:endParaRPr lang="en-US"/>
          </a:p>
        </p:txBody>
      </p:sp>
    </p:spTree>
    <p:extLst>
      <p:ext uri="{BB962C8B-B14F-4D97-AF65-F5344CB8AC3E}">
        <p14:creationId xmlns:p14="http://schemas.microsoft.com/office/powerpoint/2010/main" val="214670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6520B-A4F8-4AE3-A244-242602BB54B4}"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C0898-7CAB-46F7-AB29-2270F237442C}" type="slidenum">
              <a:rPr lang="en-US" smtClean="0"/>
              <a:t>‹#›</a:t>
            </a:fld>
            <a:endParaRPr lang="en-US"/>
          </a:p>
        </p:txBody>
      </p:sp>
    </p:spTree>
    <p:extLst>
      <p:ext uri="{BB962C8B-B14F-4D97-AF65-F5344CB8AC3E}">
        <p14:creationId xmlns:p14="http://schemas.microsoft.com/office/powerpoint/2010/main" val="26848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6520B-A4F8-4AE3-A244-242602BB54B4}" type="datetimeFigureOut">
              <a:rPr lang="en-US" smtClean="0"/>
              <a:t>2/15/2018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C0898-7CAB-46F7-AB29-2270F237442C}" type="slidenum">
              <a:rPr lang="en-US" smtClean="0"/>
              <a:t>‹#›</a:t>
            </a:fld>
            <a:endParaRPr lang="en-US"/>
          </a:p>
        </p:txBody>
      </p:sp>
    </p:spTree>
    <p:extLst>
      <p:ext uri="{BB962C8B-B14F-4D97-AF65-F5344CB8AC3E}">
        <p14:creationId xmlns:p14="http://schemas.microsoft.com/office/powerpoint/2010/main" val="2178276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slideshare.net/secret/qCrOIS4xRIAE4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Memory_leak"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en.wikipedia.org/wiki/Segmentation_fault"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Encapsulation_(computer_programming)#Encapsulation_and_Inherita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commons.wikimedia.org/wiki/File:CPT-OOP-interfaces.svg"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1500" y="6524625"/>
            <a:ext cx="4000500" cy="261610"/>
          </a:xfrm>
          <a:prstGeom prst="rect">
            <a:avLst/>
          </a:prstGeom>
          <a:noFill/>
        </p:spPr>
        <p:txBody>
          <a:bodyPr wrap="square" rtlCol="0">
            <a:spAutoFit/>
          </a:bodyPr>
          <a:lstStyle/>
          <a:p>
            <a:pPr algn="r"/>
            <a:r>
              <a:rPr lang="en-US" sz="1100" i="1" dirty="0"/>
              <a:t>Source: https://wisevishvesh.files.wordpress.com/2010/10/sdlc.jpg</a:t>
            </a:r>
          </a:p>
        </p:txBody>
      </p:sp>
      <p:pic>
        <p:nvPicPr>
          <p:cNvPr id="3" name="Picture 2" descr="https://wisevishvesh.files.wordpress.com/2010/10/sdl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1" y="0"/>
            <a:ext cx="8026400" cy="658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050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304" y="0"/>
            <a:ext cx="10515600" cy="1325563"/>
          </a:xfrm>
        </p:spPr>
        <p:txBody>
          <a:bodyPr/>
          <a:lstStyle/>
          <a:p>
            <a:r>
              <a:rPr lang="en-US" dirty="0" smtClean="0"/>
              <a:t>Links – can be references or pointer</a:t>
            </a:r>
            <a:endParaRPr lang="en-US" dirty="0"/>
          </a:p>
        </p:txBody>
      </p:sp>
      <p:sp>
        <p:nvSpPr>
          <p:cNvPr id="3" name="Content Placeholder 2"/>
          <p:cNvSpPr>
            <a:spLocks noGrp="1"/>
          </p:cNvSpPr>
          <p:nvPr>
            <p:ph idx="1"/>
          </p:nvPr>
        </p:nvSpPr>
        <p:spPr>
          <a:xfrm>
            <a:off x="838200" y="1473798"/>
            <a:ext cx="10515600" cy="5228215"/>
          </a:xfrm>
        </p:spPr>
        <p:txBody>
          <a:bodyPr>
            <a:normAutofit/>
          </a:bodyPr>
          <a:lstStyle/>
          <a:p>
            <a:r>
              <a:rPr lang="en-US" dirty="0" smtClean="0"/>
              <a:t>A </a:t>
            </a:r>
            <a:r>
              <a:rPr lang="en-US" b="1" i="1" dirty="0" smtClean="0"/>
              <a:t>pointer</a:t>
            </a:r>
            <a:r>
              <a:rPr lang="en-US" dirty="0" smtClean="0"/>
              <a:t> is a variable which holds the memory address of another variable.</a:t>
            </a:r>
            <a:endParaRPr lang="en-US" dirty="0"/>
          </a:p>
          <a:p>
            <a:pPr marL="0" indent="0">
              <a:buNone/>
            </a:pPr>
            <a:r>
              <a:rPr lang="en-US" sz="2000" dirty="0" smtClean="0">
                <a:solidFill>
                  <a:srgbClr val="8000FF"/>
                </a:solidFill>
                <a:highlight>
                  <a:srgbClr val="FFFFFF"/>
                </a:highlight>
                <a:latin typeface="Consolas" panose="020B0609020204030204" pitchFamily="49" charset="0"/>
                <a:cs typeface="Consolas" panose="020B0609020204030204" pitchFamily="49" charset="0"/>
              </a:rPr>
              <a:t>	</a:t>
            </a:r>
            <a:r>
              <a:rPr lang="en-US" sz="2000" dirty="0" err="1" smtClean="0">
                <a:solidFill>
                  <a:srgbClr val="8000FF"/>
                </a:solidFill>
                <a:highlight>
                  <a:srgbClr val="FFFFFF"/>
                </a:highlight>
                <a:latin typeface="Consolas" panose="020B0609020204030204" pitchFamily="49" charset="0"/>
                <a:cs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000000"/>
                </a:solidFill>
                <a:highlight>
                  <a:srgbClr val="FFFFFF"/>
                </a:highlight>
                <a:latin typeface="Consolas" panose="020B0609020204030204" pitchFamily="49" charset="0"/>
                <a:cs typeface="Consolas" panose="020B0609020204030204" pitchFamily="49" charset="0"/>
              </a:rPr>
              <a:t>x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FF8000"/>
                </a:solidFill>
                <a:highlight>
                  <a:srgbClr val="FFFFFF"/>
                </a:highlight>
                <a:latin typeface="Consolas" panose="020B0609020204030204" pitchFamily="49" charset="0"/>
                <a:cs typeface="Consolas" panose="020B0609020204030204" pitchFamily="49" charset="0"/>
              </a:rPr>
              <a:t>5</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008000"/>
                </a:solidFill>
                <a:highlight>
                  <a:srgbClr val="FFFFFF"/>
                </a:highlight>
                <a:latin typeface="Consolas" panose="020B0609020204030204" pitchFamily="49" charset="0"/>
                <a:cs typeface="Consolas" panose="020B0609020204030204" pitchFamily="49" charset="0"/>
              </a:rPr>
              <a:t>// variable x is of type integer and holds value 5</a:t>
            </a: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8000FF"/>
                </a:solidFill>
                <a:highlight>
                  <a:srgbClr val="FFFFFF"/>
                </a:highlight>
                <a:latin typeface="Consolas" panose="020B0609020204030204" pitchFamily="49" charset="0"/>
                <a:cs typeface="Consolas" panose="020B0609020204030204" pitchFamily="49" charset="0"/>
              </a:rPr>
              <a:t>int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ptr_x</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008000"/>
                </a:solidFill>
                <a:highlight>
                  <a:srgbClr val="FFFFFF"/>
                </a:highlight>
                <a:latin typeface="Consolas" panose="020B0609020204030204" pitchFamily="49" charset="0"/>
                <a:cs typeface="Consolas" panose="020B0609020204030204" pitchFamily="49" charset="0"/>
              </a:rPr>
              <a:t>// variable </a:t>
            </a:r>
            <a:r>
              <a:rPr lang="en-US" sz="2000" dirty="0" err="1">
                <a:solidFill>
                  <a:srgbClr val="008000"/>
                </a:solidFill>
                <a:highlight>
                  <a:srgbClr val="FFFFFF"/>
                </a:highlight>
                <a:latin typeface="Consolas" panose="020B0609020204030204" pitchFamily="49" charset="0"/>
                <a:cs typeface="Consolas" panose="020B0609020204030204" pitchFamily="49" charset="0"/>
              </a:rPr>
              <a:t>ptr_x</a:t>
            </a:r>
            <a:r>
              <a:rPr lang="en-US" sz="2000" dirty="0">
                <a:solidFill>
                  <a:srgbClr val="008000"/>
                </a:solidFill>
                <a:highlight>
                  <a:srgbClr val="FFFFFF"/>
                </a:highlight>
                <a:latin typeface="Consolas" panose="020B0609020204030204" pitchFamily="49" charset="0"/>
                <a:cs typeface="Consolas" panose="020B0609020204030204" pitchFamily="49" charset="0"/>
              </a:rPr>
              <a:t> is of type integer pointer</a:t>
            </a: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ptr_x</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&amp;</a:t>
            </a:r>
            <a:r>
              <a:rPr lang="en-US" sz="2000" dirty="0">
                <a:solidFill>
                  <a:srgbClr val="000000"/>
                </a:solidFill>
                <a:highlight>
                  <a:srgbClr val="FFFFFF"/>
                </a:highlight>
                <a:latin typeface="Consolas" panose="020B0609020204030204" pitchFamily="49" charset="0"/>
                <a:cs typeface="Consolas" panose="020B0609020204030204" pitchFamily="49" charset="0"/>
              </a:rPr>
              <a:t>x</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008000"/>
                </a:solidFill>
                <a:highlight>
                  <a:srgbClr val="FFFFFF"/>
                </a:highlight>
                <a:latin typeface="Consolas" panose="020B0609020204030204" pitchFamily="49" charset="0"/>
                <a:cs typeface="Consolas" panose="020B0609020204030204" pitchFamily="49" charset="0"/>
              </a:rPr>
              <a:t>// assign to </a:t>
            </a:r>
            <a:r>
              <a:rPr lang="en-US" sz="2000" dirty="0" err="1">
                <a:solidFill>
                  <a:srgbClr val="008000"/>
                </a:solidFill>
                <a:highlight>
                  <a:srgbClr val="FFFFFF"/>
                </a:highlight>
                <a:latin typeface="Consolas" panose="020B0609020204030204" pitchFamily="49" charset="0"/>
                <a:cs typeface="Consolas" panose="020B0609020204030204" pitchFamily="49" charset="0"/>
              </a:rPr>
              <a:t>ptr_x</a:t>
            </a:r>
            <a:r>
              <a:rPr lang="en-US" sz="2000" dirty="0">
                <a:solidFill>
                  <a:srgbClr val="008000"/>
                </a:solidFill>
                <a:highlight>
                  <a:srgbClr val="FFFFFF"/>
                </a:highlight>
                <a:latin typeface="Consolas" panose="020B0609020204030204" pitchFamily="49" charset="0"/>
                <a:cs typeface="Consolas" panose="020B0609020204030204" pitchFamily="49" charset="0"/>
              </a:rPr>
              <a:t> the value of the address of x</a:t>
            </a:r>
            <a:endParaRPr lang="en-US" sz="2000" dirty="0" smtClean="0">
              <a:latin typeface="Consolas" panose="020B0609020204030204" pitchFamily="49" charset="0"/>
              <a:cs typeface="Consolas" panose="020B0609020204030204" pitchFamily="49" charset="0"/>
            </a:endParaRPr>
          </a:p>
          <a:p>
            <a:r>
              <a:rPr lang="en-US" dirty="0" smtClean="0"/>
              <a:t>With pointers you are accessing and manipulating memory directly.</a:t>
            </a:r>
          </a:p>
          <a:p>
            <a:r>
              <a:rPr lang="en-US" b="1" i="1" dirty="0" smtClean="0"/>
              <a:t>Car parking analogy</a:t>
            </a:r>
            <a:r>
              <a:rPr lang="en-US" dirty="0" smtClean="0"/>
              <a:t>: </a:t>
            </a:r>
          </a:p>
          <a:p>
            <a:pPr lvl="1"/>
            <a:r>
              <a:rPr lang="en-US" dirty="0" smtClean="0"/>
              <a:t>Pointer is analogous to knowing that your car is parked at spot D92 (memory address). </a:t>
            </a:r>
          </a:p>
          <a:p>
            <a:pPr lvl="1"/>
            <a:r>
              <a:rPr lang="en-US" dirty="0" smtClean="0"/>
              <a:t>Reference is analogous to giving the valet ticket and getting the car (object) back via the valet service. You don’t know where exactly the car was parked, but you are guaranteed to get access to it whenever you need it.</a:t>
            </a:r>
          </a:p>
        </p:txBody>
      </p:sp>
      <p:sp>
        <p:nvSpPr>
          <p:cNvPr id="4" name="TextBox 3"/>
          <p:cNvSpPr txBox="1"/>
          <p:nvPr/>
        </p:nvSpPr>
        <p:spPr>
          <a:xfrm>
            <a:off x="8994912" y="6587136"/>
            <a:ext cx="3197087" cy="307777"/>
          </a:xfrm>
          <a:prstGeom prst="rect">
            <a:avLst/>
          </a:prstGeom>
          <a:noFill/>
        </p:spPr>
        <p:txBody>
          <a:bodyPr wrap="square" rtlCol="0">
            <a:spAutoFit/>
          </a:bodyPr>
          <a:lstStyle/>
          <a:p>
            <a:pPr algn="r"/>
            <a:r>
              <a:rPr lang="en-US" sz="1400" i="1" dirty="0" smtClean="0">
                <a:cs typeface="Consolas" panose="020B0609020204030204" pitchFamily="49" charset="0"/>
              </a:rPr>
              <a:t>Further reading: </a:t>
            </a:r>
            <a:r>
              <a:rPr lang="en-US" sz="1400" i="1" dirty="0" smtClean="0">
                <a:cs typeface="Consolas" panose="020B0609020204030204" pitchFamily="49" charset="0"/>
                <a:hlinkClick r:id="rId2"/>
              </a:rPr>
              <a:t>Introduction to pointers</a:t>
            </a:r>
            <a:r>
              <a:rPr lang="en-US" sz="1400" i="1" dirty="0" smtClean="0">
                <a:cs typeface="Consolas" panose="020B0609020204030204" pitchFamily="49" charset="0"/>
              </a:rPr>
              <a:t> </a:t>
            </a:r>
            <a:endParaRPr lang="en-US" sz="1400" i="1" dirty="0">
              <a:cs typeface="Consolas" panose="020B0609020204030204" pitchFamily="49" charset="0"/>
            </a:endParaRPr>
          </a:p>
        </p:txBody>
      </p:sp>
    </p:spTree>
    <p:extLst>
      <p:ext uri="{BB962C8B-B14F-4D97-AF65-F5344CB8AC3E}">
        <p14:creationId xmlns:p14="http://schemas.microsoft.com/office/powerpoint/2010/main" val="361690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23024" y="941731"/>
          <a:ext cx="3146108" cy="3003995"/>
        </p:xfrm>
        <a:graphic>
          <a:graphicData uri="http://schemas.openxmlformats.org/drawingml/2006/table">
            <a:tbl>
              <a:tblPr firstRow="1" bandRow="1">
                <a:tableStyleId>{C083E6E3-FA7D-4D7B-A595-EF9225AFEA82}</a:tableStyleId>
              </a:tblPr>
              <a:tblGrid>
                <a:gridCol w="3146108"/>
              </a:tblGrid>
              <a:tr h="596179">
                <a:tc>
                  <a:txBody>
                    <a:bodyPr/>
                    <a:lstStyle/>
                    <a:p>
                      <a:pPr algn="ctr"/>
                      <a:r>
                        <a:rPr lang="en-US" dirty="0" err="1" smtClean="0"/>
                        <a:t>LinkedList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776">
                <a:tc>
                  <a:txBody>
                    <a:bodyPr/>
                    <a:lstStyle/>
                    <a:p>
                      <a:r>
                        <a:rPr lang="en-US" dirty="0" smtClean="0"/>
                        <a:t>+head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776">
                <a:tc>
                  <a:txBody>
                    <a:bodyPr/>
                    <a:lstStyle/>
                    <a:p>
                      <a:r>
                        <a:rPr lang="en-US" dirty="0" smtClean="0"/>
                        <a:t>+insert(value)</a:t>
                      </a:r>
                    </a:p>
                    <a:p>
                      <a:r>
                        <a:rPr lang="en-US" dirty="0" smtClean="0"/>
                        <a:t>+</a:t>
                      </a:r>
                      <a:r>
                        <a:rPr lang="en-US" dirty="0" err="1" smtClean="0"/>
                        <a:t>insertAscending</a:t>
                      </a:r>
                      <a:r>
                        <a:rPr lang="en-US" dirty="0" smtClean="0"/>
                        <a:t>(value, index)</a:t>
                      </a:r>
                    </a:p>
                    <a:p>
                      <a:r>
                        <a:rPr lang="en-US" dirty="0" smtClean="0"/>
                        <a:t>+delete(value)</a:t>
                      </a:r>
                    </a:p>
                    <a:p>
                      <a:r>
                        <a:rPr lang="en-US" dirty="0" smtClean="0"/>
                        <a:t>+remove(count)</a:t>
                      </a:r>
                    </a:p>
                    <a:p>
                      <a:r>
                        <a:rPr lang="en-US" dirty="0" smtClean="0"/>
                        <a:t>+</a:t>
                      </a:r>
                      <a:r>
                        <a:rPr lang="en-US" dirty="0" err="1" smtClean="0"/>
                        <a:t>getValue</a:t>
                      </a:r>
                      <a:r>
                        <a:rPr lang="en-US" dirty="0" smtClean="0"/>
                        <a:t>(index)</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nvPr>
        </p:nvGraphicFramePr>
        <p:xfrm>
          <a:off x="5251952" y="941730"/>
          <a:ext cx="2355479" cy="2485731"/>
        </p:xfrm>
        <a:graphic>
          <a:graphicData uri="http://schemas.openxmlformats.org/drawingml/2006/table">
            <a:tbl>
              <a:tblPr firstRow="1" bandRow="1">
                <a:tableStyleId>{C083E6E3-FA7D-4D7B-A595-EF9225AFEA82}</a:tableStyleId>
              </a:tblPr>
              <a:tblGrid>
                <a:gridCol w="2355479"/>
              </a:tblGrid>
              <a:tr h="596179">
                <a:tc>
                  <a:txBody>
                    <a:bodyPr/>
                    <a:lstStyle/>
                    <a:p>
                      <a:pPr algn="ctr"/>
                      <a:r>
                        <a:rPr lang="en-US" dirty="0" smtClean="0"/>
                        <a:t>Node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776">
                <a:tc>
                  <a:txBody>
                    <a:bodyPr/>
                    <a:lstStyle/>
                    <a:p>
                      <a:r>
                        <a:rPr lang="en-US" dirty="0" smtClean="0"/>
                        <a:t>+data</a:t>
                      </a:r>
                    </a:p>
                    <a:p>
                      <a:r>
                        <a:rPr lang="en-US" dirty="0" smtClean="0"/>
                        <a:t>+</a:t>
                      </a:r>
                      <a:r>
                        <a:rPr lang="en-US" dirty="0" err="1" smtClean="0"/>
                        <a:t>nextNode</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776">
                <a:tc>
                  <a:txBody>
                    <a:bodyPr/>
                    <a:lstStyle/>
                    <a:p>
                      <a:r>
                        <a:rPr lang="en-US" dirty="0" smtClean="0"/>
                        <a:t>+</a:t>
                      </a:r>
                      <a:r>
                        <a:rPr lang="en-US" dirty="0" err="1" smtClean="0"/>
                        <a:t>getData</a:t>
                      </a:r>
                      <a:r>
                        <a:rPr lang="en-US" dirty="0" smtClean="0"/>
                        <a:t>()</a:t>
                      </a:r>
                    </a:p>
                    <a:p>
                      <a:r>
                        <a:rPr lang="en-US" dirty="0" smtClean="0"/>
                        <a:t>+</a:t>
                      </a:r>
                      <a:r>
                        <a:rPr lang="en-US" dirty="0" err="1" smtClean="0"/>
                        <a:t>getNextNode</a:t>
                      </a:r>
                      <a:r>
                        <a:rPr lang="en-US" dirty="0" smtClean="0"/>
                        <a:t>()</a:t>
                      </a:r>
                    </a:p>
                    <a:p>
                      <a:r>
                        <a:rPr lang="en-US" dirty="0" smtClean="0"/>
                        <a:t>+</a:t>
                      </a:r>
                      <a:r>
                        <a:rPr lang="en-US" dirty="0" err="1" smtClean="0"/>
                        <a:t>setNextNode</a:t>
                      </a:r>
                      <a:r>
                        <a:rPr lang="en-US"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a:stCxn id="5" idx="1"/>
            <a:endCxn id="4" idx="3"/>
          </p:cNvCxnSpPr>
          <p:nvPr/>
        </p:nvCxnSpPr>
        <p:spPr>
          <a:xfrm flipH="1">
            <a:off x="3369132" y="2184595"/>
            <a:ext cx="1882820" cy="25913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69131" y="2441304"/>
            <a:ext cx="245097" cy="307777"/>
          </a:xfrm>
          <a:prstGeom prst="rect">
            <a:avLst/>
          </a:prstGeom>
          <a:noFill/>
        </p:spPr>
        <p:txBody>
          <a:bodyPr wrap="square" rtlCol="0">
            <a:spAutoFit/>
          </a:bodyPr>
          <a:lstStyle/>
          <a:p>
            <a:r>
              <a:rPr lang="en-US" sz="1400" dirty="0" smtClean="0"/>
              <a:t>1</a:t>
            </a:r>
            <a:endParaRPr lang="en-US" sz="1400" dirty="0"/>
          </a:p>
        </p:txBody>
      </p:sp>
      <p:sp>
        <p:nvSpPr>
          <p:cNvPr id="10" name="TextBox 9"/>
          <p:cNvSpPr txBox="1"/>
          <p:nvPr/>
        </p:nvSpPr>
        <p:spPr>
          <a:xfrm>
            <a:off x="4761758" y="2184595"/>
            <a:ext cx="490194" cy="307777"/>
          </a:xfrm>
          <a:prstGeom prst="rect">
            <a:avLst/>
          </a:prstGeom>
          <a:noFill/>
        </p:spPr>
        <p:txBody>
          <a:bodyPr wrap="square" rtlCol="0">
            <a:spAutoFit/>
          </a:bodyPr>
          <a:lstStyle/>
          <a:p>
            <a:r>
              <a:rPr lang="en-US" sz="1400" dirty="0" smtClean="0"/>
              <a:t>0…1</a:t>
            </a:r>
            <a:endParaRPr lang="en-US" sz="1400" dirty="0"/>
          </a:p>
        </p:txBody>
      </p:sp>
      <p:sp>
        <p:nvSpPr>
          <p:cNvPr id="12" name="Title 1"/>
          <p:cNvSpPr txBox="1">
            <a:spLocks/>
          </p:cNvSpPr>
          <p:nvPr/>
        </p:nvSpPr>
        <p:spPr>
          <a:xfrm>
            <a:off x="689752" y="5905128"/>
            <a:ext cx="10515600" cy="8507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UML </a:t>
            </a:r>
            <a:r>
              <a:rPr lang="en-US" dirty="0"/>
              <a:t>c</a:t>
            </a:r>
            <a:r>
              <a:rPr lang="en-US" dirty="0" smtClean="0"/>
              <a:t>lass diagram for Linked List</a:t>
            </a:r>
            <a:endParaRPr lang="en-US" dirty="0"/>
          </a:p>
        </p:txBody>
      </p:sp>
      <p:sp>
        <p:nvSpPr>
          <p:cNvPr id="13" name="TextBox 12"/>
          <p:cNvSpPr txBox="1"/>
          <p:nvPr/>
        </p:nvSpPr>
        <p:spPr>
          <a:xfrm>
            <a:off x="8097625" y="3427461"/>
            <a:ext cx="3852909"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UML</a:t>
            </a:r>
            <a:r>
              <a:rPr lang="en-US" dirty="0" smtClean="0"/>
              <a:t> or </a:t>
            </a:r>
            <a:r>
              <a:rPr lang="en-US" b="1" dirty="0" smtClean="0"/>
              <a:t>Unified Modeling Language</a:t>
            </a:r>
            <a:r>
              <a:rPr lang="en-US" dirty="0" smtClean="0"/>
              <a:t> provides a standard way to visualize the design of a system.</a:t>
            </a:r>
          </a:p>
          <a:p>
            <a:pPr marL="285750" indent="-285750">
              <a:buFont typeface="Arial" panose="020B0604020202020204" pitchFamily="34" charset="0"/>
              <a:buChar char="•"/>
            </a:pPr>
            <a:r>
              <a:rPr lang="en-US" b="1" dirty="0" smtClean="0"/>
              <a:t>UML diagrams</a:t>
            </a:r>
            <a:r>
              <a:rPr lang="en-US" dirty="0" smtClean="0"/>
              <a:t> allow team members to review and collaborate on the design of a project before the work gets divided and implementation begins.</a:t>
            </a:r>
            <a:endParaRPr lang="en-US" dirty="0"/>
          </a:p>
        </p:txBody>
      </p:sp>
      <p:cxnSp>
        <p:nvCxnSpPr>
          <p:cNvPr id="3" name="Straight Arrow Connector 2"/>
          <p:cNvCxnSpPr/>
          <p:nvPr/>
        </p:nvCxnSpPr>
        <p:spPr>
          <a:xfrm flipV="1">
            <a:off x="6782765" y="763929"/>
            <a:ext cx="1782501" cy="474562"/>
          </a:xfrm>
          <a:prstGeom prst="straightConnector1">
            <a:avLst/>
          </a:prstGeom>
          <a:ln>
            <a:solidFill>
              <a:srgbClr val="FFC00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961278" y="1501147"/>
            <a:ext cx="1782501" cy="474562"/>
          </a:xfrm>
          <a:prstGeom prst="straightConnector1">
            <a:avLst/>
          </a:prstGeom>
          <a:ln>
            <a:solidFill>
              <a:srgbClr val="FFC00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312943" y="2216645"/>
            <a:ext cx="1782501" cy="474562"/>
          </a:xfrm>
          <a:prstGeom prst="straightConnector1">
            <a:avLst/>
          </a:prstGeom>
          <a:ln>
            <a:solidFill>
              <a:srgbClr val="FFC0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5950" y="572398"/>
            <a:ext cx="1458410" cy="369332"/>
          </a:xfrm>
          <a:prstGeom prst="rect">
            <a:avLst/>
          </a:prstGeom>
          <a:noFill/>
        </p:spPr>
        <p:txBody>
          <a:bodyPr wrap="square" rtlCol="0">
            <a:spAutoFit/>
          </a:bodyPr>
          <a:lstStyle/>
          <a:p>
            <a:r>
              <a:rPr lang="en-US" dirty="0" smtClean="0">
                <a:solidFill>
                  <a:schemeClr val="accent2"/>
                </a:solidFill>
              </a:rPr>
              <a:t>Class name</a:t>
            </a:r>
            <a:endParaRPr lang="en-US" dirty="0">
              <a:solidFill>
                <a:schemeClr val="accent2"/>
              </a:solidFill>
            </a:endParaRPr>
          </a:p>
        </p:txBody>
      </p:sp>
      <p:sp>
        <p:nvSpPr>
          <p:cNvPr id="16" name="TextBox 15"/>
          <p:cNvSpPr txBox="1"/>
          <p:nvPr/>
        </p:nvSpPr>
        <p:spPr>
          <a:xfrm>
            <a:off x="8743779" y="1307417"/>
            <a:ext cx="2610986" cy="369332"/>
          </a:xfrm>
          <a:prstGeom prst="rect">
            <a:avLst/>
          </a:prstGeom>
          <a:noFill/>
        </p:spPr>
        <p:txBody>
          <a:bodyPr wrap="square" rtlCol="0">
            <a:spAutoFit/>
          </a:bodyPr>
          <a:lstStyle/>
          <a:p>
            <a:r>
              <a:rPr lang="en-US" dirty="0" smtClean="0">
                <a:solidFill>
                  <a:schemeClr val="accent2"/>
                </a:solidFill>
              </a:rPr>
              <a:t>Attributes / Data</a:t>
            </a:r>
            <a:endParaRPr lang="en-US" dirty="0">
              <a:solidFill>
                <a:schemeClr val="accent2"/>
              </a:solidFill>
            </a:endParaRPr>
          </a:p>
        </p:txBody>
      </p:sp>
      <p:sp>
        <p:nvSpPr>
          <p:cNvPr id="17" name="TextBox 16"/>
          <p:cNvSpPr txBox="1"/>
          <p:nvPr/>
        </p:nvSpPr>
        <p:spPr>
          <a:xfrm>
            <a:off x="9036481" y="2044876"/>
            <a:ext cx="2318283" cy="369332"/>
          </a:xfrm>
          <a:prstGeom prst="rect">
            <a:avLst/>
          </a:prstGeom>
          <a:noFill/>
        </p:spPr>
        <p:txBody>
          <a:bodyPr wrap="square" rtlCol="0">
            <a:spAutoFit/>
          </a:bodyPr>
          <a:lstStyle/>
          <a:p>
            <a:r>
              <a:rPr lang="en-US" dirty="0" smtClean="0">
                <a:solidFill>
                  <a:schemeClr val="accent2"/>
                </a:solidFill>
              </a:rPr>
              <a:t>Methods / Operations</a:t>
            </a:r>
            <a:endParaRPr lang="en-US" dirty="0">
              <a:solidFill>
                <a:schemeClr val="accent2"/>
              </a:solidFill>
            </a:endParaRPr>
          </a:p>
        </p:txBody>
      </p:sp>
      <p:sp>
        <p:nvSpPr>
          <p:cNvPr id="2" name="TextBox 1"/>
          <p:cNvSpPr txBox="1"/>
          <p:nvPr/>
        </p:nvSpPr>
        <p:spPr>
          <a:xfrm rot="21130122">
            <a:off x="3787398" y="1821570"/>
            <a:ext cx="1046285" cy="523220"/>
          </a:xfrm>
          <a:prstGeom prst="rect">
            <a:avLst/>
          </a:prstGeom>
          <a:noFill/>
        </p:spPr>
        <p:txBody>
          <a:bodyPr wrap="square" rtlCol="0">
            <a:spAutoFit/>
          </a:bodyPr>
          <a:lstStyle/>
          <a:p>
            <a:pPr algn="ctr"/>
            <a:r>
              <a:rPr lang="en-US" sz="1400" dirty="0" smtClean="0">
                <a:solidFill>
                  <a:schemeClr val="accent1">
                    <a:lumMod val="75000"/>
                  </a:schemeClr>
                </a:solidFill>
              </a:rPr>
              <a:t>+has head node</a:t>
            </a:r>
            <a:endParaRPr lang="en-US" sz="1400" dirty="0">
              <a:solidFill>
                <a:schemeClr val="accent1">
                  <a:lumMod val="75000"/>
                </a:schemeClr>
              </a:solidFill>
            </a:endParaRPr>
          </a:p>
        </p:txBody>
      </p:sp>
      <p:sp>
        <p:nvSpPr>
          <p:cNvPr id="7" name="Arc 6"/>
          <p:cNvSpPr/>
          <p:nvPr/>
        </p:nvSpPr>
        <p:spPr>
          <a:xfrm>
            <a:off x="5993082" y="299864"/>
            <a:ext cx="914400" cy="914400"/>
          </a:xfrm>
          <a:prstGeom prst="arc">
            <a:avLst>
              <a:gd name="adj1" fmla="val 9532514"/>
              <a:gd name="adj2" fmla="val 13743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733434" y="642720"/>
            <a:ext cx="245097" cy="307777"/>
          </a:xfrm>
          <a:prstGeom prst="rect">
            <a:avLst/>
          </a:prstGeom>
          <a:noFill/>
        </p:spPr>
        <p:txBody>
          <a:bodyPr wrap="square" rtlCol="0">
            <a:spAutoFit/>
          </a:bodyPr>
          <a:lstStyle/>
          <a:p>
            <a:r>
              <a:rPr lang="en-US" sz="1400" dirty="0" smtClean="0"/>
              <a:t>1</a:t>
            </a:r>
            <a:endParaRPr lang="en-US" sz="1400" dirty="0"/>
          </a:p>
        </p:txBody>
      </p:sp>
      <p:sp>
        <p:nvSpPr>
          <p:cNvPr id="19" name="TextBox 18"/>
          <p:cNvSpPr txBox="1"/>
          <p:nvPr/>
        </p:nvSpPr>
        <p:spPr>
          <a:xfrm>
            <a:off x="6907482" y="619968"/>
            <a:ext cx="490194" cy="307777"/>
          </a:xfrm>
          <a:prstGeom prst="rect">
            <a:avLst/>
          </a:prstGeom>
          <a:noFill/>
        </p:spPr>
        <p:txBody>
          <a:bodyPr wrap="square" rtlCol="0">
            <a:spAutoFit/>
          </a:bodyPr>
          <a:lstStyle/>
          <a:p>
            <a:r>
              <a:rPr lang="en-US" sz="1400" dirty="0" smtClean="0"/>
              <a:t>0…1</a:t>
            </a:r>
            <a:endParaRPr lang="en-US" sz="1400" dirty="0"/>
          </a:p>
        </p:txBody>
      </p:sp>
      <p:sp>
        <p:nvSpPr>
          <p:cNvPr id="20" name="TextBox 19"/>
          <p:cNvSpPr txBox="1"/>
          <p:nvPr/>
        </p:nvSpPr>
        <p:spPr>
          <a:xfrm>
            <a:off x="6541426" y="77202"/>
            <a:ext cx="1046285" cy="523220"/>
          </a:xfrm>
          <a:prstGeom prst="rect">
            <a:avLst/>
          </a:prstGeom>
          <a:noFill/>
        </p:spPr>
        <p:txBody>
          <a:bodyPr wrap="square" rtlCol="0">
            <a:spAutoFit/>
          </a:bodyPr>
          <a:lstStyle/>
          <a:p>
            <a:pPr algn="ctr"/>
            <a:r>
              <a:rPr lang="en-US" sz="1400" dirty="0" smtClean="0">
                <a:solidFill>
                  <a:schemeClr val="accent1">
                    <a:lumMod val="75000"/>
                  </a:schemeClr>
                </a:solidFill>
              </a:rPr>
              <a:t>+has next node</a:t>
            </a:r>
            <a:endParaRPr lang="en-US" sz="1400" dirty="0">
              <a:solidFill>
                <a:schemeClr val="accent1">
                  <a:lumMod val="75000"/>
                </a:schemeClr>
              </a:solidFill>
            </a:endParaRPr>
          </a:p>
        </p:txBody>
      </p:sp>
    </p:spTree>
    <p:extLst>
      <p:ext uri="{BB962C8B-B14F-4D97-AF65-F5344CB8AC3E}">
        <p14:creationId xmlns:p14="http://schemas.microsoft.com/office/powerpoint/2010/main" val="273203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8" grpId="0"/>
      <p:bldP spid="16" grpId="0"/>
      <p:bldP spid="17" grpId="0"/>
      <p:bldP spid="2" grpId="0"/>
      <p:bldP spid="7" grpId="0" animBg="1"/>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195" y="-100038"/>
            <a:ext cx="4416611" cy="1325563"/>
          </a:xfrm>
        </p:spPr>
        <p:txBody>
          <a:bodyPr/>
          <a:lstStyle/>
          <a:p>
            <a:r>
              <a:rPr lang="en-US" dirty="0" smtClean="0"/>
              <a:t>Doubly Linked List</a:t>
            </a:r>
            <a:endParaRPr lang="en-US" dirty="0"/>
          </a:p>
        </p:txBody>
      </p:sp>
      <p:sp>
        <p:nvSpPr>
          <p:cNvPr id="3" name="Content Placeholder 2"/>
          <p:cNvSpPr>
            <a:spLocks noGrp="1"/>
          </p:cNvSpPr>
          <p:nvPr>
            <p:ph idx="1"/>
          </p:nvPr>
        </p:nvSpPr>
        <p:spPr>
          <a:xfrm>
            <a:off x="116787" y="3356264"/>
            <a:ext cx="8996040" cy="3438096"/>
          </a:xfrm>
        </p:spPr>
        <p:txBody>
          <a:bodyPr>
            <a:normAutofit/>
          </a:bodyPr>
          <a:lstStyle/>
          <a:p>
            <a:pPr marL="0" indent="0">
              <a:buNone/>
            </a:pPr>
            <a:r>
              <a:rPr lang="en-US" sz="1800" dirty="0" smtClean="0">
                <a:solidFill>
                  <a:srgbClr val="000000"/>
                </a:solidFill>
                <a:highlight>
                  <a:srgbClr val="FFFFFF"/>
                </a:highlight>
                <a:cs typeface="Consolas" panose="020B0609020204030204" pitchFamily="49" charset="0"/>
              </a:rPr>
              <a:t>As compared to singly linked list, with </a:t>
            </a:r>
            <a:r>
              <a:rPr lang="en-US" sz="1800" b="1" dirty="0" smtClean="0">
                <a:solidFill>
                  <a:srgbClr val="000000"/>
                </a:solidFill>
                <a:highlight>
                  <a:srgbClr val="FFFFFF"/>
                </a:highlight>
                <a:cs typeface="Consolas" panose="020B0609020204030204" pitchFamily="49" charset="0"/>
              </a:rPr>
              <a:t>doubly linked list</a:t>
            </a:r>
            <a:r>
              <a:rPr lang="en-US" sz="1800" dirty="0" smtClean="0">
                <a:solidFill>
                  <a:srgbClr val="000000"/>
                </a:solidFill>
                <a:highlight>
                  <a:srgbClr val="FFFFFF"/>
                </a:highlight>
                <a:cs typeface="Consolas" panose="020B0609020204030204" pitchFamily="49" charset="0"/>
              </a:rPr>
              <a:t>:</a:t>
            </a:r>
          </a:p>
          <a:p>
            <a:r>
              <a:rPr lang="en-US" sz="1800" dirty="0" smtClean="0">
                <a:solidFill>
                  <a:srgbClr val="000000"/>
                </a:solidFill>
                <a:highlight>
                  <a:srgbClr val="FFFFFF"/>
                </a:highlight>
                <a:cs typeface="Consolas" panose="020B0609020204030204" pitchFamily="49" charset="0"/>
              </a:rPr>
              <a:t>Each node has a link to the next node as well as the previous node.</a:t>
            </a:r>
          </a:p>
          <a:p>
            <a:r>
              <a:rPr lang="en-US" sz="1800" dirty="0" smtClean="0">
                <a:solidFill>
                  <a:srgbClr val="000000"/>
                </a:solidFill>
                <a:highlight>
                  <a:srgbClr val="FFFFFF"/>
                </a:highlight>
                <a:cs typeface="Consolas" panose="020B0609020204030204" pitchFamily="49" charset="0"/>
              </a:rPr>
              <a:t>One additional member per node (uses more space)</a:t>
            </a:r>
          </a:p>
          <a:p>
            <a:r>
              <a:rPr lang="en-US" sz="1800" dirty="0" smtClean="0">
                <a:solidFill>
                  <a:srgbClr val="000000"/>
                </a:solidFill>
                <a:highlight>
                  <a:srgbClr val="FFFFFF"/>
                </a:highlight>
                <a:cs typeface="Consolas" panose="020B0609020204030204" pitchFamily="49" charset="0"/>
              </a:rPr>
              <a:t>One </a:t>
            </a:r>
            <a:r>
              <a:rPr lang="en-US" sz="1800" dirty="0">
                <a:solidFill>
                  <a:srgbClr val="000000"/>
                </a:solidFill>
                <a:highlight>
                  <a:srgbClr val="FFFFFF"/>
                </a:highlight>
                <a:cs typeface="Consolas" panose="020B0609020204030204" pitchFamily="49" charset="0"/>
              </a:rPr>
              <a:t>must remember to </a:t>
            </a:r>
            <a:r>
              <a:rPr lang="en-US" sz="1800" dirty="0" smtClean="0">
                <a:solidFill>
                  <a:srgbClr val="000000"/>
                </a:solidFill>
                <a:highlight>
                  <a:srgbClr val="FFFFFF"/>
                </a:highlight>
                <a:cs typeface="Consolas" panose="020B0609020204030204" pitchFamily="49" charset="0"/>
              </a:rPr>
              <a:t>update previous link as well as the next link in a doubly linked list. </a:t>
            </a:r>
          </a:p>
          <a:p>
            <a:r>
              <a:rPr lang="en-US" sz="1800" dirty="0" smtClean="0">
                <a:solidFill>
                  <a:srgbClr val="000000"/>
                </a:solidFill>
                <a:highlight>
                  <a:srgbClr val="FFFFFF"/>
                </a:highlight>
                <a:cs typeface="Consolas" panose="020B0609020204030204" pitchFamily="49" charset="0"/>
              </a:rPr>
              <a:t>Being able to traverse backwards, eases some algorithms (e.g. find n</a:t>
            </a:r>
            <a:r>
              <a:rPr lang="en-US" sz="1800" baseline="30000" dirty="0" smtClean="0">
                <a:solidFill>
                  <a:srgbClr val="000000"/>
                </a:solidFill>
                <a:highlight>
                  <a:srgbClr val="FFFFFF"/>
                </a:highlight>
                <a:cs typeface="Consolas" panose="020B0609020204030204" pitchFamily="49" charset="0"/>
              </a:rPr>
              <a:t>th</a:t>
            </a:r>
            <a:r>
              <a:rPr lang="en-US" sz="1800" dirty="0" smtClean="0">
                <a:solidFill>
                  <a:srgbClr val="000000"/>
                </a:solidFill>
                <a:highlight>
                  <a:srgbClr val="FFFFFF"/>
                </a:highlight>
                <a:cs typeface="Consolas" panose="020B0609020204030204" pitchFamily="49" charset="0"/>
              </a:rPr>
              <a:t> node from the end).</a:t>
            </a:r>
            <a:endParaRPr lang="en-US" sz="1800" dirty="0">
              <a:solidFill>
                <a:srgbClr val="000000"/>
              </a:solidFill>
              <a:highlight>
                <a:srgbClr val="FFFFFF"/>
              </a:highlight>
              <a:cs typeface="Consolas" panose="020B0609020204030204" pitchFamily="49" charset="0"/>
            </a:endParaRPr>
          </a:p>
        </p:txBody>
      </p:sp>
      <p:sp>
        <p:nvSpPr>
          <p:cNvPr id="4" name="Rounded Rectangle 3"/>
          <p:cNvSpPr/>
          <p:nvPr/>
        </p:nvSpPr>
        <p:spPr>
          <a:xfrm>
            <a:off x="6972850" y="2212394"/>
            <a:ext cx="954157" cy="6957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8685694" y="2212393"/>
            <a:ext cx="954157" cy="6957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6" name="Rounded Rectangle 5"/>
          <p:cNvSpPr/>
          <p:nvPr/>
        </p:nvSpPr>
        <p:spPr>
          <a:xfrm>
            <a:off x="10398538" y="2212393"/>
            <a:ext cx="954157" cy="6957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cxnSp>
        <p:nvCxnSpPr>
          <p:cNvPr id="8" name="Straight Arrow Connector 7"/>
          <p:cNvCxnSpPr>
            <a:endCxn id="4" idx="0"/>
          </p:cNvCxnSpPr>
          <p:nvPr/>
        </p:nvCxnSpPr>
        <p:spPr>
          <a:xfrm>
            <a:off x="7449928" y="1710986"/>
            <a:ext cx="1" cy="501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18184" y="1425775"/>
            <a:ext cx="1063487" cy="369332"/>
          </a:xfrm>
          <a:prstGeom prst="rect">
            <a:avLst/>
          </a:prstGeom>
          <a:noFill/>
        </p:spPr>
        <p:txBody>
          <a:bodyPr wrap="square" rtlCol="0">
            <a:spAutoFit/>
          </a:bodyPr>
          <a:lstStyle/>
          <a:p>
            <a:pPr algn="ctr"/>
            <a:r>
              <a:rPr lang="en-US" dirty="0" smtClean="0"/>
              <a:t>head</a:t>
            </a:r>
            <a:endParaRPr lang="en-US" dirty="0"/>
          </a:p>
        </p:txBody>
      </p:sp>
      <p:sp>
        <p:nvSpPr>
          <p:cNvPr id="11" name="Arc 10"/>
          <p:cNvSpPr/>
          <p:nvPr/>
        </p:nvSpPr>
        <p:spPr>
          <a:xfrm>
            <a:off x="7927006" y="2212393"/>
            <a:ext cx="758687" cy="347869"/>
          </a:xfrm>
          <a:prstGeom prst="arc">
            <a:avLst>
              <a:gd name="adj1" fmla="val 1023224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a:off x="9639850" y="2212393"/>
            <a:ext cx="758687" cy="347869"/>
          </a:xfrm>
          <a:prstGeom prst="arc">
            <a:avLst>
              <a:gd name="adj1" fmla="val 1023224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10800000">
            <a:off x="7927005" y="2507254"/>
            <a:ext cx="758687" cy="347869"/>
          </a:xfrm>
          <a:prstGeom prst="arc">
            <a:avLst>
              <a:gd name="adj1" fmla="val 1023224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10800000">
            <a:off x="9639850" y="2507253"/>
            <a:ext cx="758687" cy="347869"/>
          </a:xfrm>
          <a:prstGeom prst="arc">
            <a:avLst>
              <a:gd name="adj1" fmla="val 1023224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p:nvPr/>
        </p:nvCxnSpPr>
        <p:spPr>
          <a:xfrm>
            <a:off x="8215241" y="2212393"/>
            <a:ext cx="178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933053" y="2225644"/>
            <a:ext cx="178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8215241" y="2855123"/>
            <a:ext cx="178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9929740" y="2855123"/>
            <a:ext cx="178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p:cNvCxnSpPr>
          <p:nvPr/>
        </p:nvCxnSpPr>
        <p:spPr>
          <a:xfrm flipV="1">
            <a:off x="11352695" y="2560262"/>
            <a:ext cx="2120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1"/>
          </p:cNvCxnSpPr>
          <p:nvPr/>
        </p:nvCxnSpPr>
        <p:spPr>
          <a:xfrm flipH="1" flipV="1">
            <a:off x="6717745" y="2560262"/>
            <a:ext cx="25510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53701" y="2375596"/>
            <a:ext cx="625336" cy="369332"/>
          </a:xfrm>
          <a:prstGeom prst="rect">
            <a:avLst/>
          </a:prstGeom>
          <a:noFill/>
        </p:spPr>
        <p:txBody>
          <a:bodyPr wrap="square" rtlCol="0">
            <a:spAutoFit/>
          </a:bodyPr>
          <a:lstStyle/>
          <a:p>
            <a:pPr algn="ctr"/>
            <a:r>
              <a:rPr lang="en-US" dirty="0" smtClean="0"/>
              <a:t>nil</a:t>
            </a:r>
            <a:endParaRPr lang="en-US" dirty="0"/>
          </a:p>
        </p:txBody>
      </p:sp>
      <p:sp>
        <p:nvSpPr>
          <p:cNvPr id="30" name="TextBox 29"/>
          <p:cNvSpPr txBox="1"/>
          <p:nvPr/>
        </p:nvSpPr>
        <p:spPr>
          <a:xfrm>
            <a:off x="11486046" y="2362342"/>
            <a:ext cx="625336" cy="369332"/>
          </a:xfrm>
          <a:prstGeom prst="rect">
            <a:avLst/>
          </a:prstGeom>
          <a:noFill/>
        </p:spPr>
        <p:txBody>
          <a:bodyPr wrap="square" rtlCol="0">
            <a:spAutoFit/>
          </a:bodyPr>
          <a:lstStyle/>
          <a:p>
            <a:pPr algn="ctr"/>
            <a:r>
              <a:rPr lang="en-US" dirty="0" smtClean="0"/>
              <a:t>nil</a:t>
            </a:r>
            <a:endParaRPr lang="en-US" dirty="0"/>
          </a:p>
        </p:txBody>
      </p:sp>
      <p:sp>
        <p:nvSpPr>
          <p:cNvPr id="31" name="TextBox 30"/>
          <p:cNvSpPr txBox="1"/>
          <p:nvPr/>
        </p:nvSpPr>
        <p:spPr>
          <a:xfrm>
            <a:off x="7974216" y="1887440"/>
            <a:ext cx="639418" cy="369332"/>
          </a:xfrm>
          <a:prstGeom prst="rect">
            <a:avLst/>
          </a:prstGeom>
          <a:noFill/>
        </p:spPr>
        <p:txBody>
          <a:bodyPr wrap="square" rtlCol="0">
            <a:spAutoFit/>
          </a:bodyPr>
          <a:lstStyle/>
          <a:p>
            <a:pPr algn="ctr"/>
            <a:r>
              <a:rPr lang="en-US" dirty="0" smtClean="0"/>
              <a:t>next</a:t>
            </a:r>
            <a:endParaRPr lang="en-US" dirty="0"/>
          </a:p>
        </p:txBody>
      </p:sp>
      <p:sp>
        <p:nvSpPr>
          <p:cNvPr id="32" name="TextBox 31"/>
          <p:cNvSpPr txBox="1"/>
          <p:nvPr/>
        </p:nvSpPr>
        <p:spPr>
          <a:xfrm>
            <a:off x="9690373" y="1885162"/>
            <a:ext cx="639418" cy="369332"/>
          </a:xfrm>
          <a:prstGeom prst="rect">
            <a:avLst/>
          </a:prstGeom>
          <a:noFill/>
        </p:spPr>
        <p:txBody>
          <a:bodyPr wrap="square" rtlCol="0">
            <a:spAutoFit/>
          </a:bodyPr>
          <a:lstStyle/>
          <a:p>
            <a:pPr algn="ctr"/>
            <a:r>
              <a:rPr lang="en-US" dirty="0" smtClean="0"/>
              <a:t>next</a:t>
            </a:r>
            <a:endParaRPr lang="en-US" dirty="0"/>
          </a:p>
        </p:txBody>
      </p:sp>
      <p:sp>
        <p:nvSpPr>
          <p:cNvPr id="33" name="TextBox 32"/>
          <p:cNvSpPr txBox="1"/>
          <p:nvPr/>
        </p:nvSpPr>
        <p:spPr>
          <a:xfrm>
            <a:off x="11322879" y="2091971"/>
            <a:ext cx="639418" cy="369332"/>
          </a:xfrm>
          <a:prstGeom prst="rect">
            <a:avLst/>
          </a:prstGeom>
          <a:noFill/>
        </p:spPr>
        <p:txBody>
          <a:bodyPr wrap="square" rtlCol="0">
            <a:spAutoFit/>
          </a:bodyPr>
          <a:lstStyle/>
          <a:p>
            <a:pPr algn="ctr"/>
            <a:r>
              <a:rPr lang="en-US" dirty="0" smtClean="0"/>
              <a:t>next</a:t>
            </a:r>
            <a:endParaRPr lang="en-US" dirty="0"/>
          </a:p>
        </p:txBody>
      </p:sp>
      <p:sp>
        <p:nvSpPr>
          <p:cNvPr id="34" name="TextBox 33"/>
          <p:cNvSpPr txBox="1"/>
          <p:nvPr/>
        </p:nvSpPr>
        <p:spPr>
          <a:xfrm>
            <a:off x="9506501" y="2813021"/>
            <a:ext cx="1025386" cy="369332"/>
          </a:xfrm>
          <a:prstGeom prst="rect">
            <a:avLst/>
          </a:prstGeom>
          <a:noFill/>
        </p:spPr>
        <p:txBody>
          <a:bodyPr wrap="square" rtlCol="0">
            <a:spAutoFit/>
          </a:bodyPr>
          <a:lstStyle/>
          <a:p>
            <a:pPr algn="ctr"/>
            <a:r>
              <a:rPr lang="en-US" dirty="0" smtClean="0"/>
              <a:t>previous</a:t>
            </a:r>
            <a:endParaRPr lang="en-US" dirty="0"/>
          </a:p>
        </p:txBody>
      </p:sp>
      <p:sp>
        <p:nvSpPr>
          <p:cNvPr id="35" name="TextBox 34"/>
          <p:cNvSpPr txBox="1"/>
          <p:nvPr/>
        </p:nvSpPr>
        <p:spPr>
          <a:xfrm>
            <a:off x="7781232" y="2813021"/>
            <a:ext cx="1025386" cy="369332"/>
          </a:xfrm>
          <a:prstGeom prst="rect">
            <a:avLst/>
          </a:prstGeom>
          <a:noFill/>
        </p:spPr>
        <p:txBody>
          <a:bodyPr wrap="square" rtlCol="0">
            <a:spAutoFit/>
          </a:bodyPr>
          <a:lstStyle/>
          <a:p>
            <a:pPr algn="ctr"/>
            <a:r>
              <a:rPr lang="en-US" dirty="0" smtClean="0"/>
              <a:t>previous</a:t>
            </a:r>
            <a:endParaRPr lang="en-US" dirty="0"/>
          </a:p>
        </p:txBody>
      </p:sp>
      <p:sp>
        <p:nvSpPr>
          <p:cNvPr id="36" name="TextBox 35"/>
          <p:cNvSpPr txBox="1"/>
          <p:nvPr/>
        </p:nvSpPr>
        <p:spPr>
          <a:xfrm>
            <a:off x="5947462" y="2587941"/>
            <a:ext cx="1025386" cy="369332"/>
          </a:xfrm>
          <a:prstGeom prst="rect">
            <a:avLst/>
          </a:prstGeom>
          <a:noFill/>
        </p:spPr>
        <p:txBody>
          <a:bodyPr wrap="square" rtlCol="0">
            <a:spAutoFit/>
          </a:bodyPr>
          <a:lstStyle/>
          <a:p>
            <a:pPr algn="ctr"/>
            <a:r>
              <a:rPr lang="en-US" dirty="0" smtClean="0"/>
              <a:t>previous</a:t>
            </a:r>
            <a:endParaRPr lang="en-US" dirty="0"/>
          </a:p>
        </p:txBody>
      </p:sp>
      <p:sp>
        <p:nvSpPr>
          <p:cNvPr id="27" name="Rounded Rectangle 26"/>
          <p:cNvSpPr/>
          <p:nvPr/>
        </p:nvSpPr>
        <p:spPr>
          <a:xfrm>
            <a:off x="516405" y="2306244"/>
            <a:ext cx="954157" cy="6957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37" name="Rounded Rectangle 36"/>
          <p:cNvSpPr/>
          <p:nvPr/>
        </p:nvSpPr>
        <p:spPr>
          <a:xfrm>
            <a:off x="2229249" y="2306243"/>
            <a:ext cx="954157" cy="6957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38" name="Rounded Rectangle 37"/>
          <p:cNvSpPr/>
          <p:nvPr/>
        </p:nvSpPr>
        <p:spPr>
          <a:xfrm>
            <a:off x="3942093" y="2306243"/>
            <a:ext cx="954157" cy="6957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cxnSp>
        <p:nvCxnSpPr>
          <p:cNvPr id="39" name="Straight Arrow Connector 38"/>
          <p:cNvCxnSpPr>
            <a:endCxn id="27" idx="0"/>
          </p:cNvCxnSpPr>
          <p:nvPr/>
        </p:nvCxnSpPr>
        <p:spPr>
          <a:xfrm>
            <a:off x="993483" y="1804836"/>
            <a:ext cx="1" cy="501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7" idx="3"/>
            <a:endCxn id="37" idx="1"/>
          </p:cNvCxnSpPr>
          <p:nvPr/>
        </p:nvCxnSpPr>
        <p:spPr>
          <a:xfrm flipV="1">
            <a:off x="1470562" y="2654113"/>
            <a:ext cx="7586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3"/>
            <a:endCxn id="38" idx="1"/>
          </p:cNvCxnSpPr>
          <p:nvPr/>
        </p:nvCxnSpPr>
        <p:spPr>
          <a:xfrm>
            <a:off x="3183406" y="2654113"/>
            <a:ext cx="758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8" idx="3"/>
          </p:cNvCxnSpPr>
          <p:nvPr/>
        </p:nvCxnSpPr>
        <p:spPr>
          <a:xfrm flipV="1">
            <a:off x="4896250" y="2654112"/>
            <a:ext cx="2120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29601" y="2456192"/>
            <a:ext cx="625336" cy="369332"/>
          </a:xfrm>
          <a:prstGeom prst="rect">
            <a:avLst/>
          </a:prstGeom>
          <a:noFill/>
        </p:spPr>
        <p:txBody>
          <a:bodyPr wrap="square" rtlCol="0">
            <a:spAutoFit/>
          </a:bodyPr>
          <a:lstStyle/>
          <a:p>
            <a:pPr algn="ctr"/>
            <a:r>
              <a:rPr lang="en-US" dirty="0" smtClean="0"/>
              <a:t>nil</a:t>
            </a:r>
            <a:endParaRPr lang="en-US" dirty="0"/>
          </a:p>
        </p:txBody>
      </p:sp>
      <p:sp>
        <p:nvSpPr>
          <p:cNvPr id="52" name="TextBox 51"/>
          <p:cNvSpPr txBox="1"/>
          <p:nvPr/>
        </p:nvSpPr>
        <p:spPr>
          <a:xfrm>
            <a:off x="1522030" y="2555084"/>
            <a:ext cx="639418" cy="369332"/>
          </a:xfrm>
          <a:prstGeom prst="rect">
            <a:avLst/>
          </a:prstGeom>
          <a:noFill/>
        </p:spPr>
        <p:txBody>
          <a:bodyPr wrap="square" rtlCol="0">
            <a:spAutoFit/>
          </a:bodyPr>
          <a:lstStyle/>
          <a:p>
            <a:pPr algn="ctr"/>
            <a:r>
              <a:rPr lang="en-US" dirty="0" smtClean="0"/>
              <a:t>next</a:t>
            </a:r>
            <a:endParaRPr lang="en-US" dirty="0"/>
          </a:p>
        </p:txBody>
      </p:sp>
      <p:sp>
        <p:nvSpPr>
          <p:cNvPr id="53" name="TextBox 52"/>
          <p:cNvSpPr txBox="1"/>
          <p:nvPr/>
        </p:nvSpPr>
        <p:spPr>
          <a:xfrm>
            <a:off x="3256293" y="2601032"/>
            <a:ext cx="639418" cy="369332"/>
          </a:xfrm>
          <a:prstGeom prst="rect">
            <a:avLst/>
          </a:prstGeom>
          <a:noFill/>
        </p:spPr>
        <p:txBody>
          <a:bodyPr wrap="square" rtlCol="0">
            <a:spAutoFit/>
          </a:bodyPr>
          <a:lstStyle/>
          <a:p>
            <a:pPr algn="ctr"/>
            <a:r>
              <a:rPr lang="en-US" dirty="0" smtClean="0"/>
              <a:t>next</a:t>
            </a:r>
            <a:endParaRPr lang="en-US" dirty="0"/>
          </a:p>
        </p:txBody>
      </p:sp>
      <p:sp>
        <p:nvSpPr>
          <p:cNvPr id="54" name="TextBox 53"/>
          <p:cNvSpPr txBox="1"/>
          <p:nvPr/>
        </p:nvSpPr>
        <p:spPr>
          <a:xfrm>
            <a:off x="4866434" y="2185821"/>
            <a:ext cx="639418" cy="369332"/>
          </a:xfrm>
          <a:prstGeom prst="rect">
            <a:avLst/>
          </a:prstGeom>
          <a:noFill/>
        </p:spPr>
        <p:txBody>
          <a:bodyPr wrap="square" rtlCol="0">
            <a:spAutoFit/>
          </a:bodyPr>
          <a:lstStyle/>
          <a:p>
            <a:pPr algn="ctr"/>
            <a:r>
              <a:rPr lang="en-US" dirty="0" smtClean="0"/>
              <a:t>next</a:t>
            </a:r>
            <a:endParaRPr lang="en-US" dirty="0"/>
          </a:p>
        </p:txBody>
      </p:sp>
      <p:sp>
        <p:nvSpPr>
          <p:cNvPr id="58" name="TextBox 57"/>
          <p:cNvSpPr txBox="1"/>
          <p:nvPr/>
        </p:nvSpPr>
        <p:spPr>
          <a:xfrm>
            <a:off x="455453" y="1501542"/>
            <a:ext cx="1063487" cy="369332"/>
          </a:xfrm>
          <a:prstGeom prst="rect">
            <a:avLst/>
          </a:prstGeom>
          <a:noFill/>
        </p:spPr>
        <p:txBody>
          <a:bodyPr wrap="square" rtlCol="0">
            <a:spAutoFit/>
          </a:bodyPr>
          <a:lstStyle/>
          <a:p>
            <a:pPr algn="ctr"/>
            <a:r>
              <a:rPr lang="en-US" dirty="0" smtClean="0"/>
              <a:t>head</a:t>
            </a:r>
            <a:endParaRPr lang="en-US" dirty="0"/>
          </a:p>
        </p:txBody>
      </p:sp>
      <p:sp>
        <p:nvSpPr>
          <p:cNvPr id="59" name="Title 1"/>
          <p:cNvSpPr txBox="1">
            <a:spLocks/>
          </p:cNvSpPr>
          <p:nvPr/>
        </p:nvSpPr>
        <p:spPr>
          <a:xfrm>
            <a:off x="449823" y="-33177"/>
            <a:ext cx="44166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Singly Linked List</a:t>
            </a:r>
            <a:endParaRPr lang="en-US" dirty="0"/>
          </a:p>
        </p:txBody>
      </p:sp>
    </p:spTree>
    <p:extLst>
      <p:ext uri="{BB962C8B-B14F-4D97-AF65-F5344CB8AC3E}">
        <p14:creationId xmlns:p14="http://schemas.microsoft.com/office/powerpoint/2010/main" val="390475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10" grpId="0"/>
      <p:bldP spid="11" grpId="0" animBg="1"/>
      <p:bldP spid="12" grpId="0" animBg="1"/>
      <p:bldP spid="15" grpId="0" animBg="1"/>
      <p:bldP spid="16" grpId="0" animBg="1"/>
      <p:bldP spid="29" grpId="0"/>
      <p:bldP spid="30" grpId="0"/>
      <p:bldP spid="31" grpId="0"/>
      <p:bldP spid="32" grpId="0"/>
      <p:bldP spid="33" grpId="0"/>
      <p:bldP spid="34" grpId="0"/>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281626" y="2579556"/>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a:off x="1554832" y="2371400"/>
            <a:ext cx="3718" cy="21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229589" y="2072434"/>
            <a:ext cx="663497" cy="369332"/>
          </a:xfrm>
          <a:prstGeom prst="rect">
            <a:avLst/>
          </a:prstGeom>
          <a:noFill/>
        </p:spPr>
        <p:txBody>
          <a:bodyPr wrap="square" rtlCol="0">
            <a:spAutoFit/>
          </a:bodyPr>
          <a:lstStyle/>
          <a:p>
            <a:pPr algn="ctr"/>
            <a:r>
              <a:rPr lang="en-US" dirty="0" smtClean="0"/>
              <a:t>head</a:t>
            </a:r>
            <a:endParaRPr lang="en-US" dirty="0"/>
          </a:p>
        </p:txBody>
      </p:sp>
      <p:cxnSp>
        <p:nvCxnSpPr>
          <p:cNvPr id="7" name="Straight Arrow Connector 6"/>
          <p:cNvCxnSpPr>
            <a:stCxn id="2" idx="3"/>
          </p:cNvCxnSpPr>
          <p:nvPr/>
        </p:nvCxnSpPr>
        <p:spPr>
          <a:xfrm>
            <a:off x="1839187" y="2808156"/>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93086" y="2579556"/>
            <a:ext cx="663497" cy="369332"/>
          </a:xfrm>
          <a:prstGeom prst="rect">
            <a:avLst/>
          </a:prstGeom>
          <a:noFill/>
        </p:spPr>
        <p:txBody>
          <a:bodyPr wrap="square" rtlCol="0">
            <a:spAutoFit/>
          </a:bodyPr>
          <a:lstStyle/>
          <a:p>
            <a:pPr algn="ctr"/>
            <a:r>
              <a:rPr lang="en-US" dirty="0" smtClean="0"/>
              <a:t>nil</a:t>
            </a:r>
            <a:endParaRPr lang="en-US" dirty="0"/>
          </a:p>
        </p:txBody>
      </p:sp>
      <p:sp>
        <p:nvSpPr>
          <p:cNvPr id="11" name="TextBox 10"/>
          <p:cNvSpPr txBox="1"/>
          <p:nvPr/>
        </p:nvSpPr>
        <p:spPr>
          <a:xfrm>
            <a:off x="700076" y="1049482"/>
            <a:ext cx="1880754" cy="369332"/>
          </a:xfrm>
          <a:prstGeom prst="rect">
            <a:avLst/>
          </a:prstGeom>
          <a:noFill/>
          <a:ln w="28575">
            <a:solidFill>
              <a:schemeClr val="accent6"/>
            </a:solidFill>
          </a:ln>
        </p:spPr>
        <p:txBody>
          <a:bodyPr wrap="square" rtlCol="0">
            <a:spAutoFit/>
          </a:bodyPr>
          <a:lstStyle/>
          <a:p>
            <a:pPr algn="ctr"/>
            <a:r>
              <a:rPr lang="en-US" dirty="0" smtClean="0">
                <a:solidFill>
                  <a:schemeClr val="accent6"/>
                </a:solidFill>
              </a:rPr>
              <a:t>Empty Linked List</a:t>
            </a:r>
            <a:endParaRPr lang="en-US" dirty="0">
              <a:solidFill>
                <a:schemeClr val="accent6"/>
              </a:solidFill>
            </a:endParaRPr>
          </a:p>
        </p:txBody>
      </p:sp>
      <p:sp>
        <p:nvSpPr>
          <p:cNvPr id="12" name="TextBox 11"/>
          <p:cNvSpPr txBox="1"/>
          <p:nvPr/>
        </p:nvSpPr>
        <p:spPr>
          <a:xfrm>
            <a:off x="700076" y="3265356"/>
            <a:ext cx="1880754" cy="646331"/>
          </a:xfrm>
          <a:prstGeom prst="rect">
            <a:avLst/>
          </a:prstGeom>
          <a:noFill/>
          <a:ln w="28575">
            <a:solidFill>
              <a:schemeClr val="accent6"/>
            </a:solidFill>
          </a:ln>
        </p:spPr>
        <p:txBody>
          <a:bodyPr wrap="square" rtlCol="0">
            <a:spAutoFit/>
          </a:bodyPr>
          <a:lstStyle/>
          <a:p>
            <a:pPr algn="ctr"/>
            <a:r>
              <a:rPr lang="en-US" dirty="0" smtClean="0">
                <a:solidFill>
                  <a:schemeClr val="accent6"/>
                </a:solidFill>
              </a:rPr>
              <a:t>Linked List with one Node</a:t>
            </a:r>
            <a:endParaRPr lang="en-US" dirty="0">
              <a:solidFill>
                <a:schemeClr val="accent6"/>
              </a:solidFill>
            </a:endParaRPr>
          </a:p>
        </p:txBody>
      </p:sp>
      <p:sp>
        <p:nvSpPr>
          <p:cNvPr id="13" name="TextBox 12"/>
          <p:cNvSpPr txBox="1"/>
          <p:nvPr/>
        </p:nvSpPr>
        <p:spPr>
          <a:xfrm>
            <a:off x="706581" y="5756908"/>
            <a:ext cx="1880754" cy="646331"/>
          </a:xfrm>
          <a:prstGeom prst="rect">
            <a:avLst/>
          </a:prstGeom>
          <a:noFill/>
          <a:ln w="28575">
            <a:solidFill>
              <a:schemeClr val="accent6"/>
            </a:solidFill>
          </a:ln>
        </p:spPr>
        <p:txBody>
          <a:bodyPr wrap="square" rtlCol="0">
            <a:spAutoFit/>
          </a:bodyPr>
          <a:lstStyle/>
          <a:p>
            <a:pPr algn="ctr"/>
            <a:r>
              <a:rPr lang="en-US" dirty="0" smtClean="0">
                <a:solidFill>
                  <a:schemeClr val="accent6"/>
                </a:solidFill>
              </a:rPr>
              <a:t>Linked List with two Nodes</a:t>
            </a:r>
            <a:endParaRPr lang="en-US" dirty="0">
              <a:solidFill>
                <a:schemeClr val="accent6"/>
              </a:solidFill>
            </a:endParaRPr>
          </a:p>
        </p:txBody>
      </p:sp>
      <p:sp>
        <p:nvSpPr>
          <p:cNvPr id="14" name="TextBox 13"/>
          <p:cNvSpPr txBox="1"/>
          <p:nvPr/>
        </p:nvSpPr>
        <p:spPr>
          <a:xfrm>
            <a:off x="6009576" y="2414911"/>
            <a:ext cx="1880754" cy="646331"/>
          </a:xfrm>
          <a:prstGeom prst="rect">
            <a:avLst/>
          </a:prstGeom>
          <a:noFill/>
          <a:ln w="28575">
            <a:solidFill>
              <a:schemeClr val="accent6"/>
            </a:solidFill>
          </a:ln>
        </p:spPr>
        <p:txBody>
          <a:bodyPr wrap="square" rtlCol="0">
            <a:spAutoFit/>
          </a:bodyPr>
          <a:lstStyle/>
          <a:p>
            <a:pPr algn="ctr"/>
            <a:r>
              <a:rPr lang="en-US" dirty="0" smtClean="0">
                <a:solidFill>
                  <a:schemeClr val="accent6"/>
                </a:solidFill>
              </a:rPr>
              <a:t>Linked List with three Nodes</a:t>
            </a:r>
            <a:endParaRPr lang="en-US" dirty="0">
              <a:solidFill>
                <a:schemeClr val="accent6"/>
              </a:solidFill>
            </a:endParaRPr>
          </a:p>
        </p:txBody>
      </p:sp>
      <p:sp>
        <p:nvSpPr>
          <p:cNvPr id="15" name="TextBox 14"/>
          <p:cNvSpPr txBox="1"/>
          <p:nvPr/>
        </p:nvSpPr>
        <p:spPr>
          <a:xfrm>
            <a:off x="7141090" y="5195659"/>
            <a:ext cx="1880754" cy="646331"/>
          </a:xfrm>
          <a:prstGeom prst="rect">
            <a:avLst/>
          </a:prstGeom>
          <a:noFill/>
          <a:ln w="28575">
            <a:solidFill>
              <a:schemeClr val="accent6"/>
            </a:solidFill>
          </a:ln>
        </p:spPr>
        <p:txBody>
          <a:bodyPr wrap="square" rtlCol="0">
            <a:spAutoFit/>
          </a:bodyPr>
          <a:lstStyle/>
          <a:p>
            <a:pPr algn="ctr"/>
            <a:r>
              <a:rPr lang="en-US" dirty="0" smtClean="0">
                <a:solidFill>
                  <a:schemeClr val="accent6"/>
                </a:solidFill>
              </a:rPr>
              <a:t>Linked List with ‘n’ Nodes</a:t>
            </a:r>
            <a:endParaRPr lang="en-US" dirty="0">
              <a:solidFill>
                <a:schemeClr val="accent6"/>
              </a:solidFill>
            </a:endParaRPr>
          </a:p>
        </p:txBody>
      </p:sp>
      <p:sp>
        <p:nvSpPr>
          <p:cNvPr id="16" name="TextBox 15"/>
          <p:cNvSpPr txBox="1"/>
          <p:nvPr/>
        </p:nvSpPr>
        <p:spPr>
          <a:xfrm>
            <a:off x="1315210" y="507294"/>
            <a:ext cx="663497" cy="369332"/>
          </a:xfrm>
          <a:prstGeom prst="rect">
            <a:avLst/>
          </a:prstGeom>
          <a:noFill/>
        </p:spPr>
        <p:txBody>
          <a:bodyPr wrap="square" rtlCol="0">
            <a:spAutoFit/>
          </a:bodyPr>
          <a:lstStyle/>
          <a:p>
            <a:pPr algn="ctr"/>
            <a:r>
              <a:rPr lang="en-US" dirty="0" smtClean="0"/>
              <a:t>nil</a:t>
            </a:r>
            <a:endParaRPr lang="en-US" dirty="0"/>
          </a:p>
        </p:txBody>
      </p:sp>
      <p:cxnSp>
        <p:nvCxnSpPr>
          <p:cNvPr id="17" name="Straight Arrow Connector 16"/>
          <p:cNvCxnSpPr/>
          <p:nvPr/>
        </p:nvCxnSpPr>
        <p:spPr>
          <a:xfrm>
            <a:off x="1640453" y="401473"/>
            <a:ext cx="3718" cy="21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15210" y="102507"/>
            <a:ext cx="663497" cy="369332"/>
          </a:xfrm>
          <a:prstGeom prst="rect">
            <a:avLst/>
          </a:prstGeom>
          <a:noFill/>
        </p:spPr>
        <p:txBody>
          <a:bodyPr wrap="square" rtlCol="0">
            <a:spAutoFit/>
          </a:bodyPr>
          <a:lstStyle/>
          <a:p>
            <a:pPr algn="ctr"/>
            <a:r>
              <a:rPr lang="en-US" dirty="0" smtClean="0"/>
              <a:t>head</a:t>
            </a:r>
            <a:endParaRPr lang="en-US" dirty="0"/>
          </a:p>
        </p:txBody>
      </p:sp>
      <p:sp>
        <p:nvSpPr>
          <p:cNvPr id="19" name="Rounded Rectangle 18"/>
          <p:cNvSpPr/>
          <p:nvPr/>
        </p:nvSpPr>
        <p:spPr>
          <a:xfrm>
            <a:off x="943372" y="5071108"/>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1216578" y="4862952"/>
            <a:ext cx="3718" cy="21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1335" y="4563986"/>
            <a:ext cx="663497" cy="369332"/>
          </a:xfrm>
          <a:prstGeom prst="rect">
            <a:avLst/>
          </a:prstGeom>
          <a:noFill/>
        </p:spPr>
        <p:txBody>
          <a:bodyPr wrap="square" rtlCol="0">
            <a:spAutoFit/>
          </a:bodyPr>
          <a:lstStyle/>
          <a:p>
            <a:pPr algn="ctr"/>
            <a:r>
              <a:rPr lang="en-US" dirty="0" smtClean="0"/>
              <a:t>head</a:t>
            </a:r>
            <a:endParaRPr lang="en-US" dirty="0"/>
          </a:p>
        </p:txBody>
      </p:sp>
      <p:cxnSp>
        <p:nvCxnSpPr>
          <p:cNvPr id="22" name="Straight Arrow Connector 21"/>
          <p:cNvCxnSpPr>
            <a:stCxn id="19" idx="3"/>
          </p:cNvCxnSpPr>
          <p:nvPr/>
        </p:nvCxnSpPr>
        <p:spPr>
          <a:xfrm>
            <a:off x="1500933" y="5299708"/>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02919" y="5083938"/>
            <a:ext cx="663497" cy="369332"/>
          </a:xfrm>
          <a:prstGeom prst="rect">
            <a:avLst/>
          </a:prstGeom>
          <a:noFill/>
        </p:spPr>
        <p:txBody>
          <a:bodyPr wrap="square" rtlCol="0">
            <a:spAutoFit/>
          </a:bodyPr>
          <a:lstStyle/>
          <a:p>
            <a:pPr algn="ctr"/>
            <a:r>
              <a:rPr lang="en-US" dirty="0" smtClean="0"/>
              <a:t>nil</a:t>
            </a:r>
            <a:endParaRPr lang="en-US" dirty="0"/>
          </a:p>
        </p:txBody>
      </p:sp>
      <p:sp>
        <p:nvSpPr>
          <p:cNvPr id="24" name="Rounded Rectangle 23"/>
          <p:cNvSpPr/>
          <p:nvPr/>
        </p:nvSpPr>
        <p:spPr>
          <a:xfrm>
            <a:off x="1728564" y="5071108"/>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4" idx="3"/>
          </p:cNvCxnSpPr>
          <p:nvPr/>
        </p:nvCxnSpPr>
        <p:spPr>
          <a:xfrm>
            <a:off x="2286125" y="5299708"/>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885981" y="1690272"/>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6159187" y="1482116"/>
            <a:ext cx="3718" cy="21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33944" y="1183150"/>
            <a:ext cx="663497" cy="369332"/>
          </a:xfrm>
          <a:prstGeom prst="rect">
            <a:avLst/>
          </a:prstGeom>
          <a:noFill/>
        </p:spPr>
        <p:txBody>
          <a:bodyPr wrap="square" rtlCol="0">
            <a:spAutoFit/>
          </a:bodyPr>
          <a:lstStyle/>
          <a:p>
            <a:pPr algn="ctr"/>
            <a:r>
              <a:rPr lang="en-US" dirty="0" smtClean="0"/>
              <a:t>head</a:t>
            </a:r>
            <a:endParaRPr lang="en-US" dirty="0"/>
          </a:p>
        </p:txBody>
      </p:sp>
      <p:cxnSp>
        <p:nvCxnSpPr>
          <p:cNvPr id="29" name="Straight Arrow Connector 28"/>
          <p:cNvCxnSpPr>
            <a:stCxn id="26" idx="3"/>
          </p:cNvCxnSpPr>
          <p:nvPr/>
        </p:nvCxnSpPr>
        <p:spPr>
          <a:xfrm>
            <a:off x="6443542" y="1918872"/>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30720" y="1703102"/>
            <a:ext cx="663497" cy="369332"/>
          </a:xfrm>
          <a:prstGeom prst="rect">
            <a:avLst/>
          </a:prstGeom>
          <a:noFill/>
        </p:spPr>
        <p:txBody>
          <a:bodyPr wrap="square" rtlCol="0">
            <a:spAutoFit/>
          </a:bodyPr>
          <a:lstStyle/>
          <a:p>
            <a:pPr algn="ctr"/>
            <a:r>
              <a:rPr lang="en-US" dirty="0" smtClean="0"/>
              <a:t>nil</a:t>
            </a:r>
            <a:endParaRPr lang="en-US" dirty="0"/>
          </a:p>
        </p:txBody>
      </p:sp>
      <p:sp>
        <p:nvSpPr>
          <p:cNvPr id="31" name="Rounded Rectangle 30"/>
          <p:cNvSpPr/>
          <p:nvPr/>
        </p:nvSpPr>
        <p:spPr>
          <a:xfrm>
            <a:off x="6671173" y="1690272"/>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31" idx="3"/>
          </p:cNvCxnSpPr>
          <p:nvPr/>
        </p:nvCxnSpPr>
        <p:spPr>
          <a:xfrm>
            <a:off x="7228734" y="1918872"/>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7456365" y="1690272"/>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3" idx="3"/>
          </p:cNvCxnSpPr>
          <p:nvPr/>
        </p:nvCxnSpPr>
        <p:spPr>
          <a:xfrm>
            <a:off x="8013926" y="1918872"/>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879877" y="4383844"/>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5153083" y="4175688"/>
            <a:ext cx="3718" cy="21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27840" y="3876722"/>
            <a:ext cx="663497" cy="369332"/>
          </a:xfrm>
          <a:prstGeom prst="rect">
            <a:avLst/>
          </a:prstGeom>
          <a:noFill/>
        </p:spPr>
        <p:txBody>
          <a:bodyPr wrap="square" rtlCol="0">
            <a:spAutoFit/>
          </a:bodyPr>
          <a:lstStyle/>
          <a:p>
            <a:pPr algn="ctr"/>
            <a:r>
              <a:rPr lang="en-US" dirty="0" smtClean="0"/>
              <a:t>head</a:t>
            </a:r>
            <a:endParaRPr lang="en-US" dirty="0"/>
          </a:p>
        </p:txBody>
      </p:sp>
      <p:cxnSp>
        <p:nvCxnSpPr>
          <p:cNvPr id="38" name="Straight Arrow Connector 37"/>
          <p:cNvCxnSpPr>
            <a:stCxn id="35" idx="3"/>
          </p:cNvCxnSpPr>
          <p:nvPr/>
        </p:nvCxnSpPr>
        <p:spPr>
          <a:xfrm>
            <a:off x="5437438" y="4612444"/>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270588" y="4385163"/>
            <a:ext cx="663497" cy="369332"/>
          </a:xfrm>
          <a:prstGeom prst="rect">
            <a:avLst/>
          </a:prstGeom>
          <a:noFill/>
        </p:spPr>
        <p:txBody>
          <a:bodyPr wrap="square" rtlCol="0">
            <a:spAutoFit/>
          </a:bodyPr>
          <a:lstStyle/>
          <a:p>
            <a:pPr algn="ctr"/>
            <a:r>
              <a:rPr lang="en-US" dirty="0" smtClean="0"/>
              <a:t>nil</a:t>
            </a:r>
            <a:endParaRPr lang="en-US" dirty="0"/>
          </a:p>
        </p:txBody>
      </p:sp>
      <p:sp>
        <p:nvSpPr>
          <p:cNvPr id="40" name="Rounded Rectangle 39"/>
          <p:cNvSpPr/>
          <p:nvPr/>
        </p:nvSpPr>
        <p:spPr>
          <a:xfrm>
            <a:off x="5665069" y="4383844"/>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40" idx="3"/>
          </p:cNvCxnSpPr>
          <p:nvPr/>
        </p:nvCxnSpPr>
        <p:spPr>
          <a:xfrm>
            <a:off x="6222630" y="4612444"/>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6450261" y="4383844"/>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42" idx="3"/>
          </p:cNvCxnSpPr>
          <p:nvPr/>
        </p:nvCxnSpPr>
        <p:spPr>
          <a:xfrm>
            <a:off x="7007822" y="4612444"/>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053558" y="4382724"/>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4" idx="3"/>
          </p:cNvCxnSpPr>
          <p:nvPr/>
        </p:nvCxnSpPr>
        <p:spPr>
          <a:xfrm>
            <a:off x="9611119" y="4611324"/>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9838750" y="4382724"/>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6" idx="3"/>
          </p:cNvCxnSpPr>
          <p:nvPr/>
        </p:nvCxnSpPr>
        <p:spPr>
          <a:xfrm>
            <a:off x="10396311" y="4611324"/>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10623942" y="4382724"/>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a:stCxn id="48" idx="3"/>
          </p:cNvCxnSpPr>
          <p:nvPr/>
        </p:nvCxnSpPr>
        <p:spPr>
          <a:xfrm>
            <a:off x="11181503" y="4611324"/>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819970" y="4611324"/>
            <a:ext cx="233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701670" y="4530017"/>
            <a:ext cx="128999" cy="190509"/>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938615" y="4530017"/>
            <a:ext cx="128999" cy="190509"/>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162854" y="4530017"/>
            <a:ext cx="128999" cy="190509"/>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91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0" grpId="0"/>
      <p:bldP spid="11" grpId="0" animBg="1"/>
      <p:bldP spid="12" grpId="0" animBg="1"/>
      <p:bldP spid="13" grpId="0" animBg="1"/>
      <p:bldP spid="14" grpId="0" animBg="1"/>
      <p:bldP spid="15" grpId="0" animBg="1"/>
      <p:bldP spid="16" grpId="0"/>
      <p:bldP spid="18" grpId="0"/>
      <p:bldP spid="19" grpId="0" animBg="1"/>
      <p:bldP spid="21" grpId="0"/>
      <p:bldP spid="23" grpId="0"/>
      <p:bldP spid="24" grpId="0" animBg="1"/>
      <p:bldP spid="26" grpId="0" animBg="1"/>
      <p:bldP spid="28" grpId="0"/>
      <p:bldP spid="30" grpId="0"/>
      <p:bldP spid="31" grpId="0" animBg="1"/>
      <p:bldP spid="33" grpId="0" animBg="1"/>
      <p:bldP spid="35" grpId="0" animBg="1"/>
      <p:bldP spid="37" grpId="0"/>
      <p:bldP spid="39" grpId="0"/>
      <p:bldP spid="40" grpId="0" animBg="1"/>
      <p:bldP spid="42" grpId="0" animBg="1"/>
      <p:bldP spid="44" grpId="0" animBg="1"/>
      <p:bldP spid="46" grpId="0" animBg="1"/>
      <p:bldP spid="48" grpId="0" animBg="1"/>
      <p:bldP spid="51" grpId="0" animBg="1"/>
      <p:bldP spid="52" grpId="0" animBg="1"/>
      <p:bldP spid="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Game of cards</a:t>
            </a:r>
            <a:endParaRPr lang="en-US" dirty="0"/>
          </a:p>
        </p:txBody>
      </p:sp>
      <p:sp>
        <p:nvSpPr>
          <p:cNvPr id="3" name="Content Placeholder 2"/>
          <p:cNvSpPr>
            <a:spLocks noGrp="1"/>
          </p:cNvSpPr>
          <p:nvPr>
            <p:ph idx="1"/>
          </p:nvPr>
        </p:nvSpPr>
        <p:spPr/>
        <p:txBody>
          <a:bodyPr/>
          <a:lstStyle/>
          <a:p>
            <a:r>
              <a:rPr lang="en-US" dirty="0" smtClean="0"/>
              <a:t>Each node in our singly linked list represents a card.</a:t>
            </a:r>
          </a:p>
          <a:p>
            <a:r>
              <a:rPr lang="en-US" dirty="0" smtClean="0"/>
              <a:t>A card has:</a:t>
            </a:r>
          </a:p>
          <a:p>
            <a:pPr lvl="1"/>
            <a:r>
              <a:rPr lang="en-US" i="1" dirty="0" smtClean="0"/>
              <a:t>Pips</a:t>
            </a:r>
            <a:r>
              <a:rPr lang="en-US" dirty="0"/>
              <a:t>:</a:t>
            </a:r>
            <a:r>
              <a:rPr lang="en-US" dirty="0" smtClean="0"/>
              <a:t> an integer with values ranging from 1 to 13 representing ace through king.</a:t>
            </a:r>
          </a:p>
          <a:p>
            <a:pPr lvl="1"/>
            <a:r>
              <a:rPr lang="en-US" i="1" dirty="0" smtClean="0"/>
              <a:t>Suit</a:t>
            </a:r>
            <a:r>
              <a:rPr lang="en-US" dirty="0" smtClean="0"/>
              <a:t>: a character with values from ‘c’, ‘h’, ‘d’ and ‘s’ representing club, heart, diamond and spade.</a:t>
            </a:r>
          </a:p>
          <a:p>
            <a:r>
              <a:rPr lang="en-US" dirty="0" smtClean="0"/>
              <a:t>Every node in the singly linked list has a link to the next node.</a:t>
            </a:r>
          </a:p>
          <a:p>
            <a:endParaRPr lang="en-US" dirty="0"/>
          </a:p>
        </p:txBody>
      </p:sp>
      <p:sp>
        <p:nvSpPr>
          <p:cNvPr id="4" name="Rectangle 3"/>
          <p:cNvSpPr/>
          <p:nvPr/>
        </p:nvSpPr>
        <p:spPr>
          <a:xfrm>
            <a:off x="4993907" y="4858485"/>
            <a:ext cx="2204185" cy="145341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8007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64993" y="1334954"/>
            <a:ext cx="2204185" cy="145341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9" name="Rectangle 8"/>
          <p:cNvSpPr/>
          <p:nvPr/>
        </p:nvSpPr>
        <p:spPr>
          <a:xfrm>
            <a:off x="364994" y="1334957"/>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 2</a:t>
            </a:r>
          </a:p>
          <a:p>
            <a:pPr algn="ctr"/>
            <a:r>
              <a:rPr lang="en-US" sz="1600" dirty="0" smtClean="0">
                <a:latin typeface="Consolas" panose="020B0609020204030204" pitchFamily="49" charset="0"/>
                <a:cs typeface="Consolas" panose="020B0609020204030204" pitchFamily="49" charset="0"/>
              </a:rPr>
              <a:t>Suit: h</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10" name="TextBox 9"/>
          <p:cNvSpPr txBox="1"/>
          <p:nvPr/>
        </p:nvSpPr>
        <p:spPr>
          <a:xfrm>
            <a:off x="831818" y="109652"/>
            <a:ext cx="2204185" cy="338554"/>
          </a:xfrm>
          <a:prstGeom prst="rect">
            <a:avLst/>
          </a:prstGeom>
          <a:noFill/>
        </p:spPr>
        <p:txBody>
          <a:bodyPr wrap="square" rtlCol="0">
            <a:spAutoFit/>
          </a:bodyPr>
          <a:lstStyle/>
          <a:p>
            <a:pPr algn="ctr"/>
            <a:r>
              <a:rPr lang="en-US" sz="1600" dirty="0" smtClean="0">
                <a:latin typeface="Consolas" panose="020B0609020204030204" pitchFamily="49" charset="0"/>
                <a:cs typeface="Consolas" panose="020B0609020204030204" pitchFamily="49" charset="0"/>
              </a:rPr>
              <a:t>head</a:t>
            </a:r>
            <a:endParaRPr lang="en-US" sz="1600" dirty="0">
              <a:latin typeface="Consolas" panose="020B0609020204030204" pitchFamily="49" charset="0"/>
              <a:cs typeface="Consolas" panose="020B0609020204030204" pitchFamily="49" charset="0"/>
            </a:endParaRPr>
          </a:p>
        </p:txBody>
      </p:sp>
      <p:cxnSp>
        <p:nvCxnSpPr>
          <p:cNvPr id="11" name="Straight Arrow Connector 10"/>
          <p:cNvCxnSpPr/>
          <p:nvPr/>
        </p:nvCxnSpPr>
        <p:spPr>
          <a:xfrm flipH="1">
            <a:off x="1587403" y="420558"/>
            <a:ext cx="308008" cy="91439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117820" y="1334957"/>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 9</a:t>
            </a:r>
          </a:p>
          <a:p>
            <a:pPr algn="ctr"/>
            <a:r>
              <a:rPr lang="en-US" sz="1600" dirty="0" smtClean="0">
                <a:latin typeface="Consolas" panose="020B0609020204030204" pitchFamily="49" charset="0"/>
                <a:cs typeface="Consolas" panose="020B0609020204030204" pitchFamily="49" charset="0"/>
              </a:rPr>
              <a:t>Suit: c</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13" name="Rectangle 12"/>
          <p:cNvSpPr/>
          <p:nvPr/>
        </p:nvSpPr>
        <p:spPr>
          <a:xfrm>
            <a:off x="5870646" y="1334956"/>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 3</a:t>
            </a:r>
          </a:p>
          <a:p>
            <a:pPr algn="ctr"/>
            <a:r>
              <a:rPr lang="en-US" sz="1600" dirty="0" smtClean="0">
                <a:latin typeface="Consolas" panose="020B0609020204030204" pitchFamily="49" charset="0"/>
                <a:cs typeface="Consolas" panose="020B0609020204030204" pitchFamily="49" charset="0"/>
              </a:rPr>
              <a:t>Suit: s</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14" name="Rectangle 13"/>
          <p:cNvSpPr/>
          <p:nvPr/>
        </p:nvSpPr>
        <p:spPr>
          <a:xfrm>
            <a:off x="8623472" y="1334955"/>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 7</a:t>
            </a:r>
          </a:p>
          <a:p>
            <a:pPr algn="ctr"/>
            <a:r>
              <a:rPr lang="en-US" sz="1600" dirty="0" smtClean="0">
                <a:latin typeface="Consolas" panose="020B0609020204030204" pitchFamily="49" charset="0"/>
                <a:cs typeface="Consolas" panose="020B0609020204030204" pitchFamily="49" charset="0"/>
              </a:rPr>
              <a:t>Suit: h</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cxnSp>
        <p:nvCxnSpPr>
          <p:cNvPr id="15" name="Straight Arrow Connector 14"/>
          <p:cNvCxnSpPr/>
          <p:nvPr/>
        </p:nvCxnSpPr>
        <p:spPr>
          <a:xfrm flipV="1">
            <a:off x="4494232" y="2061665"/>
            <a:ext cx="1376414" cy="2580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247058" y="2061665"/>
            <a:ext cx="1376414" cy="2523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72375" y="3091569"/>
            <a:ext cx="5505652" cy="369332"/>
          </a:xfrm>
          <a:prstGeom prst="rect">
            <a:avLst/>
          </a:prstGeom>
          <a:noFill/>
        </p:spPr>
        <p:txBody>
          <a:bodyPr wrap="square" rtlCol="0">
            <a:spAutoFit/>
          </a:bodyPr>
          <a:lstStyle/>
          <a:p>
            <a:pPr algn="ctr"/>
            <a:r>
              <a:rPr lang="en-US" i="1" dirty="0" smtClean="0">
                <a:latin typeface="+mj-lt"/>
              </a:rPr>
              <a:t>Hand of cards</a:t>
            </a:r>
            <a:endParaRPr lang="en-US" i="1" dirty="0">
              <a:latin typeface="+mj-lt"/>
            </a:endParaRPr>
          </a:p>
        </p:txBody>
      </p:sp>
      <p:sp>
        <p:nvSpPr>
          <p:cNvPr id="24" name="TextBox 23"/>
          <p:cNvSpPr txBox="1"/>
          <p:nvPr/>
        </p:nvSpPr>
        <p:spPr>
          <a:xfrm>
            <a:off x="10827657" y="2180196"/>
            <a:ext cx="1061985" cy="369332"/>
          </a:xfrm>
          <a:prstGeom prst="rect">
            <a:avLst/>
          </a:prstGeom>
          <a:noFill/>
        </p:spPr>
        <p:txBody>
          <a:bodyPr wrap="square" rtlCol="0">
            <a:spAutoFit/>
          </a:bodyPr>
          <a:lstStyle/>
          <a:p>
            <a:pPr algn="ctr"/>
            <a:r>
              <a:rPr lang="en-US" b="1" dirty="0" smtClean="0"/>
              <a:t>nil</a:t>
            </a:r>
            <a:endParaRPr lang="en-US" b="1" dirty="0"/>
          </a:p>
        </p:txBody>
      </p:sp>
      <p:cxnSp>
        <p:nvCxnSpPr>
          <p:cNvPr id="25" name="Straight Arrow Connector 24"/>
          <p:cNvCxnSpPr/>
          <p:nvPr/>
        </p:nvCxnSpPr>
        <p:spPr>
          <a:xfrm>
            <a:off x="10048707" y="2313968"/>
            <a:ext cx="1125458" cy="5089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2" idx="1"/>
          </p:cNvCxnSpPr>
          <p:nvPr/>
        </p:nvCxnSpPr>
        <p:spPr>
          <a:xfrm flipV="1">
            <a:off x="1741406" y="2061665"/>
            <a:ext cx="1376414" cy="26886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8927" y="3764098"/>
            <a:ext cx="5577786" cy="2585323"/>
          </a:xfrm>
          <a:prstGeom prst="rect">
            <a:avLst/>
          </a:prstGeom>
          <a:noFill/>
        </p:spPr>
        <p:txBody>
          <a:bodyPr wrap="square" rtlCol="0">
            <a:spAutoFit/>
          </a:bodyPr>
          <a:lstStyle/>
          <a:p>
            <a:r>
              <a:rPr lang="en-US" dirty="0" smtClean="0"/>
              <a:t>Algorithm: Count the number of nodes in the linked list</a:t>
            </a:r>
          </a:p>
          <a:p>
            <a:endParaRPr lang="en-US" dirty="0" smtClean="0"/>
          </a:p>
          <a:p>
            <a:r>
              <a:rPr lang="en-US" b="1" dirty="0"/>
              <a:t>Check the input</a:t>
            </a:r>
            <a:r>
              <a:rPr lang="en-US" dirty="0"/>
              <a:t>:</a:t>
            </a:r>
          </a:p>
          <a:p>
            <a:pPr marL="285750" indent="-285750">
              <a:buFont typeface="Arial" panose="020B0604020202020204" pitchFamily="34" charset="0"/>
              <a:buChar char="•"/>
            </a:pPr>
            <a:r>
              <a:rPr lang="en-US" dirty="0" smtClean="0"/>
              <a:t>If head is nil, return 0</a:t>
            </a:r>
            <a:endParaRPr lang="en-US" dirty="0"/>
          </a:p>
          <a:p>
            <a:pPr marL="171450" indent="-171450">
              <a:buFontTx/>
              <a:buChar char="-"/>
            </a:pPr>
            <a:endParaRPr lang="en-US" dirty="0"/>
          </a:p>
          <a:p>
            <a:r>
              <a:rPr lang="en-US" b="1" dirty="0"/>
              <a:t>Initialize variables</a:t>
            </a:r>
            <a:r>
              <a:rPr lang="en-US" dirty="0"/>
              <a:t>:</a:t>
            </a:r>
          </a:p>
          <a:p>
            <a:pPr marL="285750" indent="-285750">
              <a:buFont typeface="Arial" panose="020B0604020202020204" pitchFamily="34" charset="0"/>
              <a:buChar char="•"/>
            </a:pPr>
            <a:r>
              <a:rPr lang="en-US" dirty="0" smtClean="0"/>
              <a:t>Set </a:t>
            </a:r>
            <a:r>
              <a:rPr lang="en-US" b="1" i="1" dirty="0" smtClean="0"/>
              <a:t>current</a:t>
            </a:r>
            <a:r>
              <a:rPr lang="en-US" dirty="0" smtClean="0"/>
              <a:t> to head.</a:t>
            </a:r>
          </a:p>
          <a:p>
            <a:pPr marL="285750" indent="-285750">
              <a:buFont typeface="Arial" panose="020B0604020202020204" pitchFamily="34" charset="0"/>
              <a:buChar char="•"/>
            </a:pPr>
            <a:r>
              <a:rPr lang="en-US" dirty="0" smtClean="0"/>
              <a:t>Set </a:t>
            </a:r>
            <a:r>
              <a:rPr lang="en-US" b="1" i="1" dirty="0" smtClean="0"/>
              <a:t>count</a:t>
            </a:r>
            <a:r>
              <a:rPr lang="en-US" dirty="0" smtClean="0"/>
              <a:t> to 0.</a:t>
            </a:r>
          </a:p>
          <a:p>
            <a:endParaRPr lang="en-US" dirty="0"/>
          </a:p>
        </p:txBody>
      </p:sp>
      <p:sp>
        <p:nvSpPr>
          <p:cNvPr id="2" name="TextBox 1"/>
          <p:cNvSpPr txBox="1"/>
          <p:nvPr/>
        </p:nvSpPr>
        <p:spPr>
          <a:xfrm>
            <a:off x="6431973" y="3764098"/>
            <a:ext cx="5008418" cy="1477328"/>
          </a:xfrm>
          <a:prstGeom prst="rect">
            <a:avLst/>
          </a:prstGeom>
          <a:noFill/>
        </p:spPr>
        <p:txBody>
          <a:bodyPr wrap="square" rtlCol="0">
            <a:spAutoFit/>
          </a:bodyPr>
          <a:lstStyle/>
          <a:p>
            <a:r>
              <a:rPr lang="en-US" b="1" dirty="0"/>
              <a:t>Algorithm steps</a:t>
            </a:r>
            <a:r>
              <a:rPr lang="en-US" dirty="0"/>
              <a:t>:</a:t>
            </a:r>
          </a:p>
          <a:p>
            <a:r>
              <a:rPr lang="en-US" dirty="0"/>
              <a:t>While </a:t>
            </a:r>
            <a:r>
              <a:rPr lang="en-US" b="1" i="1" dirty="0"/>
              <a:t>current</a:t>
            </a:r>
            <a:r>
              <a:rPr lang="en-US" dirty="0"/>
              <a:t> is not nil</a:t>
            </a:r>
          </a:p>
          <a:p>
            <a:pPr marL="342900" indent="-342900">
              <a:buFont typeface="+mj-lt"/>
              <a:buAutoNum type="arabicPeriod"/>
            </a:pPr>
            <a:r>
              <a:rPr lang="en-US" dirty="0"/>
              <a:t>Increment </a:t>
            </a:r>
            <a:r>
              <a:rPr lang="en-US" b="1" i="1" dirty="0"/>
              <a:t>count</a:t>
            </a:r>
            <a:r>
              <a:rPr lang="en-US" dirty="0"/>
              <a:t>.</a:t>
            </a:r>
            <a:endParaRPr lang="en-US" b="1" i="1" dirty="0"/>
          </a:p>
          <a:p>
            <a:pPr marL="342900" indent="-342900">
              <a:buFont typeface="+mj-lt"/>
              <a:buAutoNum type="arabicPeriod"/>
            </a:pPr>
            <a:r>
              <a:rPr lang="en-US" dirty="0"/>
              <a:t>Update </a:t>
            </a:r>
            <a:r>
              <a:rPr lang="en-US" b="1" i="1" dirty="0"/>
              <a:t>current</a:t>
            </a:r>
            <a:r>
              <a:rPr lang="en-US" dirty="0"/>
              <a:t> to be </a:t>
            </a:r>
            <a:r>
              <a:rPr lang="en-US" b="1" i="1" dirty="0" smtClean="0"/>
              <a:t>current</a:t>
            </a:r>
            <a:r>
              <a:rPr lang="en-US" dirty="0" smtClean="0"/>
              <a:t>’s </a:t>
            </a:r>
            <a:r>
              <a:rPr lang="en-US" b="1" i="1" dirty="0" smtClean="0"/>
              <a:t>next</a:t>
            </a:r>
            <a:r>
              <a:rPr lang="en-US" dirty="0" smtClean="0"/>
              <a:t>.</a:t>
            </a:r>
          </a:p>
          <a:p>
            <a:r>
              <a:rPr lang="en-US" dirty="0" smtClean="0"/>
              <a:t>Return </a:t>
            </a:r>
            <a:r>
              <a:rPr lang="en-US" b="1" i="1" dirty="0" smtClean="0"/>
              <a:t>count</a:t>
            </a:r>
            <a:endParaRPr lang="en-US" b="1" i="1" dirty="0"/>
          </a:p>
        </p:txBody>
      </p:sp>
    </p:spTree>
    <p:extLst>
      <p:ext uri="{BB962C8B-B14F-4D97-AF65-F5344CB8AC3E}">
        <p14:creationId xmlns:p14="http://schemas.microsoft.com/office/powerpoint/2010/main" val="255314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
                                            <p:txEl>
                                              <p:pRg st="3" end="3"/>
                                            </p:txEl>
                                          </p:spTgt>
                                        </p:tgtEl>
                                      </p:cBhvr>
                                    </p:animEffect>
                                    <p:animScale>
                                      <p:cBhvr>
                                        <p:cTn id="37" dur="250" autoRev="1" fill="hold"/>
                                        <p:tgtEl>
                                          <p:spTgt spid="2">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2935706" y="1345126"/>
            <a:ext cx="2589196" cy="2035744"/>
          </a:xfrm>
          <a:prstGeom prst="roundRect">
            <a:avLst/>
          </a:prstGeom>
          <a:ln w="38100">
            <a:solidFill>
              <a:srgbClr val="FFFF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Rounded Rectangle 33"/>
          <p:cNvSpPr/>
          <p:nvPr/>
        </p:nvSpPr>
        <p:spPr>
          <a:xfrm>
            <a:off x="182878" y="1311927"/>
            <a:ext cx="2589196" cy="2035744"/>
          </a:xfrm>
          <a:prstGeom prst="roundRect">
            <a:avLst/>
          </a:prstGeom>
          <a:ln w="38100">
            <a:solidFill>
              <a:srgbClr val="FFFF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375384" y="1636291"/>
            <a:ext cx="2204185" cy="145341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8" name="Rounded Rectangle 7"/>
          <p:cNvSpPr/>
          <p:nvPr/>
        </p:nvSpPr>
        <p:spPr>
          <a:xfrm>
            <a:off x="5707781" y="1357162"/>
            <a:ext cx="2589196" cy="2035744"/>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375385" y="1636294"/>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 2</a:t>
            </a:r>
          </a:p>
          <a:p>
            <a:pPr algn="ctr"/>
            <a:r>
              <a:rPr lang="en-US" sz="1600" dirty="0" smtClean="0">
                <a:latin typeface="Consolas" panose="020B0609020204030204" pitchFamily="49" charset="0"/>
                <a:cs typeface="Consolas" panose="020B0609020204030204" pitchFamily="49" charset="0"/>
              </a:rPr>
              <a:t>Suit: h</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10" name="TextBox 9"/>
          <p:cNvSpPr txBox="1"/>
          <p:nvPr/>
        </p:nvSpPr>
        <p:spPr>
          <a:xfrm>
            <a:off x="842209" y="410989"/>
            <a:ext cx="2204185" cy="338554"/>
          </a:xfrm>
          <a:prstGeom prst="rect">
            <a:avLst/>
          </a:prstGeom>
          <a:noFill/>
        </p:spPr>
        <p:txBody>
          <a:bodyPr wrap="square" rtlCol="0">
            <a:spAutoFit/>
          </a:bodyPr>
          <a:lstStyle/>
          <a:p>
            <a:pPr algn="ctr"/>
            <a:r>
              <a:rPr lang="en-US" sz="1600" dirty="0" smtClean="0">
                <a:latin typeface="Consolas" panose="020B0609020204030204" pitchFamily="49" charset="0"/>
                <a:cs typeface="Consolas" panose="020B0609020204030204" pitchFamily="49" charset="0"/>
              </a:rPr>
              <a:t>head</a:t>
            </a:r>
            <a:endParaRPr lang="en-US" sz="1600" dirty="0">
              <a:latin typeface="Consolas" panose="020B0609020204030204" pitchFamily="49" charset="0"/>
              <a:cs typeface="Consolas" panose="020B0609020204030204" pitchFamily="49" charset="0"/>
            </a:endParaRPr>
          </a:p>
        </p:txBody>
      </p:sp>
      <p:cxnSp>
        <p:nvCxnSpPr>
          <p:cNvPr id="11" name="Straight Arrow Connector 10"/>
          <p:cNvCxnSpPr/>
          <p:nvPr/>
        </p:nvCxnSpPr>
        <p:spPr>
          <a:xfrm flipH="1">
            <a:off x="1597794" y="721895"/>
            <a:ext cx="308008" cy="91439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128211" y="1636294"/>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 9</a:t>
            </a:r>
          </a:p>
          <a:p>
            <a:pPr algn="ctr"/>
            <a:r>
              <a:rPr lang="en-US" sz="1600" dirty="0" smtClean="0">
                <a:latin typeface="Consolas" panose="020B0609020204030204" pitchFamily="49" charset="0"/>
                <a:cs typeface="Consolas" panose="020B0609020204030204" pitchFamily="49" charset="0"/>
              </a:rPr>
              <a:t>Suit: c</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13" name="Rectangle 12"/>
          <p:cNvSpPr/>
          <p:nvPr/>
        </p:nvSpPr>
        <p:spPr>
          <a:xfrm>
            <a:off x="5881037" y="1636293"/>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 3</a:t>
            </a:r>
          </a:p>
          <a:p>
            <a:pPr algn="ctr"/>
            <a:r>
              <a:rPr lang="en-US" sz="1600" dirty="0" smtClean="0">
                <a:latin typeface="Consolas" panose="020B0609020204030204" pitchFamily="49" charset="0"/>
                <a:cs typeface="Consolas" panose="020B0609020204030204" pitchFamily="49" charset="0"/>
              </a:rPr>
              <a:t>Suit: s</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14" name="Rectangle 13"/>
          <p:cNvSpPr/>
          <p:nvPr/>
        </p:nvSpPr>
        <p:spPr>
          <a:xfrm>
            <a:off x="8633863" y="1636292"/>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 7</a:t>
            </a:r>
          </a:p>
          <a:p>
            <a:pPr algn="ctr"/>
            <a:r>
              <a:rPr lang="en-US" sz="1600" dirty="0" smtClean="0">
                <a:latin typeface="Consolas" panose="020B0609020204030204" pitchFamily="49" charset="0"/>
                <a:cs typeface="Consolas" panose="020B0609020204030204" pitchFamily="49" charset="0"/>
              </a:rPr>
              <a:t>Suit: h</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cxnSp>
        <p:nvCxnSpPr>
          <p:cNvPr id="15" name="Straight Arrow Connector 14"/>
          <p:cNvCxnSpPr/>
          <p:nvPr/>
        </p:nvCxnSpPr>
        <p:spPr>
          <a:xfrm flipV="1">
            <a:off x="4504623" y="2363002"/>
            <a:ext cx="1376414" cy="2580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257449" y="2363002"/>
            <a:ext cx="1376414" cy="2523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82766" y="3392906"/>
            <a:ext cx="5505652" cy="369332"/>
          </a:xfrm>
          <a:prstGeom prst="rect">
            <a:avLst/>
          </a:prstGeom>
          <a:noFill/>
        </p:spPr>
        <p:txBody>
          <a:bodyPr wrap="square" rtlCol="0">
            <a:spAutoFit/>
          </a:bodyPr>
          <a:lstStyle/>
          <a:p>
            <a:pPr algn="ctr"/>
            <a:r>
              <a:rPr lang="en-US" i="1" dirty="0" smtClean="0">
                <a:latin typeface="+mj-lt"/>
              </a:rPr>
              <a:t>Hand of 4 cards</a:t>
            </a:r>
            <a:endParaRPr lang="en-US" i="1" dirty="0">
              <a:latin typeface="+mj-lt"/>
            </a:endParaRPr>
          </a:p>
        </p:txBody>
      </p:sp>
      <p:sp>
        <p:nvSpPr>
          <p:cNvPr id="18" name="TextBox 17"/>
          <p:cNvSpPr txBox="1"/>
          <p:nvPr/>
        </p:nvSpPr>
        <p:spPr>
          <a:xfrm>
            <a:off x="6203319" y="811420"/>
            <a:ext cx="1559620" cy="369332"/>
          </a:xfrm>
          <a:prstGeom prst="rect">
            <a:avLst/>
          </a:prstGeom>
          <a:noFill/>
        </p:spPr>
        <p:txBody>
          <a:bodyPr wrap="square" rtlCol="0">
            <a:spAutoFit/>
          </a:bodyPr>
          <a:lstStyle/>
          <a:p>
            <a:pPr algn="ctr"/>
            <a:r>
              <a:rPr lang="en-US" dirty="0" smtClean="0">
                <a:solidFill>
                  <a:srgbClr val="C00000"/>
                </a:solidFill>
              </a:rPr>
              <a:t>Card to play</a:t>
            </a:r>
            <a:endParaRPr lang="en-US" dirty="0">
              <a:solidFill>
                <a:srgbClr val="C00000"/>
              </a:solidFill>
            </a:endParaRPr>
          </a:p>
        </p:txBody>
      </p:sp>
      <p:sp>
        <p:nvSpPr>
          <p:cNvPr id="24" name="TextBox 23"/>
          <p:cNvSpPr txBox="1"/>
          <p:nvPr/>
        </p:nvSpPr>
        <p:spPr>
          <a:xfrm>
            <a:off x="10838048" y="2481533"/>
            <a:ext cx="1061985" cy="369332"/>
          </a:xfrm>
          <a:prstGeom prst="rect">
            <a:avLst/>
          </a:prstGeom>
          <a:noFill/>
        </p:spPr>
        <p:txBody>
          <a:bodyPr wrap="square" rtlCol="0">
            <a:spAutoFit/>
          </a:bodyPr>
          <a:lstStyle/>
          <a:p>
            <a:pPr algn="ctr"/>
            <a:r>
              <a:rPr lang="en-US" b="1" dirty="0" smtClean="0"/>
              <a:t>nil</a:t>
            </a:r>
            <a:endParaRPr lang="en-US" b="1" dirty="0"/>
          </a:p>
        </p:txBody>
      </p:sp>
      <p:cxnSp>
        <p:nvCxnSpPr>
          <p:cNvPr id="25" name="Straight Arrow Connector 24"/>
          <p:cNvCxnSpPr/>
          <p:nvPr/>
        </p:nvCxnSpPr>
        <p:spPr>
          <a:xfrm>
            <a:off x="10059098" y="2615305"/>
            <a:ext cx="1125458" cy="5089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2" idx="1"/>
          </p:cNvCxnSpPr>
          <p:nvPr/>
        </p:nvCxnSpPr>
        <p:spPr>
          <a:xfrm flipV="1">
            <a:off x="1751797" y="2363002"/>
            <a:ext cx="1376414" cy="26886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07781" y="4249882"/>
            <a:ext cx="5476775" cy="2031325"/>
          </a:xfrm>
          <a:prstGeom prst="rect">
            <a:avLst/>
          </a:prstGeom>
          <a:noFill/>
        </p:spPr>
        <p:txBody>
          <a:bodyPr wrap="square" rtlCol="0">
            <a:spAutoFit/>
          </a:bodyPr>
          <a:lstStyle/>
          <a:p>
            <a:r>
              <a:rPr lang="en-US" dirty="0" smtClean="0"/>
              <a:t>During a game of cards, let’s say we want to play the </a:t>
            </a:r>
            <a:r>
              <a:rPr lang="en-US" b="1" dirty="0" smtClean="0"/>
              <a:t>3 of spades </a:t>
            </a:r>
            <a:r>
              <a:rPr lang="en-US" dirty="0" smtClean="0"/>
              <a:t>if it’s in hand.</a:t>
            </a:r>
          </a:p>
          <a:p>
            <a:r>
              <a:rPr lang="en-US" b="1" dirty="0" smtClean="0"/>
              <a:t>Step 1</a:t>
            </a:r>
            <a:r>
              <a:rPr lang="en-US" dirty="0" smtClean="0"/>
              <a:t>: Check for the 3 of spades starting with the first card in hand.</a:t>
            </a:r>
          </a:p>
          <a:p>
            <a:r>
              <a:rPr lang="en-US" b="1" dirty="0" smtClean="0"/>
              <a:t>Step 2</a:t>
            </a:r>
            <a:r>
              <a:rPr lang="en-US" dirty="0" smtClean="0"/>
              <a:t>: If found, save the link to this card. The game may need it later.</a:t>
            </a:r>
          </a:p>
          <a:p>
            <a:r>
              <a:rPr lang="en-US" dirty="0" smtClean="0"/>
              <a:t>Next, we want to remove this from the hand of cards.</a:t>
            </a:r>
            <a:endParaRPr lang="en-US" dirty="0"/>
          </a:p>
        </p:txBody>
      </p:sp>
    </p:spTree>
    <p:extLst>
      <p:ext uri="{BB962C8B-B14F-4D97-AF65-F5344CB8AC3E}">
        <p14:creationId xmlns:p14="http://schemas.microsoft.com/office/powerpoint/2010/main" val="250264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8"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75384" y="1636291"/>
            <a:ext cx="2204185" cy="145341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24" name="Rounded Rectangle 23"/>
          <p:cNvSpPr/>
          <p:nvPr/>
        </p:nvSpPr>
        <p:spPr>
          <a:xfrm>
            <a:off x="5707781" y="1357162"/>
            <a:ext cx="2589196" cy="2035744"/>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375385" y="1636294"/>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8" name="TextBox 7"/>
          <p:cNvSpPr txBox="1"/>
          <p:nvPr/>
        </p:nvSpPr>
        <p:spPr>
          <a:xfrm>
            <a:off x="842209" y="410989"/>
            <a:ext cx="2204185" cy="338554"/>
          </a:xfrm>
          <a:prstGeom prst="rect">
            <a:avLst/>
          </a:prstGeom>
          <a:noFill/>
        </p:spPr>
        <p:txBody>
          <a:bodyPr wrap="square" rtlCol="0">
            <a:spAutoFit/>
          </a:bodyPr>
          <a:lstStyle/>
          <a:p>
            <a:pPr algn="ctr"/>
            <a:r>
              <a:rPr lang="en-US" sz="1600" dirty="0" smtClean="0">
                <a:latin typeface="Consolas" panose="020B0609020204030204" pitchFamily="49" charset="0"/>
                <a:cs typeface="Consolas" panose="020B0609020204030204" pitchFamily="49" charset="0"/>
              </a:rPr>
              <a:t>head</a:t>
            </a:r>
            <a:endParaRPr lang="en-US" sz="1600" dirty="0">
              <a:latin typeface="Consolas" panose="020B0609020204030204" pitchFamily="49" charset="0"/>
              <a:cs typeface="Consolas" panose="020B0609020204030204" pitchFamily="49" charset="0"/>
            </a:endParaRPr>
          </a:p>
        </p:txBody>
      </p:sp>
      <p:cxnSp>
        <p:nvCxnSpPr>
          <p:cNvPr id="10" name="Straight Arrow Connector 9"/>
          <p:cNvCxnSpPr/>
          <p:nvPr/>
        </p:nvCxnSpPr>
        <p:spPr>
          <a:xfrm flipH="1">
            <a:off x="1597794" y="721895"/>
            <a:ext cx="308008" cy="91439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128211" y="1636294"/>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12" name="Rectangle 11"/>
          <p:cNvSpPr/>
          <p:nvPr/>
        </p:nvSpPr>
        <p:spPr>
          <a:xfrm>
            <a:off x="5881037" y="1636293"/>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13" name="Rectangle 12"/>
          <p:cNvSpPr/>
          <p:nvPr/>
        </p:nvSpPr>
        <p:spPr>
          <a:xfrm>
            <a:off x="8633863" y="1636292"/>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cxnSp>
        <p:nvCxnSpPr>
          <p:cNvPr id="18" name="Straight Arrow Connector 17"/>
          <p:cNvCxnSpPr/>
          <p:nvPr/>
        </p:nvCxnSpPr>
        <p:spPr>
          <a:xfrm flipV="1">
            <a:off x="4504623" y="2363002"/>
            <a:ext cx="1376414" cy="2580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257449" y="2363002"/>
            <a:ext cx="1376414" cy="2523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82766" y="3392906"/>
            <a:ext cx="5505652" cy="369332"/>
          </a:xfrm>
          <a:prstGeom prst="rect">
            <a:avLst/>
          </a:prstGeom>
          <a:noFill/>
        </p:spPr>
        <p:txBody>
          <a:bodyPr wrap="square" rtlCol="0">
            <a:spAutoFit/>
          </a:bodyPr>
          <a:lstStyle/>
          <a:p>
            <a:pPr algn="ctr"/>
            <a:r>
              <a:rPr lang="en-US" i="1" dirty="0" smtClean="0">
                <a:latin typeface="+mj-lt"/>
              </a:rPr>
              <a:t>Hand of 4 cards</a:t>
            </a:r>
            <a:endParaRPr lang="en-US" i="1" dirty="0">
              <a:latin typeface="+mj-lt"/>
            </a:endParaRPr>
          </a:p>
        </p:txBody>
      </p:sp>
      <p:sp>
        <p:nvSpPr>
          <p:cNvPr id="26" name="TextBox 25"/>
          <p:cNvSpPr txBox="1"/>
          <p:nvPr/>
        </p:nvSpPr>
        <p:spPr>
          <a:xfrm>
            <a:off x="6347862" y="821486"/>
            <a:ext cx="1270534" cy="369332"/>
          </a:xfrm>
          <a:prstGeom prst="rect">
            <a:avLst/>
          </a:prstGeom>
          <a:noFill/>
        </p:spPr>
        <p:txBody>
          <a:bodyPr wrap="square" rtlCol="0">
            <a:spAutoFit/>
          </a:bodyPr>
          <a:lstStyle/>
          <a:p>
            <a:r>
              <a:rPr lang="en-US" dirty="0" smtClean="0">
                <a:solidFill>
                  <a:srgbClr val="C00000"/>
                </a:solidFill>
              </a:rPr>
              <a:t>Play a card</a:t>
            </a:r>
            <a:endParaRPr lang="en-US" dirty="0">
              <a:solidFill>
                <a:srgbClr val="C00000"/>
              </a:solidFill>
            </a:endParaRPr>
          </a:p>
        </p:txBody>
      </p:sp>
      <p:grpSp>
        <p:nvGrpSpPr>
          <p:cNvPr id="37" name="Group 36"/>
          <p:cNvGrpSpPr/>
          <p:nvPr/>
        </p:nvGrpSpPr>
        <p:grpSpPr>
          <a:xfrm>
            <a:off x="5034013" y="1922340"/>
            <a:ext cx="3599850" cy="1520792"/>
            <a:chOff x="5034014" y="1922340"/>
            <a:chExt cx="3599850" cy="1520792"/>
          </a:xfrm>
        </p:grpSpPr>
        <p:sp>
          <p:nvSpPr>
            <p:cNvPr id="27" name="Arc 26"/>
            <p:cNvSpPr/>
            <p:nvPr/>
          </p:nvSpPr>
          <p:spPr>
            <a:xfrm rot="5400000">
              <a:off x="6073543" y="882811"/>
              <a:ext cx="1520792" cy="3599850"/>
            </a:xfrm>
            <a:prstGeom prst="arc">
              <a:avLst>
                <a:gd name="adj1" fmla="val 16724080"/>
                <a:gd name="adj2" fmla="val 5333724"/>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p:cNvCxnSpPr>
              <a:stCxn id="27" idx="0"/>
            </p:cNvCxnSpPr>
            <p:nvPr/>
          </p:nvCxnSpPr>
          <p:spPr>
            <a:xfrm flipV="1">
              <a:off x="8525471" y="2666200"/>
              <a:ext cx="108392" cy="27642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877955" y="3392906"/>
            <a:ext cx="5505652" cy="369332"/>
          </a:xfrm>
          <a:prstGeom prst="rect">
            <a:avLst/>
          </a:prstGeom>
          <a:noFill/>
        </p:spPr>
        <p:txBody>
          <a:bodyPr wrap="square" rtlCol="0">
            <a:spAutoFit/>
          </a:bodyPr>
          <a:lstStyle/>
          <a:p>
            <a:pPr algn="ctr"/>
            <a:r>
              <a:rPr lang="en-US" i="1" dirty="0" smtClean="0">
                <a:latin typeface="+mj-lt"/>
              </a:rPr>
              <a:t>Hand of 3 cards</a:t>
            </a:r>
            <a:endParaRPr lang="en-US" i="1" dirty="0">
              <a:latin typeface="+mj-lt"/>
            </a:endParaRPr>
          </a:p>
        </p:txBody>
      </p:sp>
      <p:cxnSp>
        <p:nvCxnSpPr>
          <p:cNvPr id="40" name="Straight Arrow Connector 39"/>
          <p:cNvCxnSpPr/>
          <p:nvPr/>
        </p:nvCxnSpPr>
        <p:spPr>
          <a:xfrm flipV="1">
            <a:off x="7306272" y="2665532"/>
            <a:ext cx="1135085" cy="66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861203" y="2480866"/>
            <a:ext cx="1061985" cy="369332"/>
          </a:xfrm>
          <a:prstGeom prst="rect">
            <a:avLst/>
          </a:prstGeom>
          <a:noFill/>
        </p:spPr>
        <p:txBody>
          <a:bodyPr wrap="square" rtlCol="0">
            <a:spAutoFit/>
          </a:bodyPr>
          <a:lstStyle/>
          <a:p>
            <a:pPr algn="ctr"/>
            <a:r>
              <a:rPr lang="en-US" b="1" dirty="0" smtClean="0"/>
              <a:t>nil</a:t>
            </a:r>
            <a:endParaRPr lang="en-US" b="1" dirty="0"/>
          </a:p>
        </p:txBody>
      </p:sp>
      <p:cxnSp>
        <p:nvCxnSpPr>
          <p:cNvPr id="20" name="Straight Arrow Connector 19"/>
          <p:cNvCxnSpPr/>
          <p:nvPr/>
        </p:nvCxnSpPr>
        <p:spPr>
          <a:xfrm>
            <a:off x="10059098" y="2615305"/>
            <a:ext cx="1125458" cy="5089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997339" y="2450092"/>
            <a:ext cx="1164653" cy="369332"/>
          </a:xfrm>
          <a:prstGeom prst="rect">
            <a:avLst/>
          </a:prstGeom>
          <a:noFill/>
        </p:spPr>
        <p:txBody>
          <a:bodyPr wrap="square" rtlCol="0">
            <a:spAutoFit/>
          </a:bodyPr>
          <a:lstStyle/>
          <a:p>
            <a:pPr algn="ctr"/>
            <a:r>
              <a:rPr lang="en-US" b="1" dirty="0" smtClean="0"/>
              <a:t>nil</a:t>
            </a:r>
            <a:endParaRPr lang="en-US" b="1" dirty="0"/>
          </a:p>
        </p:txBody>
      </p:sp>
      <p:sp>
        <p:nvSpPr>
          <p:cNvPr id="46" name="TextBox 45"/>
          <p:cNvSpPr txBox="1"/>
          <p:nvPr/>
        </p:nvSpPr>
        <p:spPr>
          <a:xfrm>
            <a:off x="3169923" y="81639"/>
            <a:ext cx="6150543" cy="707886"/>
          </a:xfrm>
          <a:prstGeom prst="rect">
            <a:avLst/>
          </a:prstGeom>
          <a:noFill/>
        </p:spPr>
        <p:txBody>
          <a:bodyPr wrap="square" rtlCol="0">
            <a:spAutoFit/>
          </a:bodyPr>
          <a:lstStyle/>
          <a:p>
            <a:pPr algn="ctr"/>
            <a:r>
              <a:rPr lang="en-US" sz="4000" dirty="0" smtClean="0">
                <a:latin typeface="+mj-lt"/>
              </a:rPr>
              <a:t>Delete a node</a:t>
            </a:r>
            <a:endParaRPr lang="en-US" sz="4000" dirty="0">
              <a:latin typeface="+mj-lt"/>
            </a:endParaRPr>
          </a:p>
        </p:txBody>
      </p:sp>
      <p:cxnSp>
        <p:nvCxnSpPr>
          <p:cNvPr id="14" name="Straight Arrow Connector 13"/>
          <p:cNvCxnSpPr>
            <a:endCxn id="11" idx="1"/>
          </p:cNvCxnSpPr>
          <p:nvPr/>
        </p:nvCxnSpPr>
        <p:spPr>
          <a:xfrm flipV="1">
            <a:off x="1751797" y="2363002"/>
            <a:ext cx="1376414" cy="26886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597793" y="711122"/>
            <a:ext cx="308008" cy="9143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7501" y="3936475"/>
            <a:ext cx="5577786" cy="2308324"/>
          </a:xfrm>
          <a:prstGeom prst="rect">
            <a:avLst/>
          </a:prstGeom>
          <a:noFill/>
        </p:spPr>
        <p:txBody>
          <a:bodyPr wrap="square" rtlCol="0">
            <a:spAutoFit/>
          </a:bodyPr>
          <a:lstStyle/>
          <a:p>
            <a:r>
              <a:rPr lang="en-US" dirty="0" smtClean="0"/>
              <a:t>Algorithm: Delete a node with specific value</a:t>
            </a:r>
          </a:p>
          <a:p>
            <a:endParaRPr lang="en-US" dirty="0" smtClean="0"/>
          </a:p>
          <a:p>
            <a:r>
              <a:rPr lang="en-US" b="1" dirty="0"/>
              <a:t>Check the input</a:t>
            </a:r>
            <a:r>
              <a:rPr lang="en-US" dirty="0"/>
              <a:t>:</a:t>
            </a:r>
          </a:p>
          <a:p>
            <a:pPr marL="285750" indent="-285750">
              <a:buFont typeface="Arial" panose="020B0604020202020204" pitchFamily="34" charset="0"/>
              <a:buChar char="•"/>
            </a:pPr>
            <a:r>
              <a:rPr lang="en-US" dirty="0" smtClean="0"/>
              <a:t>If </a:t>
            </a:r>
            <a:r>
              <a:rPr lang="en-US" b="1" i="1" dirty="0" smtClean="0"/>
              <a:t>head</a:t>
            </a:r>
            <a:r>
              <a:rPr lang="en-US" dirty="0" smtClean="0"/>
              <a:t> is nil, return</a:t>
            </a:r>
          </a:p>
          <a:p>
            <a:pPr marL="285750" indent="-285750">
              <a:buFont typeface="Arial" panose="020B0604020202020204" pitchFamily="34" charset="0"/>
              <a:buChar char="•"/>
            </a:pPr>
            <a:r>
              <a:rPr lang="en-US" dirty="0" smtClean="0"/>
              <a:t>If </a:t>
            </a:r>
            <a:r>
              <a:rPr lang="en-US" b="1" i="1" dirty="0" smtClean="0"/>
              <a:t>head</a:t>
            </a:r>
            <a:r>
              <a:rPr lang="en-US" dirty="0" smtClean="0"/>
              <a:t> node is the node to be deleted:</a:t>
            </a:r>
          </a:p>
          <a:p>
            <a:pPr marL="742950" lvl="1" indent="-285750">
              <a:buFont typeface="Arial" panose="020B0604020202020204" pitchFamily="34" charset="0"/>
              <a:buChar char="•"/>
            </a:pPr>
            <a:r>
              <a:rPr lang="en-US" dirty="0" smtClean="0"/>
              <a:t>Update </a:t>
            </a:r>
            <a:r>
              <a:rPr lang="en-US" b="1" i="1" dirty="0" smtClean="0"/>
              <a:t>head</a:t>
            </a:r>
            <a:r>
              <a:rPr lang="en-US" dirty="0" smtClean="0"/>
              <a:t> to be </a:t>
            </a:r>
            <a:r>
              <a:rPr lang="en-US" b="1" i="1" dirty="0" smtClean="0"/>
              <a:t>head</a:t>
            </a:r>
            <a:r>
              <a:rPr lang="en-US" dirty="0" smtClean="0"/>
              <a:t>’s </a:t>
            </a:r>
            <a:r>
              <a:rPr lang="en-US" b="1" i="1" dirty="0" smtClean="0"/>
              <a:t>next</a:t>
            </a:r>
            <a:r>
              <a:rPr lang="en-US" dirty="0" smtClean="0"/>
              <a:t>.</a:t>
            </a:r>
          </a:p>
          <a:p>
            <a:pPr marL="742950" lvl="1" indent="-285750">
              <a:buFont typeface="Arial" panose="020B0604020202020204" pitchFamily="34" charset="0"/>
              <a:buChar char="•"/>
            </a:pPr>
            <a:r>
              <a:rPr lang="en-US" dirty="0" smtClean="0"/>
              <a:t>Return</a:t>
            </a:r>
            <a:endParaRPr lang="en-US" dirty="0"/>
          </a:p>
          <a:p>
            <a:pPr marL="171450" indent="-171450">
              <a:buFontTx/>
              <a:buChar char="-"/>
            </a:pPr>
            <a:endParaRPr lang="en-US" dirty="0"/>
          </a:p>
        </p:txBody>
      </p:sp>
      <p:sp>
        <p:nvSpPr>
          <p:cNvPr id="31" name="TextBox 30"/>
          <p:cNvSpPr txBox="1"/>
          <p:nvPr/>
        </p:nvSpPr>
        <p:spPr>
          <a:xfrm>
            <a:off x="6129652" y="4008310"/>
            <a:ext cx="5793535" cy="2862322"/>
          </a:xfrm>
          <a:prstGeom prst="rect">
            <a:avLst/>
          </a:prstGeom>
          <a:noFill/>
        </p:spPr>
        <p:txBody>
          <a:bodyPr wrap="square" rtlCol="0">
            <a:spAutoFit/>
          </a:bodyPr>
          <a:lstStyle/>
          <a:p>
            <a:r>
              <a:rPr lang="en-US" b="1" dirty="0"/>
              <a:t>Initialize variables</a:t>
            </a:r>
            <a:r>
              <a:rPr lang="en-US" dirty="0"/>
              <a:t>:</a:t>
            </a:r>
          </a:p>
          <a:p>
            <a:pPr marL="285750" indent="-285750">
              <a:buFont typeface="Arial" panose="020B0604020202020204" pitchFamily="34" charset="0"/>
              <a:buChar char="•"/>
            </a:pPr>
            <a:r>
              <a:rPr lang="en-US" dirty="0"/>
              <a:t>Set </a:t>
            </a:r>
            <a:r>
              <a:rPr lang="en-US" b="1" i="1" dirty="0"/>
              <a:t>current</a:t>
            </a:r>
            <a:r>
              <a:rPr lang="en-US" dirty="0"/>
              <a:t> to head.</a:t>
            </a:r>
          </a:p>
          <a:p>
            <a:endParaRPr lang="en-US" b="1" dirty="0" smtClean="0"/>
          </a:p>
          <a:p>
            <a:r>
              <a:rPr lang="en-US" b="1" dirty="0" smtClean="0"/>
              <a:t>Algorithm </a:t>
            </a:r>
            <a:r>
              <a:rPr lang="en-US" b="1" dirty="0"/>
              <a:t>steps</a:t>
            </a:r>
            <a:r>
              <a:rPr lang="en-US" dirty="0"/>
              <a:t>:</a:t>
            </a:r>
          </a:p>
          <a:p>
            <a:r>
              <a:rPr lang="en-US" dirty="0"/>
              <a:t>While </a:t>
            </a:r>
            <a:r>
              <a:rPr lang="en-US" b="1" i="1" dirty="0" smtClean="0"/>
              <a:t>current</a:t>
            </a:r>
            <a:r>
              <a:rPr lang="en-US" dirty="0" smtClean="0"/>
              <a:t>’s </a:t>
            </a:r>
            <a:r>
              <a:rPr lang="en-US" b="1" i="1" dirty="0" smtClean="0"/>
              <a:t>next</a:t>
            </a:r>
            <a:r>
              <a:rPr lang="en-US" dirty="0" smtClean="0"/>
              <a:t> </a:t>
            </a:r>
            <a:r>
              <a:rPr lang="en-US" dirty="0"/>
              <a:t>is not nil</a:t>
            </a:r>
          </a:p>
          <a:p>
            <a:pPr marL="342900" indent="-342900">
              <a:buFont typeface="Arial" panose="020B0604020202020204" pitchFamily="34" charset="0"/>
              <a:buChar char="•"/>
            </a:pPr>
            <a:r>
              <a:rPr lang="en-US" dirty="0" smtClean="0"/>
              <a:t>If </a:t>
            </a:r>
            <a:r>
              <a:rPr lang="en-US" b="1" i="1" dirty="0" smtClean="0"/>
              <a:t>current</a:t>
            </a:r>
            <a:r>
              <a:rPr lang="en-US" dirty="0" smtClean="0"/>
              <a:t>’s </a:t>
            </a:r>
            <a:r>
              <a:rPr lang="en-US" b="1" i="1" dirty="0" smtClean="0"/>
              <a:t>next</a:t>
            </a:r>
            <a:r>
              <a:rPr lang="en-US" dirty="0" smtClean="0"/>
              <a:t> has value to be deleted</a:t>
            </a:r>
            <a:endParaRPr lang="en-US" b="1" i="1" dirty="0"/>
          </a:p>
          <a:p>
            <a:pPr marL="800100" lvl="1" indent="-342900">
              <a:buFont typeface="Wingdings" panose="05000000000000000000" pitchFamily="2" charset="2"/>
              <a:buChar char="§"/>
            </a:pPr>
            <a:r>
              <a:rPr lang="en-US" dirty="0"/>
              <a:t>Update </a:t>
            </a:r>
            <a:r>
              <a:rPr lang="en-US" b="1" i="1" dirty="0" smtClean="0"/>
              <a:t>current</a:t>
            </a:r>
            <a:r>
              <a:rPr lang="en-US" dirty="0"/>
              <a:t>’s </a:t>
            </a:r>
            <a:r>
              <a:rPr lang="en-US" b="1" i="1" dirty="0"/>
              <a:t>next</a:t>
            </a:r>
            <a:r>
              <a:rPr lang="en-US" dirty="0" smtClean="0"/>
              <a:t> </a:t>
            </a:r>
            <a:r>
              <a:rPr lang="en-US" dirty="0"/>
              <a:t>to be </a:t>
            </a:r>
            <a:r>
              <a:rPr lang="en-US" b="1" i="1" dirty="0" smtClean="0"/>
              <a:t>current</a:t>
            </a:r>
            <a:r>
              <a:rPr lang="en-US" dirty="0" smtClean="0"/>
              <a:t>’s </a:t>
            </a:r>
            <a:r>
              <a:rPr lang="en-US" b="1" i="1" dirty="0" err="1" smtClean="0"/>
              <a:t>next</a:t>
            </a:r>
            <a:r>
              <a:rPr lang="en-US" dirty="0" err="1"/>
              <a:t>’s</a:t>
            </a:r>
            <a:r>
              <a:rPr lang="en-US" dirty="0"/>
              <a:t> </a:t>
            </a:r>
            <a:r>
              <a:rPr lang="en-US" b="1" i="1" dirty="0" smtClean="0"/>
              <a:t>next</a:t>
            </a:r>
            <a:r>
              <a:rPr lang="en-US" dirty="0" smtClean="0"/>
              <a:t>.</a:t>
            </a:r>
          </a:p>
          <a:p>
            <a:pPr marL="800100" lvl="1" indent="-342900">
              <a:buFont typeface="Wingdings" panose="05000000000000000000" pitchFamily="2" charset="2"/>
              <a:buChar char="§"/>
            </a:pPr>
            <a:r>
              <a:rPr lang="en-US" dirty="0" smtClean="0"/>
              <a:t>Return</a:t>
            </a:r>
          </a:p>
          <a:p>
            <a:pPr marL="342900" indent="-342900">
              <a:buFont typeface="Wingdings" panose="05000000000000000000" pitchFamily="2" charset="2"/>
              <a:buChar char="§"/>
            </a:pPr>
            <a:r>
              <a:rPr lang="en-US" dirty="0" smtClean="0"/>
              <a:t>Update </a:t>
            </a:r>
            <a:r>
              <a:rPr lang="en-US" b="1" i="1" dirty="0" smtClean="0"/>
              <a:t>current</a:t>
            </a:r>
            <a:r>
              <a:rPr lang="en-US" dirty="0"/>
              <a:t> </a:t>
            </a:r>
            <a:r>
              <a:rPr lang="en-US" dirty="0" smtClean="0"/>
              <a:t>to be </a:t>
            </a:r>
            <a:r>
              <a:rPr lang="en-US" b="1" i="1" dirty="0" smtClean="0"/>
              <a:t>current</a:t>
            </a:r>
            <a:r>
              <a:rPr lang="en-US" i="1" dirty="0" smtClean="0"/>
              <a:t>’s </a:t>
            </a:r>
            <a:r>
              <a:rPr lang="en-US" b="1" i="1" dirty="0" smtClean="0"/>
              <a:t>next</a:t>
            </a:r>
            <a:r>
              <a:rPr lang="en-US" dirty="0" smtClean="0"/>
              <a:t>.</a:t>
            </a:r>
          </a:p>
          <a:p>
            <a:r>
              <a:rPr lang="en-US" dirty="0" smtClean="0"/>
              <a:t>Return</a:t>
            </a:r>
            <a:endParaRPr lang="en-US" dirty="0"/>
          </a:p>
        </p:txBody>
      </p:sp>
    </p:spTree>
    <p:extLst>
      <p:ext uri="{BB962C8B-B14F-4D97-AF65-F5344CB8AC3E}">
        <p14:creationId xmlns:p14="http://schemas.microsoft.com/office/powerpoint/2010/main" val="166705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6">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xEl>
                                              <p:pRg st="3" end="3"/>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1">
                                            <p:txEl>
                                              <p:pRg st="6" end="6"/>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1">
                                            <p:txEl>
                                              <p:pRg st="8" end="8"/>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12" grpId="0" animBg="1"/>
      <p:bldP spid="12" grpId="1" animBg="1"/>
      <p:bldP spid="13" grpId="0" animBg="1"/>
      <p:bldP spid="23" grpId="0"/>
      <p:bldP spid="26" grpId="0" build="allAtOnce"/>
      <p:bldP spid="38" grpId="0"/>
      <p:bldP spid="22"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75384" y="1636291"/>
            <a:ext cx="2204185" cy="145341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8" name="TextBox 7"/>
          <p:cNvSpPr txBox="1"/>
          <p:nvPr/>
        </p:nvSpPr>
        <p:spPr>
          <a:xfrm>
            <a:off x="842209" y="410989"/>
            <a:ext cx="2204185" cy="338554"/>
          </a:xfrm>
          <a:prstGeom prst="rect">
            <a:avLst/>
          </a:prstGeom>
          <a:noFill/>
        </p:spPr>
        <p:txBody>
          <a:bodyPr wrap="square" rtlCol="0">
            <a:spAutoFit/>
          </a:bodyPr>
          <a:lstStyle/>
          <a:p>
            <a:pPr algn="ctr"/>
            <a:r>
              <a:rPr lang="en-US" sz="1600" dirty="0" smtClean="0">
                <a:latin typeface="Consolas" panose="020B0609020204030204" pitchFamily="49" charset="0"/>
                <a:cs typeface="Consolas" panose="020B0609020204030204" pitchFamily="49" charset="0"/>
              </a:rPr>
              <a:t>head</a:t>
            </a:r>
            <a:endParaRPr lang="en-US" sz="1600" dirty="0">
              <a:latin typeface="Consolas" panose="020B0609020204030204" pitchFamily="49" charset="0"/>
              <a:cs typeface="Consolas" panose="020B0609020204030204" pitchFamily="49" charset="0"/>
            </a:endParaRPr>
          </a:p>
        </p:txBody>
      </p:sp>
      <p:sp>
        <p:nvSpPr>
          <p:cNvPr id="11" name="Rectangle 10"/>
          <p:cNvSpPr/>
          <p:nvPr/>
        </p:nvSpPr>
        <p:spPr>
          <a:xfrm>
            <a:off x="3128211" y="1636294"/>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12" name="Rectangle 11"/>
          <p:cNvSpPr/>
          <p:nvPr/>
        </p:nvSpPr>
        <p:spPr>
          <a:xfrm>
            <a:off x="5881037" y="1636293"/>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cxnSp>
        <p:nvCxnSpPr>
          <p:cNvPr id="18" name="Straight Arrow Connector 17"/>
          <p:cNvCxnSpPr/>
          <p:nvPr/>
        </p:nvCxnSpPr>
        <p:spPr>
          <a:xfrm flipV="1">
            <a:off x="4504623" y="2363002"/>
            <a:ext cx="1376414" cy="2580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82766" y="3392906"/>
            <a:ext cx="5505652" cy="369332"/>
          </a:xfrm>
          <a:prstGeom prst="rect">
            <a:avLst/>
          </a:prstGeom>
          <a:noFill/>
        </p:spPr>
        <p:txBody>
          <a:bodyPr wrap="square" rtlCol="0">
            <a:spAutoFit/>
          </a:bodyPr>
          <a:lstStyle/>
          <a:p>
            <a:pPr algn="ctr"/>
            <a:r>
              <a:rPr lang="en-US" i="1" dirty="0" smtClean="0">
                <a:latin typeface="+mj-lt"/>
              </a:rPr>
              <a:t>Hand of  cards</a:t>
            </a:r>
            <a:endParaRPr lang="en-US" i="1" dirty="0">
              <a:latin typeface="+mj-lt"/>
            </a:endParaRPr>
          </a:p>
        </p:txBody>
      </p:sp>
      <p:cxnSp>
        <p:nvCxnSpPr>
          <p:cNvPr id="40" name="Straight Arrow Connector 39"/>
          <p:cNvCxnSpPr/>
          <p:nvPr/>
        </p:nvCxnSpPr>
        <p:spPr>
          <a:xfrm flipV="1">
            <a:off x="7306272" y="2665532"/>
            <a:ext cx="1135085" cy="66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687827" y="930775"/>
            <a:ext cx="2204185" cy="145341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latin typeface="Consolas" panose="020B0609020204030204" pitchFamily="49" charset="0"/>
                <a:cs typeface="Consolas" panose="020B0609020204030204" pitchFamily="49" charset="0"/>
              </a:rPr>
              <a:t>pips</a:t>
            </a:r>
          </a:p>
          <a:p>
            <a:pPr algn="ctr"/>
            <a:r>
              <a:rPr lang="en-US" sz="1600" dirty="0" smtClean="0">
                <a:latin typeface="Consolas" panose="020B0609020204030204" pitchFamily="49" charset="0"/>
                <a:cs typeface="Consolas" panose="020B0609020204030204" pitchFamily="49" charset="0"/>
              </a:rPr>
              <a:t>suit</a:t>
            </a:r>
          </a:p>
          <a:p>
            <a:pPr algn="ctr"/>
            <a:r>
              <a:rPr lang="en-US" sz="1600" dirty="0" smtClean="0">
                <a:latin typeface="Consolas" panose="020B0609020204030204" pitchFamily="49" charset="0"/>
                <a:cs typeface="Consolas" panose="020B0609020204030204" pitchFamily="49" charset="0"/>
              </a:rPr>
              <a:t>next</a:t>
            </a:r>
            <a:endParaRPr lang="en-US" sz="1600" dirty="0">
              <a:latin typeface="Consolas" panose="020B0609020204030204" pitchFamily="49" charset="0"/>
              <a:cs typeface="Consolas" panose="020B0609020204030204" pitchFamily="49" charset="0"/>
            </a:endParaRPr>
          </a:p>
        </p:txBody>
      </p:sp>
      <p:sp>
        <p:nvSpPr>
          <p:cNvPr id="44" name="TextBox 43"/>
          <p:cNvSpPr txBox="1"/>
          <p:nvPr/>
        </p:nvSpPr>
        <p:spPr>
          <a:xfrm>
            <a:off x="10154652" y="503245"/>
            <a:ext cx="1270534" cy="369332"/>
          </a:xfrm>
          <a:prstGeom prst="rect">
            <a:avLst/>
          </a:prstGeom>
          <a:noFill/>
        </p:spPr>
        <p:txBody>
          <a:bodyPr wrap="square" rtlCol="0">
            <a:spAutoFit/>
          </a:bodyPr>
          <a:lstStyle/>
          <a:p>
            <a:r>
              <a:rPr lang="en-US" dirty="0" smtClean="0">
                <a:solidFill>
                  <a:srgbClr val="C00000"/>
                </a:solidFill>
              </a:rPr>
              <a:t>Add a card</a:t>
            </a:r>
            <a:endParaRPr lang="en-US" dirty="0">
              <a:solidFill>
                <a:srgbClr val="C00000"/>
              </a:solidFill>
            </a:endParaRPr>
          </a:p>
        </p:txBody>
      </p:sp>
      <p:sp>
        <p:nvSpPr>
          <p:cNvPr id="39" name="TextBox 38"/>
          <p:cNvSpPr txBox="1"/>
          <p:nvPr/>
        </p:nvSpPr>
        <p:spPr>
          <a:xfrm>
            <a:off x="8051536" y="2463783"/>
            <a:ext cx="1164653" cy="369332"/>
          </a:xfrm>
          <a:prstGeom prst="rect">
            <a:avLst/>
          </a:prstGeom>
          <a:noFill/>
        </p:spPr>
        <p:txBody>
          <a:bodyPr wrap="square" rtlCol="0">
            <a:spAutoFit/>
          </a:bodyPr>
          <a:lstStyle/>
          <a:p>
            <a:pPr algn="ctr"/>
            <a:r>
              <a:rPr lang="en-US" b="1" dirty="0" smtClean="0"/>
              <a:t>nil</a:t>
            </a:r>
            <a:endParaRPr lang="en-US" b="1" dirty="0"/>
          </a:p>
        </p:txBody>
      </p:sp>
      <p:sp>
        <p:nvSpPr>
          <p:cNvPr id="46" name="TextBox 45"/>
          <p:cNvSpPr txBox="1"/>
          <p:nvPr/>
        </p:nvSpPr>
        <p:spPr>
          <a:xfrm>
            <a:off x="2658431" y="59845"/>
            <a:ext cx="7417359" cy="1323439"/>
          </a:xfrm>
          <a:prstGeom prst="rect">
            <a:avLst/>
          </a:prstGeom>
          <a:noFill/>
        </p:spPr>
        <p:txBody>
          <a:bodyPr wrap="square" rtlCol="0">
            <a:spAutoFit/>
          </a:bodyPr>
          <a:lstStyle/>
          <a:p>
            <a:pPr algn="ctr"/>
            <a:r>
              <a:rPr lang="en-US" sz="4000" dirty="0" smtClean="0">
                <a:latin typeface="+mj-lt"/>
              </a:rPr>
              <a:t>Add a value to the linked list</a:t>
            </a:r>
          </a:p>
          <a:p>
            <a:pPr algn="ctr"/>
            <a:r>
              <a:rPr lang="en-US" sz="4000" dirty="0" smtClean="0">
                <a:latin typeface="+mj-lt"/>
              </a:rPr>
              <a:t> – order doesn’t matter</a:t>
            </a:r>
            <a:endParaRPr lang="en-US" sz="4000" dirty="0">
              <a:latin typeface="+mj-lt"/>
            </a:endParaRPr>
          </a:p>
        </p:txBody>
      </p:sp>
      <p:cxnSp>
        <p:nvCxnSpPr>
          <p:cNvPr id="47" name="Straight Arrow Connector 46"/>
          <p:cNvCxnSpPr>
            <a:endCxn id="11" idx="1"/>
          </p:cNvCxnSpPr>
          <p:nvPr/>
        </p:nvCxnSpPr>
        <p:spPr>
          <a:xfrm>
            <a:off x="1905802" y="743435"/>
            <a:ext cx="1222409" cy="16195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42209" y="3208352"/>
            <a:ext cx="1270534" cy="369332"/>
          </a:xfrm>
          <a:prstGeom prst="rect">
            <a:avLst/>
          </a:prstGeom>
          <a:noFill/>
        </p:spPr>
        <p:txBody>
          <a:bodyPr wrap="square" rtlCol="0">
            <a:spAutoFit/>
          </a:bodyPr>
          <a:lstStyle/>
          <a:p>
            <a:r>
              <a:rPr lang="en-US" dirty="0" smtClean="0">
                <a:solidFill>
                  <a:srgbClr val="C00000"/>
                </a:solidFill>
              </a:rPr>
              <a:t>Add a card</a:t>
            </a:r>
            <a:endParaRPr lang="en-US" dirty="0">
              <a:solidFill>
                <a:srgbClr val="C00000"/>
              </a:solidFill>
            </a:endParaRPr>
          </a:p>
        </p:txBody>
      </p:sp>
      <p:cxnSp>
        <p:nvCxnSpPr>
          <p:cNvPr id="52" name="Straight Arrow Connector 51"/>
          <p:cNvCxnSpPr/>
          <p:nvPr/>
        </p:nvCxnSpPr>
        <p:spPr>
          <a:xfrm flipV="1">
            <a:off x="1751797" y="2359210"/>
            <a:ext cx="1376414" cy="2834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597794" y="769398"/>
            <a:ext cx="308008" cy="9143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7501" y="3942077"/>
            <a:ext cx="6060172" cy="2585323"/>
          </a:xfrm>
          <a:prstGeom prst="rect">
            <a:avLst/>
          </a:prstGeom>
          <a:noFill/>
        </p:spPr>
        <p:txBody>
          <a:bodyPr wrap="square" rtlCol="0">
            <a:spAutoFit/>
          </a:bodyPr>
          <a:lstStyle/>
          <a:p>
            <a:r>
              <a:rPr lang="en-US" dirty="0" smtClean="0"/>
              <a:t>Algorithm: Add a value, when insertion order doesn’t matter</a:t>
            </a:r>
          </a:p>
          <a:p>
            <a:r>
              <a:rPr lang="en-US" b="1" dirty="0"/>
              <a:t>Initialize variables</a:t>
            </a:r>
            <a:r>
              <a:rPr lang="en-US" dirty="0" smtClean="0"/>
              <a:t>:</a:t>
            </a:r>
          </a:p>
          <a:p>
            <a:pPr marL="285750" indent="-285750">
              <a:buFont typeface="Arial" panose="020B0604020202020204" pitchFamily="34" charset="0"/>
              <a:buChar char="•"/>
            </a:pPr>
            <a:r>
              <a:rPr lang="en-US" dirty="0" smtClean="0"/>
              <a:t>Create a new node with the value to be added. New node’s </a:t>
            </a:r>
            <a:r>
              <a:rPr lang="en-US" b="1" i="1" dirty="0" smtClean="0"/>
              <a:t>next</a:t>
            </a:r>
            <a:r>
              <a:rPr lang="en-US" dirty="0" smtClean="0"/>
              <a:t> is set to </a:t>
            </a:r>
            <a:r>
              <a:rPr lang="en-US" b="1" i="1" dirty="0" smtClean="0"/>
              <a:t>nil</a:t>
            </a:r>
            <a:endParaRPr lang="en-US" dirty="0" smtClean="0"/>
          </a:p>
          <a:p>
            <a:endParaRPr lang="en-US" dirty="0" smtClean="0"/>
          </a:p>
          <a:p>
            <a:r>
              <a:rPr lang="en-US" b="1" dirty="0"/>
              <a:t>Check the input</a:t>
            </a:r>
            <a:r>
              <a:rPr lang="en-US" dirty="0"/>
              <a:t>:</a:t>
            </a:r>
          </a:p>
          <a:p>
            <a:pPr marL="285750" indent="-285750">
              <a:buFont typeface="Arial" panose="020B0604020202020204" pitchFamily="34" charset="0"/>
              <a:buChar char="•"/>
            </a:pPr>
            <a:r>
              <a:rPr lang="en-US" dirty="0" smtClean="0"/>
              <a:t>If </a:t>
            </a:r>
            <a:r>
              <a:rPr lang="en-US" b="1" i="1" dirty="0" smtClean="0"/>
              <a:t>head</a:t>
            </a:r>
            <a:r>
              <a:rPr lang="en-US" dirty="0" smtClean="0"/>
              <a:t> is nil</a:t>
            </a:r>
          </a:p>
          <a:p>
            <a:pPr marL="742950" lvl="1" indent="-285750">
              <a:buFont typeface="Arial" panose="020B0604020202020204" pitchFamily="34" charset="0"/>
              <a:buChar char="•"/>
            </a:pPr>
            <a:r>
              <a:rPr lang="en-US" dirty="0" smtClean="0"/>
              <a:t>Update </a:t>
            </a:r>
            <a:r>
              <a:rPr lang="en-US" b="1" i="1" dirty="0" smtClean="0"/>
              <a:t>head</a:t>
            </a:r>
            <a:r>
              <a:rPr lang="en-US" dirty="0" smtClean="0"/>
              <a:t> to be new node.</a:t>
            </a:r>
          </a:p>
          <a:p>
            <a:pPr marL="742950" lvl="1" indent="-285750">
              <a:buFont typeface="Arial" panose="020B0604020202020204" pitchFamily="34" charset="0"/>
              <a:buChar char="•"/>
            </a:pPr>
            <a:r>
              <a:rPr lang="en-US" dirty="0" smtClean="0"/>
              <a:t>Return</a:t>
            </a:r>
            <a:endParaRPr lang="en-US" dirty="0"/>
          </a:p>
        </p:txBody>
      </p:sp>
      <p:sp>
        <p:nvSpPr>
          <p:cNvPr id="31" name="TextBox 30"/>
          <p:cNvSpPr txBox="1"/>
          <p:nvPr/>
        </p:nvSpPr>
        <p:spPr>
          <a:xfrm>
            <a:off x="6099572" y="5003236"/>
            <a:ext cx="5793535" cy="1200329"/>
          </a:xfrm>
          <a:prstGeom prst="rect">
            <a:avLst/>
          </a:prstGeom>
          <a:noFill/>
        </p:spPr>
        <p:txBody>
          <a:bodyPr wrap="square" rtlCol="0">
            <a:spAutoFit/>
          </a:bodyPr>
          <a:lstStyle/>
          <a:p>
            <a:r>
              <a:rPr lang="en-US" b="1" dirty="0"/>
              <a:t>Algorithm steps</a:t>
            </a:r>
            <a:r>
              <a:rPr lang="en-US" dirty="0"/>
              <a:t>:</a:t>
            </a:r>
          </a:p>
          <a:p>
            <a:pPr marL="342900" indent="-342900">
              <a:buFont typeface="Arial" panose="020B0604020202020204" pitchFamily="34" charset="0"/>
              <a:buChar char="•"/>
            </a:pPr>
            <a:r>
              <a:rPr lang="en-US" dirty="0" smtClean="0"/>
              <a:t>Update new node’s </a:t>
            </a:r>
            <a:r>
              <a:rPr lang="en-US" b="1" i="1" dirty="0" smtClean="0"/>
              <a:t>next </a:t>
            </a:r>
            <a:r>
              <a:rPr lang="en-US" dirty="0" smtClean="0"/>
              <a:t> to be </a:t>
            </a:r>
            <a:r>
              <a:rPr lang="en-US" b="1" i="1" dirty="0" smtClean="0"/>
              <a:t>head</a:t>
            </a:r>
            <a:r>
              <a:rPr lang="en-US" dirty="0" smtClean="0"/>
              <a:t>.</a:t>
            </a:r>
          </a:p>
          <a:p>
            <a:pPr marL="342900" indent="-342900">
              <a:buFont typeface="Arial" panose="020B0604020202020204" pitchFamily="34" charset="0"/>
              <a:buChar char="•"/>
            </a:pPr>
            <a:r>
              <a:rPr lang="en-US" dirty="0" smtClean="0"/>
              <a:t>Update </a:t>
            </a:r>
            <a:r>
              <a:rPr lang="en-US" b="1" i="1" dirty="0" smtClean="0"/>
              <a:t>head</a:t>
            </a:r>
            <a:r>
              <a:rPr lang="en-US" dirty="0" smtClean="0"/>
              <a:t> to be new node.</a:t>
            </a:r>
          </a:p>
          <a:p>
            <a:r>
              <a:rPr lang="en-US" dirty="0" smtClean="0"/>
              <a:t>Return</a:t>
            </a:r>
            <a:endParaRPr lang="en-US" b="1" i="1" dirty="0"/>
          </a:p>
        </p:txBody>
      </p:sp>
    </p:spTree>
    <p:extLst>
      <p:ext uri="{BB962C8B-B14F-4D97-AF65-F5344CB8AC3E}">
        <p14:creationId xmlns:p14="http://schemas.microsoft.com/office/powerpoint/2010/main" val="124026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xit" presetSubtype="0" fill="hold" grpId="1" nodeType="withEffect">
                                  <p:stCondLst>
                                    <p:cond delay="0"/>
                                  </p:stCondLst>
                                  <p:childTnLst>
                                    <p:set>
                                      <p:cBhvr>
                                        <p:cTn id="10" dur="1" fill="hold">
                                          <p:stCondLst>
                                            <p:cond delay="0"/>
                                          </p:stCondLst>
                                        </p:cTn>
                                        <p:tgtEl>
                                          <p:spTgt spid="44"/>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4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3" grpId="1" animBg="1"/>
      <p:bldP spid="44" grpId="1"/>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Remove first 5 nodes in a linked list</a:t>
            </a:r>
            <a:endParaRPr lang="en-US" dirty="0"/>
          </a:p>
        </p:txBody>
      </p:sp>
      <p:sp>
        <p:nvSpPr>
          <p:cNvPr id="3" name="Content Placeholder 2"/>
          <p:cNvSpPr>
            <a:spLocks noGrp="1"/>
          </p:cNvSpPr>
          <p:nvPr>
            <p:ph idx="1"/>
          </p:nvPr>
        </p:nvSpPr>
        <p:spPr/>
        <p:txBody>
          <a:bodyPr/>
          <a:lstStyle/>
          <a:p>
            <a:r>
              <a:rPr lang="en-US" dirty="0" smtClean="0"/>
              <a:t>Design an algorithm to remove the first 5 nodes in a singly linked list</a:t>
            </a:r>
          </a:p>
          <a:p>
            <a:r>
              <a:rPr lang="en-US" dirty="0" smtClean="0"/>
              <a:t>Assume node contains an integer value and a link to the next node</a:t>
            </a:r>
            <a:endParaRPr lang="en-US" dirty="0"/>
          </a:p>
        </p:txBody>
      </p:sp>
    </p:spTree>
    <p:extLst>
      <p:ext uri="{BB962C8B-B14F-4D97-AF65-F5344CB8AC3E}">
        <p14:creationId xmlns:p14="http://schemas.microsoft.com/office/powerpoint/2010/main" val="2362325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Linked Lists</a:t>
            </a:r>
            <a:endParaRPr lang="en-US" dirty="0"/>
          </a:p>
        </p:txBody>
      </p:sp>
      <p:sp>
        <p:nvSpPr>
          <p:cNvPr id="3" name="Subtitle 2"/>
          <p:cNvSpPr>
            <a:spLocks noGrp="1"/>
          </p:cNvSpPr>
          <p:nvPr>
            <p:ph type="subTitle" idx="1"/>
          </p:nvPr>
        </p:nvSpPr>
        <p:spPr/>
        <p:txBody>
          <a:bodyPr/>
          <a:lstStyle/>
          <a:p>
            <a:r>
              <a:rPr lang="en-US" dirty="0" smtClean="0"/>
              <a:t>Shruti Van Wicklen</a:t>
            </a:r>
          </a:p>
          <a:p>
            <a:endParaRPr lang="en-US" dirty="0"/>
          </a:p>
        </p:txBody>
      </p:sp>
    </p:spTree>
    <p:extLst>
      <p:ext uri="{BB962C8B-B14F-4D97-AF65-F5344CB8AC3E}">
        <p14:creationId xmlns:p14="http://schemas.microsoft.com/office/powerpoint/2010/main" val="1461679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1061" y="2005901"/>
            <a:ext cx="1061985" cy="369332"/>
          </a:xfrm>
          <a:prstGeom prst="rect">
            <a:avLst/>
          </a:prstGeom>
          <a:noFill/>
        </p:spPr>
        <p:txBody>
          <a:bodyPr wrap="square" rtlCol="0">
            <a:spAutoFit/>
          </a:bodyPr>
          <a:lstStyle/>
          <a:p>
            <a:pPr algn="ctr"/>
            <a:r>
              <a:rPr lang="en-US" b="1" dirty="0" smtClean="0"/>
              <a:t>nil</a:t>
            </a:r>
            <a:endParaRPr lang="en-US" b="1" dirty="0"/>
          </a:p>
        </p:txBody>
      </p:sp>
      <p:sp>
        <p:nvSpPr>
          <p:cNvPr id="9" name="Rectangle 8"/>
          <p:cNvSpPr/>
          <p:nvPr/>
        </p:nvSpPr>
        <p:spPr>
          <a:xfrm>
            <a:off x="81990" y="1739300"/>
            <a:ext cx="1416319" cy="945029"/>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1</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1" name="Straight Arrow Connector 10"/>
          <p:cNvCxnSpPr>
            <a:endCxn id="9" idx="0"/>
          </p:cNvCxnSpPr>
          <p:nvPr/>
        </p:nvCxnSpPr>
        <p:spPr>
          <a:xfrm flipH="1">
            <a:off x="790150" y="1188817"/>
            <a:ext cx="393932" cy="55048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0147" y="886434"/>
            <a:ext cx="1645187" cy="369332"/>
          </a:xfrm>
          <a:prstGeom prst="rect">
            <a:avLst/>
          </a:prstGeom>
          <a:noFill/>
        </p:spPr>
        <p:txBody>
          <a:bodyPr wrap="square" rtlCol="0">
            <a:spAutoFit/>
          </a:bodyPr>
          <a:lstStyle/>
          <a:p>
            <a:pPr algn="ctr"/>
            <a:r>
              <a:rPr lang="en-US" dirty="0"/>
              <a:t>h</a:t>
            </a:r>
            <a:r>
              <a:rPr lang="en-US" dirty="0" smtClean="0"/>
              <a:t>ead</a:t>
            </a:r>
            <a:endParaRPr lang="en-US" dirty="0"/>
          </a:p>
        </p:txBody>
      </p:sp>
      <p:sp>
        <p:nvSpPr>
          <p:cNvPr id="13" name="TextBox 12"/>
          <p:cNvSpPr txBox="1"/>
          <p:nvPr/>
        </p:nvSpPr>
        <p:spPr>
          <a:xfrm>
            <a:off x="3830126" y="886434"/>
            <a:ext cx="3548269" cy="369332"/>
          </a:xfrm>
          <a:prstGeom prst="rect">
            <a:avLst/>
          </a:prstGeom>
          <a:noFill/>
        </p:spPr>
        <p:txBody>
          <a:bodyPr wrap="square" rtlCol="0">
            <a:spAutoFit/>
          </a:bodyPr>
          <a:lstStyle/>
          <a:p>
            <a:pPr algn="ctr"/>
            <a:r>
              <a:rPr lang="en-US" dirty="0" smtClean="0"/>
              <a:t>Original Linked List</a:t>
            </a:r>
            <a:endParaRPr lang="en-US" dirty="0"/>
          </a:p>
        </p:txBody>
      </p:sp>
      <p:sp>
        <p:nvSpPr>
          <p:cNvPr id="15" name="Rectangle 14"/>
          <p:cNvSpPr/>
          <p:nvPr/>
        </p:nvSpPr>
        <p:spPr>
          <a:xfrm>
            <a:off x="2025334" y="1692048"/>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Consolas" panose="020B0609020204030204" pitchFamily="49" charset="0"/>
              </a:rPr>
              <a:t>2</a:t>
            </a:r>
          </a:p>
        </p:txBody>
      </p:sp>
      <p:cxnSp>
        <p:nvCxnSpPr>
          <p:cNvPr id="10" name="Straight Arrow Connector 9"/>
          <p:cNvCxnSpPr/>
          <p:nvPr/>
        </p:nvCxnSpPr>
        <p:spPr>
          <a:xfrm flipV="1">
            <a:off x="1348354" y="2243717"/>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68678" y="1692048"/>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Consolas" panose="020B0609020204030204" pitchFamily="49" charset="0"/>
              </a:rPr>
              <a:t>3</a:t>
            </a:r>
          </a:p>
        </p:txBody>
      </p:sp>
      <p:cxnSp>
        <p:nvCxnSpPr>
          <p:cNvPr id="5" name="Straight Arrow Connector 4"/>
          <p:cNvCxnSpPr/>
          <p:nvPr/>
        </p:nvCxnSpPr>
        <p:spPr>
          <a:xfrm flipV="1">
            <a:off x="3281654" y="2243717"/>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12022" y="1692047"/>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Consolas" panose="020B0609020204030204" pitchFamily="49" charset="0"/>
              </a:rPr>
              <a:t>4</a:t>
            </a:r>
          </a:p>
        </p:txBody>
      </p:sp>
      <p:cxnSp>
        <p:nvCxnSpPr>
          <p:cNvPr id="6" name="Straight Arrow Connector 5"/>
          <p:cNvCxnSpPr/>
          <p:nvPr/>
        </p:nvCxnSpPr>
        <p:spPr>
          <a:xfrm flipV="1">
            <a:off x="5278108" y="2243717"/>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860362" y="1692047"/>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5</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8" name="Straight Arrow Connector 17"/>
          <p:cNvCxnSpPr/>
          <p:nvPr/>
        </p:nvCxnSpPr>
        <p:spPr>
          <a:xfrm flipV="1">
            <a:off x="7214562" y="2243717"/>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808702" y="1692047"/>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6</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21" name="Straight Arrow Connector 20"/>
          <p:cNvCxnSpPr/>
          <p:nvPr/>
        </p:nvCxnSpPr>
        <p:spPr>
          <a:xfrm flipV="1">
            <a:off x="9151016" y="2243717"/>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0934251" y="2190567"/>
            <a:ext cx="644891" cy="962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90150" y="4849693"/>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Consolas" panose="020B0609020204030204" pitchFamily="49" charset="0"/>
              </a:rPr>
              <a:t>6</a:t>
            </a:r>
          </a:p>
        </p:txBody>
      </p:sp>
      <p:cxnSp>
        <p:nvCxnSpPr>
          <p:cNvPr id="23" name="Straight Arrow Connector 22"/>
          <p:cNvCxnSpPr>
            <a:endCxn id="22" idx="0"/>
          </p:cNvCxnSpPr>
          <p:nvPr/>
        </p:nvCxnSpPr>
        <p:spPr>
          <a:xfrm flipH="1">
            <a:off x="1498310" y="4346462"/>
            <a:ext cx="393932" cy="5032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88307" y="4044079"/>
            <a:ext cx="1645187" cy="369332"/>
          </a:xfrm>
          <a:prstGeom prst="rect">
            <a:avLst/>
          </a:prstGeom>
          <a:noFill/>
        </p:spPr>
        <p:txBody>
          <a:bodyPr wrap="square" rtlCol="0">
            <a:spAutoFit/>
          </a:bodyPr>
          <a:lstStyle/>
          <a:p>
            <a:pPr algn="ctr"/>
            <a:r>
              <a:rPr lang="en-US" dirty="0"/>
              <a:t>h</a:t>
            </a:r>
            <a:r>
              <a:rPr lang="en-US" dirty="0" smtClean="0"/>
              <a:t>ead</a:t>
            </a:r>
            <a:endParaRPr lang="en-US" dirty="0"/>
          </a:p>
        </p:txBody>
      </p:sp>
      <p:sp>
        <p:nvSpPr>
          <p:cNvPr id="25" name="TextBox 24"/>
          <p:cNvSpPr txBox="1"/>
          <p:nvPr/>
        </p:nvSpPr>
        <p:spPr>
          <a:xfrm>
            <a:off x="2256496" y="5219303"/>
            <a:ext cx="1061985" cy="369332"/>
          </a:xfrm>
          <a:prstGeom prst="rect">
            <a:avLst/>
          </a:prstGeom>
          <a:noFill/>
        </p:spPr>
        <p:txBody>
          <a:bodyPr wrap="square" rtlCol="0">
            <a:spAutoFit/>
          </a:bodyPr>
          <a:lstStyle/>
          <a:p>
            <a:pPr algn="ctr"/>
            <a:r>
              <a:rPr lang="en-US" b="1" dirty="0" smtClean="0"/>
              <a:t>nil</a:t>
            </a:r>
            <a:endParaRPr lang="en-US" b="1" dirty="0"/>
          </a:p>
        </p:txBody>
      </p:sp>
      <p:cxnSp>
        <p:nvCxnSpPr>
          <p:cNvPr id="26" name="Straight Arrow Connector 25"/>
          <p:cNvCxnSpPr/>
          <p:nvPr/>
        </p:nvCxnSpPr>
        <p:spPr>
          <a:xfrm flipV="1">
            <a:off x="1966145" y="5403969"/>
            <a:ext cx="644891" cy="962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88590" y="4228745"/>
            <a:ext cx="2176027" cy="646331"/>
          </a:xfrm>
          <a:prstGeom prst="rect">
            <a:avLst/>
          </a:prstGeom>
          <a:noFill/>
        </p:spPr>
        <p:txBody>
          <a:bodyPr wrap="square" rtlCol="0">
            <a:spAutoFit/>
          </a:bodyPr>
          <a:lstStyle/>
          <a:p>
            <a:pPr algn="ctr"/>
            <a:r>
              <a:rPr lang="en-US" dirty="0" smtClean="0"/>
              <a:t>Linked List with first 5 nodes removed</a:t>
            </a:r>
            <a:endParaRPr lang="en-US" dirty="0"/>
          </a:p>
        </p:txBody>
      </p:sp>
      <p:cxnSp>
        <p:nvCxnSpPr>
          <p:cNvPr id="29" name="Straight Connector 28"/>
          <p:cNvCxnSpPr/>
          <p:nvPr/>
        </p:nvCxnSpPr>
        <p:spPr>
          <a:xfrm flipV="1">
            <a:off x="0" y="3028393"/>
            <a:ext cx="12192000" cy="5569"/>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8341" y="3230099"/>
            <a:ext cx="4703655" cy="3016210"/>
          </a:xfrm>
          <a:prstGeom prst="rect">
            <a:avLst/>
          </a:prstGeom>
          <a:noFill/>
          <a:ln w="28575">
            <a:solidFill>
              <a:srgbClr val="7030A0"/>
            </a:solidFill>
          </a:ln>
        </p:spPr>
        <p:txBody>
          <a:bodyPr wrap="square" rtlCol="0">
            <a:spAutoFit/>
          </a:bodyPr>
          <a:lstStyle/>
          <a:p>
            <a:pPr marL="285750" indent="-285750">
              <a:buFont typeface="Arial" panose="020B0604020202020204" pitchFamily="34" charset="0"/>
              <a:buChar char="•"/>
            </a:pPr>
            <a:r>
              <a:rPr lang="en-US" b="1" dirty="0" smtClean="0"/>
              <a:t>Initialize:</a:t>
            </a:r>
          </a:p>
          <a:p>
            <a:pPr marL="742950" lvl="1" indent="-285750">
              <a:buFont typeface="Arial" panose="020B0604020202020204" pitchFamily="34" charset="0"/>
              <a:buChar char="•"/>
            </a:pPr>
            <a:r>
              <a:rPr lang="en-US" sz="1600" dirty="0" smtClean="0">
                <a:solidFill>
                  <a:srgbClr val="000000"/>
                </a:solidFill>
                <a:highlight>
                  <a:srgbClr val="FFFFFF"/>
                </a:highlight>
                <a:latin typeface="Consolas" panose="020B0609020204030204" pitchFamily="49" charset="0"/>
                <a:cs typeface="Consolas" panose="020B0609020204030204" pitchFamily="49" charset="0"/>
              </a:rPr>
              <a:t>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head</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en-US" dirty="0" smtClean="0"/>
              <a:t>Start countdown at 5 for the loop</a:t>
            </a:r>
          </a:p>
          <a:p>
            <a:pPr marL="285750" indent="-285750">
              <a:buFont typeface="Arial" panose="020B0604020202020204" pitchFamily="34" charset="0"/>
              <a:buChar char="•"/>
            </a:pPr>
            <a:r>
              <a:rPr lang="en-US" b="1" dirty="0" smtClean="0"/>
              <a:t>Terminate loop </a:t>
            </a:r>
          </a:p>
          <a:p>
            <a:pPr marL="742950" lvl="1" indent="-285750">
              <a:buFont typeface="Arial" panose="020B0604020202020204" pitchFamily="34" charset="0"/>
              <a:buChar char="•"/>
            </a:pPr>
            <a:r>
              <a:rPr lang="en-US" dirty="0" smtClean="0"/>
              <a:t>when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(current == nil || counter == 0)</a:t>
            </a:r>
            <a:r>
              <a:rPr lang="en-US" dirty="0" smtClean="0"/>
              <a:t> </a:t>
            </a:r>
          </a:p>
          <a:p>
            <a:pPr marL="742950" lvl="1" indent="-285750">
              <a:buFont typeface="Arial" panose="020B0604020202020204" pitchFamily="34" charset="0"/>
              <a:buChar char="•"/>
            </a:pPr>
            <a:r>
              <a:rPr lang="en-US" dirty="0"/>
              <a:t>Set</a:t>
            </a:r>
          </a:p>
          <a:p>
            <a:pPr lvl="1"/>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   head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current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b="1" dirty="0" smtClean="0"/>
              <a:t>In the loop:</a:t>
            </a:r>
          </a:p>
          <a:p>
            <a:pPr lvl="1"/>
            <a:r>
              <a:rPr lang="en-US" sz="1600" dirty="0">
                <a:solidFill>
                  <a:srgbClr val="000000"/>
                </a:solidFill>
                <a:highlight>
                  <a:srgbClr val="FFFFFF"/>
                </a:highlight>
                <a:latin typeface="Consolas" panose="020B0609020204030204" pitchFamily="49" charset="0"/>
                <a:cs typeface="Consolas" panose="020B0609020204030204" pitchFamily="49" charset="0"/>
              </a:rPr>
              <a:t>current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current</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next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lvl="1"/>
            <a:r>
              <a:rPr lang="en-US" sz="1600" dirty="0" smtClean="0">
                <a:solidFill>
                  <a:srgbClr val="000000"/>
                </a:solidFill>
                <a:highlight>
                  <a:srgbClr val="FFFFFF"/>
                </a:highlight>
                <a:latin typeface="Consolas" panose="020B0609020204030204" pitchFamily="49" charset="0"/>
                <a:cs typeface="Consolas" panose="020B0609020204030204" pitchFamily="49" charset="0"/>
              </a:rPr>
              <a:t>counter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600" dirty="0" smtClean="0">
                <a:latin typeface="Consolas" panose="020B0609020204030204" pitchFamily="49" charset="0"/>
                <a:cs typeface="Consolas" panose="020B0609020204030204" pitchFamily="49" charset="0"/>
              </a:rPr>
              <a:t> 1</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28" name="Title 1"/>
          <p:cNvSpPr txBox="1">
            <a:spLocks/>
          </p:cNvSpPr>
          <p:nvPr/>
        </p:nvSpPr>
        <p:spPr>
          <a:xfrm>
            <a:off x="285921" y="-108038"/>
            <a:ext cx="11620158"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Solution Consideration: Remove first 5 nodes</a:t>
            </a:r>
            <a:endParaRPr lang="en-US" dirty="0"/>
          </a:p>
        </p:txBody>
      </p:sp>
      <p:sp>
        <p:nvSpPr>
          <p:cNvPr id="2" name="TextBox 1"/>
          <p:cNvSpPr txBox="1"/>
          <p:nvPr/>
        </p:nvSpPr>
        <p:spPr>
          <a:xfrm>
            <a:off x="692824" y="632992"/>
            <a:ext cx="1184692" cy="369332"/>
          </a:xfrm>
          <a:prstGeom prst="rect">
            <a:avLst/>
          </a:prstGeom>
          <a:noFill/>
        </p:spPr>
        <p:txBody>
          <a:bodyPr wrap="square" rtlCol="0">
            <a:spAutoFit/>
          </a:bodyPr>
          <a:lstStyle/>
          <a:p>
            <a:pPr algn="ctr"/>
            <a:r>
              <a:rPr lang="en-US" dirty="0"/>
              <a:t>c</a:t>
            </a:r>
            <a:r>
              <a:rPr lang="en-US" dirty="0" smtClean="0"/>
              <a:t>urrent</a:t>
            </a:r>
            <a:endParaRPr lang="en-US" dirty="0"/>
          </a:p>
        </p:txBody>
      </p:sp>
      <p:sp>
        <p:nvSpPr>
          <p:cNvPr id="3" name="TextBox 2"/>
          <p:cNvSpPr txBox="1"/>
          <p:nvPr/>
        </p:nvSpPr>
        <p:spPr>
          <a:xfrm>
            <a:off x="8061586" y="711393"/>
            <a:ext cx="1121601" cy="369332"/>
          </a:xfrm>
          <a:prstGeom prst="rect">
            <a:avLst/>
          </a:prstGeom>
          <a:noFill/>
        </p:spPr>
        <p:txBody>
          <a:bodyPr wrap="square" rtlCol="0">
            <a:spAutoFit/>
          </a:bodyPr>
          <a:lstStyle/>
          <a:p>
            <a:r>
              <a:rPr lang="en-US" b="1" dirty="0" smtClean="0">
                <a:solidFill>
                  <a:srgbClr val="7030A0"/>
                </a:solidFill>
              </a:rPr>
              <a:t>Counter = </a:t>
            </a:r>
            <a:endParaRPr lang="en-US" b="1" dirty="0">
              <a:solidFill>
                <a:srgbClr val="7030A0"/>
              </a:solidFill>
            </a:endParaRPr>
          </a:p>
        </p:txBody>
      </p:sp>
      <p:sp>
        <p:nvSpPr>
          <p:cNvPr id="4" name="TextBox 3"/>
          <p:cNvSpPr txBox="1"/>
          <p:nvPr/>
        </p:nvSpPr>
        <p:spPr>
          <a:xfrm>
            <a:off x="9151017" y="711393"/>
            <a:ext cx="305218" cy="369332"/>
          </a:xfrm>
          <a:prstGeom prst="rect">
            <a:avLst/>
          </a:prstGeom>
          <a:noFill/>
        </p:spPr>
        <p:txBody>
          <a:bodyPr wrap="square" rtlCol="0">
            <a:spAutoFit/>
          </a:bodyPr>
          <a:lstStyle/>
          <a:p>
            <a:pPr algn="ctr"/>
            <a:r>
              <a:rPr lang="en-US" dirty="0" smtClean="0"/>
              <a:t>5</a:t>
            </a:r>
            <a:endParaRPr lang="en-US" dirty="0"/>
          </a:p>
        </p:txBody>
      </p:sp>
      <p:sp>
        <p:nvSpPr>
          <p:cNvPr id="31" name="TextBox 30"/>
          <p:cNvSpPr txBox="1"/>
          <p:nvPr/>
        </p:nvSpPr>
        <p:spPr>
          <a:xfrm>
            <a:off x="9133942" y="711393"/>
            <a:ext cx="305218" cy="369332"/>
          </a:xfrm>
          <a:prstGeom prst="rect">
            <a:avLst/>
          </a:prstGeom>
          <a:noFill/>
        </p:spPr>
        <p:txBody>
          <a:bodyPr wrap="square" rtlCol="0">
            <a:spAutoFit/>
          </a:bodyPr>
          <a:lstStyle/>
          <a:p>
            <a:pPr algn="ctr"/>
            <a:r>
              <a:rPr lang="en-US" dirty="0"/>
              <a:t>4</a:t>
            </a:r>
          </a:p>
        </p:txBody>
      </p:sp>
      <p:sp>
        <p:nvSpPr>
          <p:cNvPr id="33" name="TextBox 32"/>
          <p:cNvSpPr txBox="1"/>
          <p:nvPr/>
        </p:nvSpPr>
        <p:spPr>
          <a:xfrm>
            <a:off x="9158067" y="714318"/>
            <a:ext cx="283627" cy="369332"/>
          </a:xfrm>
          <a:prstGeom prst="rect">
            <a:avLst/>
          </a:prstGeom>
          <a:noFill/>
        </p:spPr>
        <p:txBody>
          <a:bodyPr wrap="square" rtlCol="0">
            <a:spAutoFit/>
          </a:bodyPr>
          <a:lstStyle/>
          <a:p>
            <a:pPr algn="ctr"/>
            <a:r>
              <a:rPr lang="en-US" dirty="0"/>
              <a:t>3</a:t>
            </a:r>
          </a:p>
        </p:txBody>
      </p:sp>
      <p:sp>
        <p:nvSpPr>
          <p:cNvPr id="34" name="TextBox 33"/>
          <p:cNvSpPr txBox="1"/>
          <p:nvPr/>
        </p:nvSpPr>
        <p:spPr>
          <a:xfrm>
            <a:off x="9147271" y="717243"/>
            <a:ext cx="305218" cy="369332"/>
          </a:xfrm>
          <a:prstGeom prst="rect">
            <a:avLst/>
          </a:prstGeom>
          <a:noFill/>
        </p:spPr>
        <p:txBody>
          <a:bodyPr wrap="square" rtlCol="0">
            <a:spAutoFit/>
          </a:bodyPr>
          <a:lstStyle/>
          <a:p>
            <a:pPr algn="ctr"/>
            <a:r>
              <a:rPr lang="en-US" dirty="0"/>
              <a:t>2</a:t>
            </a:r>
          </a:p>
        </p:txBody>
      </p:sp>
      <p:sp>
        <p:nvSpPr>
          <p:cNvPr id="35" name="TextBox 34"/>
          <p:cNvSpPr txBox="1"/>
          <p:nvPr/>
        </p:nvSpPr>
        <p:spPr>
          <a:xfrm>
            <a:off x="9147739" y="701768"/>
            <a:ext cx="305218" cy="369332"/>
          </a:xfrm>
          <a:prstGeom prst="rect">
            <a:avLst/>
          </a:prstGeom>
          <a:noFill/>
        </p:spPr>
        <p:txBody>
          <a:bodyPr wrap="square" rtlCol="0">
            <a:spAutoFit/>
          </a:bodyPr>
          <a:lstStyle/>
          <a:p>
            <a:pPr algn="ctr"/>
            <a:r>
              <a:rPr lang="en-US" dirty="0"/>
              <a:t>1</a:t>
            </a:r>
          </a:p>
        </p:txBody>
      </p:sp>
      <p:sp>
        <p:nvSpPr>
          <p:cNvPr id="36" name="TextBox 35"/>
          <p:cNvSpPr txBox="1"/>
          <p:nvPr/>
        </p:nvSpPr>
        <p:spPr>
          <a:xfrm>
            <a:off x="9140298" y="711393"/>
            <a:ext cx="305218" cy="369332"/>
          </a:xfrm>
          <a:prstGeom prst="rect">
            <a:avLst/>
          </a:prstGeom>
          <a:noFill/>
        </p:spPr>
        <p:txBody>
          <a:bodyPr wrap="square" rtlCol="0">
            <a:spAutoFit/>
          </a:bodyPr>
          <a:lstStyle/>
          <a:p>
            <a:pPr algn="ctr"/>
            <a:r>
              <a:rPr lang="en-US" dirty="0"/>
              <a:t>0</a:t>
            </a:r>
          </a:p>
        </p:txBody>
      </p:sp>
      <p:sp>
        <p:nvSpPr>
          <p:cNvPr id="37" name="TextBox 36"/>
          <p:cNvSpPr txBox="1"/>
          <p:nvPr/>
        </p:nvSpPr>
        <p:spPr>
          <a:xfrm>
            <a:off x="2241634" y="999007"/>
            <a:ext cx="1015192" cy="369332"/>
          </a:xfrm>
          <a:prstGeom prst="rect">
            <a:avLst/>
          </a:prstGeom>
          <a:noFill/>
        </p:spPr>
        <p:txBody>
          <a:bodyPr wrap="square" rtlCol="0">
            <a:spAutoFit/>
          </a:bodyPr>
          <a:lstStyle/>
          <a:p>
            <a:pPr algn="ctr"/>
            <a:r>
              <a:rPr lang="en-US" dirty="0"/>
              <a:t>c</a:t>
            </a:r>
            <a:r>
              <a:rPr lang="en-US" dirty="0" smtClean="0"/>
              <a:t>urrent</a:t>
            </a:r>
            <a:endParaRPr lang="en-US" dirty="0"/>
          </a:p>
        </p:txBody>
      </p:sp>
      <p:sp>
        <p:nvSpPr>
          <p:cNvPr id="39" name="TextBox 38"/>
          <p:cNvSpPr txBox="1"/>
          <p:nvPr/>
        </p:nvSpPr>
        <p:spPr>
          <a:xfrm>
            <a:off x="4213290" y="1049273"/>
            <a:ext cx="1015192" cy="369332"/>
          </a:xfrm>
          <a:prstGeom prst="rect">
            <a:avLst/>
          </a:prstGeom>
          <a:noFill/>
        </p:spPr>
        <p:txBody>
          <a:bodyPr wrap="square" rtlCol="0">
            <a:spAutoFit/>
          </a:bodyPr>
          <a:lstStyle/>
          <a:p>
            <a:pPr algn="ctr"/>
            <a:r>
              <a:rPr lang="en-US" dirty="0"/>
              <a:t>c</a:t>
            </a:r>
            <a:r>
              <a:rPr lang="en-US" dirty="0" smtClean="0"/>
              <a:t>urrent</a:t>
            </a:r>
            <a:endParaRPr lang="en-US" dirty="0"/>
          </a:p>
        </p:txBody>
      </p:sp>
      <p:sp>
        <p:nvSpPr>
          <p:cNvPr id="41" name="TextBox 40"/>
          <p:cNvSpPr txBox="1"/>
          <p:nvPr/>
        </p:nvSpPr>
        <p:spPr>
          <a:xfrm>
            <a:off x="6084918" y="1066333"/>
            <a:ext cx="1015192" cy="369332"/>
          </a:xfrm>
          <a:prstGeom prst="rect">
            <a:avLst/>
          </a:prstGeom>
          <a:noFill/>
        </p:spPr>
        <p:txBody>
          <a:bodyPr wrap="square" rtlCol="0">
            <a:spAutoFit/>
          </a:bodyPr>
          <a:lstStyle/>
          <a:p>
            <a:pPr algn="ctr"/>
            <a:r>
              <a:rPr lang="en-US" dirty="0"/>
              <a:t>c</a:t>
            </a:r>
            <a:r>
              <a:rPr lang="en-US" dirty="0" smtClean="0"/>
              <a:t>urrent</a:t>
            </a:r>
            <a:endParaRPr lang="en-US" dirty="0"/>
          </a:p>
        </p:txBody>
      </p:sp>
      <p:sp>
        <p:nvSpPr>
          <p:cNvPr id="44" name="TextBox 43"/>
          <p:cNvSpPr txBox="1"/>
          <p:nvPr/>
        </p:nvSpPr>
        <p:spPr>
          <a:xfrm>
            <a:off x="8043470" y="1078820"/>
            <a:ext cx="1015192" cy="369332"/>
          </a:xfrm>
          <a:prstGeom prst="rect">
            <a:avLst/>
          </a:prstGeom>
          <a:noFill/>
        </p:spPr>
        <p:txBody>
          <a:bodyPr wrap="square" rtlCol="0">
            <a:spAutoFit/>
          </a:bodyPr>
          <a:lstStyle/>
          <a:p>
            <a:pPr algn="ctr"/>
            <a:r>
              <a:rPr lang="en-US" dirty="0"/>
              <a:t>c</a:t>
            </a:r>
            <a:r>
              <a:rPr lang="en-US" dirty="0" smtClean="0"/>
              <a:t>urrent</a:t>
            </a:r>
            <a:endParaRPr lang="en-US" dirty="0"/>
          </a:p>
        </p:txBody>
      </p:sp>
      <p:sp>
        <p:nvSpPr>
          <p:cNvPr id="46" name="TextBox 45"/>
          <p:cNvSpPr txBox="1"/>
          <p:nvPr/>
        </p:nvSpPr>
        <p:spPr>
          <a:xfrm>
            <a:off x="10013063" y="1086654"/>
            <a:ext cx="1015192" cy="369332"/>
          </a:xfrm>
          <a:prstGeom prst="rect">
            <a:avLst/>
          </a:prstGeom>
          <a:noFill/>
        </p:spPr>
        <p:txBody>
          <a:bodyPr wrap="square" rtlCol="0">
            <a:spAutoFit/>
          </a:bodyPr>
          <a:lstStyle/>
          <a:p>
            <a:pPr algn="ctr"/>
            <a:r>
              <a:rPr lang="en-US" dirty="0"/>
              <a:t>c</a:t>
            </a:r>
            <a:r>
              <a:rPr lang="en-US" dirty="0" smtClean="0"/>
              <a:t>urrent</a:t>
            </a:r>
            <a:endParaRPr lang="en-US" dirty="0"/>
          </a:p>
        </p:txBody>
      </p:sp>
      <p:cxnSp>
        <p:nvCxnSpPr>
          <p:cNvPr id="47" name="Straight Arrow Connector 46"/>
          <p:cNvCxnSpPr>
            <a:stCxn id="12" idx="2"/>
          </p:cNvCxnSpPr>
          <p:nvPr/>
        </p:nvCxnSpPr>
        <p:spPr>
          <a:xfrm>
            <a:off x="1202741" y="1255766"/>
            <a:ext cx="9309233" cy="43868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xEl>
                                              <p:pRg st="8" end="8"/>
                                            </p:txEl>
                                          </p:spTgt>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1"/>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3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3"/>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4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4"/>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4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5"/>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2">
                                            <p:txEl>
                                              <p:pRg st="3" end="3"/>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2">
                                            <p:txEl>
                                              <p:pRg st="4" end="4"/>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2">
                                            <p:txEl>
                                              <p:pRg st="5" end="5"/>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2">
                                            <p:txEl>
                                              <p:pRg st="6" end="6"/>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1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0" nodeType="clickEffect">
                                  <p:stCondLst>
                                    <p:cond delay="0"/>
                                  </p:stCondLst>
                                  <p:childTnLst>
                                    <p:set>
                                      <p:cBhvr>
                                        <p:cTn id="116" dur="1" fill="hold">
                                          <p:stCondLst>
                                            <p:cond delay="0"/>
                                          </p:stCondLst>
                                        </p:cTn>
                                        <p:tgtEl>
                                          <p:spTgt spid="9"/>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10"/>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0" nodeType="clickEffect">
                                  <p:stCondLst>
                                    <p:cond delay="0"/>
                                  </p:stCondLst>
                                  <p:childTnLst>
                                    <p:set>
                                      <p:cBhvr>
                                        <p:cTn id="122" dur="1" fill="hold">
                                          <p:stCondLst>
                                            <p:cond delay="0"/>
                                          </p:stCondLst>
                                        </p:cTn>
                                        <p:tgtEl>
                                          <p:spTgt spid="15"/>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5"/>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0" nodeType="clickEffect">
                                  <p:stCondLst>
                                    <p:cond delay="0"/>
                                  </p:stCondLst>
                                  <p:childTnLst>
                                    <p:set>
                                      <p:cBhvr>
                                        <p:cTn id="128" dur="1" fill="hold">
                                          <p:stCondLst>
                                            <p:cond delay="0"/>
                                          </p:stCondLst>
                                        </p:cTn>
                                        <p:tgtEl>
                                          <p:spTgt spid="16"/>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0" nodeType="clickEffect">
                                  <p:stCondLst>
                                    <p:cond delay="0"/>
                                  </p:stCondLst>
                                  <p:childTnLst>
                                    <p:set>
                                      <p:cBhvr>
                                        <p:cTn id="134" dur="1" fill="hold">
                                          <p:stCondLst>
                                            <p:cond delay="0"/>
                                          </p:stCondLst>
                                        </p:cTn>
                                        <p:tgtEl>
                                          <p:spTgt spid="17"/>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0" nodeType="clickEffect">
                                  <p:stCondLst>
                                    <p:cond delay="0"/>
                                  </p:stCondLst>
                                  <p:childTnLst>
                                    <p:set>
                                      <p:cBhvr>
                                        <p:cTn id="140" dur="1" fill="hold">
                                          <p:stCondLst>
                                            <p:cond delay="0"/>
                                          </p:stCondLst>
                                        </p:cTn>
                                        <p:tgtEl>
                                          <p:spTgt spid="19"/>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5" grpId="0" animBg="1"/>
      <p:bldP spid="16" grpId="0" animBg="1"/>
      <p:bldP spid="17" grpId="0" animBg="1"/>
      <p:bldP spid="19" grpId="0" animBg="1"/>
      <p:bldP spid="32" grpId="0" animBg="1"/>
      <p:bldP spid="2" grpId="0"/>
      <p:bldP spid="2" grpId="1"/>
      <p:bldP spid="3" grpId="0"/>
      <p:bldP spid="4" grpId="0"/>
      <p:bldP spid="4" grpId="1"/>
      <p:bldP spid="31" grpId="0"/>
      <p:bldP spid="31" grpId="1"/>
      <p:bldP spid="33" grpId="0"/>
      <p:bldP spid="33" grpId="1"/>
      <p:bldP spid="34" grpId="0"/>
      <p:bldP spid="34" grpId="1"/>
      <p:bldP spid="35" grpId="0"/>
      <p:bldP spid="35" grpId="1"/>
      <p:bldP spid="36" grpId="0"/>
      <p:bldP spid="37" grpId="0"/>
      <p:bldP spid="37" grpId="1"/>
      <p:bldP spid="39" grpId="0"/>
      <p:bldP spid="39" grpId="1"/>
      <p:bldP spid="41" grpId="0"/>
      <p:bldP spid="41" grpId="1"/>
      <p:bldP spid="44" grpId="0"/>
      <p:bldP spid="44" grpId="1"/>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25021" y="2005901"/>
            <a:ext cx="1061985" cy="369332"/>
          </a:xfrm>
          <a:prstGeom prst="rect">
            <a:avLst/>
          </a:prstGeom>
          <a:noFill/>
        </p:spPr>
        <p:txBody>
          <a:bodyPr wrap="square" rtlCol="0">
            <a:spAutoFit/>
          </a:bodyPr>
          <a:lstStyle/>
          <a:p>
            <a:pPr algn="ctr"/>
            <a:r>
              <a:rPr lang="en-US" b="1" dirty="0" smtClean="0"/>
              <a:t>NULL</a:t>
            </a:r>
            <a:endParaRPr lang="en-US" b="1" dirty="0"/>
          </a:p>
        </p:txBody>
      </p:sp>
      <p:sp>
        <p:nvSpPr>
          <p:cNvPr id="9" name="Rectangle 8"/>
          <p:cNvSpPr/>
          <p:nvPr/>
        </p:nvSpPr>
        <p:spPr>
          <a:xfrm>
            <a:off x="81990" y="1692048"/>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1</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1" name="Straight Arrow Connector 10"/>
          <p:cNvCxnSpPr>
            <a:endCxn id="9" idx="0"/>
          </p:cNvCxnSpPr>
          <p:nvPr/>
        </p:nvCxnSpPr>
        <p:spPr>
          <a:xfrm flipH="1">
            <a:off x="790150" y="1188817"/>
            <a:ext cx="393932" cy="5032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0147" y="886434"/>
            <a:ext cx="1645187" cy="369332"/>
          </a:xfrm>
          <a:prstGeom prst="rect">
            <a:avLst/>
          </a:prstGeom>
          <a:noFill/>
        </p:spPr>
        <p:txBody>
          <a:bodyPr wrap="square" rtlCol="0">
            <a:spAutoFit/>
          </a:bodyPr>
          <a:lstStyle/>
          <a:p>
            <a:pPr algn="ctr"/>
            <a:r>
              <a:rPr lang="en-US" dirty="0"/>
              <a:t>h</a:t>
            </a:r>
            <a:r>
              <a:rPr lang="en-US" dirty="0" smtClean="0"/>
              <a:t>ead</a:t>
            </a:r>
            <a:endParaRPr lang="en-US" dirty="0"/>
          </a:p>
        </p:txBody>
      </p:sp>
      <p:sp>
        <p:nvSpPr>
          <p:cNvPr id="13" name="TextBox 12"/>
          <p:cNvSpPr txBox="1"/>
          <p:nvPr/>
        </p:nvSpPr>
        <p:spPr>
          <a:xfrm>
            <a:off x="3830126" y="886434"/>
            <a:ext cx="3548269" cy="369332"/>
          </a:xfrm>
          <a:prstGeom prst="rect">
            <a:avLst/>
          </a:prstGeom>
          <a:noFill/>
        </p:spPr>
        <p:txBody>
          <a:bodyPr wrap="square" rtlCol="0">
            <a:spAutoFit/>
          </a:bodyPr>
          <a:lstStyle/>
          <a:p>
            <a:pPr algn="ctr"/>
            <a:r>
              <a:rPr lang="en-US" dirty="0" smtClean="0"/>
              <a:t>Original Linked List</a:t>
            </a:r>
            <a:endParaRPr lang="en-US" dirty="0"/>
          </a:p>
        </p:txBody>
      </p:sp>
      <p:sp>
        <p:nvSpPr>
          <p:cNvPr id="15" name="Rectangle 14"/>
          <p:cNvSpPr/>
          <p:nvPr/>
        </p:nvSpPr>
        <p:spPr>
          <a:xfrm>
            <a:off x="2025334" y="1692048"/>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Consolas" panose="020B0609020204030204" pitchFamily="49" charset="0"/>
              </a:rPr>
              <a:t>2</a:t>
            </a:r>
          </a:p>
        </p:txBody>
      </p:sp>
      <p:cxnSp>
        <p:nvCxnSpPr>
          <p:cNvPr id="10" name="Straight Arrow Connector 9"/>
          <p:cNvCxnSpPr/>
          <p:nvPr/>
        </p:nvCxnSpPr>
        <p:spPr>
          <a:xfrm flipV="1">
            <a:off x="1348354" y="2243717"/>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68678" y="1692048"/>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Consolas" panose="020B0609020204030204" pitchFamily="49" charset="0"/>
              </a:rPr>
              <a:t>3</a:t>
            </a:r>
          </a:p>
        </p:txBody>
      </p:sp>
      <p:cxnSp>
        <p:nvCxnSpPr>
          <p:cNvPr id="5" name="Straight Arrow Connector 4"/>
          <p:cNvCxnSpPr/>
          <p:nvPr/>
        </p:nvCxnSpPr>
        <p:spPr>
          <a:xfrm flipV="1">
            <a:off x="3281654" y="2243717"/>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12022" y="1692047"/>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Consolas" panose="020B0609020204030204" pitchFamily="49" charset="0"/>
              </a:rPr>
              <a:t>4</a:t>
            </a:r>
          </a:p>
        </p:txBody>
      </p:sp>
      <p:cxnSp>
        <p:nvCxnSpPr>
          <p:cNvPr id="6" name="Straight Arrow Connector 5"/>
          <p:cNvCxnSpPr/>
          <p:nvPr/>
        </p:nvCxnSpPr>
        <p:spPr>
          <a:xfrm flipV="1">
            <a:off x="5278108" y="2243717"/>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860362" y="1692047"/>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5</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8" name="Straight Arrow Connector 17"/>
          <p:cNvCxnSpPr/>
          <p:nvPr/>
        </p:nvCxnSpPr>
        <p:spPr>
          <a:xfrm flipV="1">
            <a:off x="7214562" y="2243717"/>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808702" y="1692047"/>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6</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21" name="Straight Arrow Connector 20"/>
          <p:cNvCxnSpPr/>
          <p:nvPr/>
        </p:nvCxnSpPr>
        <p:spPr>
          <a:xfrm flipV="1">
            <a:off x="9151016" y="2243717"/>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0934251" y="2190567"/>
            <a:ext cx="644891" cy="962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90150" y="4849693"/>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Consolas" panose="020B0609020204030204" pitchFamily="49" charset="0"/>
              </a:rPr>
              <a:t>6</a:t>
            </a:r>
          </a:p>
        </p:txBody>
      </p:sp>
      <p:cxnSp>
        <p:nvCxnSpPr>
          <p:cNvPr id="23" name="Straight Arrow Connector 22"/>
          <p:cNvCxnSpPr>
            <a:endCxn id="22" idx="0"/>
          </p:cNvCxnSpPr>
          <p:nvPr/>
        </p:nvCxnSpPr>
        <p:spPr>
          <a:xfrm flipH="1">
            <a:off x="1498310" y="4346462"/>
            <a:ext cx="393932" cy="5032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88307" y="4044079"/>
            <a:ext cx="1645187" cy="369332"/>
          </a:xfrm>
          <a:prstGeom prst="rect">
            <a:avLst/>
          </a:prstGeom>
          <a:noFill/>
        </p:spPr>
        <p:txBody>
          <a:bodyPr wrap="square" rtlCol="0">
            <a:spAutoFit/>
          </a:bodyPr>
          <a:lstStyle/>
          <a:p>
            <a:pPr algn="ctr"/>
            <a:r>
              <a:rPr lang="en-US" dirty="0"/>
              <a:t>h</a:t>
            </a:r>
            <a:r>
              <a:rPr lang="en-US" dirty="0" smtClean="0"/>
              <a:t>ead</a:t>
            </a:r>
            <a:endParaRPr lang="en-US" dirty="0"/>
          </a:p>
        </p:txBody>
      </p:sp>
      <p:sp>
        <p:nvSpPr>
          <p:cNvPr id="25" name="TextBox 24"/>
          <p:cNvSpPr txBox="1"/>
          <p:nvPr/>
        </p:nvSpPr>
        <p:spPr>
          <a:xfrm>
            <a:off x="2256496" y="5219303"/>
            <a:ext cx="1061985" cy="369332"/>
          </a:xfrm>
          <a:prstGeom prst="rect">
            <a:avLst/>
          </a:prstGeom>
          <a:noFill/>
        </p:spPr>
        <p:txBody>
          <a:bodyPr wrap="square" rtlCol="0">
            <a:spAutoFit/>
          </a:bodyPr>
          <a:lstStyle/>
          <a:p>
            <a:pPr algn="ctr"/>
            <a:r>
              <a:rPr lang="en-US" b="1" dirty="0" smtClean="0"/>
              <a:t>NULL</a:t>
            </a:r>
            <a:endParaRPr lang="en-US" b="1" dirty="0"/>
          </a:p>
        </p:txBody>
      </p:sp>
      <p:cxnSp>
        <p:nvCxnSpPr>
          <p:cNvPr id="26" name="Straight Arrow Connector 25"/>
          <p:cNvCxnSpPr/>
          <p:nvPr/>
        </p:nvCxnSpPr>
        <p:spPr>
          <a:xfrm flipV="1">
            <a:off x="1966145" y="5403969"/>
            <a:ext cx="644891" cy="962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88590" y="4228745"/>
            <a:ext cx="2176027" cy="646331"/>
          </a:xfrm>
          <a:prstGeom prst="rect">
            <a:avLst/>
          </a:prstGeom>
          <a:noFill/>
        </p:spPr>
        <p:txBody>
          <a:bodyPr wrap="square" rtlCol="0">
            <a:spAutoFit/>
          </a:bodyPr>
          <a:lstStyle/>
          <a:p>
            <a:pPr algn="ctr"/>
            <a:r>
              <a:rPr lang="en-US" dirty="0" smtClean="0"/>
              <a:t>Linked List with first 5 nodes removed</a:t>
            </a:r>
            <a:endParaRPr lang="en-US" dirty="0"/>
          </a:p>
        </p:txBody>
      </p:sp>
      <p:cxnSp>
        <p:nvCxnSpPr>
          <p:cNvPr id="29" name="Straight Connector 28"/>
          <p:cNvCxnSpPr/>
          <p:nvPr/>
        </p:nvCxnSpPr>
        <p:spPr>
          <a:xfrm flipV="1">
            <a:off x="0" y="3028393"/>
            <a:ext cx="12192000" cy="5569"/>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8341" y="3230099"/>
            <a:ext cx="4703655" cy="2985433"/>
          </a:xfrm>
          <a:prstGeom prst="rect">
            <a:avLst/>
          </a:prstGeom>
          <a:noFill/>
          <a:ln w="28575">
            <a:solidFill>
              <a:srgbClr val="7030A0"/>
            </a:solidFill>
          </a:ln>
        </p:spPr>
        <p:txBody>
          <a:bodyPr wrap="square" rtlCol="0">
            <a:spAutoFit/>
          </a:bodyPr>
          <a:lstStyle/>
          <a:p>
            <a:pPr marL="285750" indent="-285750">
              <a:buFont typeface="Arial" panose="020B0604020202020204" pitchFamily="34" charset="0"/>
              <a:buChar char="•"/>
            </a:pPr>
            <a:r>
              <a:rPr lang="en-US" b="1" dirty="0" smtClean="0"/>
              <a:t>Initialize:</a:t>
            </a:r>
          </a:p>
          <a:p>
            <a:pPr marL="742950" lvl="1" indent="-285750">
              <a:buFont typeface="Arial" panose="020B0604020202020204" pitchFamily="34" charset="0"/>
              <a:buChar char="•"/>
            </a:pPr>
            <a:r>
              <a:rPr lang="en-US" sz="1600" dirty="0" smtClean="0">
                <a:solidFill>
                  <a:srgbClr val="000000"/>
                </a:solidFill>
                <a:highlight>
                  <a:srgbClr val="FFFFFF"/>
                </a:highlight>
                <a:latin typeface="Consolas" panose="020B0609020204030204" pitchFamily="49" charset="0"/>
                <a:cs typeface="Consolas" panose="020B0609020204030204" pitchFamily="49" charset="0"/>
              </a:rPr>
              <a:t>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head</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en-US" dirty="0" smtClean="0"/>
              <a:t>Start countdown at 5 for the loop</a:t>
            </a:r>
          </a:p>
          <a:p>
            <a:pPr marL="285750" indent="-285750">
              <a:buFont typeface="Arial" panose="020B0604020202020204" pitchFamily="34" charset="0"/>
              <a:buChar char="•"/>
            </a:pPr>
            <a:r>
              <a:rPr lang="en-US" b="1" dirty="0" smtClean="0"/>
              <a:t>Terminate loop </a:t>
            </a:r>
          </a:p>
          <a:p>
            <a:pPr marL="742950" lvl="1" indent="-285750">
              <a:buFont typeface="Arial" panose="020B0604020202020204" pitchFamily="34" charset="0"/>
              <a:buChar char="•"/>
            </a:pPr>
            <a:r>
              <a:rPr lang="en-US" dirty="0" smtClean="0"/>
              <a:t>when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(current == NULL || counter == 0)</a:t>
            </a:r>
            <a:r>
              <a:rPr lang="en-US" dirty="0" smtClean="0"/>
              <a:t> </a:t>
            </a:r>
          </a:p>
          <a:p>
            <a:pPr marL="285750" indent="-285750">
              <a:buFont typeface="Arial" panose="020B0604020202020204" pitchFamily="34" charset="0"/>
              <a:buChar char="•"/>
            </a:pPr>
            <a:r>
              <a:rPr lang="en-US" b="1" smtClean="0"/>
              <a:t>In </a:t>
            </a:r>
            <a:r>
              <a:rPr lang="en-US" b="1" dirty="0" smtClean="0"/>
              <a:t>the loop:</a:t>
            </a:r>
          </a:p>
          <a:p>
            <a:pPr lvl="1"/>
            <a:r>
              <a:rPr lang="en-US" sz="1600" dirty="0" smtClean="0">
                <a:solidFill>
                  <a:srgbClr val="000000"/>
                </a:solidFill>
                <a:highlight>
                  <a:srgbClr val="FFFFFF"/>
                </a:highlight>
                <a:latin typeface="Consolas" panose="020B0609020204030204" pitchFamily="49" charset="0"/>
                <a:cs typeface="Consolas" panose="020B0609020204030204" pitchFamily="49" charset="0"/>
              </a:rPr>
              <a:t>head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current</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next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lvl="1"/>
            <a:r>
              <a:rPr lang="en-US" sz="1600" dirty="0">
                <a:solidFill>
                  <a:srgbClr val="000000"/>
                </a:solidFill>
                <a:highlight>
                  <a:srgbClr val="FFFFFF"/>
                </a:highlight>
                <a:latin typeface="Consolas" panose="020B0609020204030204" pitchFamily="49" charset="0"/>
                <a:cs typeface="Consolas" panose="020B0609020204030204" pitchFamily="49" charset="0"/>
              </a:rPr>
              <a:t>delete current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lvl="1"/>
            <a:r>
              <a:rPr lang="en-US" sz="1600" dirty="0">
                <a:solidFill>
                  <a:srgbClr val="000000"/>
                </a:solidFill>
                <a:highlight>
                  <a:srgbClr val="FFFFFF"/>
                </a:highlight>
                <a:latin typeface="Consolas" panose="020B0609020204030204" pitchFamily="49" charset="0"/>
                <a:cs typeface="Consolas" panose="020B0609020204030204" pitchFamily="49" charset="0"/>
              </a:rPr>
              <a:t>counter</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lvl="1"/>
            <a:r>
              <a:rPr lang="en-US" sz="1600" dirty="0">
                <a:solidFill>
                  <a:srgbClr val="000000"/>
                </a:solidFill>
                <a:highlight>
                  <a:srgbClr val="FFFFFF"/>
                </a:highlight>
                <a:latin typeface="Consolas" panose="020B0609020204030204" pitchFamily="49" charset="0"/>
                <a:cs typeface="Consolas" panose="020B0609020204030204" pitchFamily="49" charset="0"/>
              </a:rPr>
              <a:t>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head</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28" name="Title 1"/>
          <p:cNvSpPr txBox="1">
            <a:spLocks/>
          </p:cNvSpPr>
          <p:nvPr/>
        </p:nvSpPr>
        <p:spPr>
          <a:xfrm>
            <a:off x="285921" y="-108038"/>
            <a:ext cx="11620158"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Solution Consideration in C: Remove first 5 nodes</a:t>
            </a:r>
            <a:endParaRPr lang="en-US" dirty="0"/>
          </a:p>
        </p:txBody>
      </p:sp>
      <p:sp>
        <p:nvSpPr>
          <p:cNvPr id="2" name="TextBox 1"/>
          <p:cNvSpPr txBox="1"/>
          <p:nvPr/>
        </p:nvSpPr>
        <p:spPr>
          <a:xfrm>
            <a:off x="692824" y="632992"/>
            <a:ext cx="1184692" cy="369332"/>
          </a:xfrm>
          <a:prstGeom prst="rect">
            <a:avLst/>
          </a:prstGeom>
          <a:noFill/>
        </p:spPr>
        <p:txBody>
          <a:bodyPr wrap="square" rtlCol="0">
            <a:spAutoFit/>
          </a:bodyPr>
          <a:lstStyle/>
          <a:p>
            <a:pPr algn="ctr"/>
            <a:r>
              <a:rPr lang="en-US" dirty="0"/>
              <a:t>c</a:t>
            </a:r>
            <a:r>
              <a:rPr lang="en-US" dirty="0" smtClean="0"/>
              <a:t>urrent</a:t>
            </a:r>
            <a:endParaRPr lang="en-US" dirty="0"/>
          </a:p>
        </p:txBody>
      </p:sp>
      <p:sp>
        <p:nvSpPr>
          <p:cNvPr id="3" name="TextBox 2"/>
          <p:cNvSpPr txBox="1"/>
          <p:nvPr/>
        </p:nvSpPr>
        <p:spPr>
          <a:xfrm>
            <a:off x="8061586" y="711393"/>
            <a:ext cx="1121601" cy="369332"/>
          </a:xfrm>
          <a:prstGeom prst="rect">
            <a:avLst/>
          </a:prstGeom>
          <a:noFill/>
        </p:spPr>
        <p:txBody>
          <a:bodyPr wrap="square" rtlCol="0">
            <a:spAutoFit/>
          </a:bodyPr>
          <a:lstStyle/>
          <a:p>
            <a:r>
              <a:rPr lang="en-US" b="1" dirty="0" smtClean="0">
                <a:solidFill>
                  <a:srgbClr val="7030A0"/>
                </a:solidFill>
              </a:rPr>
              <a:t>Counter = </a:t>
            </a:r>
            <a:endParaRPr lang="en-US" b="1" dirty="0">
              <a:solidFill>
                <a:srgbClr val="7030A0"/>
              </a:solidFill>
            </a:endParaRPr>
          </a:p>
        </p:txBody>
      </p:sp>
      <p:sp>
        <p:nvSpPr>
          <p:cNvPr id="4" name="TextBox 3"/>
          <p:cNvSpPr txBox="1"/>
          <p:nvPr/>
        </p:nvSpPr>
        <p:spPr>
          <a:xfrm>
            <a:off x="9151017" y="711393"/>
            <a:ext cx="305218" cy="369332"/>
          </a:xfrm>
          <a:prstGeom prst="rect">
            <a:avLst/>
          </a:prstGeom>
          <a:noFill/>
        </p:spPr>
        <p:txBody>
          <a:bodyPr wrap="square" rtlCol="0">
            <a:spAutoFit/>
          </a:bodyPr>
          <a:lstStyle/>
          <a:p>
            <a:pPr algn="ctr"/>
            <a:r>
              <a:rPr lang="en-US" dirty="0" smtClean="0"/>
              <a:t>5</a:t>
            </a:r>
            <a:endParaRPr lang="en-US" dirty="0"/>
          </a:p>
        </p:txBody>
      </p:sp>
      <p:sp>
        <p:nvSpPr>
          <p:cNvPr id="14" name="TextBox 13"/>
          <p:cNvSpPr txBox="1"/>
          <p:nvPr/>
        </p:nvSpPr>
        <p:spPr>
          <a:xfrm>
            <a:off x="2332582" y="1243496"/>
            <a:ext cx="793496" cy="369332"/>
          </a:xfrm>
          <a:prstGeom prst="rect">
            <a:avLst/>
          </a:prstGeom>
          <a:noFill/>
        </p:spPr>
        <p:txBody>
          <a:bodyPr wrap="square" rtlCol="0">
            <a:spAutoFit/>
          </a:bodyPr>
          <a:lstStyle/>
          <a:p>
            <a:pPr algn="ctr"/>
            <a:r>
              <a:rPr lang="en-US" dirty="0" smtClean="0"/>
              <a:t>head</a:t>
            </a:r>
            <a:endParaRPr lang="en-US" dirty="0"/>
          </a:p>
        </p:txBody>
      </p:sp>
      <p:sp>
        <p:nvSpPr>
          <p:cNvPr id="31" name="TextBox 30"/>
          <p:cNvSpPr txBox="1"/>
          <p:nvPr/>
        </p:nvSpPr>
        <p:spPr>
          <a:xfrm>
            <a:off x="9133942" y="711393"/>
            <a:ext cx="305218" cy="369332"/>
          </a:xfrm>
          <a:prstGeom prst="rect">
            <a:avLst/>
          </a:prstGeom>
          <a:noFill/>
        </p:spPr>
        <p:txBody>
          <a:bodyPr wrap="square" rtlCol="0">
            <a:spAutoFit/>
          </a:bodyPr>
          <a:lstStyle/>
          <a:p>
            <a:pPr algn="ctr"/>
            <a:r>
              <a:rPr lang="en-US" dirty="0"/>
              <a:t>4</a:t>
            </a:r>
          </a:p>
        </p:txBody>
      </p:sp>
      <p:sp>
        <p:nvSpPr>
          <p:cNvPr id="33" name="TextBox 32"/>
          <p:cNvSpPr txBox="1"/>
          <p:nvPr/>
        </p:nvSpPr>
        <p:spPr>
          <a:xfrm>
            <a:off x="9158067" y="714318"/>
            <a:ext cx="283627" cy="369332"/>
          </a:xfrm>
          <a:prstGeom prst="rect">
            <a:avLst/>
          </a:prstGeom>
          <a:noFill/>
        </p:spPr>
        <p:txBody>
          <a:bodyPr wrap="square" rtlCol="0">
            <a:spAutoFit/>
          </a:bodyPr>
          <a:lstStyle/>
          <a:p>
            <a:pPr algn="ctr"/>
            <a:r>
              <a:rPr lang="en-US" dirty="0"/>
              <a:t>3</a:t>
            </a:r>
          </a:p>
        </p:txBody>
      </p:sp>
      <p:sp>
        <p:nvSpPr>
          <p:cNvPr id="34" name="TextBox 33"/>
          <p:cNvSpPr txBox="1"/>
          <p:nvPr/>
        </p:nvSpPr>
        <p:spPr>
          <a:xfrm>
            <a:off x="9147271" y="717243"/>
            <a:ext cx="305218" cy="369332"/>
          </a:xfrm>
          <a:prstGeom prst="rect">
            <a:avLst/>
          </a:prstGeom>
          <a:noFill/>
        </p:spPr>
        <p:txBody>
          <a:bodyPr wrap="square" rtlCol="0">
            <a:spAutoFit/>
          </a:bodyPr>
          <a:lstStyle/>
          <a:p>
            <a:pPr algn="ctr"/>
            <a:r>
              <a:rPr lang="en-US" dirty="0"/>
              <a:t>2</a:t>
            </a:r>
          </a:p>
        </p:txBody>
      </p:sp>
      <p:sp>
        <p:nvSpPr>
          <p:cNvPr id="35" name="TextBox 34"/>
          <p:cNvSpPr txBox="1"/>
          <p:nvPr/>
        </p:nvSpPr>
        <p:spPr>
          <a:xfrm>
            <a:off x="9147739" y="701768"/>
            <a:ext cx="305218" cy="369332"/>
          </a:xfrm>
          <a:prstGeom prst="rect">
            <a:avLst/>
          </a:prstGeom>
          <a:noFill/>
        </p:spPr>
        <p:txBody>
          <a:bodyPr wrap="square" rtlCol="0">
            <a:spAutoFit/>
          </a:bodyPr>
          <a:lstStyle/>
          <a:p>
            <a:pPr algn="ctr"/>
            <a:r>
              <a:rPr lang="en-US" dirty="0"/>
              <a:t>1</a:t>
            </a:r>
          </a:p>
        </p:txBody>
      </p:sp>
      <p:sp>
        <p:nvSpPr>
          <p:cNvPr id="36" name="TextBox 35"/>
          <p:cNvSpPr txBox="1"/>
          <p:nvPr/>
        </p:nvSpPr>
        <p:spPr>
          <a:xfrm>
            <a:off x="9140298" y="711393"/>
            <a:ext cx="305218" cy="369332"/>
          </a:xfrm>
          <a:prstGeom prst="rect">
            <a:avLst/>
          </a:prstGeom>
          <a:noFill/>
        </p:spPr>
        <p:txBody>
          <a:bodyPr wrap="square" rtlCol="0">
            <a:spAutoFit/>
          </a:bodyPr>
          <a:lstStyle/>
          <a:p>
            <a:pPr algn="ctr"/>
            <a:r>
              <a:rPr lang="en-US" dirty="0"/>
              <a:t>0</a:t>
            </a:r>
          </a:p>
        </p:txBody>
      </p:sp>
      <p:sp>
        <p:nvSpPr>
          <p:cNvPr id="37" name="TextBox 36"/>
          <p:cNvSpPr txBox="1"/>
          <p:nvPr/>
        </p:nvSpPr>
        <p:spPr>
          <a:xfrm>
            <a:off x="2241634" y="999007"/>
            <a:ext cx="1015192" cy="369332"/>
          </a:xfrm>
          <a:prstGeom prst="rect">
            <a:avLst/>
          </a:prstGeom>
          <a:noFill/>
        </p:spPr>
        <p:txBody>
          <a:bodyPr wrap="square" rtlCol="0">
            <a:spAutoFit/>
          </a:bodyPr>
          <a:lstStyle/>
          <a:p>
            <a:pPr algn="ctr"/>
            <a:r>
              <a:rPr lang="en-US" dirty="0"/>
              <a:t>c</a:t>
            </a:r>
            <a:r>
              <a:rPr lang="en-US" dirty="0" smtClean="0"/>
              <a:t>urrent</a:t>
            </a:r>
            <a:endParaRPr lang="en-US" dirty="0"/>
          </a:p>
        </p:txBody>
      </p:sp>
      <p:sp>
        <p:nvSpPr>
          <p:cNvPr id="38" name="TextBox 37"/>
          <p:cNvSpPr txBox="1"/>
          <p:nvPr/>
        </p:nvSpPr>
        <p:spPr>
          <a:xfrm>
            <a:off x="4274578" y="1284475"/>
            <a:ext cx="793496" cy="369332"/>
          </a:xfrm>
          <a:prstGeom prst="rect">
            <a:avLst/>
          </a:prstGeom>
          <a:noFill/>
        </p:spPr>
        <p:txBody>
          <a:bodyPr wrap="square" rtlCol="0">
            <a:spAutoFit/>
          </a:bodyPr>
          <a:lstStyle/>
          <a:p>
            <a:pPr algn="ctr"/>
            <a:r>
              <a:rPr lang="en-US" dirty="0" smtClean="0"/>
              <a:t>head</a:t>
            </a:r>
            <a:endParaRPr lang="en-US" dirty="0"/>
          </a:p>
        </p:txBody>
      </p:sp>
      <p:sp>
        <p:nvSpPr>
          <p:cNvPr id="39" name="TextBox 38"/>
          <p:cNvSpPr txBox="1"/>
          <p:nvPr/>
        </p:nvSpPr>
        <p:spPr>
          <a:xfrm>
            <a:off x="4213290" y="1049273"/>
            <a:ext cx="1015192" cy="369332"/>
          </a:xfrm>
          <a:prstGeom prst="rect">
            <a:avLst/>
          </a:prstGeom>
          <a:noFill/>
        </p:spPr>
        <p:txBody>
          <a:bodyPr wrap="square" rtlCol="0">
            <a:spAutoFit/>
          </a:bodyPr>
          <a:lstStyle/>
          <a:p>
            <a:pPr algn="ctr"/>
            <a:r>
              <a:rPr lang="en-US" dirty="0"/>
              <a:t>c</a:t>
            </a:r>
            <a:r>
              <a:rPr lang="en-US" dirty="0" smtClean="0"/>
              <a:t>urrent</a:t>
            </a:r>
            <a:endParaRPr lang="en-US" dirty="0"/>
          </a:p>
        </p:txBody>
      </p:sp>
      <p:sp>
        <p:nvSpPr>
          <p:cNvPr id="40" name="TextBox 39"/>
          <p:cNvSpPr txBox="1"/>
          <p:nvPr/>
        </p:nvSpPr>
        <p:spPr>
          <a:xfrm>
            <a:off x="6197649" y="1311244"/>
            <a:ext cx="793496" cy="369332"/>
          </a:xfrm>
          <a:prstGeom prst="rect">
            <a:avLst/>
          </a:prstGeom>
          <a:noFill/>
        </p:spPr>
        <p:txBody>
          <a:bodyPr wrap="square" rtlCol="0">
            <a:spAutoFit/>
          </a:bodyPr>
          <a:lstStyle/>
          <a:p>
            <a:pPr algn="ctr"/>
            <a:r>
              <a:rPr lang="en-US" dirty="0" smtClean="0"/>
              <a:t>head</a:t>
            </a:r>
            <a:endParaRPr lang="en-US" dirty="0"/>
          </a:p>
        </p:txBody>
      </p:sp>
      <p:sp>
        <p:nvSpPr>
          <p:cNvPr id="41" name="TextBox 40"/>
          <p:cNvSpPr txBox="1"/>
          <p:nvPr/>
        </p:nvSpPr>
        <p:spPr>
          <a:xfrm>
            <a:off x="6084918" y="1066333"/>
            <a:ext cx="1015192" cy="369332"/>
          </a:xfrm>
          <a:prstGeom prst="rect">
            <a:avLst/>
          </a:prstGeom>
          <a:noFill/>
        </p:spPr>
        <p:txBody>
          <a:bodyPr wrap="square" rtlCol="0">
            <a:spAutoFit/>
          </a:bodyPr>
          <a:lstStyle/>
          <a:p>
            <a:pPr algn="ctr"/>
            <a:r>
              <a:rPr lang="en-US" dirty="0"/>
              <a:t>c</a:t>
            </a:r>
            <a:r>
              <a:rPr lang="en-US" dirty="0" smtClean="0"/>
              <a:t>urrent</a:t>
            </a:r>
            <a:endParaRPr lang="en-US" dirty="0"/>
          </a:p>
        </p:txBody>
      </p:sp>
      <p:sp>
        <p:nvSpPr>
          <p:cNvPr id="43" name="TextBox 42"/>
          <p:cNvSpPr txBox="1"/>
          <p:nvPr/>
        </p:nvSpPr>
        <p:spPr>
          <a:xfrm>
            <a:off x="8154318" y="1284475"/>
            <a:ext cx="793496" cy="369332"/>
          </a:xfrm>
          <a:prstGeom prst="rect">
            <a:avLst/>
          </a:prstGeom>
          <a:noFill/>
        </p:spPr>
        <p:txBody>
          <a:bodyPr wrap="square" rtlCol="0">
            <a:spAutoFit/>
          </a:bodyPr>
          <a:lstStyle/>
          <a:p>
            <a:pPr algn="ctr"/>
            <a:r>
              <a:rPr lang="en-US" dirty="0" smtClean="0"/>
              <a:t>head</a:t>
            </a:r>
            <a:endParaRPr lang="en-US" dirty="0"/>
          </a:p>
        </p:txBody>
      </p:sp>
      <p:sp>
        <p:nvSpPr>
          <p:cNvPr id="44" name="TextBox 43"/>
          <p:cNvSpPr txBox="1"/>
          <p:nvPr/>
        </p:nvSpPr>
        <p:spPr>
          <a:xfrm>
            <a:off x="8043470" y="1078820"/>
            <a:ext cx="1015192" cy="369332"/>
          </a:xfrm>
          <a:prstGeom prst="rect">
            <a:avLst/>
          </a:prstGeom>
          <a:noFill/>
        </p:spPr>
        <p:txBody>
          <a:bodyPr wrap="square" rtlCol="0">
            <a:spAutoFit/>
          </a:bodyPr>
          <a:lstStyle/>
          <a:p>
            <a:pPr algn="ctr"/>
            <a:r>
              <a:rPr lang="en-US" dirty="0"/>
              <a:t>c</a:t>
            </a:r>
            <a:r>
              <a:rPr lang="en-US" dirty="0" smtClean="0"/>
              <a:t>urrent</a:t>
            </a:r>
            <a:endParaRPr lang="en-US" dirty="0"/>
          </a:p>
        </p:txBody>
      </p:sp>
      <p:sp>
        <p:nvSpPr>
          <p:cNvPr id="45" name="TextBox 44"/>
          <p:cNvSpPr txBox="1"/>
          <p:nvPr/>
        </p:nvSpPr>
        <p:spPr>
          <a:xfrm>
            <a:off x="10115226" y="1325115"/>
            <a:ext cx="793496" cy="369332"/>
          </a:xfrm>
          <a:prstGeom prst="rect">
            <a:avLst/>
          </a:prstGeom>
          <a:noFill/>
        </p:spPr>
        <p:txBody>
          <a:bodyPr wrap="square" rtlCol="0">
            <a:spAutoFit/>
          </a:bodyPr>
          <a:lstStyle/>
          <a:p>
            <a:pPr algn="ctr"/>
            <a:r>
              <a:rPr lang="en-US" dirty="0" smtClean="0"/>
              <a:t>head</a:t>
            </a:r>
            <a:endParaRPr lang="en-US" dirty="0"/>
          </a:p>
        </p:txBody>
      </p:sp>
      <p:sp>
        <p:nvSpPr>
          <p:cNvPr id="46" name="TextBox 45"/>
          <p:cNvSpPr txBox="1"/>
          <p:nvPr/>
        </p:nvSpPr>
        <p:spPr>
          <a:xfrm>
            <a:off x="10013063" y="1086654"/>
            <a:ext cx="1015192" cy="369332"/>
          </a:xfrm>
          <a:prstGeom prst="rect">
            <a:avLst/>
          </a:prstGeom>
          <a:noFill/>
        </p:spPr>
        <p:txBody>
          <a:bodyPr wrap="square" rtlCol="0">
            <a:spAutoFit/>
          </a:bodyPr>
          <a:lstStyle/>
          <a:p>
            <a:pPr algn="ctr"/>
            <a:r>
              <a:rPr lang="en-US" dirty="0"/>
              <a:t>c</a:t>
            </a:r>
            <a:r>
              <a:rPr lang="en-US" dirty="0" smtClean="0"/>
              <a:t>urrent</a:t>
            </a:r>
            <a:endParaRPr lang="en-US" dirty="0"/>
          </a:p>
        </p:txBody>
      </p:sp>
    </p:spTree>
    <p:extLst>
      <p:ext uri="{BB962C8B-B14F-4D97-AF65-F5344CB8AC3E}">
        <p14:creationId xmlns:p14="http://schemas.microsoft.com/office/powerpoint/2010/main" val="331877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xEl>
                                              <p:pRg st="6" end="6"/>
                                            </p:txEl>
                                          </p:spTgt>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31"/>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1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6"/>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39"/>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4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0"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18"/>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34"/>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3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4"/>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41"/>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45"/>
                                        </p:tgtEl>
                                        <p:attrNameLst>
                                          <p:attrName>style.visibility</p:attrName>
                                        </p:attrNameLst>
                                      </p:cBhvr>
                                      <p:to>
                                        <p:strVal val="visible"/>
                                      </p:to>
                                    </p:set>
                                  </p:childTnLst>
                                </p:cTn>
                              </p:par>
                              <p:par>
                                <p:cTn id="145" presetID="1" presetClass="exit" presetSubtype="0" fill="hold" grpId="1" nodeType="withEffect">
                                  <p:stCondLst>
                                    <p:cond delay="0"/>
                                  </p:stCondLst>
                                  <p:childTnLst>
                                    <p:set>
                                      <p:cBhvr>
                                        <p:cTn id="146" dur="1" fill="hold">
                                          <p:stCondLst>
                                            <p:cond delay="0"/>
                                          </p:stCondLst>
                                        </p:cTn>
                                        <p:tgtEl>
                                          <p:spTgt spid="43"/>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0" nodeType="clickEffect">
                                  <p:stCondLst>
                                    <p:cond delay="0"/>
                                  </p:stCondLst>
                                  <p:childTnLst>
                                    <p:set>
                                      <p:cBhvr>
                                        <p:cTn id="150" dur="1" fill="hold">
                                          <p:stCondLst>
                                            <p:cond delay="0"/>
                                          </p:stCondLst>
                                        </p:cTn>
                                        <p:tgtEl>
                                          <p:spTgt spid="19"/>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21"/>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35"/>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3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6"/>
                                        </p:tgtEl>
                                        <p:attrNameLst>
                                          <p:attrName>style.visibility</p:attrName>
                                        </p:attrNameLst>
                                      </p:cBhvr>
                                      <p:to>
                                        <p:strVal val="visible"/>
                                      </p:to>
                                    </p:set>
                                  </p:childTnLst>
                                </p:cTn>
                              </p:par>
                              <p:par>
                                <p:cTn id="163" presetID="1" presetClass="exit" presetSubtype="0" fill="hold" grpId="1" nodeType="withEffect">
                                  <p:stCondLst>
                                    <p:cond delay="0"/>
                                  </p:stCondLst>
                                  <p:childTnLst>
                                    <p:set>
                                      <p:cBhvr>
                                        <p:cTn id="164" dur="1" fill="hold">
                                          <p:stCondLst>
                                            <p:cond delay="0"/>
                                          </p:stCondLst>
                                        </p:cTn>
                                        <p:tgtEl>
                                          <p:spTgt spid="44"/>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2">
                                            <p:txEl>
                                              <p:pRg st="3" end="3"/>
                                            </p:txEl>
                                          </p:spTgt>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32">
                                            <p:txEl>
                                              <p:pRg st="4" end="4"/>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p:bldP spid="15" grpId="0" animBg="1"/>
      <p:bldP spid="16" grpId="0" animBg="1"/>
      <p:bldP spid="17" grpId="0" animBg="1"/>
      <p:bldP spid="19" grpId="0" animBg="1"/>
      <p:bldP spid="32" grpId="0" animBg="1"/>
      <p:bldP spid="2" grpId="0"/>
      <p:bldP spid="2" grpId="1"/>
      <p:bldP spid="3" grpId="0"/>
      <p:bldP spid="4" grpId="0"/>
      <p:bldP spid="4" grpId="1"/>
      <p:bldP spid="14" grpId="0"/>
      <p:bldP spid="14" grpId="1"/>
      <p:bldP spid="31" grpId="0"/>
      <p:bldP spid="31" grpId="1"/>
      <p:bldP spid="33" grpId="0"/>
      <p:bldP spid="33" grpId="1"/>
      <p:bldP spid="34" grpId="0"/>
      <p:bldP spid="34" grpId="1"/>
      <p:bldP spid="35" grpId="0"/>
      <p:bldP spid="35" grpId="1"/>
      <p:bldP spid="36" grpId="0"/>
      <p:bldP spid="37" grpId="0"/>
      <p:bldP spid="37" grpId="1"/>
      <p:bldP spid="38" grpId="0"/>
      <p:bldP spid="38" grpId="1"/>
      <p:bldP spid="39" grpId="0"/>
      <p:bldP spid="39" grpId="1"/>
      <p:bldP spid="40" grpId="0"/>
      <p:bldP spid="40" grpId="1"/>
      <p:bldP spid="41" grpId="0"/>
      <p:bldP spid="41" grpId="1"/>
      <p:bldP spid="43" grpId="0"/>
      <p:bldP spid="43" grpId="1"/>
      <p:bldP spid="44" grpId="0"/>
      <p:bldP spid="44" grpId="1"/>
      <p:bldP spid="45" grpId="0"/>
      <p:bldP spid="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one node: in Ruby verses C</a:t>
            </a:r>
            <a:endParaRPr lang="en-US" dirty="0"/>
          </a:p>
        </p:txBody>
      </p:sp>
      <p:pic>
        <p:nvPicPr>
          <p:cNvPr id="3" name="Picture 2"/>
          <p:cNvPicPr>
            <a:picLocks noChangeAspect="1"/>
          </p:cNvPicPr>
          <p:nvPr/>
        </p:nvPicPr>
        <p:blipFill>
          <a:blip r:embed="rId3"/>
          <a:stretch>
            <a:fillRect/>
          </a:stretch>
        </p:blipFill>
        <p:spPr>
          <a:xfrm>
            <a:off x="161589" y="2228850"/>
            <a:ext cx="5848350" cy="2133600"/>
          </a:xfrm>
          <a:prstGeom prst="rect">
            <a:avLst/>
          </a:prstGeom>
          <a:ln w="28575">
            <a:solidFill>
              <a:schemeClr val="tx1"/>
            </a:solidFill>
          </a:ln>
        </p:spPr>
      </p:pic>
      <p:pic>
        <p:nvPicPr>
          <p:cNvPr id="4" name="Picture 3"/>
          <p:cNvPicPr>
            <a:picLocks noChangeAspect="1"/>
          </p:cNvPicPr>
          <p:nvPr/>
        </p:nvPicPr>
        <p:blipFill>
          <a:blip r:embed="rId4"/>
          <a:stretch>
            <a:fillRect/>
          </a:stretch>
        </p:blipFill>
        <p:spPr>
          <a:xfrm>
            <a:off x="6224531" y="1690688"/>
            <a:ext cx="5810250" cy="3209925"/>
          </a:xfrm>
          <a:prstGeom prst="rect">
            <a:avLst/>
          </a:prstGeom>
          <a:ln w="28575">
            <a:solidFill>
              <a:schemeClr val="tx1"/>
            </a:solidFill>
          </a:ln>
        </p:spPr>
      </p:pic>
      <p:sp>
        <p:nvSpPr>
          <p:cNvPr id="5" name="Freeform 4"/>
          <p:cNvSpPr/>
          <p:nvPr/>
        </p:nvSpPr>
        <p:spPr>
          <a:xfrm>
            <a:off x="6357769" y="3614569"/>
            <a:ext cx="1788037" cy="431575"/>
          </a:xfrm>
          <a:custGeom>
            <a:avLst/>
            <a:gdLst>
              <a:gd name="connsiteX0" fmla="*/ 301215 w 1788037"/>
              <a:gd name="connsiteY0" fmla="*/ 0 h 431575"/>
              <a:gd name="connsiteX1" fmla="*/ 344245 w 1788037"/>
              <a:gd name="connsiteY1" fmla="*/ 398033 h 431575"/>
              <a:gd name="connsiteX2" fmla="*/ 1667436 w 1788037"/>
              <a:gd name="connsiteY2" fmla="*/ 376518 h 431575"/>
              <a:gd name="connsiteX3" fmla="*/ 1538344 w 1788037"/>
              <a:gd name="connsiteY3" fmla="*/ 107577 h 431575"/>
              <a:gd name="connsiteX4" fmla="*/ 0 w 1788037"/>
              <a:gd name="connsiteY4" fmla="*/ 129092 h 43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037" h="431575">
                <a:moveTo>
                  <a:pt x="301215" y="0"/>
                </a:moveTo>
                <a:cubicBezTo>
                  <a:pt x="208878" y="167640"/>
                  <a:pt x="116541" y="335280"/>
                  <a:pt x="344245" y="398033"/>
                </a:cubicBezTo>
                <a:cubicBezTo>
                  <a:pt x="571949" y="460786"/>
                  <a:pt x="1468420" y="424927"/>
                  <a:pt x="1667436" y="376518"/>
                </a:cubicBezTo>
                <a:cubicBezTo>
                  <a:pt x="1866452" y="328109"/>
                  <a:pt x="1816250" y="148815"/>
                  <a:pt x="1538344" y="107577"/>
                </a:cubicBezTo>
                <a:cubicBezTo>
                  <a:pt x="1260438" y="66339"/>
                  <a:pt x="630219" y="97715"/>
                  <a:pt x="0" y="129092"/>
                </a:cubicBez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26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304" y="0"/>
            <a:ext cx="10515600" cy="1325563"/>
          </a:xfrm>
        </p:spPr>
        <p:txBody>
          <a:bodyPr/>
          <a:lstStyle/>
          <a:p>
            <a:r>
              <a:rPr lang="en-US" dirty="0" smtClean="0"/>
              <a:t>Memory Leak</a:t>
            </a:r>
            <a:endParaRPr lang="en-US" dirty="0"/>
          </a:p>
        </p:txBody>
      </p:sp>
      <p:sp>
        <p:nvSpPr>
          <p:cNvPr id="3" name="Content Placeholder 2"/>
          <p:cNvSpPr>
            <a:spLocks noGrp="1"/>
          </p:cNvSpPr>
          <p:nvPr>
            <p:ph idx="1"/>
          </p:nvPr>
        </p:nvSpPr>
        <p:spPr>
          <a:xfrm>
            <a:off x="838200" y="1441525"/>
            <a:ext cx="10515600" cy="5163670"/>
          </a:xfrm>
        </p:spPr>
        <p:txBody>
          <a:bodyPr>
            <a:normAutofit lnSpcReduction="10000"/>
          </a:bodyPr>
          <a:lstStyle/>
          <a:p>
            <a:r>
              <a:rPr lang="en-US" dirty="0" smtClean="0"/>
              <a:t>Memory leak is the result of a program incorrectly managing memory allocations.</a:t>
            </a:r>
          </a:p>
          <a:p>
            <a:r>
              <a:rPr lang="en-US" b="1" i="1" dirty="0" smtClean="0"/>
              <a:t>Memory leaks happen when memory which is no longer needed is not released by the program</a:t>
            </a:r>
            <a:r>
              <a:rPr lang="en-US" dirty="0" smtClean="0"/>
              <a:t>. Typically this is the result of dynamically allocated memory becoming unreachable.</a:t>
            </a:r>
          </a:p>
          <a:p>
            <a:r>
              <a:rPr lang="en-US" dirty="0" smtClean="0"/>
              <a:t>This results in that memory not being available to any other programs running on the system.</a:t>
            </a:r>
          </a:p>
          <a:p>
            <a:r>
              <a:rPr lang="en-US" dirty="0"/>
              <a:t>In modern operating systems, normal memory used by an application is released when the application terminates.</a:t>
            </a:r>
            <a:endParaRPr lang="en-US" dirty="0" smtClean="0"/>
          </a:p>
          <a:p>
            <a:r>
              <a:rPr lang="en-US" dirty="0" smtClean="0"/>
              <a:t>If the program causing the memory leak is a long running process (like a daemon or a service) and uses more and more memory (and leaks it) over time, the system may run out of memory eventually.</a:t>
            </a:r>
          </a:p>
        </p:txBody>
      </p:sp>
    </p:spTree>
    <p:extLst>
      <p:ext uri="{BB962C8B-B14F-4D97-AF65-F5344CB8AC3E}">
        <p14:creationId xmlns:p14="http://schemas.microsoft.com/office/powerpoint/2010/main" val="7179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exercises</a:t>
            </a:r>
            <a:endParaRPr lang="en-US" dirty="0"/>
          </a:p>
        </p:txBody>
      </p:sp>
      <p:sp>
        <p:nvSpPr>
          <p:cNvPr id="3" name="Content Placeholder 2"/>
          <p:cNvSpPr>
            <a:spLocks noGrp="1"/>
          </p:cNvSpPr>
          <p:nvPr>
            <p:ph idx="1"/>
          </p:nvPr>
        </p:nvSpPr>
        <p:spPr/>
        <p:txBody>
          <a:bodyPr/>
          <a:lstStyle/>
          <a:p>
            <a:pPr marL="0" indent="0">
              <a:buNone/>
            </a:pPr>
            <a:r>
              <a:rPr lang="en-US" dirty="0" smtClean="0"/>
              <a:t>On a piece of paper,</a:t>
            </a:r>
          </a:p>
          <a:p>
            <a:pPr marL="514350" indent="-514350">
              <a:buFont typeface="+mj-lt"/>
              <a:buAutoNum type="arabicPeriod"/>
            </a:pPr>
            <a:r>
              <a:rPr lang="en-US" dirty="0" smtClean="0"/>
              <a:t>Explain what is a memory leak</a:t>
            </a:r>
          </a:p>
          <a:p>
            <a:pPr marL="514350" indent="-514350">
              <a:buFont typeface="+mj-lt"/>
              <a:buAutoNum type="arabicPeriod"/>
            </a:pPr>
            <a:r>
              <a:rPr lang="en-US" dirty="0" smtClean="0"/>
              <a:t>Given a singly linked list where each node contains integer data, author a method that returns the largest integer value in the linked list. What is the time and space complexity of this method?</a:t>
            </a:r>
            <a:endParaRPr lang="en-US" dirty="0"/>
          </a:p>
        </p:txBody>
      </p:sp>
    </p:spTree>
    <p:extLst>
      <p:ext uri="{BB962C8B-B14F-4D97-AF65-F5344CB8AC3E}">
        <p14:creationId xmlns:p14="http://schemas.microsoft.com/office/powerpoint/2010/main" val="2998498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Reverse a singly linked list</a:t>
            </a:r>
            <a:endParaRPr lang="en-US" dirty="0"/>
          </a:p>
        </p:txBody>
      </p:sp>
      <p:sp>
        <p:nvSpPr>
          <p:cNvPr id="3" name="Content Placeholder 2"/>
          <p:cNvSpPr>
            <a:spLocks noGrp="1"/>
          </p:cNvSpPr>
          <p:nvPr>
            <p:ph idx="1"/>
          </p:nvPr>
        </p:nvSpPr>
        <p:spPr/>
        <p:txBody>
          <a:bodyPr/>
          <a:lstStyle/>
          <a:p>
            <a:r>
              <a:rPr lang="en-US" dirty="0" smtClean="0"/>
              <a:t>Design an algorithm to reverse a singly linked list</a:t>
            </a:r>
          </a:p>
          <a:p>
            <a:r>
              <a:rPr lang="en-US" dirty="0" smtClean="0"/>
              <a:t>Assume node contains an integer value and a link to the next node</a:t>
            </a:r>
            <a:endParaRPr lang="en-US" dirty="0"/>
          </a:p>
        </p:txBody>
      </p:sp>
    </p:spTree>
    <p:extLst>
      <p:ext uri="{BB962C8B-B14F-4D97-AF65-F5344CB8AC3E}">
        <p14:creationId xmlns:p14="http://schemas.microsoft.com/office/powerpoint/2010/main" val="3126007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8211" y="1636294"/>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dirty="0" smtClean="0">
                <a:latin typeface="Consolas" panose="020B0609020204030204" pitchFamily="49" charset="0"/>
                <a:cs typeface="Consolas" panose="020B0609020204030204" pitchFamily="49" charset="0"/>
              </a:rPr>
              <a:t>2</a:t>
            </a:r>
            <a:endParaRPr lang="en-US" sz="4000" dirty="0">
              <a:latin typeface="Consolas" panose="020B0609020204030204" pitchFamily="49" charset="0"/>
              <a:cs typeface="Consolas" panose="020B0609020204030204" pitchFamily="49" charset="0"/>
            </a:endParaRPr>
          </a:p>
        </p:txBody>
      </p:sp>
      <p:sp>
        <p:nvSpPr>
          <p:cNvPr id="5" name="Rectangle 4"/>
          <p:cNvSpPr/>
          <p:nvPr/>
        </p:nvSpPr>
        <p:spPr>
          <a:xfrm>
            <a:off x="5881037" y="1636293"/>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dirty="0" smtClean="0">
                <a:latin typeface="Consolas" panose="020B0609020204030204" pitchFamily="49" charset="0"/>
                <a:cs typeface="Consolas" panose="020B0609020204030204" pitchFamily="49" charset="0"/>
              </a:rPr>
              <a:t>3</a:t>
            </a:r>
            <a:endParaRPr lang="en-US" sz="4000" dirty="0">
              <a:latin typeface="Consolas" panose="020B0609020204030204" pitchFamily="49" charset="0"/>
              <a:cs typeface="Consolas" panose="020B0609020204030204" pitchFamily="49" charset="0"/>
            </a:endParaRPr>
          </a:p>
        </p:txBody>
      </p:sp>
      <p:sp>
        <p:nvSpPr>
          <p:cNvPr id="6" name="Rectangle 5"/>
          <p:cNvSpPr/>
          <p:nvPr/>
        </p:nvSpPr>
        <p:spPr>
          <a:xfrm>
            <a:off x="8633863" y="1636292"/>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dirty="0" smtClean="0">
                <a:latin typeface="Consolas" panose="020B0609020204030204" pitchFamily="49" charset="0"/>
                <a:cs typeface="Consolas" panose="020B0609020204030204" pitchFamily="49" charset="0"/>
              </a:rPr>
              <a:t>4</a:t>
            </a:r>
            <a:endParaRPr lang="en-US" sz="4000" dirty="0">
              <a:latin typeface="Consolas" panose="020B0609020204030204" pitchFamily="49" charset="0"/>
              <a:cs typeface="Consolas" panose="020B0609020204030204" pitchFamily="49" charset="0"/>
            </a:endParaRPr>
          </a:p>
        </p:txBody>
      </p:sp>
      <p:cxnSp>
        <p:nvCxnSpPr>
          <p:cNvPr id="7" name="Straight Arrow Connector 6"/>
          <p:cNvCxnSpPr/>
          <p:nvPr/>
        </p:nvCxnSpPr>
        <p:spPr>
          <a:xfrm flipV="1">
            <a:off x="5034013" y="2363002"/>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786839" y="2363002"/>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838048" y="2481532"/>
            <a:ext cx="1061985" cy="369332"/>
          </a:xfrm>
          <a:prstGeom prst="rect">
            <a:avLst/>
          </a:prstGeom>
          <a:noFill/>
        </p:spPr>
        <p:txBody>
          <a:bodyPr wrap="square" rtlCol="0">
            <a:spAutoFit/>
          </a:bodyPr>
          <a:lstStyle/>
          <a:p>
            <a:pPr algn="ctr"/>
            <a:r>
              <a:rPr lang="en-US" b="1" dirty="0" smtClean="0"/>
              <a:t>nil</a:t>
            </a:r>
            <a:endParaRPr lang="en-US" b="1" dirty="0"/>
          </a:p>
        </p:txBody>
      </p:sp>
      <p:cxnSp>
        <p:nvCxnSpPr>
          <p:cNvPr id="10" name="Straight Arrow Connector 9"/>
          <p:cNvCxnSpPr/>
          <p:nvPr/>
        </p:nvCxnSpPr>
        <p:spPr>
          <a:xfrm flipV="1">
            <a:off x="10539665" y="2666198"/>
            <a:ext cx="644891" cy="962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6725" y="1636291"/>
            <a:ext cx="2204185" cy="1453415"/>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1</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3" name="Straight Arrow Connector 12"/>
          <p:cNvCxnSpPr/>
          <p:nvPr/>
        </p:nvCxnSpPr>
        <p:spPr>
          <a:xfrm flipV="1">
            <a:off x="2411719" y="2339559"/>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1" idx="0"/>
          </p:cNvCxnSpPr>
          <p:nvPr/>
        </p:nvCxnSpPr>
        <p:spPr>
          <a:xfrm>
            <a:off x="1458817" y="1133061"/>
            <a:ext cx="1" cy="50323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4882" y="830678"/>
            <a:ext cx="1645187" cy="369332"/>
          </a:xfrm>
          <a:prstGeom prst="rect">
            <a:avLst/>
          </a:prstGeom>
          <a:noFill/>
        </p:spPr>
        <p:txBody>
          <a:bodyPr wrap="square" rtlCol="0">
            <a:spAutoFit/>
          </a:bodyPr>
          <a:lstStyle/>
          <a:p>
            <a:pPr algn="ctr"/>
            <a:r>
              <a:rPr lang="en-US" dirty="0"/>
              <a:t>h</a:t>
            </a:r>
            <a:r>
              <a:rPr lang="en-US" dirty="0" smtClean="0"/>
              <a:t>ead</a:t>
            </a:r>
            <a:endParaRPr lang="en-US" dirty="0"/>
          </a:p>
        </p:txBody>
      </p:sp>
      <p:sp>
        <p:nvSpPr>
          <p:cNvPr id="18" name="TextBox 17"/>
          <p:cNvSpPr txBox="1"/>
          <p:nvPr/>
        </p:nvSpPr>
        <p:spPr>
          <a:xfrm>
            <a:off x="4104861" y="830678"/>
            <a:ext cx="3548269" cy="369332"/>
          </a:xfrm>
          <a:prstGeom prst="rect">
            <a:avLst/>
          </a:prstGeom>
          <a:noFill/>
        </p:spPr>
        <p:txBody>
          <a:bodyPr wrap="square" rtlCol="0">
            <a:spAutoFit/>
          </a:bodyPr>
          <a:lstStyle/>
          <a:p>
            <a:pPr algn="ctr"/>
            <a:r>
              <a:rPr lang="en-US" dirty="0" smtClean="0"/>
              <a:t>Original Linked List</a:t>
            </a:r>
            <a:endParaRPr lang="en-US" dirty="0"/>
          </a:p>
        </p:txBody>
      </p:sp>
      <p:sp>
        <p:nvSpPr>
          <p:cNvPr id="19" name="Rectangle 18"/>
          <p:cNvSpPr/>
          <p:nvPr/>
        </p:nvSpPr>
        <p:spPr>
          <a:xfrm>
            <a:off x="3807385" y="4925228"/>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dirty="0" smtClean="0">
                <a:latin typeface="Consolas" panose="020B0609020204030204" pitchFamily="49" charset="0"/>
                <a:cs typeface="Consolas" panose="020B0609020204030204" pitchFamily="49" charset="0"/>
              </a:rPr>
              <a:t>2</a:t>
            </a:r>
            <a:endParaRPr lang="en-US" sz="4000" dirty="0">
              <a:latin typeface="Consolas" panose="020B0609020204030204" pitchFamily="49" charset="0"/>
              <a:cs typeface="Consolas" panose="020B0609020204030204" pitchFamily="49" charset="0"/>
            </a:endParaRPr>
          </a:p>
        </p:txBody>
      </p:sp>
      <p:sp>
        <p:nvSpPr>
          <p:cNvPr id="20" name="Rectangle 19"/>
          <p:cNvSpPr/>
          <p:nvPr/>
        </p:nvSpPr>
        <p:spPr>
          <a:xfrm>
            <a:off x="6560211" y="4925227"/>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dirty="0" smtClean="0">
                <a:latin typeface="Consolas" panose="020B0609020204030204" pitchFamily="49" charset="0"/>
                <a:cs typeface="Consolas" panose="020B0609020204030204" pitchFamily="49" charset="0"/>
              </a:rPr>
              <a:t>3</a:t>
            </a:r>
            <a:endParaRPr lang="en-US" sz="4000" dirty="0">
              <a:latin typeface="Consolas" panose="020B0609020204030204" pitchFamily="49" charset="0"/>
              <a:cs typeface="Consolas" panose="020B0609020204030204" pitchFamily="49" charset="0"/>
            </a:endParaRPr>
          </a:p>
        </p:txBody>
      </p:sp>
      <p:sp>
        <p:nvSpPr>
          <p:cNvPr id="21" name="Rectangle 20"/>
          <p:cNvSpPr/>
          <p:nvPr/>
        </p:nvSpPr>
        <p:spPr>
          <a:xfrm>
            <a:off x="9313037" y="4925226"/>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dirty="0" smtClean="0">
                <a:latin typeface="Consolas" panose="020B0609020204030204" pitchFamily="49" charset="0"/>
                <a:cs typeface="Consolas" panose="020B0609020204030204" pitchFamily="49" charset="0"/>
              </a:rPr>
              <a:t>4</a:t>
            </a:r>
            <a:endParaRPr lang="en-US" sz="4000" dirty="0">
              <a:latin typeface="Consolas" panose="020B0609020204030204" pitchFamily="49" charset="0"/>
              <a:cs typeface="Consolas" panose="020B0609020204030204" pitchFamily="49" charset="0"/>
            </a:endParaRPr>
          </a:p>
        </p:txBody>
      </p:sp>
      <p:sp>
        <p:nvSpPr>
          <p:cNvPr id="24" name="TextBox 23"/>
          <p:cNvSpPr txBox="1"/>
          <p:nvPr/>
        </p:nvSpPr>
        <p:spPr>
          <a:xfrm>
            <a:off x="59348" y="5467266"/>
            <a:ext cx="1061985" cy="369332"/>
          </a:xfrm>
          <a:prstGeom prst="rect">
            <a:avLst/>
          </a:prstGeom>
          <a:noFill/>
        </p:spPr>
        <p:txBody>
          <a:bodyPr wrap="square" rtlCol="0">
            <a:spAutoFit/>
          </a:bodyPr>
          <a:lstStyle/>
          <a:p>
            <a:pPr algn="ctr"/>
            <a:r>
              <a:rPr lang="en-US" b="1" dirty="0" smtClean="0"/>
              <a:t>nil</a:t>
            </a:r>
            <a:endParaRPr lang="en-US" b="1" dirty="0"/>
          </a:p>
        </p:txBody>
      </p:sp>
      <p:sp>
        <p:nvSpPr>
          <p:cNvPr id="26" name="Rectangle 25"/>
          <p:cNvSpPr/>
          <p:nvPr/>
        </p:nvSpPr>
        <p:spPr>
          <a:xfrm>
            <a:off x="1054558" y="4925225"/>
            <a:ext cx="2204185" cy="1453415"/>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1</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27" name="Straight Arrow Connector 26"/>
          <p:cNvCxnSpPr/>
          <p:nvPr/>
        </p:nvCxnSpPr>
        <p:spPr>
          <a:xfrm flipH="1">
            <a:off x="2979243" y="5593094"/>
            <a:ext cx="976531" cy="3620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0"/>
          </p:cNvCxnSpPr>
          <p:nvPr/>
        </p:nvCxnSpPr>
        <p:spPr>
          <a:xfrm>
            <a:off x="2156650" y="4421995"/>
            <a:ext cx="8258480" cy="50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334056" y="4119612"/>
            <a:ext cx="1645187" cy="369332"/>
          </a:xfrm>
          <a:prstGeom prst="rect">
            <a:avLst/>
          </a:prstGeom>
          <a:noFill/>
        </p:spPr>
        <p:txBody>
          <a:bodyPr wrap="square" rtlCol="0">
            <a:spAutoFit/>
          </a:bodyPr>
          <a:lstStyle/>
          <a:p>
            <a:pPr algn="ctr"/>
            <a:r>
              <a:rPr lang="en-US" dirty="0"/>
              <a:t>h</a:t>
            </a:r>
            <a:r>
              <a:rPr lang="en-US" dirty="0" smtClean="0"/>
              <a:t>ead</a:t>
            </a:r>
            <a:endParaRPr lang="en-US" dirty="0"/>
          </a:p>
        </p:txBody>
      </p:sp>
      <p:sp>
        <p:nvSpPr>
          <p:cNvPr id="30" name="TextBox 29"/>
          <p:cNvSpPr txBox="1"/>
          <p:nvPr/>
        </p:nvSpPr>
        <p:spPr>
          <a:xfrm>
            <a:off x="4784035" y="4119612"/>
            <a:ext cx="3548269" cy="369332"/>
          </a:xfrm>
          <a:prstGeom prst="rect">
            <a:avLst/>
          </a:prstGeom>
          <a:noFill/>
        </p:spPr>
        <p:txBody>
          <a:bodyPr wrap="square" rtlCol="0">
            <a:spAutoFit/>
          </a:bodyPr>
          <a:lstStyle/>
          <a:p>
            <a:pPr algn="ctr"/>
            <a:r>
              <a:rPr lang="en-US" dirty="0" smtClean="0"/>
              <a:t>Reversed Linked List</a:t>
            </a:r>
            <a:endParaRPr lang="en-US" dirty="0"/>
          </a:p>
        </p:txBody>
      </p:sp>
      <p:cxnSp>
        <p:nvCxnSpPr>
          <p:cNvPr id="25" name="Straight Arrow Connector 24"/>
          <p:cNvCxnSpPr/>
          <p:nvPr/>
        </p:nvCxnSpPr>
        <p:spPr>
          <a:xfrm flipH="1">
            <a:off x="758764" y="5651932"/>
            <a:ext cx="57529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727946" y="5593094"/>
            <a:ext cx="976531" cy="3620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476649" y="5593094"/>
            <a:ext cx="976531" cy="3620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356335"/>
            <a:ext cx="12192000" cy="496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21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4" grpId="0"/>
      <p:bldP spid="26" grpId="0" animBg="1"/>
      <p:bldP spid="29"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12274" y="1445364"/>
            <a:ext cx="903596" cy="369332"/>
          </a:xfrm>
          <a:prstGeom prst="rect">
            <a:avLst/>
          </a:prstGeom>
          <a:noFill/>
        </p:spPr>
        <p:txBody>
          <a:bodyPr wrap="square" rtlCol="0">
            <a:spAutoFit/>
          </a:bodyPr>
          <a:lstStyle/>
          <a:p>
            <a:pPr algn="ctr"/>
            <a:r>
              <a:rPr lang="en-US" dirty="0" smtClean="0">
                <a:solidFill>
                  <a:srgbClr val="C00000"/>
                </a:solidFill>
              </a:rPr>
              <a:t>current</a:t>
            </a:r>
            <a:endParaRPr lang="en-US" dirty="0">
              <a:solidFill>
                <a:srgbClr val="C00000"/>
              </a:solidFill>
            </a:endParaRPr>
          </a:p>
        </p:txBody>
      </p:sp>
      <p:sp>
        <p:nvSpPr>
          <p:cNvPr id="10" name="TextBox 9"/>
          <p:cNvSpPr txBox="1"/>
          <p:nvPr/>
        </p:nvSpPr>
        <p:spPr>
          <a:xfrm>
            <a:off x="6195932" y="2400725"/>
            <a:ext cx="5565596" cy="3139321"/>
          </a:xfrm>
          <a:prstGeom prst="rect">
            <a:avLst/>
          </a:prstGeom>
          <a:noFill/>
        </p:spPr>
        <p:txBody>
          <a:bodyPr wrap="square" rtlCol="0">
            <a:spAutoFit/>
          </a:bodyPr>
          <a:lstStyle/>
          <a:p>
            <a:r>
              <a:rPr lang="en-US" dirty="0" smtClean="0"/>
              <a:t>Let’s assume that we have the following variables:</a:t>
            </a:r>
            <a:endParaRPr lang="en-US" dirty="0"/>
          </a:p>
          <a:p>
            <a:r>
              <a:rPr lang="en-US" b="1" dirty="0" smtClean="0"/>
              <a:t>current</a:t>
            </a:r>
            <a:r>
              <a:rPr lang="en-US" dirty="0" smtClean="0"/>
              <a:t>: which holds a pointer or reference to node that contains value 2</a:t>
            </a:r>
          </a:p>
          <a:p>
            <a:r>
              <a:rPr lang="en-US" b="1" dirty="0" smtClean="0"/>
              <a:t>previous</a:t>
            </a:r>
            <a:r>
              <a:rPr lang="en-US" dirty="0"/>
              <a:t>: which holds a pointer or reference to node that contains value 1</a:t>
            </a:r>
          </a:p>
          <a:p>
            <a:endParaRPr lang="en-US" dirty="0"/>
          </a:p>
          <a:p>
            <a:pPr marL="285750" indent="-285750">
              <a:buFont typeface="Arial" panose="020B0604020202020204" pitchFamily="34" charset="0"/>
              <a:buChar char="•"/>
            </a:pPr>
            <a:r>
              <a:rPr lang="en-US" dirty="0" smtClean="0"/>
              <a:t>We want </a:t>
            </a:r>
            <a:r>
              <a:rPr lang="en-US" b="1" dirty="0" err="1" smtClean="0"/>
              <a:t>current.next</a:t>
            </a:r>
            <a:r>
              <a:rPr lang="en-US" dirty="0" smtClean="0"/>
              <a:t> to finally hold a pointer or reference to node that contains value 1 i.e. </a:t>
            </a:r>
            <a:r>
              <a:rPr lang="en-US" b="1" dirty="0" smtClean="0"/>
              <a:t>previous</a:t>
            </a:r>
            <a:r>
              <a:rPr lang="en-US" dirty="0" smtClean="0"/>
              <a:t>.</a:t>
            </a:r>
          </a:p>
          <a:p>
            <a:pPr marL="285750" indent="-285750">
              <a:buFont typeface="Arial" panose="020B0604020202020204" pitchFamily="34" charset="0"/>
              <a:buChar char="•"/>
            </a:pPr>
            <a:r>
              <a:rPr lang="en-US" dirty="0" smtClean="0"/>
              <a:t>But we don’t want to lose track of the node currently referenced by </a:t>
            </a:r>
            <a:r>
              <a:rPr lang="en-US" b="1" dirty="0" err="1" smtClean="0"/>
              <a:t>current.next</a:t>
            </a:r>
            <a:r>
              <a:rPr lang="en-US" dirty="0" smtClean="0"/>
              <a:t> (holding value 3), so let’s introduce </a:t>
            </a:r>
            <a:r>
              <a:rPr lang="en-US" b="1" dirty="0"/>
              <a:t>t</a:t>
            </a:r>
            <a:r>
              <a:rPr lang="en-US" b="1" dirty="0" smtClean="0"/>
              <a:t>emp</a:t>
            </a:r>
            <a:r>
              <a:rPr lang="en-US" dirty="0" smtClean="0"/>
              <a:t> to save it.</a:t>
            </a:r>
          </a:p>
        </p:txBody>
      </p:sp>
      <p:graphicFrame>
        <p:nvGraphicFramePr>
          <p:cNvPr id="16" name="Table 15"/>
          <p:cNvGraphicFramePr>
            <a:graphicFrameLocks noGrp="1"/>
          </p:cNvGraphicFramePr>
          <p:nvPr>
            <p:extLst>
              <p:ext uri="{D42A27DB-BD31-4B8C-83A1-F6EECF244321}">
                <p14:modId xmlns:p14="http://schemas.microsoft.com/office/powerpoint/2010/main" val="2872169140"/>
              </p:ext>
            </p:extLst>
          </p:nvPr>
        </p:nvGraphicFramePr>
        <p:xfrm>
          <a:off x="233188" y="2599285"/>
          <a:ext cx="1953591" cy="1483360"/>
        </p:xfrm>
        <a:graphic>
          <a:graphicData uri="http://schemas.openxmlformats.org/drawingml/2006/table">
            <a:tbl>
              <a:tblPr bandRow="1">
                <a:tableStyleId>{5940675A-B579-460E-94D1-54222C63F5DA}</a:tableStyleId>
              </a:tblPr>
              <a:tblGrid>
                <a:gridCol w="1486452"/>
                <a:gridCol w="467139"/>
              </a:tblGrid>
              <a:tr h="370840">
                <a:tc>
                  <a:txBody>
                    <a:bodyPr/>
                    <a:lstStyle/>
                    <a:p>
                      <a:r>
                        <a:rPr lang="en-US" dirty="0" smtClean="0"/>
                        <a:t>previous</a:t>
                      </a:r>
                      <a:endParaRPr lang="en-US" dirty="0"/>
                    </a:p>
                  </a:txBody>
                  <a:tcPr/>
                </a:tc>
                <a:tc>
                  <a:txBody>
                    <a:bodyPr/>
                    <a:lstStyle/>
                    <a:p>
                      <a:endParaRPr lang="en-US" dirty="0"/>
                    </a:p>
                  </a:txBody>
                  <a:tcPr/>
                </a:tc>
              </a:tr>
              <a:tr h="370840">
                <a:tc>
                  <a:txBody>
                    <a:bodyPr/>
                    <a:lstStyle/>
                    <a:p>
                      <a:r>
                        <a:rPr lang="en-US" dirty="0" smtClean="0"/>
                        <a:t>current</a:t>
                      </a:r>
                      <a:endParaRPr lang="en-US" dirty="0"/>
                    </a:p>
                  </a:txBody>
                  <a:tcPr/>
                </a:tc>
                <a:tc>
                  <a:txBody>
                    <a:bodyPr/>
                    <a:lstStyle/>
                    <a:p>
                      <a:endParaRPr lang="en-US" dirty="0"/>
                    </a:p>
                  </a:txBody>
                  <a:tcPr/>
                </a:tc>
              </a:tr>
              <a:tr h="370840">
                <a:tc>
                  <a:txBody>
                    <a:bodyPr/>
                    <a:lstStyle/>
                    <a:p>
                      <a:r>
                        <a:rPr lang="en-US" dirty="0" smtClean="0"/>
                        <a:t>(</a:t>
                      </a:r>
                      <a:r>
                        <a:rPr lang="en-US" dirty="0" err="1" smtClean="0"/>
                        <a:t>current.next</a:t>
                      </a:r>
                      <a:r>
                        <a:rPr lang="en-US" dirty="0" smtClean="0"/>
                        <a:t>)</a:t>
                      </a:r>
                      <a:endParaRPr lang="en-US" dirty="0"/>
                    </a:p>
                  </a:txBody>
                  <a:tcPr/>
                </a:tc>
                <a:tc>
                  <a:txBody>
                    <a:bodyPr/>
                    <a:lstStyle/>
                    <a:p>
                      <a:endParaRPr lang="en-US" dirty="0"/>
                    </a:p>
                  </a:txBody>
                  <a:tcPr/>
                </a:tc>
              </a:tr>
              <a:tr h="370840">
                <a:tc>
                  <a:txBody>
                    <a:bodyPr/>
                    <a:lstStyle/>
                    <a:p>
                      <a:r>
                        <a:rPr lang="en-US" dirty="0" smtClean="0"/>
                        <a:t>Temp</a:t>
                      </a:r>
                      <a:endParaRPr lang="en-US" dirty="0"/>
                    </a:p>
                  </a:txBody>
                  <a:tcPr/>
                </a:tc>
                <a:tc>
                  <a:txBody>
                    <a:bodyPr/>
                    <a:lstStyle/>
                    <a:p>
                      <a:r>
                        <a:rPr lang="en-US" dirty="0" smtClean="0"/>
                        <a:t>3</a:t>
                      </a:r>
                      <a:endParaRPr lang="en-US" dirty="0"/>
                    </a:p>
                  </a:txBody>
                  <a:tcPr/>
                </a:tc>
              </a:tr>
            </a:tbl>
          </a:graphicData>
        </a:graphic>
      </p:graphicFrame>
      <p:sp>
        <p:nvSpPr>
          <p:cNvPr id="17" name="TextBox 16"/>
          <p:cNvSpPr txBox="1"/>
          <p:nvPr/>
        </p:nvSpPr>
        <p:spPr>
          <a:xfrm>
            <a:off x="1778263" y="3331262"/>
            <a:ext cx="301248"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6195932" y="1705514"/>
            <a:ext cx="884583" cy="369332"/>
          </a:xfrm>
          <a:prstGeom prst="rect">
            <a:avLst/>
          </a:prstGeom>
          <a:noFill/>
        </p:spPr>
        <p:txBody>
          <a:bodyPr wrap="square" rtlCol="0">
            <a:spAutoFit/>
          </a:bodyPr>
          <a:lstStyle/>
          <a:p>
            <a:pPr algn="ctr"/>
            <a:r>
              <a:rPr lang="en-US" dirty="0" smtClean="0">
                <a:solidFill>
                  <a:srgbClr val="C00000"/>
                </a:solidFill>
              </a:rPr>
              <a:t>current</a:t>
            </a:r>
            <a:endParaRPr lang="en-US" dirty="0">
              <a:solidFill>
                <a:srgbClr val="C00000"/>
              </a:solidFill>
            </a:endParaRPr>
          </a:p>
        </p:txBody>
      </p:sp>
      <p:sp>
        <p:nvSpPr>
          <p:cNvPr id="19" name="Rectangle 18"/>
          <p:cNvSpPr/>
          <p:nvPr/>
        </p:nvSpPr>
        <p:spPr>
          <a:xfrm>
            <a:off x="2771486" y="21508"/>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dirty="0" smtClean="0">
                <a:latin typeface="Consolas" panose="020B0609020204030204" pitchFamily="49" charset="0"/>
                <a:cs typeface="Consolas" panose="020B0609020204030204" pitchFamily="49" charset="0"/>
              </a:rPr>
              <a:t>2</a:t>
            </a:r>
            <a:endParaRPr lang="en-US" sz="4000" dirty="0">
              <a:latin typeface="Consolas" panose="020B0609020204030204" pitchFamily="49" charset="0"/>
              <a:cs typeface="Consolas" panose="020B0609020204030204" pitchFamily="49" charset="0"/>
            </a:endParaRPr>
          </a:p>
        </p:txBody>
      </p:sp>
      <p:sp>
        <p:nvSpPr>
          <p:cNvPr id="20" name="Rectangle 19"/>
          <p:cNvSpPr/>
          <p:nvPr/>
        </p:nvSpPr>
        <p:spPr>
          <a:xfrm>
            <a:off x="5524312" y="21507"/>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dirty="0" smtClean="0">
                <a:latin typeface="Consolas" panose="020B0609020204030204" pitchFamily="49" charset="0"/>
                <a:cs typeface="Consolas" panose="020B0609020204030204" pitchFamily="49" charset="0"/>
              </a:rPr>
              <a:t>3</a:t>
            </a:r>
            <a:endParaRPr lang="en-US" sz="4000" dirty="0">
              <a:latin typeface="Consolas" panose="020B0609020204030204" pitchFamily="49" charset="0"/>
              <a:cs typeface="Consolas" panose="020B0609020204030204" pitchFamily="49" charset="0"/>
            </a:endParaRPr>
          </a:p>
        </p:txBody>
      </p:sp>
      <p:cxnSp>
        <p:nvCxnSpPr>
          <p:cNvPr id="21" name="Straight Arrow Connector 20"/>
          <p:cNvCxnSpPr/>
          <p:nvPr/>
        </p:nvCxnSpPr>
        <p:spPr>
          <a:xfrm flipV="1">
            <a:off x="4677288" y="748216"/>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21505"/>
            <a:ext cx="2204185" cy="1453415"/>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1</a:t>
            </a:r>
            <a:endParaRPr lang="en-US" sz="4000" dirty="0">
              <a:solidFill>
                <a:schemeClr val="tx1"/>
              </a:solidFill>
              <a:latin typeface="Consolas" panose="020B0609020204030204" pitchFamily="49" charset="0"/>
              <a:cs typeface="Consolas" panose="020B0609020204030204" pitchFamily="49" charset="0"/>
            </a:endParaRPr>
          </a:p>
        </p:txBody>
      </p:sp>
      <p:sp>
        <p:nvSpPr>
          <p:cNvPr id="24" name="TextBox 23"/>
          <p:cNvSpPr txBox="1"/>
          <p:nvPr/>
        </p:nvSpPr>
        <p:spPr>
          <a:xfrm>
            <a:off x="589511" y="1445364"/>
            <a:ext cx="1025162" cy="369332"/>
          </a:xfrm>
          <a:prstGeom prst="rect">
            <a:avLst/>
          </a:prstGeom>
          <a:noFill/>
        </p:spPr>
        <p:txBody>
          <a:bodyPr wrap="square" rtlCol="0">
            <a:spAutoFit/>
          </a:bodyPr>
          <a:lstStyle/>
          <a:p>
            <a:pPr algn="ctr"/>
            <a:r>
              <a:rPr lang="en-US" dirty="0" smtClean="0">
                <a:solidFill>
                  <a:srgbClr val="C00000"/>
                </a:solidFill>
              </a:rPr>
              <a:t>previous</a:t>
            </a:r>
            <a:endParaRPr lang="en-US" dirty="0">
              <a:solidFill>
                <a:srgbClr val="C00000"/>
              </a:solidFill>
            </a:endParaRPr>
          </a:p>
        </p:txBody>
      </p:sp>
      <p:sp>
        <p:nvSpPr>
          <p:cNvPr id="25" name="TextBox 24"/>
          <p:cNvSpPr txBox="1"/>
          <p:nvPr/>
        </p:nvSpPr>
        <p:spPr>
          <a:xfrm>
            <a:off x="3360996" y="1705514"/>
            <a:ext cx="1025162" cy="369332"/>
          </a:xfrm>
          <a:prstGeom prst="rect">
            <a:avLst/>
          </a:prstGeom>
          <a:noFill/>
        </p:spPr>
        <p:txBody>
          <a:bodyPr wrap="square" rtlCol="0">
            <a:spAutoFit/>
          </a:bodyPr>
          <a:lstStyle/>
          <a:p>
            <a:pPr algn="ctr"/>
            <a:r>
              <a:rPr lang="en-US" dirty="0" smtClean="0">
                <a:solidFill>
                  <a:srgbClr val="C00000"/>
                </a:solidFill>
              </a:rPr>
              <a:t>previous</a:t>
            </a:r>
            <a:endParaRPr lang="en-US" dirty="0">
              <a:solidFill>
                <a:srgbClr val="C00000"/>
              </a:solidFill>
            </a:endParaRPr>
          </a:p>
        </p:txBody>
      </p:sp>
      <p:sp>
        <p:nvSpPr>
          <p:cNvPr id="26" name="TextBox 25"/>
          <p:cNvSpPr txBox="1"/>
          <p:nvPr/>
        </p:nvSpPr>
        <p:spPr>
          <a:xfrm>
            <a:off x="3021495" y="2599285"/>
            <a:ext cx="2502817" cy="1477328"/>
          </a:xfrm>
          <a:prstGeom prst="rect">
            <a:avLst/>
          </a:prstGeom>
          <a:noFill/>
          <a:ln w="38100">
            <a:solidFill>
              <a:srgbClr val="7030A0"/>
            </a:solidFill>
          </a:ln>
        </p:spPr>
        <p:txBody>
          <a:bodyPr wrap="square" rtlCol="0">
            <a:spAutoFit/>
          </a:bodyPr>
          <a:lstStyle/>
          <a:p>
            <a:r>
              <a:rPr lang="en-US" dirty="0" err="1"/>
              <a:t>c</a:t>
            </a:r>
            <a:r>
              <a:rPr lang="en-US" dirty="0" err="1" smtClean="0"/>
              <a:t>urrent.next</a:t>
            </a:r>
            <a:r>
              <a:rPr lang="en-US" dirty="0" smtClean="0"/>
              <a:t> = previous;</a:t>
            </a:r>
          </a:p>
          <a:p>
            <a:endParaRPr lang="en-US" dirty="0" smtClean="0"/>
          </a:p>
          <a:p>
            <a:r>
              <a:rPr lang="en-US" dirty="0" smtClean="0"/>
              <a:t>// Move to next node</a:t>
            </a:r>
          </a:p>
          <a:p>
            <a:r>
              <a:rPr lang="en-US" dirty="0" smtClean="0"/>
              <a:t>previous = current;</a:t>
            </a:r>
          </a:p>
          <a:p>
            <a:r>
              <a:rPr lang="en-US" dirty="0" smtClean="0"/>
              <a:t>current = temp;</a:t>
            </a:r>
            <a:endParaRPr lang="en-US" dirty="0"/>
          </a:p>
        </p:txBody>
      </p:sp>
      <p:sp>
        <p:nvSpPr>
          <p:cNvPr id="27" name="TextBox 26"/>
          <p:cNvSpPr txBox="1"/>
          <p:nvPr/>
        </p:nvSpPr>
        <p:spPr>
          <a:xfrm>
            <a:off x="1764007" y="2598397"/>
            <a:ext cx="301248" cy="369332"/>
          </a:xfrm>
          <a:prstGeom prst="rect">
            <a:avLst/>
          </a:prstGeom>
          <a:noFill/>
        </p:spPr>
        <p:txBody>
          <a:bodyPr wrap="square" rtlCol="0">
            <a:spAutoFit/>
          </a:bodyPr>
          <a:lstStyle/>
          <a:p>
            <a:r>
              <a:rPr lang="en-US" dirty="0" smtClean="0"/>
              <a:t>2</a:t>
            </a:r>
            <a:endParaRPr lang="en-US" dirty="0"/>
          </a:p>
        </p:txBody>
      </p:sp>
      <p:sp>
        <p:nvSpPr>
          <p:cNvPr id="28" name="TextBox 27"/>
          <p:cNvSpPr txBox="1"/>
          <p:nvPr/>
        </p:nvSpPr>
        <p:spPr>
          <a:xfrm>
            <a:off x="1782103" y="2990077"/>
            <a:ext cx="301248" cy="369332"/>
          </a:xfrm>
          <a:prstGeom prst="rect">
            <a:avLst/>
          </a:prstGeom>
          <a:noFill/>
        </p:spPr>
        <p:txBody>
          <a:bodyPr wrap="square" rtlCol="0">
            <a:spAutoFit/>
          </a:bodyPr>
          <a:lstStyle/>
          <a:p>
            <a:r>
              <a:rPr lang="en-US" dirty="0"/>
              <a:t>3</a:t>
            </a:r>
          </a:p>
        </p:txBody>
      </p:sp>
      <p:sp>
        <p:nvSpPr>
          <p:cNvPr id="23" name="TextBox 22"/>
          <p:cNvSpPr txBox="1"/>
          <p:nvPr/>
        </p:nvSpPr>
        <p:spPr>
          <a:xfrm>
            <a:off x="1768778" y="2598397"/>
            <a:ext cx="301248" cy="369332"/>
          </a:xfrm>
          <a:prstGeom prst="rect">
            <a:avLst/>
          </a:prstGeom>
          <a:noFill/>
        </p:spPr>
        <p:txBody>
          <a:bodyPr wrap="square" rtlCol="0">
            <a:spAutoFit/>
          </a:bodyPr>
          <a:lstStyle/>
          <a:p>
            <a:r>
              <a:rPr lang="en-US" dirty="0" smtClean="0"/>
              <a:t>1</a:t>
            </a:r>
            <a:endParaRPr lang="en-US" dirty="0"/>
          </a:p>
        </p:txBody>
      </p:sp>
      <p:sp>
        <p:nvSpPr>
          <p:cNvPr id="29" name="TextBox 28"/>
          <p:cNvSpPr txBox="1"/>
          <p:nvPr/>
        </p:nvSpPr>
        <p:spPr>
          <a:xfrm>
            <a:off x="1785943" y="2978903"/>
            <a:ext cx="301248" cy="369332"/>
          </a:xfrm>
          <a:prstGeom prst="rect">
            <a:avLst/>
          </a:prstGeom>
          <a:noFill/>
        </p:spPr>
        <p:txBody>
          <a:bodyPr wrap="square" rtlCol="0">
            <a:spAutoFit/>
          </a:bodyPr>
          <a:lstStyle/>
          <a:p>
            <a:r>
              <a:rPr lang="en-US" dirty="0" smtClean="0"/>
              <a:t>2</a:t>
            </a:r>
            <a:endParaRPr lang="en-US" dirty="0"/>
          </a:p>
        </p:txBody>
      </p:sp>
      <p:sp>
        <p:nvSpPr>
          <p:cNvPr id="30" name="TextBox 29"/>
          <p:cNvSpPr txBox="1"/>
          <p:nvPr/>
        </p:nvSpPr>
        <p:spPr>
          <a:xfrm>
            <a:off x="1778263" y="3331262"/>
            <a:ext cx="301248" cy="369332"/>
          </a:xfrm>
          <a:prstGeom prst="rect">
            <a:avLst/>
          </a:prstGeom>
          <a:noFill/>
        </p:spPr>
        <p:txBody>
          <a:bodyPr wrap="square" rtlCol="0">
            <a:spAutoFit/>
          </a:bodyPr>
          <a:lstStyle/>
          <a:p>
            <a:r>
              <a:rPr lang="en-US" dirty="0"/>
              <a:t>3</a:t>
            </a:r>
          </a:p>
        </p:txBody>
      </p:sp>
      <p:sp>
        <p:nvSpPr>
          <p:cNvPr id="31" name="TextBox 30"/>
          <p:cNvSpPr txBox="1"/>
          <p:nvPr/>
        </p:nvSpPr>
        <p:spPr>
          <a:xfrm>
            <a:off x="1750762" y="3331262"/>
            <a:ext cx="301248" cy="369332"/>
          </a:xfrm>
          <a:prstGeom prst="rect">
            <a:avLst/>
          </a:prstGeom>
          <a:noFill/>
        </p:spPr>
        <p:txBody>
          <a:bodyPr wrap="square" rtlCol="0">
            <a:spAutoFit/>
          </a:bodyPr>
          <a:lstStyle/>
          <a:p>
            <a:r>
              <a:rPr lang="en-US" dirty="0"/>
              <a:t>4</a:t>
            </a:r>
          </a:p>
        </p:txBody>
      </p:sp>
      <p:sp>
        <p:nvSpPr>
          <p:cNvPr id="2" name="TextBox 1"/>
          <p:cNvSpPr txBox="1"/>
          <p:nvPr/>
        </p:nvSpPr>
        <p:spPr>
          <a:xfrm>
            <a:off x="1096297" y="4867234"/>
            <a:ext cx="3724508" cy="923330"/>
          </a:xfrm>
          <a:prstGeom prst="rect">
            <a:avLst/>
          </a:prstGeom>
          <a:noFill/>
        </p:spPr>
        <p:txBody>
          <a:bodyPr wrap="square" rtlCol="0">
            <a:spAutoFit/>
          </a:bodyPr>
          <a:lstStyle/>
          <a:p>
            <a:r>
              <a:rPr lang="en-US" dirty="0" smtClean="0"/>
              <a:t>Let’s try to solve the problem for a node somewhere in the middle of the linked list.</a:t>
            </a:r>
            <a:endParaRPr lang="en-US" dirty="0"/>
          </a:p>
        </p:txBody>
      </p:sp>
      <p:sp>
        <p:nvSpPr>
          <p:cNvPr id="34" name="TextBox 33"/>
          <p:cNvSpPr txBox="1"/>
          <p:nvPr/>
        </p:nvSpPr>
        <p:spPr>
          <a:xfrm>
            <a:off x="6184111" y="1458931"/>
            <a:ext cx="884583" cy="369332"/>
          </a:xfrm>
          <a:prstGeom prst="rect">
            <a:avLst/>
          </a:prstGeom>
          <a:noFill/>
        </p:spPr>
        <p:txBody>
          <a:bodyPr wrap="square" rtlCol="0">
            <a:spAutoFit/>
          </a:bodyPr>
          <a:lstStyle/>
          <a:p>
            <a:pPr algn="ctr"/>
            <a:r>
              <a:rPr lang="en-US" dirty="0" smtClean="0">
                <a:solidFill>
                  <a:srgbClr val="C00000"/>
                </a:solidFill>
              </a:rPr>
              <a:t>temp</a:t>
            </a:r>
            <a:endParaRPr lang="en-US" dirty="0">
              <a:solidFill>
                <a:srgbClr val="C00000"/>
              </a:solidFill>
            </a:endParaRPr>
          </a:p>
        </p:txBody>
      </p:sp>
      <p:cxnSp>
        <p:nvCxnSpPr>
          <p:cNvPr id="14" name="Straight Arrow Connector 13"/>
          <p:cNvCxnSpPr/>
          <p:nvPr/>
        </p:nvCxnSpPr>
        <p:spPr>
          <a:xfrm flipH="1">
            <a:off x="2079511" y="931352"/>
            <a:ext cx="976531" cy="3620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5586" y="1122794"/>
            <a:ext cx="1621423" cy="369332"/>
          </a:xfrm>
          <a:prstGeom prst="rect">
            <a:avLst/>
          </a:prstGeom>
          <a:noFill/>
        </p:spPr>
        <p:txBody>
          <a:bodyPr wrap="square" rtlCol="0">
            <a:spAutoFit/>
          </a:bodyPr>
          <a:lstStyle/>
          <a:p>
            <a:pPr algn="ctr"/>
            <a:r>
              <a:rPr lang="en-US" dirty="0" smtClean="0">
                <a:solidFill>
                  <a:srgbClr val="C00000"/>
                </a:solidFill>
              </a:rPr>
              <a:t>(</a:t>
            </a:r>
            <a:r>
              <a:rPr lang="en-US" dirty="0" err="1" smtClean="0">
                <a:solidFill>
                  <a:srgbClr val="C00000"/>
                </a:solidFill>
              </a:rPr>
              <a:t>current.next</a:t>
            </a:r>
            <a:r>
              <a:rPr lang="en-US" dirty="0" smtClean="0">
                <a:solidFill>
                  <a:srgbClr val="C00000"/>
                </a:solidFill>
              </a:rPr>
              <a:t>)</a:t>
            </a:r>
            <a:endParaRPr lang="en-US" dirty="0">
              <a:solidFill>
                <a:srgbClr val="C00000"/>
              </a:solidFill>
            </a:endParaRPr>
          </a:p>
        </p:txBody>
      </p:sp>
      <p:sp>
        <p:nvSpPr>
          <p:cNvPr id="9" name="TextBox 8"/>
          <p:cNvSpPr txBox="1"/>
          <p:nvPr/>
        </p:nvSpPr>
        <p:spPr>
          <a:xfrm>
            <a:off x="5815692" y="1122586"/>
            <a:ext cx="1621423" cy="369332"/>
          </a:xfrm>
          <a:prstGeom prst="rect">
            <a:avLst/>
          </a:prstGeom>
          <a:noFill/>
        </p:spPr>
        <p:txBody>
          <a:bodyPr wrap="square" rtlCol="0">
            <a:spAutoFit/>
          </a:bodyPr>
          <a:lstStyle/>
          <a:p>
            <a:pPr algn="ctr"/>
            <a:r>
              <a:rPr lang="en-US" dirty="0" smtClean="0">
                <a:solidFill>
                  <a:srgbClr val="C00000"/>
                </a:solidFill>
              </a:rPr>
              <a:t>(</a:t>
            </a:r>
            <a:r>
              <a:rPr lang="en-US" dirty="0" err="1" smtClean="0">
                <a:solidFill>
                  <a:srgbClr val="C00000"/>
                </a:solidFill>
              </a:rPr>
              <a:t>current.next</a:t>
            </a:r>
            <a:r>
              <a:rPr lang="en-US" dirty="0" smtClean="0">
                <a:solidFill>
                  <a:srgbClr val="C00000"/>
                </a:solidFill>
              </a:rPr>
              <a:t>)</a:t>
            </a:r>
            <a:endParaRPr lang="en-US" dirty="0">
              <a:solidFill>
                <a:srgbClr val="C00000"/>
              </a:solidFill>
            </a:endParaRPr>
          </a:p>
        </p:txBody>
      </p:sp>
      <p:sp>
        <p:nvSpPr>
          <p:cNvPr id="36" name="Rectangle 35"/>
          <p:cNvSpPr/>
          <p:nvPr/>
        </p:nvSpPr>
        <p:spPr>
          <a:xfrm>
            <a:off x="8277136" y="38503"/>
            <a:ext cx="2204185" cy="1453415"/>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dirty="0">
                <a:latin typeface="Consolas" panose="020B0609020204030204" pitchFamily="49" charset="0"/>
                <a:cs typeface="Consolas" panose="020B0609020204030204" pitchFamily="49" charset="0"/>
              </a:rPr>
              <a:t>4</a:t>
            </a:r>
          </a:p>
        </p:txBody>
      </p:sp>
      <p:cxnSp>
        <p:nvCxnSpPr>
          <p:cNvPr id="37" name="Straight Arrow Connector 36"/>
          <p:cNvCxnSpPr/>
          <p:nvPr/>
        </p:nvCxnSpPr>
        <p:spPr>
          <a:xfrm flipV="1">
            <a:off x="7437115" y="658057"/>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564353" y="1145476"/>
            <a:ext cx="1621423" cy="369332"/>
          </a:xfrm>
          <a:prstGeom prst="rect">
            <a:avLst/>
          </a:prstGeom>
          <a:noFill/>
        </p:spPr>
        <p:txBody>
          <a:bodyPr wrap="square" rtlCol="0">
            <a:spAutoFit/>
          </a:bodyPr>
          <a:lstStyle/>
          <a:p>
            <a:pPr algn="ctr"/>
            <a:r>
              <a:rPr lang="en-US" dirty="0" smtClean="0">
                <a:solidFill>
                  <a:srgbClr val="C00000"/>
                </a:solidFill>
              </a:rPr>
              <a:t>(</a:t>
            </a:r>
            <a:r>
              <a:rPr lang="en-US" dirty="0" err="1" smtClean="0">
                <a:solidFill>
                  <a:srgbClr val="C00000"/>
                </a:solidFill>
              </a:rPr>
              <a:t>current.next</a:t>
            </a:r>
            <a:r>
              <a:rPr lang="en-US"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325284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bg/>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xit"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xit"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xit"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par>
                                <p:cTn id="85" presetID="1" presetClass="exit"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7"/>
                                        </p:tgtEl>
                                        <p:attrNameLst>
                                          <p:attrName>style.visibility</p:attrName>
                                        </p:attrNameLst>
                                      </p:cBhvr>
                                      <p:to>
                                        <p:strVal val="hidden"/>
                                      </p:to>
                                    </p:set>
                                  </p:childTnLst>
                                </p:cTn>
                              </p:par>
                              <p:par>
                                <p:cTn id="89" presetID="1" presetClass="entr" presetSubtype="0" fill="hold" grpId="1"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xit" presetSubtype="0" fill="hold" grpId="0" nodeType="withEffect">
                                  <p:stCondLst>
                                    <p:cond delay="0"/>
                                  </p:stCondLst>
                                  <p:childTnLst>
                                    <p:set>
                                      <p:cBhvr>
                                        <p:cTn id="92" dur="1" fill="hold">
                                          <p:stCondLst>
                                            <p:cond delay="0"/>
                                          </p:stCondLst>
                                        </p:cTn>
                                        <p:tgtEl>
                                          <p:spTgt spid="5"/>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7" grpId="1"/>
      <p:bldP spid="18" grpId="0"/>
      <p:bldP spid="24" grpId="0"/>
      <p:bldP spid="25" grpId="0"/>
      <p:bldP spid="26" grpId="0" uiExpand="1" build="allAtOnce" animBg="1"/>
      <p:bldP spid="27" grpId="0"/>
      <p:bldP spid="28" grpId="0"/>
      <p:bldP spid="23" grpId="0"/>
      <p:bldP spid="23" grpId="1"/>
      <p:bldP spid="29" grpId="0"/>
      <p:bldP spid="29" grpId="1"/>
      <p:bldP spid="30" grpId="0"/>
      <p:bldP spid="30" grpId="1"/>
      <p:bldP spid="31" grpId="1"/>
      <p:bldP spid="34" grpId="0"/>
      <p:bldP spid="35" grpId="0"/>
      <p:bldP spid="35" grpId="1"/>
      <p:bldP spid="9" grpId="0"/>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1030696"/>
              </p:ext>
            </p:extLst>
          </p:nvPr>
        </p:nvGraphicFramePr>
        <p:xfrm>
          <a:off x="356839" y="523994"/>
          <a:ext cx="8128002" cy="1112520"/>
        </p:xfrm>
        <a:graphic>
          <a:graphicData uri="http://schemas.openxmlformats.org/drawingml/2006/table">
            <a:tbl>
              <a:tblPr firstCol="1" bandRow="1">
                <a:tableStyleId>{F5AB1C69-6EDB-4FF4-983F-18BD219EF322}</a:tableStyleId>
              </a:tblPr>
              <a:tblGrid>
                <a:gridCol w="1354667"/>
                <a:gridCol w="1354667"/>
                <a:gridCol w="1354667"/>
                <a:gridCol w="1354667"/>
                <a:gridCol w="1354667"/>
                <a:gridCol w="1354667"/>
              </a:tblGrid>
              <a:tr h="370840">
                <a:tc>
                  <a:txBody>
                    <a:bodyPr/>
                    <a:lstStyle/>
                    <a:p>
                      <a:r>
                        <a:rPr lang="en-US" dirty="0" smtClean="0"/>
                        <a:t>previous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current</a:t>
                      </a:r>
                      <a:endParaRPr lang="en-US" dirty="0"/>
                    </a:p>
                  </a:txBody>
                  <a:tcPr/>
                </a:tc>
                <a:tc>
                  <a:txBody>
                    <a:bodyPr/>
                    <a:lstStyle/>
                    <a:p>
                      <a:r>
                        <a:rPr lang="en-US" dirty="0" smtClean="0"/>
                        <a:t>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temp</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3" name="TextBox 2"/>
          <p:cNvSpPr txBox="1"/>
          <p:nvPr/>
        </p:nvSpPr>
        <p:spPr>
          <a:xfrm>
            <a:off x="1703658" y="523994"/>
            <a:ext cx="702527" cy="369332"/>
          </a:xfrm>
          <a:prstGeom prst="rect">
            <a:avLst/>
          </a:prstGeom>
          <a:noFill/>
        </p:spPr>
        <p:txBody>
          <a:bodyPr wrap="square" rtlCol="0">
            <a:spAutoFit/>
          </a:bodyPr>
          <a:lstStyle/>
          <a:p>
            <a:r>
              <a:rPr lang="en-US" dirty="0" smtClean="0"/>
              <a:t>nil</a:t>
            </a:r>
            <a:endParaRPr lang="en-US" dirty="0"/>
          </a:p>
        </p:txBody>
      </p:sp>
      <p:sp>
        <p:nvSpPr>
          <p:cNvPr id="4" name="TextBox 3"/>
          <p:cNvSpPr txBox="1"/>
          <p:nvPr/>
        </p:nvSpPr>
        <p:spPr>
          <a:xfrm>
            <a:off x="356839" y="2241395"/>
            <a:ext cx="5932449" cy="2308324"/>
          </a:xfrm>
          <a:prstGeom prst="rect">
            <a:avLst/>
          </a:prstGeom>
          <a:noFill/>
        </p:spPr>
        <p:txBody>
          <a:bodyPr wrap="square" rtlCol="0">
            <a:spAutoFit/>
          </a:bodyPr>
          <a:lstStyle/>
          <a:p>
            <a:r>
              <a:rPr lang="en-US" b="1" dirty="0" smtClean="0"/>
              <a:t>Initializations:</a:t>
            </a:r>
          </a:p>
          <a:p>
            <a:pPr marL="285750" indent="-285750">
              <a:buFont typeface="Arial" panose="020B0604020202020204" pitchFamily="34" charset="0"/>
              <a:buChar char="•"/>
            </a:pPr>
            <a:r>
              <a:rPr lang="en-US" sz="1600" dirty="0">
                <a:solidFill>
                  <a:srgbClr val="000000"/>
                </a:solidFill>
                <a:highlight>
                  <a:srgbClr val="FFFFFF"/>
                </a:highlight>
                <a:latin typeface="Consolas" panose="020B0609020204030204" pitchFamily="49" charset="0"/>
                <a:cs typeface="Consolas" panose="020B0609020204030204" pitchFamily="49" charset="0"/>
              </a:rPr>
              <a:t>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head</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8000"/>
                </a:solidFill>
                <a:highlight>
                  <a:srgbClr val="FFFFFF"/>
                </a:highlight>
              </a:rPr>
              <a:t>// in our example with value of </a:t>
            </a:r>
            <a:r>
              <a:rPr lang="en-US" dirty="0" smtClean="0">
                <a:solidFill>
                  <a:srgbClr val="008000"/>
                </a:solidFill>
                <a:highlight>
                  <a:srgbClr val="FFFFFF"/>
                </a:highlight>
              </a:rPr>
              <a:t>1</a:t>
            </a:r>
          </a:p>
          <a:p>
            <a:pPr marL="285750" indent="-285750">
              <a:buFont typeface="Arial" panose="020B0604020202020204" pitchFamily="34" charset="0"/>
              <a:buChar char="•"/>
            </a:pPr>
            <a:r>
              <a:rPr lang="en-US" dirty="0" smtClean="0">
                <a:solidFill>
                  <a:srgbClr val="000000"/>
                </a:solidFill>
                <a:highlight>
                  <a:srgbClr val="FFFFFF"/>
                </a:highlight>
              </a:rPr>
              <a:t>First </a:t>
            </a:r>
            <a:r>
              <a:rPr lang="en-US" dirty="0">
                <a:solidFill>
                  <a:srgbClr val="000000"/>
                </a:solidFill>
                <a:highlight>
                  <a:srgbClr val="FFFFFF"/>
                </a:highlight>
              </a:rPr>
              <a:t>node will become the last node once the linked list is reversed i</a:t>
            </a:r>
            <a:r>
              <a:rPr lang="en-US" b="1" dirty="0">
                <a:solidFill>
                  <a:srgbClr val="000080"/>
                </a:solidFill>
                <a:highlight>
                  <a:srgbClr val="FFFFFF"/>
                </a:highlight>
              </a:rPr>
              <a:t>.</a:t>
            </a:r>
            <a:r>
              <a:rPr lang="en-US" dirty="0">
                <a:solidFill>
                  <a:srgbClr val="000000"/>
                </a:solidFill>
                <a:highlight>
                  <a:srgbClr val="FFFFFF"/>
                </a:highlight>
              </a:rPr>
              <a:t>e</a:t>
            </a:r>
            <a:r>
              <a:rPr lang="en-US" b="1" dirty="0">
                <a:solidFill>
                  <a:srgbClr val="000080"/>
                </a:solidFill>
                <a:highlight>
                  <a:srgbClr val="FFFFFF"/>
                </a:highlight>
              </a:rPr>
              <a:t>.</a:t>
            </a:r>
            <a:r>
              <a:rPr lang="en-US" dirty="0">
                <a:solidFill>
                  <a:srgbClr val="000000"/>
                </a:solidFill>
                <a:highlight>
                  <a:srgbClr val="FFFFFF"/>
                </a:highlight>
              </a:rPr>
              <a:t> first node’s next reference should become a </a:t>
            </a:r>
            <a:r>
              <a:rPr lang="en-US" b="1" dirty="0" smtClean="0">
                <a:solidFill>
                  <a:srgbClr val="000000"/>
                </a:solidFill>
                <a:highlight>
                  <a:srgbClr val="FFFFFF"/>
                </a:highlight>
              </a:rPr>
              <a:t>nil</a:t>
            </a:r>
            <a:r>
              <a:rPr lang="en-US" dirty="0" smtClean="0">
                <a:solidFill>
                  <a:srgbClr val="000000"/>
                </a:solidFill>
                <a:highlight>
                  <a:srgbClr val="FFFFFF"/>
                </a:highlight>
              </a:rPr>
              <a:t> </a:t>
            </a:r>
            <a:r>
              <a:rPr lang="en-US" dirty="0">
                <a:solidFill>
                  <a:srgbClr val="000000"/>
                </a:solidFill>
                <a:highlight>
                  <a:srgbClr val="FFFFFF"/>
                </a:highlight>
              </a:rPr>
              <a:t>reference in the reversed linked list</a:t>
            </a:r>
            <a:r>
              <a:rPr lang="en-US" b="1" dirty="0">
                <a:solidFill>
                  <a:srgbClr val="000080"/>
                </a:solidFill>
                <a:highlight>
                  <a:srgbClr val="FFFFFF"/>
                </a:highlight>
              </a:rPr>
              <a:t>.</a:t>
            </a:r>
            <a:r>
              <a:rPr lang="en-US" dirty="0">
                <a:solidFill>
                  <a:srgbClr val="000000"/>
                </a:solidFill>
                <a:highlight>
                  <a:srgbClr val="FFFFFF"/>
                </a:highlight>
              </a:rPr>
              <a:t> So</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smtClean="0">
                <a:solidFill>
                  <a:srgbClr val="000000"/>
                </a:solidFill>
                <a:highlight>
                  <a:srgbClr val="FFFFFF"/>
                </a:highlight>
              </a:rPr>
              <a:t>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previous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nil</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sz="1600" dirty="0" smtClean="0">
                <a:solidFill>
                  <a:srgbClr val="000000"/>
                </a:solidFill>
                <a:highlight>
                  <a:srgbClr val="FFFFFF"/>
                </a:highlight>
                <a:latin typeface="Consolas" panose="020B0609020204030204" pitchFamily="49" charset="0"/>
                <a:cs typeface="Consolas" panose="020B0609020204030204" pitchFamily="49" charset="0"/>
              </a:rPr>
              <a:t>temp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current</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next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8000"/>
                </a:solidFill>
                <a:highlight>
                  <a:srgbClr val="FFFFFF"/>
                </a:highlight>
              </a:rPr>
              <a:t>// in our example with value of 2</a:t>
            </a:r>
            <a:endParaRPr lang="en-US" dirty="0" smtClean="0"/>
          </a:p>
          <a:p>
            <a:endParaRPr lang="en-US" dirty="0"/>
          </a:p>
        </p:txBody>
      </p:sp>
      <p:sp>
        <p:nvSpPr>
          <p:cNvPr id="5" name="TextBox 4"/>
          <p:cNvSpPr txBox="1"/>
          <p:nvPr/>
        </p:nvSpPr>
        <p:spPr>
          <a:xfrm>
            <a:off x="9191677" y="515438"/>
            <a:ext cx="2896245" cy="2308324"/>
          </a:xfrm>
          <a:prstGeom prst="rect">
            <a:avLst/>
          </a:prstGeom>
          <a:noFill/>
          <a:ln w="38100">
            <a:solidFill>
              <a:srgbClr val="7030A0"/>
            </a:solidFill>
          </a:ln>
        </p:spPr>
        <p:txBody>
          <a:bodyPr wrap="square" rtlCol="0">
            <a:spAutoFit/>
          </a:bodyPr>
          <a:lstStyle/>
          <a:p>
            <a:r>
              <a:rPr lang="en-US" sz="1600" dirty="0">
                <a:solidFill>
                  <a:srgbClr val="008000"/>
                </a:solidFill>
                <a:highlight>
                  <a:srgbClr val="FFFFFF"/>
                </a:highlight>
                <a:latin typeface="Consolas" panose="020B0609020204030204" pitchFamily="49" charset="0"/>
                <a:cs typeface="Consolas" panose="020B0609020204030204" pitchFamily="49" charset="0"/>
              </a:rPr>
              <a:t>// save state</a:t>
            </a:r>
          </a:p>
          <a:p>
            <a:r>
              <a:rPr lang="en-US" sz="1600" dirty="0">
                <a:solidFill>
                  <a:srgbClr val="000000"/>
                </a:solidFill>
                <a:highlight>
                  <a:srgbClr val="FFFFFF"/>
                </a:highlight>
                <a:latin typeface="Consolas" panose="020B0609020204030204" pitchFamily="49" charset="0"/>
                <a:cs typeface="Consolas" panose="020B0609020204030204" pitchFamily="49" charset="0"/>
              </a:rPr>
              <a:t>temp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current</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next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8000"/>
                </a:solidFill>
                <a:highlight>
                  <a:srgbClr val="FFFFFF"/>
                </a:highlight>
                <a:latin typeface="Consolas" panose="020B0609020204030204" pitchFamily="49" charset="0"/>
                <a:cs typeface="Consolas" panose="020B0609020204030204" pitchFamily="49" charset="0"/>
              </a:rPr>
              <a:t>// update linked list</a:t>
            </a:r>
          </a:p>
          <a:p>
            <a:r>
              <a:rPr lang="en-US" sz="1600" dirty="0" err="1">
                <a:solidFill>
                  <a:srgbClr val="000000"/>
                </a:solidFill>
                <a:highlight>
                  <a:srgbClr val="FFFFFF"/>
                </a:highlight>
                <a:latin typeface="Consolas" panose="020B0609020204030204" pitchFamily="49" charset="0"/>
                <a:cs typeface="Consolas" panose="020B0609020204030204" pitchFamily="49" charset="0"/>
              </a:rPr>
              <a:t>current</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next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previous</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8000"/>
                </a:solidFill>
                <a:highlight>
                  <a:srgbClr val="FFFFFF"/>
                </a:highlight>
                <a:latin typeface="Consolas" panose="020B0609020204030204" pitchFamily="49" charset="0"/>
                <a:cs typeface="Consolas" panose="020B0609020204030204" pitchFamily="49" charset="0"/>
              </a:rPr>
              <a:t>// move to next node</a:t>
            </a:r>
          </a:p>
          <a:p>
            <a:r>
              <a:rPr lang="en-US" sz="1600" dirty="0">
                <a:solidFill>
                  <a:srgbClr val="000000"/>
                </a:solidFill>
                <a:highlight>
                  <a:srgbClr val="FFFFFF"/>
                </a:highlight>
                <a:latin typeface="Consolas" panose="020B0609020204030204" pitchFamily="49" charset="0"/>
                <a:cs typeface="Consolas" panose="020B0609020204030204" pitchFamily="49" charset="0"/>
              </a:rPr>
              <a:t>previous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current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temp</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smtClean="0">
              <a:latin typeface="Consolas" panose="020B0609020204030204" pitchFamily="49" charset="0"/>
              <a:cs typeface="Consolas" panose="020B0609020204030204" pitchFamily="49" charset="0"/>
            </a:endParaRPr>
          </a:p>
        </p:txBody>
      </p:sp>
      <p:sp>
        <p:nvSpPr>
          <p:cNvPr id="6" name="TextBox 5"/>
          <p:cNvSpPr txBox="1"/>
          <p:nvPr/>
        </p:nvSpPr>
        <p:spPr>
          <a:xfrm>
            <a:off x="1703658" y="1302535"/>
            <a:ext cx="702527" cy="369332"/>
          </a:xfrm>
          <a:prstGeom prst="rect">
            <a:avLst/>
          </a:prstGeom>
          <a:noFill/>
        </p:spPr>
        <p:txBody>
          <a:bodyPr wrap="square" rtlCol="0">
            <a:spAutoFit/>
          </a:bodyPr>
          <a:lstStyle/>
          <a:p>
            <a:r>
              <a:rPr lang="en-US" dirty="0"/>
              <a:t>2</a:t>
            </a:r>
          </a:p>
        </p:txBody>
      </p:sp>
      <p:sp>
        <p:nvSpPr>
          <p:cNvPr id="7" name="TextBox 6"/>
          <p:cNvSpPr txBox="1"/>
          <p:nvPr/>
        </p:nvSpPr>
        <p:spPr>
          <a:xfrm>
            <a:off x="1608872" y="154662"/>
            <a:ext cx="1594625" cy="369332"/>
          </a:xfrm>
          <a:prstGeom prst="rect">
            <a:avLst/>
          </a:prstGeom>
          <a:noFill/>
        </p:spPr>
        <p:txBody>
          <a:bodyPr wrap="square" rtlCol="0">
            <a:spAutoFit/>
          </a:bodyPr>
          <a:lstStyle/>
          <a:p>
            <a:pPr algn="ctr"/>
            <a:r>
              <a:rPr lang="en-US" dirty="0" smtClean="0"/>
              <a:t>Initializations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90577775"/>
              </p:ext>
            </p:extLst>
          </p:nvPr>
        </p:nvGraphicFramePr>
        <p:xfrm>
          <a:off x="8284870" y="4912547"/>
          <a:ext cx="2774176" cy="1854200"/>
        </p:xfrm>
        <a:graphic>
          <a:graphicData uri="http://schemas.openxmlformats.org/drawingml/2006/table">
            <a:tbl>
              <a:tblPr firstRow="1" bandRow="1">
                <a:tableStyleId>{93296810-A885-4BE3-A3E7-6D5BEEA58F35}</a:tableStyleId>
              </a:tblPr>
              <a:tblGrid>
                <a:gridCol w="1399814"/>
                <a:gridCol w="1374362"/>
              </a:tblGrid>
              <a:tr h="370840">
                <a:tc>
                  <a:txBody>
                    <a:bodyPr/>
                    <a:lstStyle/>
                    <a:p>
                      <a:pPr algn="ctr"/>
                      <a:r>
                        <a:rPr lang="en-US" dirty="0" smtClean="0"/>
                        <a:t>current</a:t>
                      </a:r>
                      <a:endParaRPr lang="en-US" dirty="0"/>
                    </a:p>
                  </a:txBody>
                  <a:tcPr/>
                </a:tc>
                <a:tc>
                  <a:txBody>
                    <a:bodyPr/>
                    <a:lstStyle/>
                    <a:p>
                      <a:pPr algn="ctr"/>
                      <a:r>
                        <a:rPr lang="en-US" dirty="0" err="1" smtClean="0"/>
                        <a:t>current.next</a:t>
                      </a:r>
                      <a:endParaRPr lang="en-US" dirty="0"/>
                    </a:p>
                  </a:txBody>
                  <a:tcPr/>
                </a:tc>
              </a:tr>
              <a:tr h="370840">
                <a:tc>
                  <a:txBody>
                    <a:bodyPr/>
                    <a:lstStyle/>
                    <a:p>
                      <a:pPr algn="ctr"/>
                      <a:r>
                        <a:rPr lang="en-US" dirty="0" smtClean="0"/>
                        <a:t>1</a:t>
                      </a:r>
                      <a:endParaRPr lang="en-US" dirty="0"/>
                    </a:p>
                  </a:txBody>
                  <a:tcPr/>
                </a:tc>
                <a:tc>
                  <a:txBody>
                    <a:bodyPr/>
                    <a:lstStyle/>
                    <a:p>
                      <a:pPr algn="ctr"/>
                      <a:endParaRPr lang="en-US" dirty="0"/>
                    </a:p>
                  </a:txBody>
                  <a:tcPr/>
                </a:tc>
              </a:tr>
              <a:tr h="370840">
                <a:tc>
                  <a:txBody>
                    <a:bodyPr/>
                    <a:lstStyle/>
                    <a:p>
                      <a:pPr algn="ctr"/>
                      <a:endParaRPr lang="en-US"/>
                    </a:p>
                  </a:txBody>
                  <a:tcPr/>
                </a:tc>
                <a:tc>
                  <a:txBody>
                    <a:bodyPr/>
                    <a:lstStyle/>
                    <a:p>
                      <a:pPr algn="ctr"/>
                      <a:endParaRPr lang="en-US" dirty="0"/>
                    </a:p>
                  </a:txBody>
                  <a:tcPr/>
                </a:tc>
              </a:tr>
              <a:tr h="370840">
                <a:tc>
                  <a:txBody>
                    <a:bodyPr/>
                    <a:lstStyle/>
                    <a:p>
                      <a:pPr algn="ctr"/>
                      <a:endParaRPr lang="en-US"/>
                    </a:p>
                  </a:txBody>
                  <a:tcPr/>
                </a:tc>
                <a:tc>
                  <a:txBody>
                    <a:bodyPr/>
                    <a:lstStyle/>
                    <a:p>
                      <a:pPr algn="ctr"/>
                      <a:endParaRPr lang="en-US" dirty="0"/>
                    </a:p>
                  </a:txBody>
                  <a:tcPr/>
                </a:tc>
              </a:tr>
              <a:tr h="370840">
                <a:tc>
                  <a:txBody>
                    <a:bodyPr/>
                    <a:lstStyle/>
                    <a:p>
                      <a:pPr algn="ctr"/>
                      <a:endParaRPr lang="en-US"/>
                    </a:p>
                  </a:txBody>
                  <a:tcPr/>
                </a:tc>
                <a:tc>
                  <a:txBody>
                    <a:bodyPr/>
                    <a:lstStyle/>
                    <a:p>
                      <a:pPr algn="ctr"/>
                      <a:endParaRPr lang="en-US" dirty="0"/>
                    </a:p>
                  </a:txBody>
                  <a:tcPr/>
                </a:tc>
              </a:tr>
            </a:tbl>
          </a:graphicData>
        </a:graphic>
      </p:graphicFrame>
      <p:sp>
        <p:nvSpPr>
          <p:cNvPr id="9" name="TextBox 8"/>
          <p:cNvSpPr txBox="1"/>
          <p:nvPr/>
        </p:nvSpPr>
        <p:spPr>
          <a:xfrm>
            <a:off x="10042735" y="5302386"/>
            <a:ext cx="702527" cy="369332"/>
          </a:xfrm>
          <a:prstGeom prst="rect">
            <a:avLst/>
          </a:prstGeom>
          <a:noFill/>
        </p:spPr>
        <p:txBody>
          <a:bodyPr wrap="square" rtlCol="0">
            <a:spAutoFit/>
          </a:bodyPr>
          <a:lstStyle/>
          <a:p>
            <a:r>
              <a:rPr lang="en-US" dirty="0" smtClean="0"/>
              <a:t>nil</a:t>
            </a:r>
            <a:endParaRPr lang="en-US" dirty="0"/>
          </a:p>
        </p:txBody>
      </p:sp>
      <p:sp>
        <p:nvSpPr>
          <p:cNvPr id="10" name="TextBox 9"/>
          <p:cNvSpPr txBox="1"/>
          <p:nvPr/>
        </p:nvSpPr>
        <p:spPr>
          <a:xfrm>
            <a:off x="8598653" y="4576690"/>
            <a:ext cx="2146609" cy="369332"/>
          </a:xfrm>
          <a:prstGeom prst="rect">
            <a:avLst/>
          </a:prstGeom>
          <a:noFill/>
        </p:spPr>
        <p:txBody>
          <a:bodyPr wrap="square" rtlCol="0">
            <a:spAutoFit/>
          </a:bodyPr>
          <a:lstStyle/>
          <a:p>
            <a:r>
              <a:rPr lang="en-US" dirty="0" smtClean="0"/>
              <a:t>Updates to linked list</a:t>
            </a:r>
            <a:endParaRPr lang="en-US" dirty="0"/>
          </a:p>
        </p:txBody>
      </p:sp>
      <p:sp>
        <p:nvSpPr>
          <p:cNvPr id="11" name="TextBox 10"/>
          <p:cNvSpPr txBox="1"/>
          <p:nvPr/>
        </p:nvSpPr>
        <p:spPr>
          <a:xfrm>
            <a:off x="3203497" y="535094"/>
            <a:ext cx="702527" cy="369332"/>
          </a:xfrm>
          <a:prstGeom prst="rect">
            <a:avLst/>
          </a:prstGeom>
          <a:noFill/>
        </p:spPr>
        <p:txBody>
          <a:bodyPr wrap="square" rtlCol="0">
            <a:spAutoFit/>
          </a:bodyPr>
          <a:lstStyle/>
          <a:p>
            <a:r>
              <a:rPr lang="en-US" dirty="0" smtClean="0"/>
              <a:t>1</a:t>
            </a:r>
            <a:endParaRPr lang="en-US" dirty="0"/>
          </a:p>
        </p:txBody>
      </p:sp>
      <p:cxnSp>
        <p:nvCxnSpPr>
          <p:cNvPr id="13" name="Straight Arrow Connector 12"/>
          <p:cNvCxnSpPr/>
          <p:nvPr/>
        </p:nvCxnSpPr>
        <p:spPr>
          <a:xfrm flipV="1">
            <a:off x="2640361" y="728598"/>
            <a:ext cx="563136" cy="35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03496" y="910637"/>
            <a:ext cx="702527" cy="369332"/>
          </a:xfrm>
          <a:prstGeom prst="rect">
            <a:avLst/>
          </a:prstGeom>
          <a:noFill/>
        </p:spPr>
        <p:txBody>
          <a:bodyPr wrap="square" rtlCol="0">
            <a:spAutoFit/>
          </a:bodyPr>
          <a:lstStyle/>
          <a:p>
            <a:r>
              <a:rPr lang="en-US" dirty="0"/>
              <a:t>2</a:t>
            </a:r>
          </a:p>
        </p:txBody>
      </p:sp>
      <p:cxnSp>
        <p:nvCxnSpPr>
          <p:cNvPr id="15" name="Straight Arrow Connector 14"/>
          <p:cNvCxnSpPr/>
          <p:nvPr/>
        </p:nvCxnSpPr>
        <p:spPr>
          <a:xfrm flipV="1">
            <a:off x="2640361" y="1106585"/>
            <a:ext cx="563136" cy="35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03495" y="1287120"/>
            <a:ext cx="702527" cy="369332"/>
          </a:xfrm>
          <a:prstGeom prst="rect">
            <a:avLst/>
          </a:prstGeom>
          <a:noFill/>
        </p:spPr>
        <p:txBody>
          <a:bodyPr wrap="square" rtlCol="0">
            <a:spAutoFit/>
          </a:bodyPr>
          <a:lstStyle/>
          <a:p>
            <a:r>
              <a:rPr lang="en-US" dirty="0" smtClean="0"/>
              <a:t>3</a:t>
            </a:r>
            <a:endParaRPr lang="en-US" dirty="0"/>
          </a:p>
        </p:txBody>
      </p:sp>
      <p:sp>
        <p:nvSpPr>
          <p:cNvPr id="17" name="TextBox 16"/>
          <p:cNvSpPr txBox="1"/>
          <p:nvPr/>
        </p:nvSpPr>
        <p:spPr>
          <a:xfrm>
            <a:off x="8840415" y="5654981"/>
            <a:ext cx="702527" cy="369332"/>
          </a:xfrm>
          <a:prstGeom prst="rect">
            <a:avLst/>
          </a:prstGeom>
          <a:noFill/>
        </p:spPr>
        <p:txBody>
          <a:bodyPr wrap="square" rtlCol="0">
            <a:spAutoFit/>
          </a:bodyPr>
          <a:lstStyle/>
          <a:p>
            <a:r>
              <a:rPr lang="en-US" dirty="0"/>
              <a:t>2</a:t>
            </a:r>
          </a:p>
        </p:txBody>
      </p:sp>
      <p:sp>
        <p:nvSpPr>
          <p:cNvPr id="18" name="TextBox 17"/>
          <p:cNvSpPr txBox="1"/>
          <p:nvPr/>
        </p:nvSpPr>
        <p:spPr>
          <a:xfrm>
            <a:off x="10072677" y="5638243"/>
            <a:ext cx="702527" cy="369332"/>
          </a:xfrm>
          <a:prstGeom prst="rect">
            <a:avLst/>
          </a:prstGeom>
          <a:noFill/>
        </p:spPr>
        <p:txBody>
          <a:bodyPr wrap="square" rtlCol="0">
            <a:spAutoFit/>
          </a:bodyPr>
          <a:lstStyle/>
          <a:p>
            <a:r>
              <a:rPr lang="en-US" dirty="0" smtClean="0"/>
              <a:t>1</a:t>
            </a:r>
            <a:endParaRPr lang="en-US" dirty="0"/>
          </a:p>
        </p:txBody>
      </p:sp>
      <p:sp>
        <p:nvSpPr>
          <p:cNvPr id="19" name="TextBox 18"/>
          <p:cNvSpPr txBox="1"/>
          <p:nvPr/>
        </p:nvSpPr>
        <p:spPr>
          <a:xfrm>
            <a:off x="4575717" y="514241"/>
            <a:ext cx="702527" cy="369332"/>
          </a:xfrm>
          <a:prstGeom prst="rect">
            <a:avLst/>
          </a:prstGeom>
          <a:noFill/>
        </p:spPr>
        <p:txBody>
          <a:bodyPr wrap="square" rtlCol="0">
            <a:spAutoFit/>
          </a:bodyPr>
          <a:lstStyle/>
          <a:p>
            <a:r>
              <a:rPr lang="en-US" dirty="0"/>
              <a:t>2</a:t>
            </a:r>
          </a:p>
        </p:txBody>
      </p:sp>
      <p:cxnSp>
        <p:nvCxnSpPr>
          <p:cNvPr id="20" name="Straight Arrow Connector 19"/>
          <p:cNvCxnSpPr/>
          <p:nvPr/>
        </p:nvCxnSpPr>
        <p:spPr>
          <a:xfrm flipV="1">
            <a:off x="4050991" y="735175"/>
            <a:ext cx="563136" cy="35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58368" y="880802"/>
            <a:ext cx="702527" cy="369332"/>
          </a:xfrm>
          <a:prstGeom prst="rect">
            <a:avLst/>
          </a:prstGeom>
          <a:noFill/>
        </p:spPr>
        <p:txBody>
          <a:bodyPr wrap="square" rtlCol="0">
            <a:spAutoFit/>
          </a:bodyPr>
          <a:lstStyle/>
          <a:p>
            <a:r>
              <a:rPr lang="en-US" dirty="0" smtClean="0"/>
              <a:t>3</a:t>
            </a:r>
            <a:endParaRPr lang="en-US" dirty="0"/>
          </a:p>
        </p:txBody>
      </p:sp>
      <p:cxnSp>
        <p:nvCxnSpPr>
          <p:cNvPr id="22" name="Straight Arrow Connector 21"/>
          <p:cNvCxnSpPr/>
          <p:nvPr/>
        </p:nvCxnSpPr>
        <p:spPr>
          <a:xfrm flipV="1">
            <a:off x="4050991" y="1144384"/>
            <a:ext cx="563136" cy="35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58367" y="1255498"/>
            <a:ext cx="702527" cy="369332"/>
          </a:xfrm>
          <a:prstGeom prst="rect">
            <a:avLst/>
          </a:prstGeom>
          <a:noFill/>
        </p:spPr>
        <p:txBody>
          <a:bodyPr wrap="square" rtlCol="0">
            <a:spAutoFit/>
          </a:bodyPr>
          <a:lstStyle/>
          <a:p>
            <a:r>
              <a:rPr lang="en-US" dirty="0"/>
              <a:t>4</a:t>
            </a:r>
          </a:p>
        </p:txBody>
      </p:sp>
      <p:sp>
        <p:nvSpPr>
          <p:cNvPr id="24" name="TextBox 23"/>
          <p:cNvSpPr txBox="1"/>
          <p:nvPr/>
        </p:nvSpPr>
        <p:spPr>
          <a:xfrm>
            <a:off x="8840414" y="6040641"/>
            <a:ext cx="702527" cy="369332"/>
          </a:xfrm>
          <a:prstGeom prst="rect">
            <a:avLst/>
          </a:prstGeom>
          <a:noFill/>
        </p:spPr>
        <p:txBody>
          <a:bodyPr wrap="square" rtlCol="0">
            <a:spAutoFit/>
          </a:bodyPr>
          <a:lstStyle/>
          <a:p>
            <a:r>
              <a:rPr lang="en-US" dirty="0" smtClean="0"/>
              <a:t>3</a:t>
            </a:r>
            <a:endParaRPr lang="en-US" dirty="0"/>
          </a:p>
        </p:txBody>
      </p:sp>
      <p:sp>
        <p:nvSpPr>
          <p:cNvPr id="25" name="TextBox 24"/>
          <p:cNvSpPr txBox="1"/>
          <p:nvPr/>
        </p:nvSpPr>
        <p:spPr>
          <a:xfrm>
            <a:off x="10072676" y="6040641"/>
            <a:ext cx="702527" cy="369332"/>
          </a:xfrm>
          <a:prstGeom prst="rect">
            <a:avLst/>
          </a:prstGeom>
          <a:noFill/>
        </p:spPr>
        <p:txBody>
          <a:bodyPr wrap="square" rtlCol="0">
            <a:spAutoFit/>
          </a:bodyPr>
          <a:lstStyle/>
          <a:p>
            <a:r>
              <a:rPr lang="en-US" dirty="0"/>
              <a:t>2</a:t>
            </a:r>
          </a:p>
        </p:txBody>
      </p:sp>
      <p:sp>
        <p:nvSpPr>
          <p:cNvPr id="26" name="TextBox 25"/>
          <p:cNvSpPr txBox="1"/>
          <p:nvPr/>
        </p:nvSpPr>
        <p:spPr>
          <a:xfrm>
            <a:off x="5916957" y="541671"/>
            <a:ext cx="702527" cy="369332"/>
          </a:xfrm>
          <a:prstGeom prst="rect">
            <a:avLst/>
          </a:prstGeom>
          <a:noFill/>
        </p:spPr>
        <p:txBody>
          <a:bodyPr wrap="square" rtlCol="0">
            <a:spAutoFit/>
          </a:bodyPr>
          <a:lstStyle/>
          <a:p>
            <a:r>
              <a:rPr lang="en-US" dirty="0" smtClean="0"/>
              <a:t>3</a:t>
            </a:r>
            <a:endParaRPr lang="en-US" dirty="0"/>
          </a:p>
        </p:txBody>
      </p:sp>
      <p:cxnSp>
        <p:nvCxnSpPr>
          <p:cNvPr id="27" name="Straight Arrow Connector 26"/>
          <p:cNvCxnSpPr/>
          <p:nvPr/>
        </p:nvCxnSpPr>
        <p:spPr>
          <a:xfrm flipV="1">
            <a:off x="5386352" y="754929"/>
            <a:ext cx="563136" cy="35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16956" y="906134"/>
            <a:ext cx="702527" cy="369332"/>
          </a:xfrm>
          <a:prstGeom prst="rect">
            <a:avLst/>
          </a:prstGeom>
          <a:noFill/>
        </p:spPr>
        <p:txBody>
          <a:bodyPr wrap="square" rtlCol="0">
            <a:spAutoFit/>
          </a:bodyPr>
          <a:lstStyle/>
          <a:p>
            <a:r>
              <a:rPr lang="en-US" dirty="0"/>
              <a:t>4</a:t>
            </a:r>
          </a:p>
        </p:txBody>
      </p:sp>
      <p:cxnSp>
        <p:nvCxnSpPr>
          <p:cNvPr id="29" name="Straight Arrow Connector 28"/>
          <p:cNvCxnSpPr/>
          <p:nvPr/>
        </p:nvCxnSpPr>
        <p:spPr>
          <a:xfrm flipV="1">
            <a:off x="5386352" y="1141938"/>
            <a:ext cx="563136" cy="35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13239" y="1271324"/>
            <a:ext cx="702527" cy="369332"/>
          </a:xfrm>
          <a:prstGeom prst="rect">
            <a:avLst/>
          </a:prstGeom>
          <a:noFill/>
        </p:spPr>
        <p:txBody>
          <a:bodyPr wrap="square" rtlCol="0">
            <a:spAutoFit/>
          </a:bodyPr>
          <a:lstStyle/>
          <a:p>
            <a:r>
              <a:rPr lang="en-US" dirty="0" smtClean="0"/>
              <a:t>nil</a:t>
            </a:r>
            <a:endParaRPr lang="en-US" dirty="0"/>
          </a:p>
        </p:txBody>
      </p:sp>
      <p:sp>
        <p:nvSpPr>
          <p:cNvPr id="31" name="TextBox 30"/>
          <p:cNvSpPr txBox="1"/>
          <p:nvPr/>
        </p:nvSpPr>
        <p:spPr>
          <a:xfrm>
            <a:off x="8840413" y="6376498"/>
            <a:ext cx="702527" cy="369332"/>
          </a:xfrm>
          <a:prstGeom prst="rect">
            <a:avLst/>
          </a:prstGeom>
          <a:noFill/>
        </p:spPr>
        <p:txBody>
          <a:bodyPr wrap="square" rtlCol="0">
            <a:spAutoFit/>
          </a:bodyPr>
          <a:lstStyle/>
          <a:p>
            <a:r>
              <a:rPr lang="en-US" dirty="0"/>
              <a:t>4</a:t>
            </a:r>
          </a:p>
        </p:txBody>
      </p:sp>
      <p:sp>
        <p:nvSpPr>
          <p:cNvPr id="32" name="TextBox 31"/>
          <p:cNvSpPr txBox="1"/>
          <p:nvPr/>
        </p:nvSpPr>
        <p:spPr>
          <a:xfrm>
            <a:off x="10072676" y="6391136"/>
            <a:ext cx="702527" cy="369332"/>
          </a:xfrm>
          <a:prstGeom prst="rect">
            <a:avLst/>
          </a:prstGeom>
          <a:noFill/>
        </p:spPr>
        <p:txBody>
          <a:bodyPr wrap="square" rtlCol="0">
            <a:spAutoFit/>
          </a:bodyPr>
          <a:lstStyle/>
          <a:p>
            <a:r>
              <a:rPr lang="en-US" dirty="0" smtClean="0"/>
              <a:t>3</a:t>
            </a:r>
            <a:endParaRPr lang="en-US" dirty="0"/>
          </a:p>
        </p:txBody>
      </p:sp>
      <p:sp>
        <p:nvSpPr>
          <p:cNvPr id="33" name="TextBox 32"/>
          <p:cNvSpPr txBox="1"/>
          <p:nvPr/>
        </p:nvSpPr>
        <p:spPr>
          <a:xfrm>
            <a:off x="7258197" y="511470"/>
            <a:ext cx="702527" cy="369332"/>
          </a:xfrm>
          <a:prstGeom prst="rect">
            <a:avLst/>
          </a:prstGeom>
          <a:noFill/>
        </p:spPr>
        <p:txBody>
          <a:bodyPr wrap="square" rtlCol="0">
            <a:spAutoFit/>
          </a:bodyPr>
          <a:lstStyle/>
          <a:p>
            <a:r>
              <a:rPr lang="en-US" dirty="0"/>
              <a:t>4</a:t>
            </a:r>
          </a:p>
        </p:txBody>
      </p:sp>
      <p:cxnSp>
        <p:nvCxnSpPr>
          <p:cNvPr id="34" name="Straight Arrow Connector 33"/>
          <p:cNvCxnSpPr/>
          <p:nvPr/>
        </p:nvCxnSpPr>
        <p:spPr>
          <a:xfrm flipV="1">
            <a:off x="6763183" y="755772"/>
            <a:ext cx="563136" cy="35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58196" y="901021"/>
            <a:ext cx="702527" cy="369332"/>
          </a:xfrm>
          <a:prstGeom prst="rect">
            <a:avLst/>
          </a:prstGeom>
          <a:noFill/>
        </p:spPr>
        <p:txBody>
          <a:bodyPr wrap="square" rtlCol="0">
            <a:spAutoFit/>
          </a:bodyPr>
          <a:lstStyle/>
          <a:p>
            <a:r>
              <a:rPr lang="en-US" dirty="0" smtClean="0"/>
              <a:t>nil</a:t>
            </a:r>
            <a:endParaRPr lang="en-US" dirty="0"/>
          </a:p>
        </p:txBody>
      </p:sp>
      <p:cxnSp>
        <p:nvCxnSpPr>
          <p:cNvPr id="36" name="Straight Arrow Connector 35"/>
          <p:cNvCxnSpPr/>
          <p:nvPr/>
        </p:nvCxnSpPr>
        <p:spPr>
          <a:xfrm flipV="1">
            <a:off x="6765011" y="1163378"/>
            <a:ext cx="563136" cy="35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6677" y="4576690"/>
            <a:ext cx="7378458" cy="892552"/>
          </a:xfrm>
          <a:prstGeom prst="rect">
            <a:avLst/>
          </a:prstGeom>
          <a:noFill/>
        </p:spPr>
        <p:txBody>
          <a:bodyPr wrap="square" rtlCol="0">
            <a:spAutoFit/>
          </a:bodyPr>
          <a:lstStyle/>
          <a:p>
            <a:r>
              <a:rPr lang="en-US" b="1" dirty="0" smtClean="0"/>
              <a:t>Termination:</a:t>
            </a:r>
          </a:p>
          <a:p>
            <a:pPr marL="285750" indent="-285750">
              <a:buFont typeface="Arial" panose="020B0604020202020204" pitchFamily="34" charset="0"/>
              <a:buChar char="•"/>
            </a:pPr>
            <a:r>
              <a:rPr lang="en-US" b="1" dirty="0" smtClean="0"/>
              <a:t>Condition to exit loop:</a:t>
            </a:r>
            <a:r>
              <a:rPr lang="en-US" dirty="0" smtClean="0"/>
              <a:t> </a:t>
            </a:r>
            <a:r>
              <a:rPr lang="en-US" sz="1600" dirty="0" smtClean="0">
                <a:latin typeface="Consolas" panose="020B0609020204030204" pitchFamily="49" charset="0"/>
                <a:cs typeface="Consolas" panose="020B0609020204030204" pitchFamily="49" charset="0"/>
              </a:rPr>
              <a:t>(current == nil)</a:t>
            </a:r>
            <a:endParaRPr lang="en-US" dirty="0"/>
          </a:p>
          <a:p>
            <a:pPr marL="285750" indent="-285750">
              <a:buFont typeface="Arial" panose="020B0604020202020204" pitchFamily="34" charset="0"/>
              <a:buChar char="•"/>
            </a:pPr>
            <a:r>
              <a:rPr lang="en-US" sz="1600" dirty="0">
                <a:solidFill>
                  <a:srgbClr val="000000"/>
                </a:solidFill>
                <a:highlight>
                  <a:srgbClr val="FFFFFF"/>
                </a:highlight>
                <a:latin typeface="Consolas" panose="020B0609020204030204" pitchFamily="49" charset="0"/>
                <a:cs typeface="Consolas" panose="020B0609020204030204" pitchFamily="49" charset="0"/>
              </a:rPr>
              <a:t>head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previous</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a:t>
            </a:r>
            <a:r>
              <a:rPr lang="en-US" sz="1600" dirty="0" smtClean="0">
                <a:solidFill>
                  <a:srgbClr val="008000"/>
                </a:solidFill>
                <a:highlight>
                  <a:srgbClr val="FFFFFF"/>
                </a:highlight>
                <a:latin typeface="Consolas" panose="020B0609020204030204" pitchFamily="49" charset="0"/>
                <a:cs typeface="Consolas" panose="020B0609020204030204" pitchFamily="49" charset="0"/>
              </a:rPr>
              <a:t>update </a:t>
            </a:r>
            <a:r>
              <a:rPr lang="en-US" sz="1600" dirty="0">
                <a:solidFill>
                  <a:srgbClr val="008000"/>
                </a:solidFill>
                <a:highlight>
                  <a:srgbClr val="FFFFFF"/>
                </a:highlight>
                <a:latin typeface="Consolas" panose="020B0609020204030204" pitchFamily="49" charset="0"/>
                <a:cs typeface="Consolas" panose="020B0609020204030204" pitchFamily="49" charset="0"/>
              </a:rPr>
              <a:t>head to link to the new first node</a:t>
            </a:r>
          </a:p>
        </p:txBody>
      </p:sp>
    </p:spTree>
    <p:extLst>
      <p:ext uri="{BB962C8B-B14F-4D97-AF65-F5344CB8AC3E}">
        <p14:creationId xmlns:p14="http://schemas.microsoft.com/office/powerpoint/2010/main" val="405868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P spid="11" grpId="0"/>
      <p:bldP spid="14" grpId="0"/>
      <p:bldP spid="16" grpId="0"/>
      <p:bldP spid="17" grpId="0"/>
      <p:bldP spid="18" grpId="0"/>
      <p:bldP spid="19" grpId="0"/>
      <p:bldP spid="21" grpId="0"/>
      <p:bldP spid="23" grpId="0"/>
      <p:bldP spid="24" grpId="0"/>
      <p:bldP spid="25" grpId="0"/>
      <p:bldP spid="26" grpId="0"/>
      <p:bldP spid="28" grpId="0"/>
      <p:bldP spid="30" grpId="0"/>
      <p:bldP spid="31" grpId="0"/>
      <p:bldP spid="32" grpId="0"/>
      <p:bldP spid="33" grpId="0"/>
      <p:bldP spid="35"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61" y="365125"/>
            <a:ext cx="10695878" cy="1325563"/>
          </a:xfrm>
        </p:spPr>
        <p:txBody>
          <a:bodyPr/>
          <a:lstStyle/>
          <a:p>
            <a:r>
              <a:rPr lang="en-US" dirty="0" smtClean="0"/>
              <a:t>Exercise: kth node from the end of a linked list</a:t>
            </a:r>
            <a:endParaRPr lang="en-US" dirty="0"/>
          </a:p>
        </p:txBody>
      </p:sp>
      <p:sp>
        <p:nvSpPr>
          <p:cNvPr id="3" name="Content Placeholder 2"/>
          <p:cNvSpPr>
            <a:spLocks noGrp="1"/>
          </p:cNvSpPr>
          <p:nvPr>
            <p:ph idx="1"/>
          </p:nvPr>
        </p:nvSpPr>
        <p:spPr/>
        <p:txBody>
          <a:bodyPr/>
          <a:lstStyle/>
          <a:p>
            <a:r>
              <a:rPr lang="en-US" dirty="0" smtClean="0"/>
              <a:t>Design an algorithm to find the kth node from the end of a singly linked list starting with index 0.</a:t>
            </a:r>
          </a:p>
          <a:p>
            <a:r>
              <a:rPr lang="en-US" dirty="0" smtClean="0"/>
              <a:t>Assume node contains an integer value and a link to the next node</a:t>
            </a:r>
            <a:endParaRPr lang="en-US" dirty="0"/>
          </a:p>
        </p:txBody>
      </p:sp>
    </p:spTree>
    <p:extLst>
      <p:ext uri="{BB962C8B-B14F-4D97-AF65-F5344CB8AC3E}">
        <p14:creationId xmlns:p14="http://schemas.microsoft.com/office/powerpoint/2010/main" val="1094329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838200" y="1444336"/>
            <a:ext cx="10515600" cy="5257799"/>
          </a:xfrm>
        </p:spPr>
        <p:txBody>
          <a:bodyPr>
            <a:normAutofit/>
          </a:bodyPr>
          <a:lstStyle/>
          <a:p>
            <a:r>
              <a:rPr lang="en-US" dirty="0" smtClean="0"/>
              <a:t>Singly </a:t>
            </a:r>
            <a:r>
              <a:rPr lang="en-US" dirty="0"/>
              <a:t>Linked List, Doubly Linked </a:t>
            </a:r>
            <a:r>
              <a:rPr lang="en-US" dirty="0" smtClean="0"/>
              <a:t>List</a:t>
            </a:r>
          </a:p>
          <a:p>
            <a:r>
              <a:rPr lang="en-US" dirty="0" smtClean="0"/>
              <a:t>Linked List designed with object oriented principles</a:t>
            </a:r>
          </a:p>
          <a:p>
            <a:r>
              <a:rPr lang="en-US" dirty="0" smtClean="0"/>
              <a:t>Linked List data structure &amp; related algorithms (with time &amp; space complexities)</a:t>
            </a:r>
          </a:p>
          <a:p>
            <a:pPr lvl="1"/>
            <a:r>
              <a:rPr lang="en-US" dirty="0" smtClean="0"/>
              <a:t>Visit or </a:t>
            </a:r>
            <a:r>
              <a:rPr lang="en-US" b="1" dirty="0" smtClean="0"/>
              <a:t>print</a:t>
            </a:r>
            <a:r>
              <a:rPr lang="en-US" dirty="0" smtClean="0"/>
              <a:t> value at each node</a:t>
            </a:r>
          </a:p>
          <a:p>
            <a:pPr lvl="1"/>
            <a:r>
              <a:rPr lang="en-US" b="1" dirty="0" smtClean="0"/>
              <a:t>Search</a:t>
            </a:r>
            <a:r>
              <a:rPr lang="en-US" dirty="0" smtClean="0"/>
              <a:t> for a node with a particular value</a:t>
            </a:r>
          </a:p>
          <a:p>
            <a:pPr lvl="1"/>
            <a:r>
              <a:rPr lang="en-US" dirty="0" smtClean="0"/>
              <a:t>Find the node with </a:t>
            </a:r>
            <a:r>
              <a:rPr lang="en-US" b="1" dirty="0"/>
              <a:t>max/min</a:t>
            </a:r>
            <a:r>
              <a:rPr lang="en-US" dirty="0"/>
              <a:t> </a:t>
            </a:r>
            <a:r>
              <a:rPr lang="en-US" dirty="0" smtClean="0"/>
              <a:t>value</a:t>
            </a:r>
          </a:p>
          <a:p>
            <a:pPr lvl="1"/>
            <a:r>
              <a:rPr lang="en-US" b="1" dirty="0" smtClean="0"/>
              <a:t>Delete</a:t>
            </a:r>
            <a:r>
              <a:rPr lang="en-US" dirty="0" smtClean="0"/>
              <a:t> a node in the linked list</a:t>
            </a:r>
          </a:p>
          <a:p>
            <a:pPr lvl="1"/>
            <a:r>
              <a:rPr lang="en-US" b="1" dirty="0" smtClean="0"/>
              <a:t>Insert</a:t>
            </a:r>
            <a:r>
              <a:rPr lang="en-US" dirty="0" smtClean="0"/>
              <a:t> a node to the linked list</a:t>
            </a:r>
          </a:p>
          <a:p>
            <a:pPr lvl="1"/>
            <a:r>
              <a:rPr lang="en-US" b="1" dirty="0" smtClean="0"/>
              <a:t>Reverse</a:t>
            </a:r>
            <a:r>
              <a:rPr lang="en-US" dirty="0" smtClean="0"/>
              <a:t> the nodes in a linked list</a:t>
            </a:r>
          </a:p>
          <a:p>
            <a:pPr lvl="1"/>
            <a:r>
              <a:rPr lang="en-US" b="1" dirty="0" smtClean="0"/>
              <a:t>Sort</a:t>
            </a:r>
            <a:r>
              <a:rPr lang="en-US" dirty="0" smtClean="0"/>
              <a:t> the nodes in the linked list in ascending/descending order of values</a:t>
            </a:r>
          </a:p>
          <a:p>
            <a:pPr lvl="1"/>
            <a:r>
              <a:rPr lang="en-US" dirty="0" smtClean="0"/>
              <a:t>…and some advanced manipulations</a:t>
            </a:r>
            <a:endParaRPr lang="en-US" dirty="0"/>
          </a:p>
        </p:txBody>
      </p:sp>
    </p:spTree>
    <p:extLst>
      <p:ext uri="{BB962C8B-B14F-4D97-AF65-F5344CB8AC3E}">
        <p14:creationId xmlns:p14="http://schemas.microsoft.com/office/powerpoint/2010/main" val="91381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3594334" y="958565"/>
            <a:ext cx="2043822" cy="256910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TextBox 3"/>
          <p:cNvSpPr txBox="1"/>
          <p:nvPr/>
        </p:nvSpPr>
        <p:spPr>
          <a:xfrm>
            <a:off x="11196579" y="1708700"/>
            <a:ext cx="1061985" cy="369332"/>
          </a:xfrm>
          <a:prstGeom prst="rect">
            <a:avLst/>
          </a:prstGeom>
          <a:noFill/>
        </p:spPr>
        <p:txBody>
          <a:bodyPr wrap="square" rtlCol="0">
            <a:spAutoFit/>
          </a:bodyPr>
          <a:lstStyle/>
          <a:p>
            <a:pPr algn="ctr"/>
            <a:r>
              <a:rPr lang="en-US" b="1" dirty="0" smtClean="0"/>
              <a:t>nil</a:t>
            </a:r>
            <a:endParaRPr lang="en-US" b="1" dirty="0"/>
          </a:p>
        </p:txBody>
      </p:sp>
      <p:sp>
        <p:nvSpPr>
          <p:cNvPr id="5" name="Rectangle 4"/>
          <p:cNvSpPr/>
          <p:nvPr/>
        </p:nvSpPr>
        <p:spPr>
          <a:xfrm>
            <a:off x="21873" y="1394847"/>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17</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6" name="Straight Arrow Connector 5"/>
          <p:cNvCxnSpPr>
            <a:endCxn id="5" idx="0"/>
          </p:cNvCxnSpPr>
          <p:nvPr/>
        </p:nvCxnSpPr>
        <p:spPr>
          <a:xfrm flipH="1">
            <a:off x="730033" y="891616"/>
            <a:ext cx="393932" cy="5032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030" y="589233"/>
            <a:ext cx="1645187" cy="369332"/>
          </a:xfrm>
          <a:prstGeom prst="rect">
            <a:avLst/>
          </a:prstGeom>
          <a:noFill/>
        </p:spPr>
        <p:txBody>
          <a:bodyPr wrap="square" rtlCol="0">
            <a:spAutoFit/>
          </a:bodyPr>
          <a:lstStyle/>
          <a:p>
            <a:pPr algn="ctr"/>
            <a:r>
              <a:rPr lang="en-US" dirty="0"/>
              <a:t>h</a:t>
            </a:r>
            <a:r>
              <a:rPr lang="en-US" dirty="0" smtClean="0"/>
              <a:t>ead</a:t>
            </a:r>
            <a:endParaRPr lang="en-US" dirty="0"/>
          </a:p>
        </p:txBody>
      </p:sp>
      <p:sp>
        <p:nvSpPr>
          <p:cNvPr id="9" name="Rectangle 8"/>
          <p:cNvSpPr/>
          <p:nvPr/>
        </p:nvSpPr>
        <p:spPr>
          <a:xfrm>
            <a:off x="1965217" y="1394847"/>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19</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0" name="Straight Arrow Connector 9"/>
          <p:cNvCxnSpPr/>
          <p:nvPr/>
        </p:nvCxnSpPr>
        <p:spPr>
          <a:xfrm flipV="1">
            <a:off x="1288237" y="1946516"/>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908561" y="1394847"/>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23</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2" name="Straight Arrow Connector 11"/>
          <p:cNvCxnSpPr/>
          <p:nvPr/>
        </p:nvCxnSpPr>
        <p:spPr>
          <a:xfrm flipV="1">
            <a:off x="3221537" y="1946516"/>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851905" y="1394846"/>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34</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4" name="Straight Arrow Connector 13"/>
          <p:cNvCxnSpPr/>
          <p:nvPr/>
        </p:nvCxnSpPr>
        <p:spPr>
          <a:xfrm flipV="1">
            <a:off x="5217991" y="1946516"/>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800245" y="1394846"/>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12</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6" name="Straight Arrow Connector 15"/>
          <p:cNvCxnSpPr/>
          <p:nvPr/>
        </p:nvCxnSpPr>
        <p:spPr>
          <a:xfrm flipV="1">
            <a:off x="7154445" y="1946516"/>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48585" y="1394846"/>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42</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8" name="Straight Arrow Connector 17"/>
          <p:cNvCxnSpPr/>
          <p:nvPr/>
        </p:nvCxnSpPr>
        <p:spPr>
          <a:xfrm flipV="1">
            <a:off x="9090899" y="1946516"/>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0874134" y="1893366"/>
            <a:ext cx="644891" cy="962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872" y="2624419"/>
            <a:ext cx="12170127" cy="369332"/>
          </a:xfrm>
          <a:prstGeom prst="rect">
            <a:avLst/>
          </a:prstGeom>
          <a:noFill/>
        </p:spPr>
        <p:txBody>
          <a:bodyPr wrap="square" rtlCol="0">
            <a:spAutoFit/>
          </a:bodyPr>
          <a:lstStyle/>
          <a:p>
            <a:r>
              <a:rPr lang="en-US" dirty="0" smtClean="0"/>
              <a:t>           0                                   1                                   2                                   3                                   4                                  5                    </a:t>
            </a:r>
            <a:r>
              <a:rPr lang="en-US" i="1" dirty="0" smtClean="0"/>
              <a:t>index</a:t>
            </a:r>
            <a:endParaRPr lang="en-US" i="1" dirty="0"/>
          </a:p>
        </p:txBody>
      </p:sp>
      <p:sp>
        <p:nvSpPr>
          <p:cNvPr id="22" name="TextBox 21"/>
          <p:cNvSpPr txBox="1"/>
          <p:nvPr/>
        </p:nvSpPr>
        <p:spPr>
          <a:xfrm>
            <a:off x="6712539" y="4104093"/>
            <a:ext cx="5008049" cy="369332"/>
          </a:xfrm>
          <a:prstGeom prst="rect">
            <a:avLst/>
          </a:prstGeom>
          <a:noFill/>
        </p:spPr>
        <p:txBody>
          <a:bodyPr wrap="square" rtlCol="0">
            <a:spAutoFit/>
          </a:bodyPr>
          <a:lstStyle/>
          <a:p>
            <a:r>
              <a:rPr lang="en-US" dirty="0" smtClean="0"/>
              <a:t>If k = 3, let’s consider the indexing in reverse order.</a:t>
            </a:r>
          </a:p>
        </p:txBody>
      </p:sp>
      <p:sp>
        <p:nvSpPr>
          <p:cNvPr id="23" name="TextBox 22"/>
          <p:cNvSpPr txBox="1"/>
          <p:nvPr/>
        </p:nvSpPr>
        <p:spPr>
          <a:xfrm>
            <a:off x="21873" y="3013333"/>
            <a:ext cx="12170126" cy="369332"/>
          </a:xfrm>
          <a:prstGeom prst="rect">
            <a:avLst/>
          </a:prstGeom>
          <a:noFill/>
        </p:spPr>
        <p:txBody>
          <a:bodyPr wrap="square" rtlCol="0">
            <a:spAutoFit/>
          </a:bodyPr>
          <a:lstStyle/>
          <a:p>
            <a:r>
              <a:rPr lang="en-US" dirty="0" smtClean="0"/>
              <a:t>           5                                   4                                   </a:t>
            </a:r>
            <a:r>
              <a:rPr lang="en-US" dirty="0" smtClean="0">
                <a:solidFill>
                  <a:srgbClr val="C00000"/>
                </a:solidFill>
              </a:rPr>
              <a:t>3</a:t>
            </a:r>
            <a:r>
              <a:rPr lang="en-US" dirty="0" smtClean="0"/>
              <a:t>                                   2                                   1                                  0      </a:t>
            </a:r>
            <a:r>
              <a:rPr lang="en-US" i="1" dirty="0" smtClean="0"/>
              <a:t>reverse index</a:t>
            </a:r>
            <a:endParaRPr lang="en-US" i="1" dirty="0"/>
          </a:p>
        </p:txBody>
      </p:sp>
      <p:sp>
        <p:nvSpPr>
          <p:cNvPr id="25" name="TextBox 24"/>
          <p:cNvSpPr txBox="1"/>
          <p:nvPr/>
        </p:nvSpPr>
        <p:spPr>
          <a:xfrm>
            <a:off x="245327" y="3837339"/>
            <a:ext cx="5032781" cy="2585323"/>
          </a:xfrm>
          <a:prstGeom prst="rect">
            <a:avLst/>
          </a:prstGeom>
          <a:noFill/>
        </p:spPr>
        <p:txBody>
          <a:bodyPr wrap="square" rtlCol="0">
            <a:spAutoFit/>
          </a:bodyPr>
          <a:lstStyle/>
          <a:p>
            <a:r>
              <a:rPr lang="en-US" b="1" dirty="0"/>
              <a:t>Approach 1</a:t>
            </a:r>
            <a:r>
              <a:rPr lang="en-US" dirty="0"/>
              <a:t>:</a:t>
            </a:r>
          </a:p>
          <a:p>
            <a:pPr marL="342900" indent="-342900">
              <a:buFont typeface="+mj-lt"/>
              <a:buAutoNum type="arabicPeriod"/>
            </a:pPr>
            <a:r>
              <a:rPr lang="en-US" dirty="0"/>
              <a:t>Iterate through the linked list once and count the nodes. E.g. </a:t>
            </a:r>
            <a:r>
              <a:rPr lang="en-US" i="1" dirty="0"/>
              <a:t>count</a:t>
            </a:r>
            <a:r>
              <a:rPr lang="en-US" dirty="0"/>
              <a:t> = 6</a:t>
            </a:r>
          </a:p>
          <a:p>
            <a:pPr marL="342900" indent="-342900">
              <a:buFont typeface="+mj-lt"/>
              <a:buAutoNum type="arabicPeriod"/>
            </a:pPr>
            <a:r>
              <a:rPr lang="en-US" dirty="0"/>
              <a:t>Index of the node we’re looking from the beginning: </a:t>
            </a:r>
            <a:r>
              <a:rPr lang="en-US" b="1" i="1" dirty="0"/>
              <a:t>count – </a:t>
            </a:r>
            <a:r>
              <a:rPr lang="en-US" b="1" i="1" dirty="0" smtClean="0"/>
              <a:t>k </a:t>
            </a:r>
            <a:r>
              <a:rPr lang="en-US" b="1" i="1" dirty="0"/>
              <a:t>– 1</a:t>
            </a:r>
            <a:r>
              <a:rPr lang="en-US" dirty="0"/>
              <a:t>. E.g. 6 – 3 – 1 = 2</a:t>
            </a:r>
          </a:p>
          <a:p>
            <a:pPr marL="342900" indent="-342900">
              <a:buFont typeface="+mj-lt"/>
              <a:buAutoNum type="arabicPeriod"/>
            </a:pPr>
            <a:r>
              <a:rPr lang="en-US" dirty="0"/>
              <a:t>Iterate through the linked list once more starting at </a:t>
            </a:r>
            <a:r>
              <a:rPr lang="en-US" dirty="0" err="1"/>
              <a:t>i</a:t>
            </a:r>
            <a:r>
              <a:rPr lang="en-US" dirty="0"/>
              <a:t>=0 and terminate when </a:t>
            </a:r>
            <a:r>
              <a:rPr lang="en-US" dirty="0" err="1"/>
              <a:t>i</a:t>
            </a:r>
            <a:r>
              <a:rPr lang="en-US" dirty="0"/>
              <a:t>= </a:t>
            </a:r>
            <a:r>
              <a:rPr lang="en-US" dirty="0" smtClean="0"/>
              <a:t>count-k-1</a:t>
            </a:r>
            <a:r>
              <a:rPr lang="en-US" dirty="0"/>
              <a:t>. </a:t>
            </a:r>
            <a:endParaRPr lang="en-US" dirty="0" smtClean="0"/>
          </a:p>
          <a:p>
            <a:r>
              <a:rPr lang="en-US" dirty="0" smtClean="0"/>
              <a:t>Note: Requires iterating through the linked list twice.</a:t>
            </a:r>
            <a:endParaRPr lang="en-US" dirty="0"/>
          </a:p>
        </p:txBody>
      </p:sp>
    </p:spTree>
    <p:extLst>
      <p:ext uri="{BB962C8B-B14F-4D97-AF65-F5344CB8AC3E}">
        <p14:creationId xmlns:p14="http://schemas.microsoft.com/office/powerpoint/2010/main" val="362873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0" grpId="0"/>
      <p:bldP spid="22"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5567303" y="243972"/>
            <a:ext cx="2043822" cy="2569102"/>
          </a:xfrm>
          <a:prstGeom prst="ellipse">
            <a:avLst/>
          </a:prstGeom>
          <a:solidFill>
            <a:schemeClr val="accent4">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Oval 23"/>
          <p:cNvSpPr/>
          <p:nvPr/>
        </p:nvSpPr>
        <p:spPr>
          <a:xfrm>
            <a:off x="3572462" y="388974"/>
            <a:ext cx="2043822" cy="256910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TextBox 3"/>
          <p:cNvSpPr txBox="1"/>
          <p:nvPr/>
        </p:nvSpPr>
        <p:spPr>
          <a:xfrm>
            <a:off x="11174707" y="1118369"/>
            <a:ext cx="1061985" cy="369332"/>
          </a:xfrm>
          <a:prstGeom prst="rect">
            <a:avLst/>
          </a:prstGeom>
          <a:noFill/>
        </p:spPr>
        <p:txBody>
          <a:bodyPr wrap="square" rtlCol="0">
            <a:spAutoFit/>
          </a:bodyPr>
          <a:lstStyle/>
          <a:p>
            <a:pPr algn="ctr"/>
            <a:r>
              <a:rPr lang="en-US" b="1" dirty="0" smtClean="0"/>
              <a:t>nil</a:t>
            </a:r>
            <a:endParaRPr lang="en-US" b="1" dirty="0"/>
          </a:p>
        </p:txBody>
      </p:sp>
      <p:sp>
        <p:nvSpPr>
          <p:cNvPr id="5" name="Rectangle 4"/>
          <p:cNvSpPr/>
          <p:nvPr/>
        </p:nvSpPr>
        <p:spPr>
          <a:xfrm>
            <a:off x="1" y="825256"/>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17</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6" name="Straight Arrow Connector 5"/>
          <p:cNvCxnSpPr>
            <a:endCxn id="5" idx="0"/>
          </p:cNvCxnSpPr>
          <p:nvPr/>
        </p:nvCxnSpPr>
        <p:spPr>
          <a:xfrm flipH="1">
            <a:off x="708161" y="322025"/>
            <a:ext cx="393932" cy="5032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8158" y="19642"/>
            <a:ext cx="1645187" cy="369332"/>
          </a:xfrm>
          <a:prstGeom prst="rect">
            <a:avLst/>
          </a:prstGeom>
          <a:noFill/>
        </p:spPr>
        <p:txBody>
          <a:bodyPr wrap="square" rtlCol="0">
            <a:spAutoFit/>
          </a:bodyPr>
          <a:lstStyle/>
          <a:p>
            <a:pPr algn="ctr"/>
            <a:r>
              <a:rPr lang="en-US" dirty="0"/>
              <a:t>h</a:t>
            </a:r>
            <a:r>
              <a:rPr lang="en-US" dirty="0" smtClean="0"/>
              <a:t>ead</a:t>
            </a:r>
            <a:endParaRPr lang="en-US" dirty="0"/>
          </a:p>
        </p:txBody>
      </p:sp>
      <p:sp>
        <p:nvSpPr>
          <p:cNvPr id="9" name="Rectangle 8"/>
          <p:cNvSpPr/>
          <p:nvPr/>
        </p:nvSpPr>
        <p:spPr>
          <a:xfrm>
            <a:off x="1943345" y="825256"/>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19</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0" name="Straight Arrow Connector 9"/>
          <p:cNvCxnSpPr/>
          <p:nvPr/>
        </p:nvCxnSpPr>
        <p:spPr>
          <a:xfrm flipV="1">
            <a:off x="1266365" y="1376925"/>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886689" y="825256"/>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23</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2" name="Straight Arrow Connector 11"/>
          <p:cNvCxnSpPr/>
          <p:nvPr/>
        </p:nvCxnSpPr>
        <p:spPr>
          <a:xfrm flipV="1">
            <a:off x="3199665" y="1376925"/>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830033" y="825255"/>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34</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4" name="Straight Arrow Connector 13"/>
          <p:cNvCxnSpPr/>
          <p:nvPr/>
        </p:nvCxnSpPr>
        <p:spPr>
          <a:xfrm flipV="1">
            <a:off x="5196119" y="1376925"/>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778373" y="825255"/>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12</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6" name="Straight Arrow Connector 15"/>
          <p:cNvCxnSpPr/>
          <p:nvPr/>
        </p:nvCxnSpPr>
        <p:spPr>
          <a:xfrm flipV="1">
            <a:off x="7132573" y="1376925"/>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26713" y="825255"/>
            <a:ext cx="1416319" cy="1039532"/>
          </a:xfrm>
          <a:prstGeom prst="rect">
            <a:avLst/>
          </a:prstGeom>
          <a:solidFill>
            <a:schemeClr val="accent6">
              <a:lumMod val="60000"/>
              <a:lumOff val="40000"/>
            </a:schemeClr>
          </a:solid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smtClean="0">
                <a:solidFill>
                  <a:schemeClr val="tx1"/>
                </a:solidFill>
                <a:latin typeface="Consolas" panose="020B0609020204030204" pitchFamily="49" charset="0"/>
                <a:cs typeface="Consolas" panose="020B0609020204030204" pitchFamily="49" charset="0"/>
              </a:rPr>
              <a:t>42</a:t>
            </a:r>
            <a:endParaRPr lang="en-US" sz="4000" dirty="0">
              <a:solidFill>
                <a:schemeClr val="tx1"/>
              </a:solidFill>
              <a:latin typeface="Consolas" panose="020B0609020204030204" pitchFamily="49" charset="0"/>
              <a:cs typeface="Consolas" panose="020B0609020204030204" pitchFamily="49" charset="0"/>
            </a:endParaRPr>
          </a:p>
        </p:txBody>
      </p:sp>
      <p:cxnSp>
        <p:nvCxnSpPr>
          <p:cNvPr id="18" name="Straight Arrow Connector 17"/>
          <p:cNvCxnSpPr/>
          <p:nvPr/>
        </p:nvCxnSpPr>
        <p:spPr>
          <a:xfrm flipV="1">
            <a:off x="9069027" y="1376925"/>
            <a:ext cx="847024" cy="30319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0852262" y="1323775"/>
            <a:ext cx="644891" cy="962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0" y="2054828"/>
            <a:ext cx="12170127" cy="369332"/>
          </a:xfrm>
          <a:prstGeom prst="rect">
            <a:avLst/>
          </a:prstGeom>
          <a:noFill/>
        </p:spPr>
        <p:txBody>
          <a:bodyPr wrap="square" rtlCol="0">
            <a:spAutoFit/>
          </a:bodyPr>
          <a:lstStyle/>
          <a:p>
            <a:r>
              <a:rPr lang="en-US" dirty="0" smtClean="0"/>
              <a:t>           0                                   1                                   2                                   3                                   4                                  5                    </a:t>
            </a:r>
            <a:r>
              <a:rPr lang="en-US" i="1" dirty="0" smtClean="0"/>
              <a:t>index</a:t>
            </a:r>
            <a:endParaRPr lang="en-US" i="1" dirty="0"/>
          </a:p>
        </p:txBody>
      </p:sp>
      <p:sp>
        <p:nvSpPr>
          <p:cNvPr id="22" name="TextBox 21"/>
          <p:cNvSpPr txBox="1"/>
          <p:nvPr/>
        </p:nvSpPr>
        <p:spPr>
          <a:xfrm>
            <a:off x="4115505" y="9851"/>
            <a:ext cx="957736" cy="369332"/>
          </a:xfrm>
          <a:prstGeom prst="rect">
            <a:avLst/>
          </a:prstGeom>
          <a:noFill/>
        </p:spPr>
        <p:txBody>
          <a:bodyPr wrap="square" rtlCol="0">
            <a:spAutoFit/>
          </a:bodyPr>
          <a:lstStyle/>
          <a:p>
            <a:r>
              <a:rPr lang="en-US" dirty="0" smtClean="0"/>
              <a:t>If </a:t>
            </a:r>
            <a:r>
              <a:rPr lang="en-US" dirty="0" smtClean="0"/>
              <a:t>k </a:t>
            </a:r>
            <a:r>
              <a:rPr lang="en-US" dirty="0" smtClean="0"/>
              <a:t>= 3.</a:t>
            </a:r>
          </a:p>
        </p:txBody>
      </p:sp>
      <p:sp>
        <p:nvSpPr>
          <p:cNvPr id="23" name="TextBox 22"/>
          <p:cNvSpPr txBox="1"/>
          <p:nvPr/>
        </p:nvSpPr>
        <p:spPr>
          <a:xfrm>
            <a:off x="1" y="2443742"/>
            <a:ext cx="12170126" cy="369332"/>
          </a:xfrm>
          <a:prstGeom prst="rect">
            <a:avLst/>
          </a:prstGeom>
          <a:noFill/>
        </p:spPr>
        <p:txBody>
          <a:bodyPr wrap="square" rtlCol="0">
            <a:spAutoFit/>
          </a:bodyPr>
          <a:lstStyle/>
          <a:p>
            <a:r>
              <a:rPr lang="en-US" dirty="0" smtClean="0"/>
              <a:t>           5                                   4                                   </a:t>
            </a:r>
            <a:r>
              <a:rPr lang="en-US" dirty="0" smtClean="0">
                <a:solidFill>
                  <a:srgbClr val="C00000"/>
                </a:solidFill>
              </a:rPr>
              <a:t>3</a:t>
            </a:r>
            <a:r>
              <a:rPr lang="en-US" dirty="0" smtClean="0"/>
              <a:t>                                   2                                   1                                  0      </a:t>
            </a:r>
            <a:r>
              <a:rPr lang="en-US" i="1" dirty="0" smtClean="0"/>
              <a:t>revered index</a:t>
            </a:r>
            <a:endParaRPr lang="en-US" i="1" dirty="0"/>
          </a:p>
        </p:txBody>
      </p:sp>
      <p:sp>
        <p:nvSpPr>
          <p:cNvPr id="26" name="TextBox 25"/>
          <p:cNvSpPr txBox="1"/>
          <p:nvPr/>
        </p:nvSpPr>
        <p:spPr>
          <a:xfrm>
            <a:off x="419210" y="4500826"/>
            <a:ext cx="11400183" cy="2308324"/>
          </a:xfrm>
          <a:prstGeom prst="rect">
            <a:avLst/>
          </a:prstGeom>
          <a:noFill/>
          <a:ln w="19050">
            <a:solidFill>
              <a:srgbClr val="7030A0"/>
            </a:solidFill>
          </a:ln>
        </p:spPr>
        <p:txBody>
          <a:bodyPr wrap="square" rtlCol="0">
            <a:spAutoFit/>
          </a:bodyPr>
          <a:lstStyle/>
          <a:p>
            <a:r>
              <a:rPr lang="en-US" b="1" dirty="0" smtClean="0"/>
              <a:t>Approach 2</a:t>
            </a:r>
            <a:r>
              <a:rPr lang="en-US" dirty="0" smtClean="0"/>
              <a:t>: Traverses the linked list just once</a:t>
            </a:r>
          </a:p>
          <a:p>
            <a:pPr marL="342900" indent="-342900">
              <a:buFont typeface="+mj-lt"/>
              <a:buAutoNum type="arabicPeriod"/>
            </a:pPr>
            <a:r>
              <a:rPr lang="en-US" dirty="0" smtClean="0"/>
              <a:t>Start at the beginning of the linked list counting from </a:t>
            </a:r>
            <a:r>
              <a:rPr lang="en-US" dirty="0" err="1" smtClean="0"/>
              <a:t>i</a:t>
            </a:r>
            <a:r>
              <a:rPr lang="en-US" dirty="0" smtClean="0"/>
              <a:t>=0 through </a:t>
            </a:r>
            <a:r>
              <a:rPr lang="en-US" dirty="0" smtClean="0"/>
              <a:t>k </a:t>
            </a:r>
            <a:r>
              <a:rPr lang="en-US" dirty="0" smtClean="0"/>
              <a:t>as </a:t>
            </a:r>
            <a:r>
              <a:rPr lang="en-US" i="1" dirty="0" smtClean="0"/>
              <a:t>current</a:t>
            </a:r>
            <a:r>
              <a:rPr lang="en-US" dirty="0" smtClean="0"/>
              <a:t> advances starting at head and moving to the next node with each iteration.</a:t>
            </a:r>
          </a:p>
          <a:p>
            <a:pPr marL="342900" indent="-342900">
              <a:buFont typeface="+mj-lt"/>
              <a:buAutoNum type="arabicPeriod"/>
            </a:pPr>
            <a:r>
              <a:rPr lang="en-US" dirty="0" smtClean="0"/>
              <a:t>When </a:t>
            </a:r>
            <a:r>
              <a:rPr lang="en-US" dirty="0" err="1" smtClean="0"/>
              <a:t>i</a:t>
            </a:r>
            <a:r>
              <a:rPr lang="en-US" dirty="0" smtClean="0"/>
              <a:t>==k, in our example, current will have value of 34 when index from the beginning is 3. At this point set </a:t>
            </a:r>
            <a:r>
              <a:rPr lang="en-US" i="1" dirty="0" err="1" smtClean="0"/>
              <a:t>trailingCurrent</a:t>
            </a:r>
            <a:r>
              <a:rPr lang="en-US" dirty="0" smtClean="0"/>
              <a:t> to head.</a:t>
            </a:r>
          </a:p>
          <a:p>
            <a:pPr marL="342900" indent="-342900">
              <a:buFont typeface="+mj-lt"/>
              <a:buAutoNum type="arabicPeriod"/>
            </a:pPr>
            <a:r>
              <a:rPr lang="en-US" dirty="0" smtClean="0"/>
              <a:t>Continue moving both </a:t>
            </a:r>
            <a:r>
              <a:rPr lang="en-US" i="1" dirty="0" err="1" smtClean="0"/>
              <a:t>trailingCurrent</a:t>
            </a:r>
            <a:r>
              <a:rPr lang="en-US" dirty="0" smtClean="0"/>
              <a:t> as well as </a:t>
            </a:r>
            <a:r>
              <a:rPr lang="en-US" i="1" dirty="0" smtClean="0"/>
              <a:t>current</a:t>
            </a:r>
            <a:r>
              <a:rPr lang="en-US" dirty="0" smtClean="0"/>
              <a:t> to their next nodes in a loop until </a:t>
            </a:r>
            <a:r>
              <a:rPr lang="en-US" i="1" dirty="0" err="1" smtClean="0"/>
              <a:t>current.next</a:t>
            </a:r>
            <a:r>
              <a:rPr lang="en-US" dirty="0" smtClean="0"/>
              <a:t> is nil.</a:t>
            </a:r>
          </a:p>
          <a:p>
            <a:pPr marL="342900" indent="-342900">
              <a:buFont typeface="+mj-lt"/>
              <a:buAutoNum type="arabicPeriod"/>
            </a:pPr>
            <a:r>
              <a:rPr lang="en-US" dirty="0" smtClean="0"/>
              <a:t>When </a:t>
            </a:r>
            <a:r>
              <a:rPr lang="en-US" i="1" dirty="0" smtClean="0"/>
              <a:t>current</a:t>
            </a:r>
            <a:r>
              <a:rPr lang="en-US" dirty="0" smtClean="0"/>
              <a:t> is at index 3, </a:t>
            </a:r>
            <a:r>
              <a:rPr lang="en-US" i="1" dirty="0" err="1" smtClean="0"/>
              <a:t>trailingCurrent</a:t>
            </a:r>
            <a:r>
              <a:rPr lang="en-US" dirty="0" smtClean="0"/>
              <a:t> is at index 0. When </a:t>
            </a:r>
            <a:r>
              <a:rPr lang="en-US" i="1" dirty="0" smtClean="0"/>
              <a:t>current</a:t>
            </a:r>
            <a:r>
              <a:rPr lang="en-US" dirty="0" smtClean="0"/>
              <a:t> is at index 4, </a:t>
            </a:r>
            <a:r>
              <a:rPr lang="en-US" i="1" dirty="0" err="1" smtClean="0"/>
              <a:t>trailingCurrent</a:t>
            </a:r>
            <a:r>
              <a:rPr lang="en-US" dirty="0" smtClean="0"/>
              <a:t> is at index 1. When </a:t>
            </a:r>
            <a:r>
              <a:rPr lang="en-US" i="1" dirty="0" err="1" smtClean="0"/>
              <a:t>current.next</a:t>
            </a:r>
            <a:r>
              <a:rPr lang="en-US" dirty="0" smtClean="0"/>
              <a:t> is NULL and at index 5, </a:t>
            </a:r>
            <a:r>
              <a:rPr lang="en-US" i="1" dirty="0" err="1" smtClean="0"/>
              <a:t>trailingCurrent</a:t>
            </a:r>
            <a:r>
              <a:rPr lang="en-US" dirty="0" smtClean="0"/>
              <a:t> will be at index 2 -&gt; that’s the node we’re looking for.</a:t>
            </a:r>
            <a:endParaRPr lang="en-US" dirty="0"/>
          </a:p>
        </p:txBody>
      </p:sp>
      <p:cxnSp>
        <p:nvCxnSpPr>
          <p:cNvPr id="3" name="Straight Arrow Connector 2"/>
          <p:cNvCxnSpPr/>
          <p:nvPr/>
        </p:nvCxnSpPr>
        <p:spPr>
          <a:xfrm flipV="1">
            <a:off x="6601162" y="2956644"/>
            <a:ext cx="0" cy="701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6163601" y="3597578"/>
            <a:ext cx="875122" cy="369332"/>
          </a:xfrm>
          <a:prstGeom prst="rect">
            <a:avLst/>
          </a:prstGeom>
          <a:noFill/>
        </p:spPr>
        <p:txBody>
          <a:bodyPr wrap="square" rtlCol="0">
            <a:spAutoFit/>
          </a:bodyPr>
          <a:lstStyle/>
          <a:p>
            <a:r>
              <a:rPr lang="en-US" dirty="0" smtClean="0"/>
              <a:t>current</a:t>
            </a:r>
            <a:endParaRPr lang="en-US" dirty="0"/>
          </a:p>
        </p:txBody>
      </p:sp>
      <p:cxnSp>
        <p:nvCxnSpPr>
          <p:cNvPr id="28" name="Straight Arrow Connector 27"/>
          <p:cNvCxnSpPr/>
          <p:nvPr/>
        </p:nvCxnSpPr>
        <p:spPr>
          <a:xfrm flipV="1">
            <a:off x="4553066" y="2958076"/>
            <a:ext cx="0" cy="701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4115505" y="3597578"/>
            <a:ext cx="875122" cy="369332"/>
          </a:xfrm>
          <a:prstGeom prst="rect">
            <a:avLst/>
          </a:prstGeom>
          <a:noFill/>
        </p:spPr>
        <p:txBody>
          <a:bodyPr wrap="square" rtlCol="0">
            <a:spAutoFit/>
          </a:bodyPr>
          <a:lstStyle/>
          <a:p>
            <a:r>
              <a:rPr lang="en-US" dirty="0" smtClean="0"/>
              <a:t>current</a:t>
            </a:r>
            <a:endParaRPr lang="en-US" dirty="0"/>
          </a:p>
        </p:txBody>
      </p:sp>
      <p:cxnSp>
        <p:nvCxnSpPr>
          <p:cNvPr id="30" name="Straight Arrow Connector 29"/>
          <p:cNvCxnSpPr/>
          <p:nvPr/>
        </p:nvCxnSpPr>
        <p:spPr>
          <a:xfrm flipV="1">
            <a:off x="2653897" y="2956644"/>
            <a:ext cx="0" cy="701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2216336" y="3596146"/>
            <a:ext cx="875122" cy="369332"/>
          </a:xfrm>
          <a:prstGeom prst="rect">
            <a:avLst/>
          </a:prstGeom>
          <a:noFill/>
        </p:spPr>
        <p:txBody>
          <a:bodyPr wrap="square" rtlCol="0">
            <a:spAutoFit/>
          </a:bodyPr>
          <a:lstStyle/>
          <a:p>
            <a:r>
              <a:rPr lang="en-US" dirty="0" smtClean="0"/>
              <a:t>current</a:t>
            </a:r>
            <a:endParaRPr lang="en-US" dirty="0"/>
          </a:p>
        </p:txBody>
      </p:sp>
      <p:cxnSp>
        <p:nvCxnSpPr>
          <p:cNvPr id="32" name="Straight Arrow Connector 31"/>
          <p:cNvCxnSpPr/>
          <p:nvPr/>
        </p:nvCxnSpPr>
        <p:spPr>
          <a:xfrm flipV="1">
            <a:off x="708161" y="2956644"/>
            <a:ext cx="0" cy="701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70600" y="3596146"/>
            <a:ext cx="875122" cy="369332"/>
          </a:xfrm>
          <a:prstGeom prst="rect">
            <a:avLst/>
          </a:prstGeom>
          <a:noFill/>
        </p:spPr>
        <p:txBody>
          <a:bodyPr wrap="square" rtlCol="0">
            <a:spAutoFit/>
          </a:bodyPr>
          <a:lstStyle/>
          <a:p>
            <a:r>
              <a:rPr lang="en-US" dirty="0" smtClean="0"/>
              <a:t>current</a:t>
            </a:r>
            <a:endParaRPr lang="en-US" dirty="0"/>
          </a:p>
        </p:txBody>
      </p:sp>
      <p:cxnSp>
        <p:nvCxnSpPr>
          <p:cNvPr id="34" name="Straight Arrow Connector 33"/>
          <p:cNvCxnSpPr/>
          <p:nvPr/>
        </p:nvCxnSpPr>
        <p:spPr>
          <a:xfrm flipV="1">
            <a:off x="8543751" y="2956644"/>
            <a:ext cx="0" cy="701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8106190" y="3596146"/>
            <a:ext cx="875122" cy="369332"/>
          </a:xfrm>
          <a:prstGeom prst="rect">
            <a:avLst/>
          </a:prstGeom>
          <a:noFill/>
        </p:spPr>
        <p:txBody>
          <a:bodyPr wrap="square" rtlCol="0">
            <a:spAutoFit/>
          </a:bodyPr>
          <a:lstStyle/>
          <a:p>
            <a:r>
              <a:rPr lang="en-US" dirty="0" smtClean="0"/>
              <a:t>current</a:t>
            </a:r>
            <a:endParaRPr lang="en-US" dirty="0"/>
          </a:p>
        </p:txBody>
      </p:sp>
      <p:cxnSp>
        <p:nvCxnSpPr>
          <p:cNvPr id="36" name="Straight Arrow Connector 35"/>
          <p:cNvCxnSpPr/>
          <p:nvPr/>
        </p:nvCxnSpPr>
        <p:spPr>
          <a:xfrm flipV="1">
            <a:off x="10403751" y="2956644"/>
            <a:ext cx="0" cy="701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9966190" y="3596146"/>
            <a:ext cx="875122" cy="369332"/>
          </a:xfrm>
          <a:prstGeom prst="rect">
            <a:avLst/>
          </a:prstGeom>
          <a:noFill/>
        </p:spPr>
        <p:txBody>
          <a:bodyPr wrap="square" rtlCol="0">
            <a:spAutoFit/>
          </a:bodyPr>
          <a:lstStyle/>
          <a:p>
            <a:r>
              <a:rPr lang="en-US" dirty="0" smtClean="0"/>
              <a:t>current</a:t>
            </a:r>
            <a:endParaRPr lang="en-US" dirty="0"/>
          </a:p>
        </p:txBody>
      </p:sp>
      <p:cxnSp>
        <p:nvCxnSpPr>
          <p:cNvPr id="38" name="Straight Arrow Connector 37"/>
          <p:cNvCxnSpPr/>
          <p:nvPr/>
        </p:nvCxnSpPr>
        <p:spPr>
          <a:xfrm flipV="1">
            <a:off x="708161" y="2977364"/>
            <a:ext cx="0" cy="701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259585" y="3665529"/>
            <a:ext cx="900494" cy="646331"/>
          </a:xfrm>
          <a:prstGeom prst="rect">
            <a:avLst/>
          </a:prstGeom>
          <a:noFill/>
        </p:spPr>
        <p:txBody>
          <a:bodyPr wrap="square" rtlCol="0">
            <a:spAutoFit/>
          </a:bodyPr>
          <a:lstStyle/>
          <a:p>
            <a:r>
              <a:rPr lang="en-US" dirty="0" err="1" smtClean="0"/>
              <a:t>trailingCurrent</a:t>
            </a:r>
            <a:endParaRPr lang="en-US" dirty="0"/>
          </a:p>
        </p:txBody>
      </p:sp>
      <p:cxnSp>
        <p:nvCxnSpPr>
          <p:cNvPr id="40" name="Straight Arrow Connector 39"/>
          <p:cNvCxnSpPr/>
          <p:nvPr/>
        </p:nvCxnSpPr>
        <p:spPr>
          <a:xfrm flipV="1">
            <a:off x="2653319" y="2963890"/>
            <a:ext cx="0" cy="701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2215758" y="3603392"/>
            <a:ext cx="900494" cy="646331"/>
          </a:xfrm>
          <a:prstGeom prst="rect">
            <a:avLst/>
          </a:prstGeom>
          <a:noFill/>
        </p:spPr>
        <p:txBody>
          <a:bodyPr wrap="square" rtlCol="0">
            <a:spAutoFit/>
          </a:bodyPr>
          <a:lstStyle/>
          <a:p>
            <a:r>
              <a:rPr lang="en-US" dirty="0" err="1" smtClean="0"/>
              <a:t>trailingCurrent</a:t>
            </a:r>
            <a:endParaRPr lang="en-US" dirty="0"/>
          </a:p>
        </p:txBody>
      </p:sp>
      <p:cxnSp>
        <p:nvCxnSpPr>
          <p:cNvPr id="44" name="Straight Arrow Connector 43"/>
          <p:cNvCxnSpPr/>
          <p:nvPr/>
        </p:nvCxnSpPr>
        <p:spPr>
          <a:xfrm flipV="1">
            <a:off x="4538691" y="2963890"/>
            <a:ext cx="0" cy="701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4101130" y="3603392"/>
            <a:ext cx="900494" cy="646331"/>
          </a:xfrm>
          <a:prstGeom prst="rect">
            <a:avLst/>
          </a:prstGeom>
          <a:noFill/>
        </p:spPr>
        <p:txBody>
          <a:bodyPr wrap="square" rtlCol="0">
            <a:spAutoFit/>
          </a:bodyPr>
          <a:lstStyle/>
          <a:p>
            <a:r>
              <a:rPr lang="en-US" dirty="0" err="1" smtClean="0"/>
              <a:t>trailingCurrent</a:t>
            </a:r>
            <a:endParaRPr lang="en-US" dirty="0"/>
          </a:p>
        </p:txBody>
      </p:sp>
    </p:spTree>
    <p:extLst>
      <p:ext uri="{BB962C8B-B14F-4D97-AF65-F5344CB8AC3E}">
        <p14:creationId xmlns:p14="http://schemas.microsoft.com/office/powerpoint/2010/main" val="416413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2"/>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3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9"/>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5"/>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40"/>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4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p:bldP spid="8" grpId="1"/>
      <p:bldP spid="29" grpId="0"/>
      <p:bldP spid="29" grpId="1"/>
      <p:bldP spid="31" grpId="0"/>
      <p:bldP spid="31" grpId="1"/>
      <p:bldP spid="33" grpId="0"/>
      <p:bldP spid="33" grpId="1"/>
      <p:bldP spid="35" grpId="0"/>
      <p:bldP spid="35" grpId="1"/>
      <p:bldP spid="37" grpId="0"/>
      <p:bldP spid="39" grpId="0"/>
      <p:bldP spid="39" grpId="1"/>
      <p:bldP spid="41" grpId="0"/>
      <p:bldP spid="41" grpId="1"/>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61" y="365125"/>
            <a:ext cx="10695878" cy="1325563"/>
          </a:xfrm>
        </p:spPr>
        <p:txBody>
          <a:bodyPr/>
          <a:lstStyle/>
          <a:p>
            <a:r>
              <a:rPr lang="en-US" dirty="0" smtClean="0"/>
              <a:t>Exercise: </a:t>
            </a:r>
            <a:r>
              <a:rPr lang="en-US" dirty="0"/>
              <a:t>Find the middle node in a linked list</a:t>
            </a:r>
          </a:p>
        </p:txBody>
      </p:sp>
      <p:sp>
        <p:nvSpPr>
          <p:cNvPr id="3" name="Content Placeholder 2"/>
          <p:cNvSpPr>
            <a:spLocks noGrp="1"/>
          </p:cNvSpPr>
          <p:nvPr>
            <p:ph idx="1"/>
          </p:nvPr>
        </p:nvSpPr>
        <p:spPr/>
        <p:txBody>
          <a:bodyPr/>
          <a:lstStyle/>
          <a:p>
            <a:r>
              <a:rPr lang="en-US" dirty="0" smtClean="0"/>
              <a:t>Design an algorithm to find the middle node in a singly linked list.</a:t>
            </a:r>
          </a:p>
          <a:p>
            <a:r>
              <a:rPr lang="en-US" dirty="0" smtClean="0"/>
              <a:t>Assume node contains an integer value and a link to the next node</a:t>
            </a:r>
            <a:endParaRPr lang="en-US" dirty="0"/>
          </a:p>
        </p:txBody>
      </p:sp>
    </p:spTree>
    <p:extLst>
      <p:ext uri="{BB962C8B-B14F-4D97-AF65-F5344CB8AC3E}">
        <p14:creationId xmlns:p14="http://schemas.microsoft.com/office/powerpoint/2010/main" val="3282007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Middle node in the linked list</a:t>
            </a:r>
            <a:endParaRPr lang="en-US" dirty="0"/>
          </a:p>
        </p:txBody>
      </p:sp>
      <p:sp>
        <p:nvSpPr>
          <p:cNvPr id="6" name="TextBox 5"/>
          <p:cNvSpPr txBox="1"/>
          <p:nvPr/>
        </p:nvSpPr>
        <p:spPr>
          <a:xfrm>
            <a:off x="413365" y="1572949"/>
            <a:ext cx="4518306" cy="2308324"/>
          </a:xfrm>
          <a:prstGeom prst="rect">
            <a:avLst/>
          </a:prstGeom>
          <a:noFill/>
        </p:spPr>
        <p:txBody>
          <a:bodyPr wrap="square" rtlCol="0">
            <a:spAutoFit/>
          </a:bodyPr>
          <a:lstStyle/>
          <a:p>
            <a:r>
              <a:rPr lang="en-US" b="1" dirty="0" smtClean="0"/>
              <a:t>Check </a:t>
            </a:r>
            <a:r>
              <a:rPr lang="en-US" b="1" dirty="0"/>
              <a:t>the input</a:t>
            </a:r>
            <a:r>
              <a:rPr lang="en-US" dirty="0"/>
              <a:t>:</a:t>
            </a:r>
          </a:p>
          <a:p>
            <a:pPr marL="285750" indent="-285750">
              <a:buFont typeface="Arial" panose="020B0604020202020204" pitchFamily="34" charset="0"/>
              <a:buChar char="•"/>
            </a:pPr>
            <a:r>
              <a:rPr lang="en-US" dirty="0" smtClean="0"/>
              <a:t>If </a:t>
            </a:r>
            <a:r>
              <a:rPr lang="en-US" b="1" i="1" dirty="0" smtClean="0"/>
              <a:t>head</a:t>
            </a:r>
            <a:r>
              <a:rPr lang="en-US" dirty="0" smtClean="0"/>
              <a:t> is nil, return</a:t>
            </a:r>
          </a:p>
          <a:p>
            <a:pPr marL="285750" indent="-285750">
              <a:buFont typeface="Arial" panose="020B0604020202020204" pitchFamily="34" charset="0"/>
              <a:buChar char="•"/>
            </a:pPr>
            <a:r>
              <a:rPr lang="en-US" dirty="0" smtClean="0"/>
              <a:t>If </a:t>
            </a:r>
            <a:r>
              <a:rPr lang="en-US" b="1" i="1" dirty="0" smtClean="0"/>
              <a:t>head</a:t>
            </a:r>
            <a:r>
              <a:rPr lang="en-US" dirty="0" smtClean="0"/>
              <a:t>’s </a:t>
            </a:r>
            <a:r>
              <a:rPr lang="en-US" b="1" i="1" dirty="0" smtClean="0"/>
              <a:t>next</a:t>
            </a:r>
            <a:r>
              <a:rPr lang="en-US" dirty="0" smtClean="0"/>
              <a:t> is nil, return value at head</a:t>
            </a:r>
          </a:p>
          <a:p>
            <a:endParaRPr lang="en-US" dirty="0"/>
          </a:p>
          <a:p>
            <a:r>
              <a:rPr lang="en-US" b="1" dirty="0"/>
              <a:t>Initialize variables</a:t>
            </a:r>
            <a:r>
              <a:rPr lang="en-US" dirty="0"/>
              <a:t>:</a:t>
            </a:r>
          </a:p>
          <a:p>
            <a:pPr marL="285750" indent="-285750">
              <a:buFont typeface="Arial" panose="020B0604020202020204" pitchFamily="34" charset="0"/>
              <a:buChar char="•"/>
            </a:pPr>
            <a:r>
              <a:rPr lang="en-US" dirty="0" smtClean="0"/>
              <a:t>Set </a:t>
            </a:r>
            <a:r>
              <a:rPr lang="en-US" b="1" i="1" dirty="0" smtClean="0"/>
              <a:t>slow</a:t>
            </a:r>
            <a:r>
              <a:rPr lang="en-US" dirty="0" smtClean="0"/>
              <a:t> to be </a:t>
            </a:r>
            <a:r>
              <a:rPr lang="en-US" b="1" i="1" dirty="0" smtClean="0"/>
              <a:t>head</a:t>
            </a:r>
          </a:p>
          <a:p>
            <a:pPr marL="285750" indent="-285750">
              <a:buFont typeface="Arial" panose="020B0604020202020204" pitchFamily="34" charset="0"/>
              <a:buChar char="•"/>
            </a:pPr>
            <a:r>
              <a:rPr lang="en-US" dirty="0" smtClean="0"/>
              <a:t>Set </a:t>
            </a:r>
            <a:r>
              <a:rPr lang="en-US" b="1" i="1" dirty="0" smtClean="0"/>
              <a:t>fast</a:t>
            </a:r>
            <a:r>
              <a:rPr lang="en-US" dirty="0" smtClean="0"/>
              <a:t> to be </a:t>
            </a:r>
            <a:r>
              <a:rPr lang="en-US" b="1" i="1" dirty="0" smtClean="0"/>
              <a:t>head</a:t>
            </a:r>
            <a:r>
              <a:rPr lang="en-US" dirty="0" smtClean="0"/>
              <a:t>’s </a:t>
            </a:r>
            <a:r>
              <a:rPr lang="en-US" b="1" i="1" dirty="0" smtClean="0"/>
              <a:t>next</a:t>
            </a:r>
            <a:endParaRPr lang="en-US" b="1" i="1" dirty="0"/>
          </a:p>
          <a:p>
            <a:endParaRPr lang="en-US" dirty="0" smtClean="0"/>
          </a:p>
        </p:txBody>
      </p:sp>
      <p:sp>
        <p:nvSpPr>
          <p:cNvPr id="7" name="TextBox 6"/>
          <p:cNvSpPr txBox="1"/>
          <p:nvPr/>
        </p:nvSpPr>
        <p:spPr>
          <a:xfrm>
            <a:off x="413366" y="4073434"/>
            <a:ext cx="4148244" cy="2031325"/>
          </a:xfrm>
          <a:prstGeom prst="rect">
            <a:avLst/>
          </a:prstGeom>
          <a:noFill/>
        </p:spPr>
        <p:txBody>
          <a:bodyPr wrap="square" rtlCol="0">
            <a:spAutoFit/>
          </a:bodyPr>
          <a:lstStyle/>
          <a:p>
            <a:r>
              <a:rPr lang="en-US" b="1" dirty="0"/>
              <a:t>Algorithm steps</a:t>
            </a:r>
            <a:r>
              <a:rPr lang="en-US" dirty="0"/>
              <a:t>:</a:t>
            </a:r>
          </a:p>
          <a:p>
            <a:r>
              <a:rPr lang="en-US" dirty="0"/>
              <a:t>While </a:t>
            </a:r>
            <a:r>
              <a:rPr lang="en-US" b="1" i="1" dirty="0" smtClean="0"/>
              <a:t>fast</a:t>
            </a:r>
            <a:r>
              <a:rPr lang="en-US" dirty="0" smtClean="0"/>
              <a:t> </a:t>
            </a:r>
            <a:r>
              <a:rPr lang="en-US" dirty="0"/>
              <a:t>is not nil</a:t>
            </a:r>
          </a:p>
          <a:p>
            <a:pPr marL="342900" indent="-342900">
              <a:buFont typeface="Arial" panose="020B0604020202020204" pitchFamily="34" charset="0"/>
              <a:buChar char="•"/>
            </a:pPr>
            <a:r>
              <a:rPr lang="en-US" dirty="0" smtClean="0"/>
              <a:t>Update </a:t>
            </a:r>
            <a:r>
              <a:rPr lang="en-US" b="1" i="1" dirty="0" smtClean="0"/>
              <a:t>slow</a:t>
            </a:r>
            <a:r>
              <a:rPr lang="en-US" dirty="0" smtClean="0"/>
              <a:t> to be </a:t>
            </a:r>
            <a:r>
              <a:rPr lang="en-US" b="1" i="1" dirty="0" err="1" smtClean="0"/>
              <a:t>slow</a:t>
            </a:r>
            <a:r>
              <a:rPr lang="en-US" dirty="0" err="1" smtClean="0"/>
              <a:t>’s</a:t>
            </a:r>
            <a:r>
              <a:rPr lang="en-US" dirty="0" smtClean="0"/>
              <a:t> </a:t>
            </a:r>
            <a:r>
              <a:rPr lang="en-US" b="1" i="1" dirty="0" smtClean="0"/>
              <a:t>next</a:t>
            </a:r>
          </a:p>
          <a:p>
            <a:pPr marL="342900" indent="-342900">
              <a:buFont typeface="Arial" panose="020B0604020202020204" pitchFamily="34" charset="0"/>
              <a:buChar char="•"/>
            </a:pPr>
            <a:r>
              <a:rPr lang="en-US" dirty="0"/>
              <a:t>Update </a:t>
            </a:r>
            <a:r>
              <a:rPr lang="en-US" b="1" i="1" dirty="0" smtClean="0"/>
              <a:t>fast</a:t>
            </a:r>
            <a:r>
              <a:rPr lang="en-US" dirty="0" smtClean="0"/>
              <a:t> to </a:t>
            </a:r>
            <a:r>
              <a:rPr lang="en-US" dirty="0"/>
              <a:t>be </a:t>
            </a:r>
            <a:r>
              <a:rPr lang="en-US" b="1" i="1" dirty="0" smtClean="0"/>
              <a:t>fast</a:t>
            </a:r>
            <a:r>
              <a:rPr lang="en-US" dirty="0" smtClean="0"/>
              <a:t>’s </a:t>
            </a:r>
            <a:r>
              <a:rPr lang="en-US" b="1" i="1" dirty="0" smtClean="0"/>
              <a:t>next</a:t>
            </a:r>
            <a:endParaRPr lang="en-US" b="1" dirty="0" smtClean="0"/>
          </a:p>
          <a:p>
            <a:pPr marL="342900" indent="-342900">
              <a:buFont typeface="Arial" panose="020B0604020202020204" pitchFamily="34" charset="0"/>
              <a:buChar char="•"/>
            </a:pPr>
            <a:r>
              <a:rPr lang="en-US" dirty="0" smtClean="0"/>
              <a:t>If </a:t>
            </a:r>
            <a:r>
              <a:rPr lang="en-US" b="1" i="1" dirty="0" smtClean="0"/>
              <a:t>fast</a:t>
            </a:r>
            <a:r>
              <a:rPr lang="en-US" dirty="0" smtClean="0"/>
              <a:t> is not nil</a:t>
            </a:r>
            <a:endParaRPr lang="en-US" b="1" i="1" dirty="0"/>
          </a:p>
          <a:p>
            <a:pPr marL="800100" lvl="1" indent="-342900">
              <a:buFont typeface="Wingdings" panose="05000000000000000000" pitchFamily="2" charset="2"/>
              <a:buChar char="§"/>
            </a:pPr>
            <a:r>
              <a:rPr lang="en-US" dirty="0"/>
              <a:t>Update </a:t>
            </a:r>
            <a:r>
              <a:rPr lang="en-US" b="1" i="1" dirty="0" smtClean="0"/>
              <a:t>fast</a:t>
            </a:r>
            <a:r>
              <a:rPr lang="en-US" dirty="0" smtClean="0"/>
              <a:t> </a:t>
            </a:r>
            <a:r>
              <a:rPr lang="en-US" dirty="0"/>
              <a:t>to be </a:t>
            </a:r>
            <a:r>
              <a:rPr lang="en-US" b="1" i="1" dirty="0" smtClean="0"/>
              <a:t>fast</a:t>
            </a:r>
            <a:r>
              <a:rPr lang="en-US" dirty="0" smtClean="0"/>
              <a:t>’s </a:t>
            </a:r>
            <a:r>
              <a:rPr lang="en-US" b="1" i="1" dirty="0" smtClean="0"/>
              <a:t>next</a:t>
            </a:r>
            <a:r>
              <a:rPr lang="en-US" dirty="0" smtClean="0"/>
              <a:t>.</a:t>
            </a:r>
          </a:p>
          <a:p>
            <a:r>
              <a:rPr lang="en-US" dirty="0" smtClean="0"/>
              <a:t>Return value at slow</a:t>
            </a:r>
            <a:endParaRPr lang="en-US" b="1" i="1" dirty="0"/>
          </a:p>
        </p:txBody>
      </p:sp>
      <p:sp>
        <p:nvSpPr>
          <p:cNvPr id="8" name="TextBox 7"/>
          <p:cNvSpPr txBox="1"/>
          <p:nvPr/>
        </p:nvSpPr>
        <p:spPr>
          <a:xfrm>
            <a:off x="6023264" y="2085543"/>
            <a:ext cx="5563402" cy="3139321"/>
          </a:xfrm>
          <a:prstGeom prst="rect">
            <a:avLst/>
          </a:prstGeom>
          <a:noFill/>
        </p:spPr>
        <p:txBody>
          <a:bodyPr wrap="square" rtlCol="0">
            <a:spAutoFit/>
          </a:bodyPr>
          <a:lstStyle/>
          <a:p>
            <a:r>
              <a:rPr lang="en-US" dirty="0" smtClean="0"/>
              <a:t>Note: This algorithm requires a trick. </a:t>
            </a:r>
          </a:p>
          <a:p>
            <a:pPr marL="285750" indent="-285750">
              <a:buFont typeface="Arial" panose="020B0604020202020204" pitchFamily="34" charset="0"/>
              <a:buChar char="•"/>
            </a:pPr>
            <a:r>
              <a:rPr lang="en-US" dirty="0" smtClean="0"/>
              <a:t>Two pointers/references, </a:t>
            </a:r>
            <a:r>
              <a:rPr lang="en-US" i="1" dirty="0" smtClean="0"/>
              <a:t>fast</a:t>
            </a:r>
            <a:r>
              <a:rPr lang="en-US" dirty="0" smtClean="0"/>
              <a:t> and </a:t>
            </a:r>
            <a:r>
              <a:rPr lang="en-US" i="1" dirty="0" smtClean="0"/>
              <a:t>slow</a:t>
            </a:r>
            <a:r>
              <a:rPr lang="en-US" dirty="0" smtClean="0"/>
              <a:t>. Slow starts at head. Fast starts at head’s next.</a:t>
            </a:r>
          </a:p>
          <a:p>
            <a:pPr marL="285750" indent="-285750">
              <a:buFont typeface="Arial" panose="020B0604020202020204" pitchFamily="34" charset="0"/>
              <a:buChar char="•"/>
            </a:pPr>
            <a:r>
              <a:rPr lang="en-US" dirty="0" smtClean="0"/>
              <a:t>The </a:t>
            </a:r>
            <a:r>
              <a:rPr lang="en-US" i="1" dirty="0" smtClean="0"/>
              <a:t>fast</a:t>
            </a:r>
            <a:r>
              <a:rPr lang="en-US" dirty="0" smtClean="0"/>
              <a:t> pointer </a:t>
            </a:r>
            <a:r>
              <a:rPr lang="en-US" dirty="0" smtClean="0"/>
              <a:t>moves </a:t>
            </a:r>
            <a:r>
              <a:rPr lang="en-US" dirty="0" smtClean="0"/>
              <a:t>twice as fast as </a:t>
            </a:r>
            <a:r>
              <a:rPr lang="en-US" i="1" dirty="0" smtClean="0"/>
              <a:t>slow</a:t>
            </a:r>
            <a:r>
              <a:rPr lang="en-US" dirty="0" smtClean="0"/>
              <a:t>. Slow navigates the linked list one node at a time. </a:t>
            </a:r>
          </a:p>
          <a:p>
            <a:pPr marL="285750" indent="-285750">
              <a:buFont typeface="Arial" panose="020B0604020202020204" pitchFamily="34" charset="0"/>
              <a:buChar char="•"/>
            </a:pPr>
            <a:r>
              <a:rPr lang="en-US" dirty="0" smtClean="0"/>
              <a:t>When fast reaches the end of the linked list, slow would have traversed half-way through the linked list. In other words, slow will be at the middle. </a:t>
            </a:r>
          </a:p>
          <a:p>
            <a:r>
              <a:rPr lang="en-US" dirty="0" smtClean="0"/>
              <a:t>Try this out with a few examples.</a:t>
            </a:r>
          </a:p>
          <a:p>
            <a:r>
              <a:rPr lang="en-US" dirty="0" smtClean="0"/>
              <a:t>Test your implementation for odd and even number of nodes in the linked list.</a:t>
            </a:r>
          </a:p>
        </p:txBody>
      </p:sp>
    </p:spTree>
    <p:extLst>
      <p:ext uri="{BB962C8B-B14F-4D97-AF65-F5344CB8AC3E}">
        <p14:creationId xmlns:p14="http://schemas.microsoft.com/office/powerpoint/2010/main" val="17854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61" y="365125"/>
            <a:ext cx="10695878" cy="1325563"/>
          </a:xfrm>
        </p:spPr>
        <p:txBody>
          <a:bodyPr/>
          <a:lstStyle/>
          <a:p>
            <a:r>
              <a:rPr lang="en-US" dirty="0" smtClean="0"/>
              <a:t>Exercise: </a:t>
            </a:r>
            <a:r>
              <a:rPr lang="en-US" dirty="0"/>
              <a:t>check for cycle in a linked list</a:t>
            </a:r>
          </a:p>
        </p:txBody>
      </p:sp>
      <p:sp>
        <p:nvSpPr>
          <p:cNvPr id="3" name="Content Placeholder 2"/>
          <p:cNvSpPr>
            <a:spLocks noGrp="1"/>
          </p:cNvSpPr>
          <p:nvPr>
            <p:ph idx="1"/>
          </p:nvPr>
        </p:nvSpPr>
        <p:spPr>
          <a:xfrm>
            <a:off x="838200" y="1555144"/>
            <a:ext cx="10515600" cy="1999243"/>
          </a:xfrm>
        </p:spPr>
        <p:txBody>
          <a:bodyPr>
            <a:normAutofit fontScale="92500" lnSpcReduction="10000"/>
          </a:bodyPr>
          <a:lstStyle/>
          <a:p>
            <a:r>
              <a:rPr lang="en-US" dirty="0" smtClean="0"/>
              <a:t>Design an algorithm to check if the given singly linked list has a cycle. Return true if a cycle exists.</a:t>
            </a:r>
          </a:p>
          <a:p>
            <a:r>
              <a:rPr lang="en-US" dirty="0" smtClean="0"/>
              <a:t>A </a:t>
            </a:r>
            <a:r>
              <a:rPr lang="en-US" dirty="0"/>
              <a:t>singly linked list has a cycle if any node in it points to itself or a node that would have already been previously visited. </a:t>
            </a:r>
            <a:endParaRPr lang="en-US" dirty="0" smtClean="0"/>
          </a:p>
          <a:p>
            <a:r>
              <a:rPr lang="en-US" dirty="0" smtClean="0"/>
              <a:t>Assume node contains an integer value and a link to the next node</a:t>
            </a:r>
            <a:endParaRPr lang="en-US" dirty="0"/>
          </a:p>
        </p:txBody>
      </p:sp>
      <p:sp>
        <p:nvSpPr>
          <p:cNvPr id="4" name="Rounded Rectangle 3"/>
          <p:cNvSpPr/>
          <p:nvPr/>
        </p:nvSpPr>
        <p:spPr>
          <a:xfrm>
            <a:off x="1126273" y="4650059"/>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899424" y="4651918"/>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672575" y="4659353"/>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445726" y="4650059"/>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765179" y="4646341"/>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4" idx="3"/>
            <a:endCxn id="5" idx="1"/>
          </p:cNvCxnSpPr>
          <p:nvPr/>
        </p:nvCxnSpPr>
        <p:spPr>
          <a:xfrm>
            <a:off x="1683834" y="4878659"/>
            <a:ext cx="215590" cy="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456985" y="4876800"/>
            <a:ext cx="215590" cy="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30136" y="4887953"/>
            <a:ext cx="215590" cy="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95852" y="4874941"/>
            <a:ext cx="215590" cy="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3382" y="4690275"/>
            <a:ext cx="773151" cy="369332"/>
          </a:xfrm>
          <a:prstGeom prst="rect">
            <a:avLst/>
          </a:prstGeom>
          <a:noFill/>
        </p:spPr>
        <p:txBody>
          <a:bodyPr wrap="square" rtlCol="0">
            <a:spAutoFit/>
          </a:bodyPr>
          <a:lstStyle/>
          <a:p>
            <a:r>
              <a:rPr lang="en-US" dirty="0" smtClean="0"/>
              <a:t>NULL</a:t>
            </a:r>
            <a:endParaRPr lang="en-US" dirty="0"/>
          </a:p>
        </p:txBody>
      </p:sp>
      <p:cxnSp>
        <p:nvCxnSpPr>
          <p:cNvPr id="16" name="Straight Arrow Connector 15"/>
          <p:cNvCxnSpPr>
            <a:endCxn id="4" idx="0"/>
          </p:cNvCxnSpPr>
          <p:nvPr/>
        </p:nvCxnSpPr>
        <p:spPr>
          <a:xfrm>
            <a:off x="1401336" y="4438185"/>
            <a:ext cx="3718" cy="21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76093" y="4139219"/>
            <a:ext cx="663497" cy="369332"/>
          </a:xfrm>
          <a:prstGeom prst="rect">
            <a:avLst/>
          </a:prstGeom>
          <a:noFill/>
        </p:spPr>
        <p:txBody>
          <a:bodyPr wrap="square" rtlCol="0">
            <a:spAutoFit/>
          </a:bodyPr>
          <a:lstStyle/>
          <a:p>
            <a:pPr algn="ctr"/>
            <a:r>
              <a:rPr lang="en-US" dirty="0" smtClean="0"/>
              <a:t>head</a:t>
            </a:r>
            <a:endParaRPr lang="en-US" dirty="0"/>
          </a:p>
        </p:txBody>
      </p:sp>
      <p:sp>
        <p:nvSpPr>
          <p:cNvPr id="19" name="TextBox 18"/>
          <p:cNvSpPr txBox="1"/>
          <p:nvPr/>
        </p:nvSpPr>
        <p:spPr>
          <a:xfrm>
            <a:off x="1653632" y="5248508"/>
            <a:ext cx="1822295" cy="369332"/>
          </a:xfrm>
          <a:prstGeom prst="rect">
            <a:avLst/>
          </a:prstGeom>
          <a:noFill/>
        </p:spPr>
        <p:txBody>
          <a:bodyPr wrap="square" rtlCol="0">
            <a:spAutoFit/>
          </a:bodyPr>
          <a:lstStyle/>
          <a:p>
            <a:pPr algn="ctr"/>
            <a:r>
              <a:rPr lang="en-US" dirty="0" smtClean="0"/>
              <a:t>No cycle</a:t>
            </a:r>
            <a:endParaRPr lang="en-US" dirty="0"/>
          </a:p>
        </p:txBody>
      </p:sp>
      <p:sp>
        <p:nvSpPr>
          <p:cNvPr id="21" name="Rounded Rectangle 20"/>
          <p:cNvSpPr/>
          <p:nvPr/>
        </p:nvSpPr>
        <p:spPr>
          <a:xfrm>
            <a:off x="6538330" y="4646341"/>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311480" y="4659353"/>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9630933" y="4646341"/>
            <a:ext cx="557561" cy="4572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5984486" y="4438185"/>
            <a:ext cx="3718" cy="21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59243" y="4139219"/>
            <a:ext cx="663497" cy="369332"/>
          </a:xfrm>
          <a:prstGeom prst="rect">
            <a:avLst/>
          </a:prstGeom>
          <a:noFill/>
        </p:spPr>
        <p:txBody>
          <a:bodyPr wrap="square" rtlCol="0">
            <a:spAutoFit/>
          </a:bodyPr>
          <a:lstStyle/>
          <a:p>
            <a:pPr algn="ctr"/>
            <a:r>
              <a:rPr lang="en-US" dirty="0" smtClean="0"/>
              <a:t>head</a:t>
            </a:r>
            <a:endParaRPr lang="en-US" dirty="0"/>
          </a:p>
        </p:txBody>
      </p:sp>
      <p:cxnSp>
        <p:nvCxnSpPr>
          <p:cNvPr id="28" name="Straight Arrow Connector 27"/>
          <p:cNvCxnSpPr/>
          <p:nvPr/>
        </p:nvCxnSpPr>
        <p:spPr>
          <a:xfrm>
            <a:off x="9904139" y="4438185"/>
            <a:ext cx="3718" cy="21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578896" y="4139219"/>
            <a:ext cx="663497" cy="369332"/>
          </a:xfrm>
          <a:prstGeom prst="rect">
            <a:avLst/>
          </a:prstGeom>
          <a:noFill/>
        </p:spPr>
        <p:txBody>
          <a:bodyPr wrap="square" rtlCol="0">
            <a:spAutoFit/>
          </a:bodyPr>
          <a:lstStyle/>
          <a:p>
            <a:pPr algn="ctr"/>
            <a:r>
              <a:rPr lang="en-US" dirty="0" smtClean="0"/>
              <a:t>head</a:t>
            </a:r>
            <a:endParaRPr lang="en-US" dirty="0"/>
          </a:p>
        </p:txBody>
      </p:sp>
      <p:cxnSp>
        <p:nvCxnSpPr>
          <p:cNvPr id="30" name="Straight Arrow Connector 29"/>
          <p:cNvCxnSpPr/>
          <p:nvPr/>
        </p:nvCxnSpPr>
        <p:spPr>
          <a:xfrm>
            <a:off x="6322739" y="4886094"/>
            <a:ext cx="215590" cy="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095890" y="4886094"/>
            <a:ext cx="215590" cy="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a:off x="7750096" y="4346187"/>
            <a:ext cx="538979" cy="627257"/>
          </a:xfrm>
          <a:prstGeom prst="arc">
            <a:avLst>
              <a:gd name="adj1" fmla="val 16200000"/>
              <a:gd name="adj2" fmla="val 74048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p:cNvCxnSpPr>
            <a:stCxn id="33" idx="0"/>
            <a:endCxn id="21" idx="0"/>
          </p:cNvCxnSpPr>
          <p:nvPr/>
        </p:nvCxnSpPr>
        <p:spPr>
          <a:xfrm flipH="1">
            <a:off x="6817111" y="4346187"/>
            <a:ext cx="1202474" cy="30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905962" y="5249245"/>
            <a:ext cx="1822295" cy="369332"/>
          </a:xfrm>
          <a:prstGeom prst="rect">
            <a:avLst/>
          </a:prstGeom>
          <a:noFill/>
        </p:spPr>
        <p:txBody>
          <a:bodyPr wrap="square" rtlCol="0">
            <a:spAutoFit/>
          </a:bodyPr>
          <a:lstStyle/>
          <a:p>
            <a:pPr algn="ctr"/>
            <a:r>
              <a:rPr lang="en-US" dirty="0" smtClean="0"/>
              <a:t>Has cycle</a:t>
            </a:r>
            <a:endParaRPr lang="en-US" dirty="0"/>
          </a:p>
        </p:txBody>
      </p:sp>
      <p:sp>
        <p:nvSpPr>
          <p:cNvPr id="38" name="TextBox 37"/>
          <p:cNvSpPr txBox="1"/>
          <p:nvPr/>
        </p:nvSpPr>
        <p:spPr>
          <a:xfrm>
            <a:off x="9007856" y="5617840"/>
            <a:ext cx="1822295" cy="369332"/>
          </a:xfrm>
          <a:prstGeom prst="rect">
            <a:avLst/>
          </a:prstGeom>
          <a:noFill/>
        </p:spPr>
        <p:txBody>
          <a:bodyPr wrap="square" rtlCol="0">
            <a:spAutoFit/>
          </a:bodyPr>
          <a:lstStyle/>
          <a:p>
            <a:pPr algn="ctr"/>
            <a:r>
              <a:rPr lang="en-US" dirty="0" smtClean="0"/>
              <a:t>Has cycle</a:t>
            </a:r>
            <a:endParaRPr lang="en-US" dirty="0"/>
          </a:p>
        </p:txBody>
      </p:sp>
      <p:sp>
        <p:nvSpPr>
          <p:cNvPr id="40" name="Arc 39"/>
          <p:cNvSpPr/>
          <p:nvPr/>
        </p:nvSpPr>
        <p:spPr>
          <a:xfrm>
            <a:off x="9919004" y="4856485"/>
            <a:ext cx="538979" cy="627257"/>
          </a:xfrm>
          <a:prstGeom prst="arc">
            <a:avLst>
              <a:gd name="adj1" fmla="val 16200000"/>
              <a:gd name="adj2" fmla="val 74048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Arrow Connector 41"/>
          <p:cNvCxnSpPr>
            <a:endCxn id="23" idx="2"/>
          </p:cNvCxnSpPr>
          <p:nvPr/>
        </p:nvCxnSpPr>
        <p:spPr>
          <a:xfrm flipH="1" flipV="1">
            <a:off x="9909714" y="5103541"/>
            <a:ext cx="104081" cy="32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91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4" grpId="0"/>
      <p:bldP spid="18" grpId="0"/>
      <p:bldP spid="19" grpId="0"/>
      <p:bldP spid="21" grpId="0" animBg="1"/>
      <p:bldP spid="22" grpId="0" animBg="1"/>
      <p:bldP spid="23" grpId="0" animBg="1"/>
      <p:bldP spid="25" grpId="0"/>
      <p:bldP spid="29" grpId="0"/>
      <p:bldP spid="33" grpId="0" animBg="1"/>
      <p:bldP spid="36" grpId="0"/>
      <p:bldP spid="38" grpId="0"/>
      <p:bldP spid="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Check for cycle in the linked list</a:t>
            </a:r>
            <a:endParaRPr lang="en-US" dirty="0"/>
          </a:p>
        </p:txBody>
      </p:sp>
      <p:sp>
        <p:nvSpPr>
          <p:cNvPr id="6" name="TextBox 5"/>
          <p:cNvSpPr txBox="1"/>
          <p:nvPr/>
        </p:nvSpPr>
        <p:spPr>
          <a:xfrm>
            <a:off x="413365" y="1572949"/>
            <a:ext cx="4518306" cy="2031325"/>
          </a:xfrm>
          <a:prstGeom prst="rect">
            <a:avLst/>
          </a:prstGeom>
          <a:noFill/>
        </p:spPr>
        <p:txBody>
          <a:bodyPr wrap="square" rtlCol="0">
            <a:spAutoFit/>
          </a:bodyPr>
          <a:lstStyle/>
          <a:p>
            <a:r>
              <a:rPr lang="en-US" b="1" dirty="0" smtClean="0"/>
              <a:t>Check </a:t>
            </a:r>
            <a:r>
              <a:rPr lang="en-US" b="1" dirty="0"/>
              <a:t>the input</a:t>
            </a:r>
            <a:r>
              <a:rPr lang="en-US" dirty="0"/>
              <a:t>:</a:t>
            </a:r>
          </a:p>
          <a:p>
            <a:pPr marL="285750" indent="-285750">
              <a:buFont typeface="Arial" panose="020B0604020202020204" pitchFamily="34" charset="0"/>
              <a:buChar char="•"/>
            </a:pPr>
            <a:r>
              <a:rPr lang="en-US" dirty="0" smtClean="0"/>
              <a:t>If </a:t>
            </a:r>
            <a:r>
              <a:rPr lang="en-US" b="1" i="1" dirty="0" smtClean="0"/>
              <a:t>head</a:t>
            </a:r>
            <a:r>
              <a:rPr lang="en-US" dirty="0" smtClean="0"/>
              <a:t> is nil, return false</a:t>
            </a:r>
          </a:p>
          <a:p>
            <a:pPr marL="285750" indent="-285750">
              <a:buFont typeface="Arial" panose="020B0604020202020204" pitchFamily="34" charset="0"/>
              <a:buChar char="•"/>
            </a:pPr>
            <a:r>
              <a:rPr lang="en-US" dirty="0" smtClean="0"/>
              <a:t>If </a:t>
            </a:r>
            <a:r>
              <a:rPr lang="en-US" b="1" i="1" dirty="0" smtClean="0"/>
              <a:t>head</a:t>
            </a:r>
            <a:r>
              <a:rPr lang="en-US" dirty="0" smtClean="0"/>
              <a:t>’s </a:t>
            </a:r>
            <a:r>
              <a:rPr lang="en-US" b="1" i="1" dirty="0" smtClean="0"/>
              <a:t>next</a:t>
            </a:r>
            <a:r>
              <a:rPr lang="en-US" dirty="0" smtClean="0"/>
              <a:t> is nil, return false</a:t>
            </a:r>
          </a:p>
          <a:p>
            <a:endParaRPr lang="en-US" dirty="0"/>
          </a:p>
          <a:p>
            <a:r>
              <a:rPr lang="en-US" b="1" dirty="0"/>
              <a:t>Initialize variables</a:t>
            </a:r>
            <a:r>
              <a:rPr lang="en-US" dirty="0"/>
              <a:t>:</a:t>
            </a:r>
          </a:p>
          <a:p>
            <a:pPr marL="285750" indent="-285750">
              <a:buFont typeface="Arial" panose="020B0604020202020204" pitchFamily="34" charset="0"/>
              <a:buChar char="•"/>
            </a:pPr>
            <a:r>
              <a:rPr lang="en-US" dirty="0" smtClean="0"/>
              <a:t>Set </a:t>
            </a:r>
            <a:r>
              <a:rPr lang="en-US" b="1" i="1" dirty="0" smtClean="0"/>
              <a:t>slow</a:t>
            </a:r>
            <a:r>
              <a:rPr lang="en-US" dirty="0" smtClean="0"/>
              <a:t> to be </a:t>
            </a:r>
            <a:r>
              <a:rPr lang="en-US" b="1" i="1" dirty="0" smtClean="0"/>
              <a:t>head</a:t>
            </a:r>
          </a:p>
          <a:p>
            <a:pPr marL="285750" indent="-285750">
              <a:buFont typeface="Arial" panose="020B0604020202020204" pitchFamily="34" charset="0"/>
              <a:buChar char="•"/>
            </a:pPr>
            <a:r>
              <a:rPr lang="en-US" dirty="0" smtClean="0"/>
              <a:t>Set </a:t>
            </a:r>
            <a:r>
              <a:rPr lang="en-US" b="1" i="1" dirty="0" smtClean="0"/>
              <a:t>fast</a:t>
            </a:r>
            <a:r>
              <a:rPr lang="en-US" dirty="0" smtClean="0"/>
              <a:t> to be </a:t>
            </a:r>
            <a:r>
              <a:rPr lang="en-US" b="1" i="1" dirty="0" smtClean="0"/>
              <a:t>head</a:t>
            </a:r>
            <a:endParaRPr lang="en-US" dirty="0" smtClean="0"/>
          </a:p>
        </p:txBody>
      </p:sp>
      <p:sp>
        <p:nvSpPr>
          <p:cNvPr id="7" name="TextBox 6"/>
          <p:cNvSpPr txBox="1"/>
          <p:nvPr/>
        </p:nvSpPr>
        <p:spPr>
          <a:xfrm>
            <a:off x="413366" y="4073434"/>
            <a:ext cx="4148244" cy="2585323"/>
          </a:xfrm>
          <a:prstGeom prst="rect">
            <a:avLst/>
          </a:prstGeom>
          <a:noFill/>
        </p:spPr>
        <p:txBody>
          <a:bodyPr wrap="square" rtlCol="0">
            <a:spAutoFit/>
          </a:bodyPr>
          <a:lstStyle/>
          <a:p>
            <a:r>
              <a:rPr lang="en-US" b="1" dirty="0"/>
              <a:t>Algorithm steps</a:t>
            </a:r>
            <a:r>
              <a:rPr lang="en-US" dirty="0"/>
              <a:t>:</a:t>
            </a:r>
          </a:p>
          <a:p>
            <a:r>
              <a:rPr lang="en-US" dirty="0"/>
              <a:t>While </a:t>
            </a:r>
            <a:r>
              <a:rPr lang="en-US" b="1" i="1" dirty="0" smtClean="0"/>
              <a:t>fast</a:t>
            </a:r>
            <a:r>
              <a:rPr lang="en-US" dirty="0" smtClean="0"/>
              <a:t> </a:t>
            </a:r>
            <a:r>
              <a:rPr lang="en-US" dirty="0"/>
              <a:t>is not nil</a:t>
            </a:r>
          </a:p>
          <a:p>
            <a:pPr marL="342900" indent="-342900">
              <a:buFont typeface="Arial" panose="020B0604020202020204" pitchFamily="34" charset="0"/>
              <a:buChar char="•"/>
            </a:pPr>
            <a:r>
              <a:rPr lang="en-US" dirty="0" smtClean="0"/>
              <a:t>Update </a:t>
            </a:r>
            <a:r>
              <a:rPr lang="en-US" b="1" i="1" dirty="0" smtClean="0"/>
              <a:t>slow</a:t>
            </a:r>
            <a:r>
              <a:rPr lang="en-US" dirty="0" smtClean="0"/>
              <a:t> to be </a:t>
            </a:r>
            <a:r>
              <a:rPr lang="en-US" b="1" i="1" dirty="0" err="1" smtClean="0"/>
              <a:t>slow</a:t>
            </a:r>
            <a:r>
              <a:rPr lang="en-US" dirty="0" err="1" smtClean="0"/>
              <a:t>’s</a:t>
            </a:r>
            <a:r>
              <a:rPr lang="en-US" dirty="0" smtClean="0"/>
              <a:t> </a:t>
            </a:r>
            <a:r>
              <a:rPr lang="en-US" b="1" i="1" dirty="0" smtClean="0"/>
              <a:t>next</a:t>
            </a:r>
          </a:p>
          <a:p>
            <a:pPr marL="342900" indent="-342900">
              <a:buFont typeface="Arial" panose="020B0604020202020204" pitchFamily="34" charset="0"/>
              <a:buChar char="•"/>
            </a:pPr>
            <a:r>
              <a:rPr lang="en-US" dirty="0"/>
              <a:t>Update </a:t>
            </a:r>
            <a:r>
              <a:rPr lang="en-US" b="1" i="1" dirty="0" smtClean="0"/>
              <a:t>fast</a:t>
            </a:r>
            <a:r>
              <a:rPr lang="en-US" dirty="0" smtClean="0"/>
              <a:t> to </a:t>
            </a:r>
            <a:r>
              <a:rPr lang="en-US" dirty="0"/>
              <a:t>be </a:t>
            </a:r>
            <a:r>
              <a:rPr lang="en-US" b="1" i="1" dirty="0" smtClean="0"/>
              <a:t>fast</a:t>
            </a:r>
            <a:r>
              <a:rPr lang="en-US" dirty="0" smtClean="0"/>
              <a:t>’s </a:t>
            </a:r>
            <a:r>
              <a:rPr lang="en-US" b="1" i="1" dirty="0" smtClean="0"/>
              <a:t>next</a:t>
            </a:r>
            <a:endParaRPr lang="en-US" b="1" dirty="0" smtClean="0"/>
          </a:p>
          <a:p>
            <a:pPr marL="342900" indent="-342900">
              <a:buFont typeface="Arial" panose="020B0604020202020204" pitchFamily="34" charset="0"/>
              <a:buChar char="•"/>
            </a:pPr>
            <a:r>
              <a:rPr lang="en-US" dirty="0" smtClean="0"/>
              <a:t>If </a:t>
            </a:r>
            <a:r>
              <a:rPr lang="en-US" b="1" i="1" dirty="0" smtClean="0"/>
              <a:t>fast</a:t>
            </a:r>
            <a:r>
              <a:rPr lang="en-US" dirty="0" smtClean="0"/>
              <a:t> is not nil</a:t>
            </a:r>
            <a:endParaRPr lang="en-US" b="1" i="1" dirty="0"/>
          </a:p>
          <a:p>
            <a:pPr marL="800100" lvl="1" indent="-342900">
              <a:buFont typeface="Wingdings" panose="05000000000000000000" pitchFamily="2" charset="2"/>
              <a:buChar char="§"/>
            </a:pPr>
            <a:r>
              <a:rPr lang="en-US" dirty="0"/>
              <a:t>Update </a:t>
            </a:r>
            <a:r>
              <a:rPr lang="en-US" b="1" i="1" dirty="0" smtClean="0"/>
              <a:t>fast</a:t>
            </a:r>
            <a:r>
              <a:rPr lang="en-US" dirty="0" smtClean="0"/>
              <a:t> </a:t>
            </a:r>
            <a:r>
              <a:rPr lang="en-US" dirty="0"/>
              <a:t>to be </a:t>
            </a:r>
            <a:r>
              <a:rPr lang="en-US" b="1" i="1" dirty="0" smtClean="0"/>
              <a:t>fast</a:t>
            </a:r>
            <a:r>
              <a:rPr lang="en-US" dirty="0" smtClean="0"/>
              <a:t>’s </a:t>
            </a:r>
            <a:r>
              <a:rPr lang="en-US" b="1" i="1" dirty="0" smtClean="0"/>
              <a:t>next</a:t>
            </a:r>
            <a:r>
              <a:rPr lang="en-US" dirty="0" smtClean="0"/>
              <a:t>.</a:t>
            </a:r>
          </a:p>
          <a:p>
            <a:pPr marL="342900" indent="-342900">
              <a:buFont typeface="Arial" panose="020B0604020202020204" pitchFamily="34" charset="0"/>
              <a:buChar char="•"/>
            </a:pPr>
            <a:r>
              <a:rPr lang="en-US" dirty="0" smtClean="0"/>
              <a:t>If </a:t>
            </a:r>
            <a:r>
              <a:rPr lang="en-US" b="1" i="1" dirty="0" smtClean="0"/>
              <a:t>fast</a:t>
            </a:r>
            <a:r>
              <a:rPr lang="en-US" dirty="0" smtClean="0"/>
              <a:t> == </a:t>
            </a:r>
            <a:r>
              <a:rPr lang="en-US" b="1" i="1" dirty="0" smtClean="0"/>
              <a:t>slow</a:t>
            </a:r>
            <a:endParaRPr lang="en-US" dirty="0" smtClean="0"/>
          </a:p>
          <a:p>
            <a:pPr marL="800100" lvl="1" indent="-342900">
              <a:buFont typeface="Arial" panose="020B0604020202020204" pitchFamily="34" charset="0"/>
              <a:buChar char="•"/>
            </a:pPr>
            <a:r>
              <a:rPr lang="en-US" dirty="0" smtClean="0"/>
              <a:t>Return true, cycle detected</a:t>
            </a:r>
          </a:p>
          <a:p>
            <a:r>
              <a:rPr lang="en-US" dirty="0" smtClean="0"/>
              <a:t>Return false, fast is nil</a:t>
            </a:r>
            <a:endParaRPr lang="en-US" b="1" i="1" dirty="0"/>
          </a:p>
        </p:txBody>
      </p:sp>
      <p:sp>
        <p:nvSpPr>
          <p:cNvPr id="8" name="TextBox 7"/>
          <p:cNvSpPr txBox="1"/>
          <p:nvPr/>
        </p:nvSpPr>
        <p:spPr>
          <a:xfrm>
            <a:off x="6023264" y="2085543"/>
            <a:ext cx="5563402" cy="3416320"/>
          </a:xfrm>
          <a:prstGeom prst="rect">
            <a:avLst/>
          </a:prstGeom>
          <a:noFill/>
        </p:spPr>
        <p:txBody>
          <a:bodyPr wrap="square" rtlCol="0">
            <a:spAutoFit/>
          </a:bodyPr>
          <a:lstStyle/>
          <a:p>
            <a:r>
              <a:rPr lang="en-US" dirty="0" smtClean="0"/>
              <a:t>Note: This algorithm requires a trick. </a:t>
            </a:r>
          </a:p>
          <a:p>
            <a:pPr marL="285750" indent="-285750">
              <a:buFont typeface="Arial" panose="020B0604020202020204" pitchFamily="34" charset="0"/>
              <a:buChar char="•"/>
            </a:pPr>
            <a:r>
              <a:rPr lang="en-US" dirty="0" smtClean="0"/>
              <a:t>Two pointers/references, </a:t>
            </a:r>
            <a:r>
              <a:rPr lang="en-US" i="1" dirty="0" smtClean="0"/>
              <a:t>fast</a:t>
            </a:r>
            <a:r>
              <a:rPr lang="en-US" dirty="0" smtClean="0"/>
              <a:t> and </a:t>
            </a:r>
            <a:r>
              <a:rPr lang="en-US" i="1" dirty="0" smtClean="0"/>
              <a:t>slow</a:t>
            </a:r>
            <a:r>
              <a:rPr lang="en-US" dirty="0" smtClean="0"/>
              <a:t>. Slow and fast starts at head. </a:t>
            </a:r>
          </a:p>
          <a:p>
            <a:pPr marL="285750" indent="-285750">
              <a:buFont typeface="Arial" panose="020B0604020202020204" pitchFamily="34" charset="0"/>
              <a:buChar char="•"/>
            </a:pPr>
            <a:r>
              <a:rPr lang="en-US" dirty="0" smtClean="0"/>
              <a:t>The </a:t>
            </a:r>
            <a:r>
              <a:rPr lang="en-US" i="1" dirty="0" smtClean="0"/>
              <a:t>fast</a:t>
            </a:r>
            <a:r>
              <a:rPr lang="en-US" dirty="0" smtClean="0"/>
              <a:t> pointer moves, twice as fast as </a:t>
            </a:r>
            <a:r>
              <a:rPr lang="en-US" i="1" dirty="0" smtClean="0"/>
              <a:t>slow</a:t>
            </a:r>
            <a:r>
              <a:rPr lang="en-US" dirty="0" smtClean="0"/>
              <a:t>. Slow navigates the linked list one node at a time. </a:t>
            </a:r>
          </a:p>
          <a:p>
            <a:pPr marL="285750" indent="-285750">
              <a:buFont typeface="Arial" panose="020B0604020202020204" pitchFamily="34" charset="0"/>
              <a:buChar char="•"/>
            </a:pPr>
            <a:r>
              <a:rPr lang="en-US" dirty="0" smtClean="0"/>
              <a:t>If fast and slow are at the same node, we have detected a cycle.</a:t>
            </a:r>
          </a:p>
          <a:p>
            <a:pPr marL="285750" indent="-285750">
              <a:buFont typeface="Arial" panose="020B0604020202020204" pitchFamily="34" charset="0"/>
              <a:buChar char="•"/>
            </a:pPr>
            <a:r>
              <a:rPr lang="en-US" dirty="0" smtClean="0"/>
              <a:t>If fast becomes nil, we have reached the end of the linked list and there was no cycle. </a:t>
            </a:r>
          </a:p>
          <a:p>
            <a:r>
              <a:rPr lang="en-US" dirty="0" smtClean="0"/>
              <a:t>Try this out with a few examples.</a:t>
            </a:r>
          </a:p>
          <a:p>
            <a:r>
              <a:rPr lang="en-US" dirty="0" smtClean="0"/>
              <a:t>Test your implementation for odd and even number of nodes in the linked list.</a:t>
            </a:r>
          </a:p>
        </p:txBody>
      </p:sp>
    </p:spTree>
    <p:extLst>
      <p:ext uri="{BB962C8B-B14F-4D97-AF65-F5344CB8AC3E}">
        <p14:creationId xmlns:p14="http://schemas.microsoft.com/office/powerpoint/2010/main" val="7854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995" y="-74279"/>
            <a:ext cx="10515600" cy="1325563"/>
          </a:xfrm>
        </p:spPr>
        <p:txBody>
          <a:bodyPr/>
          <a:lstStyle/>
          <a:p>
            <a:r>
              <a:rPr lang="en-US" dirty="0" smtClean="0"/>
              <a:t>Linked List</a:t>
            </a:r>
            <a:endParaRPr lang="en-US" dirty="0"/>
          </a:p>
        </p:txBody>
      </p:sp>
      <p:sp>
        <p:nvSpPr>
          <p:cNvPr id="3" name="Content Placeholder 2"/>
          <p:cNvSpPr>
            <a:spLocks noGrp="1"/>
          </p:cNvSpPr>
          <p:nvPr>
            <p:ph idx="1"/>
          </p:nvPr>
        </p:nvSpPr>
        <p:spPr>
          <a:xfrm>
            <a:off x="530192" y="1116531"/>
            <a:ext cx="10971998" cy="5474319"/>
          </a:xfrm>
        </p:spPr>
        <p:txBody>
          <a:bodyPr>
            <a:normAutofit fontScale="92500" lnSpcReduction="10000"/>
          </a:bodyPr>
          <a:lstStyle/>
          <a:p>
            <a:r>
              <a:rPr lang="en-US" dirty="0"/>
              <a:t>Each item </a:t>
            </a:r>
            <a:r>
              <a:rPr lang="en-US" dirty="0" smtClean="0"/>
              <a:t>in </a:t>
            </a:r>
            <a:r>
              <a:rPr lang="en-US" dirty="0"/>
              <a:t>a linked list has data associated with it, and a link to the next </a:t>
            </a:r>
            <a:r>
              <a:rPr lang="en-US" dirty="0" smtClean="0"/>
              <a:t>item. </a:t>
            </a:r>
            <a:r>
              <a:rPr lang="en-US" dirty="0"/>
              <a:t>This link can be a </a:t>
            </a:r>
            <a:r>
              <a:rPr lang="en-US" dirty="0">
                <a:solidFill>
                  <a:srgbClr val="C00000"/>
                </a:solidFill>
              </a:rPr>
              <a:t>pointer</a:t>
            </a:r>
            <a:r>
              <a:rPr lang="en-US" dirty="0"/>
              <a:t> (like in C) or a </a:t>
            </a:r>
            <a:r>
              <a:rPr lang="en-US" dirty="0">
                <a:solidFill>
                  <a:srgbClr val="C00000"/>
                </a:solidFill>
              </a:rPr>
              <a:t>reference</a:t>
            </a:r>
            <a:r>
              <a:rPr lang="en-US" dirty="0"/>
              <a:t> (like in C# or Java).</a:t>
            </a:r>
          </a:p>
          <a:p>
            <a:r>
              <a:rPr lang="en-US" dirty="0"/>
              <a:t>A pointer </a:t>
            </a:r>
            <a:r>
              <a:rPr lang="en-US" dirty="0" smtClean="0"/>
              <a:t>or </a:t>
            </a:r>
            <a:r>
              <a:rPr lang="en-US" dirty="0"/>
              <a:t>reference to the first </a:t>
            </a:r>
            <a:r>
              <a:rPr lang="en-US" dirty="0" smtClean="0"/>
              <a:t>item is </a:t>
            </a:r>
            <a:r>
              <a:rPr lang="en-US" dirty="0"/>
              <a:t>needed. This may be </a:t>
            </a:r>
            <a:r>
              <a:rPr lang="en-US" dirty="0" smtClean="0"/>
              <a:t>NULL/nil </a:t>
            </a:r>
            <a:r>
              <a:rPr lang="en-US" dirty="0"/>
              <a:t>(to represent an </a:t>
            </a:r>
            <a:r>
              <a:rPr lang="en-US" dirty="0" smtClean="0"/>
              <a:t>empty </a:t>
            </a:r>
            <a:r>
              <a:rPr lang="en-US" dirty="0"/>
              <a:t>linked list).</a:t>
            </a:r>
          </a:p>
          <a:p>
            <a:r>
              <a:rPr lang="en-US" b="1" dirty="0"/>
              <a:t>Find </a:t>
            </a:r>
            <a:r>
              <a:rPr lang="en-US" b="1" dirty="0" smtClean="0"/>
              <a:t>a </a:t>
            </a:r>
            <a:r>
              <a:rPr lang="en-US" b="1" dirty="0"/>
              <a:t>given value</a:t>
            </a:r>
            <a:r>
              <a:rPr lang="en-US" dirty="0"/>
              <a:t>: linear time (just like arrays)</a:t>
            </a:r>
          </a:p>
          <a:p>
            <a:r>
              <a:rPr lang="en-US" b="1" dirty="0"/>
              <a:t>Look </a:t>
            </a:r>
            <a:r>
              <a:rPr lang="en-US" b="1" dirty="0" smtClean="0"/>
              <a:t>up </a:t>
            </a:r>
            <a:r>
              <a:rPr lang="en-US" b="1" dirty="0"/>
              <a:t>the Nth item in the </a:t>
            </a:r>
            <a:r>
              <a:rPr lang="en-US" b="1" dirty="0" smtClean="0"/>
              <a:t>list</a:t>
            </a:r>
            <a:r>
              <a:rPr lang="en-US" dirty="0" smtClean="0"/>
              <a:t>: </a:t>
            </a:r>
            <a:r>
              <a:rPr lang="en-US" dirty="0"/>
              <a:t>linear </a:t>
            </a:r>
            <a:r>
              <a:rPr lang="en-US" dirty="0" smtClean="0"/>
              <a:t>time. </a:t>
            </a:r>
            <a:r>
              <a:rPr lang="en-US" dirty="0"/>
              <a:t>Unlike arrays, which enable index lookups in constant time, with linked lists we must linearly </a:t>
            </a:r>
            <a:r>
              <a:rPr lang="en-US" dirty="0" smtClean="0"/>
              <a:t>navigate </a:t>
            </a:r>
            <a:r>
              <a:rPr lang="en-US" dirty="0"/>
              <a:t>and keep count to find the Nth item .</a:t>
            </a:r>
          </a:p>
          <a:p>
            <a:r>
              <a:rPr lang="en-US" b="1" dirty="0"/>
              <a:t>Deleting an </a:t>
            </a:r>
            <a:r>
              <a:rPr lang="en-US" b="1" dirty="0" smtClean="0"/>
              <a:t>item</a:t>
            </a:r>
            <a:r>
              <a:rPr lang="en-US" dirty="0" smtClean="0"/>
              <a:t>: </a:t>
            </a:r>
            <a:r>
              <a:rPr lang="en-US" dirty="0"/>
              <a:t>linear time to find the </a:t>
            </a:r>
            <a:r>
              <a:rPr lang="en-US" dirty="0" smtClean="0"/>
              <a:t>item, </a:t>
            </a:r>
            <a:r>
              <a:rPr lang="en-US" dirty="0"/>
              <a:t>then constant time to remove it (better than arrays) </a:t>
            </a:r>
          </a:p>
          <a:p>
            <a:r>
              <a:rPr lang="en-US" b="1" dirty="0"/>
              <a:t>Adding an </a:t>
            </a:r>
            <a:r>
              <a:rPr lang="en-US" b="1" dirty="0" smtClean="0"/>
              <a:t>item</a:t>
            </a:r>
            <a:r>
              <a:rPr lang="en-US" dirty="0" smtClean="0"/>
              <a:t>:</a:t>
            </a:r>
            <a:endParaRPr lang="en-US" dirty="0"/>
          </a:p>
          <a:p>
            <a:pPr lvl="1"/>
            <a:r>
              <a:rPr lang="en-US" b="1" dirty="0"/>
              <a:t>Unordered </a:t>
            </a:r>
            <a:r>
              <a:rPr lang="en-US" b="1" dirty="0" smtClean="0"/>
              <a:t>list</a:t>
            </a:r>
            <a:r>
              <a:rPr lang="en-US" dirty="0" smtClean="0"/>
              <a:t>: </a:t>
            </a:r>
            <a:r>
              <a:rPr lang="en-US" dirty="0"/>
              <a:t>Constant time. Insert at the beginning, make </a:t>
            </a:r>
            <a:r>
              <a:rPr lang="en-US" dirty="0" smtClean="0"/>
              <a:t>the </a:t>
            </a:r>
            <a:r>
              <a:rPr lang="en-US" dirty="0"/>
              <a:t>new item’s </a:t>
            </a:r>
            <a:r>
              <a:rPr lang="en-US" dirty="0" smtClean="0"/>
              <a:t>link </a:t>
            </a:r>
            <a:r>
              <a:rPr lang="en-US" dirty="0"/>
              <a:t>point to </a:t>
            </a:r>
            <a:r>
              <a:rPr lang="en-US" dirty="0" smtClean="0"/>
              <a:t>the </a:t>
            </a:r>
            <a:r>
              <a:rPr lang="en-US" dirty="0"/>
              <a:t>item that was previously </a:t>
            </a:r>
            <a:r>
              <a:rPr lang="en-US" dirty="0" smtClean="0"/>
              <a:t>the beginning. </a:t>
            </a:r>
            <a:r>
              <a:rPr lang="en-US" dirty="0"/>
              <a:t>(Like we saw in the example before)</a:t>
            </a:r>
          </a:p>
          <a:p>
            <a:pPr lvl="1"/>
            <a:r>
              <a:rPr lang="en-US" b="1" dirty="0"/>
              <a:t>Ordered </a:t>
            </a:r>
            <a:r>
              <a:rPr lang="en-US" b="1" dirty="0" smtClean="0"/>
              <a:t>list</a:t>
            </a:r>
            <a:r>
              <a:rPr lang="en-US" dirty="0" smtClean="0"/>
              <a:t>: </a:t>
            </a:r>
            <a:r>
              <a:rPr lang="en-US" dirty="0"/>
              <a:t>Linear time. Finding the correct </a:t>
            </a:r>
            <a:r>
              <a:rPr lang="en-US" dirty="0" smtClean="0"/>
              <a:t>location </a:t>
            </a:r>
            <a:r>
              <a:rPr lang="en-US" dirty="0"/>
              <a:t>to insert at takes </a:t>
            </a:r>
            <a:r>
              <a:rPr lang="en-US" dirty="0" smtClean="0"/>
              <a:t>linear </a:t>
            </a:r>
            <a:r>
              <a:rPr lang="en-US" dirty="0"/>
              <a:t>time, and adding </a:t>
            </a:r>
            <a:r>
              <a:rPr lang="en-US" dirty="0" smtClean="0"/>
              <a:t>the </a:t>
            </a:r>
            <a:r>
              <a:rPr lang="en-US" dirty="0"/>
              <a:t>item there takes </a:t>
            </a:r>
            <a:r>
              <a:rPr lang="en-US" dirty="0" smtClean="0"/>
              <a:t>constant </a:t>
            </a:r>
            <a:r>
              <a:rPr lang="en-US" dirty="0"/>
              <a:t>time.</a:t>
            </a:r>
          </a:p>
          <a:p>
            <a:endParaRPr lang="en-US" dirty="0"/>
          </a:p>
        </p:txBody>
      </p:sp>
    </p:spTree>
    <p:extLst>
      <p:ext uri="{BB962C8B-B14F-4D97-AF65-F5344CB8AC3E}">
        <p14:creationId xmlns:p14="http://schemas.microsoft.com/office/powerpoint/2010/main" val="161419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Linked List</a:t>
            </a:r>
            <a:endParaRPr lang="en-US" dirty="0"/>
          </a:p>
        </p:txBody>
      </p:sp>
      <p:sp>
        <p:nvSpPr>
          <p:cNvPr id="3" name="Content Placeholder 2"/>
          <p:cNvSpPr>
            <a:spLocks noGrp="1"/>
          </p:cNvSpPr>
          <p:nvPr>
            <p:ph idx="1"/>
          </p:nvPr>
        </p:nvSpPr>
        <p:spPr>
          <a:xfrm>
            <a:off x="838200" y="1475510"/>
            <a:ext cx="10515600" cy="5195454"/>
          </a:xfrm>
        </p:spPr>
        <p:txBody>
          <a:bodyPr>
            <a:normAutofit fontScale="92500"/>
          </a:bodyPr>
          <a:lstStyle/>
          <a:p>
            <a:pPr marL="0" indent="0">
              <a:buNone/>
            </a:pPr>
            <a:r>
              <a:rPr lang="en-US" dirty="0" smtClean="0"/>
              <a:t>Common errors with Linked List questions:</a:t>
            </a:r>
          </a:p>
          <a:p>
            <a:r>
              <a:rPr lang="en-US" dirty="0" smtClean="0"/>
              <a:t>Account for empty linked list</a:t>
            </a:r>
          </a:p>
          <a:p>
            <a:pPr lvl="1"/>
            <a:r>
              <a:rPr lang="en-US" dirty="0" smtClean="0"/>
              <a:t>What happens when head is </a:t>
            </a:r>
            <a:r>
              <a:rPr lang="en-US" i="1" dirty="0" smtClean="0"/>
              <a:t>nil</a:t>
            </a:r>
            <a:r>
              <a:rPr lang="en-US" dirty="0" smtClean="0"/>
              <a:t>?</a:t>
            </a:r>
          </a:p>
          <a:p>
            <a:r>
              <a:rPr lang="en-US" dirty="0" smtClean="0"/>
              <a:t>Account for reaching end of the linked list</a:t>
            </a:r>
          </a:p>
          <a:p>
            <a:pPr lvl="1"/>
            <a:r>
              <a:rPr lang="en-US" dirty="0" smtClean="0"/>
              <a:t>Always look before you leap to </a:t>
            </a:r>
            <a:r>
              <a:rPr lang="en-US" i="1" dirty="0" smtClean="0"/>
              <a:t>next</a:t>
            </a:r>
            <a:r>
              <a:rPr lang="en-US" dirty="0" smtClean="0"/>
              <a:t>. Check if </a:t>
            </a:r>
            <a:r>
              <a:rPr lang="en-US" i="1" dirty="0" err="1" smtClean="0"/>
              <a:t>current.next</a:t>
            </a:r>
            <a:r>
              <a:rPr lang="en-US" dirty="0" smtClean="0"/>
              <a:t> is </a:t>
            </a:r>
            <a:r>
              <a:rPr lang="en-US" i="1" dirty="0" smtClean="0"/>
              <a:t>nil</a:t>
            </a:r>
            <a:r>
              <a:rPr lang="en-US" dirty="0" smtClean="0"/>
              <a:t> before dereferencing </a:t>
            </a:r>
            <a:r>
              <a:rPr lang="en-US" i="1" dirty="0" err="1" smtClean="0"/>
              <a:t>current.next.next</a:t>
            </a:r>
            <a:r>
              <a:rPr lang="en-US" dirty="0" smtClean="0"/>
              <a:t> or </a:t>
            </a:r>
            <a:r>
              <a:rPr lang="en-US" i="1" dirty="0" err="1" smtClean="0"/>
              <a:t>current.next.data</a:t>
            </a:r>
            <a:endParaRPr lang="en-US" i="1" dirty="0" smtClean="0"/>
          </a:p>
          <a:p>
            <a:r>
              <a:rPr lang="en-US" dirty="0" smtClean="0"/>
              <a:t>While modifying the list (delete, sort etc.), ensure head is in the right place.</a:t>
            </a:r>
          </a:p>
          <a:p>
            <a:pPr lvl="1"/>
            <a:r>
              <a:rPr lang="en-US" dirty="0" smtClean="0"/>
              <a:t>What happens when the node to be deleted is </a:t>
            </a:r>
            <a:r>
              <a:rPr lang="en-US" i="1" dirty="0" smtClean="0"/>
              <a:t>head</a:t>
            </a:r>
            <a:r>
              <a:rPr lang="en-US" dirty="0" smtClean="0"/>
              <a:t>?</a:t>
            </a:r>
          </a:p>
          <a:p>
            <a:r>
              <a:rPr lang="en-US" dirty="0" smtClean="0"/>
              <a:t>With doubly linked list, be sure to update both </a:t>
            </a:r>
            <a:r>
              <a:rPr lang="en-US" i="1" dirty="0" smtClean="0"/>
              <a:t>next</a:t>
            </a:r>
            <a:r>
              <a:rPr lang="en-US" dirty="0" smtClean="0"/>
              <a:t> and </a:t>
            </a:r>
            <a:r>
              <a:rPr lang="en-US" i="1" dirty="0" smtClean="0"/>
              <a:t>previous</a:t>
            </a:r>
            <a:r>
              <a:rPr lang="en-US" dirty="0" smtClean="0"/>
              <a:t>.</a:t>
            </a:r>
          </a:p>
          <a:p>
            <a:r>
              <a:rPr lang="en-US" dirty="0" smtClean="0"/>
              <a:t>Would even or </a:t>
            </a:r>
            <a:r>
              <a:rPr lang="en-US" dirty="0" smtClean="0"/>
              <a:t>odd </a:t>
            </a:r>
            <a:r>
              <a:rPr lang="en-US" dirty="0" smtClean="0"/>
              <a:t>number of nodes matter for the question?</a:t>
            </a:r>
          </a:p>
          <a:p>
            <a:r>
              <a:rPr lang="en-US" dirty="0" smtClean="0"/>
              <a:t>Does the code work as expected if the linked list had only one node to begin with?</a:t>
            </a:r>
          </a:p>
        </p:txBody>
      </p:sp>
    </p:spTree>
    <p:extLst>
      <p:ext uri="{BB962C8B-B14F-4D97-AF65-F5344CB8AC3E}">
        <p14:creationId xmlns:p14="http://schemas.microsoft.com/office/powerpoint/2010/main" val="400928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7836" y="0"/>
            <a:ext cx="10144112" cy="6847275"/>
            <a:chOff x="967836" y="0"/>
            <a:chExt cx="10144112" cy="684727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836" y="0"/>
              <a:ext cx="10144112" cy="6847275"/>
            </a:xfrm>
            <a:prstGeom prst="rect">
              <a:avLst/>
            </a:prstGeom>
          </p:spPr>
        </p:pic>
        <p:sp>
          <p:nvSpPr>
            <p:cNvPr id="3" name="TextBox 2"/>
            <p:cNvSpPr txBox="1"/>
            <p:nvPr/>
          </p:nvSpPr>
          <p:spPr>
            <a:xfrm>
              <a:off x="1810792" y="4452731"/>
              <a:ext cx="8458200" cy="707886"/>
            </a:xfrm>
            <a:prstGeom prst="rect">
              <a:avLst/>
            </a:prstGeom>
            <a:noFill/>
          </p:spPr>
          <p:txBody>
            <a:bodyPr wrap="square" rtlCol="0">
              <a:spAutoFit/>
            </a:bodyPr>
            <a:lstStyle/>
            <a:p>
              <a:pPr algn="ctr"/>
              <a:r>
                <a:rPr lang="en-US" sz="2000" dirty="0" smtClean="0">
                  <a:solidFill>
                    <a:schemeClr val="bg1"/>
                  </a:solidFill>
                  <a:latin typeface="Arial" panose="020B0604020202020204" pitchFamily="34" charset="0"/>
                  <a:cs typeface="Arial" panose="020B0604020202020204" pitchFamily="34" charset="0"/>
                </a:rPr>
                <a:t>Please attribute use of contents of this material to </a:t>
              </a:r>
            </a:p>
            <a:p>
              <a:pPr algn="ctr"/>
              <a:r>
                <a:rPr lang="en-US" sz="2000" dirty="0" smtClean="0">
                  <a:solidFill>
                    <a:schemeClr val="bg1"/>
                  </a:solidFill>
                  <a:latin typeface="Arial" panose="020B0604020202020204" pitchFamily="34" charset="0"/>
                  <a:cs typeface="Arial" panose="020B0604020202020204" pitchFamily="34" charset="0"/>
                </a:rPr>
                <a:t>Shruti Van Wicklen</a:t>
              </a:r>
              <a:endParaRPr lang="en-US" sz="2000"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1810792" y="6149668"/>
              <a:ext cx="8458200" cy="338554"/>
            </a:xfrm>
            <a:prstGeom prst="rect">
              <a:avLst/>
            </a:prstGeom>
            <a:noFill/>
          </p:spPr>
          <p:txBody>
            <a:bodyPr wrap="square" rtlCol="0">
              <a:spAutoFit/>
            </a:bodyPr>
            <a:lstStyle/>
            <a:p>
              <a:pPr algn="ctr"/>
              <a:r>
                <a:rPr lang="en-US" sz="1600" dirty="0" smtClean="0">
                  <a:solidFill>
                    <a:schemeClr val="bg1"/>
                  </a:solidFill>
                  <a:latin typeface="Arial" panose="020B0604020202020204" pitchFamily="34" charset="0"/>
                  <a:cs typeface="Arial" panose="020B0604020202020204" pitchFamily="34" charset="0"/>
                </a:rPr>
                <a:t>Third party marks and brands are property of their respective holders.</a:t>
              </a:r>
              <a:endParaRPr lang="en-US" sz="1600"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1810792" y="400879"/>
              <a:ext cx="8458200" cy="830997"/>
            </a:xfrm>
            <a:prstGeom prst="rect">
              <a:avLst/>
            </a:prstGeom>
            <a:noFill/>
          </p:spPr>
          <p:txBody>
            <a:bodyPr wrap="square" rtlCol="0">
              <a:spAutoFit/>
            </a:bodyPr>
            <a:lstStyle/>
            <a:p>
              <a:pPr algn="ctr"/>
              <a:r>
                <a:rPr lang="en-US" sz="2400" dirty="0" smtClean="0">
                  <a:solidFill>
                    <a:schemeClr val="bg1"/>
                  </a:solidFill>
                  <a:latin typeface="Arial" panose="020B0604020202020204" pitchFamily="34" charset="0"/>
                  <a:cs typeface="Arial" panose="020B0604020202020204" pitchFamily="34" charset="0"/>
                </a:rPr>
                <a:t>Except where otherwise noted, this work is licensed under</a:t>
              </a:r>
            </a:p>
            <a:p>
              <a:pPr algn="ctr"/>
              <a:r>
                <a:rPr lang="en-US" sz="2400" b="1" dirty="0">
                  <a:solidFill>
                    <a:schemeClr val="bg1"/>
                  </a:solidFill>
                  <a:latin typeface="Arial" panose="020B0604020202020204" pitchFamily="34" charset="0"/>
                  <a:cs typeface="Arial" panose="020B0604020202020204" pitchFamily="34" charset="0"/>
                </a:rPr>
                <a:t>http://creativecommons.org/licenses/by-nc-nd/4.0</a:t>
              </a:r>
              <a:r>
                <a:rPr lang="en-US" sz="2400" b="1" dirty="0" smtClean="0">
                  <a:solidFill>
                    <a:schemeClr val="bg1"/>
                  </a:solidFill>
                  <a:latin typeface="Arial" panose="020B0604020202020204" pitchFamily="34" charset="0"/>
                  <a:cs typeface="Arial" panose="020B0604020202020204" pitchFamily="34" charset="0"/>
                </a:rPr>
                <a:t>/</a:t>
              </a:r>
              <a:endParaRPr lang="en-US" sz="2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383635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0"/>
            <a:ext cx="12192000" cy="685800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solidFill>
                <a:schemeClr val="bg1"/>
              </a:solidFill>
            </a:endParaRP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endParaRPr lang="en-US" dirty="0" smtClean="0">
              <a:solidFill>
                <a:schemeClr val="bg1"/>
              </a:solidFill>
            </a:endParaRP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endParaRPr lang="en-US" dirty="0" smtClean="0">
              <a:solidFill>
                <a:schemeClr val="bg1"/>
              </a:solidFill>
            </a:endParaRP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endParaRPr lang="en-US" dirty="0" smtClean="0">
              <a:solidFill>
                <a:schemeClr val="bg1"/>
              </a:solidFill>
            </a:endParaRP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endParaRPr lang="en-US" dirty="0" smtClean="0">
              <a:solidFill>
                <a:schemeClr val="bg1"/>
              </a:solidFill>
            </a:endParaRPr>
          </a:p>
          <a:p>
            <a:pPr marL="0" indent="0">
              <a:buFont typeface="Arial" panose="020B0604020202020204" pitchFamily="34" charset="0"/>
              <a:buNone/>
            </a:pPr>
            <a:endParaRPr lang="en-US" dirty="0" smtClean="0">
              <a:solidFill>
                <a:schemeClr val="bg1"/>
              </a:solidFill>
            </a:endParaRPr>
          </a:p>
          <a:p>
            <a:pPr marL="0" indent="0">
              <a:buFont typeface="Arial" panose="020B0604020202020204" pitchFamily="34" charset="0"/>
              <a:buNone/>
            </a:pPr>
            <a:r>
              <a:rPr lang="en-US" dirty="0" smtClean="0">
                <a:solidFill>
                  <a:schemeClr val="bg1"/>
                </a:solidFill>
              </a:rPr>
              <a:t>Shruti Van Wicklen</a:t>
            </a:r>
          </a:p>
          <a:p>
            <a:pPr marL="0" indent="0">
              <a:buFont typeface="Arial" panose="020B0604020202020204" pitchFamily="34" charset="0"/>
              <a:buNone/>
            </a:pPr>
            <a:r>
              <a:rPr lang="en-US" dirty="0" smtClean="0">
                <a:solidFill>
                  <a:schemeClr val="bg1"/>
                </a:solidFill>
              </a:rPr>
              <a:t>www.linkedin.com/in/shruti-van-wicklen</a:t>
            </a:r>
            <a:endParaRPr lang="en-US" dirty="0">
              <a:solidFill>
                <a:schemeClr val="bg1"/>
              </a:solidFill>
            </a:endParaRPr>
          </a:p>
        </p:txBody>
      </p:sp>
    </p:spTree>
    <p:extLst>
      <p:ext uri="{BB962C8B-B14F-4D97-AF65-F5344CB8AC3E}">
        <p14:creationId xmlns:p14="http://schemas.microsoft.com/office/powerpoint/2010/main" val="266458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4738" y="3875809"/>
            <a:ext cx="11337261" cy="28624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7948409" y="4198142"/>
            <a:ext cx="394636" cy="423511"/>
            <a:chOff x="5890661" y="2444817"/>
            <a:chExt cx="394636" cy="423511"/>
          </a:xfrm>
        </p:grpSpPr>
        <p:sp>
          <p:nvSpPr>
            <p:cNvPr id="6" name="Rectangle 5"/>
            <p:cNvSpPr/>
            <p:nvPr/>
          </p:nvSpPr>
          <p:spPr>
            <a:xfrm>
              <a:off x="5890661" y="2444817"/>
              <a:ext cx="394636" cy="423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53225" y="2498996"/>
              <a:ext cx="269508" cy="369332"/>
            </a:xfrm>
            <a:prstGeom prst="rect">
              <a:avLst/>
            </a:prstGeom>
            <a:noFill/>
          </p:spPr>
          <p:txBody>
            <a:bodyPr wrap="square" rtlCol="0">
              <a:spAutoFit/>
            </a:bodyPr>
            <a:lstStyle/>
            <a:p>
              <a:r>
                <a:rPr lang="en-US" dirty="0" smtClean="0"/>
                <a:t>x</a:t>
              </a:r>
              <a:endParaRPr lang="en-US" dirty="0"/>
            </a:p>
          </p:txBody>
        </p:sp>
      </p:grpSp>
      <p:grpSp>
        <p:nvGrpSpPr>
          <p:cNvPr id="8" name="Group 7"/>
          <p:cNvGrpSpPr/>
          <p:nvPr/>
        </p:nvGrpSpPr>
        <p:grpSpPr>
          <a:xfrm>
            <a:off x="10306997" y="4742356"/>
            <a:ext cx="394636" cy="423511"/>
            <a:chOff x="5817701" y="4500256"/>
            <a:chExt cx="394636" cy="423511"/>
          </a:xfrm>
        </p:grpSpPr>
        <p:sp>
          <p:nvSpPr>
            <p:cNvPr id="9" name="Rectangle 8"/>
            <p:cNvSpPr/>
            <p:nvPr/>
          </p:nvSpPr>
          <p:spPr>
            <a:xfrm>
              <a:off x="5817701" y="4500256"/>
              <a:ext cx="394636" cy="423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880265" y="4517333"/>
              <a:ext cx="269508" cy="369332"/>
            </a:xfrm>
            <a:prstGeom prst="rect">
              <a:avLst/>
            </a:prstGeom>
            <a:noFill/>
          </p:spPr>
          <p:txBody>
            <a:bodyPr wrap="square" rtlCol="0">
              <a:spAutoFit/>
            </a:bodyPr>
            <a:lstStyle/>
            <a:p>
              <a:r>
                <a:rPr lang="en-US" dirty="0"/>
                <a:t>y</a:t>
              </a:r>
            </a:p>
          </p:txBody>
        </p:sp>
      </p:grpSp>
      <p:grpSp>
        <p:nvGrpSpPr>
          <p:cNvPr id="11" name="Group 10"/>
          <p:cNvGrpSpPr/>
          <p:nvPr/>
        </p:nvGrpSpPr>
        <p:grpSpPr>
          <a:xfrm>
            <a:off x="7316775" y="5670490"/>
            <a:ext cx="4436004" cy="786194"/>
            <a:chOff x="6396018" y="4268816"/>
            <a:chExt cx="4436004" cy="786194"/>
          </a:xfrm>
        </p:grpSpPr>
        <p:grpSp>
          <p:nvGrpSpPr>
            <p:cNvPr id="12" name="Group 11"/>
            <p:cNvGrpSpPr/>
            <p:nvPr/>
          </p:nvGrpSpPr>
          <p:grpSpPr>
            <a:xfrm>
              <a:off x="6788230" y="4268816"/>
              <a:ext cx="4001688" cy="423524"/>
              <a:chOff x="6788230" y="4268816"/>
              <a:chExt cx="4001688" cy="423524"/>
            </a:xfrm>
          </p:grpSpPr>
          <p:grpSp>
            <p:nvGrpSpPr>
              <p:cNvPr id="17" name="Group 16"/>
              <p:cNvGrpSpPr/>
              <p:nvPr/>
            </p:nvGrpSpPr>
            <p:grpSpPr>
              <a:xfrm>
                <a:off x="7586323" y="4268816"/>
                <a:ext cx="3203595" cy="423524"/>
                <a:chOff x="7586323" y="4268816"/>
                <a:chExt cx="3203595" cy="423524"/>
              </a:xfrm>
            </p:grpSpPr>
            <p:grpSp>
              <p:nvGrpSpPr>
                <p:cNvPr id="21" name="Group 20"/>
                <p:cNvGrpSpPr/>
                <p:nvPr/>
              </p:nvGrpSpPr>
              <p:grpSpPr>
                <a:xfrm>
                  <a:off x="9188922" y="4268816"/>
                  <a:ext cx="1600996" cy="423524"/>
                  <a:chOff x="9188922" y="4268816"/>
                  <a:chExt cx="1600996" cy="423524"/>
                </a:xfrm>
              </p:grpSpPr>
              <p:grpSp>
                <p:nvGrpSpPr>
                  <p:cNvPr id="29" name="Group 28"/>
                  <p:cNvGrpSpPr/>
                  <p:nvPr/>
                </p:nvGrpSpPr>
                <p:grpSpPr>
                  <a:xfrm>
                    <a:off x="9994231" y="4268816"/>
                    <a:ext cx="795687" cy="423524"/>
                    <a:chOff x="9994231" y="4268816"/>
                    <a:chExt cx="795687" cy="423524"/>
                  </a:xfrm>
                </p:grpSpPr>
                <p:sp>
                  <p:nvSpPr>
                    <p:cNvPr id="33" name="Rectangle 32"/>
                    <p:cNvSpPr/>
                    <p:nvPr/>
                  </p:nvSpPr>
                  <p:spPr>
                    <a:xfrm>
                      <a:off x="9994231" y="4268829"/>
                      <a:ext cx="394636" cy="423511"/>
                    </a:xfrm>
                    <a:prstGeom prst="rect">
                      <a:avLst/>
                    </a:prstGeom>
                    <a:solidFill>
                      <a:schemeClr val="accent1"/>
                    </a:solidFill>
                    <a:ln w="28575">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4" name="Rectangle 33"/>
                    <p:cNvSpPr/>
                    <p:nvPr/>
                  </p:nvSpPr>
                  <p:spPr>
                    <a:xfrm>
                      <a:off x="10395282" y="4268816"/>
                      <a:ext cx="394636" cy="423511"/>
                    </a:xfrm>
                    <a:prstGeom prst="rect">
                      <a:avLst/>
                    </a:prstGeom>
                    <a:solidFill>
                      <a:schemeClr val="accent1"/>
                    </a:solidFill>
                    <a:ln w="28575">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nvGrpSpPr>
                  <p:cNvPr id="30" name="Group 29"/>
                  <p:cNvGrpSpPr/>
                  <p:nvPr/>
                </p:nvGrpSpPr>
                <p:grpSpPr>
                  <a:xfrm>
                    <a:off x="9188922" y="4268816"/>
                    <a:ext cx="795687" cy="423524"/>
                    <a:chOff x="9994231" y="4268816"/>
                    <a:chExt cx="795687" cy="423524"/>
                  </a:xfrm>
                </p:grpSpPr>
                <p:sp>
                  <p:nvSpPr>
                    <p:cNvPr id="31" name="Rectangle 30"/>
                    <p:cNvSpPr/>
                    <p:nvPr/>
                  </p:nvSpPr>
                  <p:spPr>
                    <a:xfrm>
                      <a:off x="9994231" y="4268829"/>
                      <a:ext cx="394636" cy="423511"/>
                    </a:xfrm>
                    <a:prstGeom prst="rect">
                      <a:avLst/>
                    </a:prstGeom>
                    <a:solidFill>
                      <a:schemeClr val="accent1"/>
                    </a:solidFill>
                    <a:ln w="28575">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2" name="Rectangle 31"/>
                    <p:cNvSpPr/>
                    <p:nvPr/>
                  </p:nvSpPr>
                  <p:spPr>
                    <a:xfrm>
                      <a:off x="10395282" y="4268816"/>
                      <a:ext cx="394636" cy="423511"/>
                    </a:xfrm>
                    <a:prstGeom prst="rect">
                      <a:avLst/>
                    </a:prstGeom>
                    <a:solidFill>
                      <a:schemeClr val="accent1"/>
                    </a:solidFill>
                    <a:ln w="28575">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22" name="Group 21"/>
                <p:cNvGrpSpPr/>
                <p:nvPr/>
              </p:nvGrpSpPr>
              <p:grpSpPr>
                <a:xfrm>
                  <a:off x="7586323" y="4268816"/>
                  <a:ext cx="1600996" cy="423524"/>
                  <a:chOff x="9188922" y="4268816"/>
                  <a:chExt cx="1600996" cy="423524"/>
                </a:xfrm>
              </p:grpSpPr>
              <p:grpSp>
                <p:nvGrpSpPr>
                  <p:cNvPr id="23" name="Group 22"/>
                  <p:cNvGrpSpPr/>
                  <p:nvPr/>
                </p:nvGrpSpPr>
                <p:grpSpPr>
                  <a:xfrm>
                    <a:off x="9994231" y="4268816"/>
                    <a:ext cx="795687" cy="423524"/>
                    <a:chOff x="9994231" y="4268816"/>
                    <a:chExt cx="795687" cy="423524"/>
                  </a:xfrm>
                </p:grpSpPr>
                <p:sp>
                  <p:nvSpPr>
                    <p:cNvPr id="27" name="Rectangle 26"/>
                    <p:cNvSpPr/>
                    <p:nvPr/>
                  </p:nvSpPr>
                  <p:spPr>
                    <a:xfrm>
                      <a:off x="9994231" y="4268829"/>
                      <a:ext cx="394636" cy="423511"/>
                    </a:xfrm>
                    <a:prstGeom prst="rect">
                      <a:avLst/>
                    </a:prstGeom>
                    <a:solidFill>
                      <a:schemeClr val="accent1"/>
                    </a:solidFill>
                    <a:ln w="28575">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8" name="Rectangle 27"/>
                    <p:cNvSpPr/>
                    <p:nvPr/>
                  </p:nvSpPr>
                  <p:spPr>
                    <a:xfrm>
                      <a:off x="10395282" y="4268816"/>
                      <a:ext cx="394636" cy="423511"/>
                    </a:xfrm>
                    <a:prstGeom prst="rect">
                      <a:avLst/>
                    </a:prstGeom>
                    <a:solidFill>
                      <a:schemeClr val="accent1"/>
                    </a:solidFill>
                    <a:ln w="28575">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nvGrpSpPr>
                  <p:cNvPr id="24" name="Group 23"/>
                  <p:cNvGrpSpPr/>
                  <p:nvPr/>
                </p:nvGrpSpPr>
                <p:grpSpPr>
                  <a:xfrm>
                    <a:off x="9188922" y="4268816"/>
                    <a:ext cx="795687" cy="423524"/>
                    <a:chOff x="9994231" y="4268816"/>
                    <a:chExt cx="795687" cy="423524"/>
                  </a:xfrm>
                </p:grpSpPr>
                <p:sp>
                  <p:nvSpPr>
                    <p:cNvPr id="25" name="Rectangle 24"/>
                    <p:cNvSpPr/>
                    <p:nvPr/>
                  </p:nvSpPr>
                  <p:spPr>
                    <a:xfrm>
                      <a:off x="9994231" y="4268829"/>
                      <a:ext cx="394636" cy="423511"/>
                    </a:xfrm>
                    <a:prstGeom prst="rect">
                      <a:avLst/>
                    </a:prstGeom>
                    <a:solidFill>
                      <a:schemeClr val="accent1"/>
                    </a:solidFill>
                    <a:ln w="28575">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6" name="Rectangle 25"/>
                    <p:cNvSpPr/>
                    <p:nvPr/>
                  </p:nvSpPr>
                  <p:spPr>
                    <a:xfrm>
                      <a:off x="10395282" y="4268816"/>
                      <a:ext cx="394636" cy="423511"/>
                    </a:xfrm>
                    <a:prstGeom prst="rect">
                      <a:avLst/>
                    </a:prstGeom>
                    <a:solidFill>
                      <a:schemeClr val="accent1"/>
                    </a:solidFill>
                    <a:ln w="28575">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grpSp>
            <p:nvGrpSpPr>
              <p:cNvPr id="18" name="Group 17"/>
              <p:cNvGrpSpPr/>
              <p:nvPr/>
            </p:nvGrpSpPr>
            <p:grpSpPr>
              <a:xfrm>
                <a:off x="6788230" y="4268816"/>
                <a:ext cx="795687" cy="423524"/>
                <a:chOff x="9994231" y="4268816"/>
                <a:chExt cx="795687" cy="423524"/>
              </a:xfrm>
            </p:grpSpPr>
            <p:sp>
              <p:nvSpPr>
                <p:cNvPr id="19" name="Rectangle 18"/>
                <p:cNvSpPr/>
                <p:nvPr/>
              </p:nvSpPr>
              <p:spPr>
                <a:xfrm>
                  <a:off x="9994231" y="4268829"/>
                  <a:ext cx="394636" cy="423511"/>
                </a:xfrm>
                <a:prstGeom prst="rect">
                  <a:avLst/>
                </a:prstGeom>
                <a:solidFill>
                  <a:schemeClr val="accent1"/>
                </a:solidFill>
                <a:ln w="28575">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0" name="Rectangle 19"/>
                <p:cNvSpPr/>
                <p:nvPr/>
              </p:nvSpPr>
              <p:spPr>
                <a:xfrm>
                  <a:off x="10395282" y="4268816"/>
                  <a:ext cx="394636" cy="423511"/>
                </a:xfrm>
                <a:prstGeom prst="rect">
                  <a:avLst/>
                </a:prstGeom>
                <a:solidFill>
                  <a:schemeClr val="accent1"/>
                </a:solidFill>
                <a:ln w="28575">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sp>
          <p:nvSpPr>
            <p:cNvPr id="13" name="TextBox 12"/>
            <p:cNvSpPr txBox="1"/>
            <p:nvPr/>
          </p:nvSpPr>
          <p:spPr>
            <a:xfrm>
              <a:off x="6396018" y="4295905"/>
              <a:ext cx="417095" cy="369332"/>
            </a:xfrm>
            <a:prstGeom prst="rect">
              <a:avLst/>
            </a:prstGeom>
            <a:noFill/>
          </p:spPr>
          <p:txBody>
            <a:bodyPr wrap="square" rtlCol="0">
              <a:spAutoFit/>
            </a:bodyPr>
            <a:lstStyle/>
            <a:p>
              <a:r>
                <a:rPr lang="en-US" dirty="0"/>
                <a:t>z</a:t>
              </a:r>
              <a:r>
                <a:rPr lang="en-US" dirty="0" smtClean="0"/>
                <a:t>:</a:t>
              </a:r>
              <a:endParaRPr lang="en-US" dirty="0"/>
            </a:p>
          </p:txBody>
        </p:sp>
        <p:sp>
          <p:nvSpPr>
            <p:cNvPr id="14" name="TextBox 13"/>
            <p:cNvSpPr txBox="1"/>
            <p:nvPr/>
          </p:nvSpPr>
          <p:spPr>
            <a:xfrm>
              <a:off x="6746126" y="4747233"/>
              <a:ext cx="478844" cy="307777"/>
            </a:xfrm>
            <a:prstGeom prst="rect">
              <a:avLst/>
            </a:prstGeom>
            <a:noFill/>
          </p:spPr>
          <p:txBody>
            <a:bodyPr wrap="square" rtlCol="0">
              <a:spAutoFit/>
            </a:bodyPr>
            <a:lstStyle/>
            <a:p>
              <a:r>
                <a:rPr lang="en-US" sz="1400" dirty="0"/>
                <a:t>z</a:t>
              </a:r>
              <a:r>
                <a:rPr lang="en-US" sz="1400" dirty="0" smtClean="0"/>
                <a:t>[0]</a:t>
              </a:r>
              <a:endParaRPr lang="en-US" sz="1400" dirty="0"/>
            </a:p>
          </p:txBody>
        </p:sp>
        <p:sp>
          <p:nvSpPr>
            <p:cNvPr id="15" name="TextBox 14"/>
            <p:cNvSpPr txBox="1"/>
            <p:nvPr/>
          </p:nvSpPr>
          <p:spPr>
            <a:xfrm>
              <a:off x="7147177" y="4747233"/>
              <a:ext cx="478844" cy="307777"/>
            </a:xfrm>
            <a:prstGeom prst="rect">
              <a:avLst/>
            </a:prstGeom>
            <a:noFill/>
          </p:spPr>
          <p:txBody>
            <a:bodyPr wrap="square" rtlCol="0">
              <a:spAutoFit/>
            </a:bodyPr>
            <a:lstStyle/>
            <a:p>
              <a:r>
                <a:rPr lang="en-US" sz="1400" dirty="0" smtClean="0"/>
                <a:t>z[1]</a:t>
              </a:r>
              <a:endParaRPr lang="en-US" sz="1400" dirty="0"/>
            </a:p>
          </p:txBody>
        </p:sp>
        <p:sp>
          <p:nvSpPr>
            <p:cNvPr id="16" name="TextBox 15"/>
            <p:cNvSpPr txBox="1"/>
            <p:nvPr/>
          </p:nvSpPr>
          <p:spPr>
            <a:xfrm>
              <a:off x="10353178" y="4747233"/>
              <a:ext cx="478844" cy="307777"/>
            </a:xfrm>
            <a:prstGeom prst="rect">
              <a:avLst/>
            </a:prstGeom>
            <a:noFill/>
          </p:spPr>
          <p:txBody>
            <a:bodyPr wrap="square" rtlCol="0">
              <a:spAutoFit/>
            </a:bodyPr>
            <a:lstStyle/>
            <a:p>
              <a:r>
                <a:rPr lang="en-US" sz="1400" dirty="0" smtClean="0"/>
                <a:t>z[9]</a:t>
              </a:r>
              <a:endParaRPr lang="en-US" sz="1400" dirty="0"/>
            </a:p>
          </p:txBody>
        </p:sp>
      </p:grpSp>
      <p:sp>
        <p:nvSpPr>
          <p:cNvPr id="40" name="TextBox 39"/>
          <p:cNvSpPr txBox="1"/>
          <p:nvPr/>
        </p:nvSpPr>
        <p:spPr>
          <a:xfrm>
            <a:off x="4302098" y="3455832"/>
            <a:ext cx="4197402" cy="461665"/>
          </a:xfrm>
          <a:prstGeom prst="rect">
            <a:avLst/>
          </a:prstGeom>
          <a:noFill/>
        </p:spPr>
        <p:txBody>
          <a:bodyPr wrap="square" rtlCol="0">
            <a:spAutoFit/>
          </a:bodyPr>
          <a:lstStyle/>
          <a:p>
            <a:pPr algn="ctr"/>
            <a:r>
              <a:rPr lang="en-US" sz="2400" i="1" dirty="0" smtClean="0">
                <a:solidFill>
                  <a:schemeClr val="accent1"/>
                </a:solidFill>
                <a:latin typeface="Andalus" panose="02020603050405020304" pitchFamily="18" charset="-78"/>
                <a:cs typeface="Andalus" panose="02020603050405020304" pitchFamily="18" charset="-78"/>
              </a:rPr>
              <a:t>Memory</a:t>
            </a:r>
            <a:endParaRPr lang="en-US" sz="2400" i="1" dirty="0">
              <a:solidFill>
                <a:schemeClr val="accent1"/>
              </a:solidFill>
              <a:latin typeface="Andalus" panose="02020603050405020304" pitchFamily="18" charset="-78"/>
              <a:cs typeface="Andalus" panose="02020603050405020304" pitchFamily="18" charset="-78"/>
            </a:endParaRPr>
          </a:p>
        </p:txBody>
      </p:sp>
      <p:sp>
        <p:nvSpPr>
          <p:cNvPr id="41" name="Content Placeholder 2"/>
          <p:cNvSpPr txBox="1">
            <a:spLocks/>
          </p:cNvSpPr>
          <p:nvPr/>
        </p:nvSpPr>
        <p:spPr>
          <a:xfrm>
            <a:off x="7410309" y="358041"/>
            <a:ext cx="4781690" cy="26645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err="1" smtClean="0">
                <a:solidFill>
                  <a:srgbClr val="8000FF"/>
                </a:solidFill>
                <a:highlight>
                  <a:srgbClr val="FFFFFF"/>
                </a:highlight>
                <a:latin typeface="Consolas" panose="020B0609020204030204" pitchFamily="49" charset="0"/>
                <a:cs typeface="Consolas" panose="020B0609020204030204" pitchFamily="49" charset="0"/>
              </a:rPr>
              <a:t>int</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x </a:t>
            </a:r>
            <a:r>
              <a:rPr lang="en-US" sz="18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rgbClr val="FF8000"/>
                </a:solidFill>
                <a:highlight>
                  <a:srgbClr val="FFFFFF"/>
                </a:highlight>
                <a:latin typeface="Consolas" panose="020B0609020204030204" pitchFamily="49" charset="0"/>
                <a:cs typeface="Consolas" panose="020B0609020204030204" pitchFamily="49" charset="0"/>
              </a:rPr>
              <a:t>1</a:t>
            </a:r>
            <a:r>
              <a:rPr lang="en-US" sz="18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y </a:t>
            </a:r>
            <a:r>
              <a:rPr lang="en-US" sz="18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rgbClr val="FF8000"/>
                </a:solidFill>
                <a:highlight>
                  <a:srgbClr val="FFFFFF"/>
                </a:highlight>
                <a:latin typeface="Consolas" panose="020B0609020204030204" pitchFamily="49" charset="0"/>
                <a:cs typeface="Consolas" panose="020B0609020204030204" pitchFamily="49" charset="0"/>
              </a:rPr>
              <a:t>2</a:t>
            </a:r>
            <a:r>
              <a:rPr lang="en-US" sz="18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z</a:t>
            </a:r>
            <a:r>
              <a:rPr lang="en-US" sz="18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800" dirty="0" smtClean="0">
                <a:solidFill>
                  <a:srgbClr val="FF8000"/>
                </a:solidFill>
                <a:highlight>
                  <a:srgbClr val="FFFFFF"/>
                </a:highlight>
                <a:latin typeface="Consolas" panose="020B0609020204030204" pitchFamily="49" charset="0"/>
                <a:cs typeface="Consolas" panose="020B0609020204030204" pitchFamily="49" charset="0"/>
              </a:rPr>
              <a:t>10</a:t>
            </a:r>
            <a:r>
              <a:rPr lang="en-US" sz="1800" b="1" dirty="0" smtClean="0">
                <a:solidFill>
                  <a:srgbClr val="000080"/>
                </a:solidFill>
                <a:highlight>
                  <a:srgbClr val="FFFFFF"/>
                </a:highlight>
                <a:latin typeface="Consolas" panose="020B0609020204030204" pitchFamily="49" charset="0"/>
                <a:cs typeface="Consolas" panose="020B0609020204030204" pitchFamily="49" charset="0"/>
              </a:rPr>
              <a:t>];</a:t>
            </a:r>
          </a:p>
          <a:p>
            <a:pPr marL="0" indent="0">
              <a:buFont typeface="Arial" panose="020B0604020202020204" pitchFamily="34" charset="0"/>
              <a:buNone/>
            </a:pPr>
            <a:r>
              <a:rPr lang="en-US" sz="1800" dirty="0" smtClean="0">
                <a:solidFill>
                  <a:srgbClr val="008000"/>
                </a:solidFill>
                <a:highlight>
                  <a:srgbClr val="FFFFFF"/>
                </a:highlight>
                <a:latin typeface="Consolas" panose="020B0609020204030204" pitchFamily="49" charset="0"/>
                <a:cs typeface="Consolas" panose="020B0609020204030204" pitchFamily="49" charset="0"/>
              </a:rPr>
              <a:t>/* Note: The array z is allocated a </a:t>
            </a:r>
            <a:r>
              <a:rPr lang="en-US" sz="1800" b="1" dirty="0" smtClean="0">
                <a:solidFill>
                  <a:srgbClr val="008000"/>
                </a:solidFill>
                <a:highlight>
                  <a:srgbClr val="FFFFFF"/>
                </a:highlight>
                <a:latin typeface="Consolas" panose="020B0609020204030204" pitchFamily="49" charset="0"/>
                <a:cs typeface="Consolas" panose="020B0609020204030204" pitchFamily="49" charset="0"/>
              </a:rPr>
              <a:t>contiguous space in memory</a:t>
            </a:r>
            <a:r>
              <a:rPr lang="en-US" sz="1800" dirty="0" smtClean="0">
                <a:solidFill>
                  <a:srgbClr val="008000"/>
                </a:solidFill>
                <a:highlight>
                  <a:srgbClr val="FFFFFF"/>
                </a:highlight>
                <a:latin typeface="Consolas" panose="020B0609020204030204" pitchFamily="49" charset="0"/>
                <a:cs typeface="Consolas" panose="020B0609020204030204" pitchFamily="49" charset="0"/>
              </a:rPr>
              <a:t> that fits 10 X </a:t>
            </a:r>
            <a:r>
              <a:rPr lang="en-US" sz="1800" b="1" dirty="0" err="1" smtClean="0">
                <a:solidFill>
                  <a:srgbClr val="008000"/>
                </a:solidFill>
                <a:highlight>
                  <a:srgbClr val="FFFFFF"/>
                </a:highlight>
                <a:latin typeface="Consolas" panose="020B0609020204030204" pitchFamily="49" charset="0"/>
                <a:cs typeface="Consolas" panose="020B0609020204030204" pitchFamily="49" charset="0"/>
              </a:rPr>
              <a:t>sizeof</a:t>
            </a:r>
            <a:r>
              <a:rPr lang="en-US" sz="1800" b="1" dirty="0" smtClean="0">
                <a:solidFill>
                  <a:srgbClr val="008000"/>
                </a:solidFill>
                <a:highlight>
                  <a:srgbClr val="FFFFFF"/>
                </a:highlight>
                <a:latin typeface="Consolas" panose="020B0609020204030204" pitchFamily="49" charset="0"/>
                <a:cs typeface="Consolas" panose="020B0609020204030204" pitchFamily="49" charset="0"/>
              </a:rPr>
              <a:t>(</a:t>
            </a:r>
            <a:r>
              <a:rPr lang="en-US" sz="1800" b="1" dirty="0" err="1" smtClean="0">
                <a:solidFill>
                  <a:srgbClr val="008000"/>
                </a:solidFill>
                <a:highlight>
                  <a:srgbClr val="FFFFFF"/>
                </a:highlight>
                <a:latin typeface="Consolas" panose="020B0609020204030204" pitchFamily="49" charset="0"/>
                <a:cs typeface="Consolas" panose="020B0609020204030204" pitchFamily="49" charset="0"/>
              </a:rPr>
              <a:t>int</a:t>
            </a:r>
            <a:r>
              <a:rPr lang="en-US" sz="1800" b="1" dirty="0" smtClean="0">
                <a:solidFill>
                  <a:srgbClr val="008000"/>
                </a:solidFill>
                <a:highlight>
                  <a:srgbClr val="FFFFFF"/>
                </a:highlight>
                <a:latin typeface="Consolas" panose="020B0609020204030204" pitchFamily="49" charset="0"/>
                <a:cs typeface="Consolas" panose="020B0609020204030204" pitchFamily="49" charset="0"/>
              </a:rPr>
              <a:t>) </a:t>
            </a:r>
          </a:p>
          <a:p>
            <a:pPr marL="0" indent="0">
              <a:buFont typeface="Arial" panose="020B0604020202020204" pitchFamily="34" charset="0"/>
              <a:buNone/>
            </a:pPr>
            <a:r>
              <a:rPr lang="en-US" sz="1800" dirty="0" smtClean="0">
                <a:solidFill>
                  <a:srgbClr val="008000"/>
                </a:solidFill>
                <a:highlight>
                  <a:srgbClr val="FFFFFF"/>
                </a:highlight>
                <a:latin typeface="Consolas" panose="020B0609020204030204" pitchFamily="49" charset="0"/>
                <a:cs typeface="Consolas" panose="020B0609020204030204" pitchFamily="49" charset="0"/>
              </a:rPr>
              <a:t>Being homogeneous data structure with contiguous memory allocation allows for array indexing to be a O(1) operation.</a:t>
            </a:r>
          </a:p>
          <a:p>
            <a:pPr marL="0" indent="0">
              <a:buFont typeface="Arial" panose="020B0604020202020204" pitchFamily="34" charset="0"/>
              <a:buNone/>
            </a:pPr>
            <a:r>
              <a:rPr lang="en-US" sz="1800" dirty="0" smtClean="0">
                <a:solidFill>
                  <a:srgbClr val="008000"/>
                </a:solidFill>
                <a:highlight>
                  <a:srgbClr val="FFFFFF"/>
                </a:highlight>
                <a:latin typeface="Consolas" panose="020B0609020204030204" pitchFamily="49" charset="0"/>
                <a:cs typeface="Consolas" panose="020B0609020204030204" pitchFamily="49" charset="0"/>
              </a:rPr>
              <a:t>*/</a:t>
            </a:r>
            <a:endParaRPr lang="en-US" sz="1800" dirty="0" smtClean="0">
              <a:latin typeface="Consolas" panose="020B0609020204030204" pitchFamily="49" charset="0"/>
              <a:cs typeface="Consolas" panose="020B0609020204030204" pitchFamily="49" charset="0"/>
            </a:endParaRPr>
          </a:p>
        </p:txBody>
      </p:sp>
      <p:sp>
        <p:nvSpPr>
          <p:cNvPr id="42" name="TextBox 41"/>
          <p:cNvSpPr txBox="1"/>
          <p:nvPr/>
        </p:nvSpPr>
        <p:spPr>
          <a:xfrm>
            <a:off x="7411006" y="-7228"/>
            <a:ext cx="4197402" cy="461665"/>
          </a:xfrm>
          <a:prstGeom prst="rect">
            <a:avLst/>
          </a:prstGeom>
          <a:noFill/>
        </p:spPr>
        <p:txBody>
          <a:bodyPr wrap="square" rtlCol="0">
            <a:spAutoFit/>
          </a:bodyPr>
          <a:lstStyle/>
          <a:p>
            <a:pPr algn="ctr"/>
            <a:r>
              <a:rPr lang="en-US" sz="2400" i="1" dirty="0" smtClean="0">
                <a:latin typeface="Andalus" panose="02020603050405020304" pitchFamily="18" charset="-78"/>
                <a:cs typeface="Andalus" panose="02020603050405020304" pitchFamily="18" charset="-78"/>
              </a:rPr>
              <a:t>Arrays</a:t>
            </a:r>
            <a:endParaRPr lang="en-US" sz="2400" i="1" dirty="0">
              <a:latin typeface="Andalus" panose="02020603050405020304" pitchFamily="18" charset="-78"/>
              <a:cs typeface="Andalus" panose="02020603050405020304" pitchFamily="18" charset="-78"/>
            </a:endParaRPr>
          </a:p>
        </p:txBody>
      </p:sp>
      <p:sp>
        <p:nvSpPr>
          <p:cNvPr id="43" name="TextBox 42"/>
          <p:cNvSpPr txBox="1"/>
          <p:nvPr/>
        </p:nvSpPr>
        <p:spPr>
          <a:xfrm>
            <a:off x="1245733" y="-21656"/>
            <a:ext cx="4197402" cy="461665"/>
          </a:xfrm>
          <a:prstGeom prst="rect">
            <a:avLst/>
          </a:prstGeom>
          <a:noFill/>
        </p:spPr>
        <p:txBody>
          <a:bodyPr wrap="square" rtlCol="0">
            <a:spAutoFit/>
          </a:bodyPr>
          <a:lstStyle/>
          <a:p>
            <a:pPr algn="ctr"/>
            <a:r>
              <a:rPr lang="en-US" sz="2400" i="1" dirty="0" smtClean="0">
                <a:latin typeface="Andalus" panose="02020603050405020304" pitchFamily="18" charset="-78"/>
                <a:cs typeface="Andalus" panose="02020603050405020304" pitchFamily="18" charset="-78"/>
              </a:rPr>
              <a:t>Linked Lists</a:t>
            </a:r>
            <a:endParaRPr lang="en-US" sz="2400" i="1" dirty="0">
              <a:latin typeface="Andalus" panose="02020603050405020304" pitchFamily="18" charset="-78"/>
              <a:cs typeface="Andalus" panose="02020603050405020304" pitchFamily="18" charset="-78"/>
            </a:endParaRPr>
          </a:p>
        </p:txBody>
      </p:sp>
      <p:sp>
        <p:nvSpPr>
          <p:cNvPr id="2" name="TextBox 1"/>
          <p:cNvSpPr txBox="1"/>
          <p:nvPr/>
        </p:nvSpPr>
        <p:spPr>
          <a:xfrm>
            <a:off x="209408" y="407323"/>
            <a:ext cx="7200901" cy="2862322"/>
          </a:xfrm>
          <a:prstGeom prst="rect">
            <a:avLst/>
          </a:prstGeom>
          <a:noFill/>
        </p:spPr>
        <p:txBody>
          <a:bodyPr wrap="square" rtlCol="0">
            <a:spAutoFit/>
          </a:bodyPr>
          <a:lstStyle/>
          <a:p>
            <a:r>
              <a:rPr lang="en-US" dirty="0" smtClean="0"/>
              <a:t>Just like Arrays, linked lists are:</a:t>
            </a:r>
          </a:p>
          <a:p>
            <a:pPr marL="285750" indent="-285750">
              <a:buFont typeface="Arial" panose="020B0604020202020204" pitchFamily="34" charset="0"/>
              <a:buChar char="•"/>
            </a:pPr>
            <a:r>
              <a:rPr lang="en-US" dirty="0" smtClean="0"/>
              <a:t>Linear data structure (data is organized in a linear way)</a:t>
            </a:r>
          </a:p>
          <a:p>
            <a:pPr marL="285750" indent="-285750">
              <a:buFont typeface="Arial" panose="020B0604020202020204" pitchFamily="34" charset="0"/>
              <a:buChar char="•"/>
            </a:pPr>
            <a:r>
              <a:rPr lang="en-US" dirty="0" smtClean="0"/>
              <a:t>Homogeneous data (each node in the linked list has the same structure)</a:t>
            </a:r>
            <a:endParaRPr lang="en-US" dirty="0"/>
          </a:p>
          <a:p>
            <a:r>
              <a:rPr lang="en-US" dirty="0" smtClean="0"/>
              <a:t>In contrast to Arrays, linked lists are:</a:t>
            </a:r>
          </a:p>
          <a:p>
            <a:pPr marL="285750" indent="-285750">
              <a:buFont typeface="Arial" panose="020B0604020202020204" pitchFamily="34" charset="0"/>
              <a:buChar char="•"/>
            </a:pPr>
            <a:r>
              <a:rPr lang="en-US" dirty="0" smtClean="0"/>
              <a:t>Dynamically allocated (Size can change throughout the lifetime of the linked list)</a:t>
            </a:r>
          </a:p>
          <a:p>
            <a:pPr marL="285750" indent="-285750">
              <a:buFont typeface="Arial" panose="020B0604020202020204" pitchFamily="34" charset="0"/>
              <a:buChar char="•"/>
            </a:pPr>
            <a:r>
              <a:rPr lang="en-US" dirty="0" smtClean="0"/>
              <a:t>Each node could be anywhere in memory (non-contiguous memory allocation)</a:t>
            </a:r>
          </a:p>
          <a:p>
            <a:r>
              <a:rPr lang="en-US" dirty="0" smtClean="0"/>
              <a:t>This means finding the nth item in a linked list takes linear time as against constant time in an array (no quick indexing option).</a:t>
            </a:r>
            <a:endParaRPr lang="en-US" dirty="0"/>
          </a:p>
        </p:txBody>
      </p:sp>
      <p:sp>
        <p:nvSpPr>
          <p:cNvPr id="3" name="TextBox 2"/>
          <p:cNvSpPr txBox="1"/>
          <p:nvPr/>
        </p:nvSpPr>
        <p:spPr>
          <a:xfrm>
            <a:off x="854739" y="3254480"/>
            <a:ext cx="1444337" cy="369332"/>
          </a:xfrm>
          <a:prstGeom prst="rect">
            <a:avLst/>
          </a:prstGeom>
          <a:noFill/>
          <a:ln>
            <a:solidFill>
              <a:srgbClr val="FFC000"/>
            </a:solidFill>
          </a:ln>
        </p:spPr>
        <p:txBody>
          <a:bodyPr wrap="square" rtlCol="0">
            <a:spAutoFit/>
          </a:bodyPr>
          <a:lstStyle/>
          <a:p>
            <a:pPr algn="ctr"/>
            <a:r>
              <a:rPr lang="en-US" dirty="0" smtClean="0">
                <a:latin typeface="Consolas" panose="020B0609020204030204" pitchFamily="49" charset="0"/>
                <a:cs typeface="Consolas" panose="020B0609020204030204" pitchFamily="49" charset="0"/>
              </a:rPr>
              <a:t>head</a:t>
            </a:r>
            <a:endParaRPr lang="en-US" dirty="0">
              <a:latin typeface="Consolas" panose="020B0609020204030204" pitchFamily="49" charset="0"/>
              <a:cs typeface="Consolas" panose="020B0609020204030204" pitchFamily="49" charset="0"/>
            </a:endParaRPr>
          </a:p>
        </p:txBody>
      </p:sp>
      <p:grpSp>
        <p:nvGrpSpPr>
          <p:cNvPr id="44" name="Group 43"/>
          <p:cNvGrpSpPr/>
          <p:nvPr/>
        </p:nvGrpSpPr>
        <p:grpSpPr>
          <a:xfrm>
            <a:off x="1379588" y="4436989"/>
            <a:ext cx="1405176" cy="422836"/>
            <a:chOff x="5890661" y="2444817"/>
            <a:chExt cx="394636" cy="428173"/>
          </a:xfrm>
          <a:solidFill>
            <a:schemeClr val="accent2">
              <a:lumMod val="60000"/>
              <a:lumOff val="40000"/>
            </a:schemeClr>
          </a:solidFill>
        </p:grpSpPr>
        <p:sp>
          <p:nvSpPr>
            <p:cNvPr id="45" name="Rectangle 44"/>
            <p:cNvSpPr/>
            <p:nvPr/>
          </p:nvSpPr>
          <p:spPr>
            <a:xfrm>
              <a:off x="5890661" y="2444817"/>
              <a:ext cx="394636" cy="4235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953225" y="2498996"/>
              <a:ext cx="269508" cy="373994"/>
            </a:xfrm>
            <a:prstGeom prst="rect">
              <a:avLst/>
            </a:prstGeom>
            <a:grpFill/>
          </p:spPr>
          <p:txBody>
            <a:bodyPr wrap="square" rtlCol="0">
              <a:spAutoFit/>
            </a:bodyPr>
            <a:lstStyle/>
            <a:p>
              <a:pPr algn="ctr"/>
              <a:r>
                <a:rPr lang="en-US" dirty="0"/>
                <a:t>n</a:t>
              </a:r>
              <a:r>
                <a:rPr lang="en-US" dirty="0" smtClean="0"/>
                <a:t>ode 1</a:t>
              </a:r>
              <a:endParaRPr lang="en-US" dirty="0"/>
            </a:p>
          </p:txBody>
        </p:sp>
      </p:grpSp>
      <p:grpSp>
        <p:nvGrpSpPr>
          <p:cNvPr id="47" name="Group 46"/>
          <p:cNvGrpSpPr/>
          <p:nvPr/>
        </p:nvGrpSpPr>
        <p:grpSpPr>
          <a:xfrm>
            <a:off x="6740551" y="4902298"/>
            <a:ext cx="1405176" cy="422836"/>
            <a:chOff x="5890661" y="2444817"/>
            <a:chExt cx="394636" cy="428173"/>
          </a:xfrm>
          <a:solidFill>
            <a:schemeClr val="accent2">
              <a:lumMod val="60000"/>
              <a:lumOff val="40000"/>
            </a:schemeClr>
          </a:solidFill>
        </p:grpSpPr>
        <p:sp>
          <p:nvSpPr>
            <p:cNvPr id="48" name="Rectangle 47"/>
            <p:cNvSpPr/>
            <p:nvPr/>
          </p:nvSpPr>
          <p:spPr>
            <a:xfrm>
              <a:off x="5890661" y="2444817"/>
              <a:ext cx="394636" cy="4235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953225" y="2498996"/>
              <a:ext cx="269508" cy="373994"/>
            </a:xfrm>
            <a:prstGeom prst="rect">
              <a:avLst/>
            </a:prstGeom>
            <a:grpFill/>
          </p:spPr>
          <p:txBody>
            <a:bodyPr wrap="square" rtlCol="0">
              <a:spAutoFit/>
            </a:bodyPr>
            <a:lstStyle/>
            <a:p>
              <a:pPr algn="ctr"/>
              <a:r>
                <a:rPr lang="en-US" dirty="0"/>
                <a:t>n</a:t>
              </a:r>
              <a:r>
                <a:rPr lang="en-US" dirty="0" smtClean="0"/>
                <a:t>ode 2</a:t>
              </a:r>
              <a:endParaRPr lang="en-US" dirty="0"/>
            </a:p>
          </p:txBody>
        </p:sp>
      </p:grpSp>
      <p:grpSp>
        <p:nvGrpSpPr>
          <p:cNvPr id="50" name="Group 49"/>
          <p:cNvGrpSpPr/>
          <p:nvPr/>
        </p:nvGrpSpPr>
        <p:grpSpPr>
          <a:xfrm>
            <a:off x="3458354" y="6078078"/>
            <a:ext cx="1405176" cy="422836"/>
            <a:chOff x="5890661" y="2444817"/>
            <a:chExt cx="394636" cy="428173"/>
          </a:xfrm>
          <a:solidFill>
            <a:schemeClr val="accent2">
              <a:lumMod val="60000"/>
              <a:lumOff val="40000"/>
            </a:schemeClr>
          </a:solidFill>
        </p:grpSpPr>
        <p:sp>
          <p:nvSpPr>
            <p:cNvPr id="51" name="Rectangle 50"/>
            <p:cNvSpPr/>
            <p:nvPr/>
          </p:nvSpPr>
          <p:spPr>
            <a:xfrm>
              <a:off x="5890661" y="2444817"/>
              <a:ext cx="394636" cy="4235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953225" y="2498996"/>
              <a:ext cx="269508" cy="373994"/>
            </a:xfrm>
            <a:prstGeom prst="rect">
              <a:avLst/>
            </a:prstGeom>
            <a:grpFill/>
          </p:spPr>
          <p:txBody>
            <a:bodyPr wrap="square" rtlCol="0">
              <a:spAutoFit/>
            </a:bodyPr>
            <a:lstStyle/>
            <a:p>
              <a:pPr algn="ctr"/>
              <a:r>
                <a:rPr lang="en-US" dirty="0"/>
                <a:t>n</a:t>
              </a:r>
              <a:r>
                <a:rPr lang="en-US" dirty="0" smtClean="0"/>
                <a:t>ode 3</a:t>
              </a:r>
              <a:endParaRPr lang="en-US" dirty="0"/>
            </a:p>
          </p:txBody>
        </p:sp>
      </p:grpSp>
      <p:cxnSp>
        <p:nvCxnSpPr>
          <p:cNvPr id="54" name="Straight Arrow Connector 53"/>
          <p:cNvCxnSpPr>
            <a:stCxn id="45" idx="3"/>
            <a:endCxn id="48" idx="1"/>
          </p:cNvCxnSpPr>
          <p:nvPr/>
        </p:nvCxnSpPr>
        <p:spPr>
          <a:xfrm>
            <a:off x="2784764" y="4646105"/>
            <a:ext cx="3955787" cy="4653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endCxn id="51" idx="0"/>
          </p:cNvCxnSpPr>
          <p:nvPr/>
        </p:nvCxnSpPr>
        <p:spPr>
          <a:xfrm flipH="1">
            <a:off x="4160942" y="5320530"/>
            <a:ext cx="3282198" cy="7575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Freeform 59"/>
          <p:cNvSpPr/>
          <p:nvPr/>
        </p:nvSpPr>
        <p:spPr>
          <a:xfrm>
            <a:off x="1017175" y="3626427"/>
            <a:ext cx="2076246" cy="1662361"/>
          </a:xfrm>
          <a:custGeom>
            <a:avLst/>
            <a:gdLst>
              <a:gd name="connsiteX0" fmla="*/ 531070 w 2076246"/>
              <a:gd name="connsiteY0" fmla="*/ 0 h 1662361"/>
              <a:gd name="connsiteX1" fmla="*/ 822016 w 2076246"/>
              <a:gd name="connsiteY1" fmla="*/ 477982 h 1662361"/>
              <a:gd name="connsiteX2" fmla="*/ 1134 w 2076246"/>
              <a:gd name="connsiteY2" fmla="*/ 810491 h 1662361"/>
              <a:gd name="connsiteX3" fmla="*/ 676543 w 2076246"/>
              <a:gd name="connsiteY3" fmla="*/ 1641764 h 1662361"/>
              <a:gd name="connsiteX4" fmla="*/ 1985798 w 2076246"/>
              <a:gd name="connsiteY4" fmla="*/ 1350818 h 1662361"/>
              <a:gd name="connsiteX5" fmla="*/ 1840325 w 2076246"/>
              <a:gd name="connsiteY5" fmla="*/ 706582 h 1662361"/>
              <a:gd name="connsiteX6" fmla="*/ 853189 w 2076246"/>
              <a:gd name="connsiteY6" fmla="*/ 436418 h 1662361"/>
              <a:gd name="connsiteX7" fmla="*/ 853189 w 2076246"/>
              <a:gd name="connsiteY7" fmla="*/ 436418 h 166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6246" h="1662361">
                <a:moveTo>
                  <a:pt x="531070" y="0"/>
                </a:moveTo>
                <a:cubicBezTo>
                  <a:pt x="720704" y="171450"/>
                  <a:pt x="910339" y="342900"/>
                  <a:pt x="822016" y="477982"/>
                </a:cubicBezTo>
                <a:cubicBezTo>
                  <a:pt x="733693" y="613064"/>
                  <a:pt x="25379" y="616527"/>
                  <a:pt x="1134" y="810491"/>
                </a:cubicBezTo>
                <a:cubicBezTo>
                  <a:pt x="-23111" y="1004455"/>
                  <a:pt x="345766" y="1551709"/>
                  <a:pt x="676543" y="1641764"/>
                </a:cubicBezTo>
                <a:cubicBezTo>
                  <a:pt x="1007320" y="1731819"/>
                  <a:pt x="1791834" y="1506682"/>
                  <a:pt x="1985798" y="1350818"/>
                </a:cubicBezTo>
                <a:cubicBezTo>
                  <a:pt x="2179762" y="1194954"/>
                  <a:pt x="2029093" y="858982"/>
                  <a:pt x="1840325" y="706582"/>
                </a:cubicBezTo>
                <a:cubicBezTo>
                  <a:pt x="1651557" y="554182"/>
                  <a:pt x="853189" y="436418"/>
                  <a:pt x="853189" y="436418"/>
                </a:cubicBezTo>
                <a:lnTo>
                  <a:pt x="853189" y="43641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stCxn id="51" idx="1"/>
            <a:endCxn id="65" idx="3"/>
          </p:cNvCxnSpPr>
          <p:nvPr/>
        </p:nvCxnSpPr>
        <p:spPr>
          <a:xfrm flipH="1" flipV="1">
            <a:off x="1708940" y="5538170"/>
            <a:ext cx="1749414" cy="7490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TextBox 64"/>
          <p:cNvSpPr txBox="1"/>
          <p:nvPr/>
        </p:nvSpPr>
        <p:spPr>
          <a:xfrm>
            <a:off x="986771" y="5353504"/>
            <a:ext cx="722169" cy="369332"/>
          </a:xfrm>
          <a:prstGeom prst="rect">
            <a:avLst/>
          </a:prstGeom>
          <a:noFill/>
          <a:ln>
            <a:solidFill>
              <a:srgbClr val="FFC000"/>
            </a:solidFill>
          </a:ln>
        </p:spPr>
        <p:txBody>
          <a:bodyPr wrap="square" rtlCol="0">
            <a:spAutoFit/>
          </a:bodyPr>
          <a:lstStyle/>
          <a:p>
            <a:pPr algn="ctr"/>
            <a:r>
              <a:rPr lang="en-US" dirty="0" smtClean="0">
                <a:latin typeface="Consolas" panose="020B0609020204030204" pitchFamily="49" charset="0"/>
                <a:cs typeface="Consolas" panose="020B0609020204030204" pitchFamily="49" charset="0"/>
              </a:rPr>
              <a:t>nil</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9170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P spid="43" grpId="0"/>
      <p:bldP spid="3" grpId="0" animBg="1"/>
      <p:bldP spid="60" grpId="0" animBg="1"/>
      <p:bldP spid="6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 slides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220473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664" y="1208114"/>
            <a:ext cx="6234548" cy="2862322"/>
          </a:xfrm>
          <a:prstGeom prst="rect">
            <a:avLst/>
          </a:prstGeom>
          <a:noFill/>
        </p:spPr>
        <p:txBody>
          <a:bodyPr wrap="square" rtlCol="0">
            <a:spAutoFit/>
          </a:bodyPr>
          <a:lstStyle/>
          <a:p>
            <a:r>
              <a:rPr lang="en-US" dirty="0">
                <a:solidFill>
                  <a:srgbClr val="008000"/>
                </a:solidFill>
                <a:highlight>
                  <a:srgbClr val="FFFFFF"/>
                </a:highlight>
                <a:latin typeface="Consolas" panose="020B0609020204030204" pitchFamily="49" charset="0"/>
                <a:cs typeface="Consolas" panose="020B0609020204030204" pitchFamily="49" charset="0"/>
              </a:rPr>
              <a:t>// using pointers</a:t>
            </a:r>
            <a:endParaRPr lang="en-US" dirty="0" smtClean="0">
              <a:solidFill>
                <a:srgbClr val="8000FF"/>
              </a:solidFill>
              <a:highlight>
                <a:srgbClr val="FFFFFF"/>
              </a:highlight>
              <a:latin typeface="Consolas" panose="020B0609020204030204" pitchFamily="49" charset="0"/>
              <a:cs typeface="Consolas" panose="020B0609020204030204" pitchFamily="49" charset="0"/>
            </a:endParaRPr>
          </a:p>
          <a:p>
            <a:r>
              <a:rPr lang="en-US" dirty="0" err="1" smtClean="0">
                <a:solidFill>
                  <a:srgbClr val="8000FF"/>
                </a:solidFill>
                <a:highlight>
                  <a:srgbClr val="FFFFFF"/>
                </a:highlight>
                <a:latin typeface="Consolas" panose="020B0609020204030204" pitchFamily="49" charset="0"/>
                <a:cs typeface="Consolas" panose="020B0609020204030204" pitchFamily="49" charset="0"/>
              </a:rPr>
              <a:t>struct</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0000"/>
                </a:solidFill>
                <a:highlight>
                  <a:srgbClr val="FFFFFF"/>
                </a:highlight>
                <a:latin typeface="Consolas" panose="020B0609020204030204" pitchFamily="49" charset="0"/>
                <a:cs typeface="Consolas" panose="020B0609020204030204" pitchFamily="49" charset="0"/>
              </a:rPr>
              <a:t>candidate </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8000FF"/>
                </a:solidFill>
                <a:highlight>
                  <a:srgbClr val="FFFFFF"/>
                </a:highlight>
                <a:latin typeface="Consolas" panose="020B0609020204030204" pitchFamily="49" charset="0"/>
                <a:cs typeface="Consolas" panose="020B0609020204030204" pitchFamily="49" charset="0"/>
              </a:rPr>
              <a:t>int</a:t>
            </a:r>
            <a:r>
              <a:rPr lang="en-US" dirty="0">
                <a:solidFill>
                  <a:srgbClr val="000000"/>
                </a:solidFill>
                <a:highlight>
                  <a:srgbClr val="FFFFFF"/>
                </a:highlight>
                <a:latin typeface="Consolas" panose="020B0609020204030204" pitchFamily="49" charset="0"/>
                <a:cs typeface="Consolas" panose="020B0609020204030204" pitchFamily="49" charset="0"/>
              </a:rPr>
              <a:t> score</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8000"/>
                </a:solidFill>
                <a:highlight>
                  <a:srgbClr val="FFFFFF"/>
                </a:highlight>
                <a:latin typeface="Consolas" panose="020B0609020204030204" pitchFamily="49" charset="0"/>
                <a:cs typeface="Consolas" panose="020B0609020204030204" pitchFamily="49" charset="0"/>
              </a:rPr>
              <a:t>// SAT score</a:t>
            </a: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8000FF"/>
                </a:solidFill>
                <a:highlight>
                  <a:srgbClr val="FFFFFF"/>
                </a:highlight>
                <a:latin typeface="Consolas" panose="020B0609020204030204" pitchFamily="49" charset="0"/>
                <a:cs typeface="Consolas" panose="020B0609020204030204" pitchFamily="49" charset="0"/>
              </a:rPr>
              <a:t>char</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name</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smtClean="0">
                <a:solidFill>
                  <a:srgbClr val="008000"/>
                </a:solidFill>
                <a:highlight>
                  <a:srgbClr val="FFFFFF"/>
                </a:highlight>
                <a:latin typeface="Consolas" panose="020B0609020204030204" pitchFamily="49" charset="0"/>
                <a:cs typeface="Consolas" panose="020B0609020204030204" pitchFamily="49" charset="0"/>
              </a:rPr>
              <a:t>// candidate </a:t>
            </a:r>
            <a:r>
              <a:rPr lang="en-US" dirty="0">
                <a:solidFill>
                  <a:srgbClr val="008000"/>
                </a:solidFill>
                <a:highlight>
                  <a:srgbClr val="FFFFFF"/>
                </a:highlight>
                <a:latin typeface="Consolas" panose="020B0609020204030204" pitchFamily="49" charset="0"/>
                <a:cs typeface="Consolas" panose="020B0609020204030204" pitchFamily="49" charset="0"/>
              </a:rPr>
              <a:t>name</a:t>
            </a: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8000FF"/>
                </a:solidFill>
                <a:highlight>
                  <a:srgbClr val="FFFFFF"/>
                </a:highlight>
                <a:latin typeface="Consolas" panose="020B0609020204030204" pitchFamily="49" charset="0"/>
                <a:cs typeface="Consolas" panose="020B0609020204030204" pitchFamily="49" charset="0"/>
              </a:rPr>
              <a:t>struct</a:t>
            </a:r>
            <a:r>
              <a:rPr lang="en-US" dirty="0">
                <a:solidFill>
                  <a:srgbClr val="000000"/>
                </a:solidFill>
                <a:highlight>
                  <a:srgbClr val="FFFFFF"/>
                </a:highlight>
                <a:latin typeface="Consolas" panose="020B0609020204030204" pitchFamily="49" charset="0"/>
                <a:cs typeface="Consolas" panose="020B0609020204030204" pitchFamily="49" charset="0"/>
              </a:rPr>
              <a:t> candidate </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next</a:t>
            </a:r>
            <a:r>
              <a:rPr lang="en-US" b="1" dirty="0" smtClean="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8000"/>
                </a:solidFill>
                <a:highlight>
                  <a:srgbClr val="FFFFFF"/>
                </a:highlight>
                <a:latin typeface="Consolas" panose="020B0609020204030204" pitchFamily="49" charset="0"/>
                <a:cs typeface="Consolas" panose="020B0609020204030204" pitchFamily="49" charset="0"/>
              </a:rPr>
              <a:t>// link to next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8000FF"/>
                </a:solidFill>
                <a:highlight>
                  <a:srgbClr val="FFFFFF"/>
                </a:highlight>
                <a:latin typeface="Consolas" panose="020B0609020204030204" pitchFamily="49" charset="0"/>
                <a:cs typeface="Consolas" panose="020B0609020204030204" pitchFamily="49" charset="0"/>
              </a:rPr>
              <a:t>struct</a:t>
            </a:r>
            <a:r>
              <a:rPr lang="en-US" dirty="0">
                <a:solidFill>
                  <a:srgbClr val="000000"/>
                </a:solidFill>
                <a:highlight>
                  <a:srgbClr val="FFFFFF"/>
                </a:highlight>
                <a:latin typeface="Consolas" panose="020B0609020204030204" pitchFamily="49" charset="0"/>
                <a:cs typeface="Consolas" panose="020B0609020204030204" pitchFamily="49" charset="0"/>
              </a:rPr>
              <a:t> candidate </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start</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8000"/>
                </a:solidFill>
                <a:highlight>
                  <a:srgbClr val="FFFFFF"/>
                </a:highlight>
                <a:latin typeface="Consolas" panose="020B0609020204030204" pitchFamily="49" charset="0"/>
                <a:cs typeface="Consolas" panose="020B0609020204030204" pitchFamily="49" charset="0"/>
              </a:rPr>
              <a:t>/* keep candidates in descending order of SAT score </a:t>
            </a:r>
            <a:r>
              <a:rPr lang="en-US" dirty="0" smtClean="0">
                <a:solidFill>
                  <a:srgbClr val="008000"/>
                </a:solidFill>
                <a:highlight>
                  <a:srgbClr val="FFFFFF"/>
                </a:highlight>
                <a:latin typeface="Consolas" panose="020B0609020204030204" pitchFamily="49" charset="0"/>
                <a:cs typeface="Consolas" panose="020B0609020204030204" pitchFamily="49" charset="0"/>
              </a:rPr>
              <a:t>*/</a:t>
            </a:r>
          </a:p>
          <a:p>
            <a:endParaRPr lang="en-US" dirty="0">
              <a:solidFill>
                <a:srgbClr val="008000"/>
              </a:solidFill>
              <a:highlight>
                <a:srgbClr val="FFFFFF"/>
              </a:highlight>
              <a:latin typeface="Consolas" panose="020B0609020204030204" pitchFamily="49" charset="0"/>
              <a:cs typeface="Consolas" panose="020B0609020204030204" pitchFamily="49" charset="0"/>
            </a:endParaRPr>
          </a:p>
        </p:txBody>
      </p:sp>
      <p:sp>
        <p:nvSpPr>
          <p:cNvPr id="3" name="TextBox 2"/>
          <p:cNvSpPr txBox="1"/>
          <p:nvPr/>
        </p:nvSpPr>
        <p:spPr>
          <a:xfrm>
            <a:off x="5957452" y="66197"/>
            <a:ext cx="6144322" cy="5355312"/>
          </a:xfrm>
          <a:prstGeom prst="rect">
            <a:avLst/>
          </a:prstGeom>
          <a:noFill/>
          <a:ln w="12700">
            <a:solidFill>
              <a:schemeClr val="tx1"/>
            </a:solidFill>
          </a:ln>
        </p:spPr>
        <p:txBody>
          <a:bodyPr wrap="square" rtlCol="0">
            <a:spAutoFit/>
          </a:bodyPr>
          <a:lstStyle/>
          <a:p>
            <a:r>
              <a:rPr lang="en-US" dirty="0">
                <a:solidFill>
                  <a:srgbClr val="008000"/>
                </a:solidFill>
                <a:highlight>
                  <a:srgbClr val="FFFFFF"/>
                </a:highlight>
                <a:latin typeface="Consolas" panose="020B0609020204030204" pitchFamily="49" charset="0"/>
                <a:cs typeface="Consolas" panose="020B0609020204030204" pitchFamily="49" charset="0"/>
              </a:rPr>
              <a:t>// using references</a:t>
            </a:r>
            <a:endParaRPr lang="en-US" dirty="0" smtClean="0">
              <a:solidFill>
                <a:srgbClr val="8000FF"/>
              </a:solidFill>
              <a:highlight>
                <a:srgbClr val="FFFFFF"/>
              </a:highlight>
              <a:latin typeface="Consolas" panose="020B0609020204030204" pitchFamily="49" charset="0"/>
              <a:cs typeface="Consolas" panose="020B0609020204030204" pitchFamily="49" charset="0"/>
            </a:endParaRPr>
          </a:p>
          <a:p>
            <a:r>
              <a:rPr lang="en-US" dirty="0" smtClean="0">
                <a:solidFill>
                  <a:srgbClr val="8000FF"/>
                </a:solidFill>
                <a:highlight>
                  <a:srgbClr val="FFFFFF"/>
                </a:highlight>
                <a:latin typeface="Consolas" panose="020B0609020204030204" pitchFamily="49" charset="0"/>
                <a:cs typeface="Consolas" panose="020B0609020204030204" pitchFamily="49" charset="0"/>
              </a:rPr>
              <a:t>public</a:t>
            </a:r>
            <a:r>
              <a:rPr lang="en-US" dirty="0" smtClean="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8000FF"/>
                </a:solidFill>
                <a:highlight>
                  <a:srgbClr val="FFFFFF"/>
                </a:highlight>
                <a:latin typeface="Consolas" panose="020B0609020204030204" pitchFamily="49" charset="0"/>
                <a:cs typeface="Consolas" panose="020B0609020204030204" pitchFamily="49" charset="0"/>
              </a:rPr>
              <a:t>class</a:t>
            </a:r>
            <a:r>
              <a:rPr lang="en-US" dirty="0">
                <a:solidFill>
                  <a:srgbClr val="000000"/>
                </a:solidFill>
                <a:highlight>
                  <a:srgbClr val="FFFFFF"/>
                </a:highlight>
                <a:latin typeface="Consolas" panose="020B0609020204030204" pitchFamily="49" charset="0"/>
                <a:cs typeface="Consolas" panose="020B0609020204030204" pitchFamily="49" charset="0"/>
              </a:rPr>
              <a:t> Candidate </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8000FF"/>
                </a:solidFill>
                <a:highlight>
                  <a:srgbClr val="FFFFFF"/>
                </a:highlight>
                <a:latin typeface="Consolas" panose="020B0609020204030204" pitchFamily="49" charset="0"/>
                <a:cs typeface="Consolas" panose="020B0609020204030204" pitchFamily="49" charset="0"/>
              </a:rPr>
              <a:t>private</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8000FF"/>
                </a:solidFill>
                <a:highlight>
                  <a:srgbClr val="FFFFFF"/>
                </a:highlight>
                <a:latin typeface="Consolas" panose="020B0609020204030204" pitchFamily="49" charset="0"/>
                <a:cs typeface="Consolas" panose="020B0609020204030204" pitchFamily="49" charset="0"/>
              </a:rPr>
              <a:t>int</a:t>
            </a:r>
            <a:r>
              <a:rPr lang="en-US" dirty="0">
                <a:solidFill>
                  <a:srgbClr val="000000"/>
                </a:solidFill>
                <a:highlight>
                  <a:srgbClr val="FFFFFF"/>
                </a:highlight>
                <a:latin typeface="Consolas" panose="020B0609020204030204" pitchFamily="49" charset="0"/>
                <a:cs typeface="Consolas" panose="020B0609020204030204" pitchFamily="49" charset="0"/>
              </a:rPr>
              <a:t> score</a:t>
            </a:r>
            <a:r>
              <a:rPr lang="en-US" b="1" dirty="0" smtClean="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8000"/>
                </a:solidFill>
                <a:highlight>
                  <a:srgbClr val="FFFFFF"/>
                </a:highlight>
                <a:latin typeface="Consolas" panose="020B0609020204030204" pitchFamily="49" charset="0"/>
                <a:cs typeface="Consolas" panose="020B0609020204030204" pitchFamily="49" charset="0"/>
              </a:rPr>
              <a:t>// SAT score</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8000FF"/>
                </a:solidFill>
                <a:highlight>
                  <a:srgbClr val="FFFFFF"/>
                </a:highlight>
                <a:latin typeface="Consolas" panose="020B0609020204030204" pitchFamily="49" charset="0"/>
                <a:cs typeface="Consolas" panose="020B0609020204030204" pitchFamily="49" charset="0"/>
              </a:rPr>
              <a:t>   private</a:t>
            </a:r>
            <a:r>
              <a:rPr lang="en-US" dirty="0">
                <a:solidFill>
                  <a:srgbClr val="000000"/>
                </a:solidFill>
                <a:highlight>
                  <a:srgbClr val="FFFFFF"/>
                </a:highlight>
                <a:latin typeface="Consolas" panose="020B0609020204030204" pitchFamily="49" charset="0"/>
                <a:cs typeface="Consolas" panose="020B0609020204030204" pitchFamily="49" charset="0"/>
              </a:rPr>
              <a:t> string name</a:t>
            </a:r>
            <a:r>
              <a:rPr lang="en-US" b="1" dirty="0" smtClean="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8000"/>
                </a:solidFill>
                <a:highlight>
                  <a:srgbClr val="FFFFFF"/>
                </a:highlight>
                <a:latin typeface="Consolas" panose="020B0609020204030204" pitchFamily="49" charset="0"/>
                <a:cs typeface="Consolas" panose="020B0609020204030204" pitchFamily="49" charset="0"/>
              </a:rPr>
              <a:t>// candidate name</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8000FF"/>
                </a:solidFill>
                <a:highlight>
                  <a:srgbClr val="FFFFFF"/>
                </a:highlight>
                <a:latin typeface="Consolas" panose="020B0609020204030204" pitchFamily="49" charset="0"/>
                <a:cs typeface="Consolas" panose="020B0609020204030204" pitchFamily="49" charset="0"/>
              </a:rPr>
              <a:t>   private</a:t>
            </a:r>
            <a:r>
              <a:rPr lang="en-US" dirty="0">
                <a:solidFill>
                  <a:srgbClr val="000000"/>
                </a:solidFill>
                <a:highlight>
                  <a:srgbClr val="FFFFFF"/>
                </a:highlight>
                <a:latin typeface="Consolas" panose="020B0609020204030204" pitchFamily="49" charset="0"/>
                <a:cs typeface="Consolas" panose="020B0609020204030204" pitchFamily="49" charset="0"/>
              </a:rPr>
              <a:t> Candidate next</a:t>
            </a:r>
            <a:r>
              <a:rPr lang="en-US" b="1" dirty="0" smtClean="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008000"/>
                </a:solidFill>
                <a:highlight>
                  <a:srgbClr val="FFFFFF"/>
                </a:highlight>
                <a:latin typeface="Consolas" panose="020B0609020204030204" pitchFamily="49" charset="0"/>
                <a:cs typeface="Consolas" panose="020B0609020204030204" pitchFamily="49" charset="0"/>
              </a:rPr>
              <a:t>// link to next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8000FF"/>
                </a:solidFill>
                <a:highlight>
                  <a:srgbClr val="FFFFFF"/>
                </a:highlight>
                <a:latin typeface="Consolas" panose="020B0609020204030204" pitchFamily="49" charset="0"/>
                <a:cs typeface="Consolas" panose="020B0609020204030204" pitchFamily="49" charset="0"/>
              </a:rPr>
              <a:t>   public</a:t>
            </a:r>
            <a:r>
              <a:rPr lang="en-US" dirty="0">
                <a:solidFill>
                  <a:srgbClr val="000000"/>
                </a:solidFill>
                <a:highlight>
                  <a:srgbClr val="FFFFFF"/>
                </a:highlight>
                <a:latin typeface="Consolas" panose="020B0609020204030204" pitchFamily="49" charset="0"/>
                <a:cs typeface="Consolas" panose="020B0609020204030204" pitchFamily="49" charset="0"/>
              </a:rPr>
              <a:t> Candidate</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next </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smtClean="0">
                <a:solidFill>
                  <a:srgbClr val="0000FF"/>
                </a:solidFill>
                <a:highlight>
                  <a:srgbClr val="FFFFFF"/>
                </a:highlight>
                <a:latin typeface="Consolas" panose="020B0609020204030204" pitchFamily="49" charset="0"/>
                <a:cs typeface="Consolas" panose="020B0609020204030204" pitchFamily="49" charset="0"/>
              </a:rPr>
              <a:t>nil</a:t>
            </a:r>
            <a:r>
              <a:rPr lang="en-US"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b="1"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8000FF"/>
                </a:solidFill>
                <a:highlight>
                  <a:srgbClr val="FFFFFF"/>
                </a:highlight>
                <a:latin typeface="Consolas" panose="020B0609020204030204" pitchFamily="49" charset="0"/>
                <a:cs typeface="Consolas" panose="020B0609020204030204" pitchFamily="49" charset="0"/>
              </a:rPr>
              <a:t>   public</a:t>
            </a:r>
            <a:r>
              <a:rPr lang="en-US" dirty="0">
                <a:solidFill>
                  <a:srgbClr val="000000"/>
                </a:solidFill>
                <a:highlight>
                  <a:srgbClr val="FFFFFF"/>
                </a:highlight>
                <a:latin typeface="Consolas" panose="020B0609020204030204" pitchFamily="49" charset="0"/>
                <a:cs typeface="Consolas" panose="020B0609020204030204" pitchFamily="49" charset="0"/>
              </a:rPr>
              <a:t> Candidate</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err="1">
                <a:solidFill>
                  <a:srgbClr val="8000FF"/>
                </a:solidFill>
                <a:highlight>
                  <a:srgbClr val="FFFFFF"/>
                </a:highlight>
                <a:latin typeface="Consolas" panose="020B0609020204030204" pitchFamily="49" charset="0"/>
                <a:cs typeface="Consolas" panose="020B0609020204030204" pitchFamily="49" charset="0"/>
              </a:rPr>
              <a:t>int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myScore</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string </a:t>
            </a:r>
            <a:r>
              <a:rPr lang="en-US" dirty="0" err="1">
                <a:solidFill>
                  <a:srgbClr val="000000"/>
                </a:solidFill>
                <a:highlight>
                  <a:srgbClr val="FFFFFF"/>
                </a:highlight>
                <a:latin typeface="Consolas" panose="020B0609020204030204" pitchFamily="49" charset="0"/>
                <a:cs typeface="Consolas" panose="020B0609020204030204" pitchFamily="49" charset="0"/>
              </a:rPr>
              <a:t>myName</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p>
          <a:p>
            <a:r>
              <a:rPr lang="en-US" dirty="0" smtClean="0">
                <a:solidFill>
                  <a:srgbClr val="000000"/>
                </a:solidFill>
                <a:highlight>
                  <a:srgbClr val="FFFFFF"/>
                </a:highlight>
                <a:latin typeface="Consolas" panose="020B0609020204030204" pitchFamily="49" charset="0"/>
                <a:cs typeface="Consolas" panose="020B0609020204030204" pitchFamily="49" charset="0"/>
              </a:rPr>
              <a:t>                    Candidate </a:t>
            </a:r>
            <a:r>
              <a:rPr lang="en-US" dirty="0" err="1">
                <a:solidFill>
                  <a:srgbClr val="000000"/>
                </a:solidFill>
                <a:highlight>
                  <a:srgbClr val="FFFFFF"/>
                </a:highlight>
                <a:latin typeface="Consolas" panose="020B0609020204030204" pitchFamily="49" charset="0"/>
                <a:cs typeface="Consolas" panose="020B0609020204030204" pitchFamily="49" charset="0"/>
              </a:rPr>
              <a:t>myNext</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score </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myScore</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name </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myName</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next </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myNext</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8000FF"/>
                </a:solidFill>
                <a:highlight>
                  <a:srgbClr val="FFFFFF"/>
                </a:highlight>
                <a:latin typeface="Consolas" panose="020B0609020204030204" pitchFamily="49" charset="0"/>
                <a:cs typeface="Consolas" panose="020B0609020204030204" pitchFamily="49" charset="0"/>
              </a:rPr>
              <a:t>   public</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a:solidFill>
                  <a:srgbClr val="8000FF"/>
                </a:solidFill>
                <a:highlight>
                  <a:srgbClr val="FFFFFF"/>
                </a:highlight>
                <a:latin typeface="Consolas" panose="020B0609020204030204" pitchFamily="49" charset="0"/>
                <a:cs typeface="Consolas" panose="020B0609020204030204" pitchFamily="49" charset="0"/>
              </a:rPr>
              <a:t>void</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UpdateNext</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Candidate </a:t>
            </a:r>
            <a:r>
              <a:rPr lang="en-US" dirty="0" err="1">
                <a:solidFill>
                  <a:srgbClr val="000000"/>
                </a:solidFill>
                <a:highlight>
                  <a:srgbClr val="FFFFFF"/>
                </a:highlight>
                <a:latin typeface="Consolas" panose="020B0609020204030204" pitchFamily="49" charset="0"/>
                <a:cs typeface="Consolas" panose="020B0609020204030204" pitchFamily="49" charset="0"/>
              </a:rPr>
              <a:t>myNext</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next </a:t>
            </a:r>
            <a:r>
              <a:rPr lang="en-US" b="1" dirty="0">
                <a:solidFill>
                  <a:srgbClr val="000080"/>
                </a:solidFill>
                <a:highlight>
                  <a:srgbClr val="FFFFFF"/>
                </a:highlight>
                <a:latin typeface="Consolas" panose="020B0609020204030204" pitchFamily="49" charset="0"/>
                <a:cs typeface="Consolas" panose="020B0609020204030204" pitchFamily="49" charset="0"/>
              </a:rPr>
              <a:t>=</a:t>
            </a:r>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dirty="0" err="1">
                <a:solidFill>
                  <a:srgbClr val="000000"/>
                </a:solidFill>
                <a:highlight>
                  <a:srgbClr val="FFFFFF"/>
                </a:highlight>
                <a:latin typeface="Consolas" panose="020B0609020204030204" pitchFamily="49" charset="0"/>
                <a:cs typeface="Consolas" panose="020B0609020204030204" pitchFamily="49" charset="0"/>
              </a:rPr>
              <a:t>myNext</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dirty="0">
                <a:solidFill>
                  <a:srgbClr val="000000"/>
                </a:solidFill>
                <a:highlight>
                  <a:srgbClr val="FFFFFF"/>
                </a:highlight>
                <a:latin typeface="Consolas" panose="020B0609020204030204" pitchFamily="49" charset="0"/>
                <a:cs typeface="Consolas" panose="020B0609020204030204" pitchFamily="49" charset="0"/>
              </a:rPr>
              <a:t>   </a:t>
            </a:r>
            <a:r>
              <a:rPr lang="en-US" b="1" dirty="0">
                <a:solidFill>
                  <a:srgbClr val="000080"/>
                </a:solidFill>
                <a:highlight>
                  <a:srgbClr val="FFFFFF"/>
                </a:highlight>
                <a:latin typeface="Consolas" panose="020B0609020204030204" pitchFamily="49" charset="0"/>
                <a:cs typeface="Consolas" panose="020B0609020204030204" pitchFamily="49" charset="0"/>
              </a:rPr>
              <a:t>}</a:t>
            </a:r>
            <a:endParaRPr lang="en-US" dirty="0">
              <a:solidFill>
                <a:srgbClr val="000000"/>
              </a:solidFill>
              <a:highlight>
                <a:srgbClr val="FFFFFF"/>
              </a:highlight>
              <a:latin typeface="Consolas" panose="020B0609020204030204" pitchFamily="49" charset="0"/>
              <a:cs typeface="Consolas" panose="020B0609020204030204" pitchFamily="49" charset="0"/>
            </a:endParaRPr>
          </a:p>
          <a:p>
            <a:r>
              <a:rPr lang="en-US" b="1" dirty="0" smtClean="0">
                <a:solidFill>
                  <a:srgbClr val="000080"/>
                </a:solidFill>
                <a:highlight>
                  <a:srgbClr val="FFFFFF"/>
                </a:highlight>
                <a:latin typeface="Consolas" panose="020B0609020204030204" pitchFamily="49" charset="0"/>
                <a:cs typeface="Consolas" panose="020B0609020204030204" pitchFamily="49" charset="0"/>
              </a:rPr>
              <a:t>} </a:t>
            </a:r>
            <a:r>
              <a:rPr lang="en-US" dirty="0">
                <a:solidFill>
                  <a:srgbClr val="008000"/>
                </a:solidFill>
                <a:highlight>
                  <a:srgbClr val="FFFFFF"/>
                </a:highlight>
                <a:latin typeface="Consolas" panose="020B0609020204030204" pitchFamily="49" charset="0"/>
                <a:cs typeface="Consolas" panose="020B0609020204030204" pitchFamily="49" charset="0"/>
              </a:rPr>
              <a:t>/* keep candidates in descending order of SAT score </a:t>
            </a:r>
            <a:r>
              <a:rPr lang="en-US" dirty="0" smtClean="0">
                <a:solidFill>
                  <a:srgbClr val="008000"/>
                </a:solidFill>
                <a:highlight>
                  <a:srgbClr val="FFFFFF"/>
                </a:highlight>
                <a:latin typeface="Consolas" panose="020B0609020204030204" pitchFamily="49" charset="0"/>
                <a:cs typeface="Consolas" panose="020B0609020204030204" pitchFamily="49" charset="0"/>
              </a:rPr>
              <a:t>*/</a:t>
            </a:r>
            <a:endParaRPr lang="en-US" dirty="0">
              <a:solidFill>
                <a:srgbClr val="008000"/>
              </a:solidFill>
              <a:highlight>
                <a:srgbClr val="FFFFFF"/>
              </a:highlight>
              <a:latin typeface="Consolas" panose="020B0609020204030204" pitchFamily="49" charset="0"/>
              <a:cs typeface="Consolas" panose="020B0609020204030204" pitchFamily="49" charset="0"/>
            </a:endParaRPr>
          </a:p>
        </p:txBody>
      </p:sp>
      <p:sp>
        <p:nvSpPr>
          <p:cNvPr id="4" name="TextBox 3"/>
          <p:cNvSpPr txBox="1"/>
          <p:nvPr/>
        </p:nvSpPr>
        <p:spPr>
          <a:xfrm>
            <a:off x="602166" y="5534561"/>
            <a:ext cx="11275174" cy="1323439"/>
          </a:xfrm>
          <a:prstGeom prst="rect">
            <a:avLst/>
          </a:prstGeom>
          <a:noFill/>
        </p:spPr>
        <p:txBody>
          <a:bodyPr wrap="square" rtlCol="0">
            <a:spAutoFit/>
          </a:bodyPr>
          <a:lstStyle/>
          <a:p>
            <a:pPr algn="ctr"/>
            <a:r>
              <a:rPr lang="en-US" sz="4000" dirty="0" smtClean="0">
                <a:latin typeface="+mj-lt"/>
              </a:rPr>
              <a:t>Define Candidate node in Linked List</a:t>
            </a:r>
          </a:p>
          <a:p>
            <a:pPr algn="ctr"/>
            <a:r>
              <a:rPr lang="en-US" sz="4000" dirty="0">
                <a:latin typeface="+mj-lt"/>
              </a:rPr>
              <a:t>-</a:t>
            </a:r>
            <a:r>
              <a:rPr lang="en-US" sz="4000" dirty="0" smtClean="0">
                <a:latin typeface="+mj-lt"/>
              </a:rPr>
              <a:t> using Pointers/Reference</a:t>
            </a:r>
            <a:endParaRPr lang="en-US" sz="4000" dirty="0">
              <a:latin typeface="+mj-lt"/>
            </a:endParaRPr>
          </a:p>
        </p:txBody>
      </p:sp>
      <p:sp>
        <p:nvSpPr>
          <p:cNvPr id="5" name="Rectangle 4"/>
          <p:cNvSpPr/>
          <p:nvPr/>
        </p:nvSpPr>
        <p:spPr>
          <a:xfrm>
            <a:off x="2101595" y="3868848"/>
            <a:ext cx="1876927" cy="933650"/>
          </a:xfrm>
          <a:prstGeom prst="rect">
            <a:avLst/>
          </a:prstGeom>
          <a:ln w="38100">
            <a:solidFill>
              <a:srgbClr val="00B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Score = 1150</a:t>
            </a:r>
          </a:p>
          <a:p>
            <a:pPr algn="ctr"/>
            <a:r>
              <a:rPr lang="en-US" sz="1600" dirty="0" smtClean="0">
                <a:latin typeface="Consolas" panose="020B0609020204030204" pitchFamily="49" charset="0"/>
                <a:cs typeface="Consolas" panose="020B0609020204030204" pitchFamily="49" charset="0"/>
              </a:rPr>
              <a:t>Name = Tom</a:t>
            </a:r>
          </a:p>
          <a:p>
            <a:pPr algn="ctr"/>
            <a:r>
              <a:rPr lang="en-US" sz="1600" dirty="0" smtClean="0">
                <a:latin typeface="Consolas" panose="020B0609020204030204" pitchFamily="49" charset="0"/>
                <a:cs typeface="Consolas" panose="020B0609020204030204" pitchFamily="49" charset="0"/>
              </a:rPr>
              <a:t>Next</a:t>
            </a:r>
          </a:p>
        </p:txBody>
      </p:sp>
    </p:spTree>
    <p:extLst>
      <p:ext uri="{BB962C8B-B14F-4D97-AF65-F5344CB8AC3E}">
        <p14:creationId xmlns:p14="http://schemas.microsoft.com/office/powerpoint/2010/main" val="3076747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52101" y="1251672"/>
            <a:ext cx="1876927" cy="933650"/>
          </a:xfrm>
          <a:prstGeom prst="rect">
            <a:avLst/>
          </a:prstGeom>
          <a:ln w="28575">
            <a:solidFill>
              <a:schemeClr val="accent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Score = 1440</a:t>
            </a:r>
          </a:p>
          <a:p>
            <a:pPr algn="ctr"/>
            <a:r>
              <a:rPr lang="en-US" sz="1600" dirty="0" smtClean="0">
                <a:latin typeface="Consolas" panose="020B0609020204030204" pitchFamily="49" charset="0"/>
                <a:cs typeface="Consolas" panose="020B0609020204030204" pitchFamily="49" charset="0"/>
              </a:rPr>
              <a:t>Name = Tim</a:t>
            </a:r>
          </a:p>
        </p:txBody>
      </p:sp>
      <p:sp>
        <p:nvSpPr>
          <p:cNvPr id="6" name="Rectangle 5"/>
          <p:cNvSpPr/>
          <p:nvPr/>
        </p:nvSpPr>
        <p:spPr>
          <a:xfrm>
            <a:off x="6362691" y="1251672"/>
            <a:ext cx="1876927" cy="933650"/>
          </a:xfrm>
          <a:prstGeom prst="rect">
            <a:avLst/>
          </a:prstGeom>
          <a:ln w="28575">
            <a:solidFill>
              <a:schemeClr val="accent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Score = 1210</a:t>
            </a:r>
          </a:p>
          <a:p>
            <a:pPr algn="ctr"/>
            <a:r>
              <a:rPr lang="en-US" sz="1600" dirty="0" smtClean="0">
                <a:latin typeface="Consolas" panose="020B0609020204030204" pitchFamily="49" charset="0"/>
                <a:cs typeface="Consolas" panose="020B0609020204030204" pitchFamily="49" charset="0"/>
              </a:rPr>
              <a:t>Name = Jim</a:t>
            </a:r>
          </a:p>
        </p:txBody>
      </p:sp>
      <p:sp>
        <p:nvSpPr>
          <p:cNvPr id="7" name="Rectangle 6"/>
          <p:cNvSpPr/>
          <p:nvPr/>
        </p:nvSpPr>
        <p:spPr>
          <a:xfrm>
            <a:off x="5167554" y="3021117"/>
            <a:ext cx="1876927" cy="933650"/>
          </a:xfrm>
          <a:prstGeom prst="rect">
            <a:avLst/>
          </a:prstGeom>
          <a:ln w="38100">
            <a:solidFill>
              <a:srgbClr val="00B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anose="020B0609020204030204" pitchFamily="49" charset="0"/>
                <a:cs typeface="Consolas" panose="020B0609020204030204" pitchFamily="49" charset="0"/>
              </a:rPr>
              <a:t>Score = 1350</a:t>
            </a:r>
          </a:p>
          <a:p>
            <a:pPr algn="ctr"/>
            <a:r>
              <a:rPr lang="en-US" sz="1600" dirty="0" smtClean="0">
                <a:latin typeface="Consolas" panose="020B0609020204030204" pitchFamily="49" charset="0"/>
                <a:cs typeface="Consolas" panose="020B0609020204030204" pitchFamily="49" charset="0"/>
              </a:rPr>
              <a:t>Name = Kim</a:t>
            </a:r>
          </a:p>
        </p:txBody>
      </p:sp>
      <p:cxnSp>
        <p:nvCxnSpPr>
          <p:cNvPr id="9" name="Straight Arrow Connector 8"/>
          <p:cNvCxnSpPr>
            <a:endCxn id="5" idx="0"/>
          </p:cNvCxnSpPr>
          <p:nvPr/>
        </p:nvCxnSpPr>
        <p:spPr>
          <a:xfrm>
            <a:off x="4790564" y="828160"/>
            <a:ext cx="1" cy="42351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a:off x="5729028" y="1718497"/>
            <a:ext cx="633663"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39618" y="1721706"/>
            <a:ext cx="633663"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02357" y="479502"/>
            <a:ext cx="1376413" cy="369332"/>
          </a:xfrm>
          <a:prstGeom prst="rect">
            <a:avLst/>
          </a:prstGeom>
          <a:noFill/>
        </p:spPr>
        <p:txBody>
          <a:bodyPr wrap="square" rtlCol="0">
            <a:spAutoFit/>
          </a:bodyPr>
          <a:lstStyle/>
          <a:p>
            <a:pPr algn="ctr"/>
            <a:r>
              <a:rPr lang="en-US" dirty="0" smtClean="0">
                <a:solidFill>
                  <a:srgbClr val="C00000"/>
                </a:solidFill>
              </a:rPr>
              <a:t>start</a:t>
            </a:r>
            <a:endParaRPr lang="en-US" dirty="0">
              <a:solidFill>
                <a:srgbClr val="C00000"/>
              </a:solidFill>
            </a:endParaRPr>
          </a:p>
        </p:txBody>
      </p:sp>
      <p:sp>
        <p:nvSpPr>
          <p:cNvPr id="16" name="TextBox 15"/>
          <p:cNvSpPr txBox="1"/>
          <p:nvPr/>
        </p:nvSpPr>
        <p:spPr>
          <a:xfrm>
            <a:off x="8604575" y="1533831"/>
            <a:ext cx="1099687" cy="369332"/>
          </a:xfrm>
          <a:prstGeom prst="rect">
            <a:avLst/>
          </a:prstGeom>
          <a:noFill/>
        </p:spPr>
        <p:txBody>
          <a:bodyPr wrap="square" rtlCol="0">
            <a:spAutoFit/>
          </a:bodyPr>
          <a:lstStyle/>
          <a:p>
            <a:pPr algn="ctr"/>
            <a:r>
              <a:rPr lang="en-US" dirty="0" smtClean="0">
                <a:solidFill>
                  <a:srgbClr val="C00000"/>
                </a:solidFill>
              </a:rPr>
              <a:t>NULL</a:t>
            </a:r>
            <a:endParaRPr lang="en-US" dirty="0">
              <a:solidFill>
                <a:srgbClr val="C00000"/>
              </a:solidFill>
            </a:endParaRPr>
          </a:p>
        </p:txBody>
      </p:sp>
      <p:cxnSp>
        <p:nvCxnSpPr>
          <p:cNvPr id="17" name="Straight Arrow Connector 16"/>
          <p:cNvCxnSpPr>
            <a:endCxn id="6" idx="2"/>
          </p:cNvCxnSpPr>
          <p:nvPr/>
        </p:nvCxnSpPr>
        <p:spPr>
          <a:xfrm flipV="1">
            <a:off x="7044481" y="2185322"/>
            <a:ext cx="256674" cy="130262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7" idx="1"/>
          </p:cNvCxnSpPr>
          <p:nvPr/>
        </p:nvCxnSpPr>
        <p:spPr>
          <a:xfrm>
            <a:off x="4790565" y="2185322"/>
            <a:ext cx="376989" cy="130262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2739" y="4391807"/>
            <a:ext cx="11275174" cy="1323439"/>
          </a:xfrm>
          <a:prstGeom prst="rect">
            <a:avLst/>
          </a:prstGeom>
          <a:noFill/>
        </p:spPr>
        <p:txBody>
          <a:bodyPr wrap="square" rtlCol="0">
            <a:spAutoFit/>
          </a:bodyPr>
          <a:lstStyle/>
          <a:p>
            <a:r>
              <a:rPr lang="en-US" sz="4000" dirty="0" smtClean="0">
                <a:latin typeface="+mj-lt"/>
              </a:rPr>
              <a:t>Linked List manipulation </a:t>
            </a:r>
          </a:p>
          <a:p>
            <a:pPr algn="ctr"/>
            <a:r>
              <a:rPr lang="en-US" sz="4000" dirty="0" smtClean="0">
                <a:latin typeface="+mj-lt"/>
              </a:rPr>
              <a:t>– adding an element in the middle</a:t>
            </a:r>
            <a:endParaRPr lang="en-US" sz="4000" dirty="0">
              <a:latin typeface="+mj-lt"/>
            </a:endParaRPr>
          </a:p>
        </p:txBody>
      </p:sp>
    </p:spTree>
    <p:extLst>
      <p:ext uri="{BB962C8B-B14F-4D97-AF65-F5344CB8AC3E}">
        <p14:creationId xmlns:p14="http://schemas.microsoft.com/office/powerpoint/2010/main" val="145690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5"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356123"/>
            <a:ext cx="10515600" cy="1325563"/>
          </a:xfrm>
        </p:spPr>
        <p:txBody>
          <a:bodyPr/>
          <a:lstStyle/>
          <a:p>
            <a:pPr algn="ctr"/>
            <a:r>
              <a:rPr lang="en-US" dirty="0"/>
              <a:t>Exercise: find </a:t>
            </a:r>
            <a:r>
              <a:rPr lang="en-US" dirty="0" smtClean="0"/>
              <a:t>a </a:t>
            </a:r>
            <a:r>
              <a:rPr lang="en-US" dirty="0"/>
              <a:t>value in a </a:t>
            </a:r>
            <a:r>
              <a:rPr lang="en-US" dirty="0" smtClean="0"/>
              <a:t>linked </a:t>
            </a:r>
            <a:r>
              <a:rPr lang="en-US" dirty="0"/>
              <a:t>list</a:t>
            </a:r>
          </a:p>
        </p:txBody>
      </p:sp>
      <p:sp>
        <p:nvSpPr>
          <p:cNvPr id="3" name="Content Placeholder 2"/>
          <p:cNvSpPr>
            <a:spLocks noGrp="1"/>
          </p:cNvSpPr>
          <p:nvPr>
            <p:ph idx="1"/>
          </p:nvPr>
        </p:nvSpPr>
        <p:spPr>
          <a:xfrm>
            <a:off x="295507" y="591016"/>
            <a:ext cx="11753385" cy="6155472"/>
          </a:xfrm>
        </p:spPr>
        <p:txBody>
          <a:bodyPr>
            <a:normAutofit fontScale="92500" lnSpcReduction="10000"/>
          </a:bodyPr>
          <a:lstStyle/>
          <a:p>
            <a:r>
              <a:rPr lang="en-US" sz="2400" dirty="0"/>
              <a:t>Given a linked list where each node has integer data a link to the next node, design and author code to check if a given integer value exists in the linked list. Return true if it does, false otherwise. The function receives as parameter the start node, which is the reference or pointer to the beginning of the linked list.</a:t>
            </a:r>
          </a:p>
          <a:p>
            <a:r>
              <a:rPr lang="en-US" sz="2400" dirty="0"/>
              <a:t>What is the time and space complexity</a:t>
            </a:r>
            <a:r>
              <a:rPr lang="en-US" sz="2400" dirty="0" smtClean="0"/>
              <a:t>?</a:t>
            </a:r>
            <a:endParaRPr lang="en-US" sz="2300" dirty="0" smtClean="0">
              <a:solidFill>
                <a:srgbClr val="8000FF"/>
              </a:solidFill>
              <a:highlight>
                <a:srgbClr val="FFFFFF"/>
              </a:highlight>
              <a:latin typeface="Consolas" panose="020B0609020204030204" pitchFamily="49" charset="0"/>
              <a:cs typeface="Consolas" panose="020B0609020204030204" pitchFamily="49" charset="0"/>
            </a:endParaRPr>
          </a:p>
          <a:p>
            <a:pPr marL="0" indent="0">
              <a:buNone/>
            </a:pPr>
            <a:r>
              <a:rPr lang="en-US" sz="1700" dirty="0" err="1" smtClean="0">
                <a:solidFill>
                  <a:srgbClr val="8000FF"/>
                </a:solidFill>
                <a:highlight>
                  <a:srgbClr val="FFFFFF"/>
                </a:highlight>
                <a:latin typeface="Consolas" panose="020B0609020204030204" pitchFamily="49" charset="0"/>
                <a:cs typeface="Consolas" panose="020B0609020204030204" pitchFamily="49" charset="0"/>
              </a:rPr>
              <a:t>struct</a:t>
            </a:r>
            <a:r>
              <a:rPr lang="en-US" sz="17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000000"/>
                </a:solidFill>
                <a:highlight>
                  <a:srgbClr val="FFFFFF"/>
                </a:highlight>
                <a:latin typeface="Consolas" panose="020B0609020204030204" pitchFamily="49" charset="0"/>
                <a:cs typeface="Consolas" panose="020B0609020204030204" pitchFamily="49" charset="0"/>
              </a:rPr>
              <a:t>node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8000FF"/>
                </a:solidFill>
                <a:highlight>
                  <a:srgbClr val="FFFFFF"/>
                </a:highlight>
                <a:latin typeface="Consolas" panose="020B0609020204030204" pitchFamily="49" charset="0"/>
                <a:cs typeface="Consolas" panose="020B0609020204030204" pitchFamily="49" charset="0"/>
              </a:rPr>
              <a:t>int</a:t>
            </a:r>
            <a:r>
              <a:rPr lang="en-US" sz="1700" dirty="0">
                <a:solidFill>
                  <a:srgbClr val="000000"/>
                </a:solidFill>
                <a:highlight>
                  <a:srgbClr val="FFFFFF"/>
                </a:highlight>
                <a:latin typeface="Consolas" panose="020B0609020204030204" pitchFamily="49" charset="0"/>
                <a:cs typeface="Consolas" panose="020B0609020204030204" pitchFamily="49" charset="0"/>
              </a:rPr>
              <a:t> data</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8000FF"/>
                </a:solidFill>
                <a:highlight>
                  <a:srgbClr val="FFFFFF"/>
                </a:highlight>
                <a:latin typeface="Consolas" panose="020B0609020204030204" pitchFamily="49" charset="0"/>
                <a:cs typeface="Consolas" panose="020B0609020204030204" pitchFamily="49" charset="0"/>
              </a:rPr>
              <a:t>struct</a:t>
            </a:r>
            <a:r>
              <a:rPr lang="en-US" sz="1700" dirty="0">
                <a:solidFill>
                  <a:srgbClr val="000000"/>
                </a:solidFill>
                <a:highlight>
                  <a:srgbClr val="FFFFFF"/>
                </a:highlight>
                <a:latin typeface="Consolas" panose="020B0609020204030204" pitchFamily="49" charset="0"/>
                <a:cs typeface="Consolas" panose="020B0609020204030204" pitchFamily="49" charset="0"/>
              </a:rPr>
              <a:t> node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next</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8000FF"/>
                </a:solidFill>
                <a:highlight>
                  <a:srgbClr val="FFFFFF"/>
                </a:highlight>
                <a:latin typeface="Consolas" panose="020B0609020204030204" pitchFamily="49" charset="0"/>
                <a:cs typeface="Consolas" panose="020B0609020204030204" pitchFamily="49" charset="0"/>
              </a:rPr>
              <a:t>bool</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FindValue</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err="1">
                <a:solidFill>
                  <a:srgbClr val="8000FF"/>
                </a:solidFill>
                <a:highlight>
                  <a:srgbClr val="FFFFFF"/>
                </a:highlight>
                <a:latin typeface="Consolas" panose="020B0609020204030204" pitchFamily="49" charset="0"/>
                <a:cs typeface="Consolas" panose="020B0609020204030204" pitchFamily="49" charset="0"/>
              </a:rPr>
              <a:t>int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valueToFind</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8000FF"/>
                </a:solidFill>
                <a:highlight>
                  <a:srgbClr val="FFFFFF"/>
                </a:highlight>
                <a:latin typeface="Consolas" panose="020B0609020204030204" pitchFamily="49" charset="0"/>
                <a:cs typeface="Consolas" panose="020B0609020204030204" pitchFamily="49" charset="0"/>
              </a:rPr>
              <a:t>struct</a:t>
            </a:r>
            <a:r>
              <a:rPr lang="en-US" sz="1700" dirty="0">
                <a:solidFill>
                  <a:srgbClr val="000000"/>
                </a:solidFill>
                <a:highlight>
                  <a:srgbClr val="FFFFFF"/>
                </a:highlight>
                <a:latin typeface="Consolas" panose="020B0609020204030204" pitchFamily="49" charset="0"/>
                <a:cs typeface="Consolas" panose="020B0609020204030204" pitchFamily="49" charset="0"/>
              </a:rPr>
              <a:t> node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start</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700" dirty="0">
                <a:solidFill>
                  <a:srgbClr val="008000"/>
                </a:solidFill>
                <a:highlight>
                  <a:srgbClr val="FFFFFF"/>
                </a:highlight>
                <a:latin typeface="Consolas" panose="020B0609020204030204" pitchFamily="49" charset="0"/>
                <a:cs typeface="Consolas" panose="020B0609020204030204" pitchFamily="49" charset="0"/>
              </a:rPr>
              <a:t>Implement </a:t>
            </a:r>
            <a:r>
              <a:rPr lang="en-US" sz="1700" dirty="0" smtClean="0">
                <a:solidFill>
                  <a:srgbClr val="008000"/>
                </a:solidFill>
                <a:highlight>
                  <a:srgbClr val="FFFFFF"/>
                </a:highlight>
                <a:latin typeface="Consolas" panose="020B0609020204030204" pitchFamily="49" charset="0"/>
                <a:cs typeface="Consolas" panose="020B0609020204030204" pitchFamily="49" charset="0"/>
              </a:rPr>
              <a:t>this</a:t>
            </a:r>
          </a:p>
          <a:p>
            <a:pPr marL="0" indent="0">
              <a:buNone/>
            </a:pPr>
            <a:r>
              <a:rPr lang="en-US" sz="1700" dirty="0" smtClean="0">
                <a:solidFill>
                  <a:srgbClr val="008000"/>
                </a:solidFill>
                <a:highlight>
                  <a:srgbClr val="FFFFFF"/>
                </a:highlight>
                <a:latin typeface="Consolas" panose="020B0609020204030204" pitchFamily="49" charset="0"/>
                <a:cs typeface="Consolas" panose="020B0609020204030204" pitchFamily="49" charset="0"/>
              </a:rPr>
              <a:t>OR</a:t>
            </a:r>
          </a:p>
          <a:p>
            <a:pPr marL="0" indent="0">
              <a:buNone/>
            </a:pPr>
            <a:r>
              <a:rPr lang="en-US" sz="1700" dirty="0">
                <a:solidFill>
                  <a:srgbClr val="8000FF"/>
                </a:solidFill>
                <a:highlight>
                  <a:srgbClr val="FFFFFF"/>
                </a:highlight>
                <a:latin typeface="Consolas" panose="020B0609020204030204" pitchFamily="49" charset="0"/>
                <a:cs typeface="Consolas" panose="020B0609020204030204" pitchFamily="49" charset="0"/>
              </a:rPr>
              <a:t>public</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8000FF"/>
                </a:solidFill>
                <a:highlight>
                  <a:srgbClr val="FFFFFF"/>
                </a:highlight>
                <a:latin typeface="Consolas" panose="020B0609020204030204" pitchFamily="49" charset="0"/>
                <a:cs typeface="Consolas" panose="020B0609020204030204" pitchFamily="49" charset="0"/>
              </a:rPr>
              <a:t>class</a:t>
            </a:r>
            <a:r>
              <a:rPr lang="en-US" sz="1700" dirty="0">
                <a:solidFill>
                  <a:srgbClr val="000000"/>
                </a:solidFill>
                <a:highlight>
                  <a:srgbClr val="FFFFFF"/>
                </a:highlight>
                <a:latin typeface="Consolas" panose="020B0609020204030204" pitchFamily="49" charset="0"/>
                <a:cs typeface="Consolas" panose="020B0609020204030204" pitchFamily="49" charset="0"/>
              </a:rPr>
              <a:t> node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8000FF"/>
                </a:solidFill>
                <a:highlight>
                  <a:srgbClr val="FFFFFF"/>
                </a:highlight>
                <a:latin typeface="Consolas" panose="020B0609020204030204" pitchFamily="49" charset="0"/>
                <a:cs typeface="Consolas" panose="020B0609020204030204" pitchFamily="49" charset="0"/>
              </a:rPr>
              <a:t>private</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8000FF"/>
                </a:solidFill>
                <a:highlight>
                  <a:srgbClr val="FFFFFF"/>
                </a:highlight>
                <a:latin typeface="Consolas" panose="020B0609020204030204" pitchFamily="49" charset="0"/>
                <a:cs typeface="Consolas" panose="020B0609020204030204" pitchFamily="49" charset="0"/>
              </a:rPr>
              <a:t>int</a:t>
            </a:r>
            <a:r>
              <a:rPr lang="en-US" sz="1700" dirty="0">
                <a:solidFill>
                  <a:srgbClr val="000000"/>
                </a:solidFill>
                <a:highlight>
                  <a:srgbClr val="FFFFFF"/>
                </a:highlight>
                <a:latin typeface="Consolas" panose="020B0609020204030204" pitchFamily="49" charset="0"/>
                <a:cs typeface="Consolas" panose="020B0609020204030204" pitchFamily="49" charset="0"/>
              </a:rPr>
              <a:t> data</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8000FF"/>
                </a:solidFill>
                <a:highlight>
                  <a:srgbClr val="FFFFFF"/>
                </a:highlight>
                <a:latin typeface="Consolas" panose="020B0609020204030204" pitchFamily="49" charset="0"/>
                <a:cs typeface="Consolas" panose="020B0609020204030204" pitchFamily="49" charset="0"/>
              </a:rPr>
              <a:t>private</a:t>
            </a:r>
            <a:r>
              <a:rPr lang="en-US" sz="1700" dirty="0">
                <a:solidFill>
                  <a:srgbClr val="000000"/>
                </a:solidFill>
                <a:highlight>
                  <a:srgbClr val="FFFFFF"/>
                </a:highlight>
                <a:latin typeface="Consolas" panose="020B0609020204030204" pitchFamily="49" charset="0"/>
                <a:cs typeface="Consolas" panose="020B0609020204030204" pitchFamily="49" charset="0"/>
              </a:rPr>
              <a:t> node next</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8000FF"/>
                </a:solidFill>
                <a:highlight>
                  <a:srgbClr val="FFFFFF"/>
                </a:highlight>
                <a:latin typeface="Consolas" panose="020B0609020204030204" pitchFamily="49" charset="0"/>
                <a:cs typeface="Consolas" panose="020B0609020204030204" pitchFamily="49" charset="0"/>
              </a:rPr>
              <a:t>public</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smtClean="0">
                <a:solidFill>
                  <a:srgbClr val="000000"/>
                </a:solidFill>
                <a:highlight>
                  <a:srgbClr val="FFFFFF"/>
                </a:highlight>
                <a:latin typeface="Consolas" panose="020B0609020204030204" pitchFamily="49" charset="0"/>
                <a:cs typeface="Consolas" panose="020B0609020204030204" pitchFamily="49" charset="0"/>
              </a:rPr>
              <a:t>node</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next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smtClean="0">
                <a:solidFill>
                  <a:srgbClr val="0000FF"/>
                </a:solidFill>
                <a:highlight>
                  <a:srgbClr val="FFFFFF"/>
                </a:highlight>
                <a:latin typeface="Consolas" panose="020B0609020204030204" pitchFamily="49" charset="0"/>
                <a:cs typeface="Consolas" panose="020B0609020204030204" pitchFamily="49" charset="0"/>
              </a:rPr>
              <a:t>nil</a:t>
            </a:r>
            <a:r>
              <a:rPr lang="en-US" sz="17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7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8000FF"/>
                </a:solidFill>
                <a:highlight>
                  <a:srgbClr val="FFFFFF"/>
                </a:highlight>
                <a:latin typeface="Consolas" panose="020B0609020204030204" pitchFamily="49" charset="0"/>
                <a:cs typeface="Consolas" panose="020B0609020204030204" pitchFamily="49" charset="0"/>
              </a:rPr>
              <a:t>public</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smtClean="0">
                <a:solidFill>
                  <a:srgbClr val="000000"/>
                </a:solidFill>
                <a:highlight>
                  <a:srgbClr val="FFFFFF"/>
                </a:highlight>
                <a:latin typeface="Consolas" panose="020B0609020204030204" pitchFamily="49" charset="0"/>
                <a:cs typeface="Consolas" panose="020B0609020204030204" pitchFamily="49" charset="0"/>
              </a:rPr>
              <a:t>node</a:t>
            </a:r>
            <a:r>
              <a:rPr lang="en-US" sz="17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700" dirty="0" err="1" smtClean="0">
                <a:solidFill>
                  <a:srgbClr val="8000FF"/>
                </a:solidFill>
                <a:highlight>
                  <a:srgbClr val="FFFFFF"/>
                </a:highlight>
                <a:latin typeface="Consolas" panose="020B0609020204030204" pitchFamily="49" charset="0"/>
                <a:cs typeface="Consolas" panose="020B0609020204030204" pitchFamily="49" charset="0"/>
              </a:rPr>
              <a:t>int</a:t>
            </a:r>
            <a:r>
              <a:rPr lang="en-US" sz="17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myData</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node </a:t>
            </a:r>
            <a:r>
              <a:rPr lang="en-US" sz="1700" dirty="0" err="1">
                <a:solidFill>
                  <a:srgbClr val="000000"/>
                </a:solidFill>
                <a:highlight>
                  <a:srgbClr val="FFFFFF"/>
                </a:highlight>
                <a:latin typeface="Consolas" panose="020B0609020204030204" pitchFamily="49" charset="0"/>
                <a:cs typeface="Consolas" panose="020B0609020204030204" pitchFamily="49" charset="0"/>
              </a:rPr>
              <a:t>myNext</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data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myData</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next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myNext</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8000FF"/>
                </a:solidFill>
                <a:highlight>
                  <a:srgbClr val="FFFFFF"/>
                </a:highlight>
                <a:latin typeface="Consolas" panose="020B0609020204030204" pitchFamily="49" charset="0"/>
                <a:cs typeface="Consolas" panose="020B0609020204030204" pitchFamily="49" charset="0"/>
              </a:rPr>
              <a:t>public</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8000FF"/>
                </a:solidFill>
                <a:highlight>
                  <a:srgbClr val="FFFFFF"/>
                </a:highlight>
                <a:latin typeface="Consolas" panose="020B0609020204030204" pitchFamily="49" charset="0"/>
                <a:cs typeface="Consolas" panose="020B0609020204030204" pitchFamily="49" charset="0"/>
              </a:rPr>
              <a:t>bool</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FindValue</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err="1">
                <a:solidFill>
                  <a:srgbClr val="8000FF"/>
                </a:solidFill>
                <a:highlight>
                  <a:srgbClr val="FFFFFF"/>
                </a:highlight>
                <a:latin typeface="Consolas" panose="020B0609020204030204" pitchFamily="49" charset="0"/>
                <a:cs typeface="Consolas" panose="020B0609020204030204" pitchFamily="49" charset="0"/>
              </a:rPr>
              <a:t>int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valueToFind</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node start</a:t>
            </a:r>
            <a:r>
              <a:rPr lang="en-US" sz="1700" b="1" dirty="0" smtClean="0">
                <a:solidFill>
                  <a:srgbClr val="000080"/>
                </a:solidFill>
                <a:highlight>
                  <a:srgbClr val="FFFFFF"/>
                </a:highlight>
                <a:latin typeface="Consolas" panose="020B0609020204030204" pitchFamily="49" charset="0"/>
                <a:cs typeface="Consolas" panose="020B0609020204030204" pitchFamily="49" charset="0"/>
              </a:rPr>
              <a:t>); </a:t>
            </a:r>
            <a:r>
              <a:rPr lang="en-US" sz="1700" dirty="0">
                <a:solidFill>
                  <a:srgbClr val="008000"/>
                </a:solidFill>
                <a:highlight>
                  <a:srgbClr val="FFFFFF"/>
                </a:highlight>
                <a:latin typeface="Consolas" panose="020B0609020204030204" pitchFamily="49" charset="0"/>
                <a:cs typeface="Consolas" panose="020B0609020204030204" pitchFamily="49" charset="0"/>
              </a:rPr>
              <a:t>// Implement </a:t>
            </a:r>
            <a:r>
              <a:rPr lang="en-US" sz="1700" dirty="0" smtClean="0">
                <a:solidFill>
                  <a:srgbClr val="008000"/>
                </a:solidFill>
                <a:highlight>
                  <a:srgbClr val="FFFFFF"/>
                </a:highlight>
                <a:latin typeface="Consolas" panose="020B0609020204030204" pitchFamily="49" charset="0"/>
                <a:cs typeface="Consolas" panose="020B0609020204030204" pitchFamily="49" charset="0"/>
              </a:rPr>
              <a:t>this</a:t>
            </a:r>
          </a:p>
        </p:txBody>
      </p:sp>
      <p:cxnSp>
        <p:nvCxnSpPr>
          <p:cNvPr id="5" name="Straight Connector 4"/>
          <p:cNvCxnSpPr/>
          <p:nvPr/>
        </p:nvCxnSpPr>
        <p:spPr>
          <a:xfrm>
            <a:off x="635619" y="3940943"/>
            <a:ext cx="11073160" cy="1115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17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25190"/>
            <a:ext cx="12110224" cy="6032810"/>
          </a:xfrm>
        </p:spPr>
        <p:txBody>
          <a:bodyPr>
            <a:normAutofit fontScale="92500" lnSpcReduction="10000"/>
          </a:bodyPr>
          <a:lstStyle/>
          <a:p>
            <a:pPr marL="0" indent="0">
              <a:buNone/>
            </a:pPr>
            <a:r>
              <a:rPr lang="en-US" sz="1900" dirty="0">
                <a:solidFill>
                  <a:srgbClr val="8000FF"/>
                </a:solidFill>
                <a:highlight>
                  <a:srgbClr val="FFFFFF"/>
                </a:highlight>
                <a:latin typeface="Consolas" panose="020B0609020204030204" pitchFamily="49" charset="0"/>
                <a:cs typeface="Consolas" panose="020B0609020204030204" pitchFamily="49" charset="0"/>
              </a:rPr>
              <a:t>struct</a:t>
            </a:r>
            <a:r>
              <a:rPr lang="en-US" sz="1900" dirty="0">
                <a:solidFill>
                  <a:srgbClr val="000000"/>
                </a:solidFill>
                <a:highlight>
                  <a:srgbClr val="FFFFFF"/>
                </a:highlight>
                <a:latin typeface="Consolas" panose="020B0609020204030204" pitchFamily="49" charset="0"/>
                <a:cs typeface="Consolas" panose="020B0609020204030204" pitchFamily="49" charset="0"/>
              </a:rPr>
              <a:t> node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endParaRPr lang="en-US" sz="19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err="1">
                <a:solidFill>
                  <a:srgbClr val="8000FF"/>
                </a:solidFill>
                <a:highlight>
                  <a:srgbClr val="FFFFFF"/>
                </a:highlight>
                <a:latin typeface="Consolas" panose="020B0609020204030204" pitchFamily="49" charset="0"/>
                <a:cs typeface="Consolas" panose="020B0609020204030204" pitchFamily="49" charset="0"/>
              </a:rPr>
              <a:t>int</a:t>
            </a:r>
            <a:r>
              <a:rPr lang="en-US" sz="1900" dirty="0">
                <a:solidFill>
                  <a:srgbClr val="000000"/>
                </a:solidFill>
                <a:highlight>
                  <a:srgbClr val="FFFFFF"/>
                </a:highlight>
                <a:latin typeface="Consolas" panose="020B0609020204030204" pitchFamily="49" charset="0"/>
                <a:cs typeface="Consolas" panose="020B0609020204030204" pitchFamily="49" charset="0"/>
              </a:rPr>
              <a:t> data</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endParaRPr lang="en-US" sz="19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a:solidFill>
                  <a:srgbClr val="8000FF"/>
                </a:solidFill>
                <a:highlight>
                  <a:srgbClr val="FFFFFF"/>
                </a:highlight>
                <a:latin typeface="Consolas" panose="020B0609020204030204" pitchFamily="49" charset="0"/>
                <a:cs typeface="Consolas" panose="020B0609020204030204" pitchFamily="49" charset="0"/>
              </a:rPr>
              <a:t>struct</a:t>
            </a:r>
            <a:r>
              <a:rPr lang="en-US" sz="1900" dirty="0">
                <a:solidFill>
                  <a:srgbClr val="000000"/>
                </a:solidFill>
                <a:highlight>
                  <a:srgbClr val="FFFFFF"/>
                </a:highlight>
                <a:latin typeface="Consolas" panose="020B0609020204030204" pitchFamily="49" charset="0"/>
                <a:cs typeface="Consolas" panose="020B0609020204030204" pitchFamily="49" charset="0"/>
              </a:rPr>
              <a:t> node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next</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endParaRPr lang="en-US" sz="19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900" b="1" dirty="0">
                <a:solidFill>
                  <a:srgbClr val="000080"/>
                </a:solidFill>
                <a:highlight>
                  <a:srgbClr val="FFFFFF"/>
                </a:highlight>
                <a:latin typeface="Consolas" panose="020B0609020204030204" pitchFamily="49" charset="0"/>
                <a:cs typeface="Consolas" panose="020B0609020204030204" pitchFamily="49" charset="0"/>
              </a:rPr>
              <a:t>};</a:t>
            </a:r>
            <a:endParaRPr lang="en-US" sz="19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900" dirty="0">
                <a:solidFill>
                  <a:srgbClr val="8000FF"/>
                </a:solidFill>
                <a:highlight>
                  <a:srgbClr val="FFFFFF"/>
                </a:highlight>
                <a:latin typeface="Consolas" panose="020B0609020204030204" pitchFamily="49" charset="0"/>
                <a:cs typeface="Consolas" panose="020B0609020204030204" pitchFamily="49" charset="0"/>
              </a:rPr>
              <a:t>bool</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err="1">
                <a:solidFill>
                  <a:srgbClr val="000000"/>
                </a:solidFill>
                <a:highlight>
                  <a:srgbClr val="FFFFFF"/>
                </a:highlight>
                <a:latin typeface="Consolas" panose="020B0609020204030204" pitchFamily="49" charset="0"/>
                <a:cs typeface="Consolas" panose="020B0609020204030204" pitchFamily="49" charset="0"/>
              </a:rPr>
              <a:t>FindValue</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err="1">
                <a:solidFill>
                  <a:srgbClr val="8000FF"/>
                </a:solidFill>
                <a:highlight>
                  <a:srgbClr val="FFFFFF"/>
                </a:highlight>
                <a:latin typeface="Consolas" panose="020B0609020204030204" pitchFamily="49" charset="0"/>
                <a:cs typeface="Consolas" panose="020B0609020204030204" pitchFamily="49" charset="0"/>
              </a:rPr>
              <a:t>int</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err="1">
                <a:solidFill>
                  <a:srgbClr val="000000"/>
                </a:solidFill>
                <a:highlight>
                  <a:srgbClr val="FFFFFF"/>
                </a:highlight>
                <a:latin typeface="Consolas" panose="020B0609020204030204" pitchFamily="49" charset="0"/>
                <a:cs typeface="Consolas" panose="020B0609020204030204" pitchFamily="49" charset="0"/>
              </a:rPr>
              <a:t>valueToFind</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900" dirty="0">
                <a:solidFill>
                  <a:srgbClr val="000000"/>
                </a:solidFill>
                <a:highlight>
                  <a:srgbClr val="FFFFFF"/>
                </a:highlight>
                <a:latin typeface="Consolas" panose="020B0609020204030204" pitchFamily="49" charset="0"/>
                <a:cs typeface="Consolas" panose="020B0609020204030204" pitchFamily="49" charset="0"/>
              </a:rPr>
              <a:t> node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start</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endParaRPr lang="en-US" sz="19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900" b="1" dirty="0">
                <a:solidFill>
                  <a:srgbClr val="000080"/>
                </a:solidFill>
                <a:highlight>
                  <a:srgbClr val="FFFFFF"/>
                </a:highlight>
                <a:latin typeface="Consolas" panose="020B0609020204030204" pitchFamily="49" charset="0"/>
                <a:cs typeface="Consolas" panose="020B0609020204030204" pitchFamily="49" charset="0"/>
              </a:rPr>
              <a:t>{</a:t>
            </a:r>
            <a:endParaRPr lang="en-US" sz="19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900" dirty="0">
                <a:solidFill>
                  <a:srgbClr val="000000"/>
                </a:solidFill>
                <a:highlight>
                  <a:srgbClr val="FFFFFF"/>
                </a:highlight>
                <a:latin typeface="Consolas" panose="020B0609020204030204" pitchFamily="49" charset="0"/>
                <a:cs typeface="Consolas" panose="020B0609020204030204" pitchFamily="49" charset="0"/>
              </a:rPr>
              <a:t> node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current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start</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a:solidFill>
                  <a:srgbClr val="008000"/>
                </a:solidFill>
                <a:highlight>
                  <a:srgbClr val="FFFFFF"/>
                </a:highlight>
                <a:latin typeface="Consolas" panose="020B0609020204030204" pitchFamily="49" charset="0"/>
                <a:cs typeface="Consolas" panose="020B0609020204030204" pitchFamily="49" charset="0"/>
              </a:rPr>
              <a:t>// begin with the first node in the linked list</a:t>
            </a:r>
          </a:p>
          <a:p>
            <a:pPr marL="0" indent="0">
              <a:buNone/>
            </a:pP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b="1" dirty="0">
                <a:solidFill>
                  <a:srgbClr val="0000FF"/>
                </a:solidFill>
                <a:highlight>
                  <a:srgbClr val="FFFFFF"/>
                </a:highlight>
                <a:latin typeface="Consolas" panose="020B0609020204030204" pitchFamily="49" charset="0"/>
                <a:cs typeface="Consolas" panose="020B0609020204030204" pitchFamily="49" charset="0"/>
              </a:rPr>
              <a:t>while</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current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b="1" dirty="0">
                <a:solidFill>
                  <a:srgbClr val="0000FF"/>
                </a:solidFill>
                <a:highlight>
                  <a:srgbClr val="FFFFFF"/>
                </a:highlight>
                <a:latin typeface="Consolas" panose="020B0609020204030204" pitchFamily="49" charset="0"/>
                <a:cs typeface="Consolas" panose="020B0609020204030204" pitchFamily="49" charset="0"/>
              </a:rPr>
              <a:t>NULL</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a:solidFill>
                  <a:srgbClr val="008000"/>
                </a:solidFill>
                <a:highlight>
                  <a:srgbClr val="FFFFFF"/>
                </a:highlight>
                <a:latin typeface="Consolas" panose="020B0609020204030204" pitchFamily="49" charset="0"/>
                <a:cs typeface="Consolas" panose="020B0609020204030204" pitchFamily="49" charset="0"/>
              </a:rPr>
              <a:t>// while not end of linked list</a:t>
            </a:r>
          </a:p>
          <a:p>
            <a:pPr marL="0" indent="0">
              <a:buNone/>
            </a:pP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b="1" dirty="0">
                <a:solidFill>
                  <a:srgbClr val="0000FF"/>
                </a:solidFill>
                <a:highlight>
                  <a:srgbClr val="FFFFFF"/>
                </a:highlight>
                <a:latin typeface="Consolas" panose="020B0609020204030204" pitchFamily="49" charset="0"/>
                <a:cs typeface="Consolas" panose="020B0609020204030204" pitchFamily="49" charset="0"/>
              </a:rPr>
              <a:t>if</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current</a:t>
            </a:r>
            <a:r>
              <a:rPr lang="en-US" sz="1900" b="1" dirty="0">
                <a:solidFill>
                  <a:srgbClr val="000080"/>
                </a:solidFill>
                <a:highlight>
                  <a:srgbClr val="FFFFFF"/>
                </a:highlight>
                <a:latin typeface="Consolas" panose="020B0609020204030204" pitchFamily="49" charset="0"/>
                <a:cs typeface="Consolas" panose="020B0609020204030204" pitchFamily="49" charset="0"/>
              </a:rPr>
              <a:t>-&gt;</a:t>
            </a:r>
            <a:r>
              <a:rPr lang="en-US" sz="1900" dirty="0">
                <a:solidFill>
                  <a:srgbClr val="000000"/>
                </a:solidFill>
                <a:highlight>
                  <a:srgbClr val="FFFFFF"/>
                </a:highlight>
                <a:latin typeface="Consolas" panose="020B0609020204030204" pitchFamily="49" charset="0"/>
                <a:cs typeface="Consolas" panose="020B0609020204030204" pitchFamily="49" charset="0"/>
              </a:rPr>
              <a:t>data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err="1">
                <a:solidFill>
                  <a:srgbClr val="000000"/>
                </a:solidFill>
                <a:highlight>
                  <a:srgbClr val="FFFFFF"/>
                </a:highlight>
                <a:latin typeface="Consolas" panose="020B0609020204030204" pitchFamily="49" charset="0"/>
                <a:cs typeface="Consolas" panose="020B0609020204030204" pitchFamily="49" charset="0"/>
              </a:rPr>
              <a:t>valueToFind</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900" dirty="0" smtClean="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9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900" dirty="0">
                <a:solidFill>
                  <a:srgbClr val="008000"/>
                </a:solidFill>
                <a:highlight>
                  <a:srgbClr val="FFFFFF"/>
                </a:highlight>
                <a:latin typeface="Consolas" panose="020B0609020204030204" pitchFamily="49" charset="0"/>
                <a:cs typeface="Consolas" panose="020B0609020204030204" pitchFamily="49" charset="0"/>
              </a:rPr>
              <a:t>compare value of data at node with the value to </a:t>
            </a:r>
            <a:r>
              <a:rPr lang="en-US" sz="1900" dirty="0" smtClean="0">
                <a:solidFill>
                  <a:srgbClr val="008000"/>
                </a:solidFill>
                <a:highlight>
                  <a:srgbClr val="FFFFFF"/>
                </a:highlight>
                <a:latin typeface="Consolas" panose="020B0609020204030204" pitchFamily="49" charset="0"/>
                <a:cs typeface="Consolas" panose="020B0609020204030204" pitchFamily="49" charset="0"/>
              </a:rPr>
              <a:t>find (with reference, </a:t>
            </a:r>
            <a:r>
              <a:rPr lang="en-US" sz="1900" dirty="0" err="1" smtClean="0">
                <a:solidFill>
                  <a:srgbClr val="000000"/>
                </a:solidFill>
                <a:highlight>
                  <a:srgbClr val="FFFFFF"/>
                </a:highlight>
                <a:latin typeface="Consolas" panose="020B0609020204030204" pitchFamily="49" charset="0"/>
                <a:cs typeface="Consolas" panose="020B0609020204030204" pitchFamily="49" charset="0"/>
              </a:rPr>
              <a:t>current</a:t>
            </a:r>
            <a:r>
              <a:rPr lang="en-US" sz="1900" b="1" dirty="0" err="1">
                <a:solidFill>
                  <a:srgbClr val="000080"/>
                </a:solidFill>
                <a:highlight>
                  <a:srgbClr val="FFFFFF"/>
                </a:highlight>
                <a:latin typeface="Consolas" panose="020B0609020204030204" pitchFamily="49" charset="0"/>
                <a:cs typeface="Consolas" panose="020B0609020204030204" pitchFamily="49" charset="0"/>
              </a:rPr>
              <a:t>.</a:t>
            </a:r>
            <a:r>
              <a:rPr lang="en-US" sz="1900" dirty="0" err="1" smtClean="0">
                <a:solidFill>
                  <a:srgbClr val="000000"/>
                </a:solidFill>
                <a:highlight>
                  <a:srgbClr val="FFFFFF"/>
                </a:highlight>
                <a:latin typeface="Consolas" panose="020B0609020204030204" pitchFamily="49" charset="0"/>
                <a:cs typeface="Consolas" panose="020B0609020204030204" pitchFamily="49" charset="0"/>
              </a:rPr>
              <a:t>data</a:t>
            </a:r>
            <a:r>
              <a:rPr lang="en-US" sz="1900" dirty="0" smtClean="0">
                <a:solidFill>
                  <a:srgbClr val="008000"/>
                </a:solidFill>
                <a:highlight>
                  <a:srgbClr val="FFFFFF"/>
                </a:highlight>
                <a:latin typeface="Consolas" panose="020B0609020204030204" pitchFamily="49" charset="0"/>
                <a:cs typeface="Consolas" panose="020B0609020204030204" pitchFamily="49" charset="0"/>
              </a:rPr>
              <a:t>)</a:t>
            </a:r>
            <a:endParaRPr lang="en-US" sz="1900" dirty="0">
              <a:solidFill>
                <a:srgbClr val="008000"/>
              </a:solidFill>
              <a:highlight>
                <a:srgbClr val="FFFFFF"/>
              </a:highlight>
              <a:latin typeface="Consolas" panose="020B0609020204030204" pitchFamily="49" charset="0"/>
              <a:cs typeface="Consolas" panose="020B0609020204030204" pitchFamily="49" charset="0"/>
            </a:endParaRPr>
          </a:p>
          <a:p>
            <a:pPr marL="0" indent="0">
              <a:buNone/>
            </a:pP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b="1" dirty="0">
                <a:solidFill>
                  <a:srgbClr val="0000FF"/>
                </a:solidFill>
                <a:highlight>
                  <a:srgbClr val="FFFFFF"/>
                </a:highlight>
                <a:latin typeface="Consolas" panose="020B0609020204030204" pitchFamily="49" charset="0"/>
                <a:cs typeface="Consolas" panose="020B0609020204030204" pitchFamily="49" charset="0"/>
              </a:rPr>
              <a:t>return</a:t>
            </a:r>
            <a:r>
              <a:rPr lang="en-US" sz="1900" dirty="0">
                <a:solidFill>
                  <a:srgbClr val="000000"/>
                </a:solidFill>
                <a:highlight>
                  <a:srgbClr val="FFFFFF"/>
                </a:highlight>
                <a:latin typeface="Consolas" panose="020B0609020204030204" pitchFamily="49" charset="0"/>
                <a:cs typeface="Consolas" panose="020B0609020204030204" pitchFamily="49" charset="0"/>
              </a:rPr>
              <a:t> true</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a:solidFill>
                  <a:srgbClr val="008000"/>
                </a:solidFill>
                <a:highlight>
                  <a:srgbClr val="FFFFFF"/>
                </a:highlight>
                <a:latin typeface="Consolas" panose="020B0609020204030204" pitchFamily="49" charset="0"/>
                <a:cs typeface="Consolas" panose="020B0609020204030204" pitchFamily="49" charset="0"/>
              </a:rPr>
              <a:t>// if found, return true</a:t>
            </a:r>
          </a:p>
          <a:p>
            <a:pPr marL="0" indent="0">
              <a:buNone/>
            </a:pP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endParaRPr lang="en-US" sz="19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900" dirty="0">
                <a:solidFill>
                  <a:srgbClr val="000000"/>
                </a:solidFill>
                <a:highlight>
                  <a:srgbClr val="FFFFFF"/>
                </a:highlight>
                <a:latin typeface="Consolas" panose="020B0609020204030204" pitchFamily="49" charset="0"/>
                <a:cs typeface="Consolas" panose="020B0609020204030204" pitchFamily="49" charset="0"/>
              </a:rPr>
              <a:t>      current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current</a:t>
            </a:r>
            <a:r>
              <a:rPr lang="en-US" sz="1900" b="1" dirty="0">
                <a:solidFill>
                  <a:srgbClr val="000080"/>
                </a:solidFill>
                <a:highlight>
                  <a:srgbClr val="FFFFFF"/>
                </a:highlight>
                <a:latin typeface="Consolas" panose="020B0609020204030204" pitchFamily="49" charset="0"/>
                <a:cs typeface="Consolas" panose="020B0609020204030204" pitchFamily="49" charset="0"/>
              </a:rPr>
              <a:t>-&gt;</a:t>
            </a:r>
            <a:r>
              <a:rPr lang="en-US" sz="1900" dirty="0">
                <a:solidFill>
                  <a:srgbClr val="000000"/>
                </a:solidFill>
                <a:highlight>
                  <a:srgbClr val="FFFFFF"/>
                </a:highlight>
                <a:latin typeface="Consolas" panose="020B0609020204030204" pitchFamily="49" charset="0"/>
                <a:cs typeface="Consolas" panose="020B0609020204030204" pitchFamily="49" charset="0"/>
              </a:rPr>
              <a:t>next</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a:solidFill>
                  <a:srgbClr val="008000"/>
                </a:solidFill>
                <a:highlight>
                  <a:srgbClr val="FFFFFF"/>
                </a:highlight>
                <a:latin typeface="Consolas" panose="020B0609020204030204" pitchFamily="49" charset="0"/>
                <a:cs typeface="Consolas" panose="020B0609020204030204" pitchFamily="49" charset="0"/>
              </a:rPr>
              <a:t>// move to the next node (with reference, </a:t>
            </a:r>
            <a:r>
              <a:rPr lang="en-US" sz="1900" dirty="0" err="1" smtClean="0">
                <a:solidFill>
                  <a:srgbClr val="000000"/>
                </a:solidFill>
                <a:highlight>
                  <a:srgbClr val="FFFFFF"/>
                </a:highlight>
                <a:latin typeface="Consolas" panose="020B0609020204030204" pitchFamily="49" charset="0"/>
                <a:cs typeface="Consolas" panose="020B0609020204030204" pitchFamily="49" charset="0"/>
              </a:rPr>
              <a:t>current</a:t>
            </a:r>
            <a:r>
              <a:rPr lang="en-US" sz="1900" b="1" dirty="0" err="1">
                <a:solidFill>
                  <a:srgbClr val="000080"/>
                </a:solidFill>
                <a:highlight>
                  <a:srgbClr val="FFFFFF"/>
                </a:highlight>
                <a:latin typeface="Consolas" panose="020B0609020204030204" pitchFamily="49" charset="0"/>
                <a:cs typeface="Consolas" panose="020B0609020204030204" pitchFamily="49" charset="0"/>
              </a:rPr>
              <a:t>.</a:t>
            </a:r>
            <a:r>
              <a:rPr lang="en-US" sz="1900" dirty="0" err="1" smtClean="0">
                <a:solidFill>
                  <a:srgbClr val="000000"/>
                </a:solidFill>
                <a:highlight>
                  <a:srgbClr val="FFFFFF"/>
                </a:highlight>
                <a:latin typeface="Consolas" panose="020B0609020204030204" pitchFamily="49" charset="0"/>
                <a:cs typeface="Consolas" panose="020B0609020204030204" pitchFamily="49" charset="0"/>
              </a:rPr>
              <a:t>next</a:t>
            </a:r>
            <a:r>
              <a:rPr lang="en-US" sz="1900" dirty="0" smtClean="0">
                <a:solidFill>
                  <a:srgbClr val="008000"/>
                </a:solidFill>
                <a:highlight>
                  <a:srgbClr val="FFFFFF"/>
                </a:highlight>
                <a:latin typeface="Consolas" panose="020B0609020204030204" pitchFamily="49" charset="0"/>
                <a:cs typeface="Consolas" panose="020B0609020204030204" pitchFamily="49" charset="0"/>
              </a:rPr>
              <a:t>)</a:t>
            </a:r>
            <a:endParaRPr lang="en-US" sz="1900" dirty="0">
              <a:solidFill>
                <a:srgbClr val="008000"/>
              </a:solidFill>
              <a:highlight>
                <a:srgbClr val="FFFFFF"/>
              </a:highlight>
              <a:latin typeface="Consolas" panose="020B0609020204030204" pitchFamily="49" charset="0"/>
              <a:cs typeface="Consolas" panose="020B0609020204030204" pitchFamily="49" charset="0"/>
            </a:endParaRPr>
          </a:p>
          <a:p>
            <a:pPr marL="0" indent="0">
              <a:buNone/>
            </a:pP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endParaRPr lang="en-US" sz="19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b="1" dirty="0">
                <a:solidFill>
                  <a:srgbClr val="0000FF"/>
                </a:solidFill>
                <a:highlight>
                  <a:srgbClr val="FFFFFF"/>
                </a:highlight>
                <a:latin typeface="Consolas" panose="020B0609020204030204" pitchFamily="49" charset="0"/>
                <a:cs typeface="Consolas" panose="020B0609020204030204" pitchFamily="49" charset="0"/>
              </a:rPr>
              <a:t>return</a:t>
            </a:r>
            <a:r>
              <a:rPr lang="en-US" sz="1900" dirty="0">
                <a:solidFill>
                  <a:srgbClr val="000000"/>
                </a:solidFill>
                <a:highlight>
                  <a:srgbClr val="FFFFFF"/>
                </a:highlight>
                <a:latin typeface="Consolas" panose="020B0609020204030204" pitchFamily="49" charset="0"/>
                <a:cs typeface="Consolas" panose="020B0609020204030204" pitchFamily="49" charset="0"/>
              </a:rPr>
              <a:t> false</a:t>
            </a:r>
            <a:r>
              <a:rPr lang="en-US" sz="1900" b="1" dirty="0">
                <a:solidFill>
                  <a:srgbClr val="000080"/>
                </a:solidFill>
                <a:highlight>
                  <a:srgbClr val="FFFFFF"/>
                </a:highlight>
                <a:latin typeface="Consolas" panose="020B0609020204030204" pitchFamily="49" charset="0"/>
                <a:cs typeface="Consolas" panose="020B0609020204030204" pitchFamily="49" charset="0"/>
              </a:rPr>
              <a:t>;</a:t>
            </a:r>
            <a:r>
              <a:rPr lang="en-US" sz="1900" dirty="0">
                <a:solidFill>
                  <a:srgbClr val="000000"/>
                </a:solidFill>
                <a:highlight>
                  <a:srgbClr val="FFFFFF"/>
                </a:highlight>
                <a:latin typeface="Consolas" panose="020B0609020204030204" pitchFamily="49" charset="0"/>
                <a:cs typeface="Consolas" panose="020B0609020204030204" pitchFamily="49" charset="0"/>
              </a:rPr>
              <a:t> </a:t>
            </a:r>
            <a:r>
              <a:rPr lang="en-US" sz="1900" dirty="0">
                <a:solidFill>
                  <a:srgbClr val="008000"/>
                </a:solidFill>
                <a:highlight>
                  <a:srgbClr val="FFFFFF"/>
                </a:highlight>
                <a:latin typeface="Consolas" panose="020B0609020204030204" pitchFamily="49" charset="0"/>
                <a:cs typeface="Consolas" panose="020B0609020204030204" pitchFamily="49" charset="0"/>
              </a:rPr>
              <a:t>// end of linked list and value not found</a:t>
            </a:r>
          </a:p>
          <a:p>
            <a:pPr marL="0" indent="0">
              <a:buNone/>
            </a:pPr>
            <a:r>
              <a:rPr lang="en-US" sz="1900" b="1" dirty="0">
                <a:solidFill>
                  <a:srgbClr val="000080"/>
                </a:solidFill>
                <a:highlight>
                  <a:srgbClr val="FFFFFF"/>
                </a:highlight>
                <a:latin typeface="Consolas" panose="020B0609020204030204" pitchFamily="49" charset="0"/>
                <a:cs typeface="Consolas" panose="020B0609020204030204" pitchFamily="49" charset="0"/>
              </a:rPr>
              <a:t>}</a:t>
            </a:r>
            <a:endParaRPr lang="en-US" sz="1900" dirty="0">
              <a:latin typeface="Consolas" panose="020B0609020204030204" pitchFamily="49" charset="0"/>
              <a:cs typeface="Consolas" panose="020B0609020204030204" pitchFamily="49" charset="0"/>
            </a:endParaRPr>
          </a:p>
        </p:txBody>
      </p:sp>
      <p:sp>
        <p:nvSpPr>
          <p:cNvPr id="4" name="Title 1"/>
          <p:cNvSpPr>
            <a:spLocks noGrp="1"/>
          </p:cNvSpPr>
          <p:nvPr>
            <p:ph type="title"/>
          </p:nvPr>
        </p:nvSpPr>
        <p:spPr>
          <a:xfrm>
            <a:off x="860503" y="-270494"/>
            <a:ext cx="10515600" cy="1325563"/>
          </a:xfrm>
        </p:spPr>
        <p:txBody>
          <a:bodyPr/>
          <a:lstStyle/>
          <a:p>
            <a:pPr algn="ctr"/>
            <a:r>
              <a:rPr lang="en-US" dirty="0" smtClean="0"/>
              <a:t>Solution in C: find a value in a linked list</a:t>
            </a:r>
            <a:endParaRPr lang="en-US" dirty="0"/>
          </a:p>
        </p:txBody>
      </p:sp>
    </p:spTree>
    <p:extLst>
      <p:ext uri="{BB962C8B-B14F-4D97-AF65-F5344CB8AC3E}">
        <p14:creationId xmlns:p14="http://schemas.microsoft.com/office/powerpoint/2010/main" val="19278357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921" y="-108038"/>
            <a:ext cx="11620158" cy="1325563"/>
          </a:xfrm>
        </p:spPr>
        <p:txBody>
          <a:bodyPr/>
          <a:lstStyle/>
          <a:p>
            <a:pPr algn="ctr"/>
            <a:r>
              <a:rPr lang="en-US" dirty="0" smtClean="0"/>
              <a:t>Solved in C: remove the </a:t>
            </a:r>
            <a:r>
              <a:rPr lang="en-US" dirty="0"/>
              <a:t>first 5 nodes in a </a:t>
            </a:r>
            <a:r>
              <a:rPr lang="en-US" dirty="0" smtClean="0"/>
              <a:t>linked </a:t>
            </a:r>
            <a:r>
              <a:rPr lang="en-US" dirty="0"/>
              <a:t>list</a:t>
            </a:r>
          </a:p>
        </p:txBody>
      </p:sp>
      <p:sp>
        <p:nvSpPr>
          <p:cNvPr id="3" name="Content Placeholder 2"/>
          <p:cNvSpPr>
            <a:spLocks noGrp="1"/>
          </p:cNvSpPr>
          <p:nvPr>
            <p:ph idx="1"/>
          </p:nvPr>
        </p:nvSpPr>
        <p:spPr>
          <a:xfrm>
            <a:off x="838200" y="875899"/>
            <a:ext cx="10515600" cy="5474319"/>
          </a:xfrm>
        </p:spPr>
        <p:txBody>
          <a:bodyPr>
            <a:normAutofit/>
          </a:bodyPr>
          <a:lstStyle/>
          <a:p>
            <a:pPr marL="0" indent="0">
              <a:buNone/>
            </a:pP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 </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8000FF"/>
                </a:solidFill>
                <a:highlight>
                  <a:srgbClr val="FFFFFF"/>
                </a:highlight>
                <a:latin typeface="Consolas" panose="020B0609020204030204" pitchFamily="49" charset="0"/>
                <a:cs typeface="Consolas" panose="020B0609020204030204" pitchFamily="49" charset="0"/>
              </a:rPr>
              <a:t>int</a:t>
            </a:r>
            <a:r>
              <a:rPr lang="en-US" sz="2200" dirty="0">
                <a:solidFill>
                  <a:srgbClr val="000000"/>
                </a:solidFill>
                <a:highlight>
                  <a:srgbClr val="FFFFFF"/>
                </a:highlight>
                <a:latin typeface="Consolas" panose="020B0609020204030204" pitchFamily="49" charset="0"/>
                <a:cs typeface="Consolas" panose="020B0609020204030204" pitchFamily="49" charset="0"/>
              </a:rPr>
              <a:t> data</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 </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next</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8000"/>
                </a:solidFill>
                <a:highlight>
                  <a:srgbClr val="FFFFFF"/>
                </a:highlight>
                <a:latin typeface="Consolas" panose="020B0609020204030204" pitchFamily="49" charset="0"/>
                <a:cs typeface="Consolas" panose="020B0609020204030204" pitchFamily="49" charset="0"/>
              </a:rPr>
              <a:t>/* Given a singly linked list, remove the first 5 nodes in the list. Design and write pseudo code. */</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8000FF"/>
                </a:solidFill>
                <a:highlight>
                  <a:srgbClr val="FFFFFF"/>
                </a:highlight>
                <a:latin typeface="Consolas" panose="020B0609020204030204" pitchFamily="49" charset="0"/>
                <a:cs typeface="Consolas" panose="020B0609020204030204" pitchFamily="49" charset="0"/>
              </a:rPr>
              <a:t>void</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000000"/>
                </a:solidFill>
                <a:highlight>
                  <a:srgbClr val="FFFFFF"/>
                </a:highlight>
                <a:latin typeface="Consolas" panose="020B0609020204030204" pitchFamily="49" charset="0"/>
                <a:cs typeface="Consolas" panose="020B0609020204030204" pitchFamily="49" charset="0"/>
              </a:rPr>
              <a:t>RemoveFive</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 </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6304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7144"/>
            <a:ext cx="12118206" cy="1325563"/>
          </a:xfrm>
        </p:spPr>
        <p:txBody>
          <a:bodyPr/>
          <a:lstStyle/>
          <a:p>
            <a:pPr algn="ctr"/>
            <a:r>
              <a:rPr lang="en-US" dirty="0" smtClean="0"/>
              <a:t>Solution: </a:t>
            </a:r>
            <a:r>
              <a:rPr lang="en-US" dirty="0"/>
              <a:t>r</a:t>
            </a:r>
            <a:r>
              <a:rPr lang="en-US" dirty="0" smtClean="0"/>
              <a:t>emove </a:t>
            </a:r>
            <a:r>
              <a:rPr lang="en-US" dirty="0"/>
              <a:t>the first 5 nodes in </a:t>
            </a:r>
            <a:r>
              <a:rPr lang="en-US" dirty="0" smtClean="0"/>
              <a:t>a </a:t>
            </a:r>
            <a:r>
              <a:rPr lang="en-US" dirty="0"/>
              <a:t>linked list</a:t>
            </a:r>
          </a:p>
        </p:txBody>
      </p:sp>
      <p:sp>
        <p:nvSpPr>
          <p:cNvPr id="3" name="Content Placeholder 2"/>
          <p:cNvSpPr>
            <a:spLocks noGrp="1"/>
          </p:cNvSpPr>
          <p:nvPr>
            <p:ph idx="1"/>
          </p:nvPr>
        </p:nvSpPr>
        <p:spPr>
          <a:xfrm>
            <a:off x="67378" y="577517"/>
            <a:ext cx="12050828" cy="6208294"/>
          </a:xfrm>
        </p:spPr>
        <p:txBody>
          <a:bodyPr>
            <a:noAutofit/>
          </a:bodyPr>
          <a:lstStyle/>
          <a:p>
            <a:pPr marL="0" indent="0">
              <a:buNone/>
            </a:pPr>
            <a:r>
              <a:rPr lang="en-US" sz="1600" dirty="0">
                <a:solidFill>
                  <a:srgbClr val="8000FF"/>
                </a:solidFill>
                <a:highlight>
                  <a:srgbClr val="FFFFFF"/>
                </a:highlight>
                <a:latin typeface="Consolas" panose="020B0609020204030204" pitchFamily="49" charset="0"/>
                <a:cs typeface="Consolas" panose="020B0609020204030204" pitchFamily="49" charset="0"/>
              </a:rPr>
              <a:t>void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RemoveFive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600" dirty="0">
                <a:solidFill>
                  <a:srgbClr val="000000"/>
                </a:solidFill>
                <a:highlight>
                  <a:srgbClr val="FFFFFF"/>
                </a:highlight>
                <a:latin typeface="Consolas" panose="020B0609020204030204" pitchFamily="49" charset="0"/>
                <a:cs typeface="Consolas" panose="020B0609020204030204" pitchFamily="49" charset="0"/>
              </a:rPr>
              <a:t> node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600" dirty="0">
                <a:solidFill>
                  <a:srgbClr val="000000"/>
                </a:solidFill>
                <a:highlight>
                  <a:srgbClr val="FFFFFF"/>
                </a:highlight>
                <a:latin typeface="Consolas" panose="020B0609020204030204" pitchFamily="49" charset="0"/>
                <a:cs typeface="Consolas" panose="020B0609020204030204" pitchFamily="49" charset="0"/>
              </a:rPr>
              <a:t> node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8000FF"/>
                </a:solidFill>
                <a:highlight>
                  <a:srgbClr val="FFFFFF"/>
                </a:highlight>
                <a:latin typeface="Consolas" panose="020B0609020204030204" pitchFamily="49" charset="0"/>
                <a:cs typeface="Consolas" panose="020B0609020204030204" pitchFamily="49" charset="0"/>
              </a:rPr>
              <a:t>int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i</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8000"/>
                </a:solidFill>
                <a:highlight>
                  <a:srgbClr val="FFFFFF"/>
                </a:highlight>
                <a:latin typeface="Consolas" panose="020B0609020204030204" pitchFamily="49" charset="0"/>
                <a:cs typeface="Consolas" panose="020B0609020204030204" pitchFamily="49" charset="0"/>
              </a:rPr>
              <a:t>5</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while</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NULL</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&amp;&amp;</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i</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&gt;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8000"/>
                </a:solidFill>
                <a:highlight>
                  <a:srgbClr val="FFFFFF"/>
                </a:highlight>
                <a:latin typeface="Consolas" panose="020B0609020204030204" pitchFamily="49" charset="0"/>
                <a:cs typeface="Consolas" panose="020B0609020204030204" pitchFamily="49" charset="0"/>
              </a:rPr>
              <a:t>0</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600" dirty="0">
                <a:solidFill>
                  <a:srgbClr val="000000"/>
                </a:solidFill>
                <a:highlight>
                  <a:srgbClr val="FFFFFF"/>
                </a:highlight>
                <a:latin typeface="Consolas" panose="020B0609020204030204" pitchFamily="49" charset="0"/>
                <a:cs typeface="Consolas" panose="020B0609020204030204" pitchFamily="49" charset="0"/>
              </a:rPr>
              <a:t> node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temp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current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current</a:t>
            </a:r>
            <a:r>
              <a:rPr lang="en-US" sz="1600" b="1" dirty="0">
                <a:solidFill>
                  <a:srgbClr val="000080"/>
                </a:solidFill>
                <a:highlight>
                  <a:srgbClr val="FFFFFF"/>
                </a:highlight>
                <a:latin typeface="Consolas" panose="020B0609020204030204" pitchFamily="49" charset="0"/>
                <a:cs typeface="Consolas" panose="020B0609020204030204" pitchFamily="49" charset="0"/>
              </a:rPr>
              <a:t>-&gt;</a:t>
            </a:r>
            <a:r>
              <a:rPr lang="en-US" sz="1600" dirty="0">
                <a:solidFill>
                  <a:srgbClr val="000000"/>
                </a:solidFill>
                <a:highlight>
                  <a:srgbClr val="FFFFFF"/>
                </a:highlight>
                <a:latin typeface="Consolas" panose="020B0609020204030204" pitchFamily="49" charset="0"/>
                <a:cs typeface="Consolas" panose="020B0609020204030204" pitchFamily="49" charset="0"/>
              </a:rPr>
              <a:t>next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i</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free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temp</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deallocate memory. Higher level languages handle this</a:t>
            </a:r>
          </a:p>
          <a:p>
            <a:pPr marL="0" indent="0">
              <a:buNone/>
            </a:pPr>
            <a:r>
              <a:rPr lang="en-US" sz="1600" dirty="0">
                <a:solidFill>
                  <a:srgbClr val="008000"/>
                </a:solidFill>
                <a:highlight>
                  <a:srgbClr val="FFFFFF"/>
                </a:highlight>
                <a:latin typeface="Consolas" panose="020B0609020204030204" pitchFamily="49" charset="0"/>
                <a:cs typeface="Consolas" panose="020B0609020204030204" pitchFamily="49" charset="0"/>
              </a:rPr>
              <a:t>                     automatically via garbage collection mechanisms. */</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current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Aside: without this, head would be pointing to freed</a:t>
            </a:r>
          </a:p>
          <a:p>
            <a:pPr marL="0" indent="0">
              <a:buNone/>
            </a:pPr>
            <a:r>
              <a:rPr lang="en-US" sz="1600" dirty="0">
                <a:solidFill>
                  <a:srgbClr val="008000"/>
                </a:solidFill>
                <a:highlight>
                  <a:srgbClr val="FFFFFF"/>
                </a:highlight>
                <a:latin typeface="Consolas" panose="020B0609020204030204" pitchFamily="49" charset="0"/>
                <a:cs typeface="Consolas" panose="020B0609020204030204" pitchFamily="49" charset="0"/>
              </a:rPr>
              <a:t>   memory that it may not have access to. In that state, the pointer is known as </a:t>
            </a:r>
          </a:p>
          <a:p>
            <a:pPr marL="0" indent="0">
              <a:buNone/>
            </a:pPr>
            <a:r>
              <a:rPr lang="en-US" sz="1600" dirty="0">
                <a:solidFill>
                  <a:srgbClr val="008000"/>
                </a:solidFill>
                <a:highlight>
                  <a:srgbClr val="FFFFFF"/>
                </a:highlight>
                <a:latin typeface="Consolas" panose="020B0609020204030204" pitchFamily="49" charset="0"/>
                <a:cs typeface="Consolas" panose="020B0609020204030204" pitchFamily="49" charset="0"/>
              </a:rPr>
              <a:t>   a “dangling pointer”. */</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if</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i</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&gt;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8000"/>
                </a:solidFill>
                <a:highlight>
                  <a:srgbClr val="FFFFFF"/>
                </a:highlight>
                <a:latin typeface="Consolas" panose="020B0609020204030204" pitchFamily="49" charset="0"/>
                <a:cs typeface="Consolas" panose="020B0609020204030204" pitchFamily="49" charset="0"/>
              </a:rPr>
              <a:t>0</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Error handling</a:t>
            </a: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4" name="TextBox 3"/>
          <p:cNvSpPr txBox="1"/>
          <p:nvPr/>
        </p:nvSpPr>
        <p:spPr>
          <a:xfrm>
            <a:off x="8129239" y="6519446"/>
            <a:ext cx="4062761" cy="338554"/>
          </a:xfrm>
          <a:prstGeom prst="rect">
            <a:avLst/>
          </a:prstGeom>
          <a:noFill/>
        </p:spPr>
        <p:txBody>
          <a:bodyPr wrap="square" rtlCol="0">
            <a:spAutoFit/>
          </a:bodyPr>
          <a:lstStyle/>
          <a:p>
            <a:pPr algn="r"/>
            <a:r>
              <a:rPr lang="en-US" sz="1600" i="1" dirty="0" smtClean="0"/>
              <a:t>Further reading: </a:t>
            </a:r>
            <a:r>
              <a:rPr lang="en-US" sz="1600" i="1" dirty="0" smtClean="0">
                <a:hlinkClick r:id="rId3"/>
              </a:rPr>
              <a:t>Memory leak</a:t>
            </a:r>
            <a:r>
              <a:rPr lang="en-US" sz="1600" i="1" dirty="0" smtClean="0"/>
              <a:t>, </a:t>
            </a:r>
            <a:r>
              <a:rPr lang="en-US" sz="1600" i="1" dirty="0" smtClean="0">
                <a:hlinkClick r:id="rId4"/>
              </a:rPr>
              <a:t>Access violation</a:t>
            </a:r>
            <a:endParaRPr lang="en-US" sz="1600" i="1" dirty="0"/>
          </a:p>
        </p:txBody>
      </p:sp>
    </p:spTree>
    <p:extLst>
      <p:ext uri="{BB962C8B-B14F-4D97-AF65-F5344CB8AC3E}">
        <p14:creationId xmlns:p14="http://schemas.microsoft.com/office/powerpoint/2010/main" val="27886015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852"/>
            <a:ext cx="10515600" cy="1325563"/>
          </a:xfrm>
        </p:spPr>
        <p:txBody>
          <a:bodyPr/>
          <a:lstStyle/>
          <a:p>
            <a:pPr algn="ctr"/>
            <a:r>
              <a:rPr lang="en-US" dirty="0" smtClean="0"/>
              <a:t>Solved in C: reverse a singly linked list</a:t>
            </a:r>
            <a:endParaRPr lang="en-US" dirty="0"/>
          </a:p>
        </p:txBody>
      </p:sp>
      <p:sp>
        <p:nvSpPr>
          <p:cNvPr id="3" name="Content Placeholder 2"/>
          <p:cNvSpPr>
            <a:spLocks noGrp="1"/>
          </p:cNvSpPr>
          <p:nvPr>
            <p:ph idx="1"/>
          </p:nvPr>
        </p:nvSpPr>
        <p:spPr>
          <a:xfrm>
            <a:off x="838200" y="1453415"/>
            <a:ext cx="10515600" cy="4896803"/>
          </a:xfrm>
        </p:spPr>
        <p:txBody>
          <a:bodyPr>
            <a:normAutofit/>
          </a:bodyPr>
          <a:lstStyle/>
          <a:p>
            <a:pPr marL="0" indent="0">
              <a:buNone/>
            </a:pPr>
            <a:r>
              <a:rPr lang="en-US" sz="2000" dirty="0">
                <a:solidFill>
                  <a:srgbClr val="8000FF"/>
                </a:solidFill>
                <a:highlight>
                  <a:srgbClr val="FFFFFF"/>
                </a:highlight>
                <a:latin typeface="Consolas" panose="020B0609020204030204" pitchFamily="49" charset="0"/>
                <a:cs typeface="Consolas" panose="020B0609020204030204" pitchFamily="49" charset="0"/>
              </a:rPr>
              <a:t>struct</a:t>
            </a:r>
            <a:r>
              <a:rPr lang="en-US" sz="2000" dirty="0">
                <a:solidFill>
                  <a:srgbClr val="000000"/>
                </a:solidFill>
                <a:highlight>
                  <a:srgbClr val="FFFFFF"/>
                </a:highlight>
                <a:latin typeface="Consolas" panose="020B0609020204030204" pitchFamily="49" charset="0"/>
                <a:cs typeface="Consolas" panose="020B0609020204030204" pitchFamily="49" charset="0"/>
              </a:rPr>
              <a:t> node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8000FF"/>
                </a:solidFill>
                <a:highlight>
                  <a:srgbClr val="FFFFFF"/>
                </a:highlight>
                <a:latin typeface="Consolas" panose="020B0609020204030204" pitchFamily="49" charset="0"/>
                <a:cs typeface="Consolas" panose="020B0609020204030204" pitchFamily="49" charset="0"/>
              </a:rPr>
              <a:t>int</a:t>
            </a:r>
            <a:r>
              <a:rPr lang="en-US" sz="2000" dirty="0">
                <a:solidFill>
                  <a:srgbClr val="000000"/>
                </a:solidFill>
                <a:highlight>
                  <a:srgbClr val="FFFFFF"/>
                </a:highlight>
                <a:latin typeface="Consolas" panose="020B0609020204030204" pitchFamily="49" charset="0"/>
                <a:cs typeface="Consolas" panose="020B0609020204030204" pitchFamily="49" charset="0"/>
              </a:rPr>
              <a:t> data</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8000FF"/>
                </a:solidFill>
                <a:highlight>
                  <a:srgbClr val="FFFFFF"/>
                </a:highlight>
                <a:latin typeface="Consolas" panose="020B0609020204030204" pitchFamily="49" charset="0"/>
                <a:cs typeface="Consolas" panose="020B0609020204030204" pitchFamily="49" charset="0"/>
              </a:rPr>
              <a:t>struct</a:t>
            </a:r>
            <a:r>
              <a:rPr lang="en-US" sz="2000" dirty="0">
                <a:solidFill>
                  <a:srgbClr val="000000"/>
                </a:solidFill>
                <a:highlight>
                  <a:srgbClr val="FFFFFF"/>
                </a:highlight>
                <a:latin typeface="Consolas" panose="020B0609020204030204" pitchFamily="49" charset="0"/>
                <a:cs typeface="Consolas" panose="020B0609020204030204" pitchFamily="49" charset="0"/>
              </a:rPr>
              <a:t> node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next</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b="1" dirty="0" smtClean="0">
                <a:solidFill>
                  <a:srgbClr val="000080"/>
                </a:solidFill>
                <a:highlight>
                  <a:srgbClr val="FFFFFF"/>
                </a:highlight>
                <a:latin typeface="Consolas" panose="020B0609020204030204" pitchFamily="49" charset="0"/>
                <a:cs typeface="Consolas" panose="020B0609020204030204" pitchFamily="49" charset="0"/>
              </a:rPr>
              <a:t>};</a:t>
            </a:r>
          </a:p>
          <a:p>
            <a:pPr marL="0" indent="0">
              <a:buNone/>
            </a:pP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8000FF"/>
                </a:solidFill>
                <a:highlight>
                  <a:srgbClr val="FFFFFF"/>
                </a:highlight>
                <a:latin typeface="Consolas" panose="020B0609020204030204" pitchFamily="49" charset="0"/>
                <a:cs typeface="Consolas" panose="020B0609020204030204" pitchFamily="49" charset="0"/>
              </a:rPr>
              <a:t>void</a:t>
            </a:r>
            <a:r>
              <a:rPr lang="en-US" sz="2000" dirty="0">
                <a:solidFill>
                  <a:srgbClr val="000000"/>
                </a:solidFill>
                <a:highlight>
                  <a:srgbClr val="FFFFFF"/>
                </a:highlight>
                <a:latin typeface="Consolas" panose="020B0609020204030204" pitchFamily="49" charset="0"/>
                <a:cs typeface="Consolas" panose="020B0609020204030204" pitchFamily="49" charset="0"/>
              </a:rPr>
              <a:t> Reverse</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8000FF"/>
                </a:solidFill>
                <a:highlight>
                  <a:srgbClr val="FFFFFF"/>
                </a:highlight>
                <a:latin typeface="Consolas" panose="020B0609020204030204" pitchFamily="49" charset="0"/>
                <a:cs typeface="Consolas" panose="020B0609020204030204" pitchFamily="49" charset="0"/>
              </a:rPr>
              <a:t>struct</a:t>
            </a:r>
            <a:r>
              <a:rPr lang="en-US" sz="2000" dirty="0">
                <a:solidFill>
                  <a:srgbClr val="000000"/>
                </a:solidFill>
                <a:highlight>
                  <a:srgbClr val="FFFFFF"/>
                </a:highlight>
                <a:latin typeface="Consolas" panose="020B0609020204030204" pitchFamily="49" charset="0"/>
                <a:cs typeface="Consolas" panose="020B0609020204030204" pitchFamily="49" charset="0"/>
              </a:rPr>
              <a:t> node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20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8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89625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015" y="881299"/>
            <a:ext cx="11600985" cy="5897830"/>
          </a:xfrm>
        </p:spPr>
        <p:txBody>
          <a:bodyPr>
            <a:normAutofit fontScale="92500" lnSpcReduction="10000"/>
          </a:bodyPr>
          <a:lstStyle/>
          <a:p>
            <a:pPr marL="0" indent="0">
              <a:buNone/>
            </a:pPr>
            <a:r>
              <a:rPr lang="en-US" sz="1800" dirty="0">
                <a:solidFill>
                  <a:srgbClr val="8000FF"/>
                </a:solidFill>
                <a:highlight>
                  <a:srgbClr val="FFFFFF"/>
                </a:highlight>
                <a:latin typeface="Consolas" panose="020B0609020204030204" pitchFamily="49" charset="0"/>
                <a:cs typeface="Consolas" panose="020B0609020204030204" pitchFamily="49" charset="0"/>
              </a:rPr>
              <a:t>struct</a:t>
            </a:r>
            <a:r>
              <a:rPr lang="en-US" sz="1800" dirty="0">
                <a:solidFill>
                  <a:srgbClr val="000000"/>
                </a:solidFill>
                <a:highlight>
                  <a:srgbClr val="FFFFFF"/>
                </a:highlight>
                <a:latin typeface="Consolas" panose="020B0609020204030204" pitchFamily="49" charset="0"/>
                <a:cs typeface="Consolas" panose="020B0609020204030204" pitchFamily="49" charset="0"/>
              </a:rPr>
              <a:t> node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err="1">
                <a:solidFill>
                  <a:srgbClr val="8000FF"/>
                </a:solidFill>
                <a:highlight>
                  <a:srgbClr val="FFFFFF"/>
                </a:highlight>
                <a:latin typeface="Consolas" panose="020B0609020204030204" pitchFamily="49" charset="0"/>
                <a:cs typeface="Consolas" panose="020B0609020204030204" pitchFamily="49" charset="0"/>
              </a:rPr>
              <a:t>int</a:t>
            </a:r>
            <a:r>
              <a:rPr lang="en-US" sz="1800" dirty="0">
                <a:solidFill>
                  <a:srgbClr val="000000"/>
                </a:solidFill>
                <a:highlight>
                  <a:srgbClr val="FFFFFF"/>
                </a:highlight>
                <a:latin typeface="Consolas" panose="020B0609020204030204" pitchFamily="49" charset="0"/>
                <a:cs typeface="Consolas" panose="020B0609020204030204" pitchFamily="49" charset="0"/>
              </a:rPr>
              <a:t> data</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8000FF"/>
                </a:solidFill>
                <a:highlight>
                  <a:srgbClr val="FFFFFF"/>
                </a:highlight>
                <a:latin typeface="Consolas" panose="020B0609020204030204" pitchFamily="49" charset="0"/>
                <a:cs typeface="Consolas" panose="020B0609020204030204" pitchFamily="49" charset="0"/>
              </a:rPr>
              <a:t>struct</a:t>
            </a:r>
            <a:r>
              <a:rPr lang="en-US" sz="1800" dirty="0">
                <a:solidFill>
                  <a:srgbClr val="000000"/>
                </a:solidFill>
                <a:highlight>
                  <a:srgbClr val="FFFFFF"/>
                </a:highlight>
                <a:latin typeface="Consolas" panose="020B0609020204030204" pitchFamily="49" charset="0"/>
                <a:cs typeface="Consolas" panose="020B0609020204030204" pitchFamily="49" charset="0"/>
              </a:rPr>
              <a:t> node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next</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8000FF"/>
                </a:solidFill>
                <a:highlight>
                  <a:srgbClr val="FFFFFF"/>
                </a:highlight>
                <a:latin typeface="Consolas" panose="020B0609020204030204" pitchFamily="49" charset="0"/>
                <a:cs typeface="Consolas" panose="020B0609020204030204" pitchFamily="49" charset="0"/>
              </a:rPr>
              <a:t>void</a:t>
            </a:r>
            <a:r>
              <a:rPr lang="en-US" sz="1800" dirty="0">
                <a:solidFill>
                  <a:srgbClr val="000000"/>
                </a:solidFill>
                <a:highlight>
                  <a:srgbClr val="FFFFFF"/>
                </a:highlight>
                <a:latin typeface="Consolas" panose="020B0609020204030204" pitchFamily="49" charset="0"/>
                <a:cs typeface="Consolas" panose="020B0609020204030204" pitchFamily="49" charset="0"/>
              </a:rPr>
              <a:t> Reverse</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8000FF"/>
                </a:solidFill>
                <a:highlight>
                  <a:srgbClr val="FFFFFF"/>
                </a:highlight>
                <a:latin typeface="Consolas" panose="020B0609020204030204" pitchFamily="49" charset="0"/>
                <a:cs typeface="Consolas" panose="020B0609020204030204" pitchFamily="49" charset="0"/>
              </a:rPr>
              <a:t>struct</a:t>
            </a:r>
            <a:r>
              <a:rPr lang="en-US" sz="1800" dirty="0">
                <a:solidFill>
                  <a:srgbClr val="000000"/>
                </a:solidFill>
                <a:highlight>
                  <a:srgbClr val="FFFFFF"/>
                </a:highlight>
                <a:latin typeface="Consolas" panose="020B0609020204030204" pitchFamily="49" charset="0"/>
                <a:cs typeface="Consolas" panose="020B0609020204030204" pitchFamily="49" charset="0"/>
              </a:rPr>
              <a:t> node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8000FF"/>
                </a:solidFill>
                <a:highlight>
                  <a:srgbClr val="FFFFFF"/>
                </a:highlight>
                <a:latin typeface="Consolas" panose="020B0609020204030204" pitchFamily="49" charset="0"/>
                <a:cs typeface="Consolas" panose="020B0609020204030204" pitchFamily="49" charset="0"/>
              </a:rPr>
              <a:t>struct</a:t>
            </a:r>
            <a:r>
              <a:rPr lang="en-US" sz="1800" dirty="0">
                <a:solidFill>
                  <a:srgbClr val="000000"/>
                </a:solidFill>
                <a:highlight>
                  <a:srgbClr val="FFFFFF"/>
                </a:highlight>
                <a:latin typeface="Consolas" panose="020B0609020204030204" pitchFamily="49" charset="0"/>
                <a:cs typeface="Consolas" panose="020B0609020204030204" pitchFamily="49" charset="0"/>
              </a:rPr>
              <a:t> node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current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8000FF"/>
                </a:solidFill>
                <a:highlight>
                  <a:srgbClr val="FFFFFF"/>
                </a:highlight>
                <a:latin typeface="Consolas" panose="020B0609020204030204" pitchFamily="49" charset="0"/>
                <a:cs typeface="Consolas" panose="020B0609020204030204" pitchFamily="49" charset="0"/>
              </a:rPr>
              <a:t>struct</a:t>
            </a:r>
            <a:r>
              <a:rPr lang="en-US" sz="1800" dirty="0">
                <a:solidFill>
                  <a:srgbClr val="000000"/>
                </a:solidFill>
                <a:highlight>
                  <a:srgbClr val="FFFFFF"/>
                </a:highlight>
                <a:latin typeface="Consolas" panose="020B0609020204030204" pitchFamily="49" charset="0"/>
                <a:cs typeface="Consolas" panose="020B0609020204030204" pitchFamily="49" charset="0"/>
              </a:rPr>
              <a:t> node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previous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b="1" dirty="0">
                <a:solidFill>
                  <a:srgbClr val="0000FF"/>
                </a:solidFill>
                <a:highlight>
                  <a:srgbClr val="FFFFFF"/>
                </a:highlight>
                <a:latin typeface="Consolas" panose="020B0609020204030204" pitchFamily="49" charset="0"/>
                <a:cs typeface="Consolas" panose="020B0609020204030204" pitchFamily="49" charset="0"/>
              </a:rPr>
              <a:t>NULL</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8000"/>
                </a:solidFill>
                <a:highlight>
                  <a:srgbClr val="FFFFFF"/>
                </a:highlight>
                <a:latin typeface="Consolas" panose="020B0609020204030204" pitchFamily="49" charset="0"/>
                <a:cs typeface="Consolas" panose="020B0609020204030204" pitchFamily="49" charset="0"/>
              </a:rPr>
              <a:t>// initialize to what we want </a:t>
            </a:r>
            <a:r>
              <a:rPr lang="en-US" sz="1800" dirty="0" smtClean="0">
                <a:solidFill>
                  <a:srgbClr val="008000"/>
                </a:solidFill>
                <a:highlight>
                  <a:srgbClr val="FFFFFF"/>
                </a:highlight>
                <a:latin typeface="Consolas" panose="020B0609020204030204" pitchFamily="49" charset="0"/>
                <a:cs typeface="Consolas" panose="020B0609020204030204" pitchFamily="49" charset="0"/>
              </a:rPr>
              <a:t>the end of the linked list to be</a:t>
            </a:r>
            <a:endParaRPr lang="en-US" sz="1800" dirty="0">
              <a:solidFill>
                <a:srgbClr val="008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b="1" dirty="0">
                <a:solidFill>
                  <a:srgbClr val="0000FF"/>
                </a:solidFill>
                <a:highlight>
                  <a:srgbClr val="FFFFFF"/>
                </a:highlight>
                <a:latin typeface="Consolas" panose="020B0609020204030204" pitchFamily="49" charset="0"/>
                <a:cs typeface="Consolas" panose="020B0609020204030204" pitchFamily="49" charset="0"/>
              </a:rPr>
              <a:t>while</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current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b="1" dirty="0">
                <a:solidFill>
                  <a:srgbClr val="0000FF"/>
                </a:solidFill>
                <a:highlight>
                  <a:srgbClr val="FFFFFF"/>
                </a:highlight>
                <a:latin typeface="Consolas" panose="020B0609020204030204" pitchFamily="49" charset="0"/>
                <a:cs typeface="Consolas" panose="020B0609020204030204" pitchFamily="49" charset="0"/>
              </a:rPr>
              <a:t>NULL</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8000FF"/>
                </a:solidFill>
                <a:highlight>
                  <a:srgbClr val="FFFFFF"/>
                </a:highlight>
                <a:latin typeface="Consolas" panose="020B0609020204030204" pitchFamily="49" charset="0"/>
                <a:cs typeface="Consolas" panose="020B0609020204030204" pitchFamily="49" charset="0"/>
              </a:rPr>
              <a:t>struct</a:t>
            </a:r>
            <a:r>
              <a:rPr lang="en-US" sz="1800" dirty="0">
                <a:solidFill>
                  <a:srgbClr val="000000"/>
                </a:solidFill>
                <a:highlight>
                  <a:srgbClr val="FFFFFF"/>
                </a:highlight>
                <a:latin typeface="Consolas" panose="020B0609020204030204" pitchFamily="49" charset="0"/>
                <a:cs typeface="Consolas" panose="020B0609020204030204" pitchFamily="49" charset="0"/>
              </a:rPr>
              <a:t> node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temp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current</a:t>
            </a:r>
            <a:r>
              <a:rPr lang="en-US" sz="1800" b="1" dirty="0">
                <a:solidFill>
                  <a:srgbClr val="000080"/>
                </a:solidFill>
                <a:highlight>
                  <a:srgbClr val="FFFFFF"/>
                </a:highlight>
                <a:latin typeface="Consolas" panose="020B0609020204030204" pitchFamily="49" charset="0"/>
                <a:cs typeface="Consolas" panose="020B0609020204030204" pitchFamily="49" charset="0"/>
              </a:rPr>
              <a:t>-&gt;</a:t>
            </a:r>
            <a:r>
              <a:rPr lang="en-US" sz="1800" dirty="0">
                <a:solidFill>
                  <a:srgbClr val="000000"/>
                </a:solidFill>
                <a:highlight>
                  <a:srgbClr val="FFFFFF"/>
                </a:highlight>
                <a:latin typeface="Consolas" panose="020B0609020204030204" pitchFamily="49" charset="0"/>
                <a:cs typeface="Consolas" panose="020B0609020204030204" pitchFamily="49" charset="0"/>
              </a:rPr>
              <a:t>next</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8000"/>
                </a:solidFill>
                <a:highlight>
                  <a:srgbClr val="FFFFFF"/>
                </a:highlight>
                <a:latin typeface="Consolas" panose="020B0609020204030204" pitchFamily="49" charset="0"/>
                <a:cs typeface="Consolas" panose="020B0609020204030204" pitchFamily="49" charset="0"/>
              </a:rPr>
              <a:t>// </a:t>
            </a:r>
            <a:r>
              <a:rPr lang="en-US" sz="1800" dirty="0" smtClean="0">
                <a:solidFill>
                  <a:srgbClr val="008000"/>
                </a:solidFill>
                <a:highlight>
                  <a:srgbClr val="FFFFFF"/>
                </a:highlight>
                <a:latin typeface="Consolas" panose="020B0609020204030204" pitchFamily="49" charset="0"/>
                <a:cs typeface="Consolas" panose="020B0609020204030204" pitchFamily="49" charset="0"/>
              </a:rPr>
              <a:t>save state</a:t>
            </a:r>
            <a:endParaRPr lang="en-US" sz="1800" dirty="0">
              <a:solidFill>
                <a:srgbClr val="008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current</a:t>
            </a:r>
            <a:r>
              <a:rPr lang="en-US" sz="1800" b="1" dirty="0">
                <a:solidFill>
                  <a:srgbClr val="000080"/>
                </a:solidFill>
                <a:highlight>
                  <a:srgbClr val="FFFFFF"/>
                </a:highlight>
                <a:latin typeface="Consolas" panose="020B0609020204030204" pitchFamily="49" charset="0"/>
                <a:cs typeface="Consolas" panose="020B0609020204030204" pitchFamily="49" charset="0"/>
              </a:rPr>
              <a:t>-&gt;</a:t>
            </a:r>
            <a:r>
              <a:rPr lang="en-US" sz="1800" dirty="0">
                <a:solidFill>
                  <a:srgbClr val="000000"/>
                </a:solidFill>
                <a:highlight>
                  <a:srgbClr val="FFFFFF"/>
                </a:highlight>
                <a:latin typeface="Consolas" panose="020B0609020204030204" pitchFamily="49" charset="0"/>
                <a:cs typeface="Consolas" panose="020B0609020204030204" pitchFamily="49" charset="0"/>
              </a:rPr>
              <a:t>next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previous</a:t>
            </a:r>
            <a:r>
              <a:rPr lang="en-US" sz="18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8000"/>
                </a:solidFill>
                <a:highlight>
                  <a:srgbClr val="FFFFFF"/>
                </a:highlight>
                <a:latin typeface="Consolas" panose="020B0609020204030204" pitchFamily="49" charset="0"/>
                <a:cs typeface="Consolas" panose="020B0609020204030204" pitchFamily="49" charset="0"/>
              </a:rPr>
              <a:t>// </a:t>
            </a:r>
            <a:r>
              <a:rPr lang="en-US" sz="1800" dirty="0" smtClean="0">
                <a:solidFill>
                  <a:srgbClr val="008000"/>
                </a:solidFill>
                <a:highlight>
                  <a:srgbClr val="FFFFFF"/>
                </a:highlight>
                <a:latin typeface="Consolas" panose="020B0609020204030204" pitchFamily="49" charset="0"/>
                <a:cs typeface="Consolas" panose="020B0609020204030204" pitchFamily="49" charset="0"/>
              </a:rPr>
              <a:t>update linked list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previous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current</a:t>
            </a:r>
            <a:r>
              <a:rPr lang="en-US" sz="18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8000"/>
                </a:solidFill>
                <a:highlight>
                  <a:srgbClr val="FFFFFF"/>
                </a:highlight>
                <a:latin typeface="Consolas" panose="020B0609020204030204" pitchFamily="49" charset="0"/>
                <a:cs typeface="Consolas" panose="020B0609020204030204" pitchFamily="49" charset="0"/>
              </a:rPr>
              <a:t>// Move to </a:t>
            </a:r>
            <a:r>
              <a:rPr lang="en-US" sz="1800" dirty="0" smtClean="0">
                <a:solidFill>
                  <a:srgbClr val="008000"/>
                </a:solidFill>
                <a:highlight>
                  <a:srgbClr val="FFFFFF"/>
                </a:highlight>
                <a:latin typeface="Consolas" panose="020B0609020204030204" pitchFamily="49" charset="0"/>
                <a:cs typeface="Consolas" panose="020B0609020204030204" pitchFamily="49" charset="0"/>
              </a:rPr>
              <a:t>next node</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current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temp</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8000"/>
                </a:solidFill>
                <a:highlight>
                  <a:srgbClr val="FFFFFF"/>
                </a:highlight>
                <a:latin typeface="Consolas" panose="020B0609020204030204" pitchFamily="49" charset="0"/>
                <a:cs typeface="Consolas" panose="020B0609020204030204" pitchFamily="49" charset="0"/>
              </a:rPr>
              <a:t>// Move to </a:t>
            </a:r>
            <a:r>
              <a:rPr lang="en-US" sz="1800" dirty="0" smtClean="0">
                <a:solidFill>
                  <a:srgbClr val="008000"/>
                </a:solidFill>
                <a:highlight>
                  <a:srgbClr val="FFFFFF"/>
                </a:highlight>
                <a:latin typeface="Consolas" panose="020B0609020204030204" pitchFamily="49" charset="0"/>
                <a:cs typeface="Consolas" panose="020B0609020204030204" pitchFamily="49" charset="0"/>
              </a:rPr>
              <a:t>next node</a:t>
            </a:r>
            <a:endParaRPr lang="en-US" sz="1800" dirty="0">
              <a:solidFill>
                <a:srgbClr val="008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previous</a:t>
            </a:r>
            <a:r>
              <a:rPr lang="en-US" sz="18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8000"/>
                </a:solidFill>
                <a:highlight>
                  <a:srgbClr val="FFFFFF"/>
                </a:highlight>
                <a:latin typeface="Consolas" panose="020B0609020204030204" pitchFamily="49" charset="0"/>
                <a:cs typeface="Consolas" panose="020B0609020204030204" pitchFamily="49" charset="0"/>
              </a:rPr>
              <a:t>// </a:t>
            </a:r>
            <a:r>
              <a:rPr lang="en-US" sz="1800" dirty="0" smtClean="0">
                <a:solidFill>
                  <a:srgbClr val="008000"/>
                </a:solidFill>
                <a:highlight>
                  <a:srgbClr val="FFFFFF"/>
                </a:highlight>
                <a:latin typeface="Consolas" panose="020B0609020204030204" pitchFamily="49" charset="0"/>
                <a:cs typeface="Consolas" panose="020B0609020204030204" pitchFamily="49" charset="0"/>
              </a:rPr>
              <a:t>Finally, update head</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4" name="Title 1"/>
          <p:cNvSpPr>
            <a:spLocks noGrp="1"/>
          </p:cNvSpPr>
          <p:nvPr>
            <p:ph type="title"/>
          </p:nvPr>
        </p:nvSpPr>
        <p:spPr>
          <a:xfrm>
            <a:off x="840060" y="-206684"/>
            <a:ext cx="10515600" cy="1325563"/>
          </a:xfrm>
        </p:spPr>
        <p:txBody>
          <a:bodyPr/>
          <a:lstStyle/>
          <a:p>
            <a:pPr algn="ctr"/>
            <a:r>
              <a:rPr lang="en-US" dirty="0" smtClean="0"/>
              <a:t>Solution: </a:t>
            </a:r>
            <a:r>
              <a:rPr lang="en-US" dirty="0"/>
              <a:t>reverse </a:t>
            </a:r>
            <a:r>
              <a:rPr lang="en-US" dirty="0" smtClean="0"/>
              <a:t>a </a:t>
            </a:r>
            <a:r>
              <a:rPr lang="en-US" dirty="0"/>
              <a:t>linked list</a:t>
            </a:r>
          </a:p>
        </p:txBody>
      </p:sp>
    </p:spTree>
    <p:extLst>
      <p:ext uri="{BB962C8B-B14F-4D97-AF65-F5344CB8AC3E}">
        <p14:creationId xmlns:p14="http://schemas.microsoft.com/office/powerpoint/2010/main" val="4438895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887"/>
            <a:ext cx="12192000" cy="1325563"/>
          </a:xfrm>
        </p:spPr>
        <p:txBody>
          <a:bodyPr/>
          <a:lstStyle/>
          <a:p>
            <a:pPr algn="ctr"/>
            <a:r>
              <a:rPr lang="en-US" sz="4000" dirty="0" smtClean="0"/>
              <a:t>Solved in C: find </a:t>
            </a:r>
            <a:r>
              <a:rPr lang="en-US" sz="4000" dirty="0"/>
              <a:t>the </a:t>
            </a:r>
            <a:r>
              <a:rPr lang="en-US" sz="4000" dirty="0" smtClean="0"/>
              <a:t>Nth </a:t>
            </a:r>
            <a:r>
              <a:rPr lang="en-US" sz="4000" dirty="0"/>
              <a:t>node from the end of a </a:t>
            </a:r>
            <a:r>
              <a:rPr lang="en-US" sz="4000" dirty="0" smtClean="0"/>
              <a:t>linked </a:t>
            </a:r>
            <a:r>
              <a:rPr lang="en-US" sz="4000" dirty="0"/>
              <a:t>list</a:t>
            </a:r>
            <a:endParaRPr lang="en-US" dirty="0"/>
          </a:p>
        </p:txBody>
      </p:sp>
      <p:sp>
        <p:nvSpPr>
          <p:cNvPr id="3" name="Content Placeholder 2"/>
          <p:cNvSpPr>
            <a:spLocks noGrp="1"/>
          </p:cNvSpPr>
          <p:nvPr>
            <p:ph idx="1"/>
          </p:nvPr>
        </p:nvSpPr>
        <p:spPr>
          <a:xfrm>
            <a:off x="369849" y="875899"/>
            <a:ext cx="11452302" cy="5474319"/>
          </a:xfrm>
        </p:spPr>
        <p:txBody>
          <a:bodyPr>
            <a:normAutofit/>
          </a:bodyPr>
          <a:lstStyle/>
          <a:p>
            <a:pPr marL="0" indent="0">
              <a:buNone/>
            </a:pP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 </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8000FF"/>
                </a:solidFill>
                <a:highlight>
                  <a:srgbClr val="FFFFFF"/>
                </a:highlight>
                <a:latin typeface="Consolas" panose="020B0609020204030204" pitchFamily="49" charset="0"/>
                <a:cs typeface="Consolas" panose="020B0609020204030204" pitchFamily="49" charset="0"/>
              </a:rPr>
              <a:t>int</a:t>
            </a:r>
            <a:r>
              <a:rPr lang="en-US" sz="2200" dirty="0">
                <a:solidFill>
                  <a:srgbClr val="000000"/>
                </a:solidFill>
                <a:highlight>
                  <a:srgbClr val="FFFFFF"/>
                </a:highlight>
                <a:latin typeface="Consolas" panose="020B0609020204030204" pitchFamily="49" charset="0"/>
                <a:cs typeface="Consolas" panose="020B0609020204030204" pitchFamily="49" charset="0"/>
              </a:rPr>
              <a:t> data</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 </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next</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8000"/>
                </a:solidFill>
                <a:highlight>
                  <a:srgbClr val="FFFFFF"/>
                </a:highlight>
                <a:latin typeface="Consolas" panose="020B0609020204030204" pitchFamily="49" charset="0"/>
                <a:cs typeface="Consolas" panose="020B0609020204030204" pitchFamily="49" charset="0"/>
              </a:rPr>
              <a:t>/* Design and write pseudo code to find the nth node from the end of a singly linked list. Assume n is an index value. E.g. n=0 means last element. */</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000000"/>
                </a:solidFill>
                <a:highlight>
                  <a:srgbClr val="FFFFFF"/>
                </a:highlight>
                <a:latin typeface="Consolas" panose="020B0609020204030204" pitchFamily="49" charset="0"/>
                <a:cs typeface="Consolas" panose="020B0609020204030204" pitchFamily="49" charset="0"/>
              </a:rPr>
              <a:t>FindNthFromEnd</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 </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head</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8000FF"/>
                </a:solidFill>
                <a:highlight>
                  <a:srgbClr val="FFFFFF"/>
                </a:highlight>
                <a:latin typeface="Consolas" panose="020B0609020204030204" pitchFamily="49" charset="0"/>
                <a:cs typeface="Consolas" panose="020B0609020204030204" pitchFamily="49" charset="0"/>
              </a:rPr>
              <a:t>unsigned</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8000FF"/>
                </a:solidFill>
                <a:highlight>
                  <a:srgbClr val="FFFFFF"/>
                </a:highlight>
                <a:latin typeface="Consolas" panose="020B0609020204030204" pitchFamily="49" charset="0"/>
                <a:cs typeface="Consolas" panose="020B0609020204030204" pitchFamily="49" charset="0"/>
              </a:rPr>
              <a:t>int</a:t>
            </a:r>
            <a:r>
              <a:rPr lang="en-US" sz="2200" dirty="0">
                <a:solidFill>
                  <a:srgbClr val="000000"/>
                </a:solidFill>
                <a:highlight>
                  <a:srgbClr val="FFFFFF"/>
                </a:highlight>
                <a:latin typeface="Consolas" panose="020B0609020204030204" pitchFamily="49" charset="0"/>
                <a:cs typeface="Consolas" panose="020B0609020204030204" pitchFamily="49" charset="0"/>
              </a:rPr>
              <a:t> n</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9306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Thought exercise:</a:t>
            </a:r>
            <a:r>
              <a:rPr lang="en-US" sz="3600" dirty="0"/>
              <a:t> </a:t>
            </a:r>
            <a:r>
              <a:rPr lang="en-US" sz="3600" dirty="0" smtClean="0"/>
              <a:t>When and why would you choose a Linked List instead of Array data structure?</a:t>
            </a:r>
            <a:endParaRPr lang="en-US" sz="3600" dirty="0"/>
          </a:p>
        </p:txBody>
      </p:sp>
      <p:sp>
        <p:nvSpPr>
          <p:cNvPr id="3" name="Content Placeholder 2"/>
          <p:cNvSpPr>
            <a:spLocks noGrp="1"/>
          </p:cNvSpPr>
          <p:nvPr>
            <p:ph idx="1"/>
          </p:nvPr>
        </p:nvSpPr>
        <p:spPr/>
        <p:txBody>
          <a:bodyPr>
            <a:normAutofit/>
          </a:bodyPr>
          <a:lstStyle/>
          <a:p>
            <a:r>
              <a:rPr lang="en-US" b="1" i="1" dirty="0" smtClean="0"/>
              <a:t>Note</a:t>
            </a:r>
            <a:r>
              <a:rPr lang="en-US" dirty="0" smtClean="0"/>
              <a:t>: Think native array, restricted array or array data structure and not the Array class objects in Ruby.</a:t>
            </a:r>
          </a:p>
          <a:p>
            <a:pPr marL="514350" indent="-514350">
              <a:buFont typeface="+mj-lt"/>
              <a:buAutoNum type="arabicPeriod"/>
            </a:pPr>
            <a:r>
              <a:rPr lang="en-US" dirty="0" smtClean="0"/>
              <a:t>Allocation: if you don’t know the size requirements ahead of time.</a:t>
            </a:r>
          </a:p>
          <a:p>
            <a:pPr marL="971550" lvl="1" indent="-514350">
              <a:buFont typeface="+mj-lt"/>
              <a:buAutoNum type="alphaLcPeriod"/>
            </a:pPr>
            <a:r>
              <a:rPr lang="en-US" dirty="0" smtClean="0"/>
              <a:t>Arrays are fixed in size once allocated. Need a good idea of upper limits.</a:t>
            </a:r>
          </a:p>
          <a:p>
            <a:pPr marL="971550" lvl="1" indent="-514350">
              <a:buFont typeface="+mj-lt"/>
              <a:buAutoNum type="alphaLcPeriod"/>
            </a:pPr>
            <a:r>
              <a:rPr lang="en-US" dirty="0" smtClean="0"/>
              <a:t>Linked Lists can be dynamically allocated.</a:t>
            </a:r>
          </a:p>
          <a:p>
            <a:pPr marL="514350" indent="-514350">
              <a:buFont typeface="+mj-lt"/>
              <a:buAutoNum type="arabicPeriod"/>
            </a:pPr>
            <a:r>
              <a:rPr lang="en-US" dirty="0" smtClean="0"/>
              <a:t>Frequency of insertion and deletion.</a:t>
            </a:r>
          </a:p>
          <a:p>
            <a:pPr marL="971550" lvl="1" indent="-514350">
              <a:buFont typeface="+mj-lt"/>
              <a:buAutoNum type="alphaLcPeriod"/>
            </a:pPr>
            <a:r>
              <a:rPr lang="en-US" dirty="0" smtClean="0"/>
              <a:t>Arrays are messy for inserting and deleting – need conventions to handle fragmented arrays. (e.g. </a:t>
            </a:r>
            <a:r>
              <a:rPr lang="en-US" i="1" dirty="0" smtClean="0"/>
              <a:t>SPECIAL_VALUE</a:t>
            </a:r>
            <a:r>
              <a:rPr lang="en-US" dirty="0" smtClean="0"/>
              <a:t> in the </a:t>
            </a:r>
            <a:r>
              <a:rPr lang="en-US" i="1" dirty="0" err="1" smtClean="0"/>
              <a:t>using_restricted_array.rb</a:t>
            </a:r>
            <a:r>
              <a:rPr lang="en-US" dirty="0" smtClean="0"/>
              <a:t>)</a:t>
            </a:r>
            <a:endParaRPr lang="en-US" dirty="0"/>
          </a:p>
          <a:p>
            <a:pPr marL="971550" lvl="1" indent="-514350">
              <a:buFont typeface="+mj-lt"/>
              <a:buAutoNum type="alphaLcPeriod"/>
            </a:pPr>
            <a:r>
              <a:rPr lang="en-US" dirty="0" smtClean="0"/>
              <a:t>Linked Lists don’t get fragmented.</a:t>
            </a:r>
            <a:endParaRPr lang="en-US" dirty="0"/>
          </a:p>
        </p:txBody>
      </p:sp>
    </p:spTree>
    <p:extLst>
      <p:ext uri="{BB962C8B-B14F-4D97-AF65-F5344CB8AC3E}">
        <p14:creationId xmlns:p14="http://schemas.microsoft.com/office/powerpoint/2010/main" val="285029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818"/>
            <a:ext cx="12118206" cy="1325563"/>
          </a:xfrm>
        </p:spPr>
        <p:txBody>
          <a:bodyPr/>
          <a:lstStyle/>
          <a:p>
            <a:pPr algn="ctr"/>
            <a:r>
              <a:rPr lang="en-US" dirty="0" smtClean="0"/>
              <a:t>Solution 1: Find </a:t>
            </a:r>
            <a:r>
              <a:rPr lang="en-US" dirty="0"/>
              <a:t>the nth node from the </a:t>
            </a:r>
            <a:r>
              <a:rPr lang="en-US" dirty="0" smtClean="0"/>
              <a:t>end</a:t>
            </a:r>
            <a:endParaRPr lang="en-US" dirty="0"/>
          </a:p>
        </p:txBody>
      </p:sp>
      <p:sp>
        <p:nvSpPr>
          <p:cNvPr id="3" name="Content Placeholder 2"/>
          <p:cNvSpPr>
            <a:spLocks noGrp="1"/>
          </p:cNvSpPr>
          <p:nvPr>
            <p:ph idx="1"/>
          </p:nvPr>
        </p:nvSpPr>
        <p:spPr>
          <a:xfrm>
            <a:off x="246010" y="579394"/>
            <a:ext cx="10392253" cy="6278606"/>
          </a:xfrm>
        </p:spPr>
        <p:txBody>
          <a:bodyPr>
            <a:noAutofit/>
          </a:bodyPr>
          <a:lstStyle/>
          <a:p>
            <a:pPr marL="0" indent="0">
              <a:buNone/>
            </a:pPr>
            <a:r>
              <a:rPr lang="en-US" sz="16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600" dirty="0">
                <a:solidFill>
                  <a:srgbClr val="000000"/>
                </a:solidFill>
                <a:highlight>
                  <a:srgbClr val="FFFFFF"/>
                </a:highlight>
                <a:latin typeface="Consolas" panose="020B0609020204030204" pitchFamily="49" charset="0"/>
                <a:cs typeface="Consolas" panose="020B0609020204030204" pitchFamily="49" charset="0"/>
              </a:rPr>
              <a:t> node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FindNthFromEnd</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600" dirty="0">
                <a:solidFill>
                  <a:srgbClr val="000000"/>
                </a:solidFill>
                <a:highlight>
                  <a:srgbClr val="FFFFFF"/>
                </a:highlight>
                <a:latin typeface="Consolas" panose="020B0609020204030204" pitchFamily="49" charset="0"/>
                <a:cs typeface="Consolas" panose="020B0609020204030204" pitchFamily="49" charset="0"/>
              </a:rPr>
              <a:t> node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head</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unsigned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8000FF"/>
                </a:solidFill>
                <a:highlight>
                  <a:srgbClr val="FFFFFF"/>
                </a:highlight>
                <a:latin typeface="Consolas" panose="020B0609020204030204" pitchFamily="49" charset="0"/>
                <a:cs typeface="Consolas" panose="020B0609020204030204" pitchFamily="49" charset="0"/>
              </a:rPr>
              <a:t>int</a:t>
            </a:r>
            <a:r>
              <a:rPr lang="en-US" sz="1600" dirty="0">
                <a:solidFill>
                  <a:srgbClr val="000000"/>
                </a:solidFill>
                <a:highlight>
                  <a:srgbClr val="FFFFFF"/>
                </a:highlight>
                <a:latin typeface="Consolas" panose="020B0609020204030204" pitchFamily="49" charset="0"/>
                <a:cs typeface="Consolas" panose="020B0609020204030204" pitchFamily="49" charset="0"/>
              </a:rPr>
              <a:t> n</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unsigned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8000FF"/>
                </a:solidFill>
                <a:highlight>
                  <a:srgbClr val="FFFFFF"/>
                </a:highlight>
                <a:latin typeface="Consolas" panose="020B0609020204030204" pitchFamily="49" charset="0"/>
                <a:cs typeface="Consolas" panose="020B0609020204030204" pitchFamily="49" charset="0"/>
              </a:rPr>
              <a:t>int</a:t>
            </a:r>
            <a:r>
              <a:rPr lang="en-US" sz="1600" dirty="0">
                <a:solidFill>
                  <a:srgbClr val="000000"/>
                </a:solidFill>
                <a:highlight>
                  <a:srgbClr val="FFFFFF"/>
                </a:highlight>
                <a:latin typeface="Consolas" panose="020B0609020204030204" pitchFamily="49" charset="0"/>
                <a:cs typeface="Consolas" panose="020B0609020204030204" pitchFamily="49" charset="0"/>
              </a:rPr>
              <a:t> total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8000"/>
                </a:solidFill>
                <a:highlight>
                  <a:srgbClr val="FFFFFF"/>
                </a:highlight>
                <a:latin typeface="Consolas" panose="020B0609020204030204" pitchFamily="49" charset="0"/>
                <a:cs typeface="Consolas" panose="020B0609020204030204" pitchFamily="49" charset="0"/>
              </a:rPr>
              <a:t>0</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600" dirty="0">
                <a:solidFill>
                  <a:srgbClr val="000000"/>
                </a:solidFill>
                <a:highlight>
                  <a:srgbClr val="FFFFFF"/>
                </a:highlight>
                <a:latin typeface="Consolas" panose="020B0609020204030204" pitchFamily="49" charset="0"/>
                <a:cs typeface="Consolas" panose="020B0609020204030204" pitchFamily="49" charset="0"/>
              </a:rPr>
              <a:t> node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head</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while</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current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NULL</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find the total count of nodes in the list</a:t>
            </a: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current</a:t>
            </a:r>
            <a:r>
              <a:rPr lang="en-US" sz="1600" b="1" dirty="0">
                <a:solidFill>
                  <a:srgbClr val="000080"/>
                </a:solidFill>
                <a:highlight>
                  <a:srgbClr val="FFFFFF"/>
                </a:highlight>
                <a:latin typeface="Consolas" panose="020B0609020204030204" pitchFamily="49" charset="0"/>
                <a:cs typeface="Consolas" panose="020B0609020204030204" pitchFamily="49" charset="0"/>
              </a:rPr>
              <a:t>-&gt;</a:t>
            </a:r>
            <a:r>
              <a:rPr lang="en-US" sz="1600" dirty="0">
                <a:solidFill>
                  <a:srgbClr val="000000"/>
                </a:solidFill>
                <a:highlight>
                  <a:srgbClr val="FFFFFF"/>
                </a:highlight>
                <a:latin typeface="Consolas" panose="020B0609020204030204" pitchFamily="49" charset="0"/>
                <a:cs typeface="Consolas" panose="020B0609020204030204" pitchFamily="49" charset="0"/>
              </a:rPr>
              <a:t>next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total</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if</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total </a:t>
            </a:r>
            <a:r>
              <a:rPr lang="en-US" sz="1600" b="1" dirty="0">
                <a:solidFill>
                  <a:srgbClr val="000080"/>
                </a:solidFill>
                <a:highlight>
                  <a:srgbClr val="FFFFFF"/>
                </a:highlight>
                <a:latin typeface="Consolas" panose="020B0609020204030204" pitchFamily="49" charset="0"/>
                <a:cs typeface="Consolas" panose="020B0609020204030204" pitchFamily="49" charset="0"/>
              </a:rPr>
              <a:t>&lt;=</a:t>
            </a:r>
            <a:r>
              <a:rPr lang="en-US" sz="1600" dirty="0">
                <a:solidFill>
                  <a:srgbClr val="000000"/>
                </a:solidFill>
                <a:highlight>
                  <a:srgbClr val="FFFFFF"/>
                </a:highlight>
                <a:latin typeface="Consolas" panose="020B0609020204030204" pitchFamily="49" charset="0"/>
                <a:cs typeface="Consolas" panose="020B0609020204030204" pitchFamily="49" charset="0"/>
              </a:rPr>
              <a:t> n</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less than n nodes in the list</a:t>
            </a: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return</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NULL</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total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total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n</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find the count from head of the node we want to retrieve</a:t>
            </a: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head</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reset current to beginning of the linked list</a:t>
            </a:r>
          </a:p>
          <a:p>
            <a:pPr marL="0" indent="0">
              <a:buNone/>
            </a:pPr>
            <a:r>
              <a:rPr lang="nn-NO" sz="1600" dirty="0">
                <a:solidFill>
                  <a:srgbClr val="000000"/>
                </a:solidFill>
                <a:highlight>
                  <a:srgbClr val="FFFFFF"/>
                </a:highlight>
                <a:latin typeface="Consolas" panose="020B0609020204030204" pitchFamily="49" charset="0"/>
                <a:cs typeface="Consolas" panose="020B0609020204030204" pitchFamily="49" charset="0"/>
              </a:rPr>
              <a:t>   </a:t>
            </a:r>
            <a:r>
              <a:rPr lang="nn-NO" sz="1600" b="1" dirty="0">
                <a:solidFill>
                  <a:srgbClr val="0000FF"/>
                </a:solidFill>
                <a:highlight>
                  <a:srgbClr val="FFFFFF"/>
                </a:highlight>
                <a:latin typeface="Consolas" panose="020B0609020204030204" pitchFamily="49" charset="0"/>
                <a:cs typeface="Consolas" panose="020B0609020204030204" pitchFamily="49" charset="0"/>
              </a:rPr>
              <a:t>for</a:t>
            </a:r>
            <a:r>
              <a:rPr lang="nn-NO" sz="1600" dirty="0">
                <a:solidFill>
                  <a:srgbClr val="000000"/>
                </a:solidFill>
                <a:highlight>
                  <a:srgbClr val="FFFFFF"/>
                </a:highlight>
                <a:latin typeface="Consolas" panose="020B0609020204030204" pitchFamily="49" charset="0"/>
                <a:cs typeface="Consolas" panose="020B0609020204030204" pitchFamily="49" charset="0"/>
              </a:rPr>
              <a:t> </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r>
              <a:rPr lang="nn-NO" sz="1600" dirty="0">
                <a:solidFill>
                  <a:srgbClr val="8000FF"/>
                </a:solidFill>
                <a:highlight>
                  <a:srgbClr val="FFFFFF"/>
                </a:highlight>
                <a:latin typeface="Consolas" panose="020B0609020204030204" pitchFamily="49" charset="0"/>
                <a:cs typeface="Consolas" panose="020B0609020204030204" pitchFamily="49" charset="0"/>
              </a:rPr>
              <a:t>int</a:t>
            </a:r>
            <a:r>
              <a:rPr lang="nn-NO" sz="1600" dirty="0">
                <a:solidFill>
                  <a:srgbClr val="000000"/>
                </a:solidFill>
                <a:highlight>
                  <a:srgbClr val="FFFFFF"/>
                </a:highlight>
                <a:latin typeface="Consolas" panose="020B0609020204030204" pitchFamily="49" charset="0"/>
                <a:cs typeface="Consolas" panose="020B0609020204030204" pitchFamily="49" charset="0"/>
              </a:rPr>
              <a:t> i</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r>
              <a:rPr lang="nn-NO" sz="1600" dirty="0">
                <a:solidFill>
                  <a:srgbClr val="FF8000"/>
                </a:solidFill>
                <a:highlight>
                  <a:srgbClr val="FFFFFF"/>
                </a:highlight>
                <a:latin typeface="Consolas" panose="020B0609020204030204" pitchFamily="49" charset="0"/>
                <a:cs typeface="Consolas" panose="020B0609020204030204" pitchFamily="49" charset="0"/>
              </a:rPr>
              <a:t>0</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r>
              <a:rPr lang="nn-NO" sz="1600" dirty="0">
                <a:solidFill>
                  <a:srgbClr val="000000"/>
                </a:solidFill>
                <a:highlight>
                  <a:srgbClr val="FFFFFF"/>
                </a:highlight>
                <a:latin typeface="Consolas" panose="020B0609020204030204" pitchFamily="49" charset="0"/>
                <a:cs typeface="Consolas" panose="020B0609020204030204" pitchFamily="49" charset="0"/>
              </a:rPr>
              <a:t> i </a:t>
            </a:r>
            <a:r>
              <a:rPr lang="nn-NO" sz="1600" b="1" dirty="0">
                <a:solidFill>
                  <a:srgbClr val="000080"/>
                </a:solidFill>
                <a:highlight>
                  <a:srgbClr val="FFFFFF"/>
                </a:highlight>
                <a:latin typeface="Consolas" panose="020B0609020204030204" pitchFamily="49" charset="0"/>
                <a:cs typeface="Consolas" panose="020B0609020204030204" pitchFamily="49" charset="0"/>
              </a:rPr>
              <a:t>&lt;</a:t>
            </a:r>
            <a:r>
              <a:rPr lang="nn-NO" sz="1600" dirty="0">
                <a:solidFill>
                  <a:srgbClr val="000000"/>
                </a:solidFill>
                <a:highlight>
                  <a:srgbClr val="FFFFFF"/>
                </a:highlight>
                <a:latin typeface="Consolas" panose="020B0609020204030204" pitchFamily="49" charset="0"/>
                <a:cs typeface="Consolas" panose="020B0609020204030204" pitchFamily="49" charset="0"/>
              </a:rPr>
              <a:t> total</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r>
              <a:rPr lang="nn-NO" sz="1600" dirty="0">
                <a:solidFill>
                  <a:srgbClr val="FF8000"/>
                </a:solidFill>
                <a:highlight>
                  <a:srgbClr val="FFFFFF"/>
                </a:highlight>
                <a:latin typeface="Consolas" panose="020B0609020204030204" pitchFamily="49" charset="0"/>
                <a:cs typeface="Consolas" panose="020B0609020204030204" pitchFamily="49" charset="0"/>
              </a:rPr>
              <a:t>1</a:t>
            </a:r>
            <a:r>
              <a:rPr lang="nn-NO" sz="1600" dirty="0">
                <a:solidFill>
                  <a:srgbClr val="000000"/>
                </a:solidFill>
                <a:highlight>
                  <a:srgbClr val="FFFFFF"/>
                </a:highlight>
                <a:latin typeface="Consolas" panose="020B0609020204030204" pitchFamily="49" charset="0"/>
                <a:cs typeface="Consolas" panose="020B0609020204030204" pitchFamily="49" charset="0"/>
              </a:rPr>
              <a:t> </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r>
              <a:rPr lang="nn-NO" sz="1600" dirty="0">
                <a:solidFill>
                  <a:srgbClr val="000000"/>
                </a:solidFill>
                <a:highlight>
                  <a:srgbClr val="FFFFFF"/>
                </a:highlight>
                <a:latin typeface="Consolas" panose="020B0609020204030204" pitchFamily="49" charset="0"/>
                <a:cs typeface="Consolas" panose="020B0609020204030204" pitchFamily="49" charset="0"/>
              </a:rPr>
              <a:t> i</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r>
              <a:rPr lang="nn-NO" sz="1600" dirty="0">
                <a:solidFill>
                  <a:srgbClr val="000000"/>
                </a:solidFill>
                <a:highlight>
                  <a:srgbClr val="FFFFFF"/>
                </a:highlight>
                <a:latin typeface="Consolas" panose="020B0609020204030204" pitchFamily="49" charset="0"/>
                <a:cs typeface="Consolas" panose="020B0609020204030204" pitchFamily="49" charset="0"/>
              </a:rPr>
              <a:t> </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endParaRPr lang="nn-NO"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current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current</a:t>
            </a:r>
            <a:r>
              <a:rPr lang="en-US" sz="1600" b="1" dirty="0">
                <a:solidFill>
                  <a:srgbClr val="000080"/>
                </a:solidFill>
                <a:highlight>
                  <a:srgbClr val="FFFFFF"/>
                </a:highlight>
                <a:latin typeface="Consolas" panose="020B0609020204030204" pitchFamily="49" charset="0"/>
                <a:cs typeface="Consolas" panose="020B0609020204030204" pitchFamily="49" charset="0"/>
              </a:rPr>
              <a:t>-&gt;</a:t>
            </a:r>
            <a:r>
              <a:rPr lang="en-US" sz="1600" dirty="0">
                <a:solidFill>
                  <a:srgbClr val="000000"/>
                </a:solidFill>
                <a:highlight>
                  <a:srgbClr val="FFFFFF"/>
                </a:highlight>
                <a:latin typeface="Consolas" panose="020B0609020204030204" pitchFamily="49" charset="0"/>
                <a:cs typeface="Consolas" panose="020B0609020204030204" pitchFamily="49" charset="0"/>
              </a:rPr>
              <a:t>next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return</a:t>
            </a:r>
            <a:r>
              <a:rPr lang="en-US" sz="1600" dirty="0">
                <a:solidFill>
                  <a:srgbClr val="000000"/>
                </a:solidFill>
                <a:highlight>
                  <a:srgbClr val="FFFFFF"/>
                </a:highlight>
                <a:latin typeface="Consolas" panose="020B0609020204030204" pitchFamily="49" charset="0"/>
                <a:cs typeface="Consolas" panose="020B0609020204030204" pitchFamily="49" charset="0"/>
              </a:rPr>
              <a:t> current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endParaRPr lang="en-US"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59501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4" y="-260517"/>
            <a:ext cx="12118206" cy="1325563"/>
          </a:xfrm>
        </p:spPr>
        <p:txBody>
          <a:bodyPr/>
          <a:lstStyle/>
          <a:p>
            <a:pPr algn="ctr"/>
            <a:r>
              <a:rPr lang="en-US" dirty="0" smtClean="0"/>
              <a:t>Solution 2: Find </a:t>
            </a:r>
            <a:r>
              <a:rPr lang="en-US" dirty="0"/>
              <a:t>the nth node from the </a:t>
            </a:r>
            <a:r>
              <a:rPr lang="en-US" dirty="0" smtClean="0"/>
              <a:t>end</a:t>
            </a:r>
            <a:endParaRPr lang="en-US" dirty="0"/>
          </a:p>
        </p:txBody>
      </p:sp>
      <p:sp>
        <p:nvSpPr>
          <p:cNvPr id="3" name="Content Placeholder 2"/>
          <p:cNvSpPr>
            <a:spLocks noGrp="1"/>
          </p:cNvSpPr>
          <p:nvPr>
            <p:ph idx="1"/>
          </p:nvPr>
        </p:nvSpPr>
        <p:spPr>
          <a:xfrm>
            <a:off x="1" y="606393"/>
            <a:ext cx="12192000" cy="6251608"/>
          </a:xfrm>
        </p:spPr>
        <p:txBody>
          <a:bodyPr>
            <a:noAutofit/>
          </a:bodyPr>
          <a:lstStyle/>
          <a:p>
            <a:pPr marL="0" indent="0">
              <a:buNone/>
            </a:pPr>
            <a:r>
              <a:rPr lang="en-US" sz="14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400" dirty="0">
                <a:solidFill>
                  <a:srgbClr val="000000"/>
                </a:solidFill>
                <a:highlight>
                  <a:srgbClr val="FFFFFF"/>
                </a:highlight>
                <a:latin typeface="Consolas" panose="020B0609020204030204" pitchFamily="49" charset="0"/>
                <a:cs typeface="Consolas" panose="020B0609020204030204" pitchFamily="49" charset="0"/>
              </a:rPr>
              <a:t> node</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FindNthFromEnd</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400" dirty="0">
                <a:solidFill>
                  <a:srgbClr val="000000"/>
                </a:solidFill>
                <a:highlight>
                  <a:srgbClr val="FFFFFF"/>
                </a:highlight>
                <a:latin typeface="Consolas" panose="020B0609020204030204" pitchFamily="49" charset="0"/>
                <a:cs typeface="Consolas" panose="020B0609020204030204" pitchFamily="49" charset="0"/>
              </a:rPr>
              <a:t> node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head</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unsigned</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8000FF"/>
                </a:solidFill>
                <a:highlight>
                  <a:srgbClr val="FFFFFF"/>
                </a:highlight>
                <a:latin typeface="Consolas" panose="020B0609020204030204" pitchFamily="49" charset="0"/>
                <a:cs typeface="Consolas" panose="020B0609020204030204" pitchFamily="49" charset="0"/>
              </a:rPr>
              <a:t>int</a:t>
            </a:r>
            <a:r>
              <a:rPr lang="en-US" sz="1400" dirty="0">
                <a:solidFill>
                  <a:srgbClr val="000000"/>
                </a:solidFill>
                <a:highlight>
                  <a:srgbClr val="FFFFFF"/>
                </a:highlight>
                <a:latin typeface="Consolas" panose="020B0609020204030204" pitchFamily="49" charset="0"/>
                <a:cs typeface="Consolas" panose="020B0609020204030204" pitchFamily="49" charset="0"/>
              </a:rPr>
              <a:t> n</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400" dirty="0">
                <a:solidFill>
                  <a:srgbClr val="000000"/>
                </a:solidFill>
                <a:highlight>
                  <a:srgbClr val="FFFFFF"/>
                </a:highlight>
                <a:latin typeface="Consolas" panose="020B0609020204030204" pitchFamily="49" charset="0"/>
                <a:cs typeface="Consolas" panose="020B0609020204030204" pitchFamily="49" charset="0"/>
              </a:rPr>
              <a:t> node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first</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second</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first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second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head</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if</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first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NULL</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Error handling if root is NULL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for</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8000FF"/>
                </a:solidFill>
                <a:highlight>
                  <a:srgbClr val="FFFFFF"/>
                </a:highlight>
                <a:latin typeface="Consolas" panose="020B0609020204030204" pitchFamily="49" charset="0"/>
                <a:cs typeface="Consolas" panose="020B0609020204030204" pitchFamily="49" charset="0"/>
              </a:rPr>
              <a:t>unsigned</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8000FF"/>
                </a:solidFill>
                <a:highlight>
                  <a:srgbClr val="FFFFFF"/>
                </a:highlight>
                <a:latin typeface="Consolas" panose="020B0609020204030204" pitchFamily="49" charset="0"/>
                <a:cs typeface="Consolas" panose="020B0609020204030204" pitchFamily="49" charset="0"/>
              </a:rPr>
              <a:t>int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i</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FF8000"/>
                </a:solidFill>
                <a:highlight>
                  <a:srgbClr val="FFFFFF"/>
                </a:highlight>
                <a:latin typeface="Consolas" panose="020B0609020204030204" pitchFamily="49" charset="0"/>
                <a:cs typeface="Consolas" panose="020B0609020204030204" pitchFamily="49" charset="0"/>
              </a:rPr>
              <a:t>0</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i</a:t>
            </a:r>
            <a:r>
              <a:rPr lang="en-US" sz="1400" b="1" dirty="0">
                <a:solidFill>
                  <a:srgbClr val="000080"/>
                </a:solidFill>
                <a:highlight>
                  <a:srgbClr val="FFFFFF"/>
                </a:highlight>
                <a:latin typeface="Consolas" panose="020B0609020204030204" pitchFamily="49" charset="0"/>
                <a:cs typeface="Consolas" panose="020B0609020204030204" pitchFamily="49" charset="0"/>
              </a:rPr>
              <a:t>&lt;</a:t>
            </a:r>
            <a:r>
              <a:rPr lang="en-US" sz="1400" dirty="0">
                <a:solidFill>
                  <a:srgbClr val="000000"/>
                </a:solidFill>
                <a:highlight>
                  <a:srgbClr val="FFFFFF"/>
                </a:highlight>
                <a:latin typeface="Consolas" panose="020B0609020204030204" pitchFamily="49" charset="0"/>
                <a:cs typeface="Consolas" panose="020B0609020204030204" pitchFamily="49" charset="0"/>
              </a:rPr>
              <a:t>n</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i</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if</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first</a:t>
            </a:r>
            <a:r>
              <a:rPr lang="en-US" sz="1400" b="1" dirty="0">
                <a:solidFill>
                  <a:srgbClr val="000080"/>
                </a:solidFill>
                <a:highlight>
                  <a:srgbClr val="FFFFFF"/>
                </a:highlight>
                <a:latin typeface="Consolas" panose="020B0609020204030204" pitchFamily="49" charset="0"/>
                <a:cs typeface="Consolas" panose="020B0609020204030204" pitchFamily="49" charset="0"/>
              </a:rPr>
              <a:t>-&gt;</a:t>
            </a:r>
            <a:r>
              <a:rPr lang="en-US" sz="1400" dirty="0">
                <a:solidFill>
                  <a:srgbClr val="000000"/>
                </a:solidFill>
                <a:highlight>
                  <a:srgbClr val="FFFFFF"/>
                </a:highlight>
                <a:latin typeface="Consolas" panose="020B0609020204030204" pitchFamily="49" charset="0"/>
                <a:cs typeface="Consolas" panose="020B0609020204030204" pitchFamily="49" charset="0"/>
              </a:rPr>
              <a:t>next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NULL</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Error handling for less than n nodes */</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first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first</a:t>
            </a:r>
            <a:r>
              <a:rPr lang="en-US" sz="1400" b="1" dirty="0">
                <a:solidFill>
                  <a:srgbClr val="000080"/>
                </a:solidFill>
                <a:highlight>
                  <a:srgbClr val="FFFFFF"/>
                </a:highlight>
                <a:latin typeface="Consolas" panose="020B0609020204030204" pitchFamily="49" charset="0"/>
                <a:cs typeface="Consolas" panose="020B0609020204030204" pitchFamily="49" charset="0"/>
              </a:rPr>
              <a:t>-&gt;</a:t>
            </a:r>
            <a:r>
              <a:rPr lang="en-US" sz="1400" dirty="0">
                <a:solidFill>
                  <a:srgbClr val="000000"/>
                </a:solidFill>
                <a:highlight>
                  <a:srgbClr val="FFFFFF"/>
                </a:highlight>
                <a:latin typeface="Consolas" panose="020B0609020204030204" pitchFamily="49" charset="0"/>
                <a:cs typeface="Consolas" panose="020B0609020204030204" pitchFamily="49" charset="0"/>
              </a:rPr>
              <a:t>next</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Continue to the end of the linked list, this time moving second as well</a:t>
            </a: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while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first</a:t>
            </a:r>
            <a:r>
              <a:rPr lang="en-US" sz="1400" b="1" dirty="0">
                <a:solidFill>
                  <a:srgbClr val="000080"/>
                </a:solidFill>
                <a:highlight>
                  <a:srgbClr val="FFFFFF"/>
                </a:highlight>
                <a:latin typeface="Consolas" panose="020B0609020204030204" pitchFamily="49" charset="0"/>
                <a:cs typeface="Consolas" panose="020B0609020204030204" pitchFamily="49" charset="0"/>
              </a:rPr>
              <a:t>-&gt;</a:t>
            </a:r>
            <a:r>
              <a:rPr lang="en-US" sz="1400" dirty="0">
                <a:solidFill>
                  <a:srgbClr val="000000"/>
                </a:solidFill>
                <a:highlight>
                  <a:srgbClr val="FFFFFF"/>
                </a:highlight>
                <a:latin typeface="Consolas" panose="020B0609020204030204" pitchFamily="49" charset="0"/>
                <a:cs typeface="Consolas" panose="020B0609020204030204" pitchFamily="49" charset="0"/>
              </a:rPr>
              <a:t>next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NULL</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first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first</a:t>
            </a:r>
            <a:r>
              <a:rPr lang="en-US" sz="1400" b="1" dirty="0">
                <a:solidFill>
                  <a:srgbClr val="000080"/>
                </a:solidFill>
                <a:highlight>
                  <a:srgbClr val="FFFFFF"/>
                </a:highlight>
                <a:latin typeface="Consolas" panose="020B0609020204030204" pitchFamily="49" charset="0"/>
                <a:cs typeface="Consolas" panose="020B0609020204030204" pitchFamily="49" charset="0"/>
              </a:rPr>
              <a:t>-&gt;</a:t>
            </a:r>
            <a:r>
              <a:rPr lang="en-US" sz="1400" dirty="0">
                <a:solidFill>
                  <a:srgbClr val="000000"/>
                </a:solidFill>
                <a:highlight>
                  <a:srgbClr val="FFFFFF"/>
                </a:highlight>
                <a:latin typeface="Consolas" panose="020B0609020204030204" pitchFamily="49" charset="0"/>
                <a:cs typeface="Consolas" panose="020B0609020204030204" pitchFamily="49" charset="0"/>
              </a:rPr>
              <a:t>next</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second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second</a:t>
            </a:r>
            <a:r>
              <a:rPr lang="en-US" sz="1400" b="1" dirty="0">
                <a:solidFill>
                  <a:srgbClr val="000080"/>
                </a:solidFill>
                <a:highlight>
                  <a:srgbClr val="FFFFFF"/>
                </a:highlight>
                <a:latin typeface="Consolas" panose="020B0609020204030204" pitchFamily="49" charset="0"/>
                <a:cs typeface="Consolas" panose="020B0609020204030204" pitchFamily="49" charset="0"/>
              </a:rPr>
              <a:t>-&gt;</a:t>
            </a:r>
            <a:r>
              <a:rPr lang="en-US" sz="1400" dirty="0">
                <a:solidFill>
                  <a:srgbClr val="000000"/>
                </a:solidFill>
                <a:highlight>
                  <a:srgbClr val="FFFFFF"/>
                </a:highlight>
                <a:latin typeface="Consolas" panose="020B0609020204030204" pitchFamily="49" charset="0"/>
                <a:cs typeface="Consolas" panose="020B0609020204030204" pitchFamily="49" charset="0"/>
              </a:rPr>
              <a:t>next</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return</a:t>
            </a:r>
            <a:r>
              <a:rPr lang="en-US" sz="1400" dirty="0">
                <a:solidFill>
                  <a:srgbClr val="000000"/>
                </a:solidFill>
                <a:highlight>
                  <a:srgbClr val="FFFFFF"/>
                </a:highlight>
                <a:latin typeface="Consolas" panose="020B0609020204030204" pitchFamily="49" charset="0"/>
                <a:cs typeface="Consolas" panose="020B0609020204030204" pitchFamily="49" charset="0"/>
              </a:rPr>
              <a:t> second</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pPr marL="0" indent="0">
              <a:buNone/>
            </a:pPr>
            <a:r>
              <a:rPr lang="en-US" sz="1400" dirty="0">
                <a:solidFill>
                  <a:srgbClr val="008000"/>
                </a:solidFill>
                <a:highlight>
                  <a:srgbClr val="FFFFFF"/>
                </a:highlight>
                <a:latin typeface="Consolas" panose="020B0609020204030204" pitchFamily="49" charset="0"/>
                <a:cs typeface="Consolas" panose="020B0609020204030204" pitchFamily="49" charset="0"/>
              </a:rPr>
              <a:t>/* second pointer is pointing to the nth element from the end when first reaches the end of the linked list. Try this out with a few examples. */</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endParaRPr lang="en-US"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94746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887"/>
            <a:ext cx="10515600" cy="1325563"/>
          </a:xfrm>
        </p:spPr>
        <p:txBody>
          <a:bodyPr/>
          <a:lstStyle/>
          <a:p>
            <a:pPr algn="ctr"/>
            <a:r>
              <a:rPr lang="en-US" dirty="0"/>
              <a:t>Exercise</a:t>
            </a:r>
            <a:r>
              <a:rPr lang="en-US"/>
              <a:t>: operations on arrays </a:t>
            </a:r>
            <a:r>
              <a:rPr lang="en-US" smtClean="0"/>
              <a:t>and linked lists</a:t>
            </a:r>
            <a:endParaRPr lang="en-US" dirty="0"/>
          </a:p>
        </p:txBody>
      </p:sp>
      <p:sp>
        <p:nvSpPr>
          <p:cNvPr id="3" name="Content Placeholder 2"/>
          <p:cNvSpPr>
            <a:spLocks noGrp="1"/>
          </p:cNvSpPr>
          <p:nvPr>
            <p:ph idx="1"/>
          </p:nvPr>
        </p:nvSpPr>
        <p:spPr>
          <a:xfrm>
            <a:off x="838200" y="875899"/>
            <a:ext cx="10515600" cy="5747925"/>
          </a:xfrm>
        </p:spPr>
        <p:txBody>
          <a:bodyPr>
            <a:normAutofit/>
          </a:bodyPr>
          <a:lstStyle/>
          <a:p>
            <a:pPr marL="0" indent="0">
              <a:buNone/>
            </a:pPr>
            <a:r>
              <a:rPr lang="en-US" sz="2000" dirty="0" smtClean="0">
                <a:cs typeface="Consolas" panose="020B0609020204030204" pitchFamily="49" charset="0"/>
              </a:rPr>
              <a:t>Assume a singly linked list made of nodes. Each node has integer data and a link to the next node.</a:t>
            </a:r>
          </a:p>
          <a:p>
            <a:pPr marL="0" indent="0">
              <a:buNone/>
            </a:pPr>
            <a:r>
              <a:rPr lang="en-US" sz="2000" dirty="0" smtClean="0">
                <a:cs typeface="Consolas" panose="020B0609020204030204" pitchFamily="49" charset="0"/>
              </a:rPr>
              <a:t>Assume an </a:t>
            </a:r>
            <a:r>
              <a:rPr lang="en-US" sz="2000" dirty="0" err="1" smtClean="0">
                <a:cs typeface="Consolas" panose="020B0609020204030204" pitchFamily="49" charset="0"/>
              </a:rPr>
              <a:t>int</a:t>
            </a:r>
            <a:r>
              <a:rPr lang="en-US" sz="2000" dirty="0" smtClean="0">
                <a:cs typeface="Consolas" panose="020B0609020204030204" pitchFamily="49" charset="0"/>
              </a:rPr>
              <a:t> array of size 20. INT_MAX is a value reserved to indicate unassigned entry. Convention to use: All unassigned entries are at the end of the array.</a:t>
            </a:r>
          </a:p>
          <a:p>
            <a:pPr marL="0" indent="0">
              <a:buNone/>
            </a:pPr>
            <a:endParaRPr lang="en-US" sz="2000" dirty="0" smtClean="0">
              <a:cs typeface="Consolas" panose="020B0609020204030204" pitchFamily="49" charset="0"/>
            </a:endParaRPr>
          </a:p>
          <a:p>
            <a:pPr marL="0" indent="0">
              <a:buNone/>
            </a:pPr>
            <a:r>
              <a:rPr lang="en-US" sz="2000" dirty="0" smtClean="0">
                <a:cs typeface="Consolas" panose="020B0609020204030204" pitchFamily="49" charset="0"/>
              </a:rPr>
              <a:t>Design </a:t>
            </a:r>
            <a:r>
              <a:rPr lang="en-US" sz="2000" dirty="0">
                <a:cs typeface="Consolas" panose="020B0609020204030204" pitchFamily="49" charset="0"/>
              </a:rPr>
              <a:t>and implement separate algorithms for each data </a:t>
            </a:r>
            <a:r>
              <a:rPr lang="en-US" sz="2000" dirty="0" smtClean="0">
                <a:cs typeface="Consolas" panose="020B0609020204030204" pitchFamily="49" charset="0"/>
              </a:rPr>
              <a:t>structure (</a:t>
            </a:r>
            <a:r>
              <a:rPr lang="en-US" sz="2000" dirty="0" err="1" smtClean="0">
                <a:cs typeface="Consolas" panose="020B0609020204030204" pitchFamily="49" charset="0"/>
              </a:rPr>
              <a:t>int</a:t>
            </a:r>
            <a:r>
              <a:rPr lang="en-US" sz="2000" dirty="0" smtClean="0">
                <a:cs typeface="Consolas" panose="020B0609020204030204" pitchFamily="49" charset="0"/>
              </a:rPr>
              <a:t> array and singly linked list) </a:t>
            </a:r>
            <a:r>
              <a:rPr lang="en-US" sz="2000" dirty="0">
                <a:cs typeface="Consolas" panose="020B0609020204030204" pitchFamily="49" charset="0"/>
              </a:rPr>
              <a:t>to:</a:t>
            </a:r>
          </a:p>
          <a:p>
            <a:pPr marL="457200" indent="-457200">
              <a:buFont typeface="+mj-lt"/>
              <a:buAutoNum type="arabicPeriod"/>
            </a:pPr>
            <a:r>
              <a:rPr lang="en-US" sz="2000" dirty="0">
                <a:cs typeface="Consolas" panose="020B0609020204030204" pitchFamily="49" charset="0"/>
              </a:rPr>
              <a:t>Print all integer </a:t>
            </a:r>
            <a:r>
              <a:rPr lang="en-US" sz="2000" dirty="0" smtClean="0">
                <a:cs typeface="Consolas" panose="020B0609020204030204" pitchFamily="49" charset="0"/>
              </a:rPr>
              <a:t>data values</a:t>
            </a:r>
            <a:endParaRPr lang="en-US" sz="2000" dirty="0">
              <a:cs typeface="Consolas" panose="020B0609020204030204" pitchFamily="49" charset="0"/>
            </a:endParaRPr>
          </a:p>
          <a:p>
            <a:pPr marL="457200" indent="-457200">
              <a:buFont typeface="+mj-lt"/>
              <a:buAutoNum type="arabicPeriod"/>
            </a:pPr>
            <a:r>
              <a:rPr lang="en-US" sz="2000" dirty="0">
                <a:cs typeface="Consolas" panose="020B0609020204030204" pitchFamily="49" charset="0"/>
              </a:rPr>
              <a:t>Print the largest integer value</a:t>
            </a:r>
          </a:p>
          <a:p>
            <a:pPr marL="457200" indent="-457200">
              <a:buFont typeface="+mj-lt"/>
              <a:buAutoNum type="arabicPeriod"/>
            </a:pPr>
            <a:r>
              <a:rPr lang="en-US" sz="2000" dirty="0">
                <a:cs typeface="Consolas" panose="020B0609020204030204" pitchFamily="49" charset="0"/>
              </a:rPr>
              <a:t>Delete the node, or remove the entry with specific value, e.g. </a:t>
            </a:r>
            <a:r>
              <a:rPr lang="en-US" sz="2000" dirty="0" err="1">
                <a:cs typeface="Consolas" panose="020B0609020204030204" pitchFamily="49" charset="0"/>
              </a:rPr>
              <a:t>valueToDelete</a:t>
            </a:r>
            <a:r>
              <a:rPr lang="en-US" sz="2000" dirty="0">
                <a:cs typeface="Consolas" panose="020B0609020204030204" pitchFamily="49" charset="0"/>
              </a:rPr>
              <a:t> = 5</a:t>
            </a:r>
          </a:p>
          <a:p>
            <a:pPr lvl="1"/>
            <a:r>
              <a:rPr lang="en-US" sz="1800" dirty="0">
                <a:cs typeface="Consolas" panose="020B0609020204030204" pitchFamily="49" charset="0"/>
              </a:rPr>
              <a:t>For the array, set uninitialized entries to </a:t>
            </a:r>
            <a:r>
              <a:rPr lang="en-US" sz="1800" dirty="0" smtClean="0">
                <a:cs typeface="Consolas" panose="020B0609020204030204" pitchFamily="49" charset="0"/>
              </a:rPr>
              <a:t>INT_MAX </a:t>
            </a:r>
            <a:r>
              <a:rPr lang="en-US" sz="1800" dirty="0">
                <a:cs typeface="Consolas" panose="020B0609020204030204" pitchFamily="49" charset="0"/>
              </a:rPr>
              <a:t>and push them to the end of the array. Assume the convention that </a:t>
            </a:r>
            <a:r>
              <a:rPr lang="en-US" sz="1800" dirty="0" smtClean="0">
                <a:cs typeface="Consolas" panose="020B0609020204030204" pitchFamily="49" charset="0"/>
              </a:rPr>
              <a:t>INT_MAX </a:t>
            </a:r>
            <a:r>
              <a:rPr lang="en-US" sz="1800" dirty="0">
                <a:cs typeface="Consolas" panose="020B0609020204030204" pitchFamily="49" charset="0"/>
              </a:rPr>
              <a:t>is not a valid value for this </a:t>
            </a:r>
            <a:r>
              <a:rPr lang="en-US" sz="1800" dirty="0" smtClean="0">
                <a:cs typeface="Consolas" panose="020B0609020204030204" pitchFamily="49" charset="0"/>
              </a:rPr>
              <a:t>array. </a:t>
            </a:r>
          </a:p>
          <a:p>
            <a:pPr lvl="1"/>
            <a:r>
              <a:rPr lang="en-US" sz="1800" b="1" dirty="0" smtClean="0">
                <a:cs typeface="Consolas" panose="020B0609020204030204" pitchFamily="49" charset="0"/>
              </a:rPr>
              <a:t>Assume </a:t>
            </a:r>
            <a:r>
              <a:rPr lang="en-US" sz="1800" b="1" dirty="0">
                <a:cs typeface="Consolas" panose="020B0609020204030204" pitchFamily="49" charset="0"/>
              </a:rPr>
              <a:t>no duplicate values</a:t>
            </a:r>
          </a:p>
          <a:p>
            <a:pPr marL="457200" indent="-457200">
              <a:buFont typeface="+mj-lt"/>
              <a:buAutoNum type="arabicPeriod"/>
            </a:pPr>
            <a:r>
              <a:rPr lang="en-US" sz="2000" dirty="0">
                <a:cs typeface="Consolas" panose="020B0609020204030204" pitchFamily="49" charset="0"/>
              </a:rPr>
              <a:t>Insert a node/entry with value 999. </a:t>
            </a:r>
            <a:r>
              <a:rPr lang="en-US" sz="2000" b="1" dirty="0">
                <a:cs typeface="Consolas" panose="020B0609020204030204" pitchFamily="49" charset="0"/>
              </a:rPr>
              <a:t>Assume the data structures are sorted in ascending order</a:t>
            </a:r>
            <a:r>
              <a:rPr lang="en-US" sz="2000" b="1" dirty="0" smtClean="0">
                <a:cs typeface="Consolas" panose="020B0609020204030204" pitchFamily="49" charset="0"/>
              </a:rPr>
              <a:t>.</a:t>
            </a:r>
            <a:endParaRPr lang="en-US" sz="2000" dirty="0">
              <a:cs typeface="Consolas" panose="020B0609020204030204" pitchFamily="49" charset="0"/>
            </a:endParaRPr>
          </a:p>
          <a:p>
            <a:pPr marL="457200" indent="-457200">
              <a:buFont typeface="+mj-lt"/>
              <a:buAutoNum type="arabicPeriod"/>
            </a:pPr>
            <a:r>
              <a:rPr lang="en-US" sz="2000" dirty="0">
                <a:cs typeface="Consolas" panose="020B0609020204030204" pitchFamily="49" charset="0"/>
              </a:rPr>
              <a:t>Empty the data structure</a:t>
            </a:r>
          </a:p>
          <a:p>
            <a:pPr marL="0" indent="0">
              <a:buNone/>
            </a:pPr>
            <a:r>
              <a:rPr lang="en-US" sz="2000" dirty="0" smtClean="0">
                <a:cs typeface="Consolas" panose="020B0609020204030204" pitchFamily="49" charset="0"/>
              </a:rPr>
              <a:t>What is the time and space complexity of each?</a:t>
            </a:r>
            <a:endParaRPr lang="en-US" sz="2000" dirty="0">
              <a:cs typeface="Consolas" panose="020B0609020204030204" pitchFamily="49" charset="0"/>
            </a:endParaRPr>
          </a:p>
        </p:txBody>
      </p:sp>
    </p:spTree>
    <p:extLst>
      <p:ext uri="{BB962C8B-B14F-4D97-AF65-F5344CB8AC3E}">
        <p14:creationId xmlns:p14="http://schemas.microsoft.com/office/powerpoint/2010/main" val="3676964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7144"/>
            <a:ext cx="12118206" cy="1325563"/>
          </a:xfrm>
        </p:spPr>
        <p:txBody>
          <a:bodyPr/>
          <a:lstStyle/>
          <a:p>
            <a:pPr algn="ctr"/>
            <a:r>
              <a:rPr lang="en-US" dirty="0" smtClean="0"/>
              <a:t>Solutions in C: Print all </a:t>
            </a:r>
            <a:r>
              <a:rPr lang="en-US" dirty="0" err="1" smtClean="0"/>
              <a:t>int</a:t>
            </a:r>
            <a:r>
              <a:rPr lang="en-US" dirty="0" smtClean="0"/>
              <a:t> data values</a:t>
            </a:r>
            <a:endParaRPr lang="en-US" dirty="0"/>
          </a:p>
        </p:txBody>
      </p:sp>
      <p:sp>
        <p:nvSpPr>
          <p:cNvPr id="3" name="Content Placeholder 2"/>
          <p:cNvSpPr>
            <a:spLocks noGrp="1"/>
          </p:cNvSpPr>
          <p:nvPr>
            <p:ph idx="1"/>
          </p:nvPr>
        </p:nvSpPr>
        <p:spPr>
          <a:xfrm>
            <a:off x="0" y="755936"/>
            <a:ext cx="8463776" cy="3503830"/>
          </a:xfrm>
        </p:spPr>
        <p:txBody>
          <a:bodyPr>
            <a:normAutofit lnSpcReduction="10000"/>
          </a:bodyPr>
          <a:lstStyle/>
          <a:p>
            <a:pPr marL="0" indent="0">
              <a:buNone/>
            </a:pPr>
            <a:r>
              <a:rPr lang="en-US" sz="2000" dirty="0">
                <a:solidFill>
                  <a:srgbClr val="008000"/>
                </a:solidFill>
                <a:highlight>
                  <a:srgbClr val="FFFFFF"/>
                </a:highlight>
                <a:latin typeface="Consolas" panose="020B0609020204030204" pitchFamily="49" charset="0"/>
                <a:cs typeface="Consolas" panose="020B0609020204030204" pitchFamily="49" charset="0"/>
              </a:rPr>
              <a:t>// For an array</a:t>
            </a:r>
          </a:p>
          <a:p>
            <a:pPr marL="0" indent="0">
              <a:buNone/>
            </a:pPr>
            <a:r>
              <a:rPr lang="en-US" sz="2000" dirty="0">
                <a:solidFill>
                  <a:srgbClr val="8000FF"/>
                </a:solidFill>
                <a:highlight>
                  <a:srgbClr val="FFFFFF"/>
                </a:highlight>
                <a:latin typeface="Consolas" panose="020B0609020204030204" pitchFamily="49" charset="0"/>
                <a:cs typeface="Consolas" panose="020B0609020204030204" pitchFamily="49" charset="0"/>
              </a:rPr>
              <a:t>void</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PrintAll</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err="1">
                <a:solidFill>
                  <a:srgbClr val="8000FF"/>
                </a:solidFill>
                <a:highlight>
                  <a:srgbClr val="FFFFFF"/>
                </a:highlight>
                <a:latin typeface="Consolas" panose="020B0609020204030204" pitchFamily="49" charset="0"/>
                <a:cs typeface="Consolas" panose="020B0609020204030204" pitchFamily="49" charset="0"/>
              </a:rPr>
              <a:t>int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8000FF"/>
                </a:solidFill>
                <a:highlight>
                  <a:srgbClr val="FFFFFF"/>
                </a:highlight>
                <a:latin typeface="Consolas" panose="020B0609020204030204" pitchFamily="49" charset="0"/>
                <a:cs typeface="Consolas" panose="020B0609020204030204" pitchFamily="49" charset="0"/>
              </a:rPr>
              <a:t>int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arraySize</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nn-NO" sz="2000" dirty="0">
                <a:solidFill>
                  <a:srgbClr val="000000"/>
                </a:solidFill>
                <a:highlight>
                  <a:srgbClr val="FFFFFF"/>
                </a:highlight>
                <a:latin typeface="Consolas" panose="020B0609020204030204" pitchFamily="49" charset="0"/>
                <a:cs typeface="Consolas" panose="020B0609020204030204" pitchFamily="49" charset="0"/>
              </a:rPr>
              <a:t>   </a:t>
            </a:r>
            <a:r>
              <a:rPr lang="nn-NO" sz="2000" b="1" dirty="0">
                <a:solidFill>
                  <a:srgbClr val="0000FF"/>
                </a:solidFill>
                <a:highlight>
                  <a:srgbClr val="FFFFFF"/>
                </a:highlight>
                <a:latin typeface="Consolas" panose="020B0609020204030204" pitchFamily="49" charset="0"/>
                <a:cs typeface="Consolas" panose="020B0609020204030204" pitchFamily="49" charset="0"/>
              </a:rPr>
              <a:t>for</a:t>
            </a:r>
            <a:r>
              <a:rPr lang="nn-NO" sz="2000" dirty="0">
                <a:solidFill>
                  <a:srgbClr val="000000"/>
                </a:solidFill>
                <a:highlight>
                  <a:srgbClr val="FFFFFF"/>
                </a:highlight>
                <a:latin typeface="Consolas" panose="020B0609020204030204" pitchFamily="49" charset="0"/>
                <a:cs typeface="Consolas" panose="020B0609020204030204" pitchFamily="49" charset="0"/>
              </a:rPr>
              <a:t> </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8000FF"/>
                </a:solidFill>
                <a:highlight>
                  <a:srgbClr val="FFFFFF"/>
                </a:highlight>
                <a:latin typeface="Consolas" panose="020B0609020204030204" pitchFamily="49" charset="0"/>
                <a:cs typeface="Consolas" panose="020B0609020204030204" pitchFamily="49" charset="0"/>
              </a:rPr>
              <a:t>int</a:t>
            </a:r>
            <a:r>
              <a:rPr lang="nn-NO" sz="2000" dirty="0">
                <a:solidFill>
                  <a:srgbClr val="000000"/>
                </a:solidFill>
                <a:highlight>
                  <a:srgbClr val="FFFFFF"/>
                </a:highlight>
                <a:latin typeface="Consolas" panose="020B0609020204030204" pitchFamily="49" charset="0"/>
                <a:cs typeface="Consolas" panose="020B0609020204030204" pitchFamily="49" charset="0"/>
              </a:rPr>
              <a:t> i</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FF8000"/>
                </a:solidFill>
                <a:highlight>
                  <a:srgbClr val="FFFFFF"/>
                </a:highlight>
                <a:latin typeface="Consolas" panose="020B0609020204030204" pitchFamily="49" charset="0"/>
                <a:cs typeface="Consolas" panose="020B0609020204030204" pitchFamily="49" charset="0"/>
              </a:rPr>
              <a:t>0</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000000"/>
                </a:solidFill>
                <a:highlight>
                  <a:srgbClr val="FFFFFF"/>
                </a:highlight>
                <a:latin typeface="Consolas" panose="020B0609020204030204" pitchFamily="49" charset="0"/>
                <a:cs typeface="Consolas" panose="020B0609020204030204" pitchFamily="49" charset="0"/>
              </a:rPr>
              <a:t> i</a:t>
            </a:r>
            <a:r>
              <a:rPr lang="nn-NO" sz="2000" b="1" dirty="0">
                <a:solidFill>
                  <a:srgbClr val="000080"/>
                </a:solidFill>
                <a:highlight>
                  <a:srgbClr val="FFFFFF"/>
                </a:highlight>
                <a:latin typeface="Consolas" panose="020B0609020204030204" pitchFamily="49" charset="0"/>
                <a:cs typeface="Consolas" panose="020B0609020204030204" pitchFamily="49" charset="0"/>
              </a:rPr>
              <a:t>&lt;</a:t>
            </a:r>
            <a:r>
              <a:rPr lang="nn-NO" sz="2000" dirty="0">
                <a:solidFill>
                  <a:srgbClr val="000000"/>
                </a:solidFill>
                <a:highlight>
                  <a:srgbClr val="FFFFFF"/>
                </a:highlight>
                <a:latin typeface="Consolas" panose="020B0609020204030204" pitchFamily="49" charset="0"/>
                <a:cs typeface="Consolas" panose="020B0609020204030204" pitchFamily="49" charset="0"/>
              </a:rPr>
              <a:t>arraySize </a:t>
            </a:r>
            <a:r>
              <a:rPr lang="nn-NO" sz="2000" b="1" dirty="0">
                <a:solidFill>
                  <a:srgbClr val="000080"/>
                </a:solidFill>
                <a:highlight>
                  <a:srgbClr val="FFFFFF"/>
                </a:highlight>
                <a:latin typeface="Consolas" panose="020B0609020204030204" pitchFamily="49" charset="0"/>
                <a:cs typeface="Consolas" panose="020B0609020204030204" pitchFamily="49" charset="0"/>
              </a:rPr>
              <a:t>&amp;&amp;</a:t>
            </a:r>
            <a:r>
              <a:rPr lang="nn-NO" sz="2000" dirty="0">
                <a:solidFill>
                  <a:srgbClr val="000000"/>
                </a:solidFill>
                <a:highlight>
                  <a:srgbClr val="FFFFFF"/>
                </a:highlight>
                <a:latin typeface="Consolas" panose="020B0609020204030204" pitchFamily="49" charset="0"/>
                <a:cs typeface="Consolas" panose="020B0609020204030204" pitchFamily="49" charset="0"/>
              </a:rPr>
              <a:t> myArray</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000000"/>
                </a:solidFill>
                <a:highlight>
                  <a:srgbClr val="FFFFFF"/>
                </a:highlight>
                <a:latin typeface="Consolas" panose="020B0609020204030204" pitchFamily="49" charset="0"/>
                <a:cs typeface="Consolas" panose="020B0609020204030204" pitchFamily="49" charset="0"/>
              </a:rPr>
              <a:t>i</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000000"/>
                </a:solidFill>
                <a:highlight>
                  <a:srgbClr val="FFFFFF"/>
                </a:highlight>
                <a:latin typeface="Consolas" panose="020B0609020204030204" pitchFamily="49" charset="0"/>
                <a:cs typeface="Consolas" panose="020B0609020204030204" pitchFamily="49" charset="0"/>
              </a:rPr>
              <a:t>INT_MAX</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000000"/>
                </a:solidFill>
                <a:highlight>
                  <a:srgbClr val="FFFFFF"/>
                </a:highlight>
                <a:latin typeface="Consolas" panose="020B0609020204030204" pitchFamily="49" charset="0"/>
                <a:cs typeface="Consolas" panose="020B0609020204030204" pitchFamily="49" charset="0"/>
              </a:rPr>
              <a:t> i</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000000"/>
                </a:solidFill>
                <a:highlight>
                  <a:srgbClr val="FFFFFF"/>
                </a:highlight>
                <a:latin typeface="Consolas" panose="020B0609020204030204" pitchFamily="49" charset="0"/>
                <a:cs typeface="Consolas" panose="020B0609020204030204" pitchFamily="49" charset="0"/>
              </a:rPr>
              <a:t> </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endParaRPr lang="nn-NO"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printf</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808080"/>
                </a:solidFill>
                <a:highlight>
                  <a:srgbClr val="FFFFFF"/>
                </a:highlight>
                <a:latin typeface="Consolas" panose="020B0609020204030204" pitchFamily="49" charset="0"/>
                <a:cs typeface="Consolas" panose="020B0609020204030204" pitchFamily="49" charset="0"/>
              </a:rPr>
              <a:t>"%d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err="1">
                <a:solidFill>
                  <a:srgbClr val="000000"/>
                </a:solidFill>
                <a:highlight>
                  <a:srgbClr val="FFFFFF"/>
                </a:highlight>
                <a:latin typeface="Consolas" panose="020B0609020204030204" pitchFamily="49" charset="0"/>
                <a:cs typeface="Consolas" panose="020B0609020204030204" pitchFamily="49" charset="0"/>
              </a:rPr>
              <a:t>i</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p>
          <a:p>
            <a:pPr marL="0" indent="0">
              <a:buNone/>
            </a:pPr>
            <a:r>
              <a:rPr lang="en-US" sz="2000" dirty="0">
                <a:solidFill>
                  <a:srgbClr val="008000"/>
                </a:solidFill>
                <a:highlight>
                  <a:srgbClr val="FFFFFF"/>
                </a:highlight>
                <a:latin typeface="Consolas" panose="020B0609020204030204" pitchFamily="49" charset="0"/>
                <a:cs typeface="Consolas" panose="020B0609020204030204" pitchFamily="49" charset="0"/>
              </a:rPr>
              <a:t>// Time complexity: O(n)</a:t>
            </a:r>
          </a:p>
          <a:p>
            <a:pPr marL="0" indent="0">
              <a:buNone/>
            </a:pPr>
            <a:r>
              <a:rPr lang="en-US" sz="2000" dirty="0">
                <a:solidFill>
                  <a:srgbClr val="008000"/>
                </a:solidFill>
                <a:highlight>
                  <a:srgbClr val="FFFFFF"/>
                </a:highlight>
                <a:latin typeface="Consolas" panose="020B0609020204030204" pitchFamily="49" charset="0"/>
                <a:cs typeface="Consolas" panose="020B0609020204030204" pitchFamily="49" charset="0"/>
              </a:rPr>
              <a:t>// Space complexity: O(1)</a:t>
            </a:r>
            <a:endParaRPr lang="en-US" sz="2000" dirty="0">
              <a:solidFill>
                <a:srgbClr val="7030A0"/>
              </a:solidFill>
              <a:latin typeface="Consolas" panose="020B0609020204030204" pitchFamily="49" charset="0"/>
              <a:cs typeface="Consolas" panose="020B0609020204030204" pitchFamily="49" charset="0"/>
            </a:endParaRPr>
          </a:p>
        </p:txBody>
      </p:sp>
      <p:sp>
        <p:nvSpPr>
          <p:cNvPr id="4" name="Content Placeholder 2"/>
          <p:cNvSpPr txBox="1">
            <a:spLocks/>
          </p:cNvSpPr>
          <p:nvPr/>
        </p:nvSpPr>
        <p:spPr>
          <a:xfrm>
            <a:off x="5029200" y="2507851"/>
            <a:ext cx="6980663" cy="4172903"/>
          </a:xfrm>
          <a:prstGeom prst="rect">
            <a:avLst/>
          </a:prstGeom>
          <a:ln w="38100"/>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008000"/>
                </a:solidFill>
                <a:highlight>
                  <a:srgbClr val="FFFFFF"/>
                </a:highlight>
                <a:latin typeface="Consolas" panose="020B0609020204030204" pitchFamily="49" charset="0"/>
                <a:cs typeface="Consolas" panose="020B0609020204030204" pitchFamily="49" charset="0"/>
              </a:rPr>
              <a:t>// For a linked list</a:t>
            </a:r>
          </a:p>
          <a:p>
            <a:pPr marL="0" indent="0">
              <a:buNone/>
            </a:pPr>
            <a:r>
              <a:rPr lang="en-US" sz="2000" dirty="0">
                <a:solidFill>
                  <a:srgbClr val="8000FF"/>
                </a:solidFill>
                <a:highlight>
                  <a:srgbClr val="FFFFFF"/>
                </a:highlight>
                <a:latin typeface="Consolas" panose="020B0609020204030204" pitchFamily="49" charset="0"/>
                <a:cs typeface="Consolas" panose="020B0609020204030204" pitchFamily="49" charset="0"/>
              </a:rPr>
              <a:t>void</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PrintAll</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8000FF"/>
                </a:solidFill>
                <a:highlight>
                  <a:srgbClr val="FFFFFF"/>
                </a:highlight>
                <a:latin typeface="Consolas" panose="020B0609020204030204" pitchFamily="49" charset="0"/>
                <a:cs typeface="Consolas" panose="020B0609020204030204" pitchFamily="49" charset="0"/>
              </a:rPr>
              <a:t>struct</a:t>
            </a:r>
            <a:r>
              <a:rPr lang="en-US" sz="2000" dirty="0">
                <a:solidFill>
                  <a:srgbClr val="000000"/>
                </a:solidFill>
                <a:highlight>
                  <a:srgbClr val="FFFFFF"/>
                </a:highlight>
                <a:latin typeface="Consolas" panose="020B0609020204030204" pitchFamily="49" charset="0"/>
                <a:cs typeface="Consolas" panose="020B0609020204030204" pitchFamily="49" charset="0"/>
              </a:rPr>
              <a:t> node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head</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8000FF"/>
                </a:solidFill>
                <a:highlight>
                  <a:srgbClr val="FFFFFF"/>
                </a:highlight>
                <a:latin typeface="Consolas" panose="020B0609020204030204" pitchFamily="49" charset="0"/>
                <a:cs typeface="Consolas" panose="020B0609020204030204" pitchFamily="49" charset="0"/>
              </a:rPr>
              <a:t>struct</a:t>
            </a:r>
            <a:r>
              <a:rPr lang="en-US" sz="2000" dirty="0">
                <a:solidFill>
                  <a:srgbClr val="000000"/>
                </a:solidFill>
                <a:highlight>
                  <a:srgbClr val="FFFFFF"/>
                </a:highlight>
                <a:latin typeface="Consolas" panose="020B0609020204030204" pitchFamily="49" charset="0"/>
                <a:cs typeface="Consolas" panose="020B0609020204030204" pitchFamily="49" charset="0"/>
              </a:rPr>
              <a:t> node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current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head</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FF"/>
                </a:solidFill>
                <a:highlight>
                  <a:srgbClr val="FFFFFF"/>
                </a:highlight>
                <a:latin typeface="Consolas" panose="020B0609020204030204" pitchFamily="49" charset="0"/>
                <a:cs typeface="Consolas" panose="020B0609020204030204" pitchFamily="49" charset="0"/>
              </a:rPr>
              <a:t>while</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current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FF"/>
                </a:solidFill>
                <a:highlight>
                  <a:srgbClr val="FFFFFF"/>
                </a:highlight>
                <a:latin typeface="Consolas" panose="020B0609020204030204" pitchFamily="49" charset="0"/>
                <a:cs typeface="Consolas" panose="020B0609020204030204" pitchFamily="49" charset="0"/>
              </a:rPr>
              <a:t>NULL</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printf</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808080"/>
                </a:solidFill>
                <a:highlight>
                  <a:srgbClr val="FFFFFF"/>
                </a:highlight>
                <a:latin typeface="Consolas" panose="020B0609020204030204" pitchFamily="49" charset="0"/>
                <a:cs typeface="Consolas" panose="020B0609020204030204" pitchFamily="49" charset="0"/>
              </a:rPr>
              <a:t>"%d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current</a:t>
            </a:r>
            <a:r>
              <a:rPr lang="en-US" sz="2000" b="1" dirty="0">
                <a:solidFill>
                  <a:srgbClr val="000080"/>
                </a:solidFill>
                <a:highlight>
                  <a:srgbClr val="FFFFFF"/>
                </a:highlight>
                <a:latin typeface="Consolas" panose="020B0609020204030204" pitchFamily="49" charset="0"/>
                <a:cs typeface="Consolas" panose="020B0609020204030204" pitchFamily="49" charset="0"/>
              </a:rPr>
              <a:t>-&gt;</a:t>
            </a:r>
            <a:r>
              <a:rPr lang="en-US" sz="2000" dirty="0">
                <a:solidFill>
                  <a:srgbClr val="000000"/>
                </a:solidFill>
                <a:highlight>
                  <a:srgbClr val="FFFFFF"/>
                </a:highlight>
                <a:latin typeface="Consolas" panose="020B0609020204030204" pitchFamily="49" charset="0"/>
                <a:cs typeface="Consolas" panose="020B0609020204030204" pitchFamily="49" charset="0"/>
              </a:rPr>
              <a:t>data</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current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current</a:t>
            </a:r>
            <a:r>
              <a:rPr lang="en-US" sz="2000" b="1" dirty="0">
                <a:solidFill>
                  <a:srgbClr val="000080"/>
                </a:solidFill>
                <a:highlight>
                  <a:srgbClr val="FFFFFF"/>
                </a:highlight>
                <a:latin typeface="Consolas" panose="020B0609020204030204" pitchFamily="49" charset="0"/>
                <a:cs typeface="Consolas" panose="020B0609020204030204" pitchFamily="49" charset="0"/>
              </a:rPr>
              <a:t>-&gt;</a:t>
            </a:r>
            <a:r>
              <a:rPr lang="en-US" sz="2000" dirty="0">
                <a:solidFill>
                  <a:srgbClr val="000000"/>
                </a:solidFill>
                <a:highlight>
                  <a:srgbClr val="FFFFFF"/>
                </a:highlight>
                <a:latin typeface="Consolas" panose="020B0609020204030204" pitchFamily="49" charset="0"/>
                <a:cs typeface="Consolas" panose="020B0609020204030204" pitchFamily="49" charset="0"/>
              </a:rPr>
              <a:t>next</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8000"/>
                </a:solidFill>
                <a:highlight>
                  <a:srgbClr val="FFFFFF"/>
                </a:highlight>
                <a:latin typeface="Consolas" panose="020B0609020204030204" pitchFamily="49" charset="0"/>
                <a:cs typeface="Consolas" panose="020B0609020204030204" pitchFamily="49" charset="0"/>
              </a:rPr>
              <a:t>// Time complexity: O(n), Space complexity: O(1)</a:t>
            </a:r>
            <a:endParaRPr lang="en-US" sz="20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954307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7144"/>
            <a:ext cx="12118206" cy="1325563"/>
          </a:xfrm>
        </p:spPr>
        <p:txBody>
          <a:bodyPr/>
          <a:lstStyle/>
          <a:p>
            <a:pPr algn="ctr"/>
            <a:r>
              <a:rPr lang="en-US" dirty="0" smtClean="0"/>
              <a:t>Solutions: Print the largest </a:t>
            </a:r>
            <a:r>
              <a:rPr lang="en-US" dirty="0" err="1" smtClean="0"/>
              <a:t>int</a:t>
            </a:r>
            <a:r>
              <a:rPr lang="en-US" dirty="0" smtClean="0"/>
              <a:t> values</a:t>
            </a:r>
            <a:endParaRPr lang="en-US" dirty="0"/>
          </a:p>
        </p:txBody>
      </p:sp>
      <p:sp>
        <p:nvSpPr>
          <p:cNvPr id="3" name="Content Placeholder 2"/>
          <p:cNvSpPr>
            <a:spLocks noGrp="1"/>
          </p:cNvSpPr>
          <p:nvPr>
            <p:ph idx="1"/>
          </p:nvPr>
        </p:nvSpPr>
        <p:spPr>
          <a:xfrm>
            <a:off x="-34499" y="454309"/>
            <a:ext cx="7248293" cy="6208294"/>
          </a:xfrm>
        </p:spPr>
        <p:txBody>
          <a:bodyPr>
            <a:noAutofit/>
          </a:bodyPr>
          <a:lstStyle/>
          <a:p>
            <a:pPr marL="0" indent="0">
              <a:buNone/>
            </a:pPr>
            <a:r>
              <a:rPr lang="en-US" sz="1700" dirty="0">
                <a:solidFill>
                  <a:srgbClr val="008000"/>
                </a:solidFill>
                <a:highlight>
                  <a:srgbClr val="FFFFFF"/>
                </a:highlight>
                <a:latin typeface="Consolas" panose="020B0609020204030204" pitchFamily="49" charset="0"/>
                <a:cs typeface="Consolas" panose="020B0609020204030204" pitchFamily="49" charset="0"/>
              </a:rPr>
              <a:t>// For an array</a:t>
            </a:r>
          </a:p>
          <a:p>
            <a:pPr marL="0" indent="0">
              <a:buNone/>
            </a:pPr>
            <a:r>
              <a:rPr lang="en-US" sz="1700" dirty="0">
                <a:solidFill>
                  <a:srgbClr val="8000FF"/>
                </a:solidFill>
                <a:highlight>
                  <a:srgbClr val="FFFFFF"/>
                </a:highlight>
                <a:latin typeface="Consolas" panose="020B0609020204030204" pitchFamily="49" charset="0"/>
                <a:cs typeface="Consolas" panose="020B0609020204030204" pitchFamily="49" charset="0"/>
              </a:rPr>
              <a:t>void</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PrintLargest</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err="1">
                <a:solidFill>
                  <a:srgbClr val="8000FF"/>
                </a:solidFill>
                <a:highlight>
                  <a:srgbClr val="FFFFFF"/>
                </a:highlight>
                <a:latin typeface="Consolas" panose="020B0609020204030204" pitchFamily="49" charset="0"/>
                <a:cs typeface="Consolas" panose="020B0609020204030204" pitchFamily="49" charset="0"/>
              </a:rPr>
              <a:t>int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8000FF"/>
                </a:solidFill>
                <a:highlight>
                  <a:srgbClr val="FFFFFF"/>
                </a:highlight>
                <a:latin typeface="Consolas" panose="020B0609020204030204" pitchFamily="49" charset="0"/>
                <a:cs typeface="Consolas" panose="020B0609020204030204" pitchFamily="49" charset="0"/>
              </a:rPr>
              <a:t>int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arraySize</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FF"/>
                </a:solidFill>
                <a:highlight>
                  <a:srgbClr val="FFFFFF"/>
                </a:highlight>
                <a:latin typeface="Consolas" panose="020B0609020204030204" pitchFamily="49" charset="0"/>
                <a:cs typeface="Consolas" panose="020B0609020204030204" pitchFamily="49" charset="0"/>
              </a:rPr>
              <a:t>if</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err="1">
                <a:solidFill>
                  <a:srgbClr val="000000"/>
                </a:solidFill>
                <a:highlight>
                  <a:srgbClr val="FFFFFF"/>
                </a:highlight>
                <a:latin typeface="Consolas" panose="020B0609020204030204" pitchFamily="49" charset="0"/>
                <a:cs typeface="Consolas" panose="020B0609020204030204" pitchFamily="49" charset="0"/>
              </a:rPr>
              <a:t>arraySize</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&lt;=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FF8000"/>
                </a:solidFill>
                <a:highlight>
                  <a:srgbClr val="FFFFFF"/>
                </a:highlight>
                <a:latin typeface="Consolas" panose="020B0609020204030204" pitchFamily="49" charset="0"/>
                <a:cs typeface="Consolas" panose="020B0609020204030204" pitchFamily="49" charset="0"/>
              </a:rPr>
              <a:t>0</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FF8000"/>
                </a:solidFill>
                <a:highlight>
                  <a:srgbClr val="FFFFFF"/>
                </a:highlight>
                <a:latin typeface="Consolas" panose="020B0609020204030204" pitchFamily="49" charset="0"/>
                <a:cs typeface="Consolas" panose="020B0609020204030204" pitchFamily="49" charset="0"/>
              </a:rPr>
              <a:t>0</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INT_MAX</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printf</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808080"/>
                </a:solidFill>
                <a:highlight>
                  <a:srgbClr val="FFFFFF"/>
                </a:highlight>
                <a:latin typeface="Consolas" panose="020B0609020204030204" pitchFamily="49" charset="0"/>
                <a:cs typeface="Consolas" panose="020B0609020204030204" pitchFamily="49" charset="0"/>
              </a:rPr>
              <a:t>"The array is empty\n"</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8000FF"/>
                </a:solidFill>
                <a:highlight>
                  <a:srgbClr val="FFFFFF"/>
                </a:highlight>
                <a:latin typeface="Consolas" panose="020B0609020204030204" pitchFamily="49" charset="0"/>
                <a:cs typeface="Consolas" panose="020B0609020204030204" pitchFamily="49" charset="0"/>
              </a:rPr>
              <a:t>int</a:t>
            </a:r>
            <a:r>
              <a:rPr lang="en-US" sz="1700" dirty="0">
                <a:solidFill>
                  <a:srgbClr val="000000"/>
                </a:solidFill>
                <a:highlight>
                  <a:srgbClr val="FFFFFF"/>
                </a:highlight>
                <a:latin typeface="Consolas" panose="020B0609020204030204" pitchFamily="49" charset="0"/>
                <a:cs typeface="Consolas" panose="020B0609020204030204" pitchFamily="49" charset="0"/>
              </a:rPr>
              <a:t> max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INT_MIN</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nn-NO" sz="1700" dirty="0">
                <a:solidFill>
                  <a:srgbClr val="000000"/>
                </a:solidFill>
                <a:highlight>
                  <a:srgbClr val="FFFFFF"/>
                </a:highlight>
                <a:latin typeface="Consolas" panose="020B0609020204030204" pitchFamily="49" charset="0"/>
                <a:cs typeface="Consolas" panose="020B0609020204030204" pitchFamily="49" charset="0"/>
              </a:rPr>
              <a:t>   </a:t>
            </a:r>
            <a:r>
              <a:rPr lang="nn-NO" sz="1700" b="1" dirty="0">
                <a:solidFill>
                  <a:srgbClr val="0000FF"/>
                </a:solidFill>
                <a:highlight>
                  <a:srgbClr val="FFFFFF"/>
                </a:highlight>
                <a:latin typeface="Consolas" panose="020B0609020204030204" pitchFamily="49" charset="0"/>
                <a:cs typeface="Consolas" panose="020B0609020204030204" pitchFamily="49" charset="0"/>
              </a:rPr>
              <a:t>for</a:t>
            </a:r>
            <a:r>
              <a:rPr lang="nn-NO" sz="1700" dirty="0">
                <a:solidFill>
                  <a:srgbClr val="000000"/>
                </a:solidFill>
                <a:highlight>
                  <a:srgbClr val="FFFFFF"/>
                </a:highlight>
                <a:latin typeface="Consolas" panose="020B0609020204030204" pitchFamily="49" charset="0"/>
                <a:cs typeface="Consolas" panose="020B0609020204030204" pitchFamily="49" charset="0"/>
              </a:rPr>
              <a:t> </a:t>
            </a:r>
            <a:r>
              <a:rPr lang="nn-NO" sz="1700" b="1" dirty="0">
                <a:solidFill>
                  <a:srgbClr val="000080"/>
                </a:solidFill>
                <a:highlight>
                  <a:srgbClr val="FFFFFF"/>
                </a:highlight>
                <a:latin typeface="Consolas" panose="020B0609020204030204" pitchFamily="49" charset="0"/>
                <a:cs typeface="Consolas" panose="020B0609020204030204" pitchFamily="49" charset="0"/>
              </a:rPr>
              <a:t>(</a:t>
            </a:r>
            <a:r>
              <a:rPr lang="nn-NO" sz="1700" dirty="0">
                <a:solidFill>
                  <a:srgbClr val="8000FF"/>
                </a:solidFill>
                <a:highlight>
                  <a:srgbClr val="FFFFFF"/>
                </a:highlight>
                <a:latin typeface="Consolas" panose="020B0609020204030204" pitchFamily="49" charset="0"/>
                <a:cs typeface="Consolas" panose="020B0609020204030204" pitchFamily="49" charset="0"/>
              </a:rPr>
              <a:t>int</a:t>
            </a:r>
            <a:r>
              <a:rPr lang="nn-NO" sz="1700" dirty="0">
                <a:solidFill>
                  <a:srgbClr val="000000"/>
                </a:solidFill>
                <a:highlight>
                  <a:srgbClr val="FFFFFF"/>
                </a:highlight>
                <a:latin typeface="Consolas" panose="020B0609020204030204" pitchFamily="49" charset="0"/>
                <a:cs typeface="Consolas" panose="020B0609020204030204" pitchFamily="49" charset="0"/>
              </a:rPr>
              <a:t> i</a:t>
            </a:r>
            <a:r>
              <a:rPr lang="nn-NO" sz="1700" b="1" dirty="0">
                <a:solidFill>
                  <a:srgbClr val="000080"/>
                </a:solidFill>
                <a:highlight>
                  <a:srgbClr val="FFFFFF"/>
                </a:highlight>
                <a:latin typeface="Consolas" panose="020B0609020204030204" pitchFamily="49" charset="0"/>
                <a:cs typeface="Consolas" panose="020B0609020204030204" pitchFamily="49" charset="0"/>
              </a:rPr>
              <a:t>=</a:t>
            </a:r>
            <a:r>
              <a:rPr lang="nn-NO" sz="1700" dirty="0">
                <a:solidFill>
                  <a:srgbClr val="FF8000"/>
                </a:solidFill>
                <a:highlight>
                  <a:srgbClr val="FFFFFF"/>
                </a:highlight>
                <a:latin typeface="Consolas" panose="020B0609020204030204" pitchFamily="49" charset="0"/>
                <a:cs typeface="Consolas" panose="020B0609020204030204" pitchFamily="49" charset="0"/>
              </a:rPr>
              <a:t>0</a:t>
            </a:r>
            <a:r>
              <a:rPr lang="nn-NO" sz="1700" b="1" dirty="0">
                <a:solidFill>
                  <a:srgbClr val="000080"/>
                </a:solidFill>
                <a:highlight>
                  <a:srgbClr val="FFFFFF"/>
                </a:highlight>
                <a:latin typeface="Consolas" panose="020B0609020204030204" pitchFamily="49" charset="0"/>
                <a:cs typeface="Consolas" panose="020B0609020204030204" pitchFamily="49" charset="0"/>
              </a:rPr>
              <a:t>;</a:t>
            </a:r>
            <a:r>
              <a:rPr lang="nn-NO" sz="1700" dirty="0">
                <a:solidFill>
                  <a:srgbClr val="000000"/>
                </a:solidFill>
                <a:highlight>
                  <a:srgbClr val="FFFFFF"/>
                </a:highlight>
                <a:latin typeface="Consolas" panose="020B0609020204030204" pitchFamily="49" charset="0"/>
                <a:cs typeface="Consolas" panose="020B0609020204030204" pitchFamily="49" charset="0"/>
              </a:rPr>
              <a:t> i</a:t>
            </a:r>
            <a:r>
              <a:rPr lang="nn-NO" sz="1700" b="1" dirty="0">
                <a:solidFill>
                  <a:srgbClr val="000080"/>
                </a:solidFill>
                <a:highlight>
                  <a:srgbClr val="FFFFFF"/>
                </a:highlight>
                <a:latin typeface="Consolas" panose="020B0609020204030204" pitchFamily="49" charset="0"/>
                <a:cs typeface="Consolas" panose="020B0609020204030204" pitchFamily="49" charset="0"/>
              </a:rPr>
              <a:t>&lt;</a:t>
            </a:r>
            <a:r>
              <a:rPr lang="nn-NO" sz="1700" dirty="0">
                <a:solidFill>
                  <a:srgbClr val="000000"/>
                </a:solidFill>
                <a:highlight>
                  <a:srgbClr val="FFFFFF"/>
                </a:highlight>
                <a:latin typeface="Consolas" panose="020B0609020204030204" pitchFamily="49" charset="0"/>
                <a:cs typeface="Consolas" panose="020B0609020204030204" pitchFamily="49" charset="0"/>
              </a:rPr>
              <a:t>arraySize </a:t>
            </a:r>
            <a:r>
              <a:rPr lang="nn-NO" sz="1700" b="1" dirty="0">
                <a:solidFill>
                  <a:srgbClr val="000080"/>
                </a:solidFill>
                <a:highlight>
                  <a:srgbClr val="FFFFFF"/>
                </a:highlight>
                <a:latin typeface="Consolas" panose="020B0609020204030204" pitchFamily="49" charset="0"/>
                <a:cs typeface="Consolas" panose="020B0609020204030204" pitchFamily="49" charset="0"/>
              </a:rPr>
              <a:t>&amp;&amp;</a:t>
            </a:r>
            <a:r>
              <a:rPr lang="nn-NO" sz="1700" dirty="0">
                <a:solidFill>
                  <a:srgbClr val="000000"/>
                </a:solidFill>
                <a:highlight>
                  <a:srgbClr val="FFFFFF"/>
                </a:highlight>
                <a:latin typeface="Consolas" panose="020B0609020204030204" pitchFamily="49" charset="0"/>
                <a:cs typeface="Consolas" panose="020B0609020204030204" pitchFamily="49" charset="0"/>
              </a:rPr>
              <a:t> myArray</a:t>
            </a:r>
            <a:r>
              <a:rPr lang="nn-NO" sz="1700" b="1" dirty="0">
                <a:solidFill>
                  <a:srgbClr val="000080"/>
                </a:solidFill>
                <a:highlight>
                  <a:srgbClr val="FFFFFF"/>
                </a:highlight>
                <a:latin typeface="Consolas" panose="020B0609020204030204" pitchFamily="49" charset="0"/>
                <a:cs typeface="Consolas" panose="020B0609020204030204" pitchFamily="49" charset="0"/>
              </a:rPr>
              <a:t>[</a:t>
            </a:r>
            <a:r>
              <a:rPr lang="nn-NO" sz="1700" dirty="0">
                <a:solidFill>
                  <a:srgbClr val="000000"/>
                </a:solidFill>
                <a:highlight>
                  <a:srgbClr val="FFFFFF"/>
                </a:highlight>
                <a:latin typeface="Consolas" panose="020B0609020204030204" pitchFamily="49" charset="0"/>
                <a:cs typeface="Consolas" panose="020B0609020204030204" pitchFamily="49" charset="0"/>
              </a:rPr>
              <a:t>i</a:t>
            </a:r>
            <a:r>
              <a:rPr lang="nn-NO" sz="1700" b="1" dirty="0">
                <a:solidFill>
                  <a:srgbClr val="000080"/>
                </a:solidFill>
                <a:highlight>
                  <a:srgbClr val="FFFFFF"/>
                </a:highlight>
                <a:latin typeface="Consolas" panose="020B0609020204030204" pitchFamily="49" charset="0"/>
                <a:cs typeface="Consolas" panose="020B0609020204030204" pitchFamily="49" charset="0"/>
              </a:rPr>
              <a:t>]!=</a:t>
            </a:r>
            <a:r>
              <a:rPr lang="nn-NO" sz="1700" dirty="0">
                <a:solidFill>
                  <a:srgbClr val="000000"/>
                </a:solidFill>
                <a:highlight>
                  <a:srgbClr val="FFFFFF"/>
                </a:highlight>
                <a:latin typeface="Consolas" panose="020B0609020204030204" pitchFamily="49" charset="0"/>
                <a:cs typeface="Consolas" panose="020B0609020204030204" pitchFamily="49" charset="0"/>
              </a:rPr>
              <a:t>INT_MAX</a:t>
            </a:r>
            <a:r>
              <a:rPr lang="nn-NO" sz="1700" b="1" dirty="0">
                <a:solidFill>
                  <a:srgbClr val="000080"/>
                </a:solidFill>
                <a:highlight>
                  <a:srgbClr val="FFFFFF"/>
                </a:highlight>
                <a:latin typeface="Consolas" panose="020B0609020204030204" pitchFamily="49" charset="0"/>
                <a:cs typeface="Consolas" panose="020B0609020204030204" pitchFamily="49" charset="0"/>
              </a:rPr>
              <a:t>;</a:t>
            </a:r>
            <a:r>
              <a:rPr lang="nn-NO" sz="1700" dirty="0">
                <a:solidFill>
                  <a:srgbClr val="000000"/>
                </a:solidFill>
                <a:highlight>
                  <a:srgbClr val="FFFFFF"/>
                </a:highlight>
                <a:latin typeface="Consolas" panose="020B0609020204030204" pitchFamily="49" charset="0"/>
                <a:cs typeface="Consolas" panose="020B0609020204030204" pitchFamily="49" charset="0"/>
              </a:rPr>
              <a:t> i</a:t>
            </a:r>
            <a:r>
              <a:rPr lang="nn-NO" sz="1700" b="1" dirty="0">
                <a:solidFill>
                  <a:srgbClr val="000080"/>
                </a:solidFill>
                <a:highlight>
                  <a:srgbClr val="FFFFFF"/>
                </a:highlight>
                <a:latin typeface="Consolas" panose="020B0609020204030204" pitchFamily="49" charset="0"/>
                <a:cs typeface="Consolas" panose="020B0609020204030204" pitchFamily="49" charset="0"/>
              </a:rPr>
              <a:t>++)</a:t>
            </a:r>
            <a:r>
              <a:rPr lang="nn-NO" sz="1700" dirty="0">
                <a:solidFill>
                  <a:srgbClr val="000000"/>
                </a:solidFill>
                <a:highlight>
                  <a:srgbClr val="FFFFFF"/>
                </a:highlight>
                <a:latin typeface="Consolas" panose="020B0609020204030204" pitchFamily="49" charset="0"/>
                <a:cs typeface="Consolas" panose="020B0609020204030204" pitchFamily="49" charset="0"/>
              </a:rPr>
              <a:t> </a:t>
            </a:r>
            <a:r>
              <a:rPr lang="nn-NO" sz="1700" b="1" dirty="0">
                <a:solidFill>
                  <a:srgbClr val="000080"/>
                </a:solidFill>
                <a:highlight>
                  <a:srgbClr val="FFFFFF"/>
                </a:highlight>
                <a:latin typeface="Consolas" panose="020B0609020204030204" pitchFamily="49" charset="0"/>
                <a:cs typeface="Consolas" panose="020B0609020204030204" pitchFamily="49" charset="0"/>
              </a:rPr>
              <a:t>{</a:t>
            </a:r>
            <a:endParaRPr lang="nn-NO"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FF"/>
                </a:solidFill>
                <a:highlight>
                  <a:srgbClr val="FFFFFF"/>
                </a:highlight>
                <a:latin typeface="Consolas" panose="020B0609020204030204" pitchFamily="49" charset="0"/>
                <a:cs typeface="Consolas" panose="020B0609020204030204" pitchFamily="49" charset="0"/>
              </a:rPr>
              <a:t>if</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err="1">
                <a:solidFill>
                  <a:srgbClr val="000000"/>
                </a:solidFill>
                <a:highlight>
                  <a:srgbClr val="FFFFFF"/>
                </a:highlight>
                <a:latin typeface="Consolas" panose="020B0609020204030204" pitchFamily="49" charset="0"/>
                <a:cs typeface="Consolas" panose="020B0609020204030204" pitchFamily="49" charset="0"/>
              </a:rPr>
              <a:t>i</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&gt;</a:t>
            </a:r>
            <a:r>
              <a:rPr lang="en-US" sz="1700" dirty="0">
                <a:solidFill>
                  <a:srgbClr val="000000"/>
                </a:solidFill>
                <a:highlight>
                  <a:srgbClr val="FFFFFF"/>
                </a:highlight>
                <a:latin typeface="Consolas" panose="020B0609020204030204" pitchFamily="49" charset="0"/>
                <a:cs typeface="Consolas" panose="020B0609020204030204" pitchFamily="49" charset="0"/>
              </a:rPr>
              <a:t> max</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max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err="1">
                <a:solidFill>
                  <a:srgbClr val="000000"/>
                </a:solidFill>
                <a:highlight>
                  <a:srgbClr val="FFFFFF"/>
                </a:highlight>
                <a:latin typeface="Consolas" panose="020B0609020204030204" pitchFamily="49" charset="0"/>
                <a:cs typeface="Consolas" panose="020B0609020204030204" pitchFamily="49" charset="0"/>
              </a:rPr>
              <a:t>i</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printf</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808080"/>
                </a:solidFill>
                <a:highlight>
                  <a:srgbClr val="FFFFFF"/>
                </a:highlight>
                <a:latin typeface="Consolas" panose="020B0609020204030204" pitchFamily="49" charset="0"/>
                <a:cs typeface="Consolas" panose="020B0609020204030204" pitchFamily="49" charset="0"/>
              </a:rPr>
              <a:t>"Largest value in the array is %d\n"</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max</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008000"/>
                </a:solidFill>
                <a:highlight>
                  <a:srgbClr val="FFFFFF"/>
                </a:highlight>
                <a:latin typeface="Consolas" panose="020B0609020204030204" pitchFamily="49" charset="0"/>
                <a:cs typeface="Consolas" panose="020B0609020204030204" pitchFamily="49" charset="0"/>
              </a:rPr>
              <a:t>// Time complexity: O(n), Space complexity: O(1)</a:t>
            </a:r>
            <a:endParaRPr lang="en-US" sz="1700" dirty="0">
              <a:latin typeface="Consolas" panose="020B0609020204030204" pitchFamily="49" charset="0"/>
              <a:cs typeface="Consolas" panose="020B0609020204030204" pitchFamily="49" charset="0"/>
            </a:endParaRPr>
          </a:p>
        </p:txBody>
      </p:sp>
      <p:sp>
        <p:nvSpPr>
          <p:cNvPr id="4" name="Content Placeholder 2"/>
          <p:cNvSpPr txBox="1">
            <a:spLocks/>
          </p:cNvSpPr>
          <p:nvPr/>
        </p:nvSpPr>
        <p:spPr>
          <a:xfrm>
            <a:off x="7114403" y="415998"/>
            <a:ext cx="5077597" cy="64420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solidFill>
                  <a:srgbClr val="008000"/>
                </a:solidFill>
                <a:highlight>
                  <a:srgbClr val="FFFFFF"/>
                </a:highlight>
                <a:latin typeface="Consolas" panose="020B0609020204030204" pitchFamily="49" charset="0"/>
                <a:cs typeface="Consolas" panose="020B0609020204030204" pitchFamily="49" charset="0"/>
              </a:rPr>
              <a:t>// For a linked list</a:t>
            </a:r>
          </a:p>
          <a:p>
            <a:pPr marL="0" indent="0">
              <a:buNone/>
            </a:pPr>
            <a:r>
              <a:rPr lang="en-US" sz="1700" dirty="0">
                <a:solidFill>
                  <a:srgbClr val="8000FF"/>
                </a:solidFill>
                <a:highlight>
                  <a:srgbClr val="FFFFFF"/>
                </a:highlight>
                <a:latin typeface="Consolas" panose="020B0609020204030204" pitchFamily="49" charset="0"/>
                <a:cs typeface="Consolas" panose="020B0609020204030204" pitchFamily="49" charset="0"/>
              </a:rPr>
              <a:t>void</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PrintLargest</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700" dirty="0">
                <a:solidFill>
                  <a:srgbClr val="000000"/>
                </a:solidFill>
                <a:highlight>
                  <a:srgbClr val="FFFFFF"/>
                </a:highlight>
                <a:latin typeface="Consolas" panose="020B0609020204030204" pitchFamily="49" charset="0"/>
                <a:cs typeface="Consolas" panose="020B0609020204030204" pitchFamily="49" charset="0"/>
              </a:rPr>
              <a:t> node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head</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FF"/>
                </a:solidFill>
                <a:highlight>
                  <a:srgbClr val="FFFFFF"/>
                </a:highlight>
                <a:latin typeface="Consolas" panose="020B0609020204030204" pitchFamily="49" charset="0"/>
                <a:cs typeface="Consolas" panose="020B0609020204030204" pitchFamily="49" charset="0"/>
              </a:rPr>
              <a:t>if</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head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FF"/>
                </a:solidFill>
                <a:highlight>
                  <a:srgbClr val="FFFFFF"/>
                </a:highlight>
                <a:latin typeface="Consolas" panose="020B0609020204030204" pitchFamily="49" charset="0"/>
                <a:cs typeface="Consolas" panose="020B0609020204030204" pitchFamily="49" charset="0"/>
              </a:rPr>
              <a:t>NULL</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printf</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808080"/>
                </a:solidFill>
                <a:highlight>
                  <a:srgbClr val="FFFFFF"/>
                </a:highlight>
                <a:latin typeface="Consolas" panose="020B0609020204030204" pitchFamily="49" charset="0"/>
                <a:cs typeface="Consolas" panose="020B0609020204030204" pitchFamily="49" charset="0"/>
              </a:rPr>
              <a:t>"The list is empty\n"</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8000FF"/>
                </a:solidFill>
                <a:highlight>
                  <a:srgbClr val="FFFFFF"/>
                </a:highlight>
                <a:latin typeface="Consolas" panose="020B0609020204030204" pitchFamily="49" charset="0"/>
                <a:cs typeface="Consolas" panose="020B0609020204030204" pitchFamily="49" charset="0"/>
              </a:rPr>
              <a:t>int</a:t>
            </a:r>
            <a:r>
              <a:rPr lang="en-US" sz="1700" dirty="0">
                <a:solidFill>
                  <a:srgbClr val="000000"/>
                </a:solidFill>
                <a:highlight>
                  <a:srgbClr val="FFFFFF"/>
                </a:highlight>
                <a:latin typeface="Consolas" panose="020B0609020204030204" pitchFamily="49" charset="0"/>
                <a:cs typeface="Consolas" panose="020B0609020204030204" pitchFamily="49" charset="0"/>
              </a:rPr>
              <a:t> max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INT_MIN</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700" dirty="0">
                <a:solidFill>
                  <a:srgbClr val="000000"/>
                </a:solidFill>
                <a:highlight>
                  <a:srgbClr val="FFFFFF"/>
                </a:highlight>
                <a:latin typeface="Consolas" panose="020B0609020204030204" pitchFamily="49" charset="0"/>
                <a:cs typeface="Consolas" panose="020B0609020204030204" pitchFamily="49" charset="0"/>
              </a:rPr>
              <a:t> node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current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head</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FF"/>
                </a:solidFill>
                <a:highlight>
                  <a:srgbClr val="FFFFFF"/>
                </a:highlight>
                <a:latin typeface="Consolas" panose="020B0609020204030204" pitchFamily="49" charset="0"/>
                <a:cs typeface="Consolas" panose="020B0609020204030204" pitchFamily="49" charset="0"/>
              </a:rPr>
              <a:t>while</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current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FF"/>
                </a:solidFill>
                <a:highlight>
                  <a:srgbClr val="FFFFFF"/>
                </a:highlight>
                <a:latin typeface="Consolas" panose="020B0609020204030204" pitchFamily="49" charset="0"/>
                <a:cs typeface="Consolas" panose="020B0609020204030204" pitchFamily="49" charset="0"/>
              </a:rPr>
              <a:t>NULL</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FF"/>
                </a:solidFill>
                <a:highlight>
                  <a:srgbClr val="FFFFFF"/>
                </a:highlight>
                <a:latin typeface="Consolas" panose="020B0609020204030204" pitchFamily="49" charset="0"/>
                <a:cs typeface="Consolas" panose="020B0609020204030204" pitchFamily="49" charset="0"/>
              </a:rPr>
              <a:t>if</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current</a:t>
            </a:r>
            <a:r>
              <a:rPr lang="en-US" sz="1700" b="1" dirty="0">
                <a:solidFill>
                  <a:srgbClr val="000080"/>
                </a:solidFill>
                <a:highlight>
                  <a:srgbClr val="FFFFFF"/>
                </a:highlight>
                <a:latin typeface="Consolas" panose="020B0609020204030204" pitchFamily="49" charset="0"/>
                <a:cs typeface="Consolas" panose="020B0609020204030204" pitchFamily="49" charset="0"/>
              </a:rPr>
              <a:t>-&gt;</a:t>
            </a:r>
            <a:r>
              <a:rPr lang="en-US" sz="1700" dirty="0">
                <a:solidFill>
                  <a:srgbClr val="000000"/>
                </a:solidFill>
                <a:highlight>
                  <a:srgbClr val="FFFFFF"/>
                </a:highlight>
                <a:latin typeface="Consolas" panose="020B0609020204030204" pitchFamily="49" charset="0"/>
                <a:cs typeface="Consolas" panose="020B0609020204030204" pitchFamily="49" charset="0"/>
              </a:rPr>
              <a:t>data </a:t>
            </a:r>
            <a:r>
              <a:rPr lang="en-US" sz="1700" b="1" dirty="0">
                <a:solidFill>
                  <a:srgbClr val="000080"/>
                </a:solidFill>
                <a:highlight>
                  <a:srgbClr val="FFFFFF"/>
                </a:highlight>
                <a:latin typeface="Consolas" panose="020B0609020204030204" pitchFamily="49" charset="0"/>
                <a:cs typeface="Consolas" panose="020B0609020204030204" pitchFamily="49" charset="0"/>
              </a:rPr>
              <a:t>&gt;</a:t>
            </a:r>
            <a:r>
              <a:rPr lang="en-US" sz="1700" dirty="0">
                <a:solidFill>
                  <a:srgbClr val="000000"/>
                </a:solidFill>
                <a:highlight>
                  <a:srgbClr val="FFFFFF"/>
                </a:highlight>
                <a:latin typeface="Consolas" panose="020B0609020204030204" pitchFamily="49" charset="0"/>
                <a:cs typeface="Consolas" panose="020B0609020204030204" pitchFamily="49" charset="0"/>
              </a:rPr>
              <a:t> max</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max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current</a:t>
            </a:r>
            <a:r>
              <a:rPr lang="en-US" sz="1700" b="1" dirty="0">
                <a:solidFill>
                  <a:srgbClr val="000080"/>
                </a:solidFill>
                <a:highlight>
                  <a:srgbClr val="FFFFFF"/>
                </a:highlight>
                <a:latin typeface="Consolas" panose="020B0609020204030204" pitchFamily="49" charset="0"/>
                <a:cs typeface="Consolas" panose="020B0609020204030204" pitchFamily="49" charset="0"/>
              </a:rPr>
              <a:t>-&gt;</a:t>
            </a:r>
            <a:r>
              <a:rPr lang="en-US" sz="1700" dirty="0">
                <a:solidFill>
                  <a:srgbClr val="000000"/>
                </a:solidFill>
                <a:highlight>
                  <a:srgbClr val="FFFFFF"/>
                </a:highlight>
                <a:latin typeface="Consolas" panose="020B0609020204030204" pitchFamily="49" charset="0"/>
                <a:cs typeface="Consolas" panose="020B0609020204030204" pitchFamily="49" charset="0"/>
              </a:rPr>
              <a:t>data</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current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current</a:t>
            </a:r>
            <a:r>
              <a:rPr lang="en-US" sz="1700" b="1" dirty="0">
                <a:solidFill>
                  <a:srgbClr val="000080"/>
                </a:solidFill>
                <a:highlight>
                  <a:srgbClr val="FFFFFF"/>
                </a:highlight>
                <a:latin typeface="Consolas" panose="020B0609020204030204" pitchFamily="49" charset="0"/>
                <a:cs typeface="Consolas" panose="020B0609020204030204" pitchFamily="49" charset="0"/>
              </a:rPr>
              <a:t>-&gt;</a:t>
            </a:r>
            <a:r>
              <a:rPr lang="en-US" sz="1700" dirty="0">
                <a:solidFill>
                  <a:srgbClr val="000000"/>
                </a:solidFill>
                <a:highlight>
                  <a:srgbClr val="FFFFFF"/>
                </a:highlight>
                <a:latin typeface="Consolas" panose="020B0609020204030204" pitchFamily="49" charset="0"/>
                <a:cs typeface="Consolas" panose="020B0609020204030204" pitchFamily="49" charset="0"/>
              </a:rPr>
              <a:t>next</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err="1">
                <a:solidFill>
                  <a:srgbClr val="000000"/>
                </a:solidFill>
                <a:highlight>
                  <a:srgbClr val="FFFFFF"/>
                </a:highlight>
                <a:latin typeface="Consolas" panose="020B0609020204030204" pitchFamily="49" charset="0"/>
                <a:cs typeface="Consolas" panose="020B0609020204030204" pitchFamily="49" charset="0"/>
              </a:rPr>
              <a:t>printf</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808080"/>
                </a:solidFill>
                <a:highlight>
                  <a:srgbClr val="FFFFFF"/>
                </a:highlight>
                <a:latin typeface="Consolas" panose="020B0609020204030204" pitchFamily="49" charset="0"/>
                <a:cs typeface="Consolas" panose="020B0609020204030204" pitchFamily="49" charset="0"/>
              </a:rPr>
              <a:t>"Largest value in the array is %d\n"</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max</a:t>
            </a:r>
            <a:r>
              <a:rPr lang="en-US" sz="1700" b="1" dirty="0">
                <a:solidFill>
                  <a:srgbClr val="000080"/>
                </a:solidFill>
                <a:highlight>
                  <a:srgbClr val="FFFFFF"/>
                </a:highlight>
                <a:latin typeface="Consolas" panose="020B0609020204030204" pitchFamily="49" charset="0"/>
                <a:cs typeface="Consolas" panose="020B0609020204030204" pitchFamily="49" charset="0"/>
              </a:rPr>
              <a:t>);</a:t>
            </a:r>
            <a:endParaRPr lang="en-US" sz="17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700" b="1" dirty="0">
                <a:solidFill>
                  <a:srgbClr val="000080"/>
                </a:solidFill>
                <a:highlight>
                  <a:srgbClr val="FFFFFF"/>
                </a:highlight>
                <a:latin typeface="Consolas" panose="020B0609020204030204" pitchFamily="49" charset="0"/>
                <a:cs typeface="Consolas" panose="020B0609020204030204" pitchFamily="49" charset="0"/>
              </a:rPr>
              <a:t>}</a:t>
            </a:r>
            <a:r>
              <a:rPr lang="en-US" sz="1700" dirty="0">
                <a:solidFill>
                  <a:srgbClr val="000000"/>
                </a:solidFill>
                <a:highlight>
                  <a:srgbClr val="FFFFFF"/>
                </a:highlight>
                <a:latin typeface="Consolas" panose="020B0609020204030204" pitchFamily="49" charset="0"/>
                <a:cs typeface="Consolas" panose="020B0609020204030204" pitchFamily="49" charset="0"/>
              </a:rPr>
              <a:t> </a:t>
            </a:r>
            <a:r>
              <a:rPr lang="en-US" sz="1700" dirty="0">
                <a:solidFill>
                  <a:srgbClr val="008000"/>
                </a:solidFill>
                <a:highlight>
                  <a:srgbClr val="FFFFFF"/>
                </a:highlight>
                <a:latin typeface="Consolas" panose="020B0609020204030204" pitchFamily="49" charset="0"/>
                <a:cs typeface="Consolas" panose="020B0609020204030204" pitchFamily="49" charset="0"/>
              </a:rPr>
              <a:t>/* Time complexity: O(n)</a:t>
            </a:r>
          </a:p>
          <a:p>
            <a:pPr marL="0" indent="0">
              <a:buNone/>
            </a:pPr>
            <a:r>
              <a:rPr lang="en-US" sz="1700" dirty="0">
                <a:solidFill>
                  <a:srgbClr val="008000"/>
                </a:solidFill>
                <a:highlight>
                  <a:srgbClr val="FFFFFF"/>
                </a:highlight>
                <a:latin typeface="Consolas" panose="020B0609020204030204" pitchFamily="49" charset="0"/>
                <a:cs typeface="Consolas" panose="020B0609020204030204" pitchFamily="49" charset="0"/>
              </a:rPr>
              <a:t>     Space complexity: O(1) */</a:t>
            </a:r>
            <a:endParaRPr lang="en-US" sz="1700" dirty="0">
              <a:latin typeface="Consolas" panose="020B0609020204030204" pitchFamily="49" charset="0"/>
              <a:cs typeface="Consolas" panose="020B0609020204030204" pitchFamily="49" charset="0"/>
            </a:endParaRPr>
          </a:p>
        </p:txBody>
      </p:sp>
      <p:cxnSp>
        <p:nvCxnSpPr>
          <p:cNvPr id="6" name="Straight Connector 5"/>
          <p:cNvCxnSpPr/>
          <p:nvPr/>
        </p:nvCxnSpPr>
        <p:spPr>
          <a:xfrm>
            <a:off x="7114403" y="496957"/>
            <a:ext cx="0" cy="63610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5400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7144"/>
            <a:ext cx="12118206" cy="1325563"/>
          </a:xfrm>
        </p:spPr>
        <p:txBody>
          <a:bodyPr>
            <a:normAutofit/>
          </a:bodyPr>
          <a:lstStyle/>
          <a:p>
            <a:pPr algn="ctr"/>
            <a:r>
              <a:rPr lang="en-US" sz="3600" dirty="0" smtClean="0"/>
              <a:t>Solutions: Delete the node or remove entry with specified value</a:t>
            </a:r>
            <a:endParaRPr lang="en-US" sz="3600" dirty="0"/>
          </a:p>
        </p:txBody>
      </p:sp>
      <p:sp>
        <p:nvSpPr>
          <p:cNvPr id="3" name="Content Placeholder 2"/>
          <p:cNvSpPr>
            <a:spLocks noGrp="1"/>
          </p:cNvSpPr>
          <p:nvPr>
            <p:ph idx="1"/>
          </p:nvPr>
        </p:nvSpPr>
        <p:spPr>
          <a:xfrm>
            <a:off x="67378" y="577517"/>
            <a:ext cx="6015370" cy="6208294"/>
          </a:xfrm>
        </p:spPr>
        <p:txBody>
          <a:bodyPr>
            <a:normAutofit/>
          </a:bodyPr>
          <a:lstStyle/>
          <a:p>
            <a:pPr marL="0" indent="0">
              <a:buNone/>
            </a:pPr>
            <a:r>
              <a:rPr lang="en-US" sz="1300" dirty="0">
                <a:solidFill>
                  <a:srgbClr val="008000"/>
                </a:solidFill>
                <a:highlight>
                  <a:srgbClr val="FFFFFF"/>
                </a:highlight>
                <a:latin typeface="Consolas" panose="020B0609020204030204" pitchFamily="49" charset="0"/>
                <a:cs typeface="Consolas" panose="020B0609020204030204" pitchFamily="49" charset="0"/>
              </a:rPr>
              <a:t>// For an array</a:t>
            </a:r>
          </a:p>
          <a:p>
            <a:pPr marL="0" indent="0">
              <a:buNone/>
            </a:pPr>
            <a:r>
              <a:rPr lang="en-US" sz="1300" dirty="0">
                <a:solidFill>
                  <a:srgbClr val="8000FF"/>
                </a:solidFill>
                <a:highlight>
                  <a:srgbClr val="FFFFFF"/>
                </a:highlight>
                <a:latin typeface="Consolas" panose="020B0609020204030204" pitchFamily="49" charset="0"/>
                <a:cs typeface="Consolas" panose="020B0609020204030204" pitchFamily="49" charset="0"/>
              </a:rPr>
              <a:t>void</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DeleteValue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8000FF"/>
                </a:solidFill>
                <a:highlight>
                  <a:srgbClr val="FFFFFF"/>
                </a:highlight>
                <a:latin typeface="Consolas" panose="020B0609020204030204" pitchFamily="49" charset="0"/>
                <a:cs typeface="Consolas" panose="020B0609020204030204" pitchFamily="49" charset="0"/>
              </a:rPr>
              <a:t>int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8000FF"/>
                </a:solidFill>
                <a:highlight>
                  <a:srgbClr val="FFFFFF"/>
                </a:highlight>
                <a:latin typeface="Consolas" panose="020B0609020204030204" pitchFamily="49" charset="0"/>
                <a:cs typeface="Consolas" panose="020B0609020204030204" pitchFamily="49" charset="0"/>
              </a:rPr>
              <a:t>int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arraySize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8000FF"/>
                </a:solidFill>
                <a:highlight>
                  <a:srgbClr val="FFFFFF"/>
                </a:highlight>
                <a:latin typeface="Consolas" panose="020B0609020204030204" pitchFamily="49" charset="0"/>
                <a:cs typeface="Consolas" panose="020B0609020204030204" pitchFamily="49" charset="0"/>
              </a:rPr>
              <a:t>int</a:t>
            </a:r>
            <a:r>
              <a:rPr lang="en-US" sz="1300" dirty="0">
                <a:solidFill>
                  <a:srgbClr val="000000"/>
                </a:solidFill>
                <a:highlight>
                  <a:srgbClr val="FFFFFF"/>
                </a:highlight>
                <a:latin typeface="Consolas" panose="020B0609020204030204" pitchFamily="49" charset="0"/>
                <a:cs typeface="Consolas" panose="020B0609020204030204" pitchFamily="49" charset="0"/>
              </a:rPr>
              <a:t> value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nn-NO" sz="1300" dirty="0">
                <a:solidFill>
                  <a:srgbClr val="000000"/>
                </a:solidFill>
                <a:highlight>
                  <a:srgbClr val="FFFFFF"/>
                </a:highlight>
                <a:latin typeface="Consolas" panose="020B0609020204030204" pitchFamily="49" charset="0"/>
                <a:cs typeface="Consolas" panose="020B0609020204030204" pitchFamily="49" charset="0"/>
              </a:rPr>
              <a:t>   </a:t>
            </a:r>
            <a:r>
              <a:rPr lang="nn-NO" sz="1300" b="1" dirty="0">
                <a:solidFill>
                  <a:srgbClr val="0000FF"/>
                </a:solidFill>
                <a:highlight>
                  <a:srgbClr val="FFFFFF"/>
                </a:highlight>
                <a:latin typeface="Consolas" panose="020B0609020204030204" pitchFamily="49" charset="0"/>
                <a:cs typeface="Consolas" panose="020B0609020204030204" pitchFamily="49" charset="0"/>
              </a:rPr>
              <a:t>for</a:t>
            </a:r>
            <a:r>
              <a:rPr lang="nn-NO" sz="1300" dirty="0">
                <a:solidFill>
                  <a:srgbClr val="000000"/>
                </a:solidFill>
                <a:highlight>
                  <a:srgbClr val="FFFFFF"/>
                </a:highlight>
                <a:latin typeface="Consolas" panose="020B0609020204030204" pitchFamily="49" charset="0"/>
                <a:cs typeface="Consolas" panose="020B0609020204030204" pitchFamily="49" charset="0"/>
              </a:rPr>
              <a:t> </a:t>
            </a:r>
            <a:r>
              <a:rPr lang="nn-NO" sz="1300" b="1" dirty="0">
                <a:solidFill>
                  <a:srgbClr val="000080"/>
                </a:solidFill>
                <a:highlight>
                  <a:srgbClr val="FFFFFF"/>
                </a:highlight>
                <a:latin typeface="Consolas" panose="020B0609020204030204" pitchFamily="49" charset="0"/>
                <a:cs typeface="Consolas" panose="020B0609020204030204" pitchFamily="49" charset="0"/>
              </a:rPr>
              <a:t>(</a:t>
            </a:r>
            <a:r>
              <a:rPr lang="nn-NO" sz="1300" dirty="0">
                <a:solidFill>
                  <a:srgbClr val="8000FF"/>
                </a:solidFill>
                <a:highlight>
                  <a:srgbClr val="FFFFFF"/>
                </a:highlight>
                <a:latin typeface="Consolas" panose="020B0609020204030204" pitchFamily="49" charset="0"/>
                <a:cs typeface="Consolas" panose="020B0609020204030204" pitchFamily="49" charset="0"/>
              </a:rPr>
              <a:t>int</a:t>
            </a:r>
            <a:r>
              <a:rPr lang="nn-NO" sz="1300" dirty="0">
                <a:solidFill>
                  <a:srgbClr val="000000"/>
                </a:solidFill>
                <a:highlight>
                  <a:srgbClr val="FFFFFF"/>
                </a:highlight>
                <a:latin typeface="Consolas" panose="020B0609020204030204" pitchFamily="49" charset="0"/>
                <a:cs typeface="Consolas" panose="020B0609020204030204" pitchFamily="49" charset="0"/>
              </a:rPr>
              <a:t> i</a:t>
            </a:r>
            <a:r>
              <a:rPr lang="nn-NO" sz="1300" b="1" dirty="0">
                <a:solidFill>
                  <a:srgbClr val="000080"/>
                </a:solidFill>
                <a:highlight>
                  <a:srgbClr val="FFFFFF"/>
                </a:highlight>
                <a:latin typeface="Consolas" panose="020B0609020204030204" pitchFamily="49" charset="0"/>
                <a:cs typeface="Consolas" panose="020B0609020204030204" pitchFamily="49" charset="0"/>
              </a:rPr>
              <a:t>=</a:t>
            </a:r>
            <a:r>
              <a:rPr lang="nn-NO" sz="1300" dirty="0">
                <a:solidFill>
                  <a:srgbClr val="FF8000"/>
                </a:solidFill>
                <a:highlight>
                  <a:srgbClr val="FFFFFF"/>
                </a:highlight>
                <a:latin typeface="Consolas" panose="020B0609020204030204" pitchFamily="49" charset="0"/>
                <a:cs typeface="Consolas" panose="020B0609020204030204" pitchFamily="49" charset="0"/>
              </a:rPr>
              <a:t>0</a:t>
            </a:r>
            <a:r>
              <a:rPr lang="nn-NO" sz="1300" b="1" dirty="0">
                <a:solidFill>
                  <a:srgbClr val="000080"/>
                </a:solidFill>
                <a:highlight>
                  <a:srgbClr val="FFFFFF"/>
                </a:highlight>
                <a:latin typeface="Consolas" panose="020B0609020204030204" pitchFamily="49" charset="0"/>
                <a:cs typeface="Consolas" panose="020B0609020204030204" pitchFamily="49" charset="0"/>
              </a:rPr>
              <a:t>;</a:t>
            </a:r>
            <a:r>
              <a:rPr lang="nn-NO" sz="1300" dirty="0">
                <a:solidFill>
                  <a:srgbClr val="000000"/>
                </a:solidFill>
                <a:highlight>
                  <a:srgbClr val="FFFFFF"/>
                </a:highlight>
                <a:latin typeface="Consolas" panose="020B0609020204030204" pitchFamily="49" charset="0"/>
                <a:cs typeface="Consolas" panose="020B0609020204030204" pitchFamily="49" charset="0"/>
              </a:rPr>
              <a:t> </a:t>
            </a:r>
            <a:r>
              <a:rPr lang="nn-NO" sz="1300" dirty="0" smtClean="0">
                <a:solidFill>
                  <a:srgbClr val="000000"/>
                </a:solidFill>
                <a:highlight>
                  <a:srgbClr val="FFFFFF"/>
                </a:highlight>
                <a:latin typeface="Consolas" panose="020B0609020204030204" pitchFamily="49" charset="0"/>
                <a:cs typeface="Consolas" panose="020B0609020204030204" pitchFamily="49" charset="0"/>
              </a:rPr>
              <a:t>i </a:t>
            </a:r>
            <a:r>
              <a:rPr lang="nn-NO" sz="1300" b="1" dirty="0" smtClean="0">
                <a:solidFill>
                  <a:srgbClr val="000080"/>
                </a:solidFill>
                <a:highlight>
                  <a:srgbClr val="FFFFFF"/>
                </a:highlight>
                <a:latin typeface="Consolas" panose="020B0609020204030204" pitchFamily="49" charset="0"/>
                <a:cs typeface="Consolas" panose="020B0609020204030204" pitchFamily="49" charset="0"/>
              </a:rPr>
              <a:t>&lt; </a:t>
            </a:r>
            <a:r>
              <a:rPr lang="nn-NO" sz="1300" dirty="0" smtClean="0">
                <a:solidFill>
                  <a:srgbClr val="000000"/>
                </a:solidFill>
                <a:highlight>
                  <a:srgbClr val="FFFFFF"/>
                </a:highlight>
                <a:latin typeface="Consolas" panose="020B0609020204030204" pitchFamily="49" charset="0"/>
                <a:cs typeface="Consolas" panose="020B0609020204030204" pitchFamily="49" charset="0"/>
              </a:rPr>
              <a:t>arraySize </a:t>
            </a:r>
            <a:r>
              <a:rPr lang="nn-NO" sz="1300" b="1" dirty="0">
                <a:solidFill>
                  <a:srgbClr val="000080"/>
                </a:solidFill>
                <a:highlight>
                  <a:srgbClr val="FFFFFF"/>
                </a:highlight>
                <a:latin typeface="Consolas" panose="020B0609020204030204" pitchFamily="49" charset="0"/>
                <a:cs typeface="Consolas" panose="020B0609020204030204" pitchFamily="49" charset="0"/>
              </a:rPr>
              <a:t>&amp;&amp;</a:t>
            </a:r>
            <a:r>
              <a:rPr lang="nn-NO" sz="1300" dirty="0">
                <a:solidFill>
                  <a:srgbClr val="000000"/>
                </a:solidFill>
                <a:highlight>
                  <a:srgbClr val="FFFFFF"/>
                </a:highlight>
                <a:latin typeface="Consolas" panose="020B0609020204030204" pitchFamily="49" charset="0"/>
                <a:cs typeface="Consolas" panose="020B0609020204030204" pitchFamily="49" charset="0"/>
              </a:rPr>
              <a:t> myArray</a:t>
            </a:r>
            <a:r>
              <a:rPr lang="nn-NO" sz="1300" b="1" dirty="0">
                <a:solidFill>
                  <a:srgbClr val="000080"/>
                </a:solidFill>
                <a:highlight>
                  <a:srgbClr val="FFFFFF"/>
                </a:highlight>
                <a:latin typeface="Consolas" panose="020B0609020204030204" pitchFamily="49" charset="0"/>
                <a:cs typeface="Consolas" panose="020B0609020204030204" pitchFamily="49" charset="0"/>
              </a:rPr>
              <a:t>[</a:t>
            </a:r>
            <a:r>
              <a:rPr lang="nn-NO" sz="1300" dirty="0">
                <a:solidFill>
                  <a:srgbClr val="000000"/>
                </a:solidFill>
                <a:highlight>
                  <a:srgbClr val="FFFFFF"/>
                </a:highlight>
                <a:latin typeface="Consolas" panose="020B0609020204030204" pitchFamily="49" charset="0"/>
                <a:cs typeface="Consolas" panose="020B0609020204030204" pitchFamily="49" charset="0"/>
              </a:rPr>
              <a:t>i</a:t>
            </a:r>
            <a:r>
              <a:rPr lang="nn-NO" sz="1300" b="1" dirty="0" smtClean="0">
                <a:solidFill>
                  <a:srgbClr val="000080"/>
                </a:solidFill>
                <a:highlight>
                  <a:srgbClr val="FFFFFF"/>
                </a:highlight>
                <a:latin typeface="Consolas" panose="020B0609020204030204" pitchFamily="49" charset="0"/>
                <a:cs typeface="Consolas" panose="020B0609020204030204" pitchFamily="49" charset="0"/>
              </a:rPr>
              <a:t>] != </a:t>
            </a:r>
            <a:r>
              <a:rPr lang="nn-NO" sz="1300" dirty="0" smtClean="0">
                <a:solidFill>
                  <a:srgbClr val="000000"/>
                </a:solidFill>
                <a:highlight>
                  <a:srgbClr val="FFFFFF"/>
                </a:highlight>
                <a:latin typeface="Consolas" panose="020B0609020204030204" pitchFamily="49" charset="0"/>
                <a:cs typeface="Consolas" panose="020B0609020204030204" pitchFamily="49" charset="0"/>
              </a:rPr>
              <a:t>INT_MAX</a:t>
            </a:r>
            <a:r>
              <a:rPr lang="nn-NO" sz="1300" b="1" dirty="0">
                <a:solidFill>
                  <a:srgbClr val="000080"/>
                </a:solidFill>
                <a:highlight>
                  <a:srgbClr val="FFFFFF"/>
                </a:highlight>
                <a:latin typeface="Consolas" panose="020B0609020204030204" pitchFamily="49" charset="0"/>
                <a:cs typeface="Consolas" panose="020B0609020204030204" pitchFamily="49" charset="0"/>
              </a:rPr>
              <a:t>;</a:t>
            </a:r>
            <a:r>
              <a:rPr lang="nn-NO" sz="1300" dirty="0">
                <a:solidFill>
                  <a:srgbClr val="000000"/>
                </a:solidFill>
                <a:highlight>
                  <a:srgbClr val="FFFFFF"/>
                </a:highlight>
                <a:latin typeface="Consolas" panose="020B0609020204030204" pitchFamily="49" charset="0"/>
                <a:cs typeface="Consolas" panose="020B0609020204030204" pitchFamily="49" charset="0"/>
              </a:rPr>
              <a:t> i</a:t>
            </a:r>
            <a:r>
              <a:rPr lang="nn-NO" sz="1300" b="1" dirty="0" smtClean="0">
                <a:solidFill>
                  <a:srgbClr val="000080"/>
                </a:solidFill>
                <a:highlight>
                  <a:srgbClr val="FFFFFF"/>
                </a:highlight>
                <a:latin typeface="Consolas" panose="020B0609020204030204" pitchFamily="49" charset="0"/>
                <a:cs typeface="Consolas" panose="020B0609020204030204" pitchFamily="49" charset="0"/>
              </a:rPr>
              <a:t>++)</a:t>
            </a:r>
            <a:r>
              <a:rPr lang="nn-NO" sz="1300" dirty="0" smtClean="0">
                <a:solidFill>
                  <a:srgbClr val="000000"/>
                </a:solidFill>
                <a:highlight>
                  <a:srgbClr val="FFFFFF"/>
                </a:highlight>
                <a:latin typeface="Consolas" panose="020B0609020204030204" pitchFamily="49" charset="0"/>
                <a:cs typeface="Consolas" panose="020B0609020204030204" pitchFamily="49" charset="0"/>
              </a:rPr>
              <a:t> </a:t>
            </a:r>
            <a:r>
              <a:rPr lang="nn-NO" sz="1300" b="1" dirty="0" smtClean="0">
                <a:solidFill>
                  <a:srgbClr val="000080"/>
                </a:solidFill>
                <a:highlight>
                  <a:srgbClr val="FFFFFF"/>
                </a:highlight>
                <a:latin typeface="Consolas" panose="020B0609020204030204" pitchFamily="49" charset="0"/>
                <a:cs typeface="Consolas" panose="020B0609020204030204" pitchFamily="49" charset="0"/>
              </a:rPr>
              <a:t>{</a:t>
            </a:r>
            <a:endParaRPr lang="nn-NO"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if</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000000"/>
                </a:solidFill>
                <a:highlight>
                  <a:srgbClr val="FFFFFF"/>
                </a:highlight>
                <a:latin typeface="Consolas" panose="020B0609020204030204" pitchFamily="49" charset="0"/>
                <a:cs typeface="Consolas" panose="020B0609020204030204" pitchFamily="49" charset="0"/>
              </a:rPr>
              <a:t>i</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value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3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Found</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Defragment </a:t>
            </a:r>
            <a:r>
              <a:rPr lang="en-US" sz="1300" dirty="0" err="1">
                <a:solidFill>
                  <a:srgbClr val="008000"/>
                </a:solidFill>
                <a:highlight>
                  <a:srgbClr val="FFFFFF"/>
                </a:highlight>
                <a:latin typeface="Consolas" panose="020B0609020204030204" pitchFamily="49" charset="0"/>
                <a:cs typeface="Consolas" panose="020B0609020204030204" pitchFamily="49" charset="0"/>
              </a:rPr>
              <a:t>myArray</a:t>
            </a:r>
            <a:endParaRPr lang="en-US" sz="1300" dirty="0">
              <a:solidFill>
                <a:srgbClr val="008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8000FF"/>
                </a:solidFill>
                <a:highlight>
                  <a:srgbClr val="FFFFFF"/>
                </a:highlight>
                <a:latin typeface="Consolas" panose="020B0609020204030204" pitchFamily="49" charset="0"/>
                <a:cs typeface="Consolas" panose="020B0609020204030204" pitchFamily="49" charset="0"/>
              </a:rPr>
              <a:t>int</a:t>
            </a:r>
            <a:r>
              <a:rPr lang="en-US" sz="1300" dirty="0">
                <a:solidFill>
                  <a:srgbClr val="000000"/>
                </a:solidFill>
                <a:highlight>
                  <a:srgbClr val="FFFFFF"/>
                </a:highlight>
                <a:latin typeface="Consolas" panose="020B0609020204030204" pitchFamily="49" charset="0"/>
                <a:cs typeface="Consolas" panose="020B0609020204030204" pitchFamily="49" charset="0"/>
              </a:rPr>
              <a:t> j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i</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FF8000"/>
                </a:solidFill>
                <a:highlight>
                  <a:srgbClr val="FFFFFF"/>
                </a:highlight>
                <a:latin typeface="Consolas" panose="020B0609020204030204" pitchFamily="49" charset="0"/>
                <a:cs typeface="Consolas" panose="020B0609020204030204" pitchFamily="49" charset="0"/>
              </a:rPr>
              <a:t>1</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for</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j</a:t>
            </a:r>
            <a:r>
              <a:rPr lang="en-US" sz="1300" b="1" dirty="0">
                <a:solidFill>
                  <a:srgbClr val="000080"/>
                </a:solidFill>
                <a:highlight>
                  <a:srgbClr val="FFFFFF"/>
                </a:highlight>
                <a:latin typeface="Consolas" panose="020B0609020204030204" pitchFamily="49" charset="0"/>
                <a:cs typeface="Consolas" panose="020B0609020204030204" pitchFamily="49" charset="0"/>
              </a:rPr>
              <a:t>&lt;</a:t>
            </a:r>
            <a:r>
              <a:rPr lang="en-US" sz="1300" dirty="0" err="1">
                <a:solidFill>
                  <a:srgbClr val="000000"/>
                </a:solidFill>
                <a:highlight>
                  <a:srgbClr val="FFFFFF"/>
                </a:highlight>
                <a:latin typeface="Consolas" panose="020B0609020204030204" pitchFamily="49" charset="0"/>
                <a:cs typeface="Consolas" panose="020B0609020204030204" pitchFamily="49" charset="0"/>
              </a:rPr>
              <a:t>arraySize</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&amp;&amp;</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j</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INT_MAX</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j</a:t>
            </a:r>
            <a:r>
              <a:rPr lang="en-US" sz="1300" b="1" dirty="0" err="1">
                <a:solidFill>
                  <a:srgbClr val="000080"/>
                </a:solidFill>
                <a:highlight>
                  <a:srgbClr val="FFFFFF"/>
                </a:highlight>
                <a:latin typeface="Consolas" panose="020B0609020204030204" pitchFamily="49" charset="0"/>
                <a:cs typeface="Consolas" panose="020B0609020204030204" pitchFamily="49" charset="0"/>
              </a:rPr>
              <a:t>++</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j</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FF8000"/>
                </a:solidFill>
                <a:highlight>
                  <a:srgbClr val="FFFFFF"/>
                </a:highlight>
                <a:latin typeface="Consolas" panose="020B0609020204030204" pitchFamily="49" charset="0"/>
                <a:cs typeface="Consolas" panose="020B0609020204030204" pitchFamily="49" charset="0"/>
              </a:rPr>
              <a:t>1</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j</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j</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FF8000"/>
                </a:solidFill>
                <a:highlight>
                  <a:srgbClr val="FFFFFF"/>
                </a:highlight>
                <a:latin typeface="Consolas" panose="020B0609020204030204" pitchFamily="49" charset="0"/>
                <a:cs typeface="Consolas" panose="020B0609020204030204" pitchFamily="49" charset="0"/>
              </a:rPr>
              <a:t>1</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INT_MAX</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break</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exit on deleting</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8000"/>
                </a:solidFill>
                <a:highlight>
                  <a:srgbClr val="FFFFFF"/>
                </a:highlight>
                <a:latin typeface="Consolas" panose="020B0609020204030204" pitchFamily="49" charset="0"/>
                <a:cs typeface="Consolas" panose="020B0609020204030204" pitchFamily="49" charset="0"/>
              </a:rPr>
              <a:t>// Time complexity: O(n^2)</a:t>
            </a:r>
          </a:p>
          <a:p>
            <a:pPr marL="0" indent="0">
              <a:buNone/>
            </a:pPr>
            <a:r>
              <a:rPr lang="en-US" sz="1300" dirty="0">
                <a:solidFill>
                  <a:srgbClr val="008000"/>
                </a:solidFill>
                <a:highlight>
                  <a:srgbClr val="FFFFFF"/>
                </a:highlight>
                <a:latin typeface="Consolas" panose="020B0609020204030204" pitchFamily="49" charset="0"/>
                <a:cs typeface="Consolas" panose="020B0609020204030204" pitchFamily="49" charset="0"/>
              </a:rPr>
              <a:t>// Space complexity: O(1)</a:t>
            </a:r>
            <a:endParaRPr lang="en-US" sz="1300" dirty="0" smtClean="0">
              <a:solidFill>
                <a:srgbClr val="7030A0"/>
              </a:solidFill>
              <a:latin typeface="Consolas" panose="020B0609020204030204" pitchFamily="49" charset="0"/>
              <a:cs typeface="Consolas" panose="020B0609020204030204" pitchFamily="49" charset="0"/>
            </a:endParaRPr>
          </a:p>
        </p:txBody>
      </p:sp>
      <p:sp>
        <p:nvSpPr>
          <p:cNvPr id="4" name="Content Placeholder 2"/>
          <p:cNvSpPr txBox="1">
            <a:spLocks/>
          </p:cNvSpPr>
          <p:nvPr/>
        </p:nvSpPr>
        <p:spPr>
          <a:xfrm>
            <a:off x="6221896" y="454854"/>
            <a:ext cx="5933207" cy="62082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solidFill>
                  <a:srgbClr val="008000"/>
                </a:solidFill>
                <a:highlight>
                  <a:srgbClr val="FFFFFF"/>
                </a:highlight>
                <a:latin typeface="Consolas" panose="020B0609020204030204" pitchFamily="49" charset="0"/>
                <a:cs typeface="Consolas" panose="020B0609020204030204" pitchFamily="49" charset="0"/>
              </a:rPr>
              <a:t>// For a linked list</a:t>
            </a:r>
          </a:p>
          <a:p>
            <a:pPr marL="0" indent="0">
              <a:buNone/>
            </a:pPr>
            <a:r>
              <a:rPr lang="en-US" sz="1300" dirty="0">
                <a:solidFill>
                  <a:srgbClr val="8000FF"/>
                </a:solidFill>
                <a:highlight>
                  <a:srgbClr val="FFFFFF"/>
                </a:highlight>
                <a:latin typeface="Consolas" panose="020B0609020204030204" pitchFamily="49" charset="0"/>
                <a:cs typeface="Consolas" panose="020B0609020204030204" pitchFamily="49" charset="0"/>
              </a:rPr>
              <a:t>void</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DeleteValue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300" dirty="0">
                <a:solidFill>
                  <a:srgbClr val="000000"/>
                </a:solidFill>
                <a:highlight>
                  <a:srgbClr val="FFFFFF"/>
                </a:highlight>
                <a:latin typeface="Consolas" panose="020B0609020204030204" pitchFamily="49" charset="0"/>
                <a:cs typeface="Consolas" panose="020B0609020204030204" pitchFamily="49" charset="0"/>
              </a:rPr>
              <a:t> node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8000FF"/>
                </a:solidFill>
                <a:highlight>
                  <a:srgbClr val="FFFFFF"/>
                </a:highlight>
                <a:latin typeface="Consolas" panose="020B0609020204030204" pitchFamily="49" charset="0"/>
                <a:cs typeface="Consolas" panose="020B0609020204030204" pitchFamily="49" charset="0"/>
              </a:rPr>
              <a:t>int</a:t>
            </a:r>
            <a:r>
              <a:rPr lang="en-US" sz="1300" dirty="0">
                <a:solidFill>
                  <a:srgbClr val="000000"/>
                </a:solidFill>
                <a:highlight>
                  <a:srgbClr val="FFFFFF"/>
                </a:highlight>
                <a:latin typeface="Consolas" panose="020B0609020204030204" pitchFamily="49" charset="0"/>
                <a:cs typeface="Consolas" panose="020B0609020204030204" pitchFamily="49" charset="0"/>
              </a:rPr>
              <a:t> value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300" dirty="0">
                <a:solidFill>
                  <a:srgbClr val="000000"/>
                </a:solidFill>
                <a:highlight>
                  <a:srgbClr val="FFFFFF"/>
                </a:highlight>
                <a:latin typeface="Consolas" panose="020B0609020204030204" pitchFamily="49" charset="0"/>
                <a:cs typeface="Consolas" panose="020B0609020204030204" pitchFamily="49" charset="0"/>
              </a:rPr>
              <a:t> node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current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300" dirty="0">
                <a:solidFill>
                  <a:srgbClr val="000000"/>
                </a:solidFill>
                <a:highlight>
                  <a:srgbClr val="FFFFFF"/>
                </a:highlight>
                <a:latin typeface="Consolas" panose="020B0609020204030204" pitchFamily="49" charset="0"/>
                <a:cs typeface="Consolas" panose="020B0609020204030204" pitchFamily="49" charset="0"/>
              </a:rPr>
              <a:t> node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previous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NULL</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while</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NULL</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if</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data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value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Found</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if</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previous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NULL</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Found at the head</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else</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Found in the middle or end</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previous</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free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break</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exit on deleting</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else</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Not found yet, move to the next</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previous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current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Time complexity: O(n), Space complexity: O(1)</a:t>
            </a:r>
            <a:endParaRPr lang="en-US" sz="1300" dirty="0">
              <a:solidFill>
                <a:srgbClr val="7030A0"/>
              </a:solidFill>
              <a:latin typeface="Consolas" panose="020B0609020204030204" pitchFamily="49" charset="0"/>
              <a:cs typeface="Consolas" panose="020B0609020204030204" pitchFamily="49" charset="0"/>
            </a:endParaRPr>
          </a:p>
        </p:txBody>
      </p:sp>
      <p:cxnSp>
        <p:nvCxnSpPr>
          <p:cNvPr id="5" name="Straight Connector 4"/>
          <p:cNvCxnSpPr/>
          <p:nvPr/>
        </p:nvCxnSpPr>
        <p:spPr>
          <a:xfrm>
            <a:off x="6090673" y="454854"/>
            <a:ext cx="0" cy="63610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1811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7144"/>
            <a:ext cx="12118206" cy="1325563"/>
          </a:xfrm>
        </p:spPr>
        <p:txBody>
          <a:bodyPr>
            <a:normAutofit/>
          </a:bodyPr>
          <a:lstStyle/>
          <a:p>
            <a:pPr algn="ctr"/>
            <a:r>
              <a:rPr lang="en-US" sz="3600" dirty="0" smtClean="0"/>
              <a:t>Solution: </a:t>
            </a:r>
            <a:r>
              <a:rPr lang="en-US" sz="3600" dirty="0" smtClean="0">
                <a:cs typeface="Consolas" panose="020B0609020204030204" pitchFamily="49" charset="0"/>
              </a:rPr>
              <a:t>Insert an entry </a:t>
            </a:r>
            <a:r>
              <a:rPr lang="en-US" sz="3600" dirty="0">
                <a:cs typeface="Consolas" panose="020B0609020204030204" pitchFamily="49" charset="0"/>
              </a:rPr>
              <a:t>with </a:t>
            </a:r>
            <a:r>
              <a:rPr lang="en-US" sz="3600" dirty="0" smtClean="0">
                <a:cs typeface="Consolas" panose="020B0609020204030204" pitchFamily="49" charset="0"/>
              </a:rPr>
              <a:t>specified value in an Array</a:t>
            </a:r>
            <a:endParaRPr lang="en-US" sz="3600" dirty="0">
              <a:cs typeface="Consolas" panose="020B0609020204030204" pitchFamily="49" charset="0"/>
            </a:endParaRPr>
          </a:p>
        </p:txBody>
      </p:sp>
      <p:sp>
        <p:nvSpPr>
          <p:cNvPr id="3" name="Content Placeholder 2"/>
          <p:cNvSpPr>
            <a:spLocks noGrp="1"/>
          </p:cNvSpPr>
          <p:nvPr>
            <p:ph idx="1"/>
          </p:nvPr>
        </p:nvSpPr>
        <p:spPr>
          <a:xfrm>
            <a:off x="141172" y="510610"/>
            <a:ext cx="12050828" cy="6208294"/>
          </a:xfrm>
        </p:spPr>
        <p:txBody>
          <a:bodyPr>
            <a:noAutofit/>
          </a:bodyPr>
          <a:lstStyle/>
          <a:p>
            <a:pPr marL="0" indent="0">
              <a:buNone/>
            </a:pPr>
            <a:r>
              <a:rPr lang="en-US" sz="1600" dirty="0">
                <a:solidFill>
                  <a:srgbClr val="8000FF"/>
                </a:solidFill>
                <a:highlight>
                  <a:srgbClr val="FFFFFF"/>
                </a:highlight>
                <a:latin typeface="Consolas" panose="020B0609020204030204" pitchFamily="49" charset="0"/>
                <a:cs typeface="Consolas" panose="020B0609020204030204" pitchFamily="49" charset="0"/>
              </a:rPr>
              <a:t>void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InsertValue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8000FF"/>
                </a:solidFill>
                <a:highlight>
                  <a:srgbClr val="FFFFFF"/>
                </a:highlight>
                <a:latin typeface="Consolas" panose="020B0609020204030204" pitchFamily="49" charset="0"/>
                <a:cs typeface="Consolas" panose="020B0609020204030204" pitchFamily="49" charset="0"/>
              </a:rPr>
              <a:t>int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8000FF"/>
                </a:solidFill>
                <a:highlight>
                  <a:srgbClr val="FFFFFF"/>
                </a:highlight>
                <a:latin typeface="Consolas" panose="020B0609020204030204" pitchFamily="49" charset="0"/>
                <a:cs typeface="Consolas" panose="020B0609020204030204" pitchFamily="49" charset="0"/>
              </a:rPr>
              <a:t>int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arraySize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8000FF"/>
                </a:solidFill>
                <a:highlight>
                  <a:srgbClr val="FFFFFF"/>
                </a:highlight>
                <a:latin typeface="Consolas" panose="020B0609020204030204" pitchFamily="49" charset="0"/>
                <a:cs typeface="Consolas" panose="020B0609020204030204" pitchFamily="49" charset="0"/>
              </a:rPr>
              <a:t>int</a:t>
            </a:r>
            <a:r>
              <a:rPr lang="en-US" sz="1600" dirty="0">
                <a:solidFill>
                  <a:srgbClr val="000000"/>
                </a:solidFill>
                <a:highlight>
                  <a:srgbClr val="FFFFFF"/>
                </a:highlight>
                <a:latin typeface="Consolas" panose="020B0609020204030204" pitchFamily="49" charset="0"/>
                <a:cs typeface="Consolas" panose="020B0609020204030204" pitchFamily="49" charset="0"/>
              </a:rPr>
              <a:t> value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nn-NO" sz="1600" dirty="0">
                <a:solidFill>
                  <a:srgbClr val="000000"/>
                </a:solidFill>
                <a:highlight>
                  <a:srgbClr val="FFFFFF"/>
                </a:highlight>
                <a:latin typeface="Consolas" panose="020B0609020204030204" pitchFamily="49" charset="0"/>
                <a:cs typeface="Consolas" panose="020B0609020204030204" pitchFamily="49" charset="0"/>
              </a:rPr>
              <a:t>  </a:t>
            </a:r>
            <a:r>
              <a:rPr lang="nn-NO" sz="1600" b="1" dirty="0">
                <a:solidFill>
                  <a:srgbClr val="0000FF"/>
                </a:solidFill>
                <a:highlight>
                  <a:srgbClr val="FFFFFF"/>
                </a:highlight>
                <a:latin typeface="Consolas" panose="020B0609020204030204" pitchFamily="49" charset="0"/>
                <a:cs typeface="Consolas" panose="020B0609020204030204" pitchFamily="49" charset="0"/>
              </a:rPr>
              <a:t>for</a:t>
            </a:r>
            <a:r>
              <a:rPr lang="nn-NO" sz="1600" dirty="0">
                <a:solidFill>
                  <a:srgbClr val="000000"/>
                </a:solidFill>
                <a:highlight>
                  <a:srgbClr val="FFFFFF"/>
                </a:highlight>
                <a:latin typeface="Consolas" panose="020B0609020204030204" pitchFamily="49" charset="0"/>
                <a:cs typeface="Consolas" panose="020B0609020204030204" pitchFamily="49" charset="0"/>
              </a:rPr>
              <a:t> </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r>
              <a:rPr lang="nn-NO" sz="1600" dirty="0">
                <a:solidFill>
                  <a:srgbClr val="8000FF"/>
                </a:solidFill>
                <a:highlight>
                  <a:srgbClr val="FFFFFF"/>
                </a:highlight>
                <a:latin typeface="Consolas" panose="020B0609020204030204" pitchFamily="49" charset="0"/>
                <a:cs typeface="Consolas" panose="020B0609020204030204" pitchFamily="49" charset="0"/>
              </a:rPr>
              <a:t>int</a:t>
            </a:r>
            <a:r>
              <a:rPr lang="nn-NO" sz="1600" dirty="0">
                <a:solidFill>
                  <a:srgbClr val="000000"/>
                </a:solidFill>
                <a:highlight>
                  <a:srgbClr val="FFFFFF"/>
                </a:highlight>
                <a:latin typeface="Consolas" panose="020B0609020204030204" pitchFamily="49" charset="0"/>
                <a:cs typeface="Consolas" panose="020B0609020204030204" pitchFamily="49" charset="0"/>
              </a:rPr>
              <a:t> i</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r>
              <a:rPr lang="nn-NO" sz="1600" dirty="0">
                <a:solidFill>
                  <a:srgbClr val="FF8000"/>
                </a:solidFill>
                <a:highlight>
                  <a:srgbClr val="FFFFFF"/>
                </a:highlight>
                <a:latin typeface="Consolas" panose="020B0609020204030204" pitchFamily="49" charset="0"/>
                <a:cs typeface="Consolas" panose="020B0609020204030204" pitchFamily="49" charset="0"/>
              </a:rPr>
              <a:t>0</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r>
              <a:rPr lang="nn-NO" sz="1600" dirty="0">
                <a:solidFill>
                  <a:srgbClr val="000000"/>
                </a:solidFill>
                <a:highlight>
                  <a:srgbClr val="FFFFFF"/>
                </a:highlight>
                <a:latin typeface="Consolas" panose="020B0609020204030204" pitchFamily="49" charset="0"/>
                <a:cs typeface="Consolas" panose="020B0609020204030204" pitchFamily="49" charset="0"/>
              </a:rPr>
              <a:t> i</a:t>
            </a:r>
            <a:r>
              <a:rPr lang="nn-NO" sz="1600" b="1" dirty="0">
                <a:solidFill>
                  <a:srgbClr val="000080"/>
                </a:solidFill>
                <a:highlight>
                  <a:srgbClr val="FFFFFF"/>
                </a:highlight>
                <a:latin typeface="Consolas" panose="020B0609020204030204" pitchFamily="49" charset="0"/>
                <a:cs typeface="Consolas" panose="020B0609020204030204" pitchFamily="49" charset="0"/>
              </a:rPr>
              <a:t>&lt;</a:t>
            </a:r>
            <a:r>
              <a:rPr lang="nn-NO" sz="1600" dirty="0">
                <a:solidFill>
                  <a:srgbClr val="000000"/>
                </a:solidFill>
                <a:highlight>
                  <a:srgbClr val="FFFFFF"/>
                </a:highlight>
                <a:latin typeface="Consolas" panose="020B0609020204030204" pitchFamily="49" charset="0"/>
                <a:cs typeface="Consolas" panose="020B0609020204030204" pitchFamily="49" charset="0"/>
              </a:rPr>
              <a:t>arraySize</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r>
              <a:rPr lang="nn-NO" sz="1600" dirty="0">
                <a:solidFill>
                  <a:srgbClr val="000000"/>
                </a:solidFill>
                <a:highlight>
                  <a:srgbClr val="FFFFFF"/>
                </a:highlight>
                <a:latin typeface="Consolas" panose="020B0609020204030204" pitchFamily="49" charset="0"/>
                <a:cs typeface="Consolas" panose="020B0609020204030204" pitchFamily="49" charset="0"/>
              </a:rPr>
              <a:t> i</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r>
              <a:rPr lang="nn-NO" sz="1600" dirty="0">
                <a:solidFill>
                  <a:srgbClr val="000000"/>
                </a:solidFill>
                <a:highlight>
                  <a:srgbClr val="FFFFFF"/>
                </a:highlight>
                <a:latin typeface="Consolas" panose="020B0609020204030204" pitchFamily="49" charset="0"/>
                <a:cs typeface="Consolas" panose="020B0609020204030204" pitchFamily="49" charset="0"/>
              </a:rPr>
              <a:t> </a:t>
            </a:r>
            <a:r>
              <a:rPr lang="nn-NO" sz="1600" b="1" dirty="0">
                <a:solidFill>
                  <a:srgbClr val="000080"/>
                </a:solidFill>
                <a:highlight>
                  <a:srgbClr val="FFFFFF"/>
                </a:highlight>
                <a:latin typeface="Consolas" panose="020B0609020204030204" pitchFamily="49" charset="0"/>
                <a:cs typeface="Consolas" panose="020B0609020204030204" pitchFamily="49" charset="0"/>
              </a:rPr>
              <a:t>{</a:t>
            </a:r>
            <a:endParaRPr lang="nn-NO"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if</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i</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&gt;</a:t>
            </a:r>
            <a:r>
              <a:rPr lang="en-US" sz="1600" dirty="0">
                <a:solidFill>
                  <a:srgbClr val="000000"/>
                </a:solidFill>
                <a:highlight>
                  <a:srgbClr val="FFFFFF"/>
                </a:highlight>
                <a:latin typeface="Consolas" panose="020B0609020204030204" pitchFamily="49" charset="0"/>
                <a:cs typeface="Consolas" panose="020B0609020204030204" pitchFamily="49" charset="0"/>
              </a:rPr>
              <a:t> value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INT_MAX, the special reserved value will be greater than value as well</a:t>
            </a:r>
          </a:p>
          <a:p>
            <a:pPr marL="0" indent="0">
              <a:buNone/>
            </a:pPr>
            <a:r>
              <a:rPr lang="en-US" sz="1600" dirty="0" smtClean="0">
                <a:solidFill>
                  <a:srgbClr val="8000FF"/>
                </a:solidFill>
                <a:highlight>
                  <a:srgbClr val="FFFFFF"/>
                </a:highlight>
                <a:latin typeface="Consolas" panose="020B0609020204030204" pitchFamily="49" charset="0"/>
                <a:cs typeface="Consolas" panose="020B0609020204030204" pitchFamily="49" charset="0"/>
              </a:rPr>
              <a:t>         </a:t>
            </a:r>
            <a:r>
              <a:rPr lang="en-US" sz="1600" dirty="0" err="1" smtClean="0">
                <a:solidFill>
                  <a:srgbClr val="8000FF"/>
                </a:solidFill>
                <a:highlight>
                  <a:srgbClr val="FFFFFF"/>
                </a:highlight>
                <a:latin typeface="Consolas" panose="020B0609020204030204" pitchFamily="49" charset="0"/>
                <a:cs typeface="Consolas" panose="020B0609020204030204" pitchFamily="49" charset="0"/>
              </a:rPr>
              <a:t>int</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00"/>
                </a:solidFill>
                <a:highlight>
                  <a:srgbClr val="FFFFFF"/>
                </a:highlight>
                <a:latin typeface="Consolas" panose="020B0609020204030204" pitchFamily="49" charset="0"/>
                <a:cs typeface="Consolas" panose="020B0609020204030204" pitchFamily="49" charset="0"/>
              </a:rPr>
              <a:t>j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i</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Value should be inserted at </a:t>
            </a:r>
            <a:r>
              <a:rPr lang="en-US" sz="1600" dirty="0" err="1">
                <a:solidFill>
                  <a:srgbClr val="008000"/>
                </a:solidFill>
                <a:highlight>
                  <a:srgbClr val="FFFFFF"/>
                </a:highlight>
                <a:latin typeface="Consolas" panose="020B0609020204030204" pitchFamily="49" charset="0"/>
                <a:cs typeface="Consolas" panose="020B0609020204030204" pitchFamily="49" charset="0"/>
              </a:rPr>
              <a:t>i</a:t>
            </a:r>
            <a:r>
              <a:rPr lang="en-US" sz="1600" dirty="0">
                <a:solidFill>
                  <a:srgbClr val="008000"/>
                </a:solidFill>
                <a:highlight>
                  <a:srgbClr val="FFFFFF"/>
                </a:highlight>
                <a:latin typeface="Consolas" panose="020B0609020204030204" pitchFamily="49" charset="0"/>
                <a:cs typeface="Consolas" panose="020B0609020204030204" pitchFamily="49" charset="0"/>
              </a:rPr>
              <a:t>, push other elements over. </a:t>
            </a:r>
            <a:r>
              <a:rPr lang="en-US" sz="1600" dirty="0" smtClean="0">
                <a:solidFill>
                  <a:srgbClr val="008000"/>
                </a:solidFill>
                <a:highlight>
                  <a:srgbClr val="FFFFFF"/>
                </a:highlight>
                <a:latin typeface="Consolas" panose="020B0609020204030204" pitchFamily="49" charset="0"/>
                <a:cs typeface="Consolas" panose="020B0609020204030204" pitchFamily="49" charset="0"/>
              </a:rPr>
              <a:t>*/</a:t>
            </a:r>
            <a:endParaRPr lang="en-US" sz="1600" dirty="0">
              <a:solidFill>
                <a:srgbClr val="008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for</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j</a:t>
            </a:r>
            <a:r>
              <a:rPr lang="en-US" sz="1600" b="1" dirty="0">
                <a:solidFill>
                  <a:srgbClr val="000080"/>
                </a:solidFill>
                <a:highlight>
                  <a:srgbClr val="FFFFFF"/>
                </a:highlight>
                <a:latin typeface="Consolas" panose="020B0609020204030204" pitchFamily="49" charset="0"/>
                <a:cs typeface="Consolas" panose="020B0609020204030204" pitchFamily="49" charset="0"/>
              </a:rPr>
              <a:t>&lt;</a:t>
            </a:r>
            <a:r>
              <a:rPr lang="en-US" sz="1600" dirty="0" err="1">
                <a:solidFill>
                  <a:srgbClr val="000000"/>
                </a:solidFill>
                <a:highlight>
                  <a:srgbClr val="FFFFFF"/>
                </a:highlight>
                <a:latin typeface="Consolas" panose="020B0609020204030204" pitchFamily="49" charset="0"/>
                <a:cs typeface="Consolas" panose="020B0609020204030204" pitchFamily="49" charset="0"/>
              </a:rPr>
              <a:t>arraySize</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&amp;&amp;</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j</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 !=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INT_MAX</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j</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 } </a:t>
            </a:r>
            <a:r>
              <a:rPr lang="en-US" sz="1600" dirty="0">
                <a:solidFill>
                  <a:srgbClr val="008000"/>
                </a:solidFill>
                <a:highlight>
                  <a:srgbClr val="FFFFFF"/>
                </a:highlight>
                <a:latin typeface="Consolas" panose="020B0609020204030204" pitchFamily="49" charset="0"/>
                <a:cs typeface="Consolas" panose="020B0609020204030204" pitchFamily="49" charset="0"/>
              </a:rPr>
              <a:t>// Traverse to the last allocated element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if</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j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arraySize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Error: the array is already full! No room to insert.</a:t>
            </a: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return</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for</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j</a:t>
            </a:r>
            <a:r>
              <a:rPr lang="en-US" sz="1600" b="1" dirty="0">
                <a:solidFill>
                  <a:srgbClr val="000080"/>
                </a:solidFill>
                <a:highlight>
                  <a:srgbClr val="FFFFFF"/>
                </a:highlight>
                <a:latin typeface="Consolas" panose="020B0609020204030204" pitchFamily="49" charset="0"/>
                <a:cs typeface="Consolas" panose="020B0609020204030204" pitchFamily="49" charset="0"/>
              </a:rPr>
              <a:t>&gt;</a:t>
            </a:r>
            <a:r>
              <a:rPr lang="en-US" sz="1600" dirty="0" err="1">
                <a:solidFill>
                  <a:srgbClr val="000000"/>
                </a:solidFill>
                <a:highlight>
                  <a:srgbClr val="FFFFFF"/>
                </a:highlight>
                <a:latin typeface="Consolas" panose="020B0609020204030204" pitchFamily="49" charset="0"/>
                <a:cs typeface="Consolas" panose="020B0609020204030204" pitchFamily="49" charset="0"/>
              </a:rPr>
              <a:t>i</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j</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Copy over elements to the next index</a:t>
            </a: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j</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j</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FF8000"/>
                </a:solidFill>
                <a:highlight>
                  <a:srgbClr val="FFFFFF"/>
                </a:highlight>
                <a:latin typeface="Consolas" panose="020B0609020204030204" pitchFamily="49" charset="0"/>
                <a:cs typeface="Consolas" panose="020B0609020204030204" pitchFamily="49" charset="0"/>
              </a:rPr>
              <a:t>1</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i</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value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insert value</a:t>
            </a: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return</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Time complexity: O(n^2), Space complexity: O(1)</a:t>
            </a:r>
            <a:endParaRPr lang="en-US"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837074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7144"/>
            <a:ext cx="12118206" cy="1325563"/>
          </a:xfrm>
        </p:spPr>
        <p:txBody>
          <a:bodyPr>
            <a:normAutofit/>
          </a:bodyPr>
          <a:lstStyle/>
          <a:p>
            <a:pPr algn="ctr"/>
            <a:r>
              <a:rPr lang="en-US" sz="3600" dirty="0" smtClean="0"/>
              <a:t>Solution: </a:t>
            </a:r>
            <a:r>
              <a:rPr lang="en-US" sz="3600" dirty="0" smtClean="0">
                <a:cs typeface="Consolas" panose="020B0609020204030204" pitchFamily="49" charset="0"/>
              </a:rPr>
              <a:t>Insert an entry </a:t>
            </a:r>
            <a:r>
              <a:rPr lang="en-US" sz="3600" dirty="0">
                <a:cs typeface="Consolas" panose="020B0609020204030204" pitchFamily="49" charset="0"/>
              </a:rPr>
              <a:t>with </a:t>
            </a:r>
            <a:r>
              <a:rPr lang="en-US" sz="3600" dirty="0" smtClean="0">
                <a:cs typeface="Consolas" panose="020B0609020204030204" pitchFamily="49" charset="0"/>
              </a:rPr>
              <a:t>specified value in a Linked List</a:t>
            </a:r>
            <a:endParaRPr lang="en-US" sz="3600" dirty="0">
              <a:cs typeface="Consolas" panose="020B0609020204030204" pitchFamily="49" charset="0"/>
            </a:endParaRPr>
          </a:p>
        </p:txBody>
      </p:sp>
      <p:sp>
        <p:nvSpPr>
          <p:cNvPr id="3" name="Content Placeholder 2"/>
          <p:cNvSpPr>
            <a:spLocks noGrp="1"/>
          </p:cNvSpPr>
          <p:nvPr>
            <p:ph idx="1"/>
          </p:nvPr>
        </p:nvSpPr>
        <p:spPr>
          <a:xfrm>
            <a:off x="67378" y="442763"/>
            <a:ext cx="12050828" cy="6415237"/>
          </a:xfrm>
        </p:spPr>
        <p:txBody>
          <a:bodyPr>
            <a:noAutofit/>
          </a:bodyPr>
          <a:lstStyle/>
          <a:p>
            <a:pPr marL="0" indent="0">
              <a:buNone/>
            </a:pPr>
            <a:r>
              <a:rPr lang="en-US" sz="1300" dirty="0">
                <a:solidFill>
                  <a:srgbClr val="8000FF"/>
                </a:solidFill>
                <a:highlight>
                  <a:srgbClr val="FFFFFF"/>
                </a:highlight>
                <a:latin typeface="Consolas" panose="020B0609020204030204" pitchFamily="49" charset="0"/>
                <a:cs typeface="Consolas" panose="020B0609020204030204" pitchFamily="49" charset="0"/>
              </a:rPr>
              <a:t>void</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InsertValue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300" dirty="0">
                <a:solidFill>
                  <a:srgbClr val="000000"/>
                </a:solidFill>
                <a:highlight>
                  <a:srgbClr val="FFFFFF"/>
                </a:highlight>
                <a:latin typeface="Consolas" panose="020B0609020204030204" pitchFamily="49" charset="0"/>
                <a:cs typeface="Consolas" panose="020B0609020204030204" pitchFamily="49" charset="0"/>
              </a:rPr>
              <a:t> node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8000FF"/>
                </a:solidFill>
                <a:highlight>
                  <a:srgbClr val="FFFFFF"/>
                </a:highlight>
                <a:latin typeface="Consolas" panose="020B0609020204030204" pitchFamily="49" charset="0"/>
                <a:cs typeface="Consolas" panose="020B0609020204030204" pitchFamily="49" charset="0"/>
              </a:rPr>
              <a:t>int</a:t>
            </a:r>
            <a:r>
              <a:rPr lang="en-US" sz="1300" dirty="0">
                <a:solidFill>
                  <a:srgbClr val="000000"/>
                </a:solidFill>
                <a:highlight>
                  <a:srgbClr val="FFFFFF"/>
                </a:highlight>
                <a:latin typeface="Consolas" panose="020B0609020204030204" pitchFamily="49" charset="0"/>
                <a:cs typeface="Consolas" panose="020B0609020204030204" pitchFamily="49" charset="0"/>
              </a:rPr>
              <a:t> value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300" dirty="0">
                <a:solidFill>
                  <a:srgbClr val="000000"/>
                </a:solidFill>
                <a:highlight>
                  <a:srgbClr val="FFFFFF"/>
                </a:highlight>
                <a:latin typeface="Consolas" panose="020B0609020204030204" pitchFamily="49" charset="0"/>
                <a:cs typeface="Consolas" panose="020B0609020204030204" pitchFamily="49" charset="0"/>
              </a:rPr>
              <a:t> node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000000"/>
                </a:solidFill>
                <a:highlight>
                  <a:srgbClr val="FFFFFF"/>
                </a:highlight>
                <a:latin typeface="Consolas" panose="020B0609020204030204" pitchFamily="49" charset="0"/>
                <a:cs typeface="Consolas" panose="020B0609020204030204" pitchFamily="49" charset="0"/>
              </a:rPr>
              <a:t>toAdd</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300" dirty="0">
                <a:solidFill>
                  <a:srgbClr val="000000"/>
                </a:solidFill>
                <a:highlight>
                  <a:srgbClr val="FFFFFF"/>
                </a:highlight>
                <a:latin typeface="Consolas" panose="020B0609020204030204" pitchFamily="49" charset="0"/>
                <a:cs typeface="Consolas" panose="020B0609020204030204" pitchFamily="49" charset="0"/>
              </a:rPr>
              <a:t> node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000000"/>
                </a:solidFill>
                <a:highlight>
                  <a:srgbClr val="FFFFFF"/>
                </a:highlight>
                <a:latin typeface="Consolas" panose="020B0609020204030204" pitchFamily="49" charset="0"/>
                <a:cs typeface="Consolas" panose="020B0609020204030204" pitchFamily="49" charset="0"/>
              </a:rPr>
              <a:t>malloc</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b="1" dirty="0" err="1">
                <a:solidFill>
                  <a:srgbClr val="0000FF"/>
                </a:solidFill>
                <a:highlight>
                  <a:srgbClr val="FFFFFF"/>
                </a:highlight>
                <a:latin typeface="Consolas" panose="020B0609020204030204" pitchFamily="49" charset="0"/>
                <a:cs typeface="Consolas" panose="020B0609020204030204" pitchFamily="49" charset="0"/>
              </a:rPr>
              <a:t>sizeof</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300" dirty="0">
                <a:solidFill>
                  <a:srgbClr val="000000"/>
                </a:solidFill>
                <a:highlight>
                  <a:srgbClr val="FFFFFF"/>
                </a:highlight>
                <a:latin typeface="Consolas" panose="020B0609020204030204" pitchFamily="49" charset="0"/>
                <a:cs typeface="Consolas" panose="020B0609020204030204" pitchFamily="49" charset="0"/>
              </a:rPr>
              <a:t> node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a:t>
            </a:r>
            <a:r>
              <a:rPr lang="en-US" sz="1300" dirty="0" smtClean="0">
                <a:solidFill>
                  <a:srgbClr val="008000"/>
                </a:solidFill>
                <a:highlight>
                  <a:srgbClr val="FFFFFF"/>
                </a:highlight>
                <a:latin typeface="Consolas" panose="020B0609020204030204" pitchFamily="49" charset="0"/>
                <a:cs typeface="Consolas" panose="020B0609020204030204" pitchFamily="49" charset="0"/>
              </a:rPr>
              <a:t>create </a:t>
            </a:r>
            <a:r>
              <a:rPr lang="en-US" sz="1300" dirty="0">
                <a:solidFill>
                  <a:srgbClr val="008000"/>
                </a:solidFill>
                <a:highlight>
                  <a:srgbClr val="FFFFFF"/>
                </a:highlight>
                <a:latin typeface="Consolas" panose="020B0609020204030204" pitchFamily="49" charset="0"/>
                <a:cs typeface="Consolas" panose="020B0609020204030204" pitchFamily="49" charset="0"/>
              </a:rPr>
              <a:t>new node</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toAdd</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data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value</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300" dirty="0">
                <a:solidFill>
                  <a:srgbClr val="000000"/>
                </a:solidFill>
                <a:highlight>
                  <a:srgbClr val="FFFFFF"/>
                </a:highlight>
                <a:latin typeface="Consolas" panose="020B0609020204030204" pitchFamily="49" charset="0"/>
                <a:cs typeface="Consolas" panose="020B0609020204030204" pitchFamily="49" charset="0"/>
              </a:rPr>
              <a:t> node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current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if</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current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NULL</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value </a:t>
            </a:r>
            <a:r>
              <a:rPr lang="en-US" sz="1300" b="1" dirty="0">
                <a:solidFill>
                  <a:srgbClr val="000080"/>
                </a:solidFill>
                <a:highlight>
                  <a:srgbClr val="FFFFFF"/>
                </a:highlight>
                <a:latin typeface="Consolas" panose="020B0609020204030204" pitchFamily="49" charset="0"/>
                <a:cs typeface="Consolas" panose="020B0609020204030204" pitchFamily="49" charset="0"/>
              </a:rPr>
              <a:t>&lt;</a:t>
            </a:r>
            <a:r>
              <a:rPr lang="en-US" sz="1300" dirty="0">
                <a:solidFill>
                  <a:srgbClr val="000000"/>
                </a:solidFill>
                <a:highlight>
                  <a:srgbClr val="FFFFFF"/>
                </a:highlight>
                <a:latin typeface="Consolas" panose="020B0609020204030204" pitchFamily="49" charset="0"/>
                <a:cs typeface="Consolas" panose="020B0609020204030204" pitchFamily="49" charset="0"/>
              </a:rPr>
              <a:t> 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data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insert the new value at the beginning of the list</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toAdd</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toAdd</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return</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while</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NULL</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if</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value </a:t>
            </a:r>
            <a:r>
              <a:rPr lang="en-US" sz="1300" b="1" dirty="0">
                <a:solidFill>
                  <a:srgbClr val="000080"/>
                </a:solidFill>
                <a:highlight>
                  <a:srgbClr val="FFFFFF"/>
                </a:highlight>
                <a:latin typeface="Consolas" panose="020B0609020204030204" pitchFamily="49" charset="0"/>
                <a:cs typeface="Consolas" panose="020B0609020204030204" pitchFamily="49" charset="0"/>
              </a:rPr>
              <a:t>&lt;</a:t>
            </a:r>
            <a:r>
              <a:rPr lang="en-US" sz="1300" dirty="0">
                <a:solidFill>
                  <a:srgbClr val="000000"/>
                </a:solidFill>
                <a:highlight>
                  <a:srgbClr val="FFFFFF"/>
                </a:highlight>
                <a:latin typeface="Consolas" panose="020B0609020204030204" pitchFamily="49" charset="0"/>
                <a:cs typeface="Consolas" panose="020B0609020204030204" pitchFamily="49" charset="0"/>
              </a:rPr>
              <a:t> 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data</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insert the new value in between current and its next</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toAdd</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toAdd</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return</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current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current</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toAdd</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a:solidFill>
                  <a:srgbClr val="008000"/>
                </a:solidFill>
                <a:highlight>
                  <a:srgbClr val="FFFFFF"/>
                </a:highlight>
                <a:latin typeface="Consolas" panose="020B0609020204030204" pitchFamily="49" charset="0"/>
                <a:cs typeface="Consolas" panose="020B0609020204030204" pitchFamily="49" charset="0"/>
              </a:rPr>
              <a:t>// insert the new value at the end of the list</a:t>
            </a:r>
          </a:p>
          <a:p>
            <a:pPr marL="0" indent="0">
              <a:buNone/>
            </a:pP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dirty="0" err="1">
                <a:solidFill>
                  <a:srgbClr val="000000"/>
                </a:solidFill>
                <a:highlight>
                  <a:srgbClr val="FFFFFF"/>
                </a:highlight>
                <a:latin typeface="Consolas" panose="020B0609020204030204" pitchFamily="49" charset="0"/>
                <a:cs typeface="Consolas" panose="020B0609020204030204" pitchFamily="49" charset="0"/>
              </a:rPr>
              <a:t>toAdd</a:t>
            </a:r>
            <a:r>
              <a:rPr lang="en-US" sz="1300" b="1" dirty="0">
                <a:solidFill>
                  <a:srgbClr val="000080"/>
                </a:solidFill>
                <a:highlight>
                  <a:srgbClr val="FFFFFF"/>
                </a:highlight>
                <a:latin typeface="Consolas" panose="020B0609020204030204" pitchFamily="49" charset="0"/>
                <a:cs typeface="Consolas" panose="020B0609020204030204" pitchFamily="49" charset="0"/>
              </a:rPr>
              <a:t>-&gt;</a:t>
            </a:r>
            <a:r>
              <a:rPr lang="en-US" sz="1300" dirty="0">
                <a:solidFill>
                  <a:srgbClr val="000000"/>
                </a:solidFill>
                <a:highlight>
                  <a:srgbClr val="FFFFFF"/>
                </a:highlight>
                <a:latin typeface="Consolas" panose="020B0609020204030204" pitchFamily="49" charset="0"/>
                <a:cs typeface="Consolas" panose="020B0609020204030204" pitchFamily="49" charset="0"/>
              </a:rPr>
              <a:t>next </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r>
              <a:rPr lang="en-US" sz="1300" dirty="0">
                <a:solidFill>
                  <a:srgbClr val="000000"/>
                </a:solidFill>
                <a:highlight>
                  <a:srgbClr val="FFFFFF"/>
                </a:highlight>
                <a:latin typeface="Consolas" panose="020B0609020204030204" pitchFamily="49" charset="0"/>
                <a:cs typeface="Consolas" panose="020B0609020204030204" pitchFamily="49" charset="0"/>
              </a:rPr>
              <a:t> </a:t>
            </a:r>
            <a:r>
              <a:rPr lang="en-US" sz="1300" b="1" dirty="0">
                <a:solidFill>
                  <a:srgbClr val="0000FF"/>
                </a:solidFill>
                <a:highlight>
                  <a:srgbClr val="FFFFFF"/>
                </a:highlight>
                <a:latin typeface="Consolas" panose="020B0609020204030204" pitchFamily="49" charset="0"/>
                <a:cs typeface="Consolas" panose="020B0609020204030204" pitchFamily="49" charset="0"/>
              </a:rPr>
              <a:t>NULL</a:t>
            </a: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300" b="1" dirty="0">
                <a:solidFill>
                  <a:srgbClr val="000080"/>
                </a:solidFill>
                <a:highlight>
                  <a:srgbClr val="FFFFFF"/>
                </a:highlight>
                <a:latin typeface="Consolas" panose="020B0609020204030204" pitchFamily="49" charset="0"/>
                <a:cs typeface="Consolas" panose="020B0609020204030204" pitchFamily="49" charset="0"/>
              </a:rPr>
              <a:t>}</a:t>
            </a:r>
            <a:endParaRPr lang="en-US" sz="1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030665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7144"/>
            <a:ext cx="12118206" cy="1325563"/>
          </a:xfrm>
        </p:spPr>
        <p:txBody>
          <a:bodyPr/>
          <a:lstStyle/>
          <a:p>
            <a:pPr algn="ctr"/>
            <a:r>
              <a:rPr lang="en-US" dirty="0" smtClean="0"/>
              <a:t>Solved</a:t>
            </a:r>
            <a:r>
              <a:rPr lang="en-US" dirty="0"/>
              <a:t>: </a:t>
            </a:r>
            <a:r>
              <a:rPr lang="en-US" dirty="0" smtClean="0"/>
              <a:t>Empty the data structure</a:t>
            </a:r>
            <a:endParaRPr lang="en-US" dirty="0"/>
          </a:p>
        </p:txBody>
      </p:sp>
      <p:sp>
        <p:nvSpPr>
          <p:cNvPr id="3" name="Content Placeholder 2"/>
          <p:cNvSpPr>
            <a:spLocks noGrp="1"/>
          </p:cNvSpPr>
          <p:nvPr>
            <p:ph idx="1"/>
          </p:nvPr>
        </p:nvSpPr>
        <p:spPr>
          <a:xfrm>
            <a:off x="67378" y="577517"/>
            <a:ext cx="5823283" cy="6208294"/>
          </a:xfrm>
        </p:spPr>
        <p:txBody>
          <a:bodyPr>
            <a:normAutofit/>
          </a:bodyPr>
          <a:lstStyle/>
          <a:p>
            <a:pPr marL="0" indent="0">
              <a:buNone/>
            </a:pPr>
            <a:r>
              <a:rPr lang="en-US" sz="2000" dirty="0">
                <a:solidFill>
                  <a:srgbClr val="008000"/>
                </a:solidFill>
                <a:highlight>
                  <a:srgbClr val="FFFFFF"/>
                </a:highlight>
                <a:latin typeface="Consolas" panose="020B0609020204030204" pitchFamily="49" charset="0"/>
                <a:cs typeface="Consolas" panose="020B0609020204030204" pitchFamily="49" charset="0"/>
              </a:rPr>
              <a:t>// For an array</a:t>
            </a:r>
          </a:p>
          <a:p>
            <a:pPr marL="0" indent="0">
              <a:buNone/>
            </a:pPr>
            <a:r>
              <a:rPr lang="en-US" sz="2000" dirty="0">
                <a:solidFill>
                  <a:srgbClr val="8000FF"/>
                </a:solidFill>
                <a:highlight>
                  <a:srgbClr val="FFFFFF"/>
                </a:highlight>
                <a:latin typeface="Consolas" panose="020B0609020204030204" pitchFamily="49" charset="0"/>
                <a:cs typeface="Consolas" panose="020B0609020204030204" pitchFamily="49" charset="0"/>
              </a:rPr>
              <a:t>void</a:t>
            </a:r>
            <a:r>
              <a:rPr lang="en-US" sz="2000" dirty="0">
                <a:solidFill>
                  <a:srgbClr val="000000"/>
                </a:solidFill>
                <a:highlight>
                  <a:srgbClr val="FFFFFF"/>
                </a:highlight>
                <a:latin typeface="Consolas" panose="020B0609020204030204" pitchFamily="49" charset="0"/>
                <a:cs typeface="Consolas" panose="020B0609020204030204" pitchFamily="49" charset="0"/>
              </a:rPr>
              <a:t> Empty</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err="1">
                <a:solidFill>
                  <a:srgbClr val="8000FF"/>
                </a:solidFill>
                <a:highlight>
                  <a:srgbClr val="FFFFFF"/>
                </a:highlight>
                <a:latin typeface="Consolas" panose="020B0609020204030204" pitchFamily="49" charset="0"/>
                <a:cs typeface="Consolas" panose="020B0609020204030204" pitchFamily="49" charset="0"/>
              </a:rPr>
              <a:t>int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8000FF"/>
                </a:solidFill>
                <a:highlight>
                  <a:srgbClr val="FFFFFF"/>
                </a:highlight>
                <a:latin typeface="Consolas" panose="020B0609020204030204" pitchFamily="49" charset="0"/>
                <a:cs typeface="Consolas" panose="020B0609020204030204" pitchFamily="49" charset="0"/>
              </a:rPr>
              <a:t>int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arraySize</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nn-NO" sz="2000" dirty="0">
                <a:solidFill>
                  <a:srgbClr val="000000"/>
                </a:solidFill>
                <a:highlight>
                  <a:srgbClr val="FFFFFF"/>
                </a:highlight>
                <a:latin typeface="Consolas" panose="020B0609020204030204" pitchFamily="49" charset="0"/>
                <a:cs typeface="Consolas" panose="020B0609020204030204" pitchFamily="49" charset="0"/>
              </a:rPr>
              <a:t>   </a:t>
            </a:r>
            <a:r>
              <a:rPr lang="nn-NO" sz="2000" b="1" dirty="0">
                <a:solidFill>
                  <a:srgbClr val="0000FF"/>
                </a:solidFill>
                <a:highlight>
                  <a:srgbClr val="FFFFFF"/>
                </a:highlight>
                <a:latin typeface="Consolas" panose="020B0609020204030204" pitchFamily="49" charset="0"/>
                <a:cs typeface="Consolas" panose="020B0609020204030204" pitchFamily="49" charset="0"/>
              </a:rPr>
              <a:t>for</a:t>
            </a:r>
            <a:r>
              <a:rPr lang="nn-NO" sz="2000" dirty="0">
                <a:solidFill>
                  <a:srgbClr val="000000"/>
                </a:solidFill>
                <a:highlight>
                  <a:srgbClr val="FFFFFF"/>
                </a:highlight>
                <a:latin typeface="Consolas" panose="020B0609020204030204" pitchFamily="49" charset="0"/>
                <a:cs typeface="Consolas" panose="020B0609020204030204" pitchFamily="49" charset="0"/>
              </a:rPr>
              <a:t> </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8000FF"/>
                </a:solidFill>
                <a:highlight>
                  <a:srgbClr val="FFFFFF"/>
                </a:highlight>
                <a:latin typeface="Consolas" panose="020B0609020204030204" pitchFamily="49" charset="0"/>
                <a:cs typeface="Consolas" panose="020B0609020204030204" pitchFamily="49" charset="0"/>
              </a:rPr>
              <a:t>int</a:t>
            </a:r>
            <a:r>
              <a:rPr lang="nn-NO" sz="2000" dirty="0">
                <a:solidFill>
                  <a:srgbClr val="000000"/>
                </a:solidFill>
                <a:highlight>
                  <a:srgbClr val="FFFFFF"/>
                </a:highlight>
                <a:latin typeface="Consolas" panose="020B0609020204030204" pitchFamily="49" charset="0"/>
                <a:cs typeface="Consolas" panose="020B0609020204030204" pitchFamily="49" charset="0"/>
              </a:rPr>
              <a:t> i</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FF8000"/>
                </a:solidFill>
                <a:highlight>
                  <a:srgbClr val="FFFFFF"/>
                </a:highlight>
                <a:latin typeface="Consolas" panose="020B0609020204030204" pitchFamily="49" charset="0"/>
                <a:cs typeface="Consolas" panose="020B0609020204030204" pitchFamily="49" charset="0"/>
              </a:rPr>
              <a:t>0</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000000"/>
                </a:solidFill>
                <a:highlight>
                  <a:srgbClr val="FFFFFF"/>
                </a:highlight>
                <a:latin typeface="Consolas" panose="020B0609020204030204" pitchFamily="49" charset="0"/>
                <a:cs typeface="Consolas" panose="020B0609020204030204" pitchFamily="49" charset="0"/>
              </a:rPr>
              <a:t> i</a:t>
            </a:r>
            <a:r>
              <a:rPr lang="nn-NO" sz="2000" b="1" dirty="0">
                <a:solidFill>
                  <a:srgbClr val="000080"/>
                </a:solidFill>
                <a:highlight>
                  <a:srgbClr val="FFFFFF"/>
                </a:highlight>
                <a:latin typeface="Consolas" panose="020B0609020204030204" pitchFamily="49" charset="0"/>
                <a:cs typeface="Consolas" panose="020B0609020204030204" pitchFamily="49" charset="0"/>
              </a:rPr>
              <a:t>&lt;</a:t>
            </a:r>
            <a:r>
              <a:rPr lang="nn-NO" sz="2000" dirty="0">
                <a:solidFill>
                  <a:srgbClr val="000000"/>
                </a:solidFill>
                <a:highlight>
                  <a:srgbClr val="FFFFFF"/>
                </a:highlight>
                <a:latin typeface="Consolas" panose="020B0609020204030204" pitchFamily="49" charset="0"/>
                <a:cs typeface="Consolas" panose="020B0609020204030204" pitchFamily="49" charset="0"/>
              </a:rPr>
              <a:t>arraySize</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000000"/>
                </a:solidFill>
                <a:highlight>
                  <a:srgbClr val="FFFFFF"/>
                </a:highlight>
                <a:latin typeface="Consolas" panose="020B0609020204030204" pitchFamily="49" charset="0"/>
                <a:cs typeface="Consolas" panose="020B0609020204030204" pitchFamily="49" charset="0"/>
              </a:rPr>
              <a:t> i</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r>
              <a:rPr lang="nn-NO" sz="2000" dirty="0">
                <a:solidFill>
                  <a:srgbClr val="000000"/>
                </a:solidFill>
                <a:highlight>
                  <a:srgbClr val="FFFFFF"/>
                </a:highlight>
                <a:latin typeface="Consolas" panose="020B0609020204030204" pitchFamily="49" charset="0"/>
                <a:cs typeface="Consolas" panose="020B0609020204030204" pitchFamily="49" charset="0"/>
              </a:rPr>
              <a:t> </a:t>
            </a:r>
            <a:r>
              <a:rPr lang="nn-NO" sz="2000" b="1" dirty="0">
                <a:solidFill>
                  <a:srgbClr val="000080"/>
                </a:solidFill>
                <a:highlight>
                  <a:srgbClr val="FFFFFF"/>
                </a:highlight>
                <a:latin typeface="Consolas" panose="020B0609020204030204" pitchFamily="49" charset="0"/>
                <a:cs typeface="Consolas" panose="020B0609020204030204" pitchFamily="49" charset="0"/>
              </a:rPr>
              <a:t>{</a:t>
            </a:r>
            <a:endParaRPr lang="nn-NO"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myArray</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err="1">
                <a:solidFill>
                  <a:srgbClr val="000000"/>
                </a:solidFill>
                <a:highlight>
                  <a:srgbClr val="FFFFFF"/>
                </a:highlight>
                <a:latin typeface="Consolas" panose="020B0609020204030204" pitchFamily="49" charset="0"/>
                <a:cs typeface="Consolas" panose="020B0609020204030204" pitchFamily="49" charset="0"/>
              </a:rPr>
              <a:t>i</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INT_MAX</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smtClean="0">
              <a:latin typeface="Consolas" panose="020B0609020204030204" pitchFamily="49" charset="0"/>
              <a:cs typeface="Consolas" panose="020B0609020204030204" pitchFamily="49" charset="0"/>
            </a:endParaRPr>
          </a:p>
        </p:txBody>
      </p:sp>
      <p:sp>
        <p:nvSpPr>
          <p:cNvPr id="4" name="Content Placeholder 2"/>
          <p:cNvSpPr txBox="1">
            <a:spLocks/>
          </p:cNvSpPr>
          <p:nvPr/>
        </p:nvSpPr>
        <p:spPr>
          <a:xfrm>
            <a:off x="6092792" y="577517"/>
            <a:ext cx="5823283" cy="6208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008000"/>
                </a:solidFill>
                <a:highlight>
                  <a:srgbClr val="FFFFFF"/>
                </a:highlight>
                <a:latin typeface="Consolas" panose="020B0609020204030204" pitchFamily="49" charset="0"/>
                <a:cs typeface="Consolas" panose="020B0609020204030204" pitchFamily="49" charset="0"/>
              </a:rPr>
              <a:t>// For a linked list</a:t>
            </a:r>
          </a:p>
          <a:p>
            <a:pPr marL="0" indent="0">
              <a:buNone/>
            </a:pPr>
            <a:r>
              <a:rPr lang="en-US" sz="2000" dirty="0">
                <a:solidFill>
                  <a:srgbClr val="8000FF"/>
                </a:solidFill>
                <a:highlight>
                  <a:srgbClr val="FFFFFF"/>
                </a:highlight>
                <a:latin typeface="Consolas" panose="020B0609020204030204" pitchFamily="49" charset="0"/>
                <a:cs typeface="Consolas" panose="020B0609020204030204" pitchFamily="49" charset="0"/>
              </a:rPr>
              <a:t>void</a:t>
            </a:r>
            <a:r>
              <a:rPr lang="en-US" sz="2000" dirty="0">
                <a:solidFill>
                  <a:srgbClr val="000000"/>
                </a:solidFill>
                <a:highlight>
                  <a:srgbClr val="FFFFFF"/>
                </a:highlight>
                <a:latin typeface="Consolas" panose="020B0609020204030204" pitchFamily="49" charset="0"/>
                <a:cs typeface="Consolas" panose="020B0609020204030204" pitchFamily="49" charset="0"/>
              </a:rPr>
              <a:t> Empty</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000" dirty="0">
                <a:solidFill>
                  <a:srgbClr val="000000"/>
                </a:solidFill>
                <a:highlight>
                  <a:srgbClr val="FFFFFF"/>
                </a:highlight>
                <a:latin typeface="Consolas" panose="020B0609020204030204" pitchFamily="49" charset="0"/>
                <a:cs typeface="Consolas" panose="020B0609020204030204" pitchFamily="49" charset="0"/>
              </a:rPr>
              <a:t> node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000" dirty="0">
                <a:solidFill>
                  <a:srgbClr val="000000"/>
                </a:solidFill>
                <a:highlight>
                  <a:srgbClr val="FFFFFF"/>
                </a:highlight>
                <a:latin typeface="Consolas" panose="020B0609020204030204" pitchFamily="49" charset="0"/>
                <a:cs typeface="Consolas" panose="020B0609020204030204" pitchFamily="49" charset="0"/>
              </a:rPr>
              <a:t> node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current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FF"/>
                </a:solidFill>
                <a:highlight>
                  <a:srgbClr val="FFFFFF"/>
                </a:highlight>
                <a:latin typeface="Consolas" panose="020B0609020204030204" pitchFamily="49" charset="0"/>
                <a:cs typeface="Consolas" panose="020B0609020204030204" pitchFamily="49" charset="0"/>
              </a:rPr>
              <a:t>while</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current</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FF"/>
                </a:solidFill>
                <a:highlight>
                  <a:srgbClr val="FFFFFF"/>
                </a:highlight>
                <a:latin typeface="Consolas" panose="020B0609020204030204" pitchFamily="49" charset="0"/>
                <a:cs typeface="Consolas" panose="020B0609020204030204" pitchFamily="49" charset="0"/>
              </a:rPr>
              <a:t>NULL</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000" dirty="0">
                <a:solidFill>
                  <a:srgbClr val="000000"/>
                </a:solidFill>
                <a:highlight>
                  <a:srgbClr val="FFFFFF"/>
                </a:highlight>
                <a:latin typeface="Consolas" panose="020B0609020204030204" pitchFamily="49" charset="0"/>
                <a:cs typeface="Consolas" panose="020B0609020204030204" pitchFamily="49" charset="0"/>
              </a:rPr>
              <a:t> node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temp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current</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current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current</a:t>
            </a:r>
            <a:r>
              <a:rPr lang="en-US" sz="2000" b="1" dirty="0">
                <a:solidFill>
                  <a:srgbClr val="000080"/>
                </a:solidFill>
                <a:highlight>
                  <a:srgbClr val="FFFFFF"/>
                </a:highlight>
                <a:latin typeface="Consolas" panose="020B0609020204030204" pitchFamily="49" charset="0"/>
                <a:cs typeface="Consolas" panose="020B0609020204030204" pitchFamily="49" charset="0"/>
              </a:rPr>
              <a:t>-&gt;</a:t>
            </a:r>
            <a:r>
              <a:rPr lang="en-US" sz="2000" dirty="0">
                <a:solidFill>
                  <a:srgbClr val="000000"/>
                </a:solidFill>
                <a:highlight>
                  <a:srgbClr val="FFFFFF"/>
                </a:highlight>
                <a:latin typeface="Consolas" panose="020B0609020204030204" pitchFamily="49" charset="0"/>
                <a:cs typeface="Consolas" panose="020B0609020204030204" pitchFamily="49" charset="0"/>
              </a:rPr>
              <a:t>next</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free</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temp</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err="1">
                <a:solidFill>
                  <a:srgbClr val="000000"/>
                </a:solidFill>
                <a:highlight>
                  <a:srgbClr val="FFFFFF"/>
                </a:highlight>
                <a:latin typeface="Consolas" panose="020B0609020204030204" pitchFamily="49" charset="0"/>
                <a:cs typeface="Consolas" panose="020B0609020204030204" pitchFamily="49" charset="0"/>
              </a:rPr>
              <a:t>headRef</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FF"/>
                </a:solidFill>
                <a:highlight>
                  <a:srgbClr val="FFFFFF"/>
                </a:highlight>
                <a:latin typeface="Consolas" panose="020B0609020204030204" pitchFamily="49" charset="0"/>
                <a:cs typeface="Consolas" panose="020B0609020204030204" pitchFamily="49" charset="0"/>
              </a:rPr>
              <a:t>NULL</a:t>
            </a: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cxnSp>
        <p:nvCxnSpPr>
          <p:cNvPr id="5" name="Straight Connector 4"/>
          <p:cNvCxnSpPr/>
          <p:nvPr/>
        </p:nvCxnSpPr>
        <p:spPr>
          <a:xfrm>
            <a:off x="5890661" y="496957"/>
            <a:ext cx="0" cy="63610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2971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887"/>
            <a:ext cx="12118206" cy="1325563"/>
          </a:xfrm>
        </p:spPr>
        <p:txBody>
          <a:bodyPr/>
          <a:lstStyle/>
          <a:p>
            <a:pPr algn="ctr"/>
            <a:r>
              <a:rPr lang="en-US" dirty="0"/>
              <a:t>Exercise: Find the middle node in a </a:t>
            </a:r>
            <a:r>
              <a:rPr lang="en-US" dirty="0" smtClean="0"/>
              <a:t>linked </a:t>
            </a:r>
            <a:r>
              <a:rPr lang="en-US" dirty="0"/>
              <a:t>list</a:t>
            </a:r>
          </a:p>
        </p:txBody>
      </p:sp>
      <p:sp>
        <p:nvSpPr>
          <p:cNvPr id="3" name="Content Placeholder 2"/>
          <p:cNvSpPr>
            <a:spLocks noGrp="1"/>
          </p:cNvSpPr>
          <p:nvPr>
            <p:ph idx="1"/>
          </p:nvPr>
        </p:nvSpPr>
        <p:spPr>
          <a:xfrm>
            <a:off x="838200" y="875899"/>
            <a:ext cx="10515600" cy="5474319"/>
          </a:xfrm>
        </p:spPr>
        <p:txBody>
          <a:bodyPr>
            <a:normAutofit/>
          </a:bodyPr>
          <a:lstStyle/>
          <a:p>
            <a:pPr marL="0" indent="0">
              <a:buNone/>
            </a:pP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 </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8000FF"/>
                </a:solidFill>
                <a:highlight>
                  <a:srgbClr val="FFFFFF"/>
                </a:highlight>
                <a:latin typeface="Consolas" panose="020B0609020204030204" pitchFamily="49" charset="0"/>
                <a:cs typeface="Consolas" panose="020B0609020204030204" pitchFamily="49" charset="0"/>
              </a:rPr>
              <a:t>int</a:t>
            </a:r>
            <a:r>
              <a:rPr lang="en-US" sz="2200" dirty="0">
                <a:solidFill>
                  <a:srgbClr val="000000"/>
                </a:solidFill>
                <a:highlight>
                  <a:srgbClr val="FFFFFF"/>
                </a:highlight>
                <a:latin typeface="Consolas" panose="020B0609020204030204" pitchFamily="49" charset="0"/>
                <a:cs typeface="Consolas" panose="020B0609020204030204" pitchFamily="49" charset="0"/>
              </a:rPr>
              <a:t> data</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 </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next</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8000"/>
                </a:solidFill>
                <a:highlight>
                  <a:srgbClr val="FFFFFF"/>
                </a:highlight>
                <a:latin typeface="Consolas" panose="020B0609020204030204" pitchFamily="49" charset="0"/>
                <a:cs typeface="Consolas" panose="020B0609020204030204" pitchFamily="49" charset="0"/>
              </a:rPr>
              <a:t>/* Design and write pseudo code to find the middle node in a singly linked </a:t>
            </a:r>
            <a:r>
              <a:rPr lang="en-US" sz="2200" dirty="0" smtClean="0">
                <a:solidFill>
                  <a:srgbClr val="008000"/>
                </a:solidFill>
                <a:highlight>
                  <a:srgbClr val="FFFFFF"/>
                </a:highlight>
                <a:latin typeface="Consolas" panose="020B0609020204030204" pitchFamily="49" charset="0"/>
                <a:cs typeface="Consolas" panose="020B0609020204030204" pitchFamily="49" charset="0"/>
              </a:rPr>
              <a:t>list*/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000000"/>
                </a:solidFill>
                <a:highlight>
                  <a:srgbClr val="FFFFFF"/>
                </a:highlight>
                <a:latin typeface="Consolas" panose="020B0609020204030204" pitchFamily="49" charset="0"/>
                <a:cs typeface="Consolas" panose="020B0609020204030204" pitchFamily="49" charset="0"/>
              </a:rPr>
              <a:t>FindMiddle</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 head</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8000"/>
                </a:solidFill>
                <a:highlight>
                  <a:srgbClr val="FFFFFF"/>
                </a:highlight>
                <a:latin typeface="Consolas" panose="020B0609020204030204" pitchFamily="49" charset="0"/>
                <a:cs typeface="Consolas" panose="020B0609020204030204" pitchFamily="49" charset="0"/>
              </a:rPr>
              <a:t>// Implement this</a:t>
            </a:r>
          </a:p>
        </p:txBody>
      </p:sp>
    </p:spTree>
    <p:extLst>
      <p:ext uri="{BB962C8B-B14F-4D97-AF65-F5344CB8AC3E}">
        <p14:creationId xmlns:p14="http://schemas.microsoft.com/office/powerpoint/2010/main" val="1189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Encapsulation?</a:t>
            </a:r>
            <a:endParaRPr lang="en-US" dirty="0"/>
          </a:p>
        </p:txBody>
      </p:sp>
      <p:sp>
        <p:nvSpPr>
          <p:cNvPr id="3" name="Content Placeholder 2"/>
          <p:cNvSpPr>
            <a:spLocks noGrp="1"/>
          </p:cNvSpPr>
          <p:nvPr>
            <p:ph idx="1"/>
          </p:nvPr>
        </p:nvSpPr>
        <p:spPr>
          <a:xfrm>
            <a:off x="271040" y="1790901"/>
            <a:ext cx="7463259" cy="4482324"/>
          </a:xfrm>
        </p:spPr>
        <p:txBody>
          <a:bodyPr>
            <a:normAutofit lnSpcReduction="10000"/>
          </a:bodyPr>
          <a:lstStyle/>
          <a:p>
            <a:r>
              <a:rPr lang="en-US" dirty="0" smtClean="0"/>
              <a:t>Packaging </a:t>
            </a:r>
            <a:r>
              <a:rPr lang="en-US" dirty="0"/>
              <a:t>an object’s variables within the protective custody of its methods.</a:t>
            </a:r>
          </a:p>
          <a:p>
            <a:r>
              <a:rPr lang="en-US" dirty="0"/>
              <a:t>A language mechanism for restricting direct access to some of the object's components</a:t>
            </a:r>
            <a:r>
              <a:rPr lang="en-US" dirty="0" smtClean="0"/>
              <a:t>.</a:t>
            </a:r>
            <a:endParaRPr lang="en-US" dirty="0"/>
          </a:p>
          <a:p>
            <a:r>
              <a:rPr lang="en-US" dirty="0"/>
              <a:t>A language construct that facilitates the bundling of data with the methods (or other functions) operating on that data</a:t>
            </a:r>
            <a:r>
              <a:rPr lang="en-US" dirty="0" smtClean="0"/>
              <a:t>.</a:t>
            </a:r>
          </a:p>
          <a:p>
            <a:r>
              <a:rPr lang="en-US" dirty="0" smtClean="0"/>
              <a:t>Encapsulation allows </a:t>
            </a:r>
            <a:r>
              <a:rPr lang="en-US" dirty="0"/>
              <a:t>selective hiding of properties and methods in an object by building an impenetrable wall to protect the code from accidental corruption.</a:t>
            </a:r>
          </a:p>
        </p:txBody>
      </p:sp>
      <p:sp>
        <p:nvSpPr>
          <p:cNvPr id="4" name="TextBox 3"/>
          <p:cNvSpPr txBox="1"/>
          <p:nvPr/>
        </p:nvSpPr>
        <p:spPr>
          <a:xfrm>
            <a:off x="2338086" y="6273225"/>
            <a:ext cx="9853914" cy="584775"/>
          </a:xfrm>
          <a:prstGeom prst="rect">
            <a:avLst/>
          </a:prstGeom>
          <a:noFill/>
        </p:spPr>
        <p:txBody>
          <a:bodyPr wrap="square" rtlCol="0">
            <a:spAutoFit/>
          </a:bodyPr>
          <a:lstStyle/>
          <a:p>
            <a:pPr algn="r"/>
            <a:r>
              <a:rPr lang="en-US" sz="1600" i="1" dirty="0" smtClean="0"/>
              <a:t>Sources: </a:t>
            </a:r>
            <a:r>
              <a:rPr lang="en-US" sz="1600" i="1" dirty="0">
                <a:hlinkClick r:id="rId3"/>
              </a:rPr>
              <a:t>https://en.wikipedia.org/wiki/Encapsulation_(computer_programming)#</a:t>
            </a:r>
            <a:r>
              <a:rPr lang="en-US" sz="1600" i="1" dirty="0" smtClean="0">
                <a:hlinkClick r:id="rId3"/>
              </a:rPr>
              <a:t>Encapsulation_and_Inheritance</a:t>
            </a:r>
            <a:endParaRPr lang="en-US" sz="1600" i="1" dirty="0" smtClean="0"/>
          </a:p>
          <a:p>
            <a:pPr algn="r"/>
            <a:r>
              <a:rPr lang="en-US" sz="1600" i="1" dirty="0">
                <a:hlinkClick r:id="rId4"/>
              </a:rPr>
              <a:t>https://</a:t>
            </a:r>
            <a:r>
              <a:rPr lang="en-US" sz="1600" i="1" dirty="0" smtClean="0">
                <a:hlinkClick r:id="rId4"/>
              </a:rPr>
              <a:t>commons.wikimedia.org/wiki/File:CPT-OOP-interfaces.svg</a:t>
            </a:r>
            <a:r>
              <a:rPr lang="en-US" sz="1600" i="1" dirty="0" smtClean="0"/>
              <a:t> </a:t>
            </a:r>
            <a:endParaRPr lang="en-US" sz="1600" i="1" dirty="0"/>
          </a:p>
        </p:txBody>
      </p:sp>
      <p:pic>
        <p:nvPicPr>
          <p:cNvPr id="3074" name="Picture 2" descr="File:CPT-OOP-interfaces.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3376" y="2093447"/>
            <a:ext cx="4447980" cy="259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60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887"/>
            <a:ext cx="12118206" cy="1325563"/>
          </a:xfrm>
        </p:spPr>
        <p:txBody>
          <a:bodyPr/>
          <a:lstStyle/>
          <a:p>
            <a:pPr algn="ctr"/>
            <a:r>
              <a:rPr lang="en-US" dirty="0" smtClean="0"/>
              <a:t>Solution: Find </a:t>
            </a:r>
            <a:r>
              <a:rPr lang="en-US" dirty="0"/>
              <a:t>the middle node in a </a:t>
            </a:r>
            <a:r>
              <a:rPr lang="en-US" dirty="0" smtClean="0"/>
              <a:t>linked </a:t>
            </a:r>
            <a:r>
              <a:rPr lang="en-US" dirty="0"/>
              <a:t>list</a:t>
            </a:r>
          </a:p>
        </p:txBody>
      </p:sp>
      <p:sp>
        <p:nvSpPr>
          <p:cNvPr id="3" name="Content Placeholder 2"/>
          <p:cNvSpPr>
            <a:spLocks noGrp="1"/>
          </p:cNvSpPr>
          <p:nvPr>
            <p:ph idx="1"/>
          </p:nvPr>
        </p:nvSpPr>
        <p:spPr>
          <a:xfrm>
            <a:off x="212557" y="847023"/>
            <a:ext cx="8941067" cy="5474319"/>
          </a:xfrm>
        </p:spPr>
        <p:txBody>
          <a:bodyPr>
            <a:normAutofit lnSpcReduction="10000"/>
          </a:bodyPr>
          <a:lstStyle/>
          <a:p>
            <a:pPr marL="0" indent="0">
              <a:buNone/>
            </a:pPr>
            <a:r>
              <a:rPr lang="en-US" sz="2200" dirty="0">
                <a:solidFill>
                  <a:srgbClr val="008000"/>
                </a:solidFill>
                <a:highlight>
                  <a:srgbClr val="FFFFFF"/>
                </a:highlight>
              </a:rPr>
              <a:t>// With 8 total nodes, this will be return the node at index </a:t>
            </a:r>
            <a:r>
              <a:rPr lang="en-US" sz="2200" dirty="0" smtClean="0">
                <a:solidFill>
                  <a:srgbClr val="008000"/>
                </a:solidFill>
                <a:highlight>
                  <a:srgbClr val="FFFFFF"/>
                </a:highlight>
              </a:rPr>
              <a:t>4</a:t>
            </a:r>
            <a:endParaRPr lang="en-US" sz="2200" dirty="0" smtClean="0">
              <a:solidFill>
                <a:srgbClr val="8000FF"/>
              </a:solidFill>
              <a:highlight>
                <a:srgbClr val="FFFFFF"/>
              </a:highlight>
            </a:endParaRPr>
          </a:p>
          <a:p>
            <a:pPr marL="0" indent="0">
              <a:buNone/>
            </a:pPr>
            <a:r>
              <a:rPr lang="en-US" sz="2200" dirty="0" err="1" smtClean="0">
                <a:solidFill>
                  <a:srgbClr val="8000FF"/>
                </a:solidFill>
                <a:highlight>
                  <a:srgbClr val="FFFFFF"/>
                </a:highlight>
              </a:rPr>
              <a:t>struct</a:t>
            </a:r>
            <a:r>
              <a:rPr lang="en-US" sz="2200" dirty="0" smtClean="0">
                <a:solidFill>
                  <a:srgbClr val="000000"/>
                </a:solidFill>
                <a:highlight>
                  <a:srgbClr val="FFFFFF"/>
                </a:highlight>
              </a:rPr>
              <a:t> </a:t>
            </a:r>
            <a:r>
              <a:rPr lang="en-US" sz="2200" dirty="0">
                <a:solidFill>
                  <a:srgbClr val="000000"/>
                </a:solidFill>
                <a:highlight>
                  <a:srgbClr val="FFFFFF"/>
                </a:highlight>
              </a:rPr>
              <a:t>node</a:t>
            </a:r>
            <a:r>
              <a:rPr lang="en-US" sz="2200" b="1" dirty="0">
                <a:solidFill>
                  <a:srgbClr val="000080"/>
                </a:solidFill>
                <a:highlight>
                  <a:srgbClr val="FFFFFF"/>
                </a:highlight>
              </a:rPr>
              <a:t>*</a:t>
            </a:r>
            <a:r>
              <a:rPr lang="en-US" sz="2200" dirty="0">
                <a:solidFill>
                  <a:srgbClr val="000000"/>
                </a:solidFill>
                <a:highlight>
                  <a:srgbClr val="FFFFFF"/>
                </a:highlight>
              </a:rPr>
              <a:t> </a:t>
            </a:r>
            <a:r>
              <a:rPr lang="en-US" sz="2200" dirty="0" err="1">
                <a:solidFill>
                  <a:srgbClr val="000000"/>
                </a:solidFill>
                <a:highlight>
                  <a:srgbClr val="FFFFFF"/>
                </a:highlight>
              </a:rPr>
              <a:t>FindMiddle</a:t>
            </a:r>
            <a:r>
              <a:rPr lang="en-US" sz="2200" b="1" dirty="0">
                <a:solidFill>
                  <a:srgbClr val="000080"/>
                </a:solidFill>
                <a:highlight>
                  <a:srgbClr val="FFFFFF"/>
                </a:highlight>
              </a:rPr>
              <a:t>(</a:t>
            </a:r>
            <a:r>
              <a:rPr lang="en-US" sz="2200" dirty="0" err="1">
                <a:solidFill>
                  <a:srgbClr val="8000FF"/>
                </a:solidFill>
                <a:highlight>
                  <a:srgbClr val="FFFFFF"/>
                </a:highlight>
              </a:rPr>
              <a:t>struct</a:t>
            </a:r>
            <a:r>
              <a:rPr lang="en-US" sz="2200" dirty="0">
                <a:solidFill>
                  <a:srgbClr val="000000"/>
                </a:solidFill>
                <a:highlight>
                  <a:srgbClr val="FFFFFF"/>
                </a:highlight>
              </a:rPr>
              <a:t> node</a:t>
            </a:r>
            <a:r>
              <a:rPr lang="en-US" sz="2200" b="1" dirty="0">
                <a:solidFill>
                  <a:srgbClr val="000080"/>
                </a:solidFill>
                <a:highlight>
                  <a:srgbClr val="FFFFFF"/>
                </a:highlight>
              </a:rPr>
              <a:t>*</a:t>
            </a:r>
            <a:r>
              <a:rPr lang="en-US" sz="2200" dirty="0">
                <a:solidFill>
                  <a:srgbClr val="000000"/>
                </a:solidFill>
                <a:highlight>
                  <a:srgbClr val="FFFFFF"/>
                </a:highlight>
              </a:rPr>
              <a:t> head</a:t>
            </a:r>
            <a:r>
              <a:rPr lang="en-US" sz="2200" b="1" dirty="0">
                <a:solidFill>
                  <a:srgbClr val="000080"/>
                </a:solidFill>
                <a:highlight>
                  <a:srgbClr val="FFFFFF"/>
                </a:highlight>
              </a:rPr>
              <a:t>)</a:t>
            </a:r>
            <a:endParaRPr lang="en-US" sz="2200" dirty="0">
              <a:solidFill>
                <a:srgbClr val="000000"/>
              </a:solidFill>
              <a:highlight>
                <a:srgbClr val="FFFFFF"/>
              </a:highlight>
            </a:endParaRPr>
          </a:p>
          <a:p>
            <a:pPr marL="0" indent="0">
              <a:buNone/>
            </a:pPr>
            <a:r>
              <a:rPr lang="en-US" sz="2200" b="1" dirty="0">
                <a:solidFill>
                  <a:srgbClr val="000080"/>
                </a:solidFill>
                <a:highlight>
                  <a:srgbClr val="FFFFFF"/>
                </a:highlight>
              </a:rPr>
              <a:t>{</a:t>
            </a:r>
            <a:endParaRPr lang="en-US" sz="2200" dirty="0">
              <a:solidFill>
                <a:srgbClr val="000000"/>
              </a:solidFill>
              <a:highlight>
                <a:srgbClr val="FFFFFF"/>
              </a:highlight>
            </a:endParaRPr>
          </a:p>
          <a:p>
            <a:pPr marL="0" indent="0">
              <a:buNone/>
            </a:pPr>
            <a:r>
              <a:rPr lang="en-US" sz="2200" dirty="0">
                <a:solidFill>
                  <a:srgbClr val="000000"/>
                </a:solidFill>
                <a:highlight>
                  <a:srgbClr val="FFFFFF"/>
                </a:highlight>
              </a:rPr>
              <a:t>   </a:t>
            </a:r>
            <a:r>
              <a:rPr lang="en-US" sz="2200" dirty="0" err="1">
                <a:solidFill>
                  <a:srgbClr val="8000FF"/>
                </a:solidFill>
                <a:highlight>
                  <a:srgbClr val="FFFFFF"/>
                </a:highlight>
              </a:rPr>
              <a:t>struct</a:t>
            </a:r>
            <a:r>
              <a:rPr lang="en-US" sz="2200" dirty="0">
                <a:solidFill>
                  <a:srgbClr val="000000"/>
                </a:solidFill>
                <a:highlight>
                  <a:srgbClr val="FFFFFF"/>
                </a:highlight>
              </a:rPr>
              <a:t> node </a:t>
            </a:r>
            <a:r>
              <a:rPr lang="en-US" sz="2200" b="1" dirty="0">
                <a:solidFill>
                  <a:srgbClr val="000080"/>
                </a:solidFill>
                <a:highlight>
                  <a:srgbClr val="FFFFFF"/>
                </a:highlight>
              </a:rPr>
              <a:t>*</a:t>
            </a:r>
            <a:r>
              <a:rPr lang="en-US" sz="2200" dirty="0">
                <a:solidFill>
                  <a:srgbClr val="000000"/>
                </a:solidFill>
                <a:highlight>
                  <a:srgbClr val="FFFFFF"/>
                </a:highlight>
              </a:rPr>
              <a:t>fast</a:t>
            </a:r>
            <a:r>
              <a:rPr lang="en-US" sz="2200" b="1" dirty="0">
                <a:solidFill>
                  <a:srgbClr val="000080"/>
                </a:solidFill>
                <a:highlight>
                  <a:srgbClr val="FFFFFF"/>
                </a:highlight>
              </a:rPr>
              <a:t>;</a:t>
            </a:r>
            <a:endParaRPr lang="en-US" sz="2200" dirty="0">
              <a:solidFill>
                <a:srgbClr val="000000"/>
              </a:solidFill>
              <a:highlight>
                <a:srgbClr val="FFFFFF"/>
              </a:highlight>
            </a:endParaRPr>
          </a:p>
          <a:p>
            <a:pPr marL="0" indent="0">
              <a:buNone/>
            </a:pPr>
            <a:r>
              <a:rPr lang="en-US" sz="2200" dirty="0">
                <a:solidFill>
                  <a:srgbClr val="000000"/>
                </a:solidFill>
                <a:highlight>
                  <a:srgbClr val="FFFFFF"/>
                </a:highlight>
              </a:rPr>
              <a:t>   </a:t>
            </a:r>
            <a:r>
              <a:rPr lang="en-US" sz="2200" dirty="0" err="1">
                <a:solidFill>
                  <a:srgbClr val="8000FF"/>
                </a:solidFill>
                <a:highlight>
                  <a:srgbClr val="FFFFFF"/>
                </a:highlight>
              </a:rPr>
              <a:t>struct</a:t>
            </a:r>
            <a:r>
              <a:rPr lang="en-US" sz="2200" dirty="0">
                <a:solidFill>
                  <a:srgbClr val="000000"/>
                </a:solidFill>
                <a:highlight>
                  <a:srgbClr val="FFFFFF"/>
                </a:highlight>
              </a:rPr>
              <a:t> node </a:t>
            </a:r>
            <a:r>
              <a:rPr lang="en-US" sz="2200" b="1" dirty="0">
                <a:solidFill>
                  <a:srgbClr val="000080"/>
                </a:solidFill>
                <a:highlight>
                  <a:srgbClr val="FFFFFF"/>
                </a:highlight>
              </a:rPr>
              <a:t>*</a:t>
            </a:r>
            <a:r>
              <a:rPr lang="en-US" sz="2200" dirty="0">
                <a:solidFill>
                  <a:srgbClr val="000000"/>
                </a:solidFill>
                <a:highlight>
                  <a:srgbClr val="FFFFFF"/>
                </a:highlight>
              </a:rPr>
              <a:t>slow</a:t>
            </a:r>
            <a:r>
              <a:rPr lang="en-US" sz="2200" b="1" dirty="0">
                <a:solidFill>
                  <a:srgbClr val="000080"/>
                </a:solidFill>
                <a:highlight>
                  <a:srgbClr val="FFFFFF"/>
                </a:highlight>
              </a:rPr>
              <a:t>;</a:t>
            </a:r>
            <a:endParaRPr lang="en-US" sz="2200" dirty="0">
              <a:solidFill>
                <a:srgbClr val="000000"/>
              </a:solidFill>
              <a:highlight>
                <a:srgbClr val="FFFFFF"/>
              </a:highlight>
            </a:endParaRPr>
          </a:p>
          <a:p>
            <a:pPr marL="0" indent="0">
              <a:buNone/>
            </a:pPr>
            <a:r>
              <a:rPr lang="en-US" sz="2200" dirty="0">
                <a:solidFill>
                  <a:srgbClr val="000000"/>
                </a:solidFill>
                <a:highlight>
                  <a:srgbClr val="FFFFFF"/>
                </a:highlight>
              </a:rPr>
              <a:t>   fast </a:t>
            </a:r>
            <a:r>
              <a:rPr lang="en-US" sz="2200" b="1" dirty="0">
                <a:solidFill>
                  <a:srgbClr val="000080"/>
                </a:solidFill>
                <a:highlight>
                  <a:srgbClr val="FFFFFF"/>
                </a:highlight>
              </a:rPr>
              <a:t>=</a:t>
            </a:r>
            <a:r>
              <a:rPr lang="en-US" sz="2200" dirty="0">
                <a:solidFill>
                  <a:srgbClr val="000000"/>
                </a:solidFill>
                <a:highlight>
                  <a:srgbClr val="FFFFFF"/>
                </a:highlight>
              </a:rPr>
              <a:t> slow </a:t>
            </a:r>
            <a:r>
              <a:rPr lang="en-US" sz="2200" b="1" dirty="0">
                <a:solidFill>
                  <a:srgbClr val="000080"/>
                </a:solidFill>
                <a:highlight>
                  <a:srgbClr val="FFFFFF"/>
                </a:highlight>
              </a:rPr>
              <a:t>=</a:t>
            </a:r>
            <a:r>
              <a:rPr lang="en-US" sz="2200" dirty="0">
                <a:solidFill>
                  <a:srgbClr val="000000"/>
                </a:solidFill>
                <a:highlight>
                  <a:srgbClr val="FFFFFF"/>
                </a:highlight>
              </a:rPr>
              <a:t> head</a:t>
            </a:r>
            <a:r>
              <a:rPr lang="en-US" sz="2200" b="1" dirty="0">
                <a:solidFill>
                  <a:srgbClr val="000080"/>
                </a:solidFill>
                <a:highlight>
                  <a:srgbClr val="FFFFFF"/>
                </a:highlight>
              </a:rPr>
              <a:t>;</a:t>
            </a:r>
            <a:endParaRPr lang="en-US" sz="2200" dirty="0">
              <a:solidFill>
                <a:srgbClr val="000000"/>
              </a:solidFill>
              <a:highlight>
                <a:srgbClr val="FFFFFF"/>
              </a:highlight>
            </a:endParaRPr>
          </a:p>
          <a:p>
            <a:pPr marL="0" indent="0">
              <a:buNone/>
            </a:pPr>
            <a:r>
              <a:rPr lang="en-US" sz="2200" dirty="0">
                <a:solidFill>
                  <a:srgbClr val="000000"/>
                </a:solidFill>
                <a:highlight>
                  <a:srgbClr val="FFFFFF"/>
                </a:highlight>
              </a:rPr>
              <a:t>   </a:t>
            </a:r>
            <a:r>
              <a:rPr lang="en-US" sz="2200" b="1" dirty="0">
                <a:solidFill>
                  <a:srgbClr val="0000FF"/>
                </a:solidFill>
                <a:highlight>
                  <a:srgbClr val="FFFFFF"/>
                </a:highlight>
              </a:rPr>
              <a:t>while</a:t>
            </a:r>
            <a:r>
              <a:rPr lang="en-US" sz="2200" dirty="0">
                <a:solidFill>
                  <a:srgbClr val="000000"/>
                </a:solidFill>
                <a:highlight>
                  <a:srgbClr val="FFFFFF"/>
                </a:highlight>
              </a:rPr>
              <a:t> </a:t>
            </a:r>
            <a:r>
              <a:rPr lang="en-US" sz="2200" b="1" dirty="0">
                <a:solidFill>
                  <a:srgbClr val="000080"/>
                </a:solidFill>
                <a:highlight>
                  <a:srgbClr val="FFFFFF"/>
                </a:highlight>
              </a:rPr>
              <a:t>(</a:t>
            </a:r>
            <a:r>
              <a:rPr lang="en-US" sz="2200" dirty="0">
                <a:solidFill>
                  <a:srgbClr val="000000"/>
                </a:solidFill>
                <a:highlight>
                  <a:srgbClr val="FFFFFF"/>
                </a:highlight>
              </a:rPr>
              <a:t>fast </a:t>
            </a:r>
            <a:r>
              <a:rPr lang="en-US" sz="2200" b="1" dirty="0">
                <a:solidFill>
                  <a:srgbClr val="000080"/>
                </a:solidFill>
                <a:highlight>
                  <a:srgbClr val="FFFFFF"/>
                </a:highlight>
              </a:rPr>
              <a:t>&amp;&amp;</a:t>
            </a:r>
            <a:r>
              <a:rPr lang="en-US" sz="2200" dirty="0">
                <a:solidFill>
                  <a:srgbClr val="000000"/>
                </a:solidFill>
                <a:highlight>
                  <a:srgbClr val="FFFFFF"/>
                </a:highlight>
              </a:rPr>
              <a:t> fast</a:t>
            </a:r>
            <a:r>
              <a:rPr lang="en-US" sz="2200" b="1" dirty="0">
                <a:solidFill>
                  <a:srgbClr val="000080"/>
                </a:solidFill>
                <a:highlight>
                  <a:srgbClr val="FFFFFF"/>
                </a:highlight>
              </a:rPr>
              <a:t>-&gt;</a:t>
            </a:r>
            <a:r>
              <a:rPr lang="en-US" sz="2200" dirty="0">
                <a:solidFill>
                  <a:srgbClr val="000000"/>
                </a:solidFill>
                <a:highlight>
                  <a:srgbClr val="FFFFFF"/>
                </a:highlight>
              </a:rPr>
              <a:t>next</a:t>
            </a:r>
            <a:r>
              <a:rPr lang="en-US" sz="2200" b="1" dirty="0">
                <a:solidFill>
                  <a:srgbClr val="000080"/>
                </a:solidFill>
                <a:highlight>
                  <a:srgbClr val="FFFFFF"/>
                </a:highlight>
              </a:rPr>
              <a:t>)</a:t>
            </a:r>
            <a:r>
              <a:rPr lang="en-US" sz="2200" dirty="0">
                <a:solidFill>
                  <a:srgbClr val="000000"/>
                </a:solidFill>
                <a:highlight>
                  <a:srgbClr val="FFFFFF"/>
                </a:highlight>
              </a:rPr>
              <a:t> </a:t>
            </a:r>
            <a:r>
              <a:rPr lang="en-US" sz="2200" b="1" dirty="0">
                <a:solidFill>
                  <a:srgbClr val="000080"/>
                </a:solidFill>
                <a:highlight>
                  <a:srgbClr val="FFFFFF"/>
                </a:highlight>
              </a:rPr>
              <a:t>{</a:t>
            </a:r>
            <a:endParaRPr lang="en-US" sz="2200" dirty="0">
              <a:solidFill>
                <a:srgbClr val="000000"/>
              </a:solidFill>
              <a:highlight>
                <a:srgbClr val="FFFFFF"/>
              </a:highlight>
            </a:endParaRPr>
          </a:p>
          <a:p>
            <a:pPr marL="0" indent="0">
              <a:buNone/>
            </a:pPr>
            <a:r>
              <a:rPr lang="en-US" sz="2200" dirty="0">
                <a:solidFill>
                  <a:srgbClr val="000000"/>
                </a:solidFill>
                <a:highlight>
                  <a:srgbClr val="FFFFFF"/>
                </a:highlight>
              </a:rPr>
              <a:t>   </a:t>
            </a:r>
            <a:r>
              <a:rPr lang="en-US" sz="2200" dirty="0">
                <a:solidFill>
                  <a:srgbClr val="008000"/>
                </a:solidFill>
                <a:highlight>
                  <a:srgbClr val="FFFFFF"/>
                </a:highlight>
              </a:rPr>
              <a:t>// until the end of linked list is reached</a:t>
            </a:r>
          </a:p>
          <a:p>
            <a:pPr marL="0" indent="0">
              <a:buNone/>
            </a:pPr>
            <a:r>
              <a:rPr lang="en-US" sz="2200" dirty="0">
                <a:solidFill>
                  <a:srgbClr val="000000"/>
                </a:solidFill>
                <a:highlight>
                  <a:srgbClr val="FFFFFF"/>
                </a:highlight>
              </a:rPr>
              <a:t>      fast </a:t>
            </a:r>
            <a:r>
              <a:rPr lang="en-US" sz="2200" b="1" dirty="0">
                <a:solidFill>
                  <a:srgbClr val="000080"/>
                </a:solidFill>
                <a:highlight>
                  <a:srgbClr val="FFFFFF"/>
                </a:highlight>
              </a:rPr>
              <a:t>=</a:t>
            </a:r>
            <a:r>
              <a:rPr lang="en-US" sz="2200" dirty="0">
                <a:solidFill>
                  <a:srgbClr val="000000"/>
                </a:solidFill>
                <a:highlight>
                  <a:srgbClr val="FFFFFF"/>
                </a:highlight>
              </a:rPr>
              <a:t> fast</a:t>
            </a:r>
            <a:r>
              <a:rPr lang="en-US" sz="2200" b="1" dirty="0">
                <a:solidFill>
                  <a:srgbClr val="000080"/>
                </a:solidFill>
                <a:highlight>
                  <a:srgbClr val="FFFFFF"/>
                </a:highlight>
              </a:rPr>
              <a:t>-&gt;</a:t>
            </a:r>
            <a:r>
              <a:rPr lang="en-US" sz="2200" dirty="0">
                <a:solidFill>
                  <a:srgbClr val="000000"/>
                </a:solidFill>
                <a:highlight>
                  <a:srgbClr val="FFFFFF"/>
                </a:highlight>
              </a:rPr>
              <a:t>next</a:t>
            </a:r>
            <a:r>
              <a:rPr lang="en-US" sz="2200" b="1" dirty="0">
                <a:solidFill>
                  <a:srgbClr val="000080"/>
                </a:solidFill>
                <a:highlight>
                  <a:srgbClr val="FFFFFF"/>
                </a:highlight>
              </a:rPr>
              <a:t>-&gt;</a:t>
            </a:r>
            <a:r>
              <a:rPr lang="en-US" sz="2200" dirty="0">
                <a:solidFill>
                  <a:srgbClr val="000000"/>
                </a:solidFill>
                <a:highlight>
                  <a:srgbClr val="FFFFFF"/>
                </a:highlight>
              </a:rPr>
              <a:t>next</a:t>
            </a:r>
            <a:r>
              <a:rPr lang="en-US" sz="2200" b="1" dirty="0">
                <a:solidFill>
                  <a:srgbClr val="000080"/>
                </a:solidFill>
                <a:highlight>
                  <a:srgbClr val="FFFFFF"/>
                </a:highlight>
              </a:rPr>
              <a:t>;</a:t>
            </a:r>
            <a:endParaRPr lang="en-US" sz="2200" dirty="0">
              <a:solidFill>
                <a:srgbClr val="000000"/>
              </a:solidFill>
              <a:highlight>
                <a:srgbClr val="FFFFFF"/>
              </a:highlight>
            </a:endParaRPr>
          </a:p>
          <a:p>
            <a:pPr marL="0" indent="0">
              <a:buNone/>
            </a:pPr>
            <a:r>
              <a:rPr lang="en-US" sz="2200" dirty="0">
                <a:solidFill>
                  <a:srgbClr val="000000"/>
                </a:solidFill>
                <a:highlight>
                  <a:srgbClr val="FFFFFF"/>
                </a:highlight>
              </a:rPr>
              <a:t>      slow </a:t>
            </a:r>
            <a:r>
              <a:rPr lang="en-US" sz="2200" b="1" dirty="0">
                <a:solidFill>
                  <a:srgbClr val="000080"/>
                </a:solidFill>
                <a:highlight>
                  <a:srgbClr val="FFFFFF"/>
                </a:highlight>
              </a:rPr>
              <a:t>=</a:t>
            </a:r>
            <a:r>
              <a:rPr lang="en-US" sz="2200" dirty="0">
                <a:solidFill>
                  <a:srgbClr val="000000"/>
                </a:solidFill>
                <a:highlight>
                  <a:srgbClr val="FFFFFF"/>
                </a:highlight>
              </a:rPr>
              <a:t> slow</a:t>
            </a:r>
            <a:r>
              <a:rPr lang="en-US" sz="2200" b="1" dirty="0">
                <a:solidFill>
                  <a:srgbClr val="000080"/>
                </a:solidFill>
                <a:highlight>
                  <a:srgbClr val="FFFFFF"/>
                </a:highlight>
              </a:rPr>
              <a:t>-&gt;</a:t>
            </a:r>
            <a:r>
              <a:rPr lang="en-US" sz="2200" dirty="0">
                <a:solidFill>
                  <a:srgbClr val="000000"/>
                </a:solidFill>
                <a:highlight>
                  <a:srgbClr val="FFFFFF"/>
                </a:highlight>
              </a:rPr>
              <a:t>next</a:t>
            </a:r>
            <a:r>
              <a:rPr lang="en-US" sz="2200" b="1" dirty="0">
                <a:solidFill>
                  <a:srgbClr val="000080"/>
                </a:solidFill>
                <a:highlight>
                  <a:srgbClr val="FFFFFF"/>
                </a:highlight>
              </a:rPr>
              <a:t>;</a:t>
            </a:r>
            <a:endParaRPr lang="en-US" sz="2200" dirty="0">
              <a:solidFill>
                <a:srgbClr val="000000"/>
              </a:solidFill>
              <a:highlight>
                <a:srgbClr val="FFFFFF"/>
              </a:highlight>
            </a:endParaRPr>
          </a:p>
          <a:p>
            <a:pPr marL="0" indent="0">
              <a:buNone/>
            </a:pPr>
            <a:r>
              <a:rPr lang="en-US" sz="2200" dirty="0">
                <a:solidFill>
                  <a:srgbClr val="000000"/>
                </a:solidFill>
                <a:highlight>
                  <a:srgbClr val="FFFFFF"/>
                </a:highlight>
              </a:rPr>
              <a:t>   </a:t>
            </a:r>
            <a:r>
              <a:rPr lang="en-US" sz="2200" b="1" dirty="0">
                <a:solidFill>
                  <a:srgbClr val="000080"/>
                </a:solidFill>
                <a:highlight>
                  <a:srgbClr val="FFFFFF"/>
                </a:highlight>
              </a:rPr>
              <a:t>}</a:t>
            </a:r>
            <a:r>
              <a:rPr lang="en-US" sz="2200" dirty="0">
                <a:solidFill>
                  <a:srgbClr val="000000"/>
                </a:solidFill>
                <a:highlight>
                  <a:srgbClr val="FFFFFF"/>
                </a:highlight>
              </a:rPr>
              <a:t> </a:t>
            </a:r>
            <a:endParaRPr lang="en-US" sz="2200" dirty="0" smtClean="0">
              <a:solidFill>
                <a:srgbClr val="000000"/>
              </a:solidFill>
              <a:highlight>
                <a:srgbClr val="FFFFFF"/>
              </a:highlight>
            </a:endParaRPr>
          </a:p>
          <a:p>
            <a:pPr marL="0" indent="0">
              <a:buNone/>
            </a:pPr>
            <a:r>
              <a:rPr lang="en-US" sz="2200" b="1" dirty="0" smtClean="0">
                <a:solidFill>
                  <a:srgbClr val="0000FF"/>
                </a:solidFill>
                <a:highlight>
                  <a:srgbClr val="FFFFFF"/>
                </a:highlight>
              </a:rPr>
              <a:t>   return</a:t>
            </a:r>
            <a:r>
              <a:rPr lang="en-US" sz="2200" dirty="0" smtClean="0">
                <a:solidFill>
                  <a:srgbClr val="000000"/>
                </a:solidFill>
                <a:highlight>
                  <a:srgbClr val="FFFFFF"/>
                </a:highlight>
              </a:rPr>
              <a:t> </a:t>
            </a:r>
            <a:r>
              <a:rPr lang="en-US" sz="2200" dirty="0">
                <a:solidFill>
                  <a:srgbClr val="000000"/>
                </a:solidFill>
                <a:highlight>
                  <a:srgbClr val="FFFFFF"/>
                </a:highlight>
              </a:rPr>
              <a:t>slow</a:t>
            </a:r>
            <a:r>
              <a:rPr lang="en-US" sz="2200" b="1" dirty="0">
                <a:solidFill>
                  <a:srgbClr val="000080"/>
                </a:solidFill>
                <a:highlight>
                  <a:srgbClr val="FFFFFF"/>
                </a:highlight>
              </a:rPr>
              <a:t>;</a:t>
            </a:r>
            <a:endParaRPr lang="en-US" sz="2200" dirty="0">
              <a:solidFill>
                <a:srgbClr val="000000"/>
              </a:solidFill>
              <a:highlight>
                <a:srgbClr val="FFFFFF"/>
              </a:highlight>
            </a:endParaRPr>
          </a:p>
          <a:p>
            <a:pPr marL="0" indent="0">
              <a:buNone/>
            </a:pPr>
            <a:r>
              <a:rPr lang="en-US" sz="2200" b="1" dirty="0">
                <a:solidFill>
                  <a:srgbClr val="000080"/>
                </a:solidFill>
                <a:highlight>
                  <a:srgbClr val="FFFFFF"/>
                </a:highlight>
              </a:rPr>
              <a:t>}</a:t>
            </a:r>
            <a:endParaRPr lang="en-US" sz="2200" dirty="0" smtClean="0">
              <a:cs typeface="Consolas" panose="020B0609020204030204" pitchFamily="49" charset="0"/>
            </a:endParaRPr>
          </a:p>
        </p:txBody>
      </p:sp>
      <p:sp>
        <p:nvSpPr>
          <p:cNvPr id="4" name="TextBox 3"/>
          <p:cNvSpPr txBox="1"/>
          <p:nvPr/>
        </p:nvSpPr>
        <p:spPr>
          <a:xfrm>
            <a:off x="6124483" y="1228676"/>
            <a:ext cx="5563402" cy="3693319"/>
          </a:xfrm>
          <a:prstGeom prst="rect">
            <a:avLst/>
          </a:prstGeom>
          <a:noFill/>
        </p:spPr>
        <p:txBody>
          <a:bodyPr wrap="square" rtlCol="0">
            <a:spAutoFit/>
          </a:bodyPr>
          <a:lstStyle/>
          <a:p>
            <a:r>
              <a:rPr lang="en-US" dirty="0" smtClean="0"/>
              <a:t>Note: This algorithm requires a trick. </a:t>
            </a:r>
          </a:p>
          <a:p>
            <a:pPr marL="285750" indent="-285750">
              <a:buFont typeface="Arial" panose="020B0604020202020204" pitchFamily="34" charset="0"/>
              <a:buChar char="•"/>
            </a:pPr>
            <a:r>
              <a:rPr lang="en-US" dirty="0" smtClean="0"/>
              <a:t>Two pointers, </a:t>
            </a:r>
            <a:r>
              <a:rPr lang="en-US" i="1" dirty="0" smtClean="0"/>
              <a:t>fast</a:t>
            </a:r>
            <a:r>
              <a:rPr lang="en-US" dirty="0" smtClean="0"/>
              <a:t> and </a:t>
            </a:r>
            <a:r>
              <a:rPr lang="en-US" i="1" dirty="0" smtClean="0"/>
              <a:t>slow</a:t>
            </a:r>
            <a:r>
              <a:rPr lang="en-US" dirty="0" smtClean="0"/>
              <a:t> begin with being pointed to head of the linked list. </a:t>
            </a:r>
          </a:p>
          <a:p>
            <a:pPr marL="285750" indent="-285750">
              <a:buFont typeface="Arial" panose="020B0604020202020204" pitchFamily="34" charset="0"/>
              <a:buChar char="•"/>
            </a:pPr>
            <a:r>
              <a:rPr lang="en-US" dirty="0" smtClean="0"/>
              <a:t>The </a:t>
            </a:r>
            <a:r>
              <a:rPr lang="en-US" i="1" dirty="0" smtClean="0"/>
              <a:t>fast</a:t>
            </a:r>
            <a:r>
              <a:rPr lang="en-US" dirty="0" smtClean="0"/>
              <a:t> pointer moves, twice as fast as </a:t>
            </a:r>
            <a:r>
              <a:rPr lang="en-US" i="1" dirty="0" smtClean="0"/>
              <a:t>slow</a:t>
            </a:r>
            <a:r>
              <a:rPr lang="en-US" dirty="0" smtClean="0"/>
              <a:t>, which navigates the linked list one node at a time. </a:t>
            </a:r>
          </a:p>
          <a:p>
            <a:pPr marL="285750" indent="-285750">
              <a:buFont typeface="Arial" panose="020B0604020202020204" pitchFamily="34" charset="0"/>
              <a:buChar char="•"/>
            </a:pPr>
            <a:r>
              <a:rPr lang="en-US" dirty="0" smtClean="0"/>
              <a:t>When fast reaches the end of the linked list, slow would have traversed half-way through the linked list. In other words, slow will be at the middle. </a:t>
            </a:r>
          </a:p>
          <a:p>
            <a:r>
              <a:rPr lang="en-US" dirty="0" smtClean="0"/>
              <a:t>Try this out with a few examples.</a:t>
            </a:r>
          </a:p>
          <a:p>
            <a:r>
              <a:rPr lang="en-US" dirty="0" smtClean="0"/>
              <a:t>Test your implementation for odd and even number of nodes in the linked list.</a:t>
            </a:r>
          </a:p>
          <a:p>
            <a:r>
              <a:rPr lang="en-US" dirty="0" smtClean="0"/>
              <a:t>Time complexity: O(n)</a:t>
            </a:r>
          </a:p>
          <a:p>
            <a:r>
              <a:rPr lang="en-US" dirty="0" smtClean="0"/>
              <a:t>Space complexity: O(1)</a:t>
            </a:r>
            <a:endParaRPr lang="en-US" dirty="0"/>
          </a:p>
        </p:txBody>
      </p:sp>
    </p:spTree>
    <p:extLst>
      <p:ext uri="{BB962C8B-B14F-4D97-AF65-F5344CB8AC3E}">
        <p14:creationId xmlns:p14="http://schemas.microsoft.com/office/powerpoint/2010/main" val="344670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7" y="-241162"/>
            <a:ext cx="10515600" cy="1325563"/>
          </a:xfrm>
        </p:spPr>
        <p:txBody>
          <a:bodyPr/>
          <a:lstStyle/>
          <a:p>
            <a:r>
              <a:rPr lang="en-US" dirty="0" smtClean="0"/>
              <a:t>Doubly Linked List</a:t>
            </a:r>
            <a:endParaRPr lang="en-US" dirty="0"/>
          </a:p>
        </p:txBody>
      </p:sp>
      <p:sp>
        <p:nvSpPr>
          <p:cNvPr id="3" name="Content Placeholder 2"/>
          <p:cNvSpPr>
            <a:spLocks noGrp="1"/>
          </p:cNvSpPr>
          <p:nvPr>
            <p:ph idx="1"/>
          </p:nvPr>
        </p:nvSpPr>
        <p:spPr>
          <a:xfrm>
            <a:off x="116787" y="1370479"/>
            <a:ext cx="8636597" cy="5423881"/>
          </a:xfrm>
        </p:spPr>
        <p:txBody>
          <a:bodyPr>
            <a:normAutofit/>
          </a:bodyPr>
          <a:lstStyle/>
          <a:p>
            <a:pPr marL="0" indent="0">
              <a:buNone/>
            </a:pPr>
            <a:r>
              <a:rPr lang="en-US" sz="18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800" dirty="0">
                <a:solidFill>
                  <a:srgbClr val="000000"/>
                </a:solidFill>
                <a:highlight>
                  <a:srgbClr val="FFFFFF"/>
                </a:highlight>
                <a:latin typeface="Consolas" panose="020B0609020204030204" pitchFamily="49" charset="0"/>
                <a:cs typeface="Consolas" panose="020B0609020204030204" pitchFamily="49" charset="0"/>
              </a:rPr>
              <a:t> Node </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800" dirty="0">
                <a:solidFill>
                  <a:srgbClr val="000000"/>
                </a:solidFill>
                <a:highlight>
                  <a:srgbClr val="FFFFFF"/>
                </a:highlight>
                <a:latin typeface="Consolas" panose="020B0609020204030204" pitchFamily="49" charset="0"/>
                <a:cs typeface="Consolas" panose="020B0609020204030204" pitchFamily="49" charset="0"/>
              </a:rPr>
              <a:t> Node</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next</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1800" dirty="0">
                <a:solidFill>
                  <a:srgbClr val="000000"/>
                </a:solidFill>
                <a:highlight>
                  <a:srgbClr val="FFFFFF"/>
                </a:highlight>
                <a:latin typeface="Consolas" panose="020B0609020204030204" pitchFamily="49" charset="0"/>
                <a:cs typeface="Consolas" panose="020B0609020204030204" pitchFamily="49" charset="0"/>
              </a:rPr>
              <a:t> Node</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previous</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8000"/>
                </a:solidFill>
                <a:highlight>
                  <a:srgbClr val="FFFFFF"/>
                </a:highlight>
                <a:latin typeface="Consolas" panose="020B0609020204030204" pitchFamily="49" charset="0"/>
                <a:cs typeface="Consolas" panose="020B0609020204030204" pitchFamily="49" charset="0"/>
              </a:rPr>
              <a:t>// in addition to next</a:t>
            </a:r>
          </a:p>
          <a:p>
            <a:pPr marL="0"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err="1">
                <a:solidFill>
                  <a:srgbClr val="8000FF"/>
                </a:solidFill>
                <a:highlight>
                  <a:srgbClr val="FFFFFF"/>
                </a:highlight>
                <a:latin typeface="Consolas" panose="020B0609020204030204" pitchFamily="49" charset="0"/>
                <a:cs typeface="Consolas" panose="020B0609020204030204" pitchFamily="49" charset="0"/>
              </a:rPr>
              <a:t>int</a:t>
            </a:r>
            <a:r>
              <a:rPr lang="en-US" sz="1800" dirty="0">
                <a:solidFill>
                  <a:srgbClr val="000000"/>
                </a:solidFill>
                <a:highlight>
                  <a:srgbClr val="FFFFFF"/>
                </a:highlight>
                <a:latin typeface="Consolas" panose="020B0609020204030204" pitchFamily="49" charset="0"/>
                <a:cs typeface="Consolas" panose="020B0609020204030204" pitchFamily="49" charset="0"/>
              </a:rPr>
              <a:t> value</a:t>
            </a:r>
            <a:r>
              <a:rPr lang="en-US" sz="1800" b="1" dirty="0">
                <a:solidFill>
                  <a:srgbClr val="00008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1800" b="1" dirty="0" smtClean="0">
                <a:solidFill>
                  <a:srgbClr val="000080"/>
                </a:solidFill>
                <a:highlight>
                  <a:srgbClr val="FFFFFF"/>
                </a:highlight>
                <a:latin typeface="Consolas" panose="020B0609020204030204" pitchFamily="49" charset="0"/>
                <a:cs typeface="Consolas" panose="020B0609020204030204" pitchFamily="49" charset="0"/>
              </a:rPr>
              <a:t>};</a:t>
            </a:r>
          </a:p>
          <a:p>
            <a:r>
              <a:rPr lang="en-US" sz="1800" dirty="0" smtClean="0">
                <a:solidFill>
                  <a:srgbClr val="000000"/>
                </a:solidFill>
                <a:highlight>
                  <a:srgbClr val="FFFFFF"/>
                </a:highlight>
                <a:cs typeface="Consolas" panose="020B0609020204030204" pitchFamily="49" charset="0"/>
              </a:rPr>
              <a:t>One additional member per node (uses more space)</a:t>
            </a:r>
          </a:p>
          <a:p>
            <a:r>
              <a:rPr lang="en-US" sz="1800" dirty="0" smtClean="0">
                <a:solidFill>
                  <a:srgbClr val="000000"/>
                </a:solidFill>
                <a:highlight>
                  <a:srgbClr val="FFFFFF"/>
                </a:highlight>
                <a:cs typeface="Consolas" panose="020B0609020204030204" pitchFamily="49" charset="0"/>
              </a:rPr>
              <a:t>One </a:t>
            </a:r>
            <a:r>
              <a:rPr lang="en-US" sz="1800" dirty="0">
                <a:solidFill>
                  <a:srgbClr val="000000"/>
                </a:solidFill>
                <a:highlight>
                  <a:srgbClr val="FFFFFF"/>
                </a:highlight>
                <a:cs typeface="Consolas" panose="020B0609020204030204" pitchFamily="49" charset="0"/>
              </a:rPr>
              <a:t>must remember to </a:t>
            </a:r>
            <a:r>
              <a:rPr lang="en-US" sz="1800" dirty="0" smtClean="0">
                <a:solidFill>
                  <a:srgbClr val="000000"/>
                </a:solidFill>
                <a:highlight>
                  <a:srgbClr val="FFFFFF"/>
                </a:highlight>
                <a:cs typeface="Consolas" panose="020B0609020204030204" pitchFamily="49" charset="0"/>
              </a:rPr>
              <a:t>update previous link as well as the next link in a doubly linked list. </a:t>
            </a:r>
          </a:p>
          <a:p>
            <a:r>
              <a:rPr lang="en-US" sz="1800" dirty="0" smtClean="0">
                <a:solidFill>
                  <a:srgbClr val="000000"/>
                </a:solidFill>
                <a:highlight>
                  <a:srgbClr val="FFFFFF"/>
                </a:highlight>
                <a:cs typeface="Consolas" panose="020B0609020204030204" pitchFamily="49" charset="0"/>
              </a:rPr>
              <a:t>Being able to traverse backwards, eases some problems (e.g. find n</a:t>
            </a:r>
            <a:r>
              <a:rPr lang="en-US" sz="1800" baseline="30000" dirty="0" smtClean="0">
                <a:solidFill>
                  <a:srgbClr val="000000"/>
                </a:solidFill>
                <a:highlight>
                  <a:srgbClr val="FFFFFF"/>
                </a:highlight>
                <a:cs typeface="Consolas" panose="020B0609020204030204" pitchFamily="49" charset="0"/>
              </a:rPr>
              <a:t>th</a:t>
            </a:r>
            <a:r>
              <a:rPr lang="en-US" sz="1800" dirty="0" smtClean="0">
                <a:solidFill>
                  <a:srgbClr val="000000"/>
                </a:solidFill>
                <a:highlight>
                  <a:srgbClr val="FFFFFF"/>
                </a:highlight>
                <a:cs typeface="Consolas" panose="020B0609020204030204" pitchFamily="49" charset="0"/>
              </a:rPr>
              <a:t> node from the end).</a:t>
            </a:r>
            <a:endParaRPr lang="en-US" sz="1800" dirty="0">
              <a:solidFill>
                <a:srgbClr val="000000"/>
              </a:solidFill>
              <a:highlight>
                <a:srgbClr val="FFFFFF"/>
              </a:highlight>
              <a:cs typeface="Consolas" panose="020B0609020204030204" pitchFamily="49" charset="0"/>
            </a:endParaRPr>
          </a:p>
          <a:p>
            <a:pPr marL="0" indent="0">
              <a:buNone/>
            </a:pPr>
            <a:r>
              <a:rPr lang="en-US" sz="1800" b="1" dirty="0" smtClean="0">
                <a:solidFill>
                  <a:srgbClr val="000000"/>
                </a:solidFill>
                <a:highlight>
                  <a:srgbClr val="FFFFFF"/>
                </a:highlight>
                <a:cs typeface="Consolas" panose="020B0609020204030204" pitchFamily="49" charset="0"/>
              </a:rPr>
              <a:t>Exercises:</a:t>
            </a:r>
          </a:p>
          <a:p>
            <a:pPr marL="342900" indent="-342900">
              <a:buFont typeface="+mj-lt"/>
              <a:buAutoNum type="arabicPeriod"/>
            </a:pPr>
            <a:r>
              <a:rPr lang="en-US" sz="1800" dirty="0" smtClean="0">
                <a:solidFill>
                  <a:srgbClr val="000000"/>
                </a:solidFill>
                <a:highlight>
                  <a:srgbClr val="FFFFFF"/>
                </a:highlight>
                <a:cs typeface="Consolas" panose="020B0609020204030204" pitchFamily="49" charset="0"/>
              </a:rPr>
              <a:t>Implement a function to add a Node to the beginning of a doubly linked list.</a:t>
            </a:r>
          </a:p>
          <a:p>
            <a:pPr marL="342900" indent="-342900">
              <a:buFont typeface="+mj-lt"/>
              <a:buAutoNum type="arabicPeriod"/>
            </a:pPr>
            <a:r>
              <a:rPr lang="en-US" sz="1800" dirty="0" smtClean="0">
                <a:solidFill>
                  <a:srgbClr val="000000"/>
                </a:solidFill>
                <a:highlight>
                  <a:srgbClr val="FFFFFF"/>
                </a:highlight>
                <a:cs typeface="Consolas" panose="020B0609020204030204" pitchFamily="49" charset="0"/>
              </a:rPr>
              <a:t>Implement a function to remove a Node from the beginning of a doubly linked list. </a:t>
            </a:r>
          </a:p>
          <a:p>
            <a:pPr marL="342900" indent="-342900">
              <a:buFont typeface="+mj-lt"/>
              <a:buAutoNum type="arabicPeriod"/>
            </a:pPr>
            <a:r>
              <a:rPr lang="en-US" sz="1800" dirty="0" smtClean="0">
                <a:solidFill>
                  <a:srgbClr val="000000"/>
                </a:solidFill>
                <a:highlight>
                  <a:srgbClr val="FFFFFF"/>
                </a:highlight>
                <a:cs typeface="Consolas" panose="020B0609020204030204" pitchFamily="49" charset="0"/>
              </a:rPr>
              <a:t>Implement a function to add a Node at the second position in a doubly linked list.</a:t>
            </a:r>
          </a:p>
          <a:p>
            <a:pPr marL="342900" indent="-342900">
              <a:buFont typeface="+mj-lt"/>
              <a:buAutoNum type="arabicPeriod"/>
            </a:pPr>
            <a:r>
              <a:rPr lang="en-US" sz="1800" dirty="0" smtClean="0">
                <a:solidFill>
                  <a:srgbClr val="000000"/>
                </a:solidFill>
                <a:highlight>
                  <a:srgbClr val="FFFFFF"/>
                </a:highlight>
                <a:cs typeface="Consolas" panose="020B0609020204030204" pitchFamily="49" charset="0"/>
              </a:rPr>
              <a:t>Implement a function to remove the second Node from a doubly linked list.</a:t>
            </a:r>
            <a:endParaRPr lang="en-US" sz="1800" dirty="0">
              <a:solidFill>
                <a:srgbClr val="000080"/>
              </a:solidFill>
              <a:highlight>
                <a:srgbClr val="FFFFFF"/>
              </a:highlight>
              <a:cs typeface="Consolas" panose="020B0609020204030204" pitchFamily="49" charset="0"/>
            </a:endParaRPr>
          </a:p>
        </p:txBody>
      </p:sp>
      <p:sp>
        <p:nvSpPr>
          <p:cNvPr id="4" name="Rounded Rectangle 3"/>
          <p:cNvSpPr/>
          <p:nvPr/>
        </p:nvSpPr>
        <p:spPr>
          <a:xfrm>
            <a:off x="6681904" y="1125731"/>
            <a:ext cx="954157" cy="6957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8394748" y="1125730"/>
            <a:ext cx="954157" cy="6957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6" name="Rounded Rectangle 5"/>
          <p:cNvSpPr/>
          <p:nvPr/>
        </p:nvSpPr>
        <p:spPr>
          <a:xfrm>
            <a:off x="10107592" y="1125730"/>
            <a:ext cx="954157" cy="6957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cxnSp>
        <p:nvCxnSpPr>
          <p:cNvPr id="8" name="Straight Arrow Connector 7"/>
          <p:cNvCxnSpPr>
            <a:endCxn id="4" idx="0"/>
          </p:cNvCxnSpPr>
          <p:nvPr/>
        </p:nvCxnSpPr>
        <p:spPr>
          <a:xfrm>
            <a:off x="7158982" y="624323"/>
            <a:ext cx="1" cy="501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27238" y="338681"/>
            <a:ext cx="1063487" cy="369332"/>
          </a:xfrm>
          <a:prstGeom prst="rect">
            <a:avLst/>
          </a:prstGeom>
          <a:noFill/>
        </p:spPr>
        <p:txBody>
          <a:bodyPr wrap="square" rtlCol="0">
            <a:spAutoFit/>
          </a:bodyPr>
          <a:lstStyle/>
          <a:p>
            <a:pPr algn="ctr"/>
            <a:r>
              <a:rPr lang="en-US" dirty="0" smtClean="0"/>
              <a:t>head</a:t>
            </a:r>
            <a:endParaRPr lang="en-US" dirty="0"/>
          </a:p>
        </p:txBody>
      </p:sp>
      <p:sp>
        <p:nvSpPr>
          <p:cNvPr id="11" name="Arc 10"/>
          <p:cNvSpPr/>
          <p:nvPr/>
        </p:nvSpPr>
        <p:spPr>
          <a:xfrm>
            <a:off x="7636060" y="1125730"/>
            <a:ext cx="758687" cy="347869"/>
          </a:xfrm>
          <a:prstGeom prst="arc">
            <a:avLst>
              <a:gd name="adj1" fmla="val 1023224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a:off x="9348904" y="1125730"/>
            <a:ext cx="758687" cy="347869"/>
          </a:xfrm>
          <a:prstGeom prst="arc">
            <a:avLst>
              <a:gd name="adj1" fmla="val 1023224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10800000">
            <a:off x="7636059" y="1420591"/>
            <a:ext cx="758687" cy="347869"/>
          </a:xfrm>
          <a:prstGeom prst="arc">
            <a:avLst>
              <a:gd name="adj1" fmla="val 1023224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10800000">
            <a:off x="9348904" y="1420590"/>
            <a:ext cx="758687" cy="347869"/>
          </a:xfrm>
          <a:prstGeom prst="arc">
            <a:avLst>
              <a:gd name="adj1" fmla="val 1023224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p:nvPr/>
        </p:nvCxnSpPr>
        <p:spPr>
          <a:xfrm>
            <a:off x="7924295" y="1125730"/>
            <a:ext cx="178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642107" y="1138981"/>
            <a:ext cx="178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924295" y="1768460"/>
            <a:ext cx="178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9638794" y="1768460"/>
            <a:ext cx="178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p:cNvCxnSpPr>
          <p:nvPr/>
        </p:nvCxnSpPr>
        <p:spPr>
          <a:xfrm flipV="1">
            <a:off x="11061749" y="1473599"/>
            <a:ext cx="2120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1"/>
          </p:cNvCxnSpPr>
          <p:nvPr/>
        </p:nvCxnSpPr>
        <p:spPr>
          <a:xfrm flipH="1" flipV="1">
            <a:off x="6426799" y="1473599"/>
            <a:ext cx="25510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62755" y="1288933"/>
            <a:ext cx="625336" cy="369332"/>
          </a:xfrm>
          <a:prstGeom prst="rect">
            <a:avLst/>
          </a:prstGeom>
          <a:noFill/>
        </p:spPr>
        <p:txBody>
          <a:bodyPr wrap="square" rtlCol="0">
            <a:spAutoFit/>
          </a:bodyPr>
          <a:lstStyle/>
          <a:p>
            <a:pPr algn="ctr"/>
            <a:r>
              <a:rPr lang="en-US" dirty="0" smtClean="0"/>
              <a:t>null</a:t>
            </a:r>
            <a:endParaRPr lang="en-US" dirty="0"/>
          </a:p>
        </p:txBody>
      </p:sp>
      <p:sp>
        <p:nvSpPr>
          <p:cNvPr id="30" name="TextBox 29"/>
          <p:cNvSpPr txBox="1"/>
          <p:nvPr/>
        </p:nvSpPr>
        <p:spPr>
          <a:xfrm>
            <a:off x="11195100" y="1275679"/>
            <a:ext cx="625336" cy="369332"/>
          </a:xfrm>
          <a:prstGeom prst="rect">
            <a:avLst/>
          </a:prstGeom>
          <a:noFill/>
        </p:spPr>
        <p:txBody>
          <a:bodyPr wrap="square" rtlCol="0">
            <a:spAutoFit/>
          </a:bodyPr>
          <a:lstStyle/>
          <a:p>
            <a:pPr algn="ctr"/>
            <a:r>
              <a:rPr lang="en-US" dirty="0" smtClean="0"/>
              <a:t>null</a:t>
            </a:r>
            <a:endParaRPr lang="en-US" dirty="0"/>
          </a:p>
        </p:txBody>
      </p:sp>
      <p:sp>
        <p:nvSpPr>
          <p:cNvPr id="31" name="TextBox 30"/>
          <p:cNvSpPr txBox="1"/>
          <p:nvPr/>
        </p:nvSpPr>
        <p:spPr>
          <a:xfrm>
            <a:off x="7683270" y="800777"/>
            <a:ext cx="639418" cy="369332"/>
          </a:xfrm>
          <a:prstGeom prst="rect">
            <a:avLst/>
          </a:prstGeom>
          <a:noFill/>
        </p:spPr>
        <p:txBody>
          <a:bodyPr wrap="square" rtlCol="0">
            <a:spAutoFit/>
          </a:bodyPr>
          <a:lstStyle/>
          <a:p>
            <a:pPr algn="ctr"/>
            <a:r>
              <a:rPr lang="en-US" dirty="0" smtClean="0"/>
              <a:t>next</a:t>
            </a:r>
            <a:endParaRPr lang="en-US" dirty="0"/>
          </a:p>
        </p:txBody>
      </p:sp>
      <p:sp>
        <p:nvSpPr>
          <p:cNvPr id="32" name="TextBox 31"/>
          <p:cNvSpPr txBox="1"/>
          <p:nvPr/>
        </p:nvSpPr>
        <p:spPr>
          <a:xfrm>
            <a:off x="9399427" y="798499"/>
            <a:ext cx="639418" cy="369332"/>
          </a:xfrm>
          <a:prstGeom prst="rect">
            <a:avLst/>
          </a:prstGeom>
          <a:noFill/>
        </p:spPr>
        <p:txBody>
          <a:bodyPr wrap="square" rtlCol="0">
            <a:spAutoFit/>
          </a:bodyPr>
          <a:lstStyle/>
          <a:p>
            <a:pPr algn="ctr"/>
            <a:r>
              <a:rPr lang="en-US" dirty="0" smtClean="0"/>
              <a:t>next</a:t>
            </a:r>
            <a:endParaRPr lang="en-US" dirty="0"/>
          </a:p>
        </p:txBody>
      </p:sp>
      <p:sp>
        <p:nvSpPr>
          <p:cNvPr id="33" name="TextBox 32"/>
          <p:cNvSpPr txBox="1"/>
          <p:nvPr/>
        </p:nvSpPr>
        <p:spPr>
          <a:xfrm>
            <a:off x="11031933" y="1005308"/>
            <a:ext cx="639418" cy="369332"/>
          </a:xfrm>
          <a:prstGeom prst="rect">
            <a:avLst/>
          </a:prstGeom>
          <a:noFill/>
        </p:spPr>
        <p:txBody>
          <a:bodyPr wrap="square" rtlCol="0">
            <a:spAutoFit/>
          </a:bodyPr>
          <a:lstStyle/>
          <a:p>
            <a:pPr algn="ctr"/>
            <a:r>
              <a:rPr lang="en-US" dirty="0" smtClean="0"/>
              <a:t>next</a:t>
            </a:r>
            <a:endParaRPr lang="en-US" dirty="0"/>
          </a:p>
        </p:txBody>
      </p:sp>
      <p:sp>
        <p:nvSpPr>
          <p:cNvPr id="34" name="TextBox 33"/>
          <p:cNvSpPr txBox="1"/>
          <p:nvPr/>
        </p:nvSpPr>
        <p:spPr>
          <a:xfrm>
            <a:off x="9215555" y="1726358"/>
            <a:ext cx="1025386" cy="369332"/>
          </a:xfrm>
          <a:prstGeom prst="rect">
            <a:avLst/>
          </a:prstGeom>
          <a:noFill/>
        </p:spPr>
        <p:txBody>
          <a:bodyPr wrap="square" rtlCol="0">
            <a:spAutoFit/>
          </a:bodyPr>
          <a:lstStyle/>
          <a:p>
            <a:pPr algn="ctr"/>
            <a:r>
              <a:rPr lang="en-US" dirty="0" smtClean="0"/>
              <a:t>previous</a:t>
            </a:r>
            <a:endParaRPr lang="en-US" dirty="0"/>
          </a:p>
        </p:txBody>
      </p:sp>
      <p:sp>
        <p:nvSpPr>
          <p:cNvPr id="35" name="TextBox 34"/>
          <p:cNvSpPr txBox="1"/>
          <p:nvPr/>
        </p:nvSpPr>
        <p:spPr>
          <a:xfrm>
            <a:off x="7490286" y="1726358"/>
            <a:ext cx="1025386" cy="369332"/>
          </a:xfrm>
          <a:prstGeom prst="rect">
            <a:avLst/>
          </a:prstGeom>
          <a:noFill/>
        </p:spPr>
        <p:txBody>
          <a:bodyPr wrap="square" rtlCol="0">
            <a:spAutoFit/>
          </a:bodyPr>
          <a:lstStyle/>
          <a:p>
            <a:pPr algn="ctr"/>
            <a:r>
              <a:rPr lang="en-US" dirty="0" smtClean="0"/>
              <a:t>previous</a:t>
            </a:r>
            <a:endParaRPr lang="en-US" dirty="0"/>
          </a:p>
        </p:txBody>
      </p:sp>
      <p:sp>
        <p:nvSpPr>
          <p:cNvPr id="36" name="TextBox 35"/>
          <p:cNvSpPr txBox="1"/>
          <p:nvPr/>
        </p:nvSpPr>
        <p:spPr>
          <a:xfrm>
            <a:off x="5656516" y="1501278"/>
            <a:ext cx="1025386" cy="369332"/>
          </a:xfrm>
          <a:prstGeom prst="rect">
            <a:avLst/>
          </a:prstGeom>
          <a:noFill/>
        </p:spPr>
        <p:txBody>
          <a:bodyPr wrap="square" rtlCol="0">
            <a:spAutoFit/>
          </a:bodyPr>
          <a:lstStyle/>
          <a:p>
            <a:pPr algn="ctr"/>
            <a:r>
              <a:rPr lang="en-US" dirty="0" smtClean="0"/>
              <a:t>previous</a:t>
            </a:r>
            <a:endParaRPr lang="en-US" dirty="0"/>
          </a:p>
        </p:txBody>
      </p:sp>
    </p:spTree>
    <p:extLst>
      <p:ext uri="{BB962C8B-B14F-4D97-AF65-F5344CB8AC3E}">
        <p14:creationId xmlns:p14="http://schemas.microsoft.com/office/powerpoint/2010/main" val="5994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887"/>
            <a:ext cx="12118206" cy="1325563"/>
          </a:xfrm>
        </p:spPr>
        <p:txBody>
          <a:bodyPr/>
          <a:lstStyle/>
          <a:p>
            <a:pPr algn="ctr"/>
            <a:r>
              <a:rPr lang="en-US" dirty="0" smtClean="0"/>
              <a:t>Exercise: check for cycle in a linked list</a:t>
            </a:r>
            <a:endParaRPr lang="en-US" dirty="0"/>
          </a:p>
        </p:txBody>
      </p:sp>
      <p:sp>
        <p:nvSpPr>
          <p:cNvPr id="3" name="Content Placeholder 2"/>
          <p:cNvSpPr>
            <a:spLocks noGrp="1"/>
          </p:cNvSpPr>
          <p:nvPr>
            <p:ph idx="1"/>
          </p:nvPr>
        </p:nvSpPr>
        <p:spPr>
          <a:xfrm>
            <a:off x="838200" y="875899"/>
            <a:ext cx="10515600" cy="5474319"/>
          </a:xfrm>
        </p:spPr>
        <p:txBody>
          <a:bodyPr>
            <a:normAutofit/>
          </a:bodyPr>
          <a:lstStyle/>
          <a:p>
            <a:pPr marL="0" indent="0">
              <a:buNone/>
            </a:pP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 </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8000FF"/>
                </a:solidFill>
                <a:highlight>
                  <a:srgbClr val="FFFFFF"/>
                </a:highlight>
                <a:latin typeface="Consolas" panose="020B0609020204030204" pitchFamily="49" charset="0"/>
                <a:cs typeface="Consolas" panose="020B0609020204030204" pitchFamily="49" charset="0"/>
              </a:rPr>
              <a:t>int</a:t>
            </a:r>
            <a:r>
              <a:rPr lang="en-US" sz="2200" dirty="0">
                <a:solidFill>
                  <a:srgbClr val="000000"/>
                </a:solidFill>
                <a:highlight>
                  <a:srgbClr val="FFFFFF"/>
                </a:highlight>
                <a:latin typeface="Consolas" panose="020B0609020204030204" pitchFamily="49" charset="0"/>
                <a:cs typeface="Consolas" panose="020B0609020204030204" pitchFamily="49" charset="0"/>
              </a:rPr>
              <a:t> data</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 </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next</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b="1" dirty="0">
                <a:solidFill>
                  <a:srgbClr val="00008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008000"/>
                </a:solidFill>
                <a:highlight>
                  <a:srgbClr val="FFFFFF"/>
                </a:highlight>
                <a:latin typeface="Consolas" panose="020B0609020204030204" pitchFamily="49" charset="0"/>
                <a:cs typeface="Consolas" panose="020B0609020204030204" pitchFamily="49" charset="0"/>
              </a:rPr>
              <a:t>/* A singly linked list has a cycle if any node in it points to itself or a node that would have already been previously visited. Design and write pseudo code to check is a singly linked list has a cycle. */</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200" dirty="0">
                <a:solidFill>
                  <a:srgbClr val="8000FF"/>
                </a:solidFill>
                <a:highlight>
                  <a:srgbClr val="FFFFFF"/>
                </a:highlight>
                <a:latin typeface="Consolas" panose="020B0609020204030204" pitchFamily="49" charset="0"/>
                <a:cs typeface="Consolas" panose="020B0609020204030204" pitchFamily="49" charset="0"/>
              </a:rPr>
              <a:t>bool</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000000"/>
                </a:solidFill>
                <a:highlight>
                  <a:srgbClr val="FFFFFF"/>
                </a:highlight>
                <a:latin typeface="Consolas" panose="020B0609020204030204" pitchFamily="49" charset="0"/>
                <a:cs typeface="Consolas" panose="020B0609020204030204" pitchFamily="49" charset="0"/>
              </a:rPr>
              <a:t>HasCycle</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200" dirty="0">
                <a:solidFill>
                  <a:srgbClr val="000000"/>
                </a:solidFill>
                <a:highlight>
                  <a:srgbClr val="FFFFFF"/>
                </a:highlight>
                <a:latin typeface="Consolas" panose="020B0609020204030204" pitchFamily="49" charset="0"/>
                <a:cs typeface="Consolas" panose="020B0609020204030204" pitchFamily="49" charset="0"/>
              </a:rPr>
              <a:t> node </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head</a:t>
            </a:r>
            <a:r>
              <a:rPr lang="en-US" sz="2200" b="1" dirty="0">
                <a:solidFill>
                  <a:srgbClr val="00008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8000"/>
                </a:solidFill>
                <a:highlight>
                  <a:srgbClr val="FFFFFF"/>
                </a:highlight>
                <a:latin typeface="Consolas" panose="020B0609020204030204" pitchFamily="49" charset="0"/>
                <a:cs typeface="Consolas" panose="020B0609020204030204" pitchFamily="49" charset="0"/>
              </a:rPr>
              <a:t>// Implement this</a:t>
            </a:r>
          </a:p>
        </p:txBody>
      </p:sp>
    </p:spTree>
    <p:extLst>
      <p:ext uri="{BB962C8B-B14F-4D97-AF65-F5344CB8AC3E}">
        <p14:creationId xmlns:p14="http://schemas.microsoft.com/office/powerpoint/2010/main" val="29331351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887"/>
            <a:ext cx="12118206" cy="1325563"/>
          </a:xfrm>
        </p:spPr>
        <p:txBody>
          <a:bodyPr/>
          <a:lstStyle/>
          <a:p>
            <a:pPr algn="ctr"/>
            <a:r>
              <a:rPr lang="en-US" dirty="0" smtClean="0"/>
              <a:t>Solution: </a:t>
            </a:r>
            <a:r>
              <a:rPr lang="en-US" dirty="0"/>
              <a:t>c</a:t>
            </a:r>
            <a:r>
              <a:rPr lang="en-US" dirty="0" smtClean="0"/>
              <a:t>heck for cycle in a linked list</a:t>
            </a:r>
            <a:endParaRPr lang="en-US" dirty="0"/>
          </a:p>
        </p:txBody>
      </p:sp>
      <p:sp>
        <p:nvSpPr>
          <p:cNvPr id="3" name="Content Placeholder 2"/>
          <p:cNvSpPr>
            <a:spLocks noGrp="1"/>
          </p:cNvSpPr>
          <p:nvPr>
            <p:ph idx="1"/>
          </p:nvPr>
        </p:nvSpPr>
        <p:spPr>
          <a:xfrm>
            <a:off x="838199" y="875899"/>
            <a:ext cx="8941067" cy="5474319"/>
          </a:xfrm>
        </p:spPr>
        <p:txBody>
          <a:bodyPr>
            <a:normAutofit fontScale="85000" lnSpcReduction="20000"/>
          </a:bodyPr>
          <a:lstStyle/>
          <a:p>
            <a:pPr marL="0" indent="0">
              <a:buNone/>
            </a:pPr>
            <a:r>
              <a:rPr lang="en-US" sz="2400" dirty="0">
                <a:solidFill>
                  <a:srgbClr val="8000FF"/>
                </a:solidFill>
                <a:highlight>
                  <a:srgbClr val="FFFFFF"/>
                </a:highlight>
                <a:latin typeface="Consolas" panose="020B0609020204030204" pitchFamily="49" charset="0"/>
                <a:cs typeface="Consolas" panose="020B0609020204030204" pitchFamily="49" charset="0"/>
              </a:rPr>
              <a:t>bool</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dirty="0" err="1">
                <a:solidFill>
                  <a:srgbClr val="000000"/>
                </a:solidFill>
                <a:highlight>
                  <a:srgbClr val="FFFFFF"/>
                </a:highlight>
                <a:latin typeface="Consolas" panose="020B0609020204030204" pitchFamily="49" charset="0"/>
                <a:cs typeface="Consolas" panose="020B0609020204030204" pitchFamily="49" charset="0"/>
              </a:rPr>
              <a:t>HasCycle</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400" dirty="0">
                <a:solidFill>
                  <a:srgbClr val="000000"/>
                </a:solidFill>
                <a:highlight>
                  <a:srgbClr val="FFFFFF"/>
                </a:highlight>
                <a:latin typeface="Consolas" panose="020B0609020204030204" pitchFamily="49" charset="0"/>
                <a:cs typeface="Consolas" panose="020B0609020204030204" pitchFamily="49" charset="0"/>
              </a:rPr>
              <a:t> node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head</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dirty="0" err="1">
                <a:solidFill>
                  <a:srgbClr val="8000FF"/>
                </a:solidFill>
                <a:highlight>
                  <a:srgbClr val="FFFFFF"/>
                </a:highlight>
                <a:latin typeface="Consolas" panose="020B0609020204030204" pitchFamily="49" charset="0"/>
                <a:cs typeface="Consolas" panose="020B0609020204030204" pitchFamily="49" charset="0"/>
              </a:rPr>
              <a:t>struct</a:t>
            </a:r>
            <a:r>
              <a:rPr lang="en-US" sz="2400" dirty="0">
                <a:solidFill>
                  <a:srgbClr val="000000"/>
                </a:solidFill>
                <a:highlight>
                  <a:srgbClr val="FFFFFF"/>
                </a:highlight>
                <a:latin typeface="Consolas" panose="020B0609020204030204" pitchFamily="49" charset="0"/>
                <a:cs typeface="Consolas" panose="020B0609020204030204" pitchFamily="49" charset="0"/>
              </a:rPr>
              <a:t> node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fast</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slow</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fast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slow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head</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FF"/>
                </a:solidFill>
                <a:highlight>
                  <a:srgbClr val="FFFFFF"/>
                </a:highlight>
                <a:latin typeface="Consolas" panose="020B0609020204030204" pitchFamily="49" charset="0"/>
                <a:cs typeface="Consolas" panose="020B0609020204030204" pitchFamily="49" charset="0"/>
              </a:rPr>
              <a:t>while</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fast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FF"/>
                </a:solidFill>
                <a:highlight>
                  <a:srgbClr val="FFFFFF"/>
                </a:highlight>
                <a:latin typeface="Consolas" panose="020B0609020204030204" pitchFamily="49" charset="0"/>
                <a:cs typeface="Consolas" panose="020B0609020204030204" pitchFamily="49" charset="0"/>
              </a:rPr>
              <a:t>NULL</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dirty="0">
                <a:solidFill>
                  <a:srgbClr val="008000"/>
                </a:solidFill>
                <a:highlight>
                  <a:srgbClr val="FFFFFF"/>
                </a:highlight>
                <a:latin typeface="Consolas" panose="020B0609020204030204" pitchFamily="49" charset="0"/>
                <a:cs typeface="Consolas" panose="020B0609020204030204" pitchFamily="49" charset="0"/>
              </a:rPr>
              <a:t>// until end of list is reached</a:t>
            </a: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FF"/>
                </a:solidFill>
                <a:highlight>
                  <a:srgbClr val="FFFFFF"/>
                </a:highlight>
                <a:latin typeface="Consolas" panose="020B0609020204030204" pitchFamily="49" charset="0"/>
                <a:cs typeface="Consolas" panose="020B0609020204030204" pitchFamily="49" charset="0"/>
              </a:rPr>
              <a:t>if</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fast</a:t>
            </a:r>
            <a:r>
              <a:rPr lang="en-US" sz="2400" b="1" dirty="0">
                <a:solidFill>
                  <a:srgbClr val="000080"/>
                </a:solidFill>
                <a:highlight>
                  <a:srgbClr val="FFFFFF"/>
                </a:highlight>
                <a:latin typeface="Consolas" panose="020B0609020204030204" pitchFamily="49" charset="0"/>
                <a:cs typeface="Consolas" panose="020B0609020204030204" pitchFamily="49" charset="0"/>
              </a:rPr>
              <a:t>-&gt;</a:t>
            </a:r>
            <a:r>
              <a:rPr lang="en-US" sz="2400" dirty="0">
                <a:solidFill>
                  <a:srgbClr val="000000"/>
                </a:solidFill>
                <a:highlight>
                  <a:srgbClr val="FFFFFF"/>
                </a:highlight>
                <a:latin typeface="Consolas" panose="020B0609020204030204" pitchFamily="49" charset="0"/>
                <a:cs typeface="Consolas" panose="020B0609020204030204" pitchFamily="49" charset="0"/>
              </a:rPr>
              <a:t>next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FF"/>
                </a:solidFill>
                <a:highlight>
                  <a:srgbClr val="FFFFFF"/>
                </a:highlight>
                <a:latin typeface="Consolas" panose="020B0609020204030204" pitchFamily="49" charset="0"/>
                <a:cs typeface="Consolas" panose="020B0609020204030204" pitchFamily="49" charset="0"/>
              </a:rPr>
              <a:t>NULL</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dirty="0">
                <a:solidFill>
                  <a:srgbClr val="008000"/>
                </a:solidFill>
                <a:highlight>
                  <a:srgbClr val="FFFFFF"/>
                </a:highlight>
                <a:latin typeface="Consolas" panose="020B0609020204030204" pitchFamily="49" charset="0"/>
                <a:cs typeface="Consolas" panose="020B0609020204030204" pitchFamily="49" charset="0"/>
              </a:rPr>
              <a:t>// end of list, no cycle</a:t>
            </a: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FF"/>
                </a:solidFill>
                <a:highlight>
                  <a:srgbClr val="FFFFFF"/>
                </a:highlight>
                <a:latin typeface="Consolas" panose="020B0609020204030204" pitchFamily="49" charset="0"/>
                <a:cs typeface="Consolas" panose="020B0609020204030204" pitchFamily="49" charset="0"/>
              </a:rPr>
              <a:t>return</a:t>
            </a:r>
            <a:r>
              <a:rPr lang="en-US" sz="2400" dirty="0">
                <a:solidFill>
                  <a:srgbClr val="000000"/>
                </a:solidFill>
                <a:highlight>
                  <a:srgbClr val="FFFFFF"/>
                </a:highlight>
                <a:latin typeface="Consolas" panose="020B0609020204030204" pitchFamily="49" charset="0"/>
                <a:cs typeface="Consolas" panose="020B0609020204030204" pitchFamily="49" charset="0"/>
              </a:rPr>
              <a:t> false</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fast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fast</a:t>
            </a:r>
            <a:r>
              <a:rPr lang="en-US" sz="2400" b="1" dirty="0">
                <a:solidFill>
                  <a:srgbClr val="000080"/>
                </a:solidFill>
                <a:highlight>
                  <a:srgbClr val="FFFFFF"/>
                </a:highlight>
                <a:latin typeface="Consolas" panose="020B0609020204030204" pitchFamily="49" charset="0"/>
                <a:cs typeface="Consolas" panose="020B0609020204030204" pitchFamily="49" charset="0"/>
              </a:rPr>
              <a:t>-&gt;</a:t>
            </a:r>
            <a:r>
              <a:rPr lang="en-US" sz="2400" dirty="0">
                <a:solidFill>
                  <a:srgbClr val="000000"/>
                </a:solidFill>
                <a:highlight>
                  <a:srgbClr val="FFFFFF"/>
                </a:highlight>
                <a:latin typeface="Consolas" panose="020B0609020204030204" pitchFamily="49" charset="0"/>
                <a:cs typeface="Consolas" panose="020B0609020204030204" pitchFamily="49" charset="0"/>
              </a:rPr>
              <a:t>next</a:t>
            </a:r>
            <a:r>
              <a:rPr lang="en-US" sz="2400" b="1" dirty="0">
                <a:solidFill>
                  <a:srgbClr val="000080"/>
                </a:solidFill>
                <a:highlight>
                  <a:srgbClr val="FFFFFF"/>
                </a:highlight>
                <a:latin typeface="Consolas" panose="020B0609020204030204" pitchFamily="49" charset="0"/>
                <a:cs typeface="Consolas" panose="020B0609020204030204" pitchFamily="49" charset="0"/>
              </a:rPr>
              <a:t>-&gt;</a:t>
            </a:r>
            <a:r>
              <a:rPr lang="en-US" sz="2400" dirty="0">
                <a:solidFill>
                  <a:srgbClr val="000000"/>
                </a:solidFill>
                <a:highlight>
                  <a:srgbClr val="FFFFFF"/>
                </a:highlight>
                <a:latin typeface="Consolas" panose="020B0609020204030204" pitchFamily="49" charset="0"/>
                <a:cs typeface="Consolas" panose="020B0609020204030204" pitchFamily="49" charset="0"/>
              </a:rPr>
              <a:t>next</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slow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slow</a:t>
            </a:r>
            <a:r>
              <a:rPr lang="en-US" sz="2400" b="1" dirty="0">
                <a:solidFill>
                  <a:srgbClr val="000080"/>
                </a:solidFill>
                <a:highlight>
                  <a:srgbClr val="FFFFFF"/>
                </a:highlight>
                <a:latin typeface="Consolas" panose="020B0609020204030204" pitchFamily="49" charset="0"/>
                <a:cs typeface="Consolas" panose="020B0609020204030204" pitchFamily="49" charset="0"/>
              </a:rPr>
              <a:t>-&gt;</a:t>
            </a:r>
            <a:r>
              <a:rPr lang="en-US" sz="2400" dirty="0">
                <a:solidFill>
                  <a:srgbClr val="000000"/>
                </a:solidFill>
                <a:highlight>
                  <a:srgbClr val="FFFFFF"/>
                </a:highlight>
                <a:latin typeface="Consolas" panose="020B0609020204030204" pitchFamily="49" charset="0"/>
                <a:cs typeface="Consolas" panose="020B0609020204030204" pitchFamily="49" charset="0"/>
              </a:rPr>
              <a:t>next</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FF"/>
                </a:solidFill>
                <a:highlight>
                  <a:srgbClr val="FFFFFF"/>
                </a:highlight>
                <a:latin typeface="Consolas" panose="020B0609020204030204" pitchFamily="49" charset="0"/>
                <a:cs typeface="Consolas" panose="020B0609020204030204" pitchFamily="49" charset="0"/>
              </a:rPr>
              <a:t>if</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slow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fast</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dirty="0">
                <a:solidFill>
                  <a:srgbClr val="008000"/>
                </a:solidFill>
                <a:highlight>
                  <a:srgbClr val="FFFFFF"/>
                </a:highlight>
                <a:latin typeface="Consolas" panose="020B0609020204030204" pitchFamily="49" charset="0"/>
                <a:cs typeface="Consolas" panose="020B0609020204030204" pitchFamily="49" charset="0"/>
              </a:rPr>
              <a:t>// cycle found</a:t>
            </a: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FF"/>
                </a:solidFill>
                <a:highlight>
                  <a:srgbClr val="FFFFFF"/>
                </a:highlight>
                <a:latin typeface="Consolas" panose="020B0609020204030204" pitchFamily="49" charset="0"/>
                <a:cs typeface="Consolas" panose="020B0609020204030204" pitchFamily="49" charset="0"/>
              </a:rPr>
              <a:t>return</a:t>
            </a:r>
            <a:r>
              <a:rPr lang="en-US" sz="2400" dirty="0">
                <a:solidFill>
                  <a:srgbClr val="000000"/>
                </a:solidFill>
                <a:highlight>
                  <a:srgbClr val="FFFFFF"/>
                </a:highlight>
                <a:latin typeface="Consolas" panose="020B0609020204030204" pitchFamily="49" charset="0"/>
                <a:cs typeface="Consolas" panose="020B0609020204030204" pitchFamily="49" charset="0"/>
              </a:rPr>
              <a:t> true</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4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b="1" dirty="0">
                <a:solidFill>
                  <a:srgbClr val="0000FF"/>
                </a:solidFill>
                <a:highlight>
                  <a:srgbClr val="FFFFFF"/>
                </a:highlight>
                <a:latin typeface="Consolas" panose="020B0609020204030204" pitchFamily="49" charset="0"/>
                <a:cs typeface="Consolas" panose="020B0609020204030204" pitchFamily="49" charset="0"/>
              </a:rPr>
              <a:t>return</a:t>
            </a:r>
            <a:r>
              <a:rPr lang="en-US" sz="2400" dirty="0">
                <a:solidFill>
                  <a:srgbClr val="000000"/>
                </a:solidFill>
                <a:highlight>
                  <a:srgbClr val="FFFFFF"/>
                </a:highlight>
                <a:latin typeface="Consolas" panose="020B0609020204030204" pitchFamily="49" charset="0"/>
                <a:cs typeface="Consolas" panose="020B0609020204030204" pitchFamily="49" charset="0"/>
              </a:rPr>
              <a:t> false</a:t>
            </a:r>
            <a:r>
              <a:rPr lang="en-US" sz="2400" b="1" dirty="0">
                <a:solidFill>
                  <a:srgbClr val="000080"/>
                </a:solidFill>
                <a:highlight>
                  <a:srgbClr val="FFFFFF"/>
                </a:highlight>
                <a:latin typeface="Consolas" panose="020B0609020204030204" pitchFamily="49" charset="0"/>
                <a:cs typeface="Consolas" panose="020B0609020204030204" pitchFamily="49" charset="0"/>
              </a:rPr>
              <a:t>;</a:t>
            </a:r>
            <a:r>
              <a:rPr lang="en-US" sz="2400" dirty="0">
                <a:solidFill>
                  <a:srgbClr val="000000"/>
                </a:solidFill>
                <a:highlight>
                  <a:srgbClr val="FFFFFF"/>
                </a:highlight>
                <a:latin typeface="Consolas" panose="020B0609020204030204" pitchFamily="49" charset="0"/>
                <a:cs typeface="Consolas" panose="020B0609020204030204" pitchFamily="49" charset="0"/>
              </a:rPr>
              <a:t> </a:t>
            </a:r>
            <a:r>
              <a:rPr lang="en-US" sz="2400" dirty="0">
                <a:solidFill>
                  <a:srgbClr val="008000"/>
                </a:solidFill>
                <a:highlight>
                  <a:srgbClr val="FFFFFF"/>
                </a:highlight>
                <a:latin typeface="Consolas" panose="020B0609020204030204" pitchFamily="49" charset="0"/>
                <a:cs typeface="Consolas" panose="020B0609020204030204" pitchFamily="49" charset="0"/>
              </a:rPr>
              <a:t>// reached end – no cycle</a:t>
            </a:r>
          </a:p>
          <a:p>
            <a:pPr marL="0" indent="0">
              <a:buNone/>
            </a:pPr>
            <a:r>
              <a:rPr lang="en-US" sz="2400" b="1" dirty="0">
                <a:solidFill>
                  <a:srgbClr val="000080"/>
                </a:solidFill>
                <a:highlight>
                  <a:srgbClr val="FFFFFF"/>
                </a:highlight>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4" name="TextBox 3"/>
          <p:cNvSpPr txBox="1"/>
          <p:nvPr/>
        </p:nvSpPr>
        <p:spPr>
          <a:xfrm>
            <a:off x="6628598" y="3080085"/>
            <a:ext cx="5563402" cy="2308324"/>
          </a:xfrm>
          <a:prstGeom prst="rect">
            <a:avLst/>
          </a:prstGeom>
          <a:noFill/>
        </p:spPr>
        <p:txBody>
          <a:bodyPr wrap="square" rtlCol="0">
            <a:spAutoFit/>
          </a:bodyPr>
          <a:lstStyle/>
          <a:p>
            <a:r>
              <a:rPr lang="en-US" dirty="0" smtClean="0"/>
              <a:t>Note: This algorithm requires a trick. Two pointers, </a:t>
            </a:r>
            <a:r>
              <a:rPr lang="en-US" i="1" dirty="0" smtClean="0"/>
              <a:t>fast</a:t>
            </a:r>
            <a:r>
              <a:rPr lang="en-US" dirty="0" smtClean="0"/>
              <a:t> and </a:t>
            </a:r>
            <a:r>
              <a:rPr lang="en-US" i="1" dirty="0" smtClean="0"/>
              <a:t>slow</a:t>
            </a:r>
            <a:r>
              <a:rPr lang="en-US" dirty="0" smtClean="0"/>
              <a:t> begin with being pointed to head of the linked list. The </a:t>
            </a:r>
            <a:r>
              <a:rPr lang="en-US" i="1" dirty="0" smtClean="0"/>
              <a:t>fast</a:t>
            </a:r>
            <a:r>
              <a:rPr lang="en-US" dirty="0" smtClean="0"/>
              <a:t> pointer moves, twice as fast as </a:t>
            </a:r>
            <a:r>
              <a:rPr lang="en-US" i="1" dirty="0" smtClean="0"/>
              <a:t>slow</a:t>
            </a:r>
            <a:r>
              <a:rPr lang="en-US" dirty="0" smtClean="0"/>
              <a:t>, which navigates the linked list one node at a time. If </a:t>
            </a:r>
            <a:r>
              <a:rPr lang="en-US" i="1" dirty="0" smtClean="0"/>
              <a:t>fast</a:t>
            </a:r>
            <a:r>
              <a:rPr lang="en-US" dirty="0" smtClean="0"/>
              <a:t> and </a:t>
            </a:r>
            <a:r>
              <a:rPr lang="en-US" i="1" dirty="0" smtClean="0"/>
              <a:t>slow</a:t>
            </a:r>
            <a:r>
              <a:rPr lang="en-US" dirty="0" smtClean="0"/>
              <a:t> are ever pointing to the same node, we know there’s a cycle. Try this out with a few examples.</a:t>
            </a:r>
          </a:p>
          <a:p>
            <a:r>
              <a:rPr lang="en-US" dirty="0" smtClean="0"/>
              <a:t>Time complexity: O(n)</a:t>
            </a:r>
          </a:p>
          <a:p>
            <a:r>
              <a:rPr lang="en-US" dirty="0" smtClean="0"/>
              <a:t>Space complexity: O(1)</a:t>
            </a:r>
            <a:endParaRPr lang="en-US" dirty="0"/>
          </a:p>
        </p:txBody>
      </p:sp>
    </p:spTree>
    <p:extLst>
      <p:ext uri="{BB962C8B-B14F-4D97-AF65-F5344CB8AC3E}">
        <p14:creationId xmlns:p14="http://schemas.microsoft.com/office/powerpoint/2010/main" val="3163383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Object Oriented Design</a:t>
            </a:r>
            <a:endParaRPr lang="en-US" dirty="0"/>
          </a:p>
        </p:txBody>
      </p:sp>
      <p:sp>
        <p:nvSpPr>
          <p:cNvPr id="3" name="Content Placeholder 2"/>
          <p:cNvSpPr>
            <a:spLocks noGrp="1"/>
          </p:cNvSpPr>
          <p:nvPr>
            <p:ph idx="1"/>
          </p:nvPr>
        </p:nvSpPr>
        <p:spPr/>
        <p:txBody>
          <a:bodyPr/>
          <a:lstStyle/>
          <a:p>
            <a:r>
              <a:rPr lang="en-US" dirty="0" smtClean="0"/>
              <a:t>In an object oriented language of your choice, define the Node class and the Linked List class, where objects of the Node class will form the nodes in the singly linked list. </a:t>
            </a:r>
          </a:p>
          <a:p>
            <a:pPr lvl="1"/>
            <a:r>
              <a:rPr lang="en-US" dirty="0" smtClean="0"/>
              <a:t>Determine which </a:t>
            </a:r>
            <a:r>
              <a:rPr lang="en-US" b="1" dirty="0" smtClean="0"/>
              <a:t>data members</a:t>
            </a:r>
            <a:r>
              <a:rPr lang="en-US" dirty="0" smtClean="0"/>
              <a:t> are readable, writable from outside the class, which are read only and which are not accessible from outside the class.</a:t>
            </a:r>
            <a:endParaRPr lang="en-US" dirty="0"/>
          </a:p>
        </p:txBody>
      </p:sp>
    </p:spTree>
    <p:extLst>
      <p:ext uri="{BB962C8B-B14F-4D97-AF65-F5344CB8AC3E}">
        <p14:creationId xmlns:p14="http://schemas.microsoft.com/office/powerpoint/2010/main" val="525871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Node class</a:t>
            </a:r>
            <a:endParaRPr lang="en-US" dirty="0"/>
          </a:p>
        </p:txBody>
      </p:sp>
      <p:pic>
        <p:nvPicPr>
          <p:cNvPr id="2" name="Picture 1"/>
          <p:cNvPicPr>
            <a:picLocks noChangeAspect="1"/>
          </p:cNvPicPr>
          <p:nvPr/>
        </p:nvPicPr>
        <p:blipFill>
          <a:blip r:embed="rId2"/>
          <a:stretch>
            <a:fillRect/>
          </a:stretch>
        </p:blipFill>
        <p:spPr>
          <a:xfrm>
            <a:off x="647700" y="1366837"/>
            <a:ext cx="10896600" cy="4124325"/>
          </a:xfrm>
          <a:prstGeom prst="rect">
            <a:avLst/>
          </a:prstGeom>
        </p:spPr>
      </p:pic>
    </p:spTree>
    <p:extLst>
      <p:ext uri="{BB962C8B-B14F-4D97-AF65-F5344CB8AC3E}">
        <p14:creationId xmlns:p14="http://schemas.microsoft.com/office/powerpoint/2010/main" val="1641784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Linked List class</a:t>
            </a:r>
            <a:endParaRPr lang="en-US" dirty="0"/>
          </a:p>
        </p:txBody>
      </p:sp>
      <p:pic>
        <p:nvPicPr>
          <p:cNvPr id="2" name="Picture 1"/>
          <p:cNvPicPr>
            <a:picLocks noChangeAspect="1"/>
          </p:cNvPicPr>
          <p:nvPr/>
        </p:nvPicPr>
        <p:blipFill>
          <a:blip r:embed="rId3"/>
          <a:stretch>
            <a:fillRect/>
          </a:stretch>
        </p:blipFill>
        <p:spPr>
          <a:xfrm>
            <a:off x="709612" y="1919287"/>
            <a:ext cx="10772775" cy="3019425"/>
          </a:xfrm>
          <a:prstGeom prst="rect">
            <a:avLst/>
          </a:prstGeom>
        </p:spPr>
      </p:pic>
    </p:spTree>
    <p:extLst>
      <p:ext uri="{BB962C8B-B14F-4D97-AF65-F5344CB8AC3E}">
        <p14:creationId xmlns:p14="http://schemas.microsoft.com/office/powerpoint/2010/main" val="1167632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4954</TotalTime>
  <Words>8369</Words>
  <Application>Microsoft Office PowerPoint</Application>
  <PresentationFormat>Widescreen</PresentationFormat>
  <Paragraphs>1207</Paragraphs>
  <Slides>63</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Andalus</vt:lpstr>
      <vt:lpstr>Arial</vt:lpstr>
      <vt:lpstr>Calibri</vt:lpstr>
      <vt:lpstr>Calibri Light</vt:lpstr>
      <vt:lpstr>Consolas</vt:lpstr>
      <vt:lpstr>Wingdings</vt:lpstr>
      <vt:lpstr>Office Theme</vt:lpstr>
      <vt:lpstr>PowerPoint Presentation</vt:lpstr>
      <vt:lpstr>Linked Lists</vt:lpstr>
      <vt:lpstr>Goals</vt:lpstr>
      <vt:lpstr>PowerPoint Presentation</vt:lpstr>
      <vt:lpstr>Thought exercise: When and why would you choose a Linked List instead of Array data structure?</vt:lpstr>
      <vt:lpstr>What is Encapsulation?</vt:lpstr>
      <vt:lpstr>Exercise: Object Oriented Design</vt:lpstr>
      <vt:lpstr>PowerPoint Presentation</vt:lpstr>
      <vt:lpstr>PowerPoint Presentation</vt:lpstr>
      <vt:lpstr>Links – can be references or pointer</vt:lpstr>
      <vt:lpstr>PowerPoint Presentation</vt:lpstr>
      <vt:lpstr>Doubly Linked List</vt:lpstr>
      <vt:lpstr>PowerPoint Presentation</vt:lpstr>
      <vt:lpstr>Setup: Game of cards</vt:lpstr>
      <vt:lpstr>PowerPoint Presentation</vt:lpstr>
      <vt:lpstr>PowerPoint Presentation</vt:lpstr>
      <vt:lpstr>PowerPoint Presentation</vt:lpstr>
      <vt:lpstr>PowerPoint Presentation</vt:lpstr>
      <vt:lpstr>Exercise: Remove first 5 nodes in a linked list</vt:lpstr>
      <vt:lpstr>PowerPoint Presentation</vt:lpstr>
      <vt:lpstr>PowerPoint Presentation</vt:lpstr>
      <vt:lpstr>Remove one node: in Ruby verses C</vt:lpstr>
      <vt:lpstr>Memory Leak</vt:lpstr>
      <vt:lpstr>Recap exercises</vt:lpstr>
      <vt:lpstr>Exercise: Reverse a singly linked list</vt:lpstr>
      <vt:lpstr>PowerPoint Presentation</vt:lpstr>
      <vt:lpstr>PowerPoint Presentation</vt:lpstr>
      <vt:lpstr>PowerPoint Presentation</vt:lpstr>
      <vt:lpstr>Exercise: kth node from the end of a linked list</vt:lpstr>
      <vt:lpstr>PowerPoint Presentation</vt:lpstr>
      <vt:lpstr>PowerPoint Presentation</vt:lpstr>
      <vt:lpstr>Exercise: Find the middle node in a linked list</vt:lpstr>
      <vt:lpstr>Algorithm: Middle node in the linked list</vt:lpstr>
      <vt:lpstr>Exercise: check for cycle in a linked list</vt:lpstr>
      <vt:lpstr>Algorithm: Check for cycle in the linked list</vt:lpstr>
      <vt:lpstr>Linked List</vt:lpstr>
      <vt:lpstr>Code review: Linked List</vt:lpstr>
      <vt:lpstr>PowerPoint Presentation</vt:lpstr>
      <vt:lpstr>PowerPoint Presentation</vt:lpstr>
      <vt:lpstr>Backup slides</vt:lpstr>
      <vt:lpstr>PowerPoint Presentation</vt:lpstr>
      <vt:lpstr>PowerPoint Presentation</vt:lpstr>
      <vt:lpstr>Exercise: find a value in a linked list</vt:lpstr>
      <vt:lpstr>Solution in C: find a value in a linked list</vt:lpstr>
      <vt:lpstr>Solved in C: remove the first 5 nodes in a linked list</vt:lpstr>
      <vt:lpstr>Solution: remove the first 5 nodes in a linked list</vt:lpstr>
      <vt:lpstr>Solved in C: reverse a singly linked list</vt:lpstr>
      <vt:lpstr>Solution: reverse a linked list</vt:lpstr>
      <vt:lpstr>Solved in C: find the Nth node from the end of a linked list</vt:lpstr>
      <vt:lpstr>Solution 1: Find the nth node from the end</vt:lpstr>
      <vt:lpstr>Solution 2: Find the nth node from the end</vt:lpstr>
      <vt:lpstr>Exercise: operations on arrays and linked lists</vt:lpstr>
      <vt:lpstr>Solutions in C: Print all int data values</vt:lpstr>
      <vt:lpstr>Solutions: Print the largest int values</vt:lpstr>
      <vt:lpstr>Solutions: Delete the node or remove entry with specified value</vt:lpstr>
      <vt:lpstr>Solution: Insert an entry with specified value in an Array</vt:lpstr>
      <vt:lpstr>Solution: Insert an entry with specified value in a Linked List</vt:lpstr>
      <vt:lpstr>Solved: Empty the data structure</vt:lpstr>
      <vt:lpstr>Exercise: Find the middle node in a linked list</vt:lpstr>
      <vt:lpstr>Solution: Find the middle node in a linked list</vt:lpstr>
      <vt:lpstr>Doubly Linked List</vt:lpstr>
      <vt:lpstr>Exercise: check for cycle in a linked list</vt:lpstr>
      <vt:lpstr>Solution: check for cycle in a linked list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Van Wicklen</dc:creator>
  <cp:lastModifiedBy>Shruti Van Wicklen</cp:lastModifiedBy>
  <cp:revision>484</cp:revision>
  <dcterms:created xsi:type="dcterms:W3CDTF">2016-09-13T19:39:06Z</dcterms:created>
  <dcterms:modified xsi:type="dcterms:W3CDTF">2018-02-15T23:06:03Z</dcterms:modified>
</cp:coreProperties>
</file>