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256" r:id="rId2"/>
    <p:sldId id="257" r:id="rId3"/>
    <p:sldId id="271" r:id="rId4"/>
    <p:sldId id="272" r:id="rId5"/>
    <p:sldId id="273" r:id="rId6"/>
    <p:sldId id="260" r:id="rId7"/>
    <p:sldId id="261" r:id="rId8"/>
    <p:sldId id="262" r:id="rId9"/>
    <p:sldId id="258" r:id="rId10"/>
    <p:sldId id="259" r:id="rId11"/>
    <p:sldId id="263" r:id="rId12"/>
    <p:sldId id="270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89" r:id="rId25"/>
    <p:sldId id="285" r:id="rId26"/>
    <p:sldId id="286" r:id="rId27"/>
    <p:sldId id="287" r:id="rId28"/>
    <p:sldId id="290" r:id="rId29"/>
    <p:sldId id="291" r:id="rId30"/>
    <p:sldId id="292" r:id="rId31"/>
    <p:sldId id="305" r:id="rId32"/>
    <p:sldId id="293" r:id="rId33"/>
    <p:sldId id="294" r:id="rId34"/>
    <p:sldId id="295" r:id="rId35"/>
    <p:sldId id="302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5269" autoAdjust="0"/>
  </p:normalViewPr>
  <p:slideViewPr>
    <p:cSldViewPr>
      <p:cViewPr varScale="1">
        <p:scale>
          <a:sx n="54" d="100"/>
          <a:sy n="54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4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B1C22-0C38-4CE4-8896-EE6F2622A250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13CC-1AFA-471D-9278-F9CE5C124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913CC-1AFA-471D-9278-F9CE5C1249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913CC-1AFA-471D-9278-F9CE5C1249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913CC-1AFA-471D-9278-F9CE5C1249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913CC-1AFA-471D-9278-F9CE5C1249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504EF8-1AAD-4E0A-9A80-ADD449861F5B}" type="datetimeFigureOut">
              <a:rPr lang="en-US" smtClean="0"/>
              <a:pPr/>
              <a:t>04-Feb-14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DD7C97-983D-4EC5-96B8-D37CDEB91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FPGA Design Challenge :Techkriti’14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Digital Design using Verilog – Part 1 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5658296"/>
            <a:ext cx="7772400" cy="119970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Anurag Dwivedi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: Logic Blocks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3" y="1385888"/>
            <a:ext cx="52482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/>
          <a:lstStyle/>
          <a:p>
            <a:r>
              <a:rPr lang="en-US" dirty="0" smtClean="0"/>
              <a:t>Configured using a Hardware Descriptive Language </a:t>
            </a:r>
          </a:p>
          <a:p>
            <a:endParaRPr lang="en-US" dirty="0" smtClean="0"/>
          </a:p>
          <a:p>
            <a:r>
              <a:rPr lang="en-US" dirty="0" smtClean="0"/>
              <a:t>Can be configured in any way by the user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FPGA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528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various building blocks called Modules </a:t>
            </a:r>
          </a:p>
          <a:p>
            <a:endParaRPr lang="en-US" dirty="0" smtClean="0"/>
          </a:p>
          <a:p>
            <a:r>
              <a:rPr lang="en-US" dirty="0" smtClean="0"/>
              <a:t>Communication between a module and its environment is achieved by using Ports </a:t>
            </a:r>
          </a:p>
          <a:p>
            <a:endParaRPr lang="en-US" dirty="0" smtClean="0"/>
          </a:p>
          <a:p>
            <a:r>
              <a:rPr lang="en-US" dirty="0" smtClean="0"/>
              <a:t>Ports are of three types: input, output, </a:t>
            </a:r>
            <a:r>
              <a:rPr lang="en-US" dirty="0" err="1" smtClean="0"/>
              <a:t>inout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in Verilog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“Black Box” in Verilog with inputs, outputs and internal logic working. </a:t>
            </a:r>
          </a:p>
          <a:p>
            <a:endParaRPr lang="en-US" dirty="0" smtClean="0"/>
          </a:p>
          <a:p>
            <a:r>
              <a:rPr lang="en-US" dirty="0" smtClean="0"/>
              <a:t>So, a module can be used to implement a counter. </a:t>
            </a:r>
          </a:p>
          <a:p>
            <a:endParaRPr lang="en-US" dirty="0" smtClean="0"/>
          </a:p>
          <a:p>
            <a:r>
              <a:rPr lang="en-US" dirty="0" smtClean="0"/>
              <a:t>A module is defined as module &lt;specific type&gt;(&lt;port list&gt;);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5747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One Input port for CLK</a:t>
            </a:r>
          </a:p>
          <a:p>
            <a:r>
              <a:rPr lang="en-US" dirty="0" smtClean="0"/>
              <a:t>Four binary output ports</a:t>
            </a:r>
          </a:p>
          <a:p>
            <a:r>
              <a:rPr lang="en-US" dirty="0" smtClean="0"/>
              <a:t>At every rising edge of clock, increment output by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4029 Counter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484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Way 1: </a:t>
            </a:r>
          </a:p>
          <a:p>
            <a:pPr>
              <a:buNone/>
            </a:pPr>
            <a:r>
              <a:rPr lang="en-US" dirty="0" smtClean="0"/>
              <a:t>	module 4029(</a:t>
            </a:r>
            <a:r>
              <a:rPr lang="en-US" dirty="0" err="1" smtClean="0"/>
              <a:t>clk</a:t>
            </a:r>
            <a:r>
              <a:rPr lang="en-US" dirty="0" smtClean="0"/>
              <a:t>, a, b, c, d, reset, enable); </a:t>
            </a:r>
          </a:p>
          <a:p>
            <a:pPr>
              <a:buNone/>
            </a:pPr>
            <a:r>
              <a:rPr lang="en-US" dirty="0" smtClean="0"/>
              <a:t>//Assuming two more input pins, reset and</a:t>
            </a:r>
          </a:p>
          <a:p>
            <a:pPr>
              <a:buNone/>
            </a:pPr>
            <a:r>
              <a:rPr lang="en-US" dirty="0" smtClean="0"/>
              <a:t>//enable with their corresponding functioning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Way 2: </a:t>
            </a:r>
          </a:p>
          <a:p>
            <a:pPr>
              <a:buNone/>
            </a:pPr>
            <a:r>
              <a:rPr lang="en-US" dirty="0" smtClean="0"/>
              <a:t>   module 4029(</a:t>
            </a:r>
            <a:r>
              <a:rPr lang="en-US" dirty="0" err="1" smtClean="0"/>
              <a:t>clk</a:t>
            </a:r>
            <a:r>
              <a:rPr lang="en-US" dirty="0" smtClean="0"/>
              <a:t>, out, reset, enable);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is the difference in the two?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812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Way 1: </a:t>
            </a:r>
          </a:p>
          <a:p>
            <a:pPr>
              <a:buNone/>
            </a:pPr>
            <a:r>
              <a:rPr lang="en-US" dirty="0" smtClean="0"/>
              <a:t>	input </a:t>
            </a:r>
            <a:r>
              <a:rPr lang="en-US" dirty="0" err="1" smtClean="0"/>
              <a:t>clk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input reset; </a:t>
            </a:r>
          </a:p>
          <a:p>
            <a:pPr>
              <a:buNone/>
            </a:pPr>
            <a:r>
              <a:rPr lang="en-US" dirty="0" smtClean="0"/>
              <a:t>	input enable; </a:t>
            </a:r>
          </a:p>
          <a:p>
            <a:pPr>
              <a:buNone/>
            </a:pPr>
            <a:r>
              <a:rPr lang="en-US" dirty="0" smtClean="0"/>
              <a:t>	output </a:t>
            </a:r>
            <a:r>
              <a:rPr lang="en-US" dirty="0" err="1" smtClean="0"/>
              <a:t>a,b,c,d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Way 2: </a:t>
            </a:r>
          </a:p>
          <a:p>
            <a:pPr>
              <a:buNone/>
            </a:pPr>
            <a:r>
              <a:rPr lang="en-US" dirty="0" smtClean="0"/>
              <a:t>	input </a:t>
            </a:r>
            <a:r>
              <a:rPr lang="en-US" dirty="0" err="1" smtClean="0"/>
              <a:t>clk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input reset; </a:t>
            </a:r>
          </a:p>
          <a:p>
            <a:pPr>
              <a:buNone/>
            </a:pPr>
            <a:r>
              <a:rPr lang="en-US" dirty="0" smtClean="0"/>
              <a:t>	input enable; </a:t>
            </a:r>
          </a:p>
          <a:p>
            <a:pPr>
              <a:buNone/>
            </a:pPr>
            <a:r>
              <a:rPr lang="en-US" dirty="0" smtClean="0"/>
              <a:t>	output [3:0] out;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need drivers for this module in order to interact with other modules</a:t>
            </a:r>
          </a:p>
          <a:p>
            <a:endParaRPr lang="en-US" dirty="0" smtClean="0"/>
          </a:p>
          <a:p>
            <a:r>
              <a:rPr lang="en-US" dirty="0" smtClean="0"/>
              <a:t>Driver is a way of defining something which can drive a load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Two types of drivers: </a:t>
            </a:r>
          </a:p>
          <a:p>
            <a:pPr lvl="1"/>
            <a:r>
              <a:rPr lang="en-US" dirty="0" smtClean="0"/>
              <a:t>Can store a value (for example, flip-flop) </a:t>
            </a:r>
          </a:p>
          <a:p>
            <a:pPr lvl="1"/>
            <a:r>
              <a:rPr lang="en-US" dirty="0" smtClean="0"/>
              <a:t>Cannot store a value, but connects two points (for example, a wire) </a:t>
            </a:r>
          </a:p>
          <a:p>
            <a:endParaRPr lang="en-US" dirty="0" smtClean="0"/>
          </a:p>
          <a:p>
            <a:r>
              <a:rPr lang="en-US" dirty="0" smtClean="0"/>
              <a:t>In Verilog, a driver which can store a value is called </a:t>
            </a:r>
            <a:r>
              <a:rPr lang="en-US" b="1" dirty="0" err="1" smtClean="0"/>
              <a:t>reg</a:t>
            </a:r>
            <a:r>
              <a:rPr lang="en-US" dirty="0" smtClean="0"/>
              <a:t> and the one which cannot is called </a:t>
            </a:r>
            <a:r>
              <a:rPr lang="en-US" b="1" dirty="0" smtClean="0"/>
              <a:t>wire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336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Ports defined as wires?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clk</a:t>
            </a:r>
            <a:endParaRPr lang="en-US" dirty="0" smtClean="0"/>
          </a:p>
          <a:p>
            <a:pPr lvl="1"/>
            <a:r>
              <a:rPr lang="en-US" dirty="0" smtClean="0"/>
              <a:t>reset </a:t>
            </a:r>
          </a:p>
          <a:p>
            <a:pPr lvl="1"/>
            <a:r>
              <a:rPr lang="en-US" dirty="0" smtClean="0"/>
              <a:t>enable</a:t>
            </a:r>
          </a:p>
          <a:p>
            <a:r>
              <a:rPr lang="en-US" dirty="0" smtClean="0"/>
              <a:t>We do not need to stores the values of these ports in our logical block. </a:t>
            </a:r>
          </a:p>
          <a:p>
            <a:endParaRPr lang="en-US" dirty="0" smtClean="0"/>
          </a:p>
          <a:p>
            <a:r>
              <a:rPr lang="en-US" dirty="0" smtClean="0"/>
              <a:t>Ports defined as </a:t>
            </a:r>
            <a:r>
              <a:rPr lang="en-US" dirty="0" err="1" smtClean="0"/>
              <a:t>reg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a,b,c,d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out </a:t>
            </a:r>
          </a:p>
          <a:p>
            <a:r>
              <a:rPr lang="en-US" dirty="0" smtClean="0"/>
              <a:t>We need to store them so that we could modify their values when required.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 for 4029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Way 1: </a:t>
            </a:r>
          </a:p>
          <a:p>
            <a:pPr lvl="1">
              <a:buNone/>
            </a:pPr>
            <a:r>
              <a:rPr lang="en-US" dirty="0" smtClean="0"/>
              <a:t>wire </a:t>
            </a:r>
            <a:r>
              <a:rPr lang="en-US" dirty="0" err="1" smtClean="0"/>
              <a:t>clk</a:t>
            </a:r>
            <a:r>
              <a:rPr lang="en-US" dirty="0" smtClean="0"/>
              <a:t>; </a:t>
            </a:r>
          </a:p>
          <a:p>
            <a:pPr lvl="1">
              <a:buNone/>
            </a:pPr>
            <a:r>
              <a:rPr lang="en-US" dirty="0" smtClean="0"/>
              <a:t>wire reset; </a:t>
            </a:r>
          </a:p>
          <a:p>
            <a:pPr lvl="1">
              <a:buNone/>
            </a:pPr>
            <a:r>
              <a:rPr lang="en-US" dirty="0" smtClean="0"/>
              <a:t>wire enable;</a:t>
            </a:r>
          </a:p>
          <a:p>
            <a:pPr lvl="1">
              <a:buNone/>
            </a:pP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a,b.c,d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Way 2: </a:t>
            </a:r>
          </a:p>
          <a:p>
            <a:pPr lvl="1">
              <a:buNone/>
            </a:pPr>
            <a:r>
              <a:rPr lang="en-US" dirty="0" smtClean="0"/>
              <a:t>wire </a:t>
            </a:r>
            <a:r>
              <a:rPr lang="en-US" dirty="0" err="1" smtClean="0"/>
              <a:t>clk</a:t>
            </a:r>
            <a:r>
              <a:rPr lang="en-US" dirty="0" smtClean="0"/>
              <a:t>; </a:t>
            </a:r>
          </a:p>
          <a:p>
            <a:pPr lvl="1">
              <a:buNone/>
            </a:pPr>
            <a:r>
              <a:rPr lang="en-US" dirty="0" smtClean="0"/>
              <a:t>wire reset; </a:t>
            </a:r>
          </a:p>
          <a:p>
            <a:pPr lvl="1">
              <a:buNone/>
            </a:pPr>
            <a:r>
              <a:rPr lang="en-US" dirty="0" smtClean="0"/>
              <a:t>wire enable; </a:t>
            </a:r>
          </a:p>
          <a:p>
            <a:pPr lvl="1">
              <a:buNone/>
            </a:pPr>
            <a:r>
              <a:rPr lang="en-US" dirty="0" err="1" smtClean="0"/>
              <a:t>reg</a:t>
            </a:r>
            <a:r>
              <a:rPr lang="en-US" dirty="0" smtClean="0"/>
              <a:t> [3:0] out;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drivers for 4029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1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219200"/>
            <a:ext cx="5224463" cy="42383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Digital Design : Bottom Up Approach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167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Block - Gates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module 4029( </a:t>
            </a:r>
            <a:r>
              <a:rPr lang="en-US" dirty="0" err="1" smtClean="0"/>
              <a:t>clk</a:t>
            </a:r>
            <a:r>
              <a:rPr lang="en-US" dirty="0" smtClean="0"/>
              <a:t>, out, reset, enable);</a:t>
            </a:r>
          </a:p>
          <a:p>
            <a:pPr lvl="1">
              <a:buNone/>
            </a:pPr>
            <a:r>
              <a:rPr lang="en-US" dirty="0" smtClean="0"/>
              <a:t>	input wire </a:t>
            </a:r>
            <a:r>
              <a:rPr lang="en-US" dirty="0" err="1" smtClean="0"/>
              <a:t>clk</a:t>
            </a:r>
            <a:r>
              <a:rPr lang="en-US" dirty="0" smtClean="0"/>
              <a:t>; </a:t>
            </a:r>
          </a:p>
          <a:p>
            <a:pPr lvl="1">
              <a:buNone/>
            </a:pPr>
            <a:r>
              <a:rPr lang="en-US" dirty="0" smtClean="0"/>
              <a:t>	input wire reset; </a:t>
            </a:r>
          </a:p>
          <a:p>
            <a:pPr lvl="1">
              <a:buNone/>
            </a:pPr>
            <a:r>
              <a:rPr lang="en-US" dirty="0" smtClean="0"/>
              <a:t>	input wire enable; </a:t>
            </a:r>
          </a:p>
          <a:p>
            <a:pPr lvl="1">
              <a:buNone/>
            </a:pPr>
            <a:r>
              <a:rPr lang="en-US" dirty="0" smtClean="0"/>
              <a:t>	output </a:t>
            </a:r>
            <a:r>
              <a:rPr lang="en-US" dirty="0" err="1" smtClean="0"/>
              <a:t>reg</a:t>
            </a:r>
            <a:r>
              <a:rPr lang="en-US" dirty="0" smtClean="0"/>
              <a:t> [3:0] out;</a:t>
            </a:r>
          </a:p>
          <a:p>
            <a:pPr lvl="1">
              <a:buNone/>
            </a:pPr>
            <a:r>
              <a:rPr lang="en-US" sz="2700" dirty="0" err="1" smtClean="0"/>
              <a:t>endmodule</a:t>
            </a:r>
            <a:endParaRPr lang="en-US" sz="27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definition of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dirty="0" err="1" smtClean="0"/>
              <a:t>reg</a:t>
            </a:r>
            <a:r>
              <a:rPr lang="en-US" dirty="0" smtClean="0"/>
              <a:t> can store a value, wire simply connects </a:t>
            </a:r>
          </a:p>
          <a:p>
            <a:endParaRPr lang="en-US" dirty="0" smtClean="0"/>
          </a:p>
          <a:p>
            <a:r>
              <a:rPr lang="en-US" dirty="0" smtClean="0"/>
              <a:t>Most of the times, inputs are wire and outputs are </a:t>
            </a:r>
            <a:r>
              <a:rPr lang="en-US" dirty="0" err="1" smtClean="0"/>
              <a:t>reg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of flip flop – wire or </a:t>
            </a:r>
            <a:r>
              <a:rPr lang="en-US" dirty="0" err="1" smtClean="0"/>
              <a:t>reg</a:t>
            </a:r>
            <a:r>
              <a:rPr lang="en-US" dirty="0" smtClean="0"/>
              <a:t> ?</a:t>
            </a:r>
          </a:p>
          <a:p>
            <a:r>
              <a:rPr lang="en-US" dirty="0" smtClean="0"/>
              <a:t>Output of XOR gate – wire or </a:t>
            </a:r>
            <a:r>
              <a:rPr lang="en-US" dirty="0" err="1" smtClean="0"/>
              <a:t>reg</a:t>
            </a:r>
            <a:r>
              <a:rPr lang="en-US" dirty="0" smtClean="0"/>
              <a:t> ?</a:t>
            </a:r>
          </a:p>
          <a:p>
            <a:r>
              <a:rPr lang="en-US" dirty="0" smtClean="0"/>
              <a:t>Output of multiplexer – wire or </a:t>
            </a:r>
            <a:r>
              <a:rPr lang="en-US" dirty="0" err="1" smtClean="0"/>
              <a:t>reg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Vs </a:t>
            </a:r>
            <a:r>
              <a:rPr lang="en-US" dirty="0" err="1" smtClean="0"/>
              <a:t>Reg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dirty="0" smtClean="0"/>
              <a:t>We have seen how to define the outer structure of the modules we will use.</a:t>
            </a:r>
          </a:p>
          <a:p>
            <a:endParaRPr lang="en-US" dirty="0" smtClean="0"/>
          </a:p>
          <a:p>
            <a:r>
              <a:rPr lang="en-US" dirty="0" smtClean="0"/>
              <a:t>Time to define the internal structure and functioning?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now?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dirty="0" smtClean="0"/>
              <a:t>All the arithmetic as well as logical operators in Verilog are similar to C, except ++ and –- which are not available in Verilog. </a:t>
            </a:r>
          </a:p>
          <a:p>
            <a:endParaRPr lang="en-US" dirty="0" smtClean="0"/>
          </a:p>
          <a:p>
            <a:r>
              <a:rPr lang="en-US" dirty="0" smtClean="0"/>
              <a:t> Conditional statements are also similar to C with following  modifications: </a:t>
            </a:r>
          </a:p>
          <a:p>
            <a:pPr lvl="1"/>
            <a:r>
              <a:rPr lang="en-US" dirty="0" smtClean="0"/>
              <a:t> { is replaced by begin. </a:t>
            </a:r>
          </a:p>
          <a:p>
            <a:pPr lvl="1"/>
            <a:r>
              <a:rPr lang="en-US" dirty="0" smtClean="0"/>
              <a:t> } is replaced by end.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Operational and Conditional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Combinational circuits are acyclic interconnections of gates. </a:t>
            </a:r>
          </a:p>
          <a:p>
            <a:pPr lvl="1"/>
            <a:r>
              <a:rPr lang="en-US" dirty="0" smtClean="0"/>
              <a:t>And, Or, Not, </a:t>
            </a:r>
            <a:r>
              <a:rPr lang="en-US" dirty="0" err="1" smtClean="0"/>
              <a:t>Xor</a:t>
            </a:r>
            <a:r>
              <a:rPr lang="en-US" dirty="0" smtClean="0"/>
              <a:t>, </a:t>
            </a:r>
            <a:r>
              <a:rPr lang="en-US" dirty="0" err="1" smtClean="0"/>
              <a:t>Nand</a:t>
            </a:r>
            <a:r>
              <a:rPr lang="en-US" dirty="0" smtClean="0"/>
              <a:t>, Nor …… </a:t>
            </a:r>
          </a:p>
          <a:p>
            <a:pPr lvl="1"/>
            <a:r>
              <a:rPr lang="en-US" dirty="0" smtClean="0"/>
              <a:t>Multiplexers, Decoders, Encoders …. </a:t>
            </a:r>
          </a:p>
          <a:p>
            <a:pPr lvl="1"/>
            <a:r>
              <a:rPr lang="en-US" dirty="0" smtClean="0"/>
              <a:t>Adders, Multipliers ….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OUTPUT DEPENDS ON THE PRESENT INPUT ONLY.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How are these gates, </a:t>
            </a:r>
            <a:r>
              <a:rPr lang="en-US" dirty="0" err="1" smtClean="0"/>
              <a:t>muxs</a:t>
            </a:r>
            <a:r>
              <a:rPr lang="en-US" dirty="0" smtClean="0"/>
              <a:t> etc. abstracted in Verilog? </a:t>
            </a:r>
          </a:p>
          <a:p>
            <a:pPr lvl="1"/>
            <a:r>
              <a:rPr lang="en-US" dirty="0" smtClean="0"/>
              <a:t>Gates, Add, Multiply … : by simple operators like in C </a:t>
            </a:r>
          </a:p>
          <a:p>
            <a:pPr lvl="1"/>
            <a:r>
              <a:rPr lang="en-US" dirty="0" smtClean="0"/>
              <a:t>Multiplexers … : by control statements like if-else, case, etc. </a:t>
            </a:r>
          </a:p>
          <a:p>
            <a:endParaRPr lang="en-US" dirty="0" smtClean="0"/>
          </a:p>
          <a:p>
            <a:r>
              <a:rPr lang="en-US" dirty="0" smtClean="0"/>
              <a:t>Gate level implementation of above high level operators done by Verilog synthesizer.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Combinatorial Circuits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if-else, case : </a:t>
            </a:r>
          </a:p>
          <a:p>
            <a:pPr lvl="1"/>
            <a:r>
              <a:rPr lang="en-US" dirty="0" smtClean="0"/>
              <a:t>Exactly like C.</a:t>
            </a:r>
          </a:p>
          <a:p>
            <a:pPr lvl="1"/>
            <a:r>
              <a:rPr lang="en-US" dirty="0" smtClean="0"/>
              <a:t>Hardware view: implemented using multiplexers </a:t>
            </a:r>
          </a:p>
          <a:p>
            <a:endParaRPr lang="en-US" dirty="0" smtClean="0"/>
          </a:p>
          <a:p>
            <a:r>
              <a:rPr lang="en-US" dirty="0" smtClean="0"/>
              <a:t>for loops, repeat: </a:t>
            </a:r>
          </a:p>
          <a:p>
            <a:pPr lvl="1"/>
            <a:r>
              <a:rPr lang="en-US" dirty="0" smtClean="0"/>
              <a:t>– for-loops are synthesizable only if length of iteration is determined at compile time &amp; finite. </a:t>
            </a:r>
          </a:p>
          <a:p>
            <a:pPr lvl="1"/>
            <a:r>
              <a:rPr lang="en-US" dirty="0" smtClean="0"/>
              <a:t>repeat -similar to for loop. </a:t>
            </a:r>
          </a:p>
          <a:p>
            <a:pPr lvl="1"/>
            <a:r>
              <a:rPr lang="en-US" dirty="0" smtClean="0"/>
              <a:t>Hardware view: All loops are unrolled during synthesis.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Statement Syntax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6424594" cy="423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Continuous assignment statement. </a:t>
            </a:r>
          </a:p>
          <a:p>
            <a:endParaRPr lang="en-US" dirty="0" smtClean="0"/>
          </a:p>
          <a:p>
            <a:r>
              <a:rPr lang="en-US" dirty="0" smtClean="0"/>
              <a:t>Used for modeling only combinational logic.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BusInverter</a:t>
            </a:r>
            <a:r>
              <a:rPr lang="en-US" dirty="0" smtClean="0"/>
              <a:t>(  input wire A,  output wire B ); </a:t>
            </a:r>
          </a:p>
          <a:p>
            <a:pPr>
              <a:buNone/>
            </a:pPr>
            <a:r>
              <a:rPr lang="en-US" dirty="0" smtClean="0"/>
              <a:t>	assign B = ~A; </a:t>
            </a:r>
          </a:p>
          <a:p>
            <a:pPr>
              <a:buNone/>
            </a:pPr>
            <a:r>
              <a:rPr lang="en-US" dirty="0" err="1" smtClean="0"/>
              <a:t>endmodule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Basically B is shorted to ~A. </a:t>
            </a:r>
          </a:p>
          <a:p>
            <a:r>
              <a:rPr lang="en-US" b="1" dirty="0" smtClean="0"/>
              <a:t>RHS should have variable of wire type.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Example-1 bit Full Adder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Level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Behavioral Description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full_adder</a:t>
            </a:r>
            <a:r>
              <a:rPr lang="en-US" dirty="0" smtClean="0"/>
              <a:t>( </a:t>
            </a:r>
          </a:p>
          <a:p>
            <a:pPr>
              <a:buNone/>
            </a:pPr>
            <a:r>
              <a:rPr lang="en-US" dirty="0" smtClean="0"/>
              <a:t>	input wire a, </a:t>
            </a:r>
          </a:p>
          <a:p>
            <a:pPr>
              <a:buNone/>
            </a:pPr>
            <a:r>
              <a:rPr lang="en-US" dirty="0" smtClean="0"/>
              <a:t>	input wire b, </a:t>
            </a:r>
          </a:p>
          <a:p>
            <a:pPr>
              <a:buNone/>
            </a:pPr>
            <a:r>
              <a:rPr lang="en-US" dirty="0" smtClean="0"/>
              <a:t>	input wire </a:t>
            </a:r>
            <a:r>
              <a:rPr lang="en-US" dirty="0" err="1" smtClean="0"/>
              <a:t>cin</a:t>
            </a:r>
            <a:r>
              <a:rPr lang="en-US" dirty="0" smtClean="0"/>
              <a:t>, 	 </a:t>
            </a:r>
          </a:p>
          <a:p>
            <a:pPr>
              <a:buNone/>
            </a:pPr>
            <a:r>
              <a:rPr lang="en-US" dirty="0" smtClean="0"/>
              <a:t>	output wire sum, </a:t>
            </a:r>
          </a:p>
          <a:p>
            <a:pPr>
              <a:buNone/>
            </a:pPr>
            <a:r>
              <a:rPr lang="en-US" dirty="0" smtClean="0"/>
              <a:t>	output wire carry  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assign sum = a &amp; ~b &amp; ~</a:t>
            </a:r>
            <a:r>
              <a:rPr lang="en-US" dirty="0" err="1" smtClean="0"/>
              <a:t>cin</a:t>
            </a:r>
            <a:r>
              <a:rPr lang="en-US" dirty="0" smtClean="0"/>
              <a:t> | ~a &amp; b &amp; ~</a:t>
            </a:r>
            <a:r>
              <a:rPr lang="en-US" dirty="0" err="1" smtClean="0"/>
              <a:t>cin</a:t>
            </a:r>
            <a:r>
              <a:rPr lang="en-US" dirty="0" smtClean="0"/>
              <a:t> |~a &amp; ~b &amp; </a:t>
            </a:r>
            <a:r>
              <a:rPr lang="en-US" dirty="0" err="1" smtClean="0"/>
              <a:t>cin</a:t>
            </a:r>
            <a:r>
              <a:rPr lang="en-US" dirty="0" smtClean="0"/>
              <a:t> | a &amp; b &amp; </a:t>
            </a:r>
            <a:r>
              <a:rPr lang="en-US" dirty="0" err="1" smtClean="0"/>
              <a:t>cin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assign carry = a &amp; b | a &amp; </a:t>
            </a:r>
            <a:r>
              <a:rPr lang="en-US" dirty="0" err="1" smtClean="0"/>
              <a:t>cin</a:t>
            </a:r>
            <a:r>
              <a:rPr lang="en-US" dirty="0" smtClean="0"/>
              <a:t> | b  &amp; </a:t>
            </a:r>
            <a:r>
              <a:rPr lang="en-US" dirty="0" err="1" smtClean="0"/>
              <a:t>cin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endmodule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full_adder</a:t>
            </a:r>
            <a:r>
              <a:rPr lang="en-US" dirty="0" smtClean="0"/>
              <a:t>( </a:t>
            </a:r>
          </a:p>
          <a:p>
            <a:pPr>
              <a:buNone/>
            </a:pPr>
            <a:r>
              <a:rPr lang="en-US" dirty="0" smtClean="0"/>
              <a:t>	input wire a, </a:t>
            </a:r>
          </a:p>
          <a:p>
            <a:pPr>
              <a:buNone/>
            </a:pPr>
            <a:r>
              <a:rPr lang="en-US" dirty="0" smtClean="0"/>
              <a:t>	input wire b, </a:t>
            </a:r>
          </a:p>
          <a:p>
            <a:pPr>
              <a:buNone/>
            </a:pPr>
            <a:r>
              <a:rPr lang="en-US" dirty="0" smtClean="0"/>
              <a:t>	input wire 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output wire sum, </a:t>
            </a:r>
          </a:p>
          <a:p>
            <a:pPr>
              <a:buNone/>
            </a:pPr>
            <a:r>
              <a:rPr lang="en-US" dirty="0" smtClean="0"/>
              <a:t>	output wire carry 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assign { carry, sum } = </a:t>
            </a:r>
            <a:r>
              <a:rPr lang="en-US" dirty="0" err="1" smtClean="0"/>
              <a:t>a+b+cin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endmodule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Circuits containing state elements are called  sequential circuits</a:t>
            </a:r>
          </a:p>
          <a:p>
            <a:r>
              <a:rPr lang="en-US" b="1" dirty="0" smtClean="0"/>
              <a:t>OUTPUT DEPENDS ON THE PRESENT INPUT AS WELL AS ON ITS PRESENT STATE.</a:t>
            </a:r>
          </a:p>
          <a:p>
            <a:r>
              <a:rPr lang="en-US" dirty="0" smtClean="0"/>
              <a:t>The simplest synchronous state element: Edge triggered D Flip Flop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you implement such an element in Verilog?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048000"/>
            <a:ext cx="2795587" cy="174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Digital Design : Bottom Up Approach</a:t>
            </a:r>
            <a:endParaRPr lang="en-US" sz="3200" dirty="0"/>
          </a:p>
        </p:txBody>
      </p:sp>
      <p:pic>
        <p:nvPicPr>
          <p:cNvPr id="6" name="Content Placeholder 5" descr="D-FlipFlop_(4-NAND,_1-NOT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295400"/>
            <a:ext cx="8229600" cy="3429000"/>
          </a:xfrm>
        </p:spPr>
      </p:pic>
      <p:sp>
        <p:nvSpPr>
          <p:cNvPr id="7" name="TextBox 6"/>
          <p:cNvSpPr txBox="1"/>
          <p:nvPr/>
        </p:nvSpPr>
        <p:spPr>
          <a:xfrm>
            <a:off x="2971800" y="4876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Gates -&gt; Flip Flops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is an abstraction provided in Verilog to mainly  implement sequential circuits. </a:t>
            </a:r>
          </a:p>
          <a:p>
            <a:endParaRPr lang="en-US" dirty="0" smtClean="0"/>
          </a:p>
          <a:p>
            <a:r>
              <a:rPr lang="en-US" dirty="0" smtClean="0"/>
              <a:t>Also used for combinational circuits.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always @(#sensitivity list#) 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	 ……….   //No assign statements inside always@ </a:t>
            </a:r>
          </a:p>
          <a:p>
            <a:pPr>
              <a:buNone/>
            </a:pPr>
            <a:r>
              <a:rPr lang="en-US" dirty="0" smtClean="0"/>
              <a:t>end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Execution of always block depends on the sensitivity list.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@ 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Run continuously. (mostly used in Test Benches)</a:t>
            </a:r>
          </a:p>
          <a:p>
            <a:pPr>
              <a:buNone/>
            </a:pPr>
            <a:r>
              <a:rPr lang="en-US" dirty="0" smtClean="0"/>
              <a:t>	always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Run when any variable changes its value. </a:t>
            </a:r>
          </a:p>
          <a:p>
            <a:pPr>
              <a:buNone/>
            </a:pPr>
            <a:r>
              <a:rPr lang="en-US" dirty="0" smtClean="0"/>
              <a:t>	always @(*) //for combinational </a:t>
            </a:r>
            <a:r>
              <a:rPr lang="en-US" dirty="0" err="1" smtClean="0"/>
              <a:t>ckts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Run when the variables `a' or `b' change their value. </a:t>
            </a:r>
          </a:p>
          <a:p>
            <a:pPr>
              <a:buNone/>
            </a:pPr>
            <a:r>
              <a:rPr lang="en-US" dirty="0" smtClean="0"/>
              <a:t>	always @(a, b)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Run when a positive edge is detected on CLK. </a:t>
            </a:r>
          </a:p>
          <a:p>
            <a:pPr>
              <a:buNone/>
            </a:pPr>
            <a:r>
              <a:rPr lang="en-US" dirty="0" smtClean="0"/>
              <a:t>	always @(</a:t>
            </a:r>
            <a:r>
              <a:rPr lang="en-US" dirty="0" err="1" smtClean="0"/>
              <a:t>posedge</a:t>
            </a:r>
            <a:r>
              <a:rPr lang="en-US" dirty="0" smtClean="0"/>
              <a:t> CLK) //for sequential </a:t>
            </a:r>
            <a:r>
              <a:rPr lang="en-US" dirty="0" err="1" smtClean="0"/>
              <a:t>ckt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dirty="0" smtClean="0"/>
              <a:t>An initial block is executed only once when simulation starts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This is useful in writing test benches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If we have multiple initial blocks, then all of them are executed at the beginning of simulation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module Counter( </a:t>
            </a:r>
          </a:p>
          <a:p>
            <a:pPr>
              <a:buNone/>
            </a:pPr>
            <a:r>
              <a:rPr lang="en-US" dirty="0" smtClean="0"/>
              <a:t>	input wire CLK, </a:t>
            </a:r>
          </a:p>
          <a:p>
            <a:pPr>
              <a:buNone/>
            </a:pPr>
            <a:r>
              <a:rPr lang="en-US" dirty="0" smtClean="0"/>
              <a:t>	output </a:t>
            </a:r>
            <a:r>
              <a:rPr lang="en-US" dirty="0" err="1" smtClean="0"/>
              <a:t>reg</a:t>
            </a:r>
            <a:r>
              <a:rPr lang="en-US" dirty="0" smtClean="0"/>
              <a:t> [3:0] OUT  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initial </a:t>
            </a:r>
          </a:p>
          <a:p>
            <a:pPr>
              <a:buNone/>
            </a:pPr>
            <a:r>
              <a:rPr lang="en-US" dirty="0" smtClean="0"/>
              <a:t>	OUT &lt;= 0;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always @(</a:t>
            </a:r>
            <a:r>
              <a:rPr lang="en-US" dirty="0" err="1" smtClean="0"/>
              <a:t>posedge</a:t>
            </a:r>
            <a:r>
              <a:rPr lang="en-US" dirty="0" smtClean="0"/>
              <a:t> CLK) </a:t>
            </a:r>
          </a:p>
          <a:p>
            <a:pPr>
              <a:buNone/>
            </a:pPr>
            <a:r>
              <a:rPr lang="en-US" dirty="0" smtClean="0"/>
              <a:t>	OUT &lt;= OUT + 1;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endmodule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Non-blocking assignments happen in parallel. </a:t>
            </a:r>
          </a:p>
          <a:p>
            <a:pPr>
              <a:buNone/>
            </a:pPr>
            <a:r>
              <a:rPr lang="en-US" dirty="0" smtClean="0"/>
              <a:t>	always @ ( #sensitivity list # ) begin 	</a:t>
            </a:r>
          </a:p>
          <a:p>
            <a:pPr>
              <a:buNone/>
            </a:pPr>
            <a:r>
              <a:rPr lang="en-US" dirty="0" smtClean="0"/>
              <a:t>		B &lt;= A ; 	</a:t>
            </a:r>
          </a:p>
          <a:p>
            <a:pPr>
              <a:buNone/>
            </a:pPr>
            <a:r>
              <a:rPr lang="en-US" dirty="0" smtClean="0"/>
              <a:t>		C &lt;= B ; 	// (A,B) = (1,2) -&gt; (B,C) = (1,2) </a:t>
            </a:r>
          </a:p>
          <a:p>
            <a:pPr>
              <a:buNone/>
            </a:pPr>
            <a:r>
              <a:rPr lang="en-US" dirty="0" smtClean="0"/>
              <a:t>	end </a:t>
            </a:r>
          </a:p>
          <a:p>
            <a:endParaRPr lang="en-US" dirty="0" smtClean="0"/>
          </a:p>
          <a:p>
            <a:r>
              <a:rPr lang="en-US" dirty="0" smtClean="0"/>
              <a:t>Blocking assignments happen sequentially. </a:t>
            </a:r>
          </a:p>
          <a:p>
            <a:pPr>
              <a:buNone/>
            </a:pPr>
            <a:r>
              <a:rPr lang="en-US" dirty="0" smtClean="0"/>
              <a:t>	always @ ( #sensitivity list # ) begin </a:t>
            </a:r>
          </a:p>
          <a:p>
            <a:pPr>
              <a:buNone/>
            </a:pPr>
            <a:r>
              <a:rPr lang="en-US" dirty="0" smtClean="0"/>
              <a:t>		B = A ; 	</a:t>
            </a:r>
          </a:p>
          <a:p>
            <a:pPr>
              <a:buNone/>
            </a:pPr>
            <a:r>
              <a:rPr lang="en-US" dirty="0" smtClean="0"/>
              <a:t>		C = B ; 	// (A,B) = (1,2) -&gt; (B,C) = (1,1) </a:t>
            </a:r>
          </a:p>
          <a:p>
            <a:pPr>
              <a:buNone/>
            </a:pPr>
            <a:r>
              <a:rPr lang="en-US" dirty="0" smtClean="0"/>
              <a:t>	end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Blocking and Non-blocking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dirty="0" smtClean="0"/>
              <a:t>Use always@(*) block with </a:t>
            </a:r>
            <a:r>
              <a:rPr lang="en-US" smtClean="0"/>
              <a:t>blocking assignments </a:t>
            </a:r>
            <a:r>
              <a:rPr lang="en-US" dirty="0" smtClean="0"/>
              <a:t>for combinational circuits.</a:t>
            </a:r>
          </a:p>
          <a:p>
            <a:endParaRPr lang="en-US" dirty="0" smtClean="0"/>
          </a:p>
          <a:p>
            <a:r>
              <a:rPr lang="en-US" dirty="0" smtClean="0"/>
              <a:t>Use always@(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 block with non- blocking assignments for sequential combinational circuits.</a:t>
            </a:r>
          </a:p>
          <a:p>
            <a:endParaRPr lang="en-US" dirty="0" smtClean="0"/>
          </a:p>
          <a:p>
            <a:r>
              <a:rPr lang="en-US" dirty="0" smtClean="0"/>
              <a:t>Do not mix blocking and non-blocking statements.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module 4029( </a:t>
            </a:r>
            <a:r>
              <a:rPr lang="en-US" dirty="0" err="1" smtClean="0"/>
              <a:t>clk</a:t>
            </a:r>
            <a:r>
              <a:rPr lang="en-US" dirty="0" smtClean="0"/>
              <a:t>, out, reset, enable);</a:t>
            </a:r>
          </a:p>
          <a:p>
            <a:pPr>
              <a:buNone/>
            </a:pPr>
            <a:r>
              <a:rPr lang="en-US" dirty="0" smtClean="0"/>
              <a:t>	input wire </a:t>
            </a:r>
            <a:r>
              <a:rPr lang="en-US" dirty="0" err="1" smtClean="0"/>
              <a:t>clk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input wire reset; </a:t>
            </a:r>
          </a:p>
          <a:p>
            <a:pPr>
              <a:buNone/>
            </a:pPr>
            <a:r>
              <a:rPr lang="en-US" dirty="0" smtClean="0"/>
              <a:t>	input wire enable; </a:t>
            </a:r>
          </a:p>
          <a:p>
            <a:pPr>
              <a:buNone/>
            </a:pPr>
            <a:r>
              <a:rPr lang="en-US" dirty="0" smtClean="0"/>
              <a:t>	output </a:t>
            </a:r>
            <a:r>
              <a:rPr lang="en-US" dirty="0" err="1" smtClean="0"/>
              <a:t>reg</a:t>
            </a:r>
            <a:r>
              <a:rPr lang="en-US" dirty="0" smtClean="0"/>
              <a:t> [3:0] out;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always @(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if (reset == 0 &amp;&amp; enable == 0)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out &lt;= out +1;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r>
              <a:rPr lang="en-US" dirty="0" smtClean="0"/>
              <a:t>// continued to next page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4029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always @(reset or enable)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if (reset == 1’b1)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out &lt;= 0;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endmodule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4029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800600" cy="40050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no size given, number is assumed to be 32 bits.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&lt;size&gt; is smaller than value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MSB of value truncated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&lt;size&gt; is greater than value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MSB of ‘value’ filled with zeros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e.g. - hexadecimal: 4’hB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no base given, number assumed to be decimal. e.g. - 11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Extras : bit literals 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371600"/>
            <a:ext cx="19335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r>
              <a:rPr lang="en-US" dirty="0" smtClean="0"/>
              <a:t>Modular Circuits</a:t>
            </a:r>
          </a:p>
          <a:p>
            <a:r>
              <a:rPr lang="en-US" dirty="0" smtClean="0"/>
              <a:t>Test Benches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Problem Statement Discussion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Tommorrow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Digital Design : Bottom Up Approach</a:t>
            </a:r>
            <a:endParaRPr lang="en-US" sz="3200" dirty="0"/>
          </a:p>
        </p:txBody>
      </p:sp>
      <p:pic>
        <p:nvPicPr>
          <p:cNvPr id="6" name="Content Placeholder 5" descr="2-55-17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295400"/>
            <a:ext cx="5461721" cy="4852308"/>
          </a:xfrm>
        </p:spPr>
      </p:pic>
      <p:sp>
        <p:nvSpPr>
          <p:cNvPr id="7" name="TextBox 6"/>
          <p:cNvSpPr txBox="1"/>
          <p:nvPr/>
        </p:nvSpPr>
        <p:spPr>
          <a:xfrm>
            <a:off x="6172200" y="1752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Flip Flops-&gt; Counter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Digital Design : Bottom Up Approach</a:t>
            </a:r>
            <a:endParaRPr lang="en-US" sz="3200" dirty="0"/>
          </a:p>
        </p:txBody>
      </p:sp>
      <p:pic>
        <p:nvPicPr>
          <p:cNvPr id="6" name="Content Placeholder 5" descr="processor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295400"/>
            <a:ext cx="4758255" cy="4095074"/>
          </a:xfrm>
        </p:spPr>
      </p:pic>
      <p:sp>
        <p:nvSpPr>
          <p:cNvPr id="7" name="TextBox 6"/>
          <p:cNvSpPr txBox="1"/>
          <p:nvPr/>
        </p:nvSpPr>
        <p:spPr>
          <a:xfrm>
            <a:off x="5943600" y="1676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 a processor can be designed from basic building blocks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 we design the circuit? Do we draw it on pen and paper?</a:t>
            </a:r>
          </a:p>
          <a:p>
            <a:endParaRPr lang="en-US" dirty="0" smtClean="0"/>
          </a:p>
          <a:p>
            <a:r>
              <a:rPr lang="en-US" dirty="0" smtClean="0"/>
              <a:t>Became tedious when the number of gates increased exponentially !</a:t>
            </a:r>
          </a:p>
          <a:p>
            <a:endParaRPr lang="en-US" dirty="0" smtClean="0"/>
          </a:p>
          <a:p>
            <a:r>
              <a:rPr lang="en-US" dirty="0" smtClean="0"/>
              <a:t>Hardware Descriptive languages (HDLs) comes to the rescue.</a:t>
            </a:r>
          </a:p>
          <a:p>
            <a:pPr lvl="1"/>
            <a:r>
              <a:rPr lang="en-US" dirty="0" smtClean="0"/>
              <a:t>We describe the digital circuits in terms of its structure and functionality.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HDLs : Motivation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Verilog is A Hardware Descriptive Language used to describe a circuit.</a:t>
            </a:r>
          </a:p>
          <a:p>
            <a:endParaRPr lang="en-US" dirty="0" smtClean="0"/>
          </a:p>
          <a:p>
            <a:r>
              <a:rPr lang="en-US" dirty="0" smtClean="0"/>
              <a:t>Syntax is similar to C, but is not a programming language</a:t>
            </a:r>
          </a:p>
          <a:p>
            <a:endParaRPr lang="en-US" dirty="0" smtClean="0"/>
          </a:p>
          <a:p>
            <a:r>
              <a:rPr lang="en-US" dirty="0" smtClean="0"/>
              <a:t>Synthesized ( analogous to compiled in C ) to give the circuit logic diagram </a:t>
            </a:r>
          </a:p>
          <a:p>
            <a:endParaRPr lang="en-US" dirty="0" smtClean="0"/>
          </a:p>
          <a:p>
            <a:r>
              <a:rPr lang="en-US" dirty="0" smtClean="0"/>
              <a:t>VHDL is another HDL commonly used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of Verilog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" y="1697831"/>
            <a:ext cx="79152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288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Field Programmable Gate Array</a:t>
            </a:r>
          </a:p>
          <a:p>
            <a:endParaRPr lang="en-US" dirty="0" smtClean="0"/>
          </a:p>
          <a:p>
            <a:r>
              <a:rPr lang="en-US" dirty="0" smtClean="0"/>
              <a:t>A fully configurable IC</a:t>
            </a:r>
          </a:p>
          <a:p>
            <a:endParaRPr lang="en-US" dirty="0" smtClean="0"/>
          </a:p>
          <a:p>
            <a:r>
              <a:rPr lang="en-US" dirty="0" smtClean="0"/>
              <a:t>FPGAs contain </a:t>
            </a:r>
            <a:r>
              <a:rPr lang="en-US" b="1" dirty="0" smtClean="0"/>
              <a:t>programmable logic </a:t>
            </a:r>
            <a:r>
              <a:rPr lang="en-US" dirty="0" smtClean="0"/>
              <a:t>components called logic blocks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dirty="0" smtClean="0"/>
              <a:t>Hierarchy of reconfigurable interconnects that allow the blocks to be </a:t>
            </a:r>
            <a:r>
              <a:rPr lang="en-US" b="1" dirty="0" smtClean="0"/>
              <a:t>wired together.</a:t>
            </a:r>
          </a:p>
          <a:p>
            <a:endParaRPr lang="en-US" b="1" dirty="0" smtClean="0"/>
          </a:p>
          <a:p>
            <a:r>
              <a:rPr lang="en-US" dirty="0" smtClean="0"/>
              <a:t>FPGA can be made to work as a XOR gate, a Counter or even bigger- an entire Processor!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1167</TotalTime>
  <Words>1083</Words>
  <Application>Microsoft Office PowerPoint</Application>
  <PresentationFormat>On-screen Show (4:3)</PresentationFormat>
  <Paragraphs>317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FPGA Design Challenge :Techkriti’14  Digital Design using Verilog – Part 1  </vt:lpstr>
      <vt:lpstr>Digital Design : Bottom Up Approach</vt:lpstr>
      <vt:lpstr>Digital Design : Bottom Up Approach</vt:lpstr>
      <vt:lpstr>Digital Design : Bottom Up Approach</vt:lpstr>
      <vt:lpstr>Digital Design : Bottom Up Approach</vt:lpstr>
      <vt:lpstr>HDLs : Motivation </vt:lpstr>
      <vt:lpstr>Verilog </vt:lpstr>
      <vt:lpstr>Synthesis of Verilog</vt:lpstr>
      <vt:lpstr>FPGA </vt:lpstr>
      <vt:lpstr>FPGA : Logic Blocks</vt:lpstr>
      <vt:lpstr>Programming FPGA</vt:lpstr>
      <vt:lpstr>Coding in Verilog</vt:lpstr>
      <vt:lpstr>Module</vt:lpstr>
      <vt:lpstr>4029 Counter </vt:lpstr>
      <vt:lpstr>Declaring Module</vt:lpstr>
      <vt:lpstr>Declaring Ports</vt:lpstr>
      <vt:lpstr>Types of Ports</vt:lpstr>
      <vt:lpstr>Drivers for 4029 modules</vt:lpstr>
      <vt:lpstr>Defining drivers for 4029</vt:lpstr>
      <vt:lpstr>Complete definition of module</vt:lpstr>
      <vt:lpstr>Wire Vs Reg</vt:lpstr>
      <vt:lpstr>What now? </vt:lpstr>
      <vt:lpstr>Operational and Conditional Statements</vt:lpstr>
      <vt:lpstr>Combinatorial Circuits</vt:lpstr>
      <vt:lpstr>Control Statements</vt:lpstr>
      <vt:lpstr>Control Statement Syntax</vt:lpstr>
      <vt:lpstr>Assign statements</vt:lpstr>
      <vt:lpstr>Example-1 bit Full Adder</vt:lpstr>
      <vt:lpstr>Sequential Circuits</vt:lpstr>
      <vt:lpstr>always @ block</vt:lpstr>
      <vt:lpstr>Sensitivity List</vt:lpstr>
      <vt:lpstr>initial block</vt:lpstr>
      <vt:lpstr>Counter Example</vt:lpstr>
      <vt:lpstr>Blocking and Non-blocking statement</vt:lpstr>
      <vt:lpstr>Points to note</vt:lpstr>
      <vt:lpstr>Complete 4029 module</vt:lpstr>
      <vt:lpstr>Complete 4029 module</vt:lpstr>
      <vt:lpstr>Extras : bit literals </vt:lpstr>
      <vt:lpstr>For Tommorrow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</dc:title>
  <dc:creator>Anurag Dwivedi</dc:creator>
  <cp:lastModifiedBy>Anurag Dwivedi</cp:lastModifiedBy>
  <cp:revision>43</cp:revision>
  <dcterms:created xsi:type="dcterms:W3CDTF">2014-02-02T17:59:09Z</dcterms:created>
  <dcterms:modified xsi:type="dcterms:W3CDTF">2014-02-04T17:25:56Z</dcterms:modified>
</cp:coreProperties>
</file>