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260" r:id="rId3"/>
    <p:sldId id="300" r:id="rId4"/>
    <p:sldId id="301" r:id="rId5"/>
    <p:sldId id="303" r:id="rId6"/>
    <p:sldId id="304" r:id="rId7"/>
    <p:sldId id="258" r:id="rId8"/>
    <p:sldId id="261" r:id="rId9"/>
    <p:sldId id="262" r:id="rId10"/>
    <p:sldId id="259" r:id="rId11"/>
    <p:sldId id="263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306" r:id="rId25"/>
    <p:sldId id="289" r:id="rId26"/>
    <p:sldId id="285" r:id="rId27"/>
    <p:sldId id="286" r:id="rId28"/>
    <p:sldId id="287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5269" autoAdjust="0"/>
  </p:normalViewPr>
  <p:slideViewPr>
    <p:cSldViewPr>
      <p:cViewPr varScale="1">
        <p:scale>
          <a:sx n="54" d="100"/>
          <a:sy n="5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B1C22-0C38-4CE4-8896-EE6F2622A250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13CC-1AFA-471D-9278-F9CE5C124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FPGA Design Challenge :Techkriti’14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Digital Design using Verilog – Part 2 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5658296"/>
            <a:ext cx="7772400" cy="11997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Anurag Dwivedi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&lt;Module Name&gt; #(.&lt;Parameter Name&gt;(value)) &lt;Instance name&gt;  </a:t>
            </a:r>
          </a:p>
          <a:p>
            <a:pPr>
              <a:buNone/>
            </a:pPr>
            <a:r>
              <a:rPr lang="en-US" dirty="0" smtClean="0"/>
              <a:t>   ( .IN1(…) , .IN2(…), .OUT1(…),  .OUT2(…)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:</a:t>
            </a:r>
          </a:p>
          <a:p>
            <a:pPr>
              <a:buNone/>
            </a:pPr>
            <a:r>
              <a:rPr lang="en-US" dirty="0" err="1" smtClean="0"/>
              <a:t>AdderN</a:t>
            </a:r>
            <a:r>
              <a:rPr lang="en-US" dirty="0" smtClean="0"/>
              <a:t> # ( .N(16) ) Add16 ( .IN1(in1), .IN2(in2), .OUT(out) 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Instantiation of Parameterized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test the functionality of design by simulation. </a:t>
            </a:r>
          </a:p>
          <a:p>
            <a:endParaRPr lang="en-US" dirty="0" smtClean="0"/>
          </a:p>
          <a:p>
            <a:r>
              <a:rPr lang="en-US" dirty="0" smtClean="0"/>
              <a:t>Instantiate our top most module and give varying inputs &amp; verify if the outputs match expected results. </a:t>
            </a:r>
          </a:p>
          <a:p>
            <a:endParaRPr lang="en-US" dirty="0" smtClean="0"/>
          </a:p>
          <a:p>
            <a:r>
              <a:rPr lang="en-US" dirty="0" smtClean="0"/>
              <a:t>Added functionalities in Test Bench: </a:t>
            </a:r>
          </a:p>
          <a:p>
            <a:pPr lvl="1"/>
            <a:r>
              <a:rPr lang="en-US" dirty="0" smtClean="0"/>
              <a:t>Delays </a:t>
            </a:r>
          </a:p>
          <a:p>
            <a:pPr lvl="1"/>
            <a:r>
              <a:rPr lang="en-US" dirty="0" smtClean="0"/>
              <a:t>$display(), $monitor()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 synthesized </a:t>
            </a:r>
          </a:p>
          <a:p>
            <a:r>
              <a:rPr lang="en-US" dirty="0" smtClean="0"/>
              <a:t>Can be used to model delays in actual circuit during simulation </a:t>
            </a:r>
          </a:p>
          <a:p>
            <a:endParaRPr lang="en-US" dirty="0" smtClean="0"/>
          </a:p>
          <a:p>
            <a:r>
              <a:rPr lang="en-US" dirty="0" smtClean="0"/>
              <a:t>Used mostly in Test Benches to provide inputs at particular instants. </a:t>
            </a:r>
          </a:p>
          <a:p>
            <a:endParaRPr lang="en-US" dirty="0" smtClean="0"/>
          </a:p>
          <a:p>
            <a:r>
              <a:rPr lang="en-US" dirty="0" smtClean="0"/>
              <a:t>Syntax: #&lt;time steps&gt; </a:t>
            </a:r>
          </a:p>
          <a:p>
            <a:pPr lvl="1"/>
            <a:r>
              <a:rPr lang="en-US" dirty="0" smtClean="0"/>
              <a:t>#10 q = x + y;  // inter assignment delay</a:t>
            </a:r>
          </a:p>
          <a:p>
            <a:pPr lvl="1"/>
            <a:r>
              <a:rPr lang="en-US" dirty="0" smtClean="0"/>
              <a:t>q = #10 x + y;   // intra assignment delay </a:t>
            </a:r>
          </a:p>
          <a:p>
            <a:pPr lvl="1"/>
            <a:r>
              <a:rPr lang="en-US" dirty="0" smtClean="0"/>
              <a:t>Most common: </a:t>
            </a:r>
          </a:p>
          <a:p>
            <a:pPr lvl="1">
              <a:buNone/>
            </a:pPr>
            <a:r>
              <a:rPr lang="en-US" dirty="0" smtClean="0"/>
              <a:t>always </a:t>
            </a:r>
          </a:p>
          <a:p>
            <a:pPr>
              <a:buNone/>
            </a:pPr>
            <a:r>
              <a:rPr lang="en-US" dirty="0" smtClean="0"/>
              <a:t>		#5 </a:t>
            </a:r>
            <a:r>
              <a:rPr lang="en-US" dirty="0" err="1" smtClean="0"/>
              <a:t>clk</a:t>
            </a:r>
            <a:r>
              <a:rPr lang="en-US" dirty="0" smtClean="0"/>
              <a:t> = ~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$display() </a:t>
            </a:r>
          </a:p>
          <a:p>
            <a:pPr lvl="1"/>
            <a:r>
              <a:rPr lang="en-US" dirty="0" smtClean="0"/>
              <a:t>used for printing text or variables to screen </a:t>
            </a:r>
          </a:p>
          <a:p>
            <a:pPr lvl="1"/>
            <a:r>
              <a:rPr lang="en-US" dirty="0" smtClean="0"/>
              <a:t>syntax is the same as for </a:t>
            </a:r>
            <a:r>
              <a:rPr lang="en-US" dirty="0" err="1" smtClean="0"/>
              <a:t>printf</a:t>
            </a:r>
            <a:r>
              <a:rPr lang="en-US" dirty="0" smtClean="0"/>
              <a:t> in C </a:t>
            </a:r>
          </a:p>
          <a:p>
            <a:pPr lvl="1"/>
            <a:r>
              <a:rPr lang="en-US" dirty="0" smtClean="0"/>
              <a:t>$display("time, \</a:t>
            </a:r>
            <a:r>
              <a:rPr lang="en-US" dirty="0" err="1" smtClean="0"/>
              <a:t>tclk</a:t>
            </a:r>
            <a:r>
              <a:rPr lang="en-US" dirty="0" smtClean="0"/>
              <a:t>, \tenable, \</a:t>
            </a:r>
            <a:r>
              <a:rPr lang="en-US" dirty="0" err="1" smtClean="0"/>
              <a:t>tcount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$monitor() </a:t>
            </a:r>
          </a:p>
          <a:p>
            <a:pPr lvl="1"/>
            <a:r>
              <a:rPr lang="en-US" dirty="0" smtClean="0"/>
              <a:t>keeps track of changes to the variables in the list</a:t>
            </a:r>
          </a:p>
          <a:p>
            <a:pPr lvl="1"/>
            <a:r>
              <a:rPr lang="en-US" dirty="0" smtClean="0"/>
              <a:t>whenever any of them changes, it prints all the values </a:t>
            </a:r>
          </a:p>
          <a:p>
            <a:pPr lvl="1"/>
            <a:r>
              <a:rPr lang="en-US" dirty="0" smtClean="0"/>
              <a:t>only written once in initial block. </a:t>
            </a:r>
          </a:p>
          <a:p>
            <a:pPr lvl="1"/>
            <a:r>
              <a:rPr lang="en-US" dirty="0" smtClean="0"/>
              <a:t>$monitor("%d,\</a:t>
            </a:r>
            <a:r>
              <a:rPr lang="en-US" dirty="0" err="1" smtClean="0"/>
              <a:t>t%b</a:t>
            </a:r>
            <a:r>
              <a:rPr lang="en-US" dirty="0" smtClean="0"/>
              <a:t>,\</a:t>
            </a:r>
            <a:r>
              <a:rPr lang="en-US" dirty="0" err="1" smtClean="0"/>
              <a:t>t%b</a:t>
            </a:r>
            <a:r>
              <a:rPr lang="en-US" dirty="0" smtClean="0"/>
              <a:t>,\</a:t>
            </a:r>
            <a:r>
              <a:rPr lang="en-US" dirty="0" err="1" smtClean="0"/>
              <a:t>t%b</a:t>
            </a:r>
            <a:r>
              <a:rPr lang="en-US" dirty="0" smtClean="0"/>
              <a:t>,\</a:t>
            </a:r>
            <a:r>
              <a:rPr lang="en-US" dirty="0" err="1" smtClean="0"/>
              <a:t>t%d",$time</a:t>
            </a:r>
            <a:r>
              <a:rPr lang="en-US" dirty="0" smtClean="0"/>
              <a:t>, 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enable,count</a:t>
            </a:r>
            <a:r>
              <a:rPr lang="en-US" dirty="0" smtClean="0"/>
              <a:t>);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$finish </a:t>
            </a:r>
          </a:p>
          <a:p>
            <a:pPr lvl="1"/>
            <a:r>
              <a:rPr lang="en-US" dirty="0" smtClean="0"/>
              <a:t>Terminating simulation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8127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counter_tb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, reset, enable; </a:t>
            </a:r>
          </a:p>
          <a:p>
            <a:pPr>
              <a:buNone/>
            </a:pPr>
            <a:r>
              <a:rPr lang="en-US" dirty="0" smtClean="0"/>
              <a:t>	wire [3:0] count;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counter C0( .</a:t>
            </a:r>
            <a:r>
              <a:rPr lang="en-US" dirty="0" err="1" smtClean="0"/>
              <a:t>clk</a:t>
            </a:r>
            <a:r>
              <a:rPr lang="en-US" dirty="0" smtClean="0"/>
              <a:t> (</a:t>
            </a:r>
            <a:r>
              <a:rPr lang="en-US" dirty="0" err="1" smtClean="0"/>
              <a:t>clk</a:t>
            </a:r>
            <a:r>
              <a:rPr lang="en-US" dirty="0" smtClean="0"/>
              <a:t>), .reset (reset), .enable (enable), .count (count) ); </a:t>
            </a:r>
          </a:p>
          <a:p>
            <a:pPr>
              <a:buNone/>
            </a:pPr>
            <a:r>
              <a:rPr lang="en-US" dirty="0" smtClean="0"/>
              <a:t>	initial begin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clk</a:t>
            </a:r>
            <a:r>
              <a:rPr lang="en-US" dirty="0" smtClean="0"/>
              <a:t> = 0; </a:t>
            </a:r>
          </a:p>
          <a:p>
            <a:pPr>
              <a:buNone/>
            </a:pPr>
            <a:r>
              <a:rPr lang="en-US" dirty="0" smtClean="0"/>
              <a:t>	 	reset = 0; </a:t>
            </a:r>
          </a:p>
          <a:p>
            <a:pPr>
              <a:buNone/>
            </a:pPr>
            <a:r>
              <a:rPr lang="en-US" dirty="0" smtClean="0"/>
              <a:t>	 	enable = 0; </a:t>
            </a:r>
          </a:p>
          <a:p>
            <a:pPr>
              <a:buNone/>
            </a:pPr>
            <a:r>
              <a:rPr lang="en-US" dirty="0" smtClean="0"/>
              <a:t>	 end  </a:t>
            </a:r>
          </a:p>
          <a:p>
            <a:pPr>
              <a:buNone/>
            </a:pPr>
            <a:r>
              <a:rPr lang="en-US" dirty="0" smtClean="0"/>
              <a:t>	always </a:t>
            </a:r>
          </a:p>
          <a:p>
            <a:pPr>
              <a:buNone/>
            </a:pPr>
            <a:r>
              <a:rPr lang="en-US" dirty="0" smtClean="0"/>
              <a:t> 		#5 </a:t>
            </a:r>
            <a:r>
              <a:rPr lang="en-US" dirty="0" err="1" smtClean="0"/>
              <a:t>clk</a:t>
            </a:r>
            <a:r>
              <a:rPr lang="en-US" dirty="0" smtClean="0"/>
              <a:t> = !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initial begin </a:t>
            </a:r>
          </a:p>
          <a:p>
            <a:pPr>
              <a:buNone/>
            </a:pPr>
            <a:r>
              <a:rPr lang="en-US" dirty="0" smtClean="0"/>
              <a:t>		$display("time,\</a:t>
            </a:r>
            <a:r>
              <a:rPr lang="en-US" dirty="0" err="1" smtClean="0"/>
              <a:t>tclk</a:t>
            </a:r>
            <a:r>
              <a:rPr lang="en-US" dirty="0" smtClean="0"/>
              <a:t>,\tenable,\</a:t>
            </a:r>
            <a:r>
              <a:rPr lang="en-US" dirty="0" err="1" smtClean="0"/>
              <a:t>tcount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smtClean="0"/>
              <a:t>		$monitor("%d,\</a:t>
            </a:r>
            <a:r>
              <a:rPr lang="en-US" dirty="0" err="1" smtClean="0"/>
              <a:t>t%b</a:t>
            </a:r>
            <a:r>
              <a:rPr lang="en-US" dirty="0" smtClean="0"/>
              <a:t>,\</a:t>
            </a:r>
            <a:r>
              <a:rPr lang="en-US" dirty="0" err="1" smtClean="0"/>
              <a:t>t%b</a:t>
            </a:r>
            <a:r>
              <a:rPr lang="en-US" dirty="0" smtClean="0"/>
              <a:t>,\</a:t>
            </a:r>
            <a:r>
              <a:rPr lang="en-US" dirty="0" err="1" smtClean="0"/>
              <a:t>t%d",$time</a:t>
            </a:r>
            <a:r>
              <a:rPr lang="en-US" dirty="0" smtClean="0"/>
              <a:t>, </a:t>
            </a:r>
            <a:r>
              <a:rPr lang="en-US" dirty="0" err="1" smtClean="0"/>
              <a:t>clk,enable,count</a:t>
            </a:r>
            <a:r>
              <a:rPr lang="en-US" dirty="0" smtClean="0"/>
              <a:t>); 	</a:t>
            </a:r>
          </a:p>
          <a:p>
            <a:pPr>
              <a:buNone/>
            </a:pPr>
            <a:r>
              <a:rPr lang="en-US" dirty="0" smtClean="0"/>
              <a:t>	 end </a:t>
            </a:r>
          </a:p>
          <a:p>
            <a:pPr>
              <a:buNone/>
            </a:pPr>
            <a:r>
              <a:rPr lang="en-US" dirty="0" smtClean="0"/>
              <a:t>	 initial </a:t>
            </a:r>
          </a:p>
          <a:p>
            <a:pPr>
              <a:buNone/>
            </a:pPr>
            <a:r>
              <a:rPr lang="en-US" dirty="0" smtClean="0"/>
              <a:t>		#100 $finish; </a:t>
            </a:r>
          </a:p>
          <a:p>
            <a:pPr>
              <a:buNone/>
            </a:pPr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 Counter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1"/>
          </a:xfrm>
        </p:spPr>
        <p:txBody>
          <a:bodyPr>
            <a:normAutofit/>
          </a:bodyPr>
          <a:lstStyle/>
          <a:p>
            <a:r>
              <a:rPr lang="en-US" dirty="0" smtClean="0"/>
              <a:t>4029 Counter</a:t>
            </a:r>
          </a:p>
          <a:p>
            <a:endParaRPr lang="en-US" dirty="0" smtClean="0"/>
          </a:p>
          <a:p>
            <a:r>
              <a:rPr lang="en-US" dirty="0" smtClean="0"/>
              <a:t>4-bit Full Adder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812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Problem Statement :</a:t>
            </a:r>
          </a:p>
          <a:p>
            <a:pPr>
              <a:buNone/>
            </a:pPr>
            <a:r>
              <a:rPr lang="en-US" dirty="0" smtClean="0"/>
              <a:t>	The challenge in FPGA is to design and efficiently implement the Hilbert transformation of any given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It maps a time domain function to another time domain function by a convolution of the input signal with the function H(t) whose representation in frequency domain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Frequency domain representation of Hilbert Transform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Design Challenge Techkriti’14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733800"/>
            <a:ext cx="3990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FT is a mathematical transformation to transform a signal from time domain to frequency domain.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47029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x(t) is our signal and h(t) is the signal corresponding to Hilbert Transform, then the Hilbert transform of x(t), </a:t>
            </a:r>
            <a:r>
              <a:rPr lang="en-US" dirty="0" err="1" smtClean="0"/>
              <a:t>hx</a:t>
            </a:r>
            <a:r>
              <a:rPr lang="en-US" dirty="0" smtClean="0"/>
              <a:t>(t) = x(t)*h(t)</a:t>
            </a:r>
          </a:p>
          <a:p>
            <a:r>
              <a:rPr lang="en-US" dirty="0" smtClean="0"/>
              <a:t>FT(</a:t>
            </a:r>
            <a:r>
              <a:rPr lang="en-US" dirty="0" err="1" smtClean="0"/>
              <a:t>hx</a:t>
            </a:r>
            <a:r>
              <a:rPr lang="en-US" dirty="0" smtClean="0"/>
              <a:t>(t)) = FT(x(t)*h(t)) = X(f) x H(f)</a:t>
            </a:r>
          </a:p>
          <a:p>
            <a:r>
              <a:rPr lang="en-US" dirty="0" smtClean="0"/>
              <a:t>Here, X(f) is the Fourier transform of x(t) and H(f) is the Fourier Transform of h(t) given by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hx</a:t>
            </a:r>
            <a:r>
              <a:rPr lang="en-US" dirty="0" smtClean="0"/>
              <a:t>(t) = IFT( X(f) x H(f) )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Theory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505200"/>
            <a:ext cx="3990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1"/>
          </a:xfrm>
        </p:spPr>
        <p:txBody>
          <a:bodyPr>
            <a:normAutofit/>
          </a:bodyPr>
          <a:lstStyle/>
          <a:p>
            <a:r>
              <a:rPr lang="en-US" dirty="0" smtClean="0"/>
              <a:t>Find Fourier Transform of the function.</a:t>
            </a:r>
          </a:p>
          <a:p>
            <a:r>
              <a:rPr lang="en-US" dirty="0" smtClean="0"/>
              <a:t>Multiply the FT by H(f) </a:t>
            </a:r>
          </a:p>
          <a:p>
            <a:r>
              <a:rPr lang="en-US" dirty="0" smtClean="0"/>
              <a:t>Apply inverse Fourier Transform of the function obtained.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/>
          </a:bodyPr>
          <a:lstStyle/>
          <a:p>
            <a:r>
              <a:rPr lang="en-US" dirty="0" smtClean="0"/>
              <a:t>Verilog- Hardware Description Language</a:t>
            </a:r>
          </a:p>
          <a:p>
            <a:r>
              <a:rPr lang="en-US" dirty="0" smtClean="0"/>
              <a:t>Modules </a:t>
            </a:r>
          </a:p>
          <a:p>
            <a:r>
              <a:rPr lang="en-US" dirty="0" smtClean="0"/>
              <a:t>Combinational circuits </a:t>
            </a:r>
          </a:p>
          <a:p>
            <a:r>
              <a:rPr lang="en-US" dirty="0" smtClean="0"/>
              <a:t>assign statement </a:t>
            </a:r>
          </a:p>
          <a:p>
            <a:r>
              <a:rPr lang="en-US" dirty="0" smtClean="0"/>
              <a:t>Control statements </a:t>
            </a:r>
          </a:p>
          <a:p>
            <a:r>
              <a:rPr lang="en-US" dirty="0" smtClean="0"/>
              <a:t>Sequential circuits </a:t>
            </a:r>
          </a:p>
          <a:p>
            <a:r>
              <a:rPr lang="en-US" dirty="0" smtClean="0"/>
              <a:t>always@ block </a:t>
            </a:r>
          </a:p>
          <a:p>
            <a:r>
              <a:rPr lang="en-US" dirty="0" smtClean="0"/>
              <a:t>Blocking and non-blocking statements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81272"/>
          </a:xfrm>
        </p:spPr>
        <p:txBody>
          <a:bodyPr/>
          <a:lstStyle/>
          <a:p>
            <a:r>
              <a:rPr lang="en-US" dirty="0" smtClean="0"/>
              <a:t>How to model continuous time signals in our digital hardware?</a:t>
            </a:r>
          </a:p>
          <a:p>
            <a:pPr lvl="1"/>
            <a:r>
              <a:rPr lang="en-US" dirty="0" smtClean="0"/>
              <a:t>Work with samples of signal</a:t>
            </a:r>
          </a:p>
          <a:p>
            <a:pPr lvl="1"/>
            <a:r>
              <a:rPr lang="en-US" dirty="0" smtClean="0"/>
              <a:t>xi[n] = x (</a:t>
            </a:r>
            <a:r>
              <a:rPr lang="en-US" dirty="0" err="1" smtClean="0"/>
              <a:t>nT</a:t>
            </a:r>
            <a:r>
              <a:rPr lang="en-US" dirty="0" smtClean="0"/>
              <a:t>) ; n = 0,1 … N-1</a:t>
            </a:r>
          </a:p>
          <a:p>
            <a:pPr lvl="1"/>
            <a:r>
              <a:rPr lang="en-US" dirty="0" smtClean="0"/>
              <a:t>T is the sampling period  </a:t>
            </a:r>
          </a:p>
          <a:p>
            <a:r>
              <a:rPr lang="en-US" dirty="0" smtClean="0"/>
              <a:t>How to take Fourier transform?</a:t>
            </a:r>
          </a:p>
          <a:p>
            <a:pPr lvl="1"/>
            <a:r>
              <a:rPr lang="en-US" dirty="0" smtClean="0"/>
              <a:t>Take Discrete Fourier Transform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 </a:t>
            </a:r>
            <a:endParaRPr lang="en-US" dirty="0"/>
          </a:p>
        </p:txBody>
      </p:sp>
      <p:pic>
        <p:nvPicPr>
          <p:cNvPr id="26626" name="Picture 2" descr="http://upload.wikimedia.org/wikipedia/commons/5/50/Signal_Sampl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905000"/>
            <a:ext cx="3047999" cy="1976932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343400"/>
            <a:ext cx="374570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419600"/>
            <a:ext cx="24598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4495800"/>
            <a:ext cx="1905000" cy="74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number of operations : O(N^2)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Matrix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762999" cy="286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143000"/>
            <a:ext cx="24598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of DFT involves a lot of redundant operations</a:t>
            </a:r>
          </a:p>
          <a:p>
            <a:endParaRPr lang="en-US" dirty="0" smtClean="0"/>
          </a:p>
          <a:p>
            <a:r>
              <a:rPr lang="en-US" dirty="0" smtClean="0"/>
              <a:t>Time complexity can be reduced drastically by using this information</a:t>
            </a:r>
          </a:p>
          <a:p>
            <a:endParaRPr lang="en-US" dirty="0" smtClean="0"/>
          </a:p>
          <a:p>
            <a:r>
              <a:rPr lang="en-US" dirty="0" smtClean="0"/>
              <a:t>A class of algorithms known as Fast Fourier Transform (FFT) is developed for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Fourier Transform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N is a factor of 2</a:t>
            </a:r>
          </a:p>
          <a:p>
            <a:r>
              <a:rPr lang="en-US" dirty="0" smtClean="0"/>
              <a:t>We have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Writing the odd and even numbered terms separately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Taking out the common factor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Cooley–</a:t>
            </a:r>
            <a:r>
              <a:rPr lang="en-US" dirty="0" err="1" smtClean="0"/>
              <a:t>Tukey</a:t>
            </a:r>
            <a:r>
              <a:rPr lang="en-US" dirty="0" smtClean="0"/>
              <a:t> algorithm : Radix 2 case</a:t>
            </a:r>
            <a:endParaRPr lang="en-US" dirty="0"/>
          </a:p>
        </p:txBody>
      </p:sp>
      <p:pic>
        <p:nvPicPr>
          <p:cNvPr id="23554" name="Picture 2" descr="      X_k = \sum_{n=0}^{N-1} x_n e^{-\frac{2\pi i}{N} nk},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816352" cy="838200"/>
          </a:xfrm>
          <a:prstGeom prst="rect">
            <a:avLst/>
          </a:prstGeom>
          <a:noFill/>
        </p:spPr>
      </p:pic>
      <p:pic>
        <p:nvPicPr>
          <p:cNvPr id="23556" name="Picture 4" descr="&#10;  \begin{matrix} X_k &amp; =&#10;&amp; \sum \limits_{m=0}^{N/2-1} x_{2m}e^{-\frac{2\pi i}{N} (2m)k}   +   \sum \limits_{m=0}^{N/2-1} x_{2m+1} e^{-\frac{2\pi i}{N} (2m+1)k}&#10;  \end{matrix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714845" cy="838200"/>
          </a:xfrm>
          <a:prstGeom prst="rect">
            <a:avLst/>
          </a:prstGeom>
          <a:noFill/>
        </p:spPr>
      </p:pic>
      <p:pic>
        <p:nvPicPr>
          <p:cNvPr id="8" name="Picture 7" descr="&#10;\begin{matrix} X_k= \underbrace{\sum \limits_{m=0}^{N/2-1} x_{2m}   e^{-\frac{2\pi i}{N/2} mk}}_{\mathrm{DFT\;of\;even-indexed\;part\;of\;} x_m} {} +  e^{-\frac{2\pi i}{N}k}&#10; \underbrace{\sum \limits_{m=0}^{N/2-1} x_{2m+1} e^{-\frac{2\pi i}{N/2} mk}}_{\mathrm{DFT\;of\;odd-indexed\;part\;of\;} x_m} =  E_k + e^{-\frac{2\pi i}{N}k} O_k.&#10;\end{matrix}&#10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37477"/>
            <a:ext cx="8382000" cy="1091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Because of Periodicity of DFT we have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Finally,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Cooley–</a:t>
            </a:r>
            <a:r>
              <a:rPr lang="en-US" dirty="0" err="1" smtClean="0"/>
              <a:t>Tukey</a:t>
            </a:r>
            <a:r>
              <a:rPr lang="en-US" dirty="0" smtClean="0"/>
              <a:t> algorithm : Radix 2 case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605680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 descr="&#10;\begin{matrix}&#10;X_k &amp; =&#10;&amp; E_k + e^{-\frac{2\pi i}{N}k} O_k \\&#10;X_{k+\frac{N}{2}} &amp; =&#10;&amp; E_k - e^{-\frac{2\pi i}{N}k} O_k&#10;\end{matrix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657600"/>
            <a:ext cx="4985840" cy="131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252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644629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reduction in computation</a:t>
            </a:r>
            <a:endParaRPr lang="en-US" dirty="0"/>
          </a:p>
        </p:txBody>
      </p:sp>
      <p:pic>
        <p:nvPicPr>
          <p:cNvPr id="215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863250" cy="494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Structure</a:t>
            </a:r>
            <a:endParaRPr lang="en-US" dirty="0"/>
          </a:p>
        </p:txBody>
      </p:sp>
      <p:pic>
        <p:nvPicPr>
          <p:cNvPr id="2048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524624" cy="482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438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 log(N))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implement Hilbert transform in Verilog</a:t>
            </a:r>
          </a:p>
          <a:p>
            <a:pPr lvl="1"/>
            <a:r>
              <a:rPr lang="en-US" sz="1800" dirty="0" smtClean="0"/>
              <a:t>Find FFT of sequence</a:t>
            </a:r>
          </a:p>
          <a:p>
            <a:pPr lvl="1"/>
            <a:r>
              <a:rPr lang="en-US" sz="1800" dirty="0" smtClean="0"/>
              <a:t>Multiply it by –j </a:t>
            </a:r>
            <a:r>
              <a:rPr lang="en-US" sz="1800" dirty="0" err="1" smtClean="0"/>
              <a:t>sgn</a:t>
            </a:r>
            <a:r>
              <a:rPr lang="en-US" sz="1800" dirty="0" smtClean="0"/>
              <a:t>(k) </a:t>
            </a:r>
          </a:p>
          <a:p>
            <a:pPr lvl="1"/>
            <a:r>
              <a:rPr lang="en-US" sz="1800" dirty="0" smtClean="0"/>
              <a:t>Take IFFT of the resulting sequence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Theory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6629400" cy="267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The approach mentioned above is one of the many possible solutions to the problem statement. </a:t>
            </a:r>
          </a:p>
          <a:p>
            <a:endParaRPr lang="en-US" dirty="0" smtClean="0"/>
          </a:p>
          <a:p>
            <a:r>
              <a:rPr lang="en-US" dirty="0" smtClean="0"/>
              <a:t>You should search more and look for better solutions.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Time to construct larger modules from smaller modules.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Various modules are interconnected to make a larger  circuit (or module).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Each sub-module has a separate Verilog file.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 sub-module may have another sub-module in its circuit.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One needs to indicate the top level module before synthesis.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Area (#LUTs, #FFs, #BRAMs, #DSP Elements etc.)</a:t>
            </a:r>
          </a:p>
          <a:p>
            <a:r>
              <a:rPr lang="en-US" dirty="0" smtClean="0"/>
              <a:t>Latency (No. of cycles </a:t>
            </a:r>
            <a:r>
              <a:rPr lang="en-US" dirty="0" err="1" smtClean="0"/>
              <a:t>Reqd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Need for external memory (</a:t>
            </a:r>
            <a:r>
              <a:rPr lang="en-US" dirty="0" err="1" smtClean="0"/>
              <a:t>eg</a:t>
            </a:r>
            <a:r>
              <a:rPr lang="en-US" dirty="0" smtClean="0"/>
              <a:t>. DRAM Controller – DDR/DDR2 and size of memory required).</a:t>
            </a:r>
          </a:p>
          <a:p>
            <a:r>
              <a:rPr lang="en-US" dirty="0" smtClean="0"/>
              <a:t>Maximum frequency achieved.</a:t>
            </a:r>
          </a:p>
          <a:p>
            <a:r>
              <a:rPr lang="en-US" dirty="0" smtClean="0"/>
              <a:t>Power consumption as reported by ISE tool.</a:t>
            </a:r>
          </a:p>
          <a:p>
            <a:r>
              <a:rPr lang="en-US" dirty="0" smtClean="0"/>
              <a:t>Extra Feature : Implementation of a feature where Hilbert transform is being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Judging criteria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Sub-module 1 </a:t>
            </a:r>
          </a:p>
          <a:p>
            <a:pPr>
              <a:buNone/>
            </a:pPr>
            <a:r>
              <a:rPr lang="en-US" dirty="0" smtClean="0"/>
              <a:t>	module Sub1 (input wire [7:0] a1, output wire [7:0] b1);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Sub-module 2 </a:t>
            </a:r>
          </a:p>
          <a:p>
            <a:pPr>
              <a:buNone/>
            </a:pPr>
            <a:r>
              <a:rPr lang="en-US" dirty="0" smtClean="0"/>
              <a:t>	module Sub2 (input wire [7:0] a2, output wire[7:0] b2); </a:t>
            </a:r>
          </a:p>
          <a:p>
            <a:endParaRPr lang="en-US" dirty="0" smtClean="0"/>
          </a:p>
          <a:p>
            <a:r>
              <a:rPr lang="en-US" dirty="0" smtClean="0"/>
              <a:t>Top Module </a:t>
            </a:r>
          </a:p>
          <a:p>
            <a:pPr>
              <a:buNone/>
            </a:pPr>
            <a:r>
              <a:rPr lang="en-US" dirty="0" smtClean="0"/>
              <a:t>	Module Top (input wire [7:0] a, output wire[7:0] b);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create instances of the module and create connections among different modules.  </a:t>
            </a:r>
          </a:p>
          <a:p>
            <a:endParaRPr lang="en-US" dirty="0" smtClean="0"/>
          </a:p>
          <a:p>
            <a:r>
              <a:rPr lang="en-US" dirty="0" smtClean="0"/>
              <a:t>In the above example, we need to instantiate the two sub-level modules in the top module.</a:t>
            </a:r>
          </a:p>
          <a:p>
            <a:endParaRPr lang="en-US" dirty="0" smtClean="0"/>
          </a:p>
          <a:p>
            <a:r>
              <a:rPr lang="en-US" dirty="0" smtClean="0"/>
              <a:t>This is done as follows: </a:t>
            </a:r>
          </a:p>
          <a:p>
            <a:pPr>
              <a:buNone/>
            </a:pPr>
            <a:r>
              <a:rPr lang="en-US" dirty="0" smtClean="0"/>
              <a:t>	wire [7:0] c; </a:t>
            </a:r>
          </a:p>
          <a:p>
            <a:pPr>
              <a:buNone/>
            </a:pPr>
            <a:r>
              <a:rPr lang="en-US" dirty="0" smtClean="0"/>
              <a:t>	Sub1 Encoder (.a1(a), .b1(c)); </a:t>
            </a:r>
          </a:p>
          <a:p>
            <a:pPr>
              <a:buNone/>
            </a:pPr>
            <a:r>
              <a:rPr lang="en-US" dirty="0" smtClean="0"/>
              <a:t>	Sub2 Decoder (.a2(c), .b2(b));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FAdder</a:t>
            </a:r>
            <a:r>
              <a:rPr lang="en-US" dirty="0" smtClean="0"/>
              <a:t>( </a:t>
            </a:r>
          </a:p>
          <a:p>
            <a:pPr>
              <a:buNone/>
            </a:pPr>
            <a:r>
              <a:rPr lang="en-US" dirty="0" smtClean="0"/>
              <a:t>	input wire [3:0] A, B, </a:t>
            </a:r>
          </a:p>
          <a:p>
            <a:pPr>
              <a:buNone/>
            </a:pPr>
            <a:r>
              <a:rPr lang="en-US" dirty="0" smtClean="0"/>
              <a:t>	output wire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output wire [3:0] S  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wire c0, c1, c2;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FA fa0( .a(A[0]), .b(B[0]), .</a:t>
            </a:r>
            <a:r>
              <a:rPr lang="en-US" dirty="0" err="1" smtClean="0"/>
              <a:t>cin</a:t>
            </a:r>
            <a:r>
              <a:rPr lang="en-US" dirty="0" smtClean="0"/>
              <a:t>(0),.</a:t>
            </a:r>
            <a:r>
              <a:rPr lang="en-US" dirty="0" err="1" smtClean="0"/>
              <a:t>cout</a:t>
            </a:r>
            <a:r>
              <a:rPr lang="en-US" dirty="0" smtClean="0"/>
              <a:t>(c0), .sum(S[0])); </a:t>
            </a:r>
          </a:p>
          <a:p>
            <a:pPr>
              <a:buNone/>
            </a:pPr>
            <a:r>
              <a:rPr lang="en-US" dirty="0" smtClean="0"/>
              <a:t>	FA fa1( .a(A[1]), .b(B[1]), .</a:t>
            </a:r>
            <a:r>
              <a:rPr lang="en-US" dirty="0" err="1" smtClean="0"/>
              <a:t>cin</a:t>
            </a:r>
            <a:r>
              <a:rPr lang="en-US" dirty="0" smtClean="0"/>
              <a:t>(c0), .</a:t>
            </a:r>
            <a:r>
              <a:rPr lang="en-US" dirty="0" err="1" smtClean="0"/>
              <a:t>cout</a:t>
            </a:r>
            <a:r>
              <a:rPr lang="en-US" dirty="0" smtClean="0"/>
              <a:t>(c1), .sum(S[1])); </a:t>
            </a:r>
          </a:p>
          <a:p>
            <a:pPr>
              <a:buNone/>
            </a:pPr>
            <a:r>
              <a:rPr lang="en-US" dirty="0" smtClean="0"/>
              <a:t>	FA fa2( .a(A[2]), .b(B[2]), .</a:t>
            </a:r>
            <a:r>
              <a:rPr lang="en-US" dirty="0" err="1" smtClean="0"/>
              <a:t>cin</a:t>
            </a:r>
            <a:r>
              <a:rPr lang="en-US" dirty="0" smtClean="0"/>
              <a:t>(c1), .</a:t>
            </a:r>
            <a:r>
              <a:rPr lang="en-US" dirty="0" err="1" smtClean="0"/>
              <a:t>cout</a:t>
            </a:r>
            <a:r>
              <a:rPr lang="en-US" dirty="0" smtClean="0"/>
              <a:t>(c2), .sum(S[2])); </a:t>
            </a:r>
          </a:p>
          <a:p>
            <a:pPr>
              <a:buNone/>
            </a:pPr>
            <a:r>
              <a:rPr lang="en-US" dirty="0" smtClean="0"/>
              <a:t>	FA fa3( .a(A[3]), .b(B[3]), .</a:t>
            </a:r>
            <a:r>
              <a:rPr lang="en-US" dirty="0" err="1" smtClean="0"/>
              <a:t>cin</a:t>
            </a:r>
            <a:r>
              <a:rPr lang="en-US" dirty="0" smtClean="0"/>
              <a:t>(c2), .</a:t>
            </a:r>
            <a:r>
              <a:rPr lang="en-US" dirty="0" err="1" smtClean="0"/>
              <a:t>cout</a:t>
            </a:r>
            <a:r>
              <a:rPr lang="en-US" dirty="0" smtClean="0"/>
              <a:t>(</a:t>
            </a:r>
            <a:r>
              <a:rPr lang="en-US" dirty="0" err="1" smtClean="0"/>
              <a:t>cout</a:t>
            </a:r>
            <a:r>
              <a:rPr lang="en-US" dirty="0" smtClean="0"/>
              <a:t>), .sum(S[3]));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endmodule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Full Adder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143000"/>
            <a:ext cx="3200399" cy="213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050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output ports of instantiated sub-module should be of wire data-type. </a:t>
            </a:r>
          </a:p>
          <a:p>
            <a:endParaRPr lang="en-US" dirty="0" smtClean="0"/>
          </a:p>
          <a:p>
            <a:r>
              <a:rPr lang="en-US" dirty="0" smtClean="0"/>
              <a:t>Note in previous example, c0,c1,c2 and S are wires. </a:t>
            </a:r>
          </a:p>
          <a:p>
            <a:endParaRPr lang="en-US" dirty="0" smtClean="0"/>
          </a:p>
          <a:p>
            <a:r>
              <a:rPr lang="en-US" dirty="0" smtClean="0"/>
              <a:t>Inputs may be </a:t>
            </a:r>
            <a:r>
              <a:rPr lang="en-US" dirty="0" err="1" smtClean="0"/>
              <a:t>reg</a:t>
            </a:r>
            <a:r>
              <a:rPr lang="en-US" dirty="0" smtClean="0"/>
              <a:t> or wire. </a:t>
            </a:r>
          </a:p>
          <a:p>
            <a:endParaRPr lang="en-US" dirty="0" smtClean="0"/>
          </a:p>
          <a:p>
            <a:r>
              <a:rPr lang="en-US" dirty="0" smtClean="0"/>
              <a:t>Suppose in above, [3:0] S was of </a:t>
            </a:r>
            <a:r>
              <a:rPr lang="en-US" dirty="0" err="1" smtClean="0"/>
              <a:t>reg</a:t>
            </a:r>
            <a:r>
              <a:rPr lang="en-US" dirty="0" smtClean="0"/>
              <a:t> type. </a:t>
            </a:r>
          </a:p>
          <a:p>
            <a:pPr lvl="1"/>
            <a:r>
              <a:rPr lang="en-US" dirty="0" smtClean="0"/>
              <a:t>Declare a dummy wire variable [3:0] add</a:t>
            </a:r>
          </a:p>
          <a:p>
            <a:pPr lvl="1"/>
            <a:r>
              <a:rPr lang="en-US" dirty="0" smtClean="0"/>
              <a:t>Pass add[0], add[1] … to the instantiations </a:t>
            </a:r>
          </a:p>
          <a:p>
            <a:pPr lvl="1"/>
            <a:r>
              <a:rPr lang="en-US" dirty="0" smtClean="0"/>
              <a:t>Finally put: </a:t>
            </a:r>
          </a:p>
          <a:p>
            <a:pPr lvl="2"/>
            <a:r>
              <a:rPr lang="en-US" dirty="0" smtClean="0"/>
              <a:t>always@(*) </a:t>
            </a:r>
          </a:p>
          <a:p>
            <a:pPr lvl="2"/>
            <a:r>
              <a:rPr lang="en-US" dirty="0" smtClean="0"/>
              <a:t>S &lt;= add;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generalized type of module.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Can be instantiated to any value of parameter.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Parameterization is a good practice for  reusable modules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Useful in large circuits.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adder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81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AdderN</a:t>
            </a:r>
            <a:r>
              <a:rPr lang="en-US" dirty="0" smtClean="0"/>
              <a:t> #(parameter N = 4)( </a:t>
            </a:r>
          </a:p>
          <a:p>
            <a:pPr>
              <a:buNone/>
            </a:pPr>
            <a:r>
              <a:rPr lang="en-US" dirty="0" smtClean="0"/>
              <a:t>	input wire [N-1:0] IN1, </a:t>
            </a:r>
          </a:p>
          <a:p>
            <a:pPr>
              <a:buNone/>
            </a:pPr>
            <a:r>
              <a:rPr lang="en-US" dirty="0" smtClean="0"/>
              <a:t>	input wire [N-1:0] IN2, </a:t>
            </a:r>
          </a:p>
          <a:p>
            <a:pPr>
              <a:buNone/>
            </a:pPr>
            <a:r>
              <a:rPr lang="en-US" dirty="0" smtClean="0"/>
              <a:t>	output </a:t>
            </a:r>
            <a:r>
              <a:rPr lang="en-US" dirty="0" err="1" smtClean="0"/>
              <a:t>reg</a:t>
            </a:r>
            <a:r>
              <a:rPr lang="en-US" dirty="0" smtClean="0"/>
              <a:t> [N-1:0] OUT  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always @(*) </a:t>
            </a:r>
          </a:p>
          <a:p>
            <a:pPr>
              <a:buNone/>
            </a:pPr>
            <a:r>
              <a:rPr lang="en-US" dirty="0" smtClean="0"/>
              <a:t>	OUT &lt;= IN1 + IN2;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endmodule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1463</TotalTime>
  <Words>906</Words>
  <Application>Microsoft Office PowerPoint</Application>
  <PresentationFormat>On-screen Show (4:3)</PresentationFormat>
  <Paragraphs>239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FPGA Design Challenge :Techkriti’14  Digital Design using Verilog – Part 2  </vt:lpstr>
      <vt:lpstr>Recap</vt:lpstr>
      <vt:lpstr>Modular Circuits</vt:lpstr>
      <vt:lpstr>Example </vt:lpstr>
      <vt:lpstr>Instantiation</vt:lpstr>
      <vt:lpstr>Example : Full Adder</vt:lpstr>
      <vt:lpstr>Points to note</vt:lpstr>
      <vt:lpstr>Parameterized Modules</vt:lpstr>
      <vt:lpstr>N-Bit adder</vt:lpstr>
      <vt:lpstr>Instantiation of Parameterized Modules</vt:lpstr>
      <vt:lpstr>Test Bench</vt:lpstr>
      <vt:lpstr>Delays</vt:lpstr>
      <vt:lpstr>More features</vt:lpstr>
      <vt:lpstr>Test Bench Counter</vt:lpstr>
      <vt:lpstr>Demonstration</vt:lpstr>
      <vt:lpstr>FPGA Design Challenge Techkriti’14</vt:lpstr>
      <vt:lpstr>Fourier Transform</vt:lpstr>
      <vt:lpstr>Basic Theory</vt:lpstr>
      <vt:lpstr>Basic Theory</vt:lpstr>
      <vt:lpstr>Discrete Fourier Transform </vt:lpstr>
      <vt:lpstr>DFT Matrix</vt:lpstr>
      <vt:lpstr>Fast Fourier Transform </vt:lpstr>
      <vt:lpstr>Cooley–Tukey algorithm : Radix 2 case</vt:lpstr>
      <vt:lpstr>Cooley–Tukey algorithm : Radix 2 case</vt:lpstr>
      <vt:lpstr>Slide 25</vt:lpstr>
      <vt:lpstr>Further reduction in computation</vt:lpstr>
      <vt:lpstr>Complete Structure</vt:lpstr>
      <vt:lpstr>Basic Theory</vt:lpstr>
      <vt:lpstr>Note</vt:lpstr>
      <vt:lpstr>Judging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</dc:title>
  <dc:creator>Anurag Dwivedi</dc:creator>
  <cp:lastModifiedBy>Anurag Dwivedi</cp:lastModifiedBy>
  <cp:revision>72</cp:revision>
  <dcterms:created xsi:type="dcterms:W3CDTF">2014-02-02T17:59:09Z</dcterms:created>
  <dcterms:modified xsi:type="dcterms:W3CDTF">2014-02-04T17:26:40Z</dcterms:modified>
</cp:coreProperties>
</file>