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61" r:id="rId2"/>
    <p:sldId id="416" r:id="rId3"/>
    <p:sldId id="417" r:id="rId4"/>
    <p:sldId id="418" r:id="rId5"/>
    <p:sldId id="419" r:id="rId6"/>
    <p:sldId id="363" r:id="rId7"/>
    <p:sldId id="412" r:id="rId8"/>
    <p:sldId id="364" r:id="rId9"/>
    <p:sldId id="365" r:id="rId10"/>
    <p:sldId id="366" r:id="rId11"/>
    <p:sldId id="367" r:id="rId12"/>
    <p:sldId id="368" r:id="rId13"/>
    <p:sldId id="413" r:id="rId14"/>
    <p:sldId id="369" r:id="rId15"/>
    <p:sldId id="370" r:id="rId16"/>
    <p:sldId id="371" r:id="rId17"/>
    <p:sldId id="372" r:id="rId18"/>
    <p:sldId id="373" r:id="rId19"/>
    <p:sldId id="374" r:id="rId20"/>
    <p:sldId id="375" r:id="rId21"/>
    <p:sldId id="376" r:id="rId22"/>
    <p:sldId id="378" r:id="rId23"/>
    <p:sldId id="379" r:id="rId24"/>
    <p:sldId id="380" r:id="rId25"/>
    <p:sldId id="381" r:id="rId26"/>
    <p:sldId id="382" r:id="rId27"/>
    <p:sldId id="383" r:id="rId28"/>
    <p:sldId id="385" r:id="rId29"/>
    <p:sldId id="386" r:id="rId30"/>
    <p:sldId id="387" r:id="rId31"/>
    <p:sldId id="388" r:id="rId32"/>
    <p:sldId id="389" r:id="rId33"/>
    <p:sldId id="391" r:id="rId34"/>
    <p:sldId id="392" r:id="rId35"/>
    <p:sldId id="393" r:id="rId36"/>
    <p:sldId id="394" r:id="rId37"/>
    <p:sldId id="395" r:id="rId38"/>
    <p:sldId id="396" r:id="rId39"/>
    <p:sldId id="397" r:id="rId40"/>
    <p:sldId id="399" r:id="rId41"/>
    <p:sldId id="415" r:id="rId42"/>
    <p:sldId id="400" r:id="rId43"/>
    <p:sldId id="401" r:id="rId44"/>
    <p:sldId id="402" r:id="rId45"/>
    <p:sldId id="403" r:id="rId46"/>
    <p:sldId id="404" r:id="rId47"/>
    <p:sldId id="405" r:id="rId48"/>
    <p:sldId id="406" r:id="rId49"/>
    <p:sldId id="407" r:id="rId50"/>
    <p:sldId id="409" r:id="rId51"/>
    <p:sldId id="410" r:id="rId52"/>
    <p:sldId id="411" r:id="rId53"/>
    <p:sldId id="414" r:id="rId54"/>
    <p:sldId id="420" r:id="rId55"/>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69" autoAdjust="0"/>
  </p:normalViewPr>
  <p:slideViewPr>
    <p:cSldViewPr snapToGrid="0">
      <p:cViewPr varScale="1">
        <p:scale>
          <a:sx n="77" d="100"/>
          <a:sy n="77" d="100"/>
        </p:scale>
        <p:origin x="1618" y="58"/>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7" d="100"/>
          <a:sy n="87"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53AC8CA1-8D4A-489F-B873-2BE3F90363A5}" type="datetimeFigureOut">
              <a:rPr lang="en-US" smtClean="0"/>
              <a:t>8/1/2020</a:t>
            </a:fld>
            <a:endParaRPr lang="en-US"/>
          </a:p>
        </p:txBody>
      </p:sp>
      <p:sp>
        <p:nvSpPr>
          <p:cNvPr id="4" name="Footer Placeholder 3"/>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9ACFAA9F-A6CE-413D-B528-D50B083F8EF2}" type="slidenum">
              <a:rPr lang="en-US" smtClean="0"/>
              <a:t>‹#›</a:t>
            </a:fld>
            <a:endParaRPr lang="en-US"/>
          </a:p>
        </p:txBody>
      </p:sp>
    </p:spTree>
    <p:extLst>
      <p:ext uri="{BB962C8B-B14F-4D97-AF65-F5344CB8AC3E}">
        <p14:creationId xmlns:p14="http://schemas.microsoft.com/office/powerpoint/2010/main" val="1502012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8/1/2020</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2E522-BC90-4B79-A844-D8B0E38D7FC2}" type="slidenum">
              <a:rPr lang="en-US" smtClean="0"/>
              <a:t>1</a:t>
            </a:fld>
            <a:endParaRPr lang="en-US"/>
          </a:p>
        </p:txBody>
      </p:sp>
    </p:spTree>
    <p:extLst>
      <p:ext uri="{BB962C8B-B14F-4D97-AF65-F5344CB8AC3E}">
        <p14:creationId xmlns:p14="http://schemas.microsoft.com/office/powerpoint/2010/main" val="36692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270000" y="728663"/>
            <a:ext cx="4778375" cy="3584575"/>
          </a:xfrm>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5691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270000" y="728663"/>
            <a:ext cx="4778375" cy="3584575"/>
          </a:xfrm>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3559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270000" y="728663"/>
            <a:ext cx="4778375" cy="3584575"/>
          </a:xfrm>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88318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70000" y="728663"/>
            <a:ext cx="4778375" cy="3584575"/>
          </a:xfrm>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6434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70000" y="728663"/>
            <a:ext cx="4778375" cy="3584575"/>
          </a:xfrm>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24334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70000" y="728663"/>
            <a:ext cx="4778375" cy="3584575"/>
          </a:xfrm>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1281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70000" y="728663"/>
            <a:ext cx="4778375" cy="3584575"/>
          </a:xfrm>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67123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70000" y="728663"/>
            <a:ext cx="4778375" cy="3584575"/>
          </a:xfrm>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68677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70000" y="728663"/>
            <a:ext cx="4778375" cy="3584575"/>
          </a:xfrm>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30255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70000" y="728663"/>
            <a:ext cx="4778375" cy="3584575"/>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6424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70000" y="728663"/>
            <a:ext cx="4778375" cy="3584575"/>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23919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70000" y="728663"/>
            <a:ext cx="4778375" cy="3584575"/>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0648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70000" y="728663"/>
            <a:ext cx="4778375" cy="3584575"/>
          </a:xfrm>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00707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70000" y="728663"/>
            <a:ext cx="4778375" cy="3584575"/>
          </a:xfrm>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16395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70000" y="728663"/>
            <a:ext cx="4778375" cy="3584575"/>
          </a:xfrm>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0840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70000" y="728663"/>
            <a:ext cx="4778375" cy="3584575"/>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4431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70000" y="728663"/>
            <a:ext cx="4778375" cy="3584575"/>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7728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270000" y="728663"/>
            <a:ext cx="4778375" cy="3584575"/>
          </a:xfrm>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8496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70000" y="728663"/>
            <a:ext cx="4778375" cy="3584575"/>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49123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70000" y="728663"/>
            <a:ext cx="4778375" cy="3584575"/>
          </a:xfrm>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8865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70000" y="728663"/>
            <a:ext cx="4778375" cy="3584575"/>
          </a:xfrm>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15999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70000" y="728663"/>
            <a:ext cx="4778375" cy="3584575"/>
          </a:xfrm>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2539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879C74AE-7EDF-4868-B4E3-D2208B7B154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4">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97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2289738387"/>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768B3021-A1FE-4D86-8A9A-66C6C6BA6E83}"/>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11"/>
          <p:cNvGrpSpPr>
            <a:grpSpLocks/>
          </p:cNvGrpSpPr>
          <p:nvPr userDrawn="1"/>
        </p:nvGrpSpPr>
        <p:grpSpPr bwMode="auto">
          <a:xfrm>
            <a:off x="6858000" y="762000"/>
            <a:ext cx="22098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a:defRPr/>
              </a:pPr>
              <a:r>
                <a:rPr lang="en-US" sz="900" spc="-15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62243" y="2116015"/>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0803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9" name="Do not remove" hidden="1">
            <a:extLst>
              <a:ext uri="{FF2B5EF4-FFF2-40B4-BE49-F238E27FC236}">
                <a16:creationId xmlns:a16="http://schemas.microsoft.com/office/drawing/2014/main" id="{0016E9BD-6B5C-4C55-B8C6-D500F4B0A48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8/1/2020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8/1/2020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82" r:id="rId14"/>
    <p:sldLayoutId id="214748368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5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5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74982" y="3477491"/>
            <a:ext cx="6548581" cy="1852302"/>
          </a:xfrm>
        </p:spPr>
        <p:txBody>
          <a:bodyPr/>
          <a:lstStyle/>
          <a:p>
            <a:pPr>
              <a:lnSpc>
                <a:spcPct val="100000"/>
              </a:lnSpc>
            </a:pPr>
            <a:r>
              <a:rPr lang="en-IN" sz="2700" b="1" dirty="0" smtClean="0">
                <a:latin typeface="Times New Roman" panose="02020603050405020304" pitchFamily="18" charset="0"/>
                <a:cs typeface="Times New Roman" panose="02020603050405020304" pitchFamily="18" charset="0"/>
              </a:rPr>
              <a:t>S2-19_DSECLZC415</a:t>
            </a:r>
            <a:r>
              <a:rPr lang="en-IN" sz="2700" b="1" dirty="0">
                <a:latin typeface="Times New Roman" panose="02020603050405020304" pitchFamily="18" charset="0"/>
                <a:cs typeface="Times New Roman" panose="02020603050405020304" pitchFamily="18" charset="0"/>
              </a:rPr>
              <a:t> </a:t>
            </a:r>
            <a:r>
              <a:rPr lang="en-IN" sz="2700" b="1" dirty="0" smtClean="0">
                <a:latin typeface="Times New Roman" panose="02020603050405020304" pitchFamily="18" charset="0"/>
                <a:cs typeface="Times New Roman" panose="02020603050405020304" pitchFamily="18" charset="0"/>
              </a:rPr>
              <a:t/>
            </a:r>
            <a:br>
              <a:rPr lang="en-IN" sz="2700" b="1" dirty="0" smtClean="0">
                <a:latin typeface="Times New Roman" panose="02020603050405020304" pitchFamily="18" charset="0"/>
                <a:cs typeface="Times New Roman" panose="02020603050405020304" pitchFamily="18" charset="0"/>
              </a:rPr>
            </a:br>
            <a:r>
              <a:rPr lang="en-US" altLang="en-US" sz="2800" b="1" dirty="0" smtClean="0"/>
              <a:t>Outliers/Anomalies Detection &amp; Analysis</a:t>
            </a:r>
            <a:br>
              <a:rPr lang="en-US" altLang="en-US" sz="2800" b="1" dirty="0" smtClean="0"/>
            </a:br>
            <a:r>
              <a:rPr lang="en-US" altLang="en-US" sz="2800" dirty="0" smtClean="0"/>
              <a:t>Problems in </a:t>
            </a:r>
            <a:r>
              <a:rPr lang="en-IN" sz="2800" dirty="0" smtClean="0"/>
              <a:t>Proximity </a:t>
            </a:r>
            <a:r>
              <a:rPr lang="en-IN" sz="2800" dirty="0"/>
              <a:t>Based </a:t>
            </a:r>
            <a:r>
              <a:rPr lang="en-IN" sz="2800" dirty="0" smtClean="0"/>
              <a:t>Outliers </a:t>
            </a:r>
            <a:r>
              <a:rPr lang="en-US" altLang="en-US" sz="2800" dirty="0" smtClean="0"/>
              <a:t/>
            </a:r>
            <a:br>
              <a:rPr lang="en-US" altLang="en-US" sz="2800" dirty="0" smtClean="0"/>
            </a:br>
            <a:r>
              <a:rPr lang="en-IN" sz="2700" b="1" dirty="0" smtClean="0">
                <a:latin typeface="Times New Roman" panose="02020603050405020304" pitchFamily="18" charset="0"/>
                <a:cs typeface="Times New Roman" panose="02020603050405020304" pitchFamily="18" charset="0"/>
              </a:rPr>
              <a:t>SESSION 12 </a:t>
            </a:r>
            <a:endParaRPr lang="en-US"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
        <p:nvSpPr>
          <p:cNvPr id="4" name="TextBox 3">
            <a:extLst>
              <a:ext uri="{FF2B5EF4-FFF2-40B4-BE49-F238E27FC236}">
                <a16:creationId xmlns:a16="http://schemas.microsoft.com/office/drawing/2014/main" id="{4BC9415B-5A05-4D2C-B3B9-AFE2001A6675}"/>
              </a:ext>
            </a:extLst>
          </p:cNvPr>
          <p:cNvSpPr txBox="1"/>
          <p:nvPr/>
        </p:nvSpPr>
        <p:spPr>
          <a:xfrm>
            <a:off x="6225466" y="6488668"/>
            <a:ext cx="2918534" cy="369332"/>
          </a:xfrm>
          <a:prstGeom prst="rect">
            <a:avLst/>
          </a:prstGeom>
          <a:noFill/>
        </p:spPr>
        <p:txBody>
          <a:bodyPr wrap="square" rtlCol="0">
            <a:spAutoFit/>
          </a:bodyPr>
          <a:lstStyle/>
          <a:p>
            <a:r>
              <a:rPr lang="en-US" b="1" dirty="0"/>
              <a:t>Slide Courtesy: Prof. T.V. Rao</a:t>
            </a:r>
            <a:endParaRPr lang="en-IN" b="1" dirty="0"/>
          </a:p>
        </p:txBody>
      </p:sp>
      <p:sp>
        <p:nvSpPr>
          <p:cNvPr id="6" name="TextBox 5">
            <a:extLst>
              <a:ext uri="{FF2B5EF4-FFF2-40B4-BE49-F238E27FC236}">
                <a16:creationId xmlns:a16="http://schemas.microsoft.com/office/drawing/2014/main" id="{4BC9415B-5A05-4D2C-B3B9-AFE2001A6675}"/>
              </a:ext>
            </a:extLst>
          </p:cNvPr>
          <p:cNvSpPr txBox="1"/>
          <p:nvPr/>
        </p:nvSpPr>
        <p:spPr>
          <a:xfrm>
            <a:off x="2299856" y="5482193"/>
            <a:ext cx="4890654" cy="369332"/>
          </a:xfrm>
          <a:prstGeom prst="rect">
            <a:avLst/>
          </a:prstGeom>
          <a:noFill/>
        </p:spPr>
        <p:txBody>
          <a:bodyPr wrap="square" rtlCol="0">
            <a:spAutoFit/>
          </a:bodyPr>
          <a:lstStyle/>
          <a:p>
            <a:r>
              <a:rPr lang="en-US" b="1" dirty="0" smtClean="0">
                <a:solidFill>
                  <a:schemeClr val="bg1"/>
                </a:solidFill>
              </a:rPr>
              <a:t>AUGUST 1 2020 – </a:t>
            </a:r>
            <a:r>
              <a:rPr lang="en-US" b="1" dirty="0" err="1" smtClean="0">
                <a:solidFill>
                  <a:schemeClr val="bg1"/>
                </a:solidFill>
              </a:rPr>
              <a:t>Dr.D.VENKATA</a:t>
            </a:r>
            <a:r>
              <a:rPr lang="en-US" b="1" dirty="0" smtClean="0">
                <a:solidFill>
                  <a:schemeClr val="bg1"/>
                </a:solidFill>
              </a:rPr>
              <a:t> SUBRAMANIAN</a:t>
            </a:r>
            <a:endParaRPr lang="en-IN" b="1" dirty="0">
              <a:solidFill>
                <a:schemeClr val="bg1"/>
              </a:solidFill>
            </a:endParaRPr>
          </a:p>
        </p:txBody>
      </p:sp>
    </p:spTree>
    <p:extLst>
      <p:ext uri="{BB962C8B-B14F-4D97-AF65-F5344CB8AC3E}">
        <p14:creationId xmlns:p14="http://schemas.microsoft.com/office/powerpoint/2010/main" val="4131235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650" name="Rectangle 2"/>
          <p:cNvSpPr>
            <a:spLocks noGrp="1" noChangeArrowheads="1"/>
          </p:cNvSpPr>
          <p:nvPr>
            <p:ph type="title"/>
          </p:nvPr>
        </p:nvSpPr>
        <p:spPr>
          <a:xfrm>
            <a:off x="533400" y="310309"/>
            <a:ext cx="7886700" cy="533400"/>
          </a:xfrm>
        </p:spPr>
        <p:txBody>
          <a:bodyPr>
            <a:normAutofit/>
          </a:bodyPr>
          <a:lstStyle/>
          <a:p>
            <a:r>
              <a:rPr lang="en-US" altLang="en-US" sz="3200" b="1" dirty="0"/>
              <a:t>More on Outlier/Anomaly Detection</a:t>
            </a:r>
          </a:p>
        </p:txBody>
      </p:sp>
      <p:sp>
        <p:nvSpPr>
          <p:cNvPr id="1819651" name="Rectangle 3"/>
          <p:cNvSpPr>
            <a:spLocks noGrp="1" noChangeArrowheads="1"/>
          </p:cNvSpPr>
          <p:nvPr>
            <p:ph idx="1"/>
          </p:nvPr>
        </p:nvSpPr>
        <p:spPr>
          <a:xfrm>
            <a:off x="628650" y="1280711"/>
            <a:ext cx="7886700" cy="4921786"/>
          </a:xfrm>
        </p:spPr>
        <p:style>
          <a:lnRef idx="1">
            <a:schemeClr val="accent4"/>
          </a:lnRef>
          <a:fillRef idx="2">
            <a:schemeClr val="accent4"/>
          </a:fillRef>
          <a:effectRef idx="1">
            <a:schemeClr val="accent4"/>
          </a:effectRef>
          <a:fontRef idx="minor">
            <a:schemeClr val="dk1"/>
          </a:fontRef>
        </p:style>
        <p:txBody>
          <a:bodyPr>
            <a:normAutofit lnSpcReduction="10000"/>
          </a:bodyPr>
          <a:lstStyle/>
          <a:p>
            <a:pPr>
              <a:lnSpc>
                <a:spcPct val="100000"/>
              </a:lnSpc>
            </a:pPr>
            <a:r>
              <a:rPr lang="en-US" altLang="en-US" sz="2400" dirty="0"/>
              <a:t>Challenges</a:t>
            </a:r>
          </a:p>
          <a:p>
            <a:pPr lvl="1">
              <a:lnSpc>
                <a:spcPct val="100000"/>
              </a:lnSpc>
            </a:pPr>
            <a:r>
              <a:rPr lang="en-US" altLang="en-US" sz="2000" dirty="0"/>
              <a:t>How many outliers are there in the data?</a:t>
            </a:r>
          </a:p>
          <a:p>
            <a:pPr lvl="1">
              <a:lnSpc>
                <a:spcPct val="100000"/>
              </a:lnSpc>
            </a:pPr>
            <a:r>
              <a:rPr lang="en-US" altLang="en-US" sz="2000" dirty="0"/>
              <a:t>Method is unsupervised</a:t>
            </a:r>
          </a:p>
          <a:p>
            <a:pPr lvl="2">
              <a:lnSpc>
                <a:spcPct val="100000"/>
              </a:lnSpc>
            </a:pPr>
            <a:r>
              <a:rPr lang="en-US" altLang="en-US" sz="1600" dirty="0"/>
              <a:t> Validation can be quite challenging (just like for clustering)</a:t>
            </a:r>
          </a:p>
          <a:p>
            <a:pPr lvl="1">
              <a:lnSpc>
                <a:spcPct val="100000"/>
              </a:lnSpc>
            </a:pPr>
            <a:r>
              <a:rPr lang="en-US" altLang="en-US" sz="2000" dirty="0"/>
              <a:t>Finding needle in a haystack</a:t>
            </a:r>
          </a:p>
          <a:p>
            <a:pPr>
              <a:lnSpc>
                <a:spcPct val="100000"/>
              </a:lnSpc>
            </a:pPr>
            <a:endParaRPr lang="en-US" altLang="en-US" sz="2400" dirty="0"/>
          </a:p>
          <a:p>
            <a:pPr>
              <a:lnSpc>
                <a:spcPct val="100000"/>
              </a:lnSpc>
            </a:pPr>
            <a:r>
              <a:rPr lang="en-US" altLang="en-US" sz="2400" dirty="0"/>
              <a:t>Working assumption:</a:t>
            </a:r>
          </a:p>
          <a:p>
            <a:pPr lvl="1">
              <a:lnSpc>
                <a:spcPct val="100000"/>
              </a:lnSpc>
            </a:pPr>
            <a:r>
              <a:rPr lang="en-US" altLang="en-US" sz="2000" dirty="0"/>
              <a:t>There are considerably more “normal” observations than “abnormal” observations (outliers/anomalies) in the data</a:t>
            </a:r>
          </a:p>
          <a:p>
            <a:pPr lvl="1">
              <a:lnSpc>
                <a:spcPct val="100000"/>
              </a:lnSpc>
            </a:pPr>
            <a:endParaRPr lang="en-US" altLang="en-US" sz="2000" dirty="0"/>
          </a:p>
          <a:p>
            <a:pPr>
              <a:lnSpc>
                <a:spcPct val="100000"/>
              </a:lnSpc>
            </a:pPr>
            <a:r>
              <a:rPr lang="en-US" altLang="en-US" sz="2400" dirty="0"/>
              <a:t>Outlier detection vs. </a:t>
            </a:r>
            <a:r>
              <a:rPr lang="en-US" altLang="en-US" sz="2400" i="1" dirty="0"/>
              <a:t>novelty detection </a:t>
            </a:r>
            <a:r>
              <a:rPr lang="en-US" altLang="en-US" sz="2000" dirty="0"/>
              <a:t>(</a:t>
            </a:r>
            <a:r>
              <a:rPr lang="en-US" sz="2000" dirty="0"/>
              <a:t>identify new topics and trends in a timely manner in social media)</a:t>
            </a:r>
            <a:r>
              <a:rPr lang="en-US" altLang="en-US" sz="2400" dirty="0"/>
              <a:t>: early stage, outlier; but later merged into the model</a:t>
            </a:r>
          </a:p>
          <a:p>
            <a:pPr>
              <a:lnSpc>
                <a:spcPct val="100000"/>
              </a:lnSpc>
            </a:pPr>
            <a:endParaRPr lang="en-US" altLang="en-US" sz="2300" dirty="0"/>
          </a:p>
        </p:txBody>
      </p:sp>
    </p:spTree>
    <p:extLst>
      <p:ext uri="{BB962C8B-B14F-4D97-AF65-F5344CB8AC3E}">
        <p14:creationId xmlns:p14="http://schemas.microsoft.com/office/powerpoint/2010/main" val="1144856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F6AAE2F8-065D-4ECE-9BFD-0076DDA23EF4}" type="slidenum">
              <a:rPr lang="en-US" altLang="en-US" sz="1200" b="1">
                <a:latin typeface="Calibri" panose="020F0502020204030204" pitchFamily="34" charset="0"/>
              </a:rPr>
              <a:pPr algn="r" eaLnBrk="1" hangingPunct="1"/>
              <a:t>11</a:t>
            </a:fld>
            <a:endParaRPr lang="en-US" altLang="en-US" sz="1200" b="1">
              <a:latin typeface="Calibri" panose="020F0502020204030204" pitchFamily="34" charset="0"/>
            </a:endParaRPr>
          </a:p>
        </p:txBody>
      </p:sp>
      <p:sp>
        <p:nvSpPr>
          <p:cNvPr id="6147" name="Rectangle 2"/>
          <p:cNvSpPr>
            <a:spLocks noGrp="1" noChangeArrowheads="1"/>
          </p:cNvSpPr>
          <p:nvPr>
            <p:ph type="title"/>
          </p:nvPr>
        </p:nvSpPr>
        <p:spPr>
          <a:xfrm>
            <a:off x="628650" y="225877"/>
            <a:ext cx="7886700" cy="337458"/>
          </a:xfrm>
        </p:spPr>
        <p:txBody>
          <a:bodyPr>
            <a:noAutofit/>
          </a:bodyPr>
          <a:lstStyle/>
          <a:p>
            <a:pPr eaLnBrk="1" hangingPunct="1"/>
            <a:r>
              <a:rPr lang="en-US" altLang="en-US" sz="3200" b="1" dirty="0"/>
              <a:t>Types of Outliers</a:t>
            </a:r>
          </a:p>
        </p:txBody>
      </p:sp>
      <p:sp>
        <p:nvSpPr>
          <p:cNvPr id="6148" name="Rectangle 3"/>
          <p:cNvSpPr>
            <a:spLocks noGrp="1" noChangeArrowheads="1"/>
          </p:cNvSpPr>
          <p:nvPr>
            <p:ph idx="1"/>
          </p:nvPr>
        </p:nvSpPr>
        <p:spPr>
          <a:xfrm>
            <a:off x="397740" y="563335"/>
            <a:ext cx="8598478" cy="4393931"/>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eaLnBrk="1" hangingPunct="1">
              <a:lnSpc>
                <a:spcPct val="110000"/>
              </a:lnSpc>
              <a:spcBef>
                <a:spcPts val="300"/>
              </a:spcBef>
            </a:pPr>
            <a:r>
              <a:rPr lang="en-US" altLang="en-US" sz="1500" dirty="0"/>
              <a:t>Three kinds: </a:t>
            </a:r>
            <a:r>
              <a:rPr lang="en-US" altLang="en-US" sz="1500" i="1" dirty="0"/>
              <a:t>global, contextual</a:t>
            </a:r>
            <a:r>
              <a:rPr lang="en-US" altLang="en-US" sz="1500" dirty="0"/>
              <a:t> and </a:t>
            </a:r>
            <a:r>
              <a:rPr lang="en-US" altLang="en-US" sz="1500" i="1" dirty="0"/>
              <a:t>collective </a:t>
            </a:r>
            <a:r>
              <a:rPr lang="en-US" altLang="en-US" sz="1500" dirty="0"/>
              <a:t>outliers</a:t>
            </a:r>
            <a:endParaRPr lang="en-US" altLang="en-US" sz="1500" i="1" dirty="0"/>
          </a:p>
          <a:p>
            <a:pPr eaLnBrk="1" hangingPunct="1">
              <a:lnSpc>
                <a:spcPct val="110000"/>
              </a:lnSpc>
              <a:spcBef>
                <a:spcPts val="300"/>
              </a:spcBef>
            </a:pPr>
            <a:r>
              <a:rPr lang="en-US" altLang="en-US" sz="1500" b="1" dirty="0"/>
              <a:t>Global outlier</a:t>
            </a:r>
            <a:r>
              <a:rPr lang="en-US" altLang="en-US" sz="1500" dirty="0"/>
              <a:t> (or point anomaly)</a:t>
            </a:r>
          </a:p>
          <a:p>
            <a:pPr lvl="1" eaLnBrk="1" hangingPunct="1">
              <a:lnSpc>
                <a:spcPct val="110000"/>
              </a:lnSpc>
              <a:spcBef>
                <a:spcPts val="300"/>
              </a:spcBef>
            </a:pPr>
            <a:r>
              <a:rPr lang="en-US" altLang="en-US" sz="1500" dirty="0"/>
              <a:t>Object is </a:t>
            </a:r>
            <a:r>
              <a:rPr lang="en-US" altLang="en-US" sz="1500" dirty="0" err="1"/>
              <a:t>O</a:t>
            </a:r>
            <a:r>
              <a:rPr lang="en-US" altLang="en-US" sz="1500" baseline="-25000" dirty="0" err="1"/>
              <a:t>g</a:t>
            </a:r>
            <a:r>
              <a:rPr lang="en-US" altLang="en-US" sz="1500" dirty="0"/>
              <a:t> if it significantly deviates from the rest of the data set</a:t>
            </a:r>
          </a:p>
          <a:p>
            <a:pPr lvl="1" eaLnBrk="1" hangingPunct="1">
              <a:lnSpc>
                <a:spcPct val="110000"/>
              </a:lnSpc>
              <a:spcBef>
                <a:spcPts val="300"/>
              </a:spcBef>
            </a:pPr>
            <a:r>
              <a:rPr lang="en-US" altLang="en-US" sz="1500" dirty="0"/>
              <a:t>Ex. Intrusion detection in computer networks</a:t>
            </a:r>
          </a:p>
          <a:p>
            <a:pPr lvl="1" eaLnBrk="1" hangingPunct="1">
              <a:lnSpc>
                <a:spcPct val="110000"/>
              </a:lnSpc>
              <a:spcBef>
                <a:spcPts val="300"/>
              </a:spcBef>
            </a:pPr>
            <a:r>
              <a:rPr lang="en-US" altLang="en-US" sz="1500" dirty="0"/>
              <a:t>Issue: Find an appropriate measurement of deviation</a:t>
            </a:r>
          </a:p>
          <a:p>
            <a:pPr eaLnBrk="1" hangingPunct="1">
              <a:lnSpc>
                <a:spcPct val="110000"/>
              </a:lnSpc>
              <a:spcBef>
                <a:spcPts val="1200"/>
              </a:spcBef>
            </a:pPr>
            <a:r>
              <a:rPr lang="en-US" altLang="en-US" sz="1500" b="1" dirty="0"/>
              <a:t>Contextual outlier</a:t>
            </a:r>
            <a:r>
              <a:rPr lang="en-US" altLang="en-US" sz="1500" dirty="0"/>
              <a:t> (or </a:t>
            </a:r>
            <a:r>
              <a:rPr lang="en-US" altLang="en-US" sz="1500" i="1" dirty="0"/>
              <a:t>conditional outlier</a:t>
            </a:r>
            <a:r>
              <a:rPr lang="en-US" altLang="en-US" sz="1500" dirty="0"/>
              <a:t>)</a:t>
            </a:r>
          </a:p>
          <a:p>
            <a:pPr lvl="1" eaLnBrk="1" hangingPunct="1">
              <a:lnSpc>
                <a:spcPct val="110000"/>
              </a:lnSpc>
              <a:spcBef>
                <a:spcPts val="300"/>
              </a:spcBef>
            </a:pPr>
            <a:r>
              <a:rPr lang="en-US" altLang="en-US" sz="1500" dirty="0"/>
              <a:t>Object is </a:t>
            </a:r>
            <a:r>
              <a:rPr lang="en-US" altLang="en-US" sz="1500" dirty="0" err="1"/>
              <a:t>O</a:t>
            </a:r>
            <a:r>
              <a:rPr lang="en-US" altLang="en-US" sz="1500" baseline="-25000" dirty="0" err="1"/>
              <a:t>c</a:t>
            </a:r>
            <a:r>
              <a:rPr lang="en-US" altLang="en-US" sz="1500" dirty="0"/>
              <a:t> if it deviates significantly based on a selected context</a:t>
            </a:r>
          </a:p>
          <a:p>
            <a:pPr lvl="1" eaLnBrk="1" hangingPunct="1">
              <a:lnSpc>
                <a:spcPct val="110000"/>
              </a:lnSpc>
              <a:spcBef>
                <a:spcPts val="300"/>
              </a:spcBef>
            </a:pPr>
            <a:r>
              <a:rPr lang="en-US" altLang="en-US" sz="1500" dirty="0"/>
              <a:t>Ex. 80</a:t>
            </a:r>
            <a:r>
              <a:rPr lang="en-US" altLang="en-US" sz="1500" baseline="30000" dirty="0"/>
              <a:t>o</a:t>
            </a:r>
            <a:r>
              <a:rPr lang="en-US" altLang="en-US" sz="1500" dirty="0"/>
              <a:t> F in Urbana: outlier? (depending on summer or winter?)</a:t>
            </a:r>
          </a:p>
          <a:p>
            <a:pPr lvl="1" eaLnBrk="1" hangingPunct="1">
              <a:lnSpc>
                <a:spcPct val="110000"/>
              </a:lnSpc>
              <a:spcBef>
                <a:spcPts val="300"/>
              </a:spcBef>
            </a:pPr>
            <a:r>
              <a:rPr lang="en-US" altLang="en-US" sz="1500" dirty="0"/>
              <a:t>Attributes of data objects should be divided into two groups </a:t>
            </a:r>
          </a:p>
          <a:p>
            <a:pPr lvl="2" eaLnBrk="1" hangingPunct="1">
              <a:lnSpc>
                <a:spcPct val="110000"/>
              </a:lnSpc>
              <a:spcBef>
                <a:spcPts val="300"/>
              </a:spcBef>
            </a:pPr>
            <a:r>
              <a:rPr lang="en-US" altLang="en-US" sz="1500" dirty="0"/>
              <a:t>Contextual attributes: defines the context, e.g., time &amp; location </a:t>
            </a:r>
          </a:p>
          <a:p>
            <a:pPr lvl="2" eaLnBrk="1" hangingPunct="1">
              <a:lnSpc>
                <a:spcPct val="110000"/>
              </a:lnSpc>
              <a:spcBef>
                <a:spcPts val="300"/>
              </a:spcBef>
            </a:pPr>
            <a:r>
              <a:rPr lang="en-US" altLang="en-US" sz="1500" dirty="0"/>
              <a:t>Behavioral attributes:  characteristics of the object, used in outlier evaluation, e.g., temperature</a:t>
            </a:r>
          </a:p>
          <a:p>
            <a:pPr lvl="1" eaLnBrk="1" hangingPunct="1">
              <a:lnSpc>
                <a:spcPct val="110000"/>
              </a:lnSpc>
              <a:spcBef>
                <a:spcPts val="300"/>
              </a:spcBef>
            </a:pPr>
            <a:r>
              <a:rPr lang="en-US" altLang="en-US" sz="1500" dirty="0"/>
              <a:t>Can be viewed as a generalization of </a:t>
            </a:r>
            <a:r>
              <a:rPr lang="en-US" altLang="en-US" sz="1500" i="1" dirty="0"/>
              <a:t>local outliers</a:t>
            </a:r>
            <a:r>
              <a:rPr lang="en-US" altLang="en-US" sz="1500" dirty="0">
                <a:cs typeface="Arial" panose="020B0604020202020204" pitchFamily="34" charset="0"/>
              </a:rPr>
              <a:t>—</a:t>
            </a:r>
            <a:r>
              <a:rPr lang="en-US" altLang="en-US" sz="1500" dirty="0"/>
              <a:t>whose density significantly deviates from its local area</a:t>
            </a:r>
          </a:p>
          <a:p>
            <a:pPr lvl="1" eaLnBrk="1" hangingPunct="1">
              <a:lnSpc>
                <a:spcPct val="110000"/>
              </a:lnSpc>
              <a:spcBef>
                <a:spcPts val="300"/>
              </a:spcBef>
            </a:pPr>
            <a:r>
              <a:rPr lang="en-US" altLang="en-US" sz="1500" dirty="0"/>
              <a:t>Issue: How to define or formulate meaningful context?</a:t>
            </a:r>
          </a:p>
        </p:txBody>
      </p:sp>
      <p:sp>
        <p:nvSpPr>
          <p:cNvPr id="5" name="Content Placeholder 2"/>
          <p:cNvSpPr txBox="1">
            <a:spLocks/>
          </p:cNvSpPr>
          <p:nvPr/>
        </p:nvSpPr>
        <p:spPr>
          <a:xfrm>
            <a:off x="365413" y="4957266"/>
            <a:ext cx="8663132" cy="164527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Font typeface="Wingdings" panose="05000000000000000000" pitchFamily="2" charset="2"/>
              <a:buChar char="q"/>
            </a:pPr>
            <a:r>
              <a:rPr lang="en-US" sz="1800" dirty="0" smtClean="0"/>
              <a:t>Point outliers are single data points that lay far from the rest of the distribution.</a:t>
            </a:r>
          </a:p>
          <a:p>
            <a:pPr>
              <a:buFont typeface="Wingdings" panose="05000000000000000000" pitchFamily="2" charset="2"/>
              <a:buChar char="q"/>
            </a:pPr>
            <a:r>
              <a:rPr lang="en-US" sz="1800" dirty="0" smtClean="0"/>
              <a:t>Contextual outliers can be noise in data, such as punctuation symbols when realizing text analysis or background noise signal when doing speech recognition. </a:t>
            </a:r>
          </a:p>
          <a:p>
            <a:pPr>
              <a:buFont typeface="Wingdings" panose="05000000000000000000" pitchFamily="2" charset="2"/>
              <a:buChar char="q"/>
            </a:pPr>
            <a:r>
              <a:rPr lang="en-US" sz="1800" dirty="0" smtClean="0"/>
              <a:t>Collective outliers can be subsets of novelties in data such as a signal that may indicate the discovery of new phenomena </a:t>
            </a:r>
            <a:endParaRPr lang="en-IN" sz="1800" dirty="0"/>
          </a:p>
        </p:txBody>
      </p:sp>
    </p:spTree>
    <p:extLst>
      <p:ext uri="{BB962C8B-B14F-4D97-AF65-F5344CB8AC3E}">
        <p14:creationId xmlns:p14="http://schemas.microsoft.com/office/powerpoint/2010/main" val="4155588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483DC0E4-5D6B-4E91-92B2-2D981D6FD976}" type="slidenum">
              <a:rPr lang="en-US" altLang="en-US" sz="1200" b="1">
                <a:latin typeface="Calibri" panose="020F0502020204030204" pitchFamily="34" charset="0"/>
              </a:rPr>
              <a:pPr algn="r" eaLnBrk="1" hangingPunct="1"/>
              <a:t>12</a:t>
            </a:fld>
            <a:endParaRPr lang="en-US" altLang="en-US" sz="1200" b="1">
              <a:latin typeface="Calibri" panose="020F0502020204030204" pitchFamily="34" charset="0"/>
            </a:endParaRPr>
          </a:p>
        </p:txBody>
      </p:sp>
      <p:sp>
        <p:nvSpPr>
          <p:cNvPr id="7172" name="Rectangle 2"/>
          <p:cNvSpPr>
            <a:spLocks noGrp="1" noChangeArrowheads="1"/>
          </p:cNvSpPr>
          <p:nvPr>
            <p:ph type="title"/>
          </p:nvPr>
        </p:nvSpPr>
        <p:spPr>
          <a:xfrm>
            <a:off x="825347" y="152134"/>
            <a:ext cx="7886700" cy="549273"/>
          </a:xfrm>
        </p:spPr>
        <p:txBody>
          <a:bodyPr>
            <a:normAutofit/>
          </a:bodyPr>
          <a:lstStyle/>
          <a:p>
            <a:pPr eaLnBrk="1" hangingPunct="1"/>
            <a:r>
              <a:rPr lang="en-US" altLang="en-US" sz="3200" b="1" dirty="0"/>
              <a:t>Types of Outliers </a:t>
            </a:r>
            <a:r>
              <a:rPr lang="en-US" altLang="en-US" sz="2400" b="1" dirty="0"/>
              <a:t>(Contd.)</a:t>
            </a:r>
            <a:endParaRPr lang="en-US" altLang="en-US" sz="3200" b="1" dirty="0"/>
          </a:p>
        </p:txBody>
      </p:sp>
      <p:sp>
        <p:nvSpPr>
          <p:cNvPr id="7173" name="Rectangle 3"/>
          <p:cNvSpPr>
            <a:spLocks noGrp="1" noChangeArrowheads="1"/>
          </p:cNvSpPr>
          <p:nvPr>
            <p:ph idx="1"/>
          </p:nvPr>
        </p:nvSpPr>
        <p:spPr>
          <a:xfrm>
            <a:off x="498055" y="1013552"/>
            <a:ext cx="7886700" cy="2415448"/>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eaLnBrk="1" hangingPunct="1">
              <a:lnSpc>
                <a:spcPct val="100000"/>
              </a:lnSpc>
            </a:pPr>
            <a:r>
              <a:rPr lang="en-US" altLang="en-US" sz="2000" b="1" dirty="0"/>
              <a:t>Collective Outliers</a:t>
            </a:r>
          </a:p>
          <a:p>
            <a:pPr lvl="1" eaLnBrk="1" hangingPunct="1">
              <a:lnSpc>
                <a:spcPct val="110000"/>
              </a:lnSpc>
              <a:spcBef>
                <a:spcPts val="0"/>
              </a:spcBef>
            </a:pPr>
            <a:r>
              <a:rPr lang="en-US" altLang="en-US" sz="2000" dirty="0"/>
              <a:t>A subset of data objects </a:t>
            </a:r>
            <a:r>
              <a:rPr lang="en-US" altLang="en-US" sz="2000" i="1" dirty="0"/>
              <a:t>collectively</a:t>
            </a:r>
            <a:r>
              <a:rPr lang="en-US" altLang="en-US" sz="2000" dirty="0"/>
              <a:t> deviate significantly from the whole data set, even if the individual data objects may not be outliers</a:t>
            </a:r>
          </a:p>
          <a:p>
            <a:pPr lvl="1" eaLnBrk="1" hangingPunct="1">
              <a:lnSpc>
                <a:spcPct val="110000"/>
              </a:lnSpc>
            </a:pPr>
            <a:r>
              <a:rPr lang="en-US" altLang="en-US" sz="2000" dirty="0"/>
              <a:t>Applications: E.g., </a:t>
            </a:r>
            <a:r>
              <a:rPr lang="en-US" altLang="en-US" sz="2000" i="1" dirty="0"/>
              <a:t>intrusion detection</a:t>
            </a:r>
            <a:r>
              <a:rPr lang="en-US" altLang="en-US" sz="2000" dirty="0"/>
              <a:t>: </a:t>
            </a:r>
          </a:p>
          <a:p>
            <a:pPr lvl="2" eaLnBrk="1" hangingPunct="1">
              <a:lnSpc>
                <a:spcPct val="110000"/>
              </a:lnSpc>
            </a:pPr>
            <a:r>
              <a:rPr lang="en-US" altLang="en-US" dirty="0"/>
              <a:t>When a number of computers keep sending denial-of-service packages to each other </a:t>
            </a:r>
          </a:p>
        </p:txBody>
      </p:sp>
      <p:sp>
        <p:nvSpPr>
          <p:cNvPr id="7175" name="Rectangle 3"/>
          <p:cNvSpPr>
            <a:spLocks noChangeArrowheads="1"/>
          </p:cNvSpPr>
          <p:nvPr/>
        </p:nvSpPr>
        <p:spPr bwMode="auto">
          <a:xfrm>
            <a:off x="498055" y="3509790"/>
            <a:ext cx="7886700" cy="2895600"/>
          </a:xfrm>
          <a:prstGeom prst="rect">
            <a:avLst/>
          </a:prstGeom>
          <a:ln/>
          <a:extLst/>
        </p:spPr>
        <p:style>
          <a:lnRef idx="0">
            <a:schemeClr val="accent2"/>
          </a:lnRef>
          <a:fillRef idx="3">
            <a:schemeClr val="accent2"/>
          </a:fillRef>
          <a:effectRef idx="3">
            <a:schemeClr val="accent2"/>
          </a:effectRef>
          <a:fontRef idx="minor">
            <a:schemeClr val="lt1"/>
          </a:fontRef>
        </p:style>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20000"/>
              </a:spcBef>
              <a:buClr>
                <a:schemeClr val="tx1"/>
              </a:buClr>
              <a:buSzPct val="101000"/>
              <a:buFont typeface="Arial" panose="020B0604020202020204" pitchFamily="34" charset="0"/>
              <a:buChar char="•"/>
            </a:pPr>
            <a:r>
              <a:rPr lang="en-US" altLang="en-US" sz="2000" dirty="0">
                <a:latin typeface="+mn-lt"/>
              </a:rPr>
              <a:t>Detection of collective outliers</a:t>
            </a:r>
          </a:p>
          <a:p>
            <a:pPr marL="1257300" lvl="2" indent="-342900" algn="l" eaLnBrk="1" hangingPunct="1">
              <a:spcBef>
                <a:spcPct val="20000"/>
              </a:spcBef>
              <a:buClr>
                <a:schemeClr val="tx1"/>
              </a:buClr>
              <a:buSzPct val="101000"/>
              <a:buFont typeface="Arial" panose="020B0604020202020204" pitchFamily="34" charset="0"/>
              <a:buChar char="•"/>
            </a:pPr>
            <a:r>
              <a:rPr lang="en-US" altLang="en-US" sz="2000" b="0" dirty="0">
                <a:latin typeface="+mn-lt"/>
              </a:rPr>
              <a:t>Consider not only behavior of individual objects, but also that of groups of objects</a:t>
            </a:r>
          </a:p>
          <a:p>
            <a:pPr marL="1257300" lvl="2" indent="-342900" algn="l" eaLnBrk="1" hangingPunct="1">
              <a:spcBef>
                <a:spcPct val="20000"/>
              </a:spcBef>
              <a:buClr>
                <a:schemeClr val="tx1"/>
              </a:buClr>
              <a:buSzPct val="101000"/>
              <a:buFont typeface="Arial" panose="020B0604020202020204" pitchFamily="34" charset="0"/>
              <a:buChar char="•"/>
            </a:pPr>
            <a:r>
              <a:rPr lang="en-US" altLang="en-US" sz="2000" b="0" dirty="0">
                <a:latin typeface="+mn-lt"/>
              </a:rPr>
              <a:t>Need to have the background knowledge on the relationship among data objects, such as a distance or similarity measure on objects.</a:t>
            </a:r>
            <a:endParaRPr lang="en-US" altLang="en-US" sz="1800" b="0" dirty="0">
              <a:latin typeface="+mn-lt"/>
            </a:endParaRPr>
          </a:p>
          <a:p>
            <a:pPr algn="l" eaLnBrk="1" hangingPunct="1">
              <a:spcBef>
                <a:spcPct val="20000"/>
              </a:spcBef>
              <a:buClr>
                <a:schemeClr val="tx1"/>
              </a:buClr>
              <a:buSzPct val="101000"/>
              <a:buFont typeface="Arial" panose="020B0604020202020204" pitchFamily="34" charset="0"/>
              <a:buChar char="•"/>
            </a:pPr>
            <a:r>
              <a:rPr lang="en-US" altLang="en-US" sz="2000" b="0" dirty="0">
                <a:latin typeface="+mn-lt"/>
              </a:rPr>
              <a:t>A data set may have multiple types of outlier</a:t>
            </a:r>
          </a:p>
          <a:p>
            <a:pPr algn="l" eaLnBrk="1" hangingPunct="1">
              <a:spcBef>
                <a:spcPct val="20000"/>
              </a:spcBef>
              <a:buClr>
                <a:schemeClr val="tx1"/>
              </a:buClr>
              <a:buSzPct val="101000"/>
              <a:buFont typeface="Arial" panose="020B0604020202020204" pitchFamily="34" charset="0"/>
              <a:buChar char="•"/>
            </a:pPr>
            <a:r>
              <a:rPr lang="en-US" altLang="en-US" sz="2000" b="0" dirty="0">
                <a:latin typeface="+mn-lt"/>
              </a:rPr>
              <a:t>One object may belong to more than one type of outlier</a:t>
            </a:r>
          </a:p>
        </p:txBody>
      </p:sp>
    </p:spTree>
    <p:extLst>
      <p:ext uri="{BB962C8B-B14F-4D97-AF65-F5344CB8AC3E}">
        <p14:creationId xmlns:p14="http://schemas.microsoft.com/office/powerpoint/2010/main" val="2333249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365127"/>
            <a:ext cx="8696740" cy="857386"/>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sz="3600" dirty="0"/>
              <a:t>Most popular methods for outlier </a:t>
            </a:r>
            <a:r>
              <a:rPr lang="en-IN" sz="3600" dirty="0" smtClean="0"/>
              <a:t>detection</a:t>
            </a:r>
            <a:r>
              <a:rPr lang="en-IN" sz="3600" dirty="0"/>
              <a:t/>
            </a:r>
            <a:br>
              <a:rPr lang="en-IN" sz="3600" dirty="0"/>
            </a:br>
            <a:endParaRPr lang="en-IN" sz="3600" dirty="0"/>
          </a:p>
        </p:txBody>
      </p:sp>
      <p:sp>
        <p:nvSpPr>
          <p:cNvPr id="3" name="Content Placeholder 2"/>
          <p:cNvSpPr>
            <a:spLocks noGrp="1"/>
          </p:cNvSpPr>
          <p:nvPr>
            <p:ph idx="1"/>
          </p:nvPr>
        </p:nvSpPr>
        <p:spPr>
          <a:xfrm>
            <a:off x="228599" y="1587086"/>
            <a:ext cx="8696740" cy="4351338"/>
          </a:xfrm>
        </p:spPr>
        <p:style>
          <a:lnRef idx="1">
            <a:schemeClr val="accent6"/>
          </a:lnRef>
          <a:fillRef idx="2">
            <a:schemeClr val="accent6"/>
          </a:fillRef>
          <a:effectRef idx="1">
            <a:schemeClr val="accent6"/>
          </a:effectRef>
          <a:fontRef idx="minor">
            <a:schemeClr val="dk1"/>
          </a:fontRef>
        </p:style>
        <p:txBody>
          <a:bodyPr/>
          <a:lstStyle/>
          <a:p>
            <a:r>
              <a:rPr lang="en-IN" dirty="0" smtClean="0"/>
              <a:t>Z-Score </a:t>
            </a:r>
            <a:r>
              <a:rPr lang="en-IN" dirty="0"/>
              <a:t>or Extreme Value Analysis (parametric)</a:t>
            </a:r>
          </a:p>
          <a:p>
            <a:r>
              <a:rPr lang="en-IN" dirty="0"/>
              <a:t>Probabilistic and Statistical </a:t>
            </a:r>
            <a:r>
              <a:rPr lang="en-IN" dirty="0" err="1"/>
              <a:t>Modeling</a:t>
            </a:r>
            <a:r>
              <a:rPr lang="en-IN" dirty="0"/>
              <a:t> (parametric)</a:t>
            </a:r>
          </a:p>
          <a:p>
            <a:r>
              <a:rPr lang="en-IN" dirty="0"/>
              <a:t>Linear Regression Models (PRINCIPAL COMPONENT ANALYSIS(PCA), LEAST MEDIAN OF </a:t>
            </a:r>
            <a:r>
              <a:rPr lang="en-IN" dirty="0" smtClean="0"/>
              <a:t>SQUARES(LMS))</a:t>
            </a:r>
            <a:endParaRPr lang="en-IN" dirty="0"/>
          </a:p>
          <a:p>
            <a:r>
              <a:rPr lang="en-IN" dirty="0"/>
              <a:t>Proximity Based Models (non-parametric)</a:t>
            </a:r>
          </a:p>
          <a:p>
            <a:r>
              <a:rPr lang="en-IN" dirty="0"/>
              <a:t>Information Theory Models</a:t>
            </a:r>
          </a:p>
          <a:p>
            <a:r>
              <a:rPr lang="en-IN" dirty="0"/>
              <a:t>High Dimensional Outlier Detection Methods (high dimensional sparse data)</a:t>
            </a:r>
          </a:p>
          <a:p>
            <a:pPr marL="0" indent="0">
              <a:buNone/>
            </a:pPr>
            <a:endParaRPr lang="en-IN" dirty="0"/>
          </a:p>
        </p:txBody>
      </p:sp>
      <p:sp>
        <p:nvSpPr>
          <p:cNvPr id="4" name="Slide Number Placeholder 3"/>
          <p:cNvSpPr>
            <a:spLocks noGrp="1"/>
          </p:cNvSpPr>
          <p:nvPr>
            <p:ph type="sldNum" sz="quarter" idx="12"/>
          </p:nvPr>
        </p:nvSpPr>
        <p:spPr/>
        <p:txBody>
          <a:bodyPr/>
          <a:lstStyle/>
          <a:p>
            <a:fld id="{D26740DE-8293-487D-9531-1FF883CE0649}" type="slidenum">
              <a:rPr lang="en-US" smtClean="0"/>
              <a:t>13</a:t>
            </a:fld>
            <a:endParaRPr lang="en-US"/>
          </a:p>
        </p:txBody>
      </p:sp>
    </p:spTree>
    <p:extLst>
      <p:ext uri="{BB962C8B-B14F-4D97-AF65-F5344CB8AC3E}">
        <p14:creationId xmlns:p14="http://schemas.microsoft.com/office/powerpoint/2010/main" val="377196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48228" y="195283"/>
            <a:ext cx="7886700" cy="473074"/>
          </a:xfrm>
        </p:spPr>
        <p:txBody>
          <a:bodyPr>
            <a:noAutofit/>
          </a:bodyPr>
          <a:lstStyle/>
          <a:p>
            <a:r>
              <a:rPr lang="en-US" altLang="en-US" sz="3200" b="1" dirty="0"/>
              <a:t>Outlier Detection I: Supervised Methods</a:t>
            </a:r>
          </a:p>
        </p:txBody>
      </p:sp>
      <p:sp>
        <p:nvSpPr>
          <p:cNvPr id="10243" name="Rectangle 3"/>
          <p:cNvSpPr>
            <a:spLocks noGrp="1" noChangeArrowheads="1"/>
          </p:cNvSpPr>
          <p:nvPr>
            <p:ph idx="1"/>
          </p:nvPr>
        </p:nvSpPr>
        <p:spPr>
          <a:xfrm>
            <a:off x="628649" y="871901"/>
            <a:ext cx="8157542" cy="5605099"/>
          </a:xfrm>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a:lnSpc>
                <a:spcPct val="110000"/>
              </a:lnSpc>
              <a:spcBef>
                <a:spcPts val="300"/>
              </a:spcBef>
            </a:pPr>
            <a:r>
              <a:rPr lang="en-US" altLang="en-US" sz="2000" dirty="0"/>
              <a:t>Two ways to categorize outlier detection methods: </a:t>
            </a:r>
          </a:p>
          <a:p>
            <a:pPr lvl="1">
              <a:lnSpc>
                <a:spcPct val="110000"/>
              </a:lnSpc>
              <a:spcBef>
                <a:spcPts val="300"/>
              </a:spcBef>
            </a:pPr>
            <a:r>
              <a:rPr lang="en-US" altLang="en-US" sz="2000" dirty="0"/>
              <a:t>Based on </a:t>
            </a:r>
            <a:r>
              <a:rPr lang="en-US" altLang="en-US" sz="2000" u="sng" dirty="0"/>
              <a:t>whether user-</a:t>
            </a:r>
            <a:r>
              <a:rPr lang="en-US" altLang="en-US" sz="2000" i="1" u="sng" dirty="0"/>
              <a:t>labeled</a:t>
            </a:r>
            <a:r>
              <a:rPr lang="en-US" altLang="en-US" sz="2000" u="sng" dirty="0"/>
              <a:t> examples of outliers can be obtained</a:t>
            </a:r>
            <a:r>
              <a:rPr lang="en-US" altLang="en-US" sz="2000" dirty="0"/>
              <a:t>: </a:t>
            </a:r>
          </a:p>
          <a:p>
            <a:pPr lvl="2">
              <a:lnSpc>
                <a:spcPct val="110000"/>
              </a:lnSpc>
              <a:spcBef>
                <a:spcPts val="300"/>
              </a:spcBef>
            </a:pPr>
            <a:r>
              <a:rPr lang="en-US" altLang="en-US" sz="2000" b="1" dirty="0">
                <a:solidFill>
                  <a:srgbClr val="FF0000"/>
                </a:solidFill>
              </a:rPr>
              <a:t>Supervised, semi-supervised vs. unsupervised methods</a:t>
            </a:r>
          </a:p>
          <a:p>
            <a:pPr lvl="1">
              <a:lnSpc>
                <a:spcPct val="110000"/>
              </a:lnSpc>
              <a:spcBef>
                <a:spcPts val="300"/>
              </a:spcBef>
            </a:pPr>
            <a:r>
              <a:rPr lang="en-US" altLang="en-US" sz="2000" dirty="0"/>
              <a:t>Based on </a:t>
            </a:r>
            <a:r>
              <a:rPr lang="en-US" altLang="en-US" sz="2000" i="1" u="sng" dirty="0"/>
              <a:t>assumptions about normal data and outliers</a:t>
            </a:r>
            <a:r>
              <a:rPr lang="en-US" altLang="en-US" sz="2000" dirty="0"/>
              <a:t>:</a:t>
            </a:r>
          </a:p>
          <a:p>
            <a:pPr lvl="2">
              <a:lnSpc>
                <a:spcPct val="110000"/>
              </a:lnSpc>
              <a:spcBef>
                <a:spcPts val="300"/>
              </a:spcBef>
            </a:pPr>
            <a:r>
              <a:rPr lang="en-US" altLang="en-US" sz="2000" dirty="0"/>
              <a:t>Statistical, proximity-based, and clustering-based methods</a:t>
            </a:r>
          </a:p>
          <a:p>
            <a:pPr>
              <a:lnSpc>
                <a:spcPct val="110000"/>
              </a:lnSpc>
              <a:spcBef>
                <a:spcPts val="300"/>
              </a:spcBef>
            </a:pPr>
            <a:r>
              <a:rPr lang="en-US" altLang="en-US" sz="2000" b="1" dirty="0"/>
              <a:t>Outlier Detection I: Supervised Methods</a:t>
            </a:r>
          </a:p>
          <a:p>
            <a:pPr lvl="1">
              <a:lnSpc>
                <a:spcPct val="110000"/>
              </a:lnSpc>
              <a:spcBef>
                <a:spcPts val="300"/>
              </a:spcBef>
            </a:pPr>
            <a:r>
              <a:rPr lang="en-US" altLang="en-US" sz="2000" dirty="0"/>
              <a:t>Modeling outlier detection as a classification problem</a:t>
            </a:r>
          </a:p>
          <a:p>
            <a:pPr lvl="2">
              <a:lnSpc>
                <a:spcPct val="110000"/>
              </a:lnSpc>
              <a:spcBef>
                <a:spcPts val="300"/>
              </a:spcBef>
            </a:pPr>
            <a:r>
              <a:rPr lang="en-US" altLang="en-US" sz="2000" dirty="0"/>
              <a:t>Samples examined by domain experts used for training &amp; testing</a:t>
            </a:r>
          </a:p>
          <a:p>
            <a:pPr lvl="1">
              <a:lnSpc>
                <a:spcPct val="110000"/>
              </a:lnSpc>
              <a:spcBef>
                <a:spcPts val="300"/>
              </a:spcBef>
            </a:pPr>
            <a:r>
              <a:rPr lang="en-US" altLang="en-US" sz="2000" dirty="0"/>
              <a:t>Methods for Learning a classifier for outlier detection effectively:</a:t>
            </a:r>
          </a:p>
          <a:p>
            <a:pPr lvl="2">
              <a:lnSpc>
                <a:spcPct val="110000"/>
              </a:lnSpc>
              <a:spcBef>
                <a:spcPts val="300"/>
              </a:spcBef>
            </a:pPr>
            <a:r>
              <a:rPr lang="en-US" altLang="en-US" sz="2000" dirty="0"/>
              <a:t>Model normal objects &amp; report those not matching the model as outliers, or</a:t>
            </a:r>
          </a:p>
          <a:p>
            <a:pPr lvl="2">
              <a:lnSpc>
                <a:spcPct val="110000"/>
              </a:lnSpc>
              <a:spcBef>
                <a:spcPts val="300"/>
              </a:spcBef>
            </a:pPr>
            <a:r>
              <a:rPr lang="en-US" altLang="en-US" sz="2000" dirty="0"/>
              <a:t>Model outliers and treat those not matching the model as normal</a:t>
            </a:r>
          </a:p>
          <a:p>
            <a:pPr lvl="1">
              <a:lnSpc>
                <a:spcPct val="110000"/>
              </a:lnSpc>
              <a:spcBef>
                <a:spcPts val="300"/>
              </a:spcBef>
            </a:pPr>
            <a:r>
              <a:rPr lang="en-US" altLang="en-US" sz="2000" dirty="0"/>
              <a:t>Challenges</a:t>
            </a:r>
          </a:p>
          <a:p>
            <a:pPr lvl="2">
              <a:lnSpc>
                <a:spcPct val="110000"/>
              </a:lnSpc>
              <a:spcBef>
                <a:spcPts val="300"/>
              </a:spcBef>
            </a:pPr>
            <a:r>
              <a:rPr lang="en-US" altLang="en-US" sz="2000" dirty="0"/>
              <a:t>Imbalanced classes, i.e., outliers are rare: Boost the outlier class and make up some artificial outliers</a:t>
            </a:r>
          </a:p>
          <a:p>
            <a:pPr lvl="2">
              <a:lnSpc>
                <a:spcPct val="110000"/>
              </a:lnSpc>
              <a:spcBef>
                <a:spcPts val="300"/>
              </a:spcBef>
            </a:pPr>
            <a:r>
              <a:rPr lang="en-US" altLang="en-US" sz="2000" dirty="0"/>
              <a:t>Catch as many outliers as possible, i.e., recall is more important than accuracy (i.e., not mislabeling normal objects as outliers)</a:t>
            </a:r>
            <a:endParaRPr lang="en-US" altLang="en-US" sz="1800" dirty="0"/>
          </a:p>
        </p:txBody>
      </p:sp>
      <p:sp>
        <p:nvSpPr>
          <p:cNvPr id="1024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9B8511BD-269C-42B3-AC93-188FD0532EE8}" type="slidenum">
              <a:rPr lang="en-US" altLang="en-US" sz="1200" b="1">
                <a:latin typeface="Calibri" panose="020F0502020204030204" pitchFamily="34" charset="0"/>
              </a:rPr>
              <a:pPr algn="r" eaLnBrk="1" hangingPunct="1"/>
              <a:t>14</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191370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0507" y="133120"/>
            <a:ext cx="7886700" cy="533400"/>
          </a:xfrm>
        </p:spPr>
        <p:txBody>
          <a:bodyPr/>
          <a:lstStyle/>
          <a:p>
            <a:r>
              <a:rPr lang="en-US" altLang="en-US" sz="3200" b="1" dirty="0"/>
              <a:t>Outlier Detection II: Unsupervised Methods </a:t>
            </a:r>
          </a:p>
        </p:txBody>
      </p:sp>
      <p:sp>
        <p:nvSpPr>
          <p:cNvPr id="11267" name="Rectangle 3"/>
          <p:cNvSpPr>
            <a:spLocks noGrp="1" noChangeArrowheads="1"/>
          </p:cNvSpPr>
          <p:nvPr>
            <p:ph idx="1"/>
          </p:nvPr>
        </p:nvSpPr>
        <p:spPr>
          <a:xfrm>
            <a:off x="610507" y="881348"/>
            <a:ext cx="8193314" cy="5596569"/>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a:lnSpc>
                <a:spcPct val="110000"/>
              </a:lnSpc>
              <a:spcBef>
                <a:spcPts val="300"/>
              </a:spcBef>
            </a:pPr>
            <a:r>
              <a:rPr lang="en-US" altLang="en-US" sz="2000" dirty="0"/>
              <a:t>Assume the normal objects are somewhat ``clustered'‘ into multiple groups, each having some distinct features</a:t>
            </a:r>
          </a:p>
          <a:p>
            <a:pPr>
              <a:lnSpc>
                <a:spcPct val="110000"/>
              </a:lnSpc>
              <a:spcBef>
                <a:spcPts val="300"/>
              </a:spcBef>
            </a:pPr>
            <a:r>
              <a:rPr lang="en-US" altLang="en-US" sz="2000" dirty="0"/>
              <a:t>An outlier is expected to be far away from any groups of normal objects</a:t>
            </a:r>
          </a:p>
          <a:p>
            <a:pPr>
              <a:lnSpc>
                <a:spcPct val="110000"/>
              </a:lnSpc>
              <a:spcBef>
                <a:spcPts val="300"/>
              </a:spcBef>
            </a:pPr>
            <a:r>
              <a:rPr lang="en-US" altLang="en-US" sz="2000" dirty="0"/>
              <a:t>Weakness: Cannot detect collective outlier effectively</a:t>
            </a:r>
          </a:p>
          <a:p>
            <a:pPr lvl="1">
              <a:lnSpc>
                <a:spcPct val="110000"/>
              </a:lnSpc>
              <a:spcBef>
                <a:spcPts val="300"/>
              </a:spcBef>
            </a:pPr>
            <a:r>
              <a:rPr lang="en-US" altLang="en-US" sz="2000" dirty="0"/>
              <a:t>Normal objects may not share any strong patterns, but the collective outliers may share high similarity in a small area</a:t>
            </a:r>
          </a:p>
          <a:p>
            <a:pPr>
              <a:lnSpc>
                <a:spcPct val="110000"/>
              </a:lnSpc>
              <a:spcBef>
                <a:spcPts val="300"/>
              </a:spcBef>
            </a:pPr>
            <a:r>
              <a:rPr lang="en-US" altLang="en-US" sz="2000" dirty="0"/>
              <a:t>Ex. In some intrusion or virus detection, normal activities are diverse</a:t>
            </a:r>
          </a:p>
          <a:p>
            <a:pPr lvl="1">
              <a:lnSpc>
                <a:spcPct val="110000"/>
              </a:lnSpc>
              <a:spcBef>
                <a:spcPts val="300"/>
              </a:spcBef>
            </a:pPr>
            <a:r>
              <a:rPr lang="en-US" altLang="en-US" sz="2000" dirty="0"/>
              <a:t>Unsupervised methods may have a high false positive rate but still miss many real outliers.</a:t>
            </a:r>
          </a:p>
          <a:p>
            <a:pPr lvl="1">
              <a:lnSpc>
                <a:spcPct val="110000"/>
              </a:lnSpc>
              <a:spcBef>
                <a:spcPts val="300"/>
              </a:spcBef>
            </a:pPr>
            <a:r>
              <a:rPr lang="en-US" altLang="en-US" sz="2000" dirty="0"/>
              <a:t>Supervised methods can be more effective, e.g., identify attacking some key resources</a:t>
            </a:r>
          </a:p>
          <a:p>
            <a:pPr>
              <a:lnSpc>
                <a:spcPct val="110000"/>
              </a:lnSpc>
              <a:spcBef>
                <a:spcPts val="300"/>
              </a:spcBef>
            </a:pPr>
            <a:r>
              <a:rPr lang="en-US" altLang="en-US" sz="2000" dirty="0"/>
              <a:t>Many clustering methods can be adapted for unsupervised methods</a:t>
            </a:r>
          </a:p>
          <a:p>
            <a:pPr lvl="1">
              <a:lnSpc>
                <a:spcPct val="110000"/>
              </a:lnSpc>
              <a:spcBef>
                <a:spcPts val="300"/>
              </a:spcBef>
            </a:pPr>
            <a:r>
              <a:rPr lang="en-US" altLang="en-US" sz="2000" dirty="0"/>
              <a:t>Find clusters, then outliers: not belonging to any cluster</a:t>
            </a:r>
          </a:p>
          <a:p>
            <a:pPr lvl="1">
              <a:lnSpc>
                <a:spcPct val="110000"/>
              </a:lnSpc>
              <a:spcBef>
                <a:spcPts val="300"/>
              </a:spcBef>
            </a:pPr>
            <a:r>
              <a:rPr lang="en-US" altLang="en-US" sz="2000" dirty="0"/>
              <a:t>Problem 1: Hard to distinguish noise from outliers</a:t>
            </a:r>
          </a:p>
          <a:p>
            <a:pPr lvl="1">
              <a:lnSpc>
                <a:spcPct val="110000"/>
              </a:lnSpc>
              <a:spcBef>
                <a:spcPts val="300"/>
              </a:spcBef>
            </a:pPr>
            <a:r>
              <a:rPr lang="en-US" altLang="en-US" sz="2000" dirty="0"/>
              <a:t>Problem 2: Costly since first clustering: but far less outliers than normal objects </a:t>
            </a:r>
          </a:p>
          <a:p>
            <a:pPr lvl="2">
              <a:lnSpc>
                <a:spcPct val="110000"/>
              </a:lnSpc>
              <a:spcBef>
                <a:spcPts val="300"/>
              </a:spcBef>
            </a:pPr>
            <a:r>
              <a:rPr lang="en-US" altLang="en-US" sz="2000" dirty="0"/>
              <a:t>Newer methods: tackle outliers directly</a:t>
            </a:r>
          </a:p>
        </p:txBody>
      </p:sp>
      <p:sp>
        <p:nvSpPr>
          <p:cNvPr id="11268" name="Slide Number Placeholder 5"/>
          <p:cNvSpPr txBox="1">
            <a:spLocks noGrp="1"/>
          </p:cNvSpPr>
          <p:nvPr/>
        </p:nvSpPr>
        <p:spPr bwMode="auto">
          <a:xfrm>
            <a:off x="7239000" y="64008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FEFC7FF0-806A-48B9-97BF-4512B2740BD6}" type="slidenum">
              <a:rPr lang="en-US" altLang="en-US" sz="900" b="0">
                <a:latin typeface="Calibri" panose="020F0502020204030204" pitchFamily="34" charset="0"/>
              </a:rPr>
              <a:pPr algn="r" eaLnBrk="1" hangingPunct="1"/>
              <a:t>15</a:t>
            </a:fld>
            <a:endParaRPr lang="en-US" altLang="en-US" sz="900" b="0">
              <a:latin typeface="Calibri" panose="020F0502020204030204" pitchFamily="34" charset="0"/>
            </a:endParaRPr>
          </a:p>
        </p:txBody>
      </p:sp>
    </p:spTree>
    <p:extLst>
      <p:ext uri="{BB962C8B-B14F-4D97-AF65-F5344CB8AC3E}">
        <p14:creationId xmlns:p14="http://schemas.microsoft.com/office/powerpoint/2010/main" val="3264494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1210" y="178106"/>
            <a:ext cx="8134350" cy="457200"/>
          </a:xfrm>
        </p:spPr>
        <p:txBody>
          <a:bodyPr>
            <a:noAutofit/>
          </a:bodyPr>
          <a:lstStyle/>
          <a:p>
            <a:r>
              <a:rPr lang="en-US" altLang="en-US" sz="2800" b="1" dirty="0"/>
              <a:t>Outlier Detection III: Semi-Supervised Methods </a:t>
            </a:r>
          </a:p>
        </p:txBody>
      </p:sp>
      <p:sp>
        <p:nvSpPr>
          <p:cNvPr id="12291" name="Rectangle 3"/>
          <p:cNvSpPr>
            <a:spLocks noGrp="1" noChangeArrowheads="1"/>
          </p:cNvSpPr>
          <p:nvPr>
            <p:ph idx="1"/>
          </p:nvPr>
        </p:nvSpPr>
        <p:spPr>
          <a:xfrm>
            <a:off x="495299" y="1024569"/>
            <a:ext cx="8134350" cy="4819640"/>
          </a:xfrm>
        </p:spPr>
        <p:style>
          <a:lnRef idx="1">
            <a:schemeClr val="accent4"/>
          </a:lnRef>
          <a:fillRef idx="2">
            <a:schemeClr val="accent4"/>
          </a:fillRef>
          <a:effectRef idx="1">
            <a:schemeClr val="accent4"/>
          </a:effectRef>
          <a:fontRef idx="minor">
            <a:schemeClr val="dk1"/>
          </a:fontRef>
        </p:style>
        <p:txBody>
          <a:bodyPr>
            <a:noAutofit/>
          </a:bodyPr>
          <a:lstStyle/>
          <a:p>
            <a:pPr>
              <a:lnSpc>
                <a:spcPct val="100000"/>
              </a:lnSpc>
            </a:pPr>
            <a:r>
              <a:rPr lang="en-US" altLang="en-US" sz="2000" dirty="0"/>
              <a:t>Situation: In many applications, the number of labeled data is often small: Labels could be on outliers only, normal objects only, or both</a:t>
            </a:r>
          </a:p>
          <a:p>
            <a:pPr>
              <a:lnSpc>
                <a:spcPct val="100000"/>
              </a:lnSpc>
            </a:pPr>
            <a:r>
              <a:rPr lang="en-US" altLang="en-US" sz="2000" dirty="0"/>
              <a:t>Semi-supervised outlier detection: Regarded as applications of semi-supervised learning</a:t>
            </a:r>
          </a:p>
          <a:p>
            <a:pPr>
              <a:lnSpc>
                <a:spcPct val="100000"/>
              </a:lnSpc>
            </a:pPr>
            <a:r>
              <a:rPr lang="en-US" altLang="en-US" sz="2000" dirty="0"/>
              <a:t>If some labeled normal objects are available</a:t>
            </a:r>
          </a:p>
          <a:p>
            <a:pPr lvl="1">
              <a:lnSpc>
                <a:spcPct val="100000"/>
              </a:lnSpc>
            </a:pPr>
            <a:r>
              <a:rPr lang="en-US" altLang="en-US" sz="2000" dirty="0"/>
              <a:t>Use the labeled examples and the proximate unlabeled objects to train a model for normal objects</a:t>
            </a:r>
          </a:p>
          <a:p>
            <a:pPr lvl="1">
              <a:lnSpc>
                <a:spcPct val="100000"/>
              </a:lnSpc>
            </a:pPr>
            <a:r>
              <a:rPr lang="en-US" altLang="en-US" sz="2000" dirty="0"/>
              <a:t>Those not fitting the model of normal objects are detected as outliers</a:t>
            </a:r>
          </a:p>
          <a:p>
            <a:pPr>
              <a:lnSpc>
                <a:spcPct val="100000"/>
              </a:lnSpc>
            </a:pPr>
            <a:r>
              <a:rPr lang="en-US" altLang="en-US" sz="2000" dirty="0"/>
              <a:t>If only some labeled outliers are available, a small number of labeled outliers many not cover the possible outliers well</a:t>
            </a:r>
          </a:p>
          <a:p>
            <a:pPr lvl="1">
              <a:lnSpc>
                <a:spcPct val="100000"/>
              </a:lnSpc>
            </a:pPr>
            <a:r>
              <a:rPr lang="en-US" altLang="en-US" sz="2000" dirty="0"/>
              <a:t>To improve the quality of outlier detection, one can get help from models for normal objects learned from unsupervised methods </a:t>
            </a:r>
          </a:p>
        </p:txBody>
      </p:sp>
      <p:sp>
        <p:nvSpPr>
          <p:cNvPr id="1229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81B685D5-C74D-4D7B-85DA-CD895DE12F66}" type="slidenum">
              <a:rPr lang="en-US" altLang="en-US" sz="1200" b="1">
                <a:latin typeface="Calibri" panose="020F0502020204030204" pitchFamily="34" charset="0"/>
              </a:rPr>
              <a:pPr algn="r" eaLnBrk="1" hangingPunct="1"/>
              <a:t>16</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519370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78775" y="170658"/>
            <a:ext cx="7886700" cy="777874"/>
          </a:xfrm>
        </p:spPr>
        <p:txBody>
          <a:bodyPr>
            <a:normAutofit fontScale="90000"/>
          </a:bodyPr>
          <a:lstStyle/>
          <a:p>
            <a:r>
              <a:rPr lang="en-US" altLang="en-US" sz="3200" b="1" dirty="0"/>
              <a:t>Mining Contextual Outliers: </a:t>
            </a:r>
            <a:br>
              <a:rPr lang="en-US" altLang="en-US" sz="3200" b="1" dirty="0"/>
            </a:br>
            <a:r>
              <a:rPr lang="en-US" altLang="en-US" sz="3200" b="1" dirty="0"/>
              <a:t>Transform into Conventional Outlier Detection</a:t>
            </a:r>
          </a:p>
        </p:txBody>
      </p:sp>
      <p:sp>
        <p:nvSpPr>
          <p:cNvPr id="37891" name="Rectangle 3"/>
          <p:cNvSpPr>
            <a:spLocks noGrp="1" noChangeArrowheads="1"/>
          </p:cNvSpPr>
          <p:nvPr>
            <p:ph idx="1"/>
          </p:nvPr>
        </p:nvSpPr>
        <p:spPr>
          <a:xfrm>
            <a:off x="628650" y="1459979"/>
            <a:ext cx="7886700" cy="4351338"/>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100000"/>
              </a:lnSpc>
            </a:pPr>
            <a:r>
              <a:rPr lang="en-US" altLang="en-US" sz="2000" dirty="0"/>
              <a:t>If the contexts can be clearly identified, transform it to conventional outlier detection</a:t>
            </a:r>
          </a:p>
          <a:p>
            <a:pPr lvl="1">
              <a:lnSpc>
                <a:spcPct val="100000"/>
              </a:lnSpc>
              <a:buSzTx/>
              <a:buFont typeface="Wingdings" panose="05000000000000000000" pitchFamily="2" charset="2"/>
              <a:buAutoNum type="arabicPeriod"/>
            </a:pPr>
            <a:r>
              <a:rPr lang="en-US" altLang="en-US" sz="2000" dirty="0"/>
              <a:t>Identify the context of the object using the contextual attributes</a:t>
            </a:r>
          </a:p>
          <a:p>
            <a:pPr lvl="1">
              <a:lnSpc>
                <a:spcPct val="100000"/>
              </a:lnSpc>
              <a:buSzTx/>
              <a:buFont typeface="Wingdings" panose="05000000000000000000" pitchFamily="2" charset="2"/>
              <a:buAutoNum type="arabicPeriod"/>
            </a:pPr>
            <a:r>
              <a:rPr lang="en-US" altLang="en-US" sz="2000" dirty="0"/>
              <a:t>Calculate the outlier score for the object in the context using a conventional outlier detection method</a:t>
            </a:r>
          </a:p>
          <a:p>
            <a:pPr>
              <a:lnSpc>
                <a:spcPct val="100000"/>
              </a:lnSpc>
            </a:pPr>
            <a:r>
              <a:rPr lang="en-US" altLang="en-US" sz="2000" dirty="0"/>
              <a:t>Ex. Detect outlier customers in the context of customer groups</a:t>
            </a:r>
          </a:p>
          <a:p>
            <a:pPr lvl="1">
              <a:lnSpc>
                <a:spcPct val="100000"/>
              </a:lnSpc>
            </a:pPr>
            <a:r>
              <a:rPr lang="en-US" altLang="en-US" sz="2000" dirty="0"/>
              <a:t>Contextual attributes: </a:t>
            </a:r>
            <a:r>
              <a:rPr lang="en-US" altLang="en-US" sz="2000" i="1" dirty="0"/>
              <a:t>age group,</a:t>
            </a:r>
            <a:r>
              <a:rPr lang="en-US" altLang="en-US" sz="2000" dirty="0"/>
              <a:t> </a:t>
            </a:r>
            <a:r>
              <a:rPr lang="en-US" altLang="en-US" sz="2000" i="1" dirty="0"/>
              <a:t>postal code </a:t>
            </a:r>
            <a:endParaRPr lang="en-US" altLang="en-US" sz="2000" dirty="0"/>
          </a:p>
          <a:p>
            <a:pPr lvl="1">
              <a:lnSpc>
                <a:spcPct val="100000"/>
              </a:lnSpc>
            </a:pPr>
            <a:r>
              <a:rPr lang="en-US" altLang="en-US" sz="2000" dirty="0"/>
              <a:t>Behavioral attributes: #</a:t>
            </a:r>
            <a:r>
              <a:rPr lang="en-US" altLang="en-US" sz="2000" i="1" dirty="0"/>
              <a:t> of trans/</a:t>
            </a:r>
            <a:r>
              <a:rPr lang="en-US" altLang="en-US" sz="2000" i="1" dirty="0" err="1"/>
              <a:t>yr</a:t>
            </a:r>
            <a:r>
              <a:rPr lang="en-US" altLang="en-US" sz="2000" dirty="0"/>
              <a:t>, </a:t>
            </a:r>
            <a:r>
              <a:rPr lang="en-US" altLang="en-US" sz="2000" i="1" dirty="0"/>
              <a:t>annual total trans. amount </a:t>
            </a:r>
          </a:p>
          <a:p>
            <a:pPr>
              <a:lnSpc>
                <a:spcPct val="100000"/>
              </a:lnSpc>
            </a:pPr>
            <a:r>
              <a:rPr lang="en-US" altLang="en-US" sz="2000" dirty="0"/>
              <a:t>Steps: </a:t>
            </a:r>
          </a:p>
          <a:p>
            <a:pPr marL="342900" lvl="1" indent="0">
              <a:lnSpc>
                <a:spcPct val="100000"/>
              </a:lnSpc>
              <a:buNone/>
            </a:pPr>
            <a:r>
              <a:rPr lang="en-US" altLang="en-US" sz="1700" dirty="0"/>
              <a:t>(1) locate c’s context, </a:t>
            </a:r>
          </a:p>
          <a:p>
            <a:pPr marL="342900" lvl="1" indent="0">
              <a:lnSpc>
                <a:spcPct val="100000"/>
              </a:lnSpc>
              <a:buNone/>
            </a:pPr>
            <a:r>
              <a:rPr lang="en-US" altLang="en-US" sz="1700" dirty="0"/>
              <a:t>(2) compare c with the other customers in the same group, and </a:t>
            </a:r>
          </a:p>
          <a:p>
            <a:pPr marL="342900" lvl="1" indent="0">
              <a:lnSpc>
                <a:spcPct val="100000"/>
              </a:lnSpc>
              <a:buNone/>
            </a:pPr>
            <a:r>
              <a:rPr lang="en-US" altLang="en-US" sz="1700" dirty="0"/>
              <a:t>(3) use a conventional outlier detection method</a:t>
            </a:r>
          </a:p>
        </p:txBody>
      </p:sp>
      <p:sp>
        <p:nvSpPr>
          <p:cNvPr id="37893"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C35AA2A-09A4-482B-9C68-BA9414E10EFA}" type="slidenum">
              <a:rPr lang="en-US" altLang="en-US" sz="1200" b="1">
                <a:latin typeface="Calibri" panose="020F0502020204030204" pitchFamily="34" charset="0"/>
              </a:rPr>
              <a:pPr algn="r" eaLnBrk="1" hangingPunct="1"/>
              <a:t>17</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1973416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5689" y="228600"/>
            <a:ext cx="8534400" cy="762000"/>
          </a:xfrm>
        </p:spPr>
        <p:txBody>
          <a:bodyPr>
            <a:normAutofit fontScale="90000"/>
          </a:bodyPr>
          <a:lstStyle/>
          <a:p>
            <a:r>
              <a:rPr lang="en-US" altLang="en-US" sz="3200" b="1" dirty="0"/>
              <a:t>Mining Contextual Outliers: </a:t>
            </a:r>
            <a:br>
              <a:rPr lang="en-US" altLang="en-US" sz="3200" b="1" dirty="0"/>
            </a:br>
            <a:r>
              <a:rPr lang="en-US" altLang="en-US" sz="3200" b="1" dirty="0"/>
              <a:t>Modeling Normal Behavior with Respect to Contexts</a:t>
            </a:r>
          </a:p>
        </p:txBody>
      </p:sp>
      <p:sp>
        <p:nvSpPr>
          <p:cNvPr id="38915" name="Rectangle 3"/>
          <p:cNvSpPr>
            <a:spLocks noGrp="1" noChangeArrowheads="1"/>
          </p:cNvSpPr>
          <p:nvPr>
            <p:ph idx="1"/>
          </p:nvPr>
        </p:nvSpPr>
        <p:spPr>
          <a:xfrm>
            <a:off x="304800" y="1322024"/>
            <a:ext cx="8458200" cy="4850176"/>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a:lnSpc>
                <a:spcPct val="120000"/>
              </a:lnSpc>
            </a:pPr>
            <a:r>
              <a:rPr lang="en-US" altLang="en-US" sz="2000" dirty="0"/>
              <a:t>In some applications, one cannot clearly partition the data into contexts</a:t>
            </a:r>
          </a:p>
          <a:p>
            <a:pPr lvl="1">
              <a:lnSpc>
                <a:spcPct val="120000"/>
              </a:lnSpc>
            </a:pPr>
            <a:r>
              <a:rPr lang="en-US" altLang="en-US" sz="2000" dirty="0"/>
              <a:t>Ex. if a customer suddenly purchased a product that is unrelated to those she recently browsed, it is unclear how many products browsed earlier should be considered as the context</a:t>
            </a:r>
          </a:p>
          <a:p>
            <a:pPr>
              <a:lnSpc>
                <a:spcPct val="120000"/>
              </a:lnSpc>
            </a:pPr>
            <a:r>
              <a:rPr lang="en-US" altLang="en-US" sz="2000" dirty="0"/>
              <a:t>Model the “normal” behavior with respect to contexts</a:t>
            </a:r>
          </a:p>
          <a:p>
            <a:pPr lvl="1">
              <a:lnSpc>
                <a:spcPct val="120000"/>
              </a:lnSpc>
            </a:pPr>
            <a:r>
              <a:rPr lang="en-US" altLang="en-US" sz="2000" dirty="0"/>
              <a:t>Using a training data set, train a model that predicts the expected behavior attribute values with respect to the contextual attribute values</a:t>
            </a:r>
          </a:p>
          <a:p>
            <a:pPr lvl="1">
              <a:lnSpc>
                <a:spcPct val="120000"/>
              </a:lnSpc>
            </a:pPr>
            <a:r>
              <a:rPr lang="en-US" altLang="en-US" sz="2000" dirty="0"/>
              <a:t>An object is a contextual outlier if its behavior attribute values significantly deviate from the values predicted by the model</a:t>
            </a:r>
          </a:p>
          <a:p>
            <a:pPr>
              <a:lnSpc>
                <a:spcPct val="120000"/>
              </a:lnSpc>
            </a:pPr>
            <a:r>
              <a:rPr lang="en-US" altLang="en-US" sz="2000" dirty="0"/>
              <a:t>Using a prediction model that links the contexts and behavior, these methods avoid the explicit identification of specific contexts</a:t>
            </a:r>
          </a:p>
          <a:p>
            <a:pPr>
              <a:lnSpc>
                <a:spcPct val="120000"/>
              </a:lnSpc>
            </a:pPr>
            <a:r>
              <a:rPr lang="en-US" altLang="en-US" sz="2000" dirty="0"/>
              <a:t>Methods: A number of classification and prediction techniques can be used to build such models, such as regression, Markov Models, and Finite State Automaton</a:t>
            </a:r>
          </a:p>
        </p:txBody>
      </p:sp>
      <p:sp>
        <p:nvSpPr>
          <p:cNvPr id="3891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4ABCB9A6-733D-4E87-81BC-50F39D25D2A7}" type="slidenum">
              <a:rPr lang="en-US" altLang="en-US" sz="1200" b="1">
                <a:latin typeface="Calibri" panose="020F0502020204030204" pitchFamily="34" charset="0"/>
              </a:rPr>
              <a:pPr algn="r" eaLnBrk="1" hangingPunct="1"/>
              <a:t>18</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2279517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307" y="887775"/>
            <a:ext cx="2005013"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2"/>
          <p:cNvSpPr>
            <a:spLocks noGrp="1" noChangeArrowheads="1"/>
          </p:cNvSpPr>
          <p:nvPr>
            <p:ph type="title"/>
          </p:nvPr>
        </p:nvSpPr>
        <p:spPr>
          <a:xfrm>
            <a:off x="628650" y="258763"/>
            <a:ext cx="7886700" cy="549274"/>
          </a:xfrm>
        </p:spPr>
        <p:txBody>
          <a:bodyPr>
            <a:normAutofit fontScale="90000"/>
          </a:bodyPr>
          <a:lstStyle/>
          <a:p>
            <a:pPr>
              <a:lnSpc>
                <a:spcPct val="70000"/>
              </a:lnSpc>
            </a:pPr>
            <a:r>
              <a:rPr lang="en-US" altLang="en-US" sz="3200" b="1" dirty="0"/>
              <a:t>Mining Collective Outliers : </a:t>
            </a:r>
            <a:br>
              <a:rPr lang="en-US" altLang="en-US" sz="3200" b="1" dirty="0"/>
            </a:br>
            <a:r>
              <a:rPr lang="en-US" altLang="en-US" sz="3200" b="1" dirty="0"/>
              <a:t>On the Set of “Structured Objects”</a:t>
            </a:r>
            <a:r>
              <a:rPr lang="en-US" altLang="en-US" sz="4800" b="1" dirty="0"/>
              <a:t> </a:t>
            </a:r>
          </a:p>
        </p:txBody>
      </p:sp>
      <p:sp>
        <p:nvSpPr>
          <p:cNvPr id="39940" name="Rectangle 3"/>
          <p:cNvSpPr>
            <a:spLocks noGrp="1" noChangeArrowheads="1"/>
          </p:cNvSpPr>
          <p:nvPr>
            <p:ph idx="1"/>
          </p:nvPr>
        </p:nvSpPr>
        <p:spPr>
          <a:xfrm>
            <a:off x="152400" y="1057619"/>
            <a:ext cx="7086600" cy="5266981"/>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80000"/>
              </a:lnSpc>
            </a:pPr>
            <a:r>
              <a:rPr lang="en-US" altLang="en-US" sz="1800" dirty="0"/>
              <a:t>Collective outlier - objects as a group deviate from the entire data</a:t>
            </a:r>
          </a:p>
          <a:p>
            <a:pPr>
              <a:lnSpc>
                <a:spcPct val="80000"/>
              </a:lnSpc>
            </a:pPr>
            <a:r>
              <a:rPr lang="en-US" altLang="en-US" sz="1800" dirty="0"/>
              <a:t>Need to examine the </a:t>
            </a:r>
            <a:r>
              <a:rPr lang="en-US" altLang="en-US" sz="1800" i="1" dirty="0"/>
              <a:t>structure </a:t>
            </a:r>
            <a:r>
              <a:rPr lang="en-US" altLang="en-US" sz="1800" dirty="0"/>
              <a:t>of the data set, </a:t>
            </a:r>
          </a:p>
          <a:p>
            <a:pPr marL="342900" lvl="1" indent="0">
              <a:lnSpc>
                <a:spcPct val="80000"/>
              </a:lnSpc>
              <a:buNone/>
            </a:pPr>
            <a:r>
              <a:rPr lang="en-US" altLang="en-US" sz="1500" dirty="0" err="1"/>
              <a:t>i.e</a:t>
            </a:r>
            <a:r>
              <a:rPr lang="en-US" altLang="en-US" sz="1500" dirty="0"/>
              <a:t>, the relationships between multiple data objects </a:t>
            </a:r>
          </a:p>
          <a:p>
            <a:pPr>
              <a:lnSpc>
                <a:spcPct val="80000"/>
              </a:lnSpc>
              <a:spcBef>
                <a:spcPct val="20000"/>
              </a:spcBef>
              <a:buClr>
                <a:schemeClr val="folHlink"/>
              </a:buClr>
              <a:buSzPct val="60000"/>
              <a:buFont typeface="Wingdings" panose="05000000000000000000" pitchFamily="2" charset="2"/>
              <a:buChar char="n"/>
            </a:pPr>
            <a:r>
              <a:rPr lang="en-US" altLang="en-US" sz="1800" dirty="0"/>
              <a:t>Each of these structures is inherent to its respective type of data</a:t>
            </a:r>
          </a:p>
          <a:p>
            <a:pPr lvl="1">
              <a:lnSpc>
                <a:spcPct val="80000"/>
              </a:lnSpc>
              <a:spcBef>
                <a:spcPct val="20000"/>
              </a:spcBef>
              <a:buClr>
                <a:schemeClr val="hlink"/>
              </a:buClr>
              <a:buSzPct val="55000"/>
              <a:buFont typeface="Wingdings" panose="05000000000000000000" pitchFamily="2" charset="2"/>
              <a:buChar char="n"/>
            </a:pPr>
            <a:r>
              <a:rPr lang="en-US" altLang="en-US" sz="1800" dirty="0"/>
              <a:t>For temporal data (such as time series and sequences)</a:t>
            </a:r>
          </a:p>
          <a:p>
            <a:pPr marL="685800" lvl="2" indent="0">
              <a:lnSpc>
                <a:spcPct val="80000"/>
              </a:lnSpc>
              <a:spcBef>
                <a:spcPct val="20000"/>
              </a:spcBef>
              <a:buClr>
                <a:schemeClr val="hlink"/>
              </a:buClr>
              <a:buSzPct val="55000"/>
              <a:buNone/>
            </a:pPr>
            <a:r>
              <a:rPr lang="en-US" altLang="en-US" sz="1600" dirty="0"/>
              <a:t>explore the structures formed by time, which occur in segments of the time series or subsequences</a:t>
            </a:r>
          </a:p>
          <a:p>
            <a:pPr lvl="1">
              <a:lnSpc>
                <a:spcPct val="80000"/>
              </a:lnSpc>
              <a:spcBef>
                <a:spcPct val="20000"/>
              </a:spcBef>
              <a:buClr>
                <a:schemeClr val="hlink"/>
              </a:buClr>
              <a:buSzPct val="55000"/>
              <a:buFont typeface="Wingdings" panose="05000000000000000000" pitchFamily="2" charset="2"/>
              <a:buChar char="n"/>
            </a:pPr>
            <a:r>
              <a:rPr lang="en-US" altLang="en-US" sz="1800" dirty="0"/>
              <a:t>For spatial data,  explore local areas</a:t>
            </a:r>
          </a:p>
          <a:p>
            <a:pPr lvl="1">
              <a:lnSpc>
                <a:spcPct val="80000"/>
              </a:lnSpc>
              <a:spcBef>
                <a:spcPct val="20000"/>
              </a:spcBef>
              <a:buClr>
                <a:schemeClr val="hlink"/>
              </a:buClr>
              <a:buSzPct val="55000"/>
              <a:buFont typeface="Wingdings" panose="05000000000000000000" pitchFamily="2" charset="2"/>
              <a:buChar char="n"/>
            </a:pPr>
            <a:r>
              <a:rPr lang="en-US" altLang="en-US" sz="1800" dirty="0"/>
              <a:t>For graph and network data, we explore subgraphs</a:t>
            </a:r>
          </a:p>
          <a:p>
            <a:pPr>
              <a:lnSpc>
                <a:spcPct val="80000"/>
              </a:lnSpc>
              <a:spcBef>
                <a:spcPct val="20000"/>
              </a:spcBef>
              <a:buClr>
                <a:schemeClr val="folHlink"/>
              </a:buClr>
              <a:buSzPct val="60000"/>
              <a:buFont typeface="Wingdings" panose="05000000000000000000" pitchFamily="2" charset="2"/>
              <a:buChar char="n"/>
            </a:pPr>
            <a:r>
              <a:rPr lang="en-US" altLang="en-US" sz="1800" dirty="0"/>
              <a:t>Difference from the contextual outlier detection: the structures are often not explicitly defined, and have to be discovered as part of the outlier detection process.</a:t>
            </a:r>
          </a:p>
          <a:p>
            <a:pPr>
              <a:lnSpc>
                <a:spcPct val="80000"/>
              </a:lnSpc>
              <a:spcBef>
                <a:spcPct val="20000"/>
              </a:spcBef>
              <a:buClr>
                <a:schemeClr val="folHlink"/>
              </a:buClr>
              <a:buSzPct val="60000"/>
              <a:buFont typeface="Wingdings" panose="05000000000000000000" pitchFamily="2" charset="2"/>
              <a:buChar char="n"/>
            </a:pPr>
            <a:r>
              <a:rPr lang="en-US" altLang="en-US" sz="1800" dirty="0"/>
              <a:t>Collective outlier detection methods: two categories</a:t>
            </a:r>
          </a:p>
          <a:p>
            <a:pPr lvl="1">
              <a:lnSpc>
                <a:spcPct val="80000"/>
              </a:lnSpc>
              <a:spcBef>
                <a:spcPct val="20000"/>
              </a:spcBef>
              <a:buClr>
                <a:schemeClr val="hlink"/>
              </a:buClr>
              <a:buSzPct val="55000"/>
              <a:buFont typeface="Wingdings" panose="05000000000000000000" pitchFamily="2" charset="2"/>
              <a:buChar char="n"/>
            </a:pPr>
            <a:r>
              <a:rPr lang="en-US" altLang="en-US" sz="1800" dirty="0"/>
              <a:t>Reduce the problem to conventional outlier detection</a:t>
            </a:r>
          </a:p>
          <a:p>
            <a:pPr lvl="2">
              <a:lnSpc>
                <a:spcPct val="80000"/>
              </a:lnSpc>
              <a:spcBef>
                <a:spcPct val="20000"/>
              </a:spcBef>
              <a:buClr>
                <a:schemeClr val="folHlink"/>
              </a:buClr>
              <a:buSzPct val="50000"/>
              <a:buFont typeface="Wingdings" panose="05000000000000000000" pitchFamily="2" charset="2"/>
              <a:buChar char="n"/>
            </a:pPr>
            <a:r>
              <a:rPr lang="en-US" altLang="en-US" sz="1800" dirty="0"/>
              <a:t>Identify </a:t>
            </a:r>
            <a:r>
              <a:rPr lang="en-US" altLang="en-US" sz="1800" i="1" dirty="0"/>
              <a:t>structure units</a:t>
            </a:r>
            <a:r>
              <a:rPr lang="en-US" altLang="en-US" sz="1800" dirty="0"/>
              <a:t>, treat each structure unit (e.g., subsequence, time series segment, local area, or subgraph) as a data object, and extract features</a:t>
            </a:r>
          </a:p>
          <a:p>
            <a:pPr lvl="2">
              <a:lnSpc>
                <a:spcPct val="80000"/>
              </a:lnSpc>
              <a:spcBef>
                <a:spcPct val="20000"/>
              </a:spcBef>
              <a:buClr>
                <a:schemeClr val="folHlink"/>
              </a:buClr>
              <a:buSzPct val="50000"/>
              <a:buFont typeface="Wingdings" panose="05000000000000000000" pitchFamily="2" charset="2"/>
              <a:buChar char="n"/>
            </a:pPr>
            <a:r>
              <a:rPr lang="en-US" altLang="en-US" sz="1800" dirty="0"/>
              <a:t>Then outlier detection on the set of “structured objects” constructed as such using the extracted features</a:t>
            </a:r>
          </a:p>
          <a:p>
            <a:pPr>
              <a:lnSpc>
                <a:spcPct val="80000"/>
              </a:lnSpc>
            </a:pPr>
            <a:endParaRPr lang="en-US" altLang="en-US" sz="1800" dirty="0"/>
          </a:p>
        </p:txBody>
      </p:sp>
      <p:sp>
        <p:nvSpPr>
          <p:cNvPr id="39941"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95555E8-9CBD-4245-8FB4-09F13840436C}" type="slidenum">
              <a:rPr lang="en-US" altLang="en-US" sz="1200" b="1">
                <a:latin typeface="Calibri" panose="020F0502020204030204" pitchFamily="34" charset="0"/>
              </a:rPr>
              <a:pPr algn="r" eaLnBrk="1" hangingPunct="1"/>
              <a:t>19</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93152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t>Dr.D.VENKAT</a:t>
            </a:r>
            <a:endParaRPr lang="en-IN" dirty="0"/>
          </a:p>
        </p:txBody>
      </p:sp>
      <p:sp>
        <p:nvSpPr>
          <p:cNvPr id="3" name="Title 2"/>
          <p:cNvSpPr>
            <a:spLocks noGrp="1"/>
          </p:cNvSpPr>
          <p:nvPr>
            <p:ph type="title"/>
          </p:nvPr>
        </p:nvSpPr>
        <p:spPr/>
        <p:txBody>
          <a:bodyPr/>
          <a:lstStyle/>
          <a:p>
            <a:r>
              <a:rPr lang="en-US" dirty="0" smtClean="0"/>
              <a:t>K-NN ALGORITHM</a:t>
            </a:r>
            <a:endParaRPr lang="en-IN" dirty="0"/>
          </a:p>
        </p:txBody>
      </p:sp>
    </p:spTree>
    <p:extLst>
      <p:ext uri="{BB962C8B-B14F-4D97-AF65-F5344CB8AC3E}">
        <p14:creationId xmlns:p14="http://schemas.microsoft.com/office/powerpoint/2010/main" val="1855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58763"/>
            <a:ext cx="9067800" cy="701674"/>
          </a:xfrm>
        </p:spPr>
        <p:txBody>
          <a:bodyPr>
            <a:noAutofit/>
          </a:bodyPr>
          <a:lstStyle/>
          <a:p>
            <a:pPr>
              <a:lnSpc>
                <a:spcPct val="80000"/>
              </a:lnSpc>
            </a:pPr>
            <a:r>
              <a:rPr lang="en-US" altLang="en-US" sz="2800" b="1" dirty="0"/>
              <a:t>Mining Collective Outliers II: </a:t>
            </a:r>
            <a:br>
              <a:rPr lang="en-US" altLang="en-US" sz="2800" b="1" dirty="0"/>
            </a:br>
            <a:r>
              <a:rPr lang="en-US" altLang="en-US" sz="2800" b="1" dirty="0"/>
              <a:t>Direct Modeling of the Expected Behavior of Structure Units</a:t>
            </a:r>
          </a:p>
        </p:txBody>
      </p:sp>
      <p:sp>
        <p:nvSpPr>
          <p:cNvPr id="40963" name="Rectangle 3"/>
          <p:cNvSpPr>
            <a:spLocks noGrp="1" noChangeArrowheads="1"/>
          </p:cNvSpPr>
          <p:nvPr>
            <p:ph idx="1"/>
          </p:nvPr>
        </p:nvSpPr>
        <p:spPr>
          <a:xfrm>
            <a:off x="304800" y="1447800"/>
            <a:ext cx="8534400" cy="4800600"/>
          </a:xfrm>
        </p:spPr>
        <p:style>
          <a:lnRef idx="1">
            <a:schemeClr val="accent4"/>
          </a:lnRef>
          <a:fillRef idx="2">
            <a:schemeClr val="accent4"/>
          </a:fillRef>
          <a:effectRef idx="1">
            <a:schemeClr val="accent4"/>
          </a:effectRef>
          <a:fontRef idx="minor">
            <a:schemeClr val="dk1"/>
          </a:fontRef>
        </p:style>
        <p:txBody>
          <a:bodyPr>
            <a:normAutofit fontScale="85000" lnSpcReduction="10000"/>
          </a:bodyPr>
          <a:lstStyle/>
          <a:p>
            <a:pPr>
              <a:lnSpc>
                <a:spcPct val="110000"/>
              </a:lnSpc>
            </a:pPr>
            <a:r>
              <a:rPr lang="en-US" altLang="en-US" sz="2000" dirty="0"/>
              <a:t>Models the expected behavior of structure units directly </a:t>
            </a:r>
          </a:p>
          <a:p>
            <a:pPr>
              <a:lnSpc>
                <a:spcPct val="110000"/>
              </a:lnSpc>
            </a:pPr>
            <a:r>
              <a:rPr lang="en-US" altLang="en-US" sz="2000" dirty="0"/>
              <a:t>Ex. 1. Detect collective outliers in</a:t>
            </a:r>
            <a:r>
              <a:rPr lang="en-US" altLang="en-US" sz="2000" i="1" dirty="0"/>
              <a:t> </a:t>
            </a:r>
            <a:r>
              <a:rPr lang="en-US" altLang="en-US" sz="2000" dirty="0"/>
              <a:t>online social network of customers</a:t>
            </a:r>
          </a:p>
          <a:p>
            <a:pPr lvl="1">
              <a:lnSpc>
                <a:spcPct val="110000"/>
              </a:lnSpc>
            </a:pPr>
            <a:r>
              <a:rPr lang="en-US" altLang="en-US" sz="2000" dirty="0"/>
              <a:t>Treat each possible subgraph of the network as a structure unit</a:t>
            </a:r>
          </a:p>
          <a:p>
            <a:pPr lvl="1">
              <a:lnSpc>
                <a:spcPct val="110000"/>
              </a:lnSpc>
            </a:pPr>
            <a:r>
              <a:rPr lang="en-US" altLang="en-US" sz="2000" dirty="0"/>
              <a:t>Collective outlier: An </a:t>
            </a:r>
            <a:r>
              <a:rPr lang="en-US" altLang="en-US" sz="2000" i="1" dirty="0"/>
              <a:t>outlier subgraph </a:t>
            </a:r>
            <a:r>
              <a:rPr lang="en-US" altLang="en-US" sz="2000" dirty="0"/>
              <a:t>in the social network</a:t>
            </a:r>
          </a:p>
          <a:p>
            <a:pPr lvl="2">
              <a:lnSpc>
                <a:spcPct val="110000"/>
              </a:lnSpc>
            </a:pPr>
            <a:r>
              <a:rPr lang="en-US" altLang="en-US" sz="2000" dirty="0"/>
              <a:t>Small subgraphs that are of very low frequency </a:t>
            </a:r>
          </a:p>
          <a:p>
            <a:pPr lvl="2">
              <a:lnSpc>
                <a:spcPct val="110000"/>
              </a:lnSpc>
            </a:pPr>
            <a:r>
              <a:rPr lang="en-US" altLang="en-US" sz="2000" dirty="0"/>
              <a:t>Large subgraphs that are surprisingly frequent</a:t>
            </a:r>
          </a:p>
          <a:p>
            <a:pPr>
              <a:lnSpc>
                <a:spcPct val="110000"/>
              </a:lnSpc>
            </a:pPr>
            <a:r>
              <a:rPr lang="en-US" altLang="en-US" sz="2000" dirty="0"/>
              <a:t>Ex. 2. Detect collective outliers in temporal sequences</a:t>
            </a:r>
          </a:p>
          <a:p>
            <a:pPr lvl="1">
              <a:lnSpc>
                <a:spcPct val="110000"/>
              </a:lnSpc>
            </a:pPr>
            <a:r>
              <a:rPr lang="en-US" altLang="en-US" sz="2000" dirty="0"/>
              <a:t>Learn a Markov model from the sequences</a:t>
            </a:r>
          </a:p>
          <a:p>
            <a:pPr lvl="1">
              <a:lnSpc>
                <a:spcPct val="110000"/>
              </a:lnSpc>
            </a:pPr>
            <a:r>
              <a:rPr lang="en-US" altLang="en-US" sz="2000" dirty="0"/>
              <a:t>A subsequence can then be declared as a collective outlier if it significantly deviates from the model</a:t>
            </a:r>
          </a:p>
          <a:p>
            <a:pPr>
              <a:lnSpc>
                <a:spcPct val="110000"/>
              </a:lnSpc>
            </a:pPr>
            <a:r>
              <a:rPr lang="en-US" altLang="en-US" sz="2000" dirty="0"/>
              <a:t>Collective outlier detection is subtle due to the challenge of exploring the structures in data</a:t>
            </a:r>
          </a:p>
          <a:p>
            <a:pPr lvl="1">
              <a:lnSpc>
                <a:spcPct val="110000"/>
              </a:lnSpc>
            </a:pPr>
            <a:r>
              <a:rPr lang="en-US" altLang="en-US" sz="2000" dirty="0"/>
              <a:t>The exploration typically uses heuristics, and thus may be application dependent</a:t>
            </a:r>
          </a:p>
          <a:p>
            <a:pPr lvl="1">
              <a:lnSpc>
                <a:spcPct val="110000"/>
              </a:lnSpc>
            </a:pPr>
            <a:r>
              <a:rPr lang="en-US" altLang="en-US" sz="2000" dirty="0"/>
              <a:t>The computational cost is often high due to the sophisticated mining process</a:t>
            </a:r>
          </a:p>
        </p:txBody>
      </p:sp>
      <p:sp>
        <p:nvSpPr>
          <p:cNvPr id="4096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F2CEF35F-7116-4DA7-A86B-E626A445586D}" type="slidenum">
              <a:rPr lang="en-US" altLang="en-US" sz="1200" b="1">
                <a:latin typeface="Calibri" panose="020F0502020204030204" pitchFamily="34" charset="0"/>
              </a:rPr>
              <a:pPr algn="r" eaLnBrk="1" hangingPunct="1"/>
              <a:t>20</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3757961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2CD8E7C-466B-480C-97E5-CF7E15B45819}" type="slidenum">
              <a:rPr lang="en-US" altLang="en-US" sz="1200" b="1">
                <a:latin typeface="Calibri" panose="020F0502020204030204" pitchFamily="34" charset="0"/>
              </a:rPr>
              <a:pPr algn="r" eaLnBrk="1" hangingPunct="1"/>
              <a:t>21</a:t>
            </a:fld>
            <a:endParaRPr lang="en-US" altLang="en-US" sz="1200" b="1">
              <a:latin typeface="Calibri" panose="020F0502020204030204" pitchFamily="34" charset="0"/>
            </a:endParaRPr>
          </a:p>
        </p:txBody>
      </p:sp>
      <p:sp>
        <p:nvSpPr>
          <p:cNvPr id="8195" name="Rectangle 2"/>
          <p:cNvSpPr>
            <a:spLocks noGrp="1" noChangeArrowheads="1"/>
          </p:cNvSpPr>
          <p:nvPr>
            <p:ph type="title"/>
          </p:nvPr>
        </p:nvSpPr>
        <p:spPr>
          <a:xfrm>
            <a:off x="628650" y="173248"/>
            <a:ext cx="7886700" cy="473074"/>
          </a:xfrm>
        </p:spPr>
        <p:txBody>
          <a:bodyPr>
            <a:noAutofit/>
          </a:bodyPr>
          <a:lstStyle/>
          <a:p>
            <a:pPr eaLnBrk="1" hangingPunct="1"/>
            <a:r>
              <a:rPr lang="en-US" altLang="en-US" sz="3200" b="1" dirty="0"/>
              <a:t>Challenges of Outlier Detection</a:t>
            </a:r>
          </a:p>
        </p:txBody>
      </p:sp>
      <p:sp>
        <p:nvSpPr>
          <p:cNvPr id="8196" name="Rectangle 3"/>
          <p:cNvSpPr>
            <a:spLocks noChangeArrowheads="1"/>
          </p:cNvSpPr>
          <p:nvPr/>
        </p:nvSpPr>
        <p:spPr bwMode="auto">
          <a:xfrm>
            <a:off x="228600" y="1035586"/>
            <a:ext cx="8534400" cy="5289014"/>
          </a:xfrm>
          <a:prstGeom prst="rect">
            <a:avLst/>
          </a:prstGeom>
          <a:ln/>
          <a:extLst/>
        </p:spPr>
        <p:style>
          <a:lnRef idx="1">
            <a:schemeClr val="accent4"/>
          </a:lnRef>
          <a:fillRef idx="2">
            <a:schemeClr val="accent4"/>
          </a:fillRef>
          <a:effectRef idx="1">
            <a:schemeClr val="accent4"/>
          </a:effectRef>
          <a:fontRef idx="minor">
            <a:schemeClr val="dk1"/>
          </a:fontRef>
        </p:style>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ts val="0"/>
              </a:spcBef>
              <a:buClr>
                <a:schemeClr val="tx1"/>
              </a:buClr>
              <a:buSzPct val="110000"/>
              <a:buFont typeface="Arial" panose="020B0604020202020204" pitchFamily="34" charset="0"/>
              <a:buChar char="•"/>
            </a:pPr>
            <a:r>
              <a:rPr lang="en-US" altLang="en-US" sz="2000" b="0" dirty="0">
                <a:latin typeface="+mn-lt"/>
              </a:rPr>
              <a:t>Modeling normal objects and outliers properly</a:t>
            </a:r>
          </a:p>
          <a:p>
            <a:pPr marL="800100" lvl="1" indent="-342900" algn="l" eaLnBrk="1" hangingPunct="1">
              <a:spcBef>
                <a:spcPts val="0"/>
              </a:spcBef>
              <a:buClr>
                <a:schemeClr val="tx1"/>
              </a:buClr>
              <a:buSzPct val="110000"/>
              <a:buFont typeface="Arial" panose="020B0604020202020204" pitchFamily="34" charset="0"/>
              <a:buChar char="•"/>
            </a:pPr>
            <a:r>
              <a:rPr lang="en-US" altLang="en-US" sz="2000" b="0" dirty="0">
                <a:latin typeface="+mn-lt"/>
              </a:rPr>
              <a:t>Hard to enumerate all possible normal behaviors in an application</a:t>
            </a:r>
          </a:p>
          <a:p>
            <a:pPr marL="800100" lvl="1" indent="-342900" algn="l" eaLnBrk="1" hangingPunct="1">
              <a:spcBef>
                <a:spcPts val="0"/>
              </a:spcBef>
              <a:buClr>
                <a:schemeClr val="tx1"/>
              </a:buClr>
              <a:buSzPct val="110000"/>
              <a:buFont typeface="Arial" panose="020B0604020202020204" pitchFamily="34" charset="0"/>
              <a:buChar char="•"/>
            </a:pPr>
            <a:r>
              <a:rPr lang="en-US" altLang="en-US" sz="2000" b="0" dirty="0">
                <a:latin typeface="+mn-lt"/>
              </a:rPr>
              <a:t>The border between normal and outlier objects is often a gray area</a:t>
            </a:r>
          </a:p>
          <a:p>
            <a:pPr algn="l" eaLnBrk="1" hangingPunct="1">
              <a:spcBef>
                <a:spcPts val="0"/>
              </a:spcBef>
              <a:buClr>
                <a:schemeClr val="tx1"/>
              </a:buClr>
              <a:buSzPct val="110000"/>
              <a:buFont typeface="Arial" panose="020B0604020202020204" pitchFamily="34" charset="0"/>
              <a:buChar char="•"/>
            </a:pPr>
            <a:r>
              <a:rPr lang="en-US" altLang="en-US" sz="2000" b="0" dirty="0">
                <a:latin typeface="+mn-lt"/>
              </a:rPr>
              <a:t>Application-specific outlier detection</a:t>
            </a:r>
          </a:p>
          <a:p>
            <a:pPr marL="800100" lvl="1" indent="-342900" algn="l" eaLnBrk="1" hangingPunct="1">
              <a:spcBef>
                <a:spcPts val="0"/>
              </a:spcBef>
              <a:buClr>
                <a:schemeClr val="tx1"/>
              </a:buClr>
              <a:buSzPct val="110000"/>
              <a:buFont typeface="Arial" panose="020B0604020202020204" pitchFamily="34" charset="0"/>
              <a:buChar char="•"/>
            </a:pPr>
            <a:r>
              <a:rPr lang="en-US" altLang="en-US" sz="2000" b="0" dirty="0">
                <a:latin typeface="+mn-lt"/>
              </a:rPr>
              <a:t>Choice of distance measure among objects and the model of relationship among objects are often application-dependent</a:t>
            </a:r>
          </a:p>
          <a:p>
            <a:pPr marL="800100" lvl="1" indent="-342900" algn="l" eaLnBrk="1" hangingPunct="1">
              <a:spcBef>
                <a:spcPts val="0"/>
              </a:spcBef>
              <a:buClr>
                <a:schemeClr val="tx1"/>
              </a:buClr>
              <a:buSzPct val="110000"/>
              <a:buFont typeface="Arial" panose="020B0604020202020204" pitchFamily="34" charset="0"/>
              <a:buChar char="•"/>
            </a:pPr>
            <a:r>
              <a:rPr lang="en-US" altLang="en-US" sz="2000" b="0" dirty="0">
                <a:latin typeface="+mn-lt"/>
              </a:rPr>
              <a:t>E.g., clinic data: a small deviation could be an outlier; while in marketing analysis, larger fluctuations</a:t>
            </a:r>
          </a:p>
          <a:p>
            <a:pPr algn="l" eaLnBrk="1" hangingPunct="1">
              <a:spcBef>
                <a:spcPts val="0"/>
              </a:spcBef>
              <a:buClr>
                <a:schemeClr val="tx1"/>
              </a:buClr>
              <a:buSzPct val="110000"/>
              <a:buFont typeface="Arial" panose="020B0604020202020204" pitchFamily="34" charset="0"/>
              <a:buChar char="•"/>
            </a:pPr>
            <a:r>
              <a:rPr lang="en-US" altLang="en-US" sz="2000" b="0" dirty="0">
                <a:latin typeface="+mn-lt"/>
              </a:rPr>
              <a:t>Handling noise in outlier detection</a:t>
            </a:r>
          </a:p>
          <a:p>
            <a:pPr marL="800100" lvl="1" indent="-342900" algn="l" eaLnBrk="1" hangingPunct="1">
              <a:spcBef>
                <a:spcPts val="0"/>
              </a:spcBef>
              <a:buClr>
                <a:schemeClr val="tx1"/>
              </a:buClr>
              <a:buSzPct val="110000"/>
              <a:buFont typeface="Arial" panose="020B0604020202020204" pitchFamily="34" charset="0"/>
              <a:buChar char="•"/>
            </a:pPr>
            <a:r>
              <a:rPr lang="en-US" altLang="en-US" sz="2000" b="0" dirty="0">
                <a:latin typeface="+mn-lt"/>
              </a:rPr>
              <a:t>Noise may distort the normal objects and blur the distinction between normal objects and outliers.  It may help hide outliers and reduce the effectiveness of outlier detection </a:t>
            </a:r>
          </a:p>
          <a:p>
            <a:pPr algn="l" eaLnBrk="1" hangingPunct="1">
              <a:spcBef>
                <a:spcPts val="0"/>
              </a:spcBef>
              <a:buClr>
                <a:schemeClr val="tx1"/>
              </a:buClr>
              <a:buSzPct val="110000"/>
              <a:buFont typeface="Arial" panose="020B0604020202020204" pitchFamily="34" charset="0"/>
              <a:buChar char="•"/>
            </a:pPr>
            <a:r>
              <a:rPr lang="en-US" altLang="en-US" sz="2000" b="0" dirty="0">
                <a:latin typeface="+mn-lt"/>
              </a:rPr>
              <a:t>Understandability</a:t>
            </a:r>
          </a:p>
          <a:p>
            <a:pPr marL="800100" lvl="1" indent="-342900" algn="l" eaLnBrk="1" hangingPunct="1">
              <a:spcBef>
                <a:spcPts val="0"/>
              </a:spcBef>
              <a:buClr>
                <a:schemeClr val="tx1"/>
              </a:buClr>
              <a:buSzPct val="110000"/>
              <a:buFont typeface="Arial" panose="020B0604020202020204" pitchFamily="34" charset="0"/>
              <a:buChar char="•"/>
            </a:pPr>
            <a:r>
              <a:rPr lang="en-US" altLang="en-US" sz="2000" b="0" dirty="0">
                <a:latin typeface="+mn-lt"/>
              </a:rPr>
              <a:t>Understand why these are outliers: Justification of the detection</a:t>
            </a:r>
          </a:p>
          <a:p>
            <a:pPr marL="800100" lvl="1" indent="-342900" algn="l" eaLnBrk="1" hangingPunct="1">
              <a:spcBef>
                <a:spcPts val="0"/>
              </a:spcBef>
              <a:buClr>
                <a:schemeClr val="tx1"/>
              </a:buClr>
              <a:buSzPct val="110000"/>
              <a:buFont typeface="Arial" panose="020B0604020202020204" pitchFamily="34" charset="0"/>
              <a:buChar char="•"/>
            </a:pPr>
            <a:r>
              <a:rPr lang="en-US" altLang="en-US" sz="2000" b="0" dirty="0">
                <a:latin typeface="+mn-lt"/>
              </a:rPr>
              <a:t>Specify the degree of an outlier: the unlikelihood of the object being generated by a normal mechanism</a:t>
            </a:r>
          </a:p>
        </p:txBody>
      </p:sp>
    </p:spTree>
    <p:extLst>
      <p:ext uri="{BB962C8B-B14F-4D97-AF65-F5344CB8AC3E}">
        <p14:creationId xmlns:p14="http://schemas.microsoft.com/office/powerpoint/2010/main" val="2913320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7227" y="771714"/>
            <a:ext cx="8479207" cy="1968427"/>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nSpc>
                <a:spcPct val="100000"/>
              </a:lnSpc>
              <a:spcAft>
                <a:spcPts val="600"/>
              </a:spcAft>
            </a:pPr>
            <a:r>
              <a:rPr lang="en-US" altLang="en-US" sz="2000" dirty="0"/>
              <a:t>Statistical approaches assume that the objects in a data set are generated by a stochastic process (a generative model)</a:t>
            </a:r>
          </a:p>
          <a:p>
            <a:pPr lvl="1">
              <a:lnSpc>
                <a:spcPct val="100000"/>
              </a:lnSpc>
              <a:spcAft>
                <a:spcPts val="600"/>
              </a:spcAft>
            </a:pPr>
            <a:r>
              <a:rPr lang="en-US" sz="1800" dirty="0"/>
              <a:t>The effectiveness of statistical methods highly depends on whether the assumptions made for the statistical model hold true for the given data</a:t>
            </a:r>
          </a:p>
          <a:p>
            <a:pPr>
              <a:lnSpc>
                <a:spcPct val="100000"/>
              </a:lnSpc>
              <a:spcAft>
                <a:spcPts val="600"/>
              </a:spcAft>
            </a:pPr>
            <a:r>
              <a:rPr lang="en-US" sz="2000" dirty="0"/>
              <a:t>Statistic models used in the methods may be parametric or nonparametric.</a:t>
            </a:r>
          </a:p>
          <a:p>
            <a:pPr>
              <a:lnSpc>
                <a:spcPct val="100000"/>
              </a:lnSpc>
              <a:spcAft>
                <a:spcPts val="600"/>
              </a:spcAft>
            </a:pPr>
            <a:endParaRPr lang="en-US" sz="2000" dirty="0"/>
          </a:p>
        </p:txBody>
      </p:sp>
      <p:sp>
        <p:nvSpPr>
          <p:cNvPr id="2" name="Slide Number Placeholder 1"/>
          <p:cNvSpPr>
            <a:spLocks noGrp="1"/>
          </p:cNvSpPr>
          <p:nvPr>
            <p:ph type="sldNum" sz="quarter" idx="12"/>
          </p:nvPr>
        </p:nvSpPr>
        <p:spPr/>
        <p:txBody>
          <a:bodyPr/>
          <a:lstStyle/>
          <a:p>
            <a:fld id="{A1A04221-55AF-4B69-B642-9D5408C1A0C5}" type="slidenum">
              <a:rPr lang="en-US" altLang="en-US" smtClean="0"/>
              <a:pPr/>
              <a:t>22</a:t>
            </a:fld>
            <a:endParaRPr lang="en-US" altLang="en-US"/>
          </a:p>
        </p:txBody>
      </p:sp>
      <p:sp>
        <p:nvSpPr>
          <p:cNvPr id="5" name="Rectangle 2"/>
          <p:cNvSpPr>
            <a:spLocks noGrp="1" noChangeArrowheads="1"/>
          </p:cNvSpPr>
          <p:nvPr>
            <p:ph type="title"/>
          </p:nvPr>
        </p:nvSpPr>
        <p:spPr>
          <a:xfrm>
            <a:off x="381000" y="255429"/>
            <a:ext cx="8597747" cy="609600"/>
          </a:xfrm>
        </p:spPr>
        <p:txBody>
          <a:bodyPr>
            <a:normAutofit fontScale="90000"/>
          </a:bodyPr>
          <a:lstStyle/>
          <a:p>
            <a:r>
              <a:rPr lang="en-US" altLang="en-US" b="1" dirty="0"/>
              <a:t>Statistical Approaches</a:t>
            </a:r>
          </a:p>
        </p:txBody>
      </p:sp>
      <p:sp>
        <p:nvSpPr>
          <p:cNvPr id="3" name="Rectangle 2"/>
          <p:cNvSpPr/>
          <p:nvPr/>
        </p:nvSpPr>
        <p:spPr>
          <a:xfrm>
            <a:off x="267227" y="2535837"/>
            <a:ext cx="8479207" cy="17081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1">
              <a:lnSpc>
                <a:spcPct val="100000"/>
              </a:lnSpc>
              <a:spcAft>
                <a:spcPts val="600"/>
              </a:spcAft>
            </a:pPr>
            <a:r>
              <a:rPr lang="en-US" sz="2000" dirty="0"/>
              <a:t>A </a:t>
            </a:r>
            <a:r>
              <a:rPr lang="en-US" sz="2000" b="1" dirty="0"/>
              <a:t>parametric method</a:t>
            </a:r>
            <a:r>
              <a:rPr lang="en-US" sz="2000" dirty="0"/>
              <a:t> assumes that the normal data objects are generated by a parametric distribution </a:t>
            </a:r>
            <a:r>
              <a:rPr lang="en-US" sz="2000" dirty="0" smtClean="0"/>
              <a:t>(T-Test, Z-Score…..with assumptions)</a:t>
            </a:r>
            <a:endParaRPr lang="en-US" sz="2000" dirty="0"/>
          </a:p>
          <a:p>
            <a:pPr lvl="1">
              <a:lnSpc>
                <a:spcPct val="100000"/>
              </a:lnSpc>
              <a:spcAft>
                <a:spcPts val="600"/>
              </a:spcAft>
            </a:pPr>
            <a:r>
              <a:rPr lang="en-US" sz="2000" dirty="0"/>
              <a:t>A </a:t>
            </a:r>
            <a:r>
              <a:rPr lang="en-US" sz="2000" b="1" dirty="0"/>
              <a:t>nonparametric method</a:t>
            </a:r>
            <a:r>
              <a:rPr lang="en-US" sz="2000" dirty="0"/>
              <a:t> does not assume an a priori statistical model. Instead, a nonparametric method tries to determine the model from the input data</a:t>
            </a:r>
            <a:r>
              <a:rPr lang="en-US" sz="2000" dirty="0" smtClean="0"/>
              <a:t>. (Chi-square.. Without no assumptions)</a:t>
            </a:r>
            <a:endParaRPr lang="en-US" sz="2000" dirty="0"/>
          </a:p>
        </p:txBody>
      </p:sp>
      <p:pic>
        <p:nvPicPr>
          <p:cNvPr id="6" name="Picture 5"/>
          <p:cNvPicPr>
            <a:picLocks noChangeAspect="1"/>
          </p:cNvPicPr>
          <p:nvPr/>
        </p:nvPicPr>
        <p:blipFill>
          <a:blip r:embed="rId2">
            <a:duotone>
              <a:prstClr val="black"/>
              <a:schemeClr val="accent6">
                <a:tint val="45000"/>
                <a:satMod val="400000"/>
              </a:schemeClr>
            </a:duotone>
          </a:blip>
          <a:stretch>
            <a:fillRect/>
          </a:stretch>
        </p:blipFill>
        <p:spPr>
          <a:xfrm>
            <a:off x="267227" y="4243997"/>
            <a:ext cx="8479207" cy="2339683"/>
          </a:xfrm>
          <a:prstGeom prst="rect">
            <a:avLst/>
          </a:prstGeom>
        </p:spPr>
      </p:pic>
    </p:spTree>
    <p:extLst>
      <p:ext uri="{BB962C8B-B14F-4D97-AF65-F5344CB8AC3E}">
        <p14:creationId xmlns:p14="http://schemas.microsoft.com/office/powerpoint/2010/main" val="4020905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359" y="288275"/>
            <a:ext cx="7886700" cy="393245"/>
          </a:xfrm>
        </p:spPr>
        <p:txBody>
          <a:bodyPr>
            <a:noAutofit/>
          </a:bodyPr>
          <a:lstStyle/>
          <a:p>
            <a:r>
              <a:rPr lang="en-US" sz="3200" b="1" dirty="0"/>
              <a:t>Discordancy test</a:t>
            </a:r>
          </a:p>
        </p:txBody>
      </p:sp>
      <p:sp>
        <p:nvSpPr>
          <p:cNvPr id="3" name="Content Placeholder 2"/>
          <p:cNvSpPr>
            <a:spLocks noGrp="1"/>
          </p:cNvSpPr>
          <p:nvPr>
            <p:ph idx="1"/>
          </p:nvPr>
        </p:nvSpPr>
        <p:spPr>
          <a:xfrm>
            <a:off x="585107" y="1079653"/>
            <a:ext cx="7886700" cy="5221995"/>
          </a:xfrm>
        </p:spPr>
        <p:style>
          <a:lnRef idx="1">
            <a:schemeClr val="accent4"/>
          </a:lnRef>
          <a:fillRef idx="2">
            <a:schemeClr val="accent4"/>
          </a:fillRef>
          <a:effectRef idx="1">
            <a:schemeClr val="accent4"/>
          </a:effectRef>
          <a:fontRef idx="minor">
            <a:schemeClr val="dk1"/>
          </a:fontRef>
        </p:style>
        <p:txBody>
          <a:bodyPr>
            <a:normAutofit fontScale="77500" lnSpcReduction="20000"/>
          </a:bodyPr>
          <a:lstStyle/>
          <a:p>
            <a:pPr>
              <a:lnSpc>
                <a:spcPct val="120000"/>
              </a:lnSpc>
              <a:spcBef>
                <a:spcPts val="600"/>
              </a:spcBef>
            </a:pPr>
            <a:r>
              <a:rPr lang="en-US" dirty="0"/>
              <a:t>The statistical distribution-based approach identifies outliers with respect to the model using a </a:t>
            </a:r>
            <a:r>
              <a:rPr lang="en-US" i="1" dirty="0"/>
              <a:t>discordancy test</a:t>
            </a:r>
            <a:r>
              <a:rPr lang="en-US" dirty="0"/>
              <a:t>.</a:t>
            </a:r>
          </a:p>
          <a:p>
            <a:pPr>
              <a:lnSpc>
                <a:spcPct val="120000"/>
              </a:lnSpc>
              <a:spcBef>
                <a:spcPts val="600"/>
              </a:spcBef>
            </a:pPr>
            <a:r>
              <a:rPr lang="en-US" dirty="0"/>
              <a:t>A statistical discordancy test examines first a </a:t>
            </a:r>
            <a:r>
              <a:rPr lang="en-US" i="1" dirty="0"/>
              <a:t>working hypothesis</a:t>
            </a:r>
            <a:r>
              <a:rPr lang="en-US" dirty="0"/>
              <a:t>. A </a:t>
            </a:r>
            <a:r>
              <a:rPr lang="en-US" b="1" dirty="0"/>
              <a:t>working hypothesis</a:t>
            </a:r>
            <a:r>
              <a:rPr lang="en-US" dirty="0"/>
              <a:t>, </a:t>
            </a:r>
            <a:r>
              <a:rPr lang="en-US" i="1" dirty="0"/>
              <a:t>H</a:t>
            </a:r>
            <a:r>
              <a:rPr lang="en-US" dirty="0"/>
              <a:t>, is a statement that the entire data set of </a:t>
            </a:r>
            <a:r>
              <a:rPr lang="en-US" i="1" dirty="0"/>
              <a:t>n</a:t>
            </a:r>
            <a:r>
              <a:rPr lang="en-US" dirty="0"/>
              <a:t> objects comes from an initial distribution model, </a:t>
            </a:r>
            <a:r>
              <a:rPr lang="en-US" i="1" dirty="0"/>
              <a:t>F</a:t>
            </a:r>
            <a:r>
              <a:rPr lang="en-US" dirty="0"/>
              <a:t>, that is,</a:t>
            </a:r>
          </a:p>
          <a:p>
            <a:pPr>
              <a:lnSpc>
                <a:spcPct val="120000"/>
              </a:lnSpc>
              <a:spcBef>
                <a:spcPts val="600"/>
              </a:spcBef>
            </a:pPr>
            <a:r>
              <a:rPr lang="en-US" dirty="0"/>
              <a:t>H : o</a:t>
            </a:r>
            <a:r>
              <a:rPr lang="en-US" baseline="-25000" dirty="0"/>
              <a:t>i</a:t>
            </a:r>
            <a:r>
              <a:rPr lang="en-US" dirty="0"/>
              <a:t> </a:t>
            </a:r>
            <a:r>
              <a:rPr lang="el-GR" sz="2800" dirty="0"/>
              <a:t>ϵ</a:t>
            </a:r>
            <a:r>
              <a:rPr lang="en-US" sz="2800" dirty="0"/>
              <a:t> </a:t>
            </a:r>
            <a:r>
              <a:rPr lang="en-US" dirty="0"/>
              <a:t>F, where </a:t>
            </a:r>
            <a:r>
              <a:rPr lang="en-US" dirty="0" err="1"/>
              <a:t>i</a:t>
            </a:r>
            <a:r>
              <a:rPr lang="en-US" dirty="0"/>
              <a:t>=1,2,….n</a:t>
            </a:r>
          </a:p>
          <a:p>
            <a:pPr>
              <a:lnSpc>
                <a:spcPct val="120000"/>
              </a:lnSpc>
              <a:spcBef>
                <a:spcPts val="600"/>
              </a:spcBef>
            </a:pPr>
            <a:r>
              <a:rPr lang="en-US" dirty="0"/>
              <a:t>The hypothesis is retained if there is no statistically significant evidence supporting its rejection</a:t>
            </a:r>
          </a:p>
          <a:p>
            <a:pPr>
              <a:lnSpc>
                <a:spcPct val="120000"/>
              </a:lnSpc>
              <a:spcBef>
                <a:spcPts val="600"/>
              </a:spcBef>
            </a:pPr>
            <a:r>
              <a:rPr lang="en-US" dirty="0"/>
              <a:t>A </a:t>
            </a:r>
            <a:r>
              <a:rPr lang="en-US" b="1" dirty="0"/>
              <a:t>discordancy test</a:t>
            </a:r>
            <a:r>
              <a:rPr lang="en-US" dirty="0"/>
              <a:t> verifies whether an object, </a:t>
            </a:r>
            <a:r>
              <a:rPr lang="en-US" b="1" i="1" dirty="0"/>
              <a:t>o</a:t>
            </a:r>
            <a:r>
              <a:rPr lang="en-US" i="1" baseline="-25000" dirty="0"/>
              <a:t>i</a:t>
            </a:r>
            <a:r>
              <a:rPr lang="en-US" dirty="0"/>
              <a:t>, is significantly large (or small) in relation to the distribution </a:t>
            </a:r>
            <a:r>
              <a:rPr lang="en-US" i="1" dirty="0"/>
              <a:t>F</a:t>
            </a:r>
          </a:p>
          <a:p>
            <a:pPr>
              <a:lnSpc>
                <a:spcPct val="120000"/>
              </a:lnSpc>
              <a:spcBef>
                <a:spcPts val="600"/>
              </a:spcBef>
            </a:pPr>
            <a:r>
              <a:rPr lang="en-US" dirty="0"/>
              <a:t>The result is very much dependent on which model </a:t>
            </a:r>
            <a:r>
              <a:rPr lang="en-US" i="1" dirty="0"/>
              <a:t>F</a:t>
            </a:r>
            <a:r>
              <a:rPr lang="en-US" dirty="0"/>
              <a:t> is chosen because </a:t>
            </a:r>
            <a:r>
              <a:rPr lang="en-US" b="1" i="1" dirty="0"/>
              <a:t>o</a:t>
            </a:r>
            <a:r>
              <a:rPr lang="en-US" i="1" baseline="-25000" dirty="0"/>
              <a:t>i</a:t>
            </a:r>
            <a:r>
              <a:rPr lang="en-US" dirty="0"/>
              <a:t> may be an outlier under one model and a perfectly valid value under another.</a:t>
            </a:r>
          </a:p>
        </p:txBody>
      </p:sp>
    </p:spTree>
    <p:extLst>
      <p:ext uri="{BB962C8B-B14F-4D97-AF65-F5344CB8AC3E}">
        <p14:creationId xmlns:p14="http://schemas.microsoft.com/office/powerpoint/2010/main" val="1284172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066"/>
            <a:ext cx="7886700" cy="478971"/>
          </a:xfrm>
        </p:spPr>
        <p:txBody>
          <a:bodyPr>
            <a:noAutofit/>
          </a:bodyPr>
          <a:lstStyle/>
          <a:p>
            <a:r>
              <a:rPr lang="en-US" sz="3200" b="1" dirty="0"/>
              <a:t>Alternative distributions</a:t>
            </a:r>
          </a:p>
        </p:txBody>
      </p:sp>
      <p:sp>
        <p:nvSpPr>
          <p:cNvPr id="3" name="Content Placeholder 2"/>
          <p:cNvSpPr>
            <a:spLocks noGrp="1"/>
          </p:cNvSpPr>
          <p:nvPr>
            <p:ph idx="1"/>
          </p:nvPr>
        </p:nvSpPr>
        <p:spPr>
          <a:xfrm>
            <a:off x="628650" y="1288974"/>
            <a:ext cx="7886700" cy="4887990"/>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100000"/>
              </a:lnSpc>
              <a:spcAft>
                <a:spcPts val="1200"/>
              </a:spcAft>
            </a:pPr>
            <a:r>
              <a:rPr lang="en-US" sz="2400" b="1" dirty="0"/>
              <a:t>Inherent alternative distribution:</a:t>
            </a:r>
            <a:r>
              <a:rPr lang="en-US" sz="2400" dirty="0"/>
              <a:t> In this case, the working hypothesis that all of the objects come from distribution </a:t>
            </a:r>
            <a:r>
              <a:rPr lang="en-US" sz="2400" i="1" dirty="0"/>
              <a:t>F</a:t>
            </a:r>
            <a:r>
              <a:rPr lang="en-US" sz="2400" dirty="0"/>
              <a:t> is rejected in favor of the alternative hypothesis that all of the objects arise from another distribution, </a:t>
            </a:r>
            <a:r>
              <a:rPr lang="en-US" sz="2400" i="1" dirty="0"/>
              <a:t>G</a:t>
            </a:r>
            <a:r>
              <a:rPr lang="en-US" sz="2400" dirty="0"/>
              <a:t>:</a:t>
            </a:r>
          </a:p>
          <a:p>
            <a:pPr marL="0" indent="0">
              <a:lnSpc>
                <a:spcPct val="100000"/>
              </a:lnSpc>
              <a:spcAft>
                <a:spcPts val="1200"/>
              </a:spcAft>
              <a:buNone/>
            </a:pPr>
            <a:r>
              <a:rPr lang="en-US" sz="2400" dirty="0"/>
              <a:t>                      H</a:t>
            </a:r>
            <a:r>
              <a:rPr lang="en-US" sz="2400" baseline="-25000" dirty="0"/>
              <a:t>a</a:t>
            </a:r>
            <a:r>
              <a:rPr lang="en-US" sz="2400" dirty="0"/>
              <a:t> : o</a:t>
            </a:r>
            <a:r>
              <a:rPr lang="en-US" sz="2400" baseline="-25000" dirty="0"/>
              <a:t>i</a:t>
            </a:r>
            <a:r>
              <a:rPr lang="en-US" sz="2400" dirty="0"/>
              <a:t> </a:t>
            </a:r>
            <a:r>
              <a:rPr lang="el-GR" sz="3200" dirty="0"/>
              <a:t>ϵ</a:t>
            </a:r>
            <a:r>
              <a:rPr lang="en-US" sz="3200" dirty="0"/>
              <a:t> </a:t>
            </a:r>
            <a:r>
              <a:rPr lang="en-US" sz="2400" dirty="0"/>
              <a:t>G, where </a:t>
            </a:r>
            <a:r>
              <a:rPr lang="en-US" sz="2400" dirty="0" err="1"/>
              <a:t>i</a:t>
            </a:r>
            <a:r>
              <a:rPr lang="en-US" sz="2400" dirty="0"/>
              <a:t>=1,2,….n</a:t>
            </a:r>
          </a:p>
          <a:p>
            <a:pPr>
              <a:lnSpc>
                <a:spcPct val="100000"/>
              </a:lnSpc>
              <a:spcAft>
                <a:spcPts val="1200"/>
              </a:spcAft>
            </a:pPr>
            <a:r>
              <a:rPr lang="en-US" sz="2400" i="1" dirty="0"/>
              <a:t>F</a:t>
            </a:r>
            <a:r>
              <a:rPr lang="en-US" sz="2400" dirty="0"/>
              <a:t> and </a:t>
            </a:r>
            <a:r>
              <a:rPr lang="en-US" sz="2400" i="1" dirty="0"/>
              <a:t>G</a:t>
            </a:r>
            <a:r>
              <a:rPr lang="en-US" sz="2400" dirty="0"/>
              <a:t> may be different distributions or differ only in parameters of the same distribution. For example, it may have a different mean or dispersion, or a longer tail.</a:t>
            </a:r>
          </a:p>
          <a:p>
            <a:pPr marL="0" indent="0">
              <a:lnSpc>
                <a:spcPct val="100000"/>
              </a:lnSpc>
              <a:spcAft>
                <a:spcPts val="1200"/>
              </a:spcAft>
              <a:buNone/>
            </a:pPr>
            <a:endParaRPr lang="en-US" sz="2400" dirty="0"/>
          </a:p>
        </p:txBody>
      </p:sp>
    </p:spTree>
    <p:extLst>
      <p:ext uri="{BB962C8B-B14F-4D97-AF65-F5344CB8AC3E}">
        <p14:creationId xmlns:p14="http://schemas.microsoft.com/office/powerpoint/2010/main" val="2868888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45" y="202066"/>
            <a:ext cx="7886700" cy="478971"/>
          </a:xfrm>
        </p:spPr>
        <p:txBody>
          <a:bodyPr>
            <a:noAutofit/>
          </a:bodyPr>
          <a:lstStyle/>
          <a:p>
            <a:r>
              <a:rPr lang="en-US" sz="3200" b="1" dirty="0"/>
              <a:t>Alternative distributions</a:t>
            </a:r>
          </a:p>
        </p:txBody>
      </p:sp>
      <p:sp>
        <p:nvSpPr>
          <p:cNvPr id="3" name="Content Placeholder 2"/>
          <p:cNvSpPr>
            <a:spLocks noGrp="1"/>
          </p:cNvSpPr>
          <p:nvPr>
            <p:ph idx="1"/>
          </p:nvPr>
        </p:nvSpPr>
        <p:spPr>
          <a:xfrm>
            <a:off x="628650" y="1101687"/>
            <a:ext cx="7886700" cy="5155893"/>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100000"/>
              </a:lnSpc>
              <a:spcAft>
                <a:spcPts val="600"/>
              </a:spcAft>
            </a:pPr>
            <a:r>
              <a:rPr lang="en-US" sz="2400" b="1" dirty="0"/>
              <a:t>Mixture alternative distribution:</a:t>
            </a:r>
            <a:r>
              <a:rPr lang="en-US" sz="2400" dirty="0"/>
              <a:t> The mixture alternative states that discordant values are not outliers in the </a:t>
            </a:r>
            <a:r>
              <a:rPr lang="en-US" sz="2400" i="1" dirty="0"/>
              <a:t>F</a:t>
            </a:r>
            <a:r>
              <a:rPr lang="en-US" sz="2400" dirty="0"/>
              <a:t> population, but contaminants from some other population, </a:t>
            </a:r>
            <a:r>
              <a:rPr lang="en-US" sz="2400" i="1" dirty="0"/>
              <a:t>G</a:t>
            </a:r>
            <a:r>
              <a:rPr lang="en-US" sz="2400" dirty="0"/>
              <a:t>. In this case, the alternative hypothesis is</a:t>
            </a:r>
          </a:p>
          <a:p>
            <a:pPr marL="0" indent="0">
              <a:lnSpc>
                <a:spcPct val="100000"/>
              </a:lnSpc>
              <a:spcAft>
                <a:spcPts val="600"/>
              </a:spcAft>
              <a:buNone/>
            </a:pPr>
            <a:r>
              <a:rPr lang="en-US" sz="2400" dirty="0"/>
              <a:t>                     H</a:t>
            </a:r>
            <a:r>
              <a:rPr lang="en-US" sz="2400" baseline="-25000" dirty="0"/>
              <a:t>a </a:t>
            </a:r>
            <a:r>
              <a:rPr lang="en-US" sz="2400" dirty="0"/>
              <a:t>: o</a:t>
            </a:r>
            <a:r>
              <a:rPr lang="en-US" sz="2400" baseline="-25000" dirty="0"/>
              <a:t>i</a:t>
            </a:r>
            <a:r>
              <a:rPr lang="en-US" sz="2400" dirty="0"/>
              <a:t> </a:t>
            </a:r>
            <a:r>
              <a:rPr lang="el-GR" sz="3200" dirty="0"/>
              <a:t>ϵ</a:t>
            </a:r>
            <a:r>
              <a:rPr lang="en-US" sz="3200" dirty="0"/>
              <a:t> </a:t>
            </a:r>
            <a:r>
              <a:rPr lang="en-US" sz="2400" dirty="0"/>
              <a:t>(1-</a:t>
            </a:r>
            <a:r>
              <a:rPr lang="el-GR" sz="2400" dirty="0"/>
              <a:t>λ</a:t>
            </a:r>
            <a:r>
              <a:rPr lang="en-US" sz="2400" dirty="0"/>
              <a:t>)F + </a:t>
            </a:r>
            <a:r>
              <a:rPr lang="el-GR" sz="2400" dirty="0"/>
              <a:t>λ</a:t>
            </a:r>
            <a:r>
              <a:rPr lang="en-US" sz="2400" dirty="0"/>
              <a:t>G , where </a:t>
            </a:r>
            <a:r>
              <a:rPr lang="en-US" sz="2400" dirty="0" err="1"/>
              <a:t>i</a:t>
            </a:r>
            <a:r>
              <a:rPr lang="en-US" sz="2400" dirty="0"/>
              <a:t>=1,2,….n</a:t>
            </a:r>
          </a:p>
          <a:p>
            <a:pPr>
              <a:lnSpc>
                <a:spcPct val="100000"/>
              </a:lnSpc>
              <a:spcAft>
                <a:spcPts val="600"/>
              </a:spcAft>
            </a:pPr>
            <a:r>
              <a:rPr lang="en-US" sz="2400" b="1" dirty="0"/>
              <a:t>Slippage alternative distribution</a:t>
            </a:r>
            <a:r>
              <a:rPr lang="en-US" sz="2400" dirty="0"/>
              <a:t>: This alternative states that all of the objects (apart from some prescribed small number) arise independently from the initial model, </a:t>
            </a:r>
            <a:r>
              <a:rPr lang="en-US" sz="2400" i="1" dirty="0"/>
              <a:t>F</a:t>
            </a:r>
            <a:r>
              <a:rPr lang="en-US" sz="2400" dirty="0"/>
              <a:t>, with its given parameters, whereas the remaining objects are independent observations from a modified version of </a:t>
            </a:r>
            <a:r>
              <a:rPr lang="en-US" sz="2400" i="1" dirty="0"/>
              <a:t>F</a:t>
            </a:r>
            <a:r>
              <a:rPr lang="en-US" sz="2400" dirty="0"/>
              <a:t> in which the parameters have been shifted.</a:t>
            </a:r>
          </a:p>
          <a:p>
            <a:pPr>
              <a:lnSpc>
                <a:spcPct val="100000"/>
              </a:lnSpc>
              <a:spcAft>
                <a:spcPts val="600"/>
              </a:spcAft>
            </a:pPr>
            <a:endParaRPr lang="en-US" sz="2400" dirty="0"/>
          </a:p>
        </p:txBody>
      </p:sp>
    </p:spTree>
    <p:extLst>
      <p:ext uri="{BB962C8B-B14F-4D97-AF65-F5344CB8AC3E}">
        <p14:creationId xmlns:p14="http://schemas.microsoft.com/office/powerpoint/2010/main" val="1971199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316" y="1142704"/>
            <a:ext cx="7886700" cy="2942279"/>
          </a:xfrm>
        </p:spPr>
        <p:style>
          <a:lnRef idx="0">
            <a:schemeClr val="accent4"/>
          </a:lnRef>
          <a:fillRef idx="3">
            <a:schemeClr val="accent4"/>
          </a:fillRef>
          <a:effectRef idx="3">
            <a:schemeClr val="accent4"/>
          </a:effectRef>
          <a:fontRef idx="minor">
            <a:schemeClr val="lt1"/>
          </a:fontRef>
        </p:style>
        <p:txBody>
          <a:bodyPr>
            <a:normAutofit fontScale="92500"/>
          </a:bodyPr>
          <a:lstStyle/>
          <a:p>
            <a:pPr>
              <a:lnSpc>
                <a:spcPct val="100000"/>
              </a:lnSpc>
              <a:spcBef>
                <a:spcPts val="600"/>
              </a:spcBef>
              <a:spcAft>
                <a:spcPts val="600"/>
              </a:spcAft>
            </a:pPr>
            <a:r>
              <a:rPr lang="en-US" altLang="en-US" sz="2300" dirty="0"/>
              <a:t>Assumes that the normal data is generated by a parametric distribution with parameter </a:t>
            </a:r>
            <a:r>
              <a:rPr lang="el-GR" altLang="en-US" sz="2300" dirty="0"/>
              <a:t>θ</a:t>
            </a:r>
            <a:endParaRPr lang="en-US" altLang="en-US" sz="2300" dirty="0"/>
          </a:p>
          <a:p>
            <a:pPr>
              <a:lnSpc>
                <a:spcPct val="100000"/>
              </a:lnSpc>
              <a:spcBef>
                <a:spcPts val="600"/>
              </a:spcBef>
              <a:spcAft>
                <a:spcPts val="600"/>
              </a:spcAft>
            </a:pPr>
            <a:r>
              <a:rPr lang="en-US" altLang="en-US" sz="2300" dirty="0"/>
              <a:t>The probability density function of the parametric distribution </a:t>
            </a:r>
            <a:r>
              <a:rPr lang="en-US" altLang="en-US" sz="2300" i="1" dirty="0"/>
              <a:t>f</a:t>
            </a:r>
            <a:r>
              <a:rPr lang="en-US" altLang="en-US" sz="2300" dirty="0"/>
              <a:t>(</a:t>
            </a:r>
            <a:r>
              <a:rPr lang="en-US" altLang="en-US" sz="2300" i="1" dirty="0"/>
              <a:t>x, </a:t>
            </a:r>
            <a:r>
              <a:rPr lang="el-GR" altLang="en-US" sz="2300" dirty="0"/>
              <a:t>θ</a:t>
            </a:r>
            <a:r>
              <a:rPr lang="en-US" altLang="en-US" sz="2300" dirty="0"/>
              <a:t>) gives the probability that object </a:t>
            </a:r>
            <a:r>
              <a:rPr lang="en-US" altLang="en-US" sz="2300" i="1" dirty="0"/>
              <a:t>x</a:t>
            </a:r>
            <a:r>
              <a:rPr lang="en-US" altLang="en-US" sz="2300" dirty="0"/>
              <a:t> is generated by the distribution</a:t>
            </a:r>
          </a:p>
          <a:p>
            <a:pPr>
              <a:lnSpc>
                <a:spcPct val="100000"/>
              </a:lnSpc>
              <a:spcBef>
                <a:spcPts val="600"/>
              </a:spcBef>
              <a:spcAft>
                <a:spcPts val="600"/>
              </a:spcAft>
            </a:pPr>
            <a:r>
              <a:rPr lang="en-US" altLang="en-US" sz="2300" dirty="0"/>
              <a:t>The smaller this value, the more likely x is an outlier</a:t>
            </a:r>
          </a:p>
          <a:p>
            <a:pPr>
              <a:lnSpc>
                <a:spcPct val="100000"/>
              </a:lnSpc>
              <a:spcBef>
                <a:spcPts val="600"/>
              </a:spcBef>
              <a:spcAft>
                <a:spcPts val="600"/>
              </a:spcAft>
            </a:pPr>
            <a:r>
              <a:rPr lang="en-US" altLang="en-US" sz="2300" dirty="0"/>
              <a:t>The parametric distribution can be normal distribution with a mean and variance.</a:t>
            </a:r>
          </a:p>
          <a:p>
            <a:pPr>
              <a:lnSpc>
                <a:spcPct val="100000"/>
              </a:lnSpc>
              <a:spcBef>
                <a:spcPts val="600"/>
              </a:spcBef>
              <a:spcAft>
                <a:spcPts val="600"/>
              </a:spcAft>
            </a:pPr>
            <a:endParaRPr lang="en-US" dirty="0"/>
          </a:p>
        </p:txBody>
      </p:sp>
      <p:sp>
        <p:nvSpPr>
          <p:cNvPr id="4" name="Rectangle 2"/>
          <p:cNvSpPr>
            <a:spLocks noGrp="1" noChangeArrowheads="1"/>
          </p:cNvSpPr>
          <p:nvPr>
            <p:ph type="title"/>
          </p:nvPr>
        </p:nvSpPr>
        <p:spPr>
          <a:xfrm>
            <a:off x="190500" y="144463"/>
            <a:ext cx="8763000" cy="609600"/>
          </a:xfrm>
        </p:spPr>
        <p:txBody>
          <a:bodyPr/>
          <a:lstStyle/>
          <a:p>
            <a:r>
              <a:rPr lang="en-US" altLang="en-US" sz="3200" b="1" dirty="0"/>
              <a:t>Statistical Approaches – Parametric Methods</a:t>
            </a:r>
          </a:p>
        </p:txBody>
      </p:sp>
      <p:pic>
        <p:nvPicPr>
          <p:cNvPr id="5" name="Picture 4">
            <a:extLst>
              <a:ext uri="{FF2B5EF4-FFF2-40B4-BE49-F238E27FC236}">
                <a16:creationId xmlns:a16="http://schemas.microsoft.com/office/drawing/2014/main" id="{D1D29523-F8DC-4D09-8932-7848CCCD400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884" y="4367266"/>
            <a:ext cx="3733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F30DCC84-DEE9-4FE9-AEC7-8CD180847763}"/>
              </a:ext>
            </a:extLst>
          </p:cNvPr>
          <p:cNvSpPr/>
          <p:nvPr/>
        </p:nvSpPr>
        <p:spPr>
          <a:xfrm>
            <a:off x="870333" y="4660136"/>
            <a:ext cx="3701667" cy="1107996"/>
          </a:xfrm>
          <a:prstGeom prst="rect">
            <a:avLst/>
          </a:prstGeom>
        </p:spPr>
        <p:txBody>
          <a:bodyPr wrap="square">
            <a:spAutoFit/>
          </a:bodyPr>
          <a:lstStyle/>
          <a:p>
            <a:pPr>
              <a:lnSpc>
                <a:spcPct val="100000"/>
              </a:lnSpc>
              <a:spcBef>
                <a:spcPts val="600"/>
              </a:spcBef>
              <a:spcAft>
                <a:spcPts val="600"/>
              </a:spcAft>
            </a:pPr>
            <a:r>
              <a:rPr lang="en-US" altLang="en-US" sz="2200" dirty="0"/>
              <a:t>Outliers are points where probability of occurrence is below a threshold.</a:t>
            </a:r>
          </a:p>
        </p:txBody>
      </p:sp>
    </p:spTree>
    <p:extLst>
      <p:ext uri="{BB962C8B-B14F-4D97-AF65-F5344CB8AC3E}">
        <p14:creationId xmlns:p14="http://schemas.microsoft.com/office/powerpoint/2010/main" val="191561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85520" y="303214"/>
            <a:ext cx="8763000" cy="304800"/>
          </a:xfrm>
        </p:spPr>
        <p:txBody>
          <a:bodyPr>
            <a:noAutofit/>
          </a:bodyPr>
          <a:lstStyle/>
          <a:p>
            <a:r>
              <a:rPr lang="en-US" altLang="en-US" sz="3600" b="1" dirty="0"/>
              <a:t>Parametric Methods: Univariate Outliers</a:t>
            </a:r>
          </a:p>
        </p:txBody>
      </p:sp>
      <p:sp>
        <p:nvSpPr>
          <p:cNvPr id="5" name="Rectangle 3"/>
          <p:cNvSpPr txBox="1">
            <a:spLocks noChangeArrowheads="1"/>
          </p:cNvSpPr>
          <p:nvPr/>
        </p:nvSpPr>
        <p:spPr>
          <a:xfrm>
            <a:off x="467757" y="608014"/>
            <a:ext cx="8398525" cy="260916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spcAft>
                <a:spcPts val="0"/>
              </a:spcAft>
            </a:pPr>
            <a:r>
              <a:rPr lang="en-US" altLang="en-US" sz="2000" b="0" dirty="0"/>
              <a:t>Univariate data: A data set involving only one attribute or variable</a:t>
            </a:r>
          </a:p>
          <a:p>
            <a:pPr fontAlgn="auto">
              <a:lnSpc>
                <a:spcPct val="120000"/>
              </a:lnSpc>
              <a:spcAft>
                <a:spcPts val="0"/>
              </a:spcAft>
            </a:pPr>
            <a:r>
              <a:rPr lang="en-US" altLang="en-US" sz="2000" b="0" dirty="0"/>
              <a:t>Often assume that data are generated from a normal distribution, learn the parameters from the input data, and identify the points with low probability as outliers</a:t>
            </a:r>
          </a:p>
          <a:p>
            <a:pPr fontAlgn="auto">
              <a:lnSpc>
                <a:spcPct val="120000"/>
              </a:lnSpc>
              <a:spcAft>
                <a:spcPts val="0"/>
              </a:spcAft>
            </a:pPr>
            <a:r>
              <a:rPr lang="en-US" altLang="en-US" sz="2000" b="0" dirty="0"/>
              <a:t>Ex: Avg. temp.: {24.0, 28.9, 28.9, 29.0, 29.1, 29.1, 29.2, 29.2, 29.3, 29.4}</a:t>
            </a:r>
          </a:p>
          <a:p>
            <a:pPr lvl="1" fontAlgn="auto">
              <a:lnSpc>
                <a:spcPct val="120000"/>
              </a:lnSpc>
              <a:spcAft>
                <a:spcPts val="0"/>
              </a:spcAft>
            </a:pPr>
            <a:r>
              <a:rPr lang="en-US" altLang="en-US" sz="2000" b="0" dirty="0"/>
              <a:t>Use the maximum likelihood method to estimate μ and </a:t>
            </a:r>
            <a:r>
              <a:rPr lang="el-GR" altLang="en-US" sz="2000" b="0" dirty="0">
                <a:cs typeface="Arial" panose="020B0604020202020204" pitchFamily="34" charset="0"/>
              </a:rPr>
              <a:t>σ</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3085867"/>
            <a:ext cx="2174875" cy="872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348" y="3151521"/>
            <a:ext cx="2772468" cy="872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9"/>
          <p:cNvSpPr>
            <a:spLocks noChangeArrowheads="1"/>
          </p:cNvSpPr>
          <p:nvPr/>
        </p:nvSpPr>
        <p:spPr bwMode="auto">
          <a:xfrm>
            <a:off x="179482" y="3958082"/>
            <a:ext cx="8686800" cy="842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lvl="1" algn="l">
              <a:lnSpc>
                <a:spcPct val="90000"/>
              </a:lnSpc>
              <a:spcBef>
                <a:spcPct val="20000"/>
              </a:spcBef>
              <a:buClr>
                <a:schemeClr val="hlink"/>
              </a:buClr>
              <a:buSzPct val="55000"/>
              <a:buFont typeface="Wingdings" panose="05000000000000000000" pitchFamily="2" charset="2"/>
              <a:buChar char="n"/>
            </a:pPr>
            <a:r>
              <a:rPr lang="en-US" altLang="en-US" sz="2000" dirty="0">
                <a:latin typeface="+mn-lt"/>
              </a:rPr>
              <a:t>For the above data with n = 10, we have</a:t>
            </a:r>
          </a:p>
          <a:p>
            <a:pPr lvl="1" algn="l">
              <a:lnSpc>
                <a:spcPct val="90000"/>
              </a:lnSpc>
              <a:spcBef>
                <a:spcPct val="20000"/>
              </a:spcBef>
              <a:buClr>
                <a:schemeClr val="hlink"/>
              </a:buClr>
              <a:buSzPct val="55000"/>
              <a:buFont typeface="Wingdings" panose="05000000000000000000" pitchFamily="2" charset="2"/>
              <a:buChar char="n"/>
            </a:pPr>
            <a:r>
              <a:rPr lang="en-US" altLang="en-US" sz="2000" dirty="0" smtClean="0">
                <a:latin typeface="+mn-lt"/>
              </a:rPr>
              <a:t>Then </a:t>
            </a:r>
            <a:r>
              <a:rPr lang="en-US" altLang="en-US" sz="2000" dirty="0">
                <a:latin typeface="+mn-lt"/>
              </a:rPr>
              <a:t>(24 – 28.61) /1.51 = – 3.04 &lt; –3, </a:t>
            </a:r>
            <a:r>
              <a:rPr lang="en-US" altLang="en-US" sz="2000" b="1" dirty="0">
                <a:latin typeface="+mn-lt"/>
              </a:rPr>
              <a:t>24 is an outlier since</a:t>
            </a:r>
            <a:endParaRPr lang="en-US" altLang="en-US" sz="3600" b="1" dirty="0">
              <a:latin typeface="+mn-lt"/>
              <a:cs typeface="Arial" panose="020B0604020202020204" pitchFamily="34" charset="0"/>
            </a:endParaRPr>
          </a:p>
        </p:txBody>
      </p:sp>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687" y="4857750"/>
            <a:ext cx="1104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887" y="4800600"/>
            <a:ext cx="20923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4669" y="5541507"/>
            <a:ext cx="4975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809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07" y="209429"/>
            <a:ext cx="7886700" cy="592817"/>
          </a:xfrm>
        </p:spPr>
        <p:txBody>
          <a:bodyPr>
            <a:normAutofit fontScale="90000"/>
          </a:bodyPr>
          <a:lstStyle/>
          <a:p>
            <a:r>
              <a:rPr lang="en-US" b="1" dirty="0"/>
              <a:t>Visual Approach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191" y="2035366"/>
            <a:ext cx="1612900" cy="3594100"/>
          </a:xfrm>
        </p:spPr>
      </p:pic>
      <p:sp>
        <p:nvSpPr>
          <p:cNvPr id="5" name="Rectangle 4"/>
          <p:cNvSpPr/>
          <p:nvPr/>
        </p:nvSpPr>
        <p:spPr>
          <a:xfrm>
            <a:off x="2939667" y="1016260"/>
            <a:ext cx="6030688" cy="5632311"/>
          </a:xfrm>
          <a:prstGeom prst="rect">
            <a:avLst/>
          </a:prstGeom>
        </p:spPr>
        <p:txBody>
          <a:bodyPr wrap="square">
            <a:spAutoFit/>
          </a:bodyPr>
          <a:lstStyle/>
          <a:p>
            <a:pPr algn="l">
              <a:spcBef>
                <a:spcPts val="600"/>
              </a:spcBef>
              <a:spcAft>
                <a:spcPts val="600"/>
              </a:spcAft>
            </a:pPr>
            <a:r>
              <a:rPr lang="en-US" sz="2000" b="0" dirty="0">
                <a:latin typeface="+mn-lt"/>
                <a:ea typeface="Tahoma" panose="020B0604030504040204" pitchFamily="34" charset="0"/>
                <a:cs typeface="Tahoma" panose="020B0604030504040204" pitchFamily="34" charset="0"/>
              </a:rPr>
              <a:t>A straightforward method for statistical outlier detection can also be used in visualization, e.g.,  the </a:t>
            </a:r>
            <a:r>
              <a:rPr lang="en-US" sz="2000" b="0" i="1" dirty="0">
                <a:latin typeface="+mn-lt"/>
                <a:ea typeface="Tahoma" panose="020B0604030504040204" pitchFamily="34" charset="0"/>
                <a:cs typeface="Tahoma" panose="020B0604030504040204" pitchFamily="34" charset="0"/>
              </a:rPr>
              <a:t>boxplot method</a:t>
            </a:r>
            <a:r>
              <a:rPr lang="en-US" sz="2000" b="0" dirty="0">
                <a:latin typeface="+mn-lt"/>
                <a:ea typeface="Tahoma" panose="020B0604030504040204" pitchFamily="34" charset="0"/>
                <a:cs typeface="Tahoma" panose="020B0604030504040204" pitchFamily="34" charset="0"/>
              </a:rPr>
              <a:t> plots the univariate input data using a five-number summary </a:t>
            </a:r>
          </a:p>
          <a:p>
            <a:pPr lvl="1" algn="l">
              <a:spcBef>
                <a:spcPts val="600"/>
              </a:spcBef>
              <a:spcAft>
                <a:spcPts val="600"/>
              </a:spcAft>
            </a:pPr>
            <a:r>
              <a:rPr lang="en-US" sz="2000" b="0" dirty="0">
                <a:latin typeface="+mn-lt"/>
                <a:ea typeface="Tahoma" panose="020B0604030504040204" pitchFamily="34" charset="0"/>
                <a:cs typeface="Tahoma" panose="020B0604030504040204" pitchFamily="34" charset="0"/>
              </a:rPr>
              <a:t>the smallest </a:t>
            </a:r>
            <a:r>
              <a:rPr lang="en-US" sz="2000" b="0" dirty="0" err="1">
                <a:latin typeface="+mn-lt"/>
                <a:ea typeface="Tahoma" panose="020B0604030504040204" pitchFamily="34" charset="0"/>
                <a:cs typeface="Tahoma" panose="020B0604030504040204" pitchFamily="34" charset="0"/>
              </a:rPr>
              <a:t>nonoutlier</a:t>
            </a:r>
            <a:r>
              <a:rPr lang="en-US" sz="2000" b="0" dirty="0">
                <a:latin typeface="+mn-lt"/>
                <a:ea typeface="Tahoma" panose="020B0604030504040204" pitchFamily="34" charset="0"/>
                <a:cs typeface="Tahoma" panose="020B0604030504040204" pitchFamily="34" charset="0"/>
              </a:rPr>
              <a:t> value (Min), </a:t>
            </a:r>
          </a:p>
          <a:p>
            <a:pPr lvl="1" algn="l">
              <a:spcBef>
                <a:spcPts val="600"/>
              </a:spcBef>
              <a:spcAft>
                <a:spcPts val="600"/>
              </a:spcAft>
            </a:pPr>
            <a:r>
              <a:rPr lang="en-US" sz="2000" b="0" dirty="0">
                <a:latin typeface="+mn-lt"/>
                <a:ea typeface="Tahoma" panose="020B0604030504040204" pitchFamily="34" charset="0"/>
                <a:cs typeface="Tahoma" panose="020B0604030504040204" pitchFamily="34" charset="0"/>
              </a:rPr>
              <a:t>the lower quartile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1), </a:t>
            </a:r>
          </a:p>
          <a:p>
            <a:pPr lvl="1" algn="l">
              <a:spcBef>
                <a:spcPts val="600"/>
              </a:spcBef>
              <a:spcAft>
                <a:spcPts val="600"/>
              </a:spcAft>
            </a:pPr>
            <a:r>
              <a:rPr lang="en-US" sz="2000" b="0" dirty="0">
                <a:latin typeface="+mn-lt"/>
                <a:ea typeface="Tahoma" panose="020B0604030504040204" pitchFamily="34" charset="0"/>
                <a:cs typeface="Tahoma" panose="020B0604030504040204" pitchFamily="34" charset="0"/>
              </a:rPr>
              <a:t>the median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2), </a:t>
            </a:r>
          </a:p>
          <a:p>
            <a:pPr lvl="1" algn="l">
              <a:spcBef>
                <a:spcPts val="600"/>
              </a:spcBef>
              <a:spcAft>
                <a:spcPts val="600"/>
              </a:spcAft>
            </a:pPr>
            <a:r>
              <a:rPr lang="en-US" sz="2000" b="0" dirty="0">
                <a:latin typeface="+mn-lt"/>
                <a:ea typeface="Tahoma" panose="020B0604030504040204" pitchFamily="34" charset="0"/>
                <a:cs typeface="Tahoma" panose="020B0604030504040204" pitchFamily="34" charset="0"/>
              </a:rPr>
              <a:t>the upper quartile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3), and </a:t>
            </a:r>
          </a:p>
          <a:p>
            <a:pPr lvl="1" algn="l">
              <a:spcBef>
                <a:spcPts val="600"/>
              </a:spcBef>
              <a:spcAft>
                <a:spcPts val="600"/>
              </a:spcAft>
            </a:pPr>
            <a:r>
              <a:rPr lang="en-US" sz="2000" b="0" dirty="0">
                <a:latin typeface="+mn-lt"/>
                <a:ea typeface="Tahoma" panose="020B0604030504040204" pitchFamily="34" charset="0"/>
                <a:cs typeface="Tahoma" panose="020B0604030504040204" pitchFamily="34" charset="0"/>
              </a:rPr>
              <a:t>the largest </a:t>
            </a:r>
            <a:r>
              <a:rPr lang="en-US" sz="2000" b="0" dirty="0" err="1">
                <a:latin typeface="+mn-lt"/>
                <a:ea typeface="Tahoma" panose="020B0604030504040204" pitchFamily="34" charset="0"/>
                <a:cs typeface="Tahoma" panose="020B0604030504040204" pitchFamily="34" charset="0"/>
              </a:rPr>
              <a:t>nonoutlier</a:t>
            </a:r>
            <a:r>
              <a:rPr lang="en-US" sz="2000" b="0" dirty="0">
                <a:latin typeface="+mn-lt"/>
                <a:ea typeface="Tahoma" panose="020B0604030504040204" pitchFamily="34" charset="0"/>
                <a:cs typeface="Tahoma" panose="020B0604030504040204" pitchFamily="34" charset="0"/>
              </a:rPr>
              <a:t> value (Max). </a:t>
            </a:r>
          </a:p>
          <a:p>
            <a:pPr algn="l">
              <a:spcBef>
                <a:spcPts val="600"/>
              </a:spcBef>
              <a:spcAft>
                <a:spcPts val="600"/>
              </a:spcAft>
            </a:pPr>
            <a:r>
              <a:rPr lang="en-US" sz="2000" b="0" dirty="0">
                <a:latin typeface="+mn-lt"/>
                <a:ea typeface="Tahoma" panose="020B0604030504040204" pitchFamily="34" charset="0"/>
                <a:cs typeface="Tahoma" panose="020B0604030504040204" pitchFamily="34" charset="0"/>
              </a:rPr>
              <a:t>The </a:t>
            </a:r>
            <a:r>
              <a:rPr lang="en-US" sz="2000" b="0" i="1" dirty="0" err="1">
                <a:latin typeface="+mn-lt"/>
                <a:ea typeface="Tahoma" panose="020B0604030504040204" pitchFamily="34" charset="0"/>
                <a:cs typeface="Tahoma" panose="020B0604030504040204" pitchFamily="34" charset="0"/>
              </a:rPr>
              <a:t>interquantile</a:t>
            </a:r>
            <a:r>
              <a:rPr lang="en-US" sz="2000" b="0" i="1" dirty="0">
                <a:latin typeface="+mn-lt"/>
                <a:ea typeface="Tahoma" panose="020B0604030504040204" pitchFamily="34" charset="0"/>
                <a:cs typeface="Tahoma" panose="020B0604030504040204" pitchFamily="34" charset="0"/>
              </a:rPr>
              <a:t> range</a:t>
            </a:r>
            <a:r>
              <a:rPr lang="en-US" sz="2000" b="0" dirty="0">
                <a:latin typeface="+mn-lt"/>
                <a:ea typeface="Tahoma" panose="020B0604030504040204" pitchFamily="34" charset="0"/>
                <a:cs typeface="Tahoma" panose="020B0604030504040204" pitchFamily="34" charset="0"/>
              </a:rPr>
              <a:t> (</a:t>
            </a:r>
            <a:r>
              <a:rPr lang="en-US" sz="2000" b="0" i="1" dirty="0">
                <a:latin typeface="+mn-lt"/>
                <a:ea typeface="Tahoma" panose="020B0604030504040204" pitchFamily="34" charset="0"/>
                <a:cs typeface="Tahoma" panose="020B0604030504040204" pitchFamily="34" charset="0"/>
              </a:rPr>
              <a:t>IQR</a:t>
            </a:r>
            <a:r>
              <a:rPr lang="en-US" sz="2000" b="0" dirty="0">
                <a:latin typeface="+mn-lt"/>
                <a:ea typeface="Tahoma" panose="020B0604030504040204" pitchFamily="34" charset="0"/>
                <a:cs typeface="Tahoma" panose="020B0604030504040204" pitchFamily="34" charset="0"/>
              </a:rPr>
              <a:t>) is defined as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3 −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1. Any object that is more than 1.5 × </a:t>
            </a:r>
            <a:r>
              <a:rPr lang="en-US" sz="2000" b="0" i="1" dirty="0">
                <a:latin typeface="+mn-lt"/>
                <a:ea typeface="Tahoma" panose="020B0604030504040204" pitchFamily="34" charset="0"/>
                <a:cs typeface="Tahoma" panose="020B0604030504040204" pitchFamily="34" charset="0"/>
              </a:rPr>
              <a:t>IQR</a:t>
            </a:r>
            <a:r>
              <a:rPr lang="en-US" sz="2000" b="0" dirty="0">
                <a:latin typeface="+mn-lt"/>
                <a:ea typeface="Tahoma" panose="020B0604030504040204" pitchFamily="34" charset="0"/>
                <a:cs typeface="Tahoma" panose="020B0604030504040204" pitchFamily="34" charset="0"/>
              </a:rPr>
              <a:t> smaller than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1 or 1.5 × </a:t>
            </a:r>
            <a:r>
              <a:rPr lang="en-US" sz="2000" b="0" i="1" dirty="0">
                <a:latin typeface="+mn-lt"/>
                <a:ea typeface="Tahoma" panose="020B0604030504040204" pitchFamily="34" charset="0"/>
                <a:cs typeface="Tahoma" panose="020B0604030504040204" pitchFamily="34" charset="0"/>
              </a:rPr>
              <a:t>IQR</a:t>
            </a:r>
            <a:r>
              <a:rPr lang="en-US" sz="2000" b="0" dirty="0">
                <a:latin typeface="+mn-lt"/>
                <a:ea typeface="Tahoma" panose="020B0604030504040204" pitchFamily="34" charset="0"/>
                <a:cs typeface="Tahoma" panose="020B0604030504040204" pitchFamily="34" charset="0"/>
              </a:rPr>
              <a:t> larger than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3 is treated as an outlier because the region between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1 − 1.5 × </a:t>
            </a:r>
            <a:r>
              <a:rPr lang="en-US" sz="2000" b="0" i="1" dirty="0">
                <a:latin typeface="+mn-lt"/>
                <a:ea typeface="Tahoma" panose="020B0604030504040204" pitchFamily="34" charset="0"/>
                <a:cs typeface="Tahoma" panose="020B0604030504040204" pitchFamily="34" charset="0"/>
              </a:rPr>
              <a:t>IQR</a:t>
            </a:r>
            <a:r>
              <a:rPr lang="en-US" sz="2000" b="0" dirty="0">
                <a:latin typeface="+mn-lt"/>
                <a:ea typeface="Tahoma" panose="020B0604030504040204" pitchFamily="34" charset="0"/>
                <a:cs typeface="Tahoma" panose="020B0604030504040204" pitchFamily="34" charset="0"/>
              </a:rPr>
              <a:t> and </a:t>
            </a:r>
            <a:r>
              <a:rPr lang="en-US" sz="2000" b="0" i="1" dirty="0">
                <a:latin typeface="+mn-lt"/>
                <a:ea typeface="Tahoma" panose="020B0604030504040204" pitchFamily="34" charset="0"/>
                <a:cs typeface="Tahoma" panose="020B0604030504040204" pitchFamily="34" charset="0"/>
              </a:rPr>
              <a:t>Q</a:t>
            </a:r>
            <a:r>
              <a:rPr lang="en-US" sz="2000" b="0" dirty="0">
                <a:latin typeface="+mn-lt"/>
                <a:ea typeface="Tahoma" panose="020B0604030504040204" pitchFamily="34" charset="0"/>
                <a:cs typeface="Tahoma" panose="020B0604030504040204" pitchFamily="34" charset="0"/>
              </a:rPr>
              <a:t>3 + 1.5 × </a:t>
            </a:r>
            <a:r>
              <a:rPr lang="en-US" sz="2000" b="0" i="1" dirty="0">
                <a:latin typeface="+mn-lt"/>
                <a:ea typeface="Tahoma" panose="020B0604030504040204" pitchFamily="34" charset="0"/>
                <a:cs typeface="Tahoma" panose="020B0604030504040204" pitchFamily="34" charset="0"/>
              </a:rPr>
              <a:t>IQR</a:t>
            </a:r>
            <a:r>
              <a:rPr lang="en-US" sz="2000" b="0" dirty="0">
                <a:latin typeface="+mn-lt"/>
                <a:ea typeface="Tahoma" panose="020B0604030504040204" pitchFamily="34" charset="0"/>
                <a:cs typeface="Tahoma" panose="020B0604030504040204" pitchFamily="34" charset="0"/>
              </a:rPr>
              <a:t> contains 99.3% of the objects. The rationale is similar to using 3</a:t>
            </a:r>
            <a:r>
              <a:rPr lang="en-US" sz="2000" b="0" i="1" dirty="0">
                <a:latin typeface="+mn-lt"/>
                <a:ea typeface="Tahoma" panose="020B0604030504040204" pitchFamily="34" charset="0"/>
                <a:cs typeface="Tahoma" panose="020B0604030504040204" pitchFamily="34" charset="0"/>
              </a:rPr>
              <a:t>σ</a:t>
            </a:r>
            <a:r>
              <a:rPr lang="en-US" sz="2000" b="0" dirty="0">
                <a:latin typeface="+mn-lt"/>
                <a:ea typeface="Tahoma" panose="020B0604030504040204" pitchFamily="34" charset="0"/>
                <a:cs typeface="Tahoma" panose="020B0604030504040204" pitchFamily="34" charset="0"/>
              </a:rPr>
              <a:t> as the threshold for normal distribution</a:t>
            </a:r>
          </a:p>
        </p:txBody>
      </p:sp>
    </p:spTree>
    <p:extLst>
      <p:ext uri="{BB962C8B-B14F-4D97-AF65-F5344CB8AC3E}">
        <p14:creationId xmlns:p14="http://schemas.microsoft.com/office/powerpoint/2010/main" val="3561555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153" y="5639300"/>
            <a:ext cx="20574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439757" y="182563"/>
            <a:ext cx="7886700" cy="854074"/>
          </a:xfrm>
        </p:spPr>
        <p:txBody>
          <a:bodyPr>
            <a:normAutofit fontScale="90000"/>
          </a:bodyPr>
          <a:lstStyle/>
          <a:p>
            <a:r>
              <a:rPr lang="en-US" altLang="en-US" sz="3200" b="1" dirty="0"/>
              <a:t>Parametric Methods: </a:t>
            </a:r>
            <a:br>
              <a:rPr lang="en-US" altLang="en-US" sz="3200" b="1" dirty="0"/>
            </a:br>
            <a:r>
              <a:rPr lang="en-US" altLang="en-US" sz="3200" b="1" dirty="0"/>
              <a:t>Detection of Multivariate Outliers</a:t>
            </a:r>
          </a:p>
        </p:txBody>
      </p:sp>
      <p:sp>
        <p:nvSpPr>
          <p:cNvPr id="20484" name="Rectangle 3"/>
          <p:cNvSpPr>
            <a:spLocks noGrp="1" noChangeArrowheads="1"/>
          </p:cNvSpPr>
          <p:nvPr>
            <p:ph idx="1"/>
          </p:nvPr>
        </p:nvSpPr>
        <p:spPr>
          <a:xfrm>
            <a:off x="624290" y="1145755"/>
            <a:ext cx="8156154" cy="5102646"/>
          </a:xfrm>
        </p:spPr>
        <p:txBody>
          <a:bodyPr>
            <a:normAutofit lnSpcReduction="10000"/>
          </a:bodyPr>
          <a:lstStyle/>
          <a:p>
            <a:pPr>
              <a:lnSpc>
                <a:spcPct val="130000"/>
              </a:lnSpc>
            </a:pPr>
            <a:r>
              <a:rPr lang="en-US" altLang="en-US" sz="1800" dirty="0"/>
              <a:t>Multivariate data: A data set involving two or more attributes or variables</a:t>
            </a:r>
          </a:p>
          <a:p>
            <a:pPr>
              <a:lnSpc>
                <a:spcPct val="130000"/>
              </a:lnSpc>
            </a:pPr>
            <a:r>
              <a:rPr lang="en-US" altLang="en-US" sz="1800" dirty="0"/>
              <a:t>Transform the multivariate outlier detection task into a univariate outlier detection problem</a:t>
            </a:r>
          </a:p>
          <a:p>
            <a:pPr>
              <a:lnSpc>
                <a:spcPct val="130000"/>
              </a:lnSpc>
            </a:pPr>
            <a:r>
              <a:rPr lang="en-US" altLang="en-US" sz="1800" dirty="0"/>
              <a:t>Method 1. Compute </a:t>
            </a:r>
            <a:r>
              <a:rPr lang="en-US" altLang="en-US" sz="1800" dirty="0" err="1"/>
              <a:t>Mahalanobis</a:t>
            </a:r>
            <a:r>
              <a:rPr lang="en-US" altLang="en-US" sz="1800" dirty="0"/>
              <a:t> distance</a:t>
            </a:r>
          </a:p>
          <a:p>
            <a:pPr lvl="1">
              <a:lnSpc>
                <a:spcPct val="130000"/>
              </a:lnSpc>
            </a:pPr>
            <a:r>
              <a:rPr lang="en-US" altLang="en-US" sz="1800" dirty="0" err="1"/>
              <a:t>Mahalanobis</a:t>
            </a:r>
            <a:r>
              <a:rPr lang="en-US" altLang="en-US" sz="1800" dirty="0"/>
              <a:t> distance is a measure of the distance between a point P and a distribution D. </a:t>
            </a:r>
          </a:p>
          <a:p>
            <a:pPr lvl="1">
              <a:lnSpc>
                <a:spcPct val="130000"/>
              </a:lnSpc>
            </a:pPr>
            <a:r>
              <a:rPr lang="en-US" sz="1800" dirty="0"/>
              <a:t>This distance is zero if P is at the mean of D, and grows as P moves away from the mean: along each principal component axis, it measures the number of standard deviations from P to the mean of D</a:t>
            </a:r>
            <a:endParaRPr lang="en-US" altLang="en-US" sz="1800" dirty="0"/>
          </a:p>
          <a:p>
            <a:pPr>
              <a:lnSpc>
                <a:spcPct val="130000"/>
              </a:lnSpc>
            </a:pPr>
            <a:r>
              <a:rPr lang="en-US" altLang="en-US" sz="1800" dirty="0"/>
              <a:t>Method 2. Use </a:t>
            </a:r>
            <a:r>
              <a:rPr lang="el-GR" altLang="en-US" sz="1800" dirty="0">
                <a:cs typeface="Arial" panose="020B0604020202020204" pitchFamily="34" charset="0"/>
              </a:rPr>
              <a:t>χ</a:t>
            </a:r>
            <a:r>
              <a:rPr lang="en-US" altLang="en-US" sz="1800" baseline="30000" dirty="0">
                <a:cs typeface="Arial" panose="020B0604020202020204" pitchFamily="34" charset="0"/>
              </a:rPr>
              <a:t>2 </a:t>
            </a:r>
            <a:r>
              <a:rPr lang="en-US" altLang="en-US" sz="1800" dirty="0"/>
              <a:t>–statistic:</a:t>
            </a:r>
          </a:p>
          <a:p>
            <a:pPr lvl="1">
              <a:lnSpc>
                <a:spcPct val="130000"/>
              </a:lnSpc>
            </a:pPr>
            <a:r>
              <a:rPr lang="en-US" altLang="en-US" sz="1800" dirty="0"/>
              <a:t>where </a:t>
            </a:r>
            <a:r>
              <a:rPr lang="en-US" altLang="en-US" sz="1800" i="1" dirty="0" err="1"/>
              <a:t>E</a:t>
            </a:r>
            <a:r>
              <a:rPr lang="en-US" altLang="en-US" sz="1800" i="1" baseline="-25000" dirty="0" err="1"/>
              <a:t>i</a:t>
            </a:r>
            <a:r>
              <a:rPr lang="en-US" altLang="en-US" sz="1800" dirty="0"/>
              <a:t> is the mean of the </a:t>
            </a:r>
            <a:r>
              <a:rPr lang="en-US" altLang="en-US" sz="1800" i="1" dirty="0" err="1"/>
              <a:t>i</a:t>
            </a:r>
            <a:r>
              <a:rPr lang="en-US" altLang="en-US" sz="1800" dirty="0"/>
              <a:t>-dimension among all objects, and n is the dimensionality</a:t>
            </a:r>
          </a:p>
          <a:p>
            <a:pPr lvl="1">
              <a:lnSpc>
                <a:spcPct val="130000"/>
              </a:lnSpc>
            </a:pPr>
            <a:r>
              <a:rPr lang="en-US" altLang="en-US" sz="1800" dirty="0"/>
              <a:t>If </a:t>
            </a:r>
            <a:r>
              <a:rPr lang="el-GR" altLang="en-US" sz="1800" dirty="0">
                <a:cs typeface="Arial" panose="020B0604020202020204" pitchFamily="34" charset="0"/>
              </a:rPr>
              <a:t>χ</a:t>
            </a:r>
            <a:r>
              <a:rPr lang="en-US" altLang="en-US" sz="1800" baseline="30000" dirty="0">
                <a:cs typeface="Arial" panose="020B0604020202020204" pitchFamily="34" charset="0"/>
              </a:rPr>
              <a:t>2 </a:t>
            </a:r>
            <a:r>
              <a:rPr lang="en-US" altLang="en-US" sz="1800" dirty="0"/>
              <a:t>–statistic is large, then object </a:t>
            </a:r>
            <a:r>
              <a:rPr lang="en-US" altLang="en-US" sz="1800" i="1" dirty="0"/>
              <a:t>o</a:t>
            </a:r>
            <a:r>
              <a:rPr lang="en-US" altLang="en-US" sz="1800" i="1" baseline="-25000" dirty="0"/>
              <a:t>i</a:t>
            </a:r>
            <a:r>
              <a:rPr lang="en-US" altLang="en-US" sz="1800" dirty="0"/>
              <a:t> is an outlier</a:t>
            </a:r>
          </a:p>
        </p:txBody>
      </p:sp>
      <p:sp>
        <p:nvSpPr>
          <p:cNvPr id="20485" name="Slide Number Placeholder 5"/>
          <p:cNvSpPr txBox="1">
            <a:spLocks noGrp="1"/>
          </p:cNvSpPr>
          <p:nvPr/>
        </p:nvSpPr>
        <p:spPr bwMode="auto">
          <a:xfrm>
            <a:off x="7239000" y="62484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118A53DA-792C-41AF-A7CC-A812A3788327}" type="slidenum">
              <a:rPr lang="en-US" altLang="en-US" sz="1050" b="1">
                <a:solidFill>
                  <a:schemeClr val="tx1">
                    <a:lumMod val="50000"/>
                    <a:lumOff val="50000"/>
                  </a:schemeClr>
                </a:solidFill>
                <a:latin typeface="Calibri" panose="020F0502020204030204" pitchFamily="34" charset="0"/>
              </a:rPr>
              <a:pPr algn="r" eaLnBrk="1" hangingPunct="1"/>
              <a:t>29</a:t>
            </a:fld>
            <a:endParaRPr lang="en-US" altLang="en-US" sz="1050" b="1">
              <a:solidFill>
                <a:schemeClr val="tx1">
                  <a:lumMod val="50000"/>
                  <a:lumOff val="50000"/>
                </a:schemeClr>
              </a:solidFill>
              <a:latin typeface="Calibri" panose="020F0502020204030204" pitchFamily="34" charset="0"/>
            </a:endParaRPr>
          </a:p>
        </p:txBody>
      </p:sp>
      <p:sp>
        <p:nvSpPr>
          <p:cNvPr id="20486" name="Rectangle 5"/>
          <p:cNvSpPr>
            <a:spLocks noChangeArrowheads="1"/>
          </p:cNvSpPr>
          <p:nvPr/>
        </p:nvSpPr>
        <p:spPr bwMode="auto">
          <a:xfrm>
            <a:off x="304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p:txBody>
      </p:sp>
    </p:spTree>
    <p:extLst>
      <p:ext uri="{BB962C8B-B14F-4D97-AF65-F5344CB8AC3E}">
        <p14:creationId xmlns:p14="http://schemas.microsoft.com/office/powerpoint/2010/main" val="377057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372" y="128956"/>
            <a:ext cx="5344767" cy="708300"/>
          </a:xfrm>
        </p:spPr>
        <p:txBody>
          <a:bodyPr/>
          <a:lstStyle/>
          <a:p>
            <a:r>
              <a:rPr lang="en-US" dirty="0" smtClean="0"/>
              <a:t>Lazy vs Eager Learners</a:t>
            </a:r>
            <a:endParaRPr lang="en-IN" dirty="0"/>
          </a:p>
        </p:txBody>
      </p:sp>
      <p:sp>
        <p:nvSpPr>
          <p:cNvPr id="4" name="Slide Number Placeholder 3"/>
          <p:cNvSpPr>
            <a:spLocks noGrp="1"/>
          </p:cNvSpPr>
          <p:nvPr>
            <p:ph type="sldNum" sz="quarter" idx="12"/>
          </p:nvPr>
        </p:nvSpPr>
        <p:spPr/>
        <p:txBody>
          <a:bodyPr/>
          <a:lstStyle/>
          <a:p>
            <a:fld id="{D26740DE-8293-487D-9531-1FF883CE0649}" type="slidenum">
              <a:rPr lang="en-US" smtClean="0"/>
              <a:t>3</a:t>
            </a:fld>
            <a:endParaRPr lang="en-US"/>
          </a:p>
        </p:txBody>
      </p:sp>
      <p:pic>
        <p:nvPicPr>
          <p:cNvPr id="5" name="Picture 4"/>
          <p:cNvPicPr>
            <a:picLocks noChangeAspect="1"/>
          </p:cNvPicPr>
          <p:nvPr/>
        </p:nvPicPr>
        <p:blipFill>
          <a:blip r:embed="rId2"/>
          <a:stretch>
            <a:fillRect/>
          </a:stretch>
        </p:blipFill>
        <p:spPr>
          <a:xfrm>
            <a:off x="864704" y="665923"/>
            <a:ext cx="5973418" cy="2882348"/>
          </a:xfrm>
          <a:prstGeom prst="rect">
            <a:avLst/>
          </a:prstGeom>
        </p:spPr>
      </p:pic>
      <p:sp>
        <p:nvSpPr>
          <p:cNvPr id="6" name="Rectangle 5"/>
          <p:cNvSpPr/>
          <p:nvPr/>
        </p:nvSpPr>
        <p:spPr>
          <a:xfrm>
            <a:off x="214681" y="3548271"/>
            <a:ext cx="8499452" cy="2862322"/>
          </a:xfrm>
          <a:prstGeom prst="rect">
            <a:avLst/>
          </a:prstGeom>
        </p:spPr>
        <p:txBody>
          <a:bodyPr wrap="square">
            <a:spAutoFit/>
          </a:bodyPr>
          <a:lstStyle/>
          <a:p>
            <a:r>
              <a:rPr lang="en-US" dirty="0" smtClean="0"/>
              <a:t>LAZY LEARNING ALGORITHM: Simply </a:t>
            </a:r>
            <a:r>
              <a:rPr lang="en-US" dirty="0"/>
              <a:t>Stores the training data without doing any further munging on it , till it gets the next test </a:t>
            </a:r>
            <a:r>
              <a:rPr lang="en-US" dirty="0" smtClean="0"/>
              <a:t>set. </a:t>
            </a:r>
            <a:r>
              <a:rPr lang="en-US" dirty="0"/>
              <a:t>It's slow as it calculates based on the current data set instead of coming up with an algorithm based on historic </a:t>
            </a:r>
            <a:r>
              <a:rPr lang="en-US" dirty="0" smtClean="0"/>
              <a:t>data. </a:t>
            </a:r>
            <a:r>
              <a:rPr lang="en-US" dirty="0"/>
              <a:t>Localized data so generalization takes time at every iteration</a:t>
            </a:r>
            <a:endParaRPr lang="en-US" dirty="0" smtClean="0"/>
          </a:p>
          <a:p>
            <a:r>
              <a:rPr lang="en-US" b="1" dirty="0" smtClean="0">
                <a:solidFill>
                  <a:srgbClr val="000000"/>
                </a:solidFill>
                <a:latin typeface="Linux Libertine"/>
              </a:rPr>
              <a:t>Examples </a:t>
            </a:r>
            <a:r>
              <a:rPr lang="en-US" b="1" dirty="0">
                <a:solidFill>
                  <a:srgbClr val="000000"/>
                </a:solidFill>
                <a:latin typeface="Linux Libertine"/>
              </a:rPr>
              <a:t>of Lazy Learning </a:t>
            </a:r>
            <a:r>
              <a:rPr lang="en-US" b="1" dirty="0" smtClean="0">
                <a:solidFill>
                  <a:srgbClr val="000000"/>
                </a:solidFill>
                <a:latin typeface="Linux Libertine"/>
              </a:rPr>
              <a:t>Methods</a:t>
            </a:r>
          </a:p>
          <a:p>
            <a:r>
              <a:rPr lang="en-US" b="1" dirty="0">
                <a:solidFill>
                  <a:srgbClr val="FF0000"/>
                </a:solidFill>
                <a:latin typeface="Linux Libertine"/>
              </a:rPr>
              <a:t>K-nearest </a:t>
            </a:r>
            <a:r>
              <a:rPr lang="en-US" b="1" dirty="0" smtClean="0">
                <a:solidFill>
                  <a:srgbClr val="FF0000"/>
                </a:solidFill>
                <a:latin typeface="Linux Libertine"/>
              </a:rPr>
              <a:t>neighbors(K-NN)</a:t>
            </a:r>
            <a:r>
              <a:rPr lang="en-US" dirty="0" smtClean="0">
                <a:solidFill>
                  <a:srgbClr val="000000"/>
                </a:solidFill>
                <a:latin typeface="Linux Libertine"/>
              </a:rPr>
              <a:t>, </a:t>
            </a:r>
            <a:r>
              <a:rPr lang="en-US" dirty="0">
                <a:solidFill>
                  <a:srgbClr val="000000"/>
                </a:solidFill>
                <a:latin typeface="Linux Libertine"/>
              </a:rPr>
              <a:t>which is a special case of instance-based learning.</a:t>
            </a:r>
          </a:p>
          <a:p>
            <a:r>
              <a:rPr lang="en-US" dirty="0">
                <a:solidFill>
                  <a:srgbClr val="000000"/>
                </a:solidFill>
                <a:latin typeface="Linux Libertine"/>
              </a:rPr>
              <a:t>Local </a:t>
            </a:r>
            <a:r>
              <a:rPr lang="en-US" dirty="0" smtClean="0">
                <a:solidFill>
                  <a:srgbClr val="000000"/>
                </a:solidFill>
                <a:latin typeface="Linux Libertine"/>
              </a:rPr>
              <a:t>regression, Lazy </a:t>
            </a:r>
            <a:r>
              <a:rPr lang="en-US" dirty="0">
                <a:solidFill>
                  <a:srgbClr val="000000"/>
                </a:solidFill>
                <a:latin typeface="Linux Libertine"/>
              </a:rPr>
              <a:t>naive Bayes </a:t>
            </a:r>
            <a:r>
              <a:rPr lang="en-US" dirty="0" smtClean="0">
                <a:solidFill>
                  <a:srgbClr val="000000"/>
                </a:solidFill>
                <a:latin typeface="Linux Libertine"/>
              </a:rPr>
              <a:t>rules, case based reasoning.</a:t>
            </a:r>
          </a:p>
          <a:p>
            <a:r>
              <a:rPr lang="en-US" b="0" i="0" dirty="0" smtClean="0">
                <a:solidFill>
                  <a:srgbClr val="000000"/>
                </a:solidFill>
                <a:effectLst/>
                <a:latin typeface="Linux Libertine"/>
              </a:rPr>
              <a:t>EAGER LEARNING ALGORITHM:-</a:t>
            </a:r>
            <a:r>
              <a:rPr lang="en-US" dirty="0"/>
              <a:t>Munges the training data as soon as it receives it</a:t>
            </a:r>
            <a:r>
              <a:rPr lang="en-US" dirty="0" smtClean="0"/>
              <a:t>. Given </a:t>
            </a:r>
            <a:r>
              <a:rPr lang="en-US" dirty="0"/>
              <a:t>a set of training set, constructs a classification model before receiving new (e.g., test) data to classify</a:t>
            </a:r>
            <a:r>
              <a:rPr lang="en-US" dirty="0" smtClean="0"/>
              <a:t>.  </a:t>
            </a:r>
            <a:r>
              <a:rPr lang="en-US" b="1" i="1" dirty="0" smtClean="0">
                <a:solidFill>
                  <a:srgbClr val="FF0000"/>
                </a:solidFill>
              </a:rPr>
              <a:t>Examples</a:t>
            </a:r>
            <a:r>
              <a:rPr lang="en-US" b="1" i="1" dirty="0">
                <a:solidFill>
                  <a:srgbClr val="FF0000"/>
                </a:solidFill>
              </a:rPr>
              <a:t> </a:t>
            </a:r>
            <a:r>
              <a:rPr lang="en-US" b="1" dirty="0">
                <a:solidFill>
                  <a:srgbClr val="FF0000"/>
                </a:solidFill>
              </a:rPr>
              <a:t>- Decision Tree, Naive Bayes, Artificial Neural Networks</a:t>
            </a:r>
            <a:endParaRPr lang="en-US" b="1" i="0" dirty="0">
              <a:solidFill>
                <a:srgbClr val="FF0000"/>
              </a:solidFill>
              <a:effectLst/>
              <a:latin typeface="Linux Libertine"/>
            </a:endParaRPr>
          </a:p>
        </p:txBody>
      </p:sp>
    </p:spTree>
    <p:extLst>
      <p:ext uri="{BB962C8B-B14F-4D97-AF65-F5344CB8AC3E}">
        <p14:creationId xmlns:p14="http://schemas.microsoft.com/office/powerpoint/2010/main" val="455483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704850" y="190498"/>
            <a:ext cx="7886700" cy="685801"/>
          </a:xfrm>
        </p:spPr>
        <p:txBody>
          <a:bodyPr>
            <a:normAutofit fontScale="90000"/>
          </a:bodyPr>
          <a:lstStyle/>
          <a:p>
            <a:r>
              <a:rPr lang="en-US" altLang="en-US" sz="3200" b="1" dirty="0"/>
              <a:t>Parametric Methods: </a:t>
            </a:r>
            <a:br>
              <a:rPr lang="en-US" altLang="en-US" sz="3200" b="1" dirty="0"/>
            </a:br>
            <a:r>
              <a:rPr lang="en-US" altLang="en-US" sz="3200" b="1" dirty="0"/>
              <a:t>Using Mixture of Parametric Distributions</a:t>
            </a:r>
          </a:p>
        </p:txBody>
      </p:sp>
      <p:sp>
        <p:nvSpPr>
          <p:cNvPr id="21507" name="Rectangle 4"/>
          <p:cNvSpPr>
            <a:spLocks noGrp="1" noChangeArrowheads="1"/>
          </p:cNvSpPr>
          <p:nvPr>
            <p:ph idx="1"/>
          </p:nvPr>
        </p:nvSpPr>
        <p:spPr>
          <a:xfrm>
            <a:off x="304800" y="1200839"/>
            <a:ext cx="6400800" cy="1999561"/>
          </a:xfrm>
        </p:spPr>
        <p:txBody>
          <a:bodyPr>
            <a:normAutofit/>
          </a:bodyPr>
          <a:lstStyle/>
          <a:p>
            <a:pPr>
              <a:lnSpc>
                <a:spcPct val="110000"/>
              </a:lnSpc>
            </a:pPr>
            <a:r>
              <a:rPr lang="en-US" altLang="en-US" sz="2000" dirty="0"/>
              <a:t>Assuming data generated by a normal distribution could be sometimes overly simplified</a:t>
            </a:r>
          </a:p>
          <a:p>
            <a:pPr>
              <a:lnSpc>
                <a:spcPct val="110000"/>
              </a:lnSpc>
            </a:pPr>
            <a:r>
              <a:rPr lang="en-US" altLang="en-US" sz="2000" dirty="0"/>
              <a:t>Example (right figure): The objects between the two clusters cannot be captured as outliers since they are close to the estimated mean</a:t>
            </a:r>
          </a:p>
        </p:txBody>
      </p:sp>
      <p:sp>
        <p:nvSpPr>
          <p:cNvPr id="2150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3B9B95D-9EEC-4BE6-85E7-6EF1FB20E8DC}" type="slidenum">
              <a:rPr lang="en-US" altLang="en-US" sz="1200" b="1">
                <a:latin typeface="Calibri" panose="020F0502020204030204" pitchFamily="34" charset="0"/>
              </a:rPr>
              <a:pPr algn="r" eaLnBrk="1" hangingPunct="1"/>
              <a:t>30</a:t>
            </a:fld>
            <a:endParaRPr lang="en-US" altLang="en-US" sz="1200" b="1">
              <a:latin typeface="Calibri" panose="020F0502020204030204" pitchFamily="34" charset="0"/>
            </a:endParaRPr>
          </a:p>
        </p:txBody>
      </p:sp>
      <p:sp>
        <p:nvSpPr>
          <p:cNvPr id="21509" name="Rectangle 6"/>
          <p:cNvSpPr>
            <a:spLocks noChangeArrowheads="1"/>
          </p:cNvSpPr>
          <p:nvPr/>
        </p:nvSpPr>
        <p:spPr bwMode="auto">
          <a:xfrm>
            <a:off x="304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p:txBody>
      </p:sp>
      <p:pic>
        <p:nvPicPr>
          <p:cNvPr id="215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058863"/>
            <a:ext cx="2438400" cy="21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1" name="Rectangle 8"/>
          <p:cNvSpPr>
            <a:spLocks noChangeArrowheads="1"/>
          </p:cNvSpPr>
          <p:nvPr/>
        </p:nvSpPr>
        <p:spPr bwMode="auto">
          <a:xfrm>
            <a:off x="228600" y="3429000"/>
            <a:ext cx="8686800" cy="28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tx1"/>
              </a:buClr>
              <a:buSzPct val="110000"/>
              <a:buFont typeface="Arial" panose="020B0604020202020204" pitchFamily="34" charset="0"/>
              <a:buChar char="•"/>
            </a:pPr>
            <a:r>
              <a:rPr lang="en-US" altLang="en-US" sz="1900" b="0" dirty="0">
                <a:latin typeface="+mn-lt"/>
              </a:rPr>
              <a:t>To overcome this problem, assume the normal data is generated by two normal distributions.  For any object o in the data set, the probability that o is generated by the mixture of the two distributions is given by </a:t>
            </a:r>
          </a:p>
          <a:p>
            <a:pPr algn="l">
              <a:spcBef>
                <a:spcPct val="20000"/>
              </a:spcBef>
              <a:buClr>
                <a:schemeClr val="tx1"/>
              </a:buClr>
              <a:buSzPct val="110000"/>
              <a:buFont typeface="Arial" panose="020B0604020202020204" pitchFamily="34" charset="0"/>
              <a:buChar char="•"/>
            </a:pPr>
            <a:endParaRPr lang="en-US" altLang="en-US" sz="1900" b="0" dirty="0">
              <a:latin typeface="+mn-lt"/>
            </a:endParaRPr>
          </a:p>
          <a:p>
            <a:pPr marL="800100" lvl="1" indent="-342900" algn="l">
              <a:spcBef>
                <a:spcPts val="1200"/>
              </a:spcBef>
              <a:buClr>
                <a:schemeClr val="tx1"/>
              </a:buClr>
              <a:buSzPct val="110000"/>
              <a:buFont typeface="Arial" panose="020B0604020202020204" pitchFamily="34" charset="0"/>
              <a:buChar char="•"/>
            </a:pPr>
            <a:r>
              <a:rPr lang="en-US" altLang="en-US" sz="1900" b="0" dirty="0">
                <a:latin typeface="+mn-lt"/>
              </a:rPr>
              <a:t>where f</a:t>
            </a:r>
            <a:r>
              <a:rPr lang="el-GR" altLang="en-US" sz="1900" b="0" baseline="-25000" dirty="0">
                <a:latin typeface="+mn-lt"/>
              </a:rPr>
              <a:t>θ</a:t>
            </a:r>
            <a:r>
              <a:rPr lang="en-US" altLang="en-US" sz="1900" b="0" baseline="-25000" dirty="0">
                <a:latin typeface="+mn-lt"/>
              </a:rPr>
              <a:t>1</a:t>
            </a:r>
            <a:r>
              <a:rPr lang="en-US" altLang="en-US" sz="1900" b="0" dirty="0">
                <a:latin typeface="+mn-lt"/>
              </a:rPr>
              <a:t> and f</a:t>
            </a:r>
            <a:r>
              <a:rPr lang="el-GR" altLang="en-US" sz="1900" b="0" baseline="-25000" dirty="0">
                <a:latin typeface="+mn-lt"/>
              </a:rPr>
              <a:t>θ</a:t>
            </a:r>
            <a:r>
              <a:rPr lang="en-US" altLang="en-US" sz="1900" b="0" baseline="-25000" dirty="0">
                <a:latin typeface="+mn-lt"/>
              </a:rPr>
              <a:t>2</a:t>
            </a:r>
            <a:r>
              <a:rPr lang="en-US" altLang="en-US" sz="1900" b="0" dirty="0">
                <a:latin typeface="+mn-lt"/>
              </a:rPr>
              <a:t> are the probability density functions of </a:t>
            </a:r>
            <a:r>
              <a:rPr lang="el-GR" altLang="en-US" sz="1900" b="0" dirty="0">
                <a:latin typeface="+mn-lt"/>
              </a:rPr>
              <a:t>θ</a:t>
            </a:r>
            <a:r>
              <a:rPr lang="en-US" altLang="en-US" sz="1900" b="0" baseline="-25000" dirty="0">
                <a:latin typeface="+mn-lt"/>
              </a:rPr>
              <a:t>1</a:t>
            </a:r>
            <a:r>
              <a:rPr lang="en-US" altLang="en-US" sz="1900" b="0" dirty="0">
                <a:latin typeface="+mn-lt"/>
              </a:rPr>
              <a:t> and </a:t>
            </a:r>
            <a:r>
              <a:rPr lang="el-GR" altLang="en-US" sz="1900" b="0" dirty="0">
                <a:latin typeface="+mn-lt"/>
              </a:rPr>
              <a:t>θ</a:t>
            </a:r>
            <a:r>
              <a:rPr lang="en-US" altLang="en-US" sz="1900" b="0" baseline="-25000" dirty="0">
                <a:latin typeface="+mn-lt"/>
              </a:rPr>
              <a:t>2</a:t>
            </a:r>
            <a:r>
              <a:rPr lang="en-US" altLang="en-US" sz="1900" b="0" dirty="0">
                <a:latin typeface="+mn-lt"/>
              </a:rPr>
              <a:t> </a:t>
            </a:r>
          </a:p>
          <a:p>
            <a:pPr algn="l">
              <a:spcBef>
                <a:spcPct val="20000"/>
              </a:spcBef>
              <a:buClr>
                <a:schemeClr val="tx1"/>
              </a:buClr>
              <a:buSzPct val="110000"/>
              <a:buFont typeface="Arial" panose="020B0604020202020204" pitchFamily="34" charset="0"/>
              <a:buChar char="•"/>
            </a:pPr>
            <a:r>
              <a:rPr lang="en-US" altLang="en-US" sz="1900" b="0" dirty="0">
                <a:latin typeface="+mn-lt"/>
              </a:rPr>
              <a:t>Then use EM algorithm to learn the parameters </a:t>
            </a:r>
            <a:r>
              <a:rPr lang="el-GR" altLang="en-US" sz="1900" b="0" dirty="0">
                <a:latin typeface="+mn-lt"/>
                <a:cs typeface="Arial" panose="020B0604020202020204" pitchFamily="34" charset="0"/>
              </a:rPr>
              <a:t>μ</a:t>
            </a:r>
            <a:r>
              <a:rPr lang="en-US" altLang="en-US" sz="1900" b="0" baseline="-25000" dirty="0">
                <a:latin typeface="+mn-lt"/>
              </a:rPr>
              <a:t>1</a:t>
            </a:r>
            <a:r>
              <a:rPr lang="en-US" altLang="en-US" sz="1900" b="0" dirty="0">
                <a:latin typeface="+mn-lt"/>
              </a:rPr>
              <a:t>, </a:t>
            </a:r>
            <a:r>
              <a:rPr lang="el-GR" altLang="en-US" sz="1900" b="0" dirty="0">
                <a:latin typeface="+mn-lt"/>
                <a:cs typeface="Arial" panose="020B0604020202020204" pitchFamily="34" charset="0"/>
              </a:rPr>
              <a:t>σ</a:t>
            </a:r>
            <a:r>
              <a:rPr lang="en-US" altLang="en-US" sz="1900" b="0" baseline="-25000" dirty="0">
                <a:latin typeface="+mn-lt"/>
              </a:rPr>
              <a:t>1</a:t>
            </a:r>
            <a:r>
              <a:rPr lang="en-US" altLang="en-US" sz="1900" b="0" dirty="0">
                <a:latin typeface="+mn-lt"/>
              </a:rPr>
              <a:t>, </a:t>
            </a:r>
            <a:r>
              <a:rPr lang="el-GR" altLang="en-US" sz="1900" b="0" dirty="0">
                <a:latin typeface="+mn-lt"/>
                <a:cs typeface="Arial" panose="020B0604020202020204" pitchFamily="34" charset="0"/>
              </a:rPr>
              <a:t>μ</a:t>
            </a:r>
            <a:r>
              <a:rPr lang="en-US" altLang="en-US" sz="1900" b="0" baseline="-25000" dirty="0">
                <a:latin typeface="+mn-lt"/>
              </a:rPr>
              <a:t>2</a:t>
            </a:r>
            <a:r>
              <a:rPr lang="en-US" altLang="en-US" sz="1900" b="0" dirty="0">
                <a:latin typeface="+mn-lt"/>
              </a:rPr>
              <a:t>, </a:t>
            </a:r>
            <a:r>
              <a:rPr lang="el-GR" altLang="en-US" sz="1900" b="0" dirty="0">
                <a:latin typeface="+mn-lt"/>
                <a:cs typeface="Arial" panose="020B0604020202020204" pitchFamily="34" charset="0"/>
              </a:rPr>
              <a:t>σ</a:t>
            </a:r>
            <a:r>
              <a:rPr lang="en-US" altLang="en-US" sz="1900" b="0" baseline="-25000" dirty="0">
                <a:latin typeface="+mn-lt"/>
              </a:rPr>
              <a:t>2</a:t>
            </a:r>
            <a:r>
              <a:rPr lang="en-US" altLang="en-US" sz="1900" b="0" dirty="0">
                <a:latin typeface="+mn-lt"/>
              </a:rPr>
              <a:t> from data</a:t>
            </a:r>
          </a:p>
          <a:p>
            <a:pPr algn="l">
              <a:spcBef>
                <a:spcPct val="20000"/>
              </a:spcBef>
              <a:buClr>
                <a:schemeClr val="tx1"/>
              </a:buClr>
              <a:buSzPct val="110000"/>
              <a:buFont typeface="Arial" panose="020B0604020202020204" pitchFamily="34" charset="0"/>
              <a:buChar char="•"/>
            </a:pPr>
            <a:r>
              <a:rPr lang="en-US" altLang="en-US" sz="1900" b="0" dirty="0">
                <a:latin typeface="+mn-lt"/>
              </a:rPr>
              <a:t>An object o is an outlier if it does not belong to any </a:t>
            </a:r>
            <a:r>
              <a:rPr lang="en-US" altLang="en-US" sz="1900" b="0" dirty="0" smtClean="0">
                <a:latin typeface="+mn-lt"/>
              </a:rPr>
              <a:t>cluster</a:t>
            </a:r>
          </a:p>
          <a:p>
            <a:pPr marL="0" indent="0" algn="l">
              <a:spcBef>
                <a:spcPct val="20000"/>
              </a:spcBef>
              <a:buClr>
                <a:schemeClr val="tx1"/>
              </a:buClr>
              <a:buSzPct val="110000"/>
            </a:pPr>
            <a:r>
              <a:rPr lang="en-US" altLang="en-US" sz="1900" b="1" dirty="0" smtClean="0">
                <a:latin typeface="+mn-lt"/>
              </a:rPr>
              <a:t>(EXPECTED MAXIMATION ALGORITHM – local maxima)</a:t>
            </a:r>
          </a:p>
          <a:p>
            <a:pPr marL="0" indent="0" algn="l">
              <a:spcBef>
                <a:spcPct val="20000"/>
              </a:spcBef>
              <a:buClr>
                <a:schemeClr val="tx1"/>
              </a:buClr>
              <a:buSzPct val="110000"/>
            </a:pPr>
            <a:endParaRPr lang="en-US" altLang="en-US" sz="1900" b="1" dirty="0">
              <a:latin typeface="+mn-lt"/>
            </a:endParaRPr>
          </a:p>
        </p:txBody>
      </p:sp>
      <p:pic>
        <p:nvPicPr>
          <p:cNvPr id="2151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19600"/>
            <a:ext cx="43434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101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47" y="223837"/>
            <a:ext cx="7886700" cy="457200"/>
          </a:xfrm>
        </p:spPr>
        <p:txBody>
          <a:bodyPr>
            <a:normAutofit fontScale="90000"/>
          </a:bodyPr>
          <a:lstStyle/>
          <a:p>
            <a:r>
              <a:rPr lang="en-US" b="1" dirty="0"/>
              <a:t>Detecting outliers</a:t>
            </a:r>
          </a:p>
        </p:txBody>
      </p:sp>
      <p:sp>
        <p:nvSpPr>
          <p:cNvPr id="3" name="Content Placeholder 2"/>
          <p:cNvSpPr>
            <a:spLocks noGrp="1"/>
          </p:cNvSpPr>
          <p:nvPr>
            <p:ph idx="1"/>
          </p:nvPr>
        </p:nvSpPr>
        <p:spPr>
          <a:xfrm>
            <a:off x="628650" y="1266940"/>
            <a:ext cx="7886700" cy="4910023"/>
          </a:xfrm>
        </p:spPr>
        <p:txBody>
          <a:bodyPr>
            <a:normAutofit/>
          </a:bodyPr>
          <a:lstStyle/>
          <a:p>
            <a:pPr marL="0" indent="0">
              <a:lnSpc>
                <a:spcPct val="100000"/>
              </a:lnSpc>
              <a:spcAft>
                <a:spcPts val="600"/>
              </a:spcAft>
              <a:buNone/>
            </a:pPr>
            <a:r>
              <a:rPr lang="en-US" sz="2400" dirty="0"/>
              <a:t>There are two basic types of procedures for detecting outliers:</a:t>
            </a:r>
          </a:p>
          <a:p>
            <a:pPr>
              <a:lnSpc>
                <a:spcPct val="100000"/>
              </a:lnSpc>
              <a:spcAft>
                <a:spcPts val="600"/>
              </a:spcAft>
            </a:pPr>
            <a:r>
              <a:rPr lang="en-US" sz="2400" b="1" dirty="0"/>
              <a:t>Block procedures</a:t>
            </a:r>
            <a:r>
              <a:rPr lang="en-US" sz="2400" dirty="0"/>
              <a:t>: In this case, either all of the suspect objects are treated as outliers or all of them are accepted as consistent.</a:t>
            </a:r>
          </a:p>
          <a:p>
            <a:pPr>
              <a:lnSpc>
                <a:spcPct val="100000"/>
              </a:lnSpc>
            </a:pPr>
            <a:r>
              <a:rPr lang="en-US" sz="2400" b="1" dirty="0"/>
              <a:t>Consecutive (or sequential) procedures</a:t>
            </a:r>
            <a:r>
              <a:rPr lang="en-US" sz="2400" dirty="0"/>
              <a:t>: e.g. </a:t>
            </a:r>
            <a:r>
              <a:rPr lang="en-US" sz="2400" i="1" dirty="0"/>
              <a:t>inside-out</a:t>
            </a:r>
            <a:r>
              <a:rPr lang="en-US" sz="2400" dirty="0"/>
              <a:t> procedure. The idea is that the object that is least "likely" to be an outlier is tested first. If it is found to be an outlier, then all of the more extreme values are also considered outliers; otherwise, the next most extreme object is tested, and so on. </a:t>
            </a:r>
          </a:p>
          <a:p>
            <a:pPr marL="685800" lvl="2" indent="0">
              <a:lnSpc>
                <a:spcPct val="100000"/>
              </a:lnSpc>
              <a:spcBef>
                <a:spcPts val="0"/>
              </a:spcBef>
              <a:spcAft>
                <a:spcPts val="600"/>
              </a:spcAft>
              <a:buNone/>
            </a:pPr>
            <a:r>
              <a:rPr lang="en-US" sz="1600" dirty="0"/>
              <a:t>(This procedure tends to be more effective than block procedures.)</a:t>
            </a:r>
          </a:p>
        </p:txBody>
      </p:sp>
    </p:spTree>
    <p:extLst>
      <p:ext uri="{BB962C8B-B14F-4D97-AF65-F5344CB8AC3E}">
        <p14:creationId xmlns:p14="http://schemas.microsoft.com/office/powerpoint/2010/main" val="2839170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371600"/>
            <a:ext cx="3048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a:xfrm>
            <a:off x="704850" y="236537"/>
            <a:ext cx="7886700" cy="457201"/>
          </a:xfrm>
        </p:spPr>
        <p:txBody>
          <a:bodyPr>
            <a:normAutofit fontScale="90000"/>
          </a:bodyPr>
          <a:lstStyle/>
          <a:p>
            <a:r>
              <a:rPr lang="en-US" altLang="en-US" sz="2800" b="1" dirty="0"/>
              <a:t>Non-Parametric Methods: Detection Using Histogram</a:t>
            </a:r>
          </a:p>
        </p:txBody>
      </p:sp>
      <p:sp>
        <p:nvSpPr>
          <p:cNvPr id="22532" name="Rectangle 3"/>
          <p:cNvSpPr>
            <a:spLocks noGrp="1" noChangeArrowheads="1"/>
          </p:cNvSpPr>
          <p:nvPr>
            <p:ph idx="1"/>
          </p:nvPr>
        </p:nvSpPr>
        <p:spPr>
          <a:xfrm>
            <a:off x="152400" y="1211855"/>
            <a:ext cx="5943600" cy="4587283"/>
          </a:xfrm>
        </p:spPr>
        <p:txBody>
          <a:bodyPr/>
          <a:lstStyle/>
          <a:p>
            <a:pPr>
              <a:lnSpc>
                <a:spcPct val="120000"/>
              </a:lnSpc>
            </a:pPr>
            <a:r>
              <a:rPr lang="en-US" altLang="en-US" sz="2000" dirty="0"/>
              <a:t>The model of normal data is learned from the input data without any </a:t>
            </a:r>
            <a:r>
              <a:rPr lang="en-US" altLang="en-US" sz="2000" i="1" dirty="0"/>
              <a:t>a priori</a:t>
            </a:r>
            <a:r>
              <a:rPr lang="en-US" altLang="en-US" sz="2000" dirty="0"/>
              <a:t> structure.  </a:t>
            </a:r>
          </a:p>
          <a:p>
            <a:pPr>
              <a:lnSpc>
                <a:spcPct val="120000"/>
              </a:lnSpc>
            </a:pPr>
            <a:r>
              <a:rPr lang="en-US" altLang="en-US" sz="2000" dirty="0"/>
              <a:t>Often makes fewer assumptions about the data, and thus can be applicable in more scenarios</a:t>
            </a:r>
          </a:p>
          <a:p>
            <a:pPr>
              <a:lnSpc>
                <a:spcPct val="120000"/>
              </a:lnSpc>
            </a:pPr>
            <a:r>
              <a:rPr lang="en-US" altLang="en-US" sz="2000" dirty="0"/>
              <a:t>Outlier detection using histogram:</a:t>
            </a:r>
          </a:p>
        </p:txBody>
      </p:sp>
      <p:sp>
        <p:nvSpPr>
          <p:cNvPr id="22533" name="Slide Number Placeholder 5"/>
          <p:cNvSpPr txBox="1">
            <a:spLocks noGrp="1"/>
          </p:cNvSpPr>
          <p:nvPr/>
        </p:nvSpPr>
        <p:spPr bwMode="auto">
          <a:xfrm>
            <a:off x="7239000" y="62484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ED06B762-BD5F-4BF7-9A66-BCE1F9840637}" type="slidenum">
              <a:rPr lang="en-US" altLang="en-US" sz="1000">
                <a:solidFill>
                  <a:schemeClr val="tx1">
                    <a:lumMod val="50000"/>
                    <a:lumOff val="50000"/>
                  </a:schemeClr>
                </a:solidFill>
                <a:latin typeface="Calibri" panose="020F0502020204030204" pitchFamily="34" charset="0"/>
              </a:rPr>
              <a:pPr algn="r" eaLnBrk="1" hangingPunct="1"/>
              <a:t>32</a:t>
            </a:fld>
            <a:endParaRPr lang="en-US" altLang="en-US" sz="1000" dirty="0">
              <a:solidFill>
                <a:schemeClr val="tx1">
                  <a:lumMod val="50000"/>
                  <a:lumOff val="50000"/>
                </a:schemeClr>
              </a:solidFill>
              <a:latin typeface="Calibri" panose="020F0502020204030204" pitchFamily="34" charset="0"/>
            </a:endParaRPr>
          </a:p>
        </p:txBody>
      </p:sp>
      <p:sp>
        <p:nvSpPr>
          <p:cNvPr id="22534" name="Rectangle 5"/>
          <p:cNvSpPr>
            <a:spLocks noChangeArrowheads="1"/>
          </p:cNvSpPr>
          <p:nvPr/>
        </p:nvSpPr>
        <p:spPr bwMode="auto">
          <a:xfrm>
            <a:off x="304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p:txBody>
      </p:sp>
      <p:sp>
        <p:nvSpPr>
          <p:cNvPr id="22535" name="Rectangle 7"/>
          <p:cNvSpPr>
            <a:spLocks noChangeArrowheads="1"/>
          </p:cNvSpPr>
          <p:nvPr/>
        </p:nvSpPr>
        <p:spPr bwMode="auto">
          <a:xfrm>
            <a:off x="304800" y="3657600"/>
            <a:ext cx="8458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20000"/>
              </a:lnSpc>
              <a:spcBef>
                <a:spcPct val="20000"/>
              </a:spcBef>
              <a:buClr>
                <a:schemeClr val="tx1"/>
              </a:buClr>
              <a:buSzPct val="105000"/>
              <a:buFont typeface="Arial" panose="020B0604020202020204" pitchFamily="34" charset="0"/>
              <a:buChar char="•"/>
            </a:pPr>
            <a:r>
              <a:rPr lang="en-US" altLang="en-US" sz="2000" b="0" dirty="0">
                <a:latin typeface="+mn-lt"/>
              </a:rPr>
              <a:t>Figure shows the histogram of purchase amounts in transactions</a:t>
            </a:r>
          </a:p>
          <a:p>
            <a:pPr marL="800100" lvl="1" indent="-342900" algn="l">
              <a:lnSpc>
                <a:spcPct val="120000"/>
              </a:lnSpc>
              <a:spcBef>
                <a:spcPct val="20000"/>
              </a:spcBef>
              <a:buClr>
                <a:schemeClr val="tx1"/>
              </a:buClr>
              <a:buSzPct val="105000"/>
              <a:buFont typeface="Arial" panose="020B0604020202020204" pitchFamily="34" charset="0"/>
              <a:buChar char="•"/>
            </a:pPr>
            <a:r>
              <a:rPr lang="en-US" altLang="en-US" sz="2000" b="0" dirty="0">
                <a:latin typeface="+mn-lt"/>
              </a:rPr>
              <a:t>A transaction in the amount of $7,500 is an outlier, since only 0.2% transactions have an amount higher than $5,000</a:t>
            </a:r>
          </a:p>
          <a:p>
            <a:pPr algn="l">
              <a:lnSpc>
                <a:spcPct val="120000"/>
              </a:lnSpc>
              <a:spcBef>
                <a:spcPct val="20000"/>
              </a:spcBef>
              <a:buClr>
                <a:schemeClr val="tx1"/>
              </a:buClr>
              <a:buSzPct val="105000"/>
              <a:buFont typeface="Arial" panose="020B0604020202020204" pitchFamily="34" charset="0"/>
              <a:buChar char="•"/>
            </a:pPr>
            <a:r>
              <a:rPr lang="en-US" altLang="en-US" sz="2000" b="0" dirty="0">
                <a:latin typeface="+mn-lt"/>
              </a:rPr>
              <a:t>Problem: Hard to choose an appropriate bin size for histogram</a:t>
            </a:r>
          </a:p>
          <a:p>
            <a:pPr marL="800100" lvl="1" indent="-342900" algn="l">
              <a:lnSpc>
                <a:spcPct val="120000"/>
              </a:lnSpc>
              <a:spcBef>
                <a:spcPct val="20000"/>
              </a:spcBef>
              <a:buClr>
                <a:schemeClr val="tx1"/>
              </a:buClr>
              <a:buSzPct val="105000"/>
              <a:buFont typeface="Arial" panose="020B0604020202020204" pitchFamily="34" charset="0"/>
              <a:buChar char="•"/>
            </a:pPr>
            <a:r>
              <a:rPr lang="en-US" altLang="en-US" sz="2000" b="0" dirty="0">
                <a:latin typeface="+mn-lt"/>
              </a:rPr>
              <a:t>Too small bin size </a:t>
            </a:r>
            <a:r>
              <a:rPr lang="en-US" altLang="en-US" sz="2000" b="0" dirty="0">
                <a:latin typeface="+mn-lt"/>
                <a:cs typeface="Arial" panose="020B0604020202020204" pitchFamily="34" charset="0"/>
              </a:rPr>
              <a:t>→ </a:t>
            </a:r>
            <a:r>
              <a:rPr lang="en-US" altLang="en-US" sz="2000" b="0" dirty="0">
                <a:latin typeface="+mn-lt"/>
              </a:rPr>
              <a:t>normal objects in empty/rare bins, false positive</a:t>
            </a:r>
          </a:p>
          <a:p>
            <a:pPr marL="800100" lvl="1" indent="-342900" algn="l">
              <a:lnSpc>
                <a:spcPct val="120000"/>
              </a:lnSpc>
              <a:spcBef>
                <a:spcPct val="20000"/>
              </a:spcBef>
              <a:buClr>
                <a:schemeClr val="tx1"/>
              </a:buClr>
              <a:buSzPct val="105000"/>
              <a:buFont typeface="Arial" panose="020B0604020202020204" pitchFamily="34" charset="0"/>
              <a:buChar char="•"/>
            </a:pPr>
            <a:r>
              <a:rPr lang="en-US" altLang="en-US" sz="2000" b="0" dirty="0">
                <a:latin typeface="+mn-lt"/>
              </a:rPr>
              <a:t>Too big bin size </a:t>
            </a:r>
            <a:r>
              <a:rPr lang="en-US" altLang="en-US" sz="2000" b="0" dirty="0">
                <a:latin typeface="+mn-lt"/>
                <a:cs typeface="Arial" panose="020B0604020202020204" pitchFamily="34" charset="0"/>
              </a:rPr>
              <a:t>→ </a:t>
            </a:r>
            <a:r>
              <a:rPr lang="en-US" altLang="en-US" sz="2000" b="0" dirty="0">
                <a:latin typeface="+mn-lt"/>
              </a:rPr>
              <a:t>outliers in some frequent bins, false negative </a:t>
            </a:r>
          </a:p>
        </p:txBody>
      </p:sp>
    </p:spTree>
    <p:extLst>
      <p:ext uri="{BB962C8B-B14F-4D97-AF65-F5344CB8AC3E}">
        <p14:creationId xmlns:p14="http://schemas.microsoft.com/office/powerpoint/2010/main" val="1794460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23461" y="151780"/>
            <a:ext cx="7886700" cy="701674"/>
          </a:xfrm>
        </p:spPr>
        <p:style>
          <a:lnRef idx="0">
            <a:schemeClr val="accent2"/>
          </a:lnRef>
          <a:fillRef idx="3">
            <a:schemeClr val="accent2"/>
          </a:fillRef>
          <a:effectRef idx="3">
            <a:schemeClr val="accent2"/>
          </a:effectRef>
          <a:fontRef idx="minor">
            <a:schemeClr val="lt1"/>
          </a:fontRef>
        </p:style>
        <p:txBody>
          <a:bodyPr>
            <a:noAutofit/>
          </a:bodyPr>
          <a:lstStyle/>
          <a:p>
            <a:r>
              <a:rPr lang="en-US" altLang="en-US" sz="2800" b="1" dirty="0"/>
              <a:t>Proximity-Based Approaches: </a:t>
            </a:r>
            <a:br>
              <a:rPr lang="en-US" altLang="en-US" sz="2800" b="1" dirty="0"/>
            </a:br>
            <a:r>
              <a:rPr lang="en-US" altLang="en-US" sz="2800" b="1" dirty="0"/>
              <a:t>Distance-Based vs. Density-Based Outlier Detection</a:t>
            </a:r>
          </a:p>
        </p:txBody>
      </p:sp>
      <p:sp>
        <p:nvSpPr>
          <p:cNvPr id="24579" name="Rectangle 3"/>
          <p:cNvSpPr>
            <a:spLocks noGrp="1" noChangeArrowheads="1"/>
          </p:cNvSpPr>
          <p:nvPr>
            <p:ph idx="1"/>
          </p:nvPr>
        </p:nvSpPr>
        <p:spPr>
          <a:xfrm>
            <a:off x="523460" y="2846202"/>
            <a:ext cx="7886700" cy="3821298"/>
          </a:xfrm>
        </p:spPr>
        <p:style>
          <a:lnRef idx="1">
            <a:schemeClr val="accent2"/>
          </a:lnRef>
          <a:fillRef idx="2">
            <a:schemeClr val="accent2"/>
          </a:fillRef>
          <a:effectRef idx="1">
            <a:schemeClr val="accent2"/>
          </a:effectRef>
          <a:fontRef idx="minor">
            <a:schemeClr val="dk1"/>
          </a:fontRef>
        </p:style>
        <p:txBody>
          <a:bodyPr>
            <a:normAutofit fontScale="92500"/>
          </a:bodyPr>
          <a:lstStyle/>
          <a:p>
            <a:pPr>
              <a:lnSpc>
                <a:spcPct val="110000"/>
              </a:lnSpc>
            </a:pPr>
            <a:r>
              <a:rPr lang="en-US" altLang="en-US" sz="2400" dirty="0"/>
              <a:t>Intuition: Objects that are far away from the others are outliers</a:t>
            </a:r>
          </a:p>
          <a:p>
            <a:pPr>
              <a:lnSpc>
                <a:spcPct val="110000"/>
              </a:lnSpc>
            </a:pPr>
            <a:r>
              <a:rPr lang="en-US" altLang="en-US" sz="2400" dirty="0"/>
              <a:t>Assumption of proximity-based approach: The proximity of an outlier deviates significantly from that of most of the others in the data set</a:t>
            </a:r>
          </a:p>
          <a:p>
            <a:pPr>
              <a:lnSpc>
                <a:spcPct val="110000"/>
              </a:lnSpc>
            </a:pPr>
            <a:r>
              <a:rPr lang="en-US" altLang="en-US" sz="2400" dirty="0"/>
              <a:t>Two types of proximity-based outlier detection methods</a:t>
            </a:r>
          </a:p>
          <a:p>
            <a:pPr lvl="1">
              <a:lnSpc>
                <a:spcPct val="110000"/>
              </a:lnSpc>
            </a:pPr>
            <a:r>
              <a:rPr lang="en-US" altLang="en-US" sz="2400" dirty="0"/>
              <a:t>Distance-based outlier detection: An object o is an outlier if its neighborhood does not have enough other points</a:t>
            </a:r>
          </a:p>
          <a:p>
            <a:pPr lvl="1">
              <a:lnSpc>
                <a:spcPct val="110000"/>
              </a:lnSpc>
            </a:pPr>
            <a:r>
              <a:rPr lang="en-US" altLang="en-US" sz="2400" dirty="0"/>
              <a:t>Density-based outlier detection: An object o is an outlier if its density is relatively much lower than that of its neighbors</a:t>
            </a:r>
          </a:p>
        </p:txBody>
      </p:sp>
      <p:sp>
        <p:nvSpPr>
          <p:cNvPr id="24580"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3F5E4A7-9F1A-4227-9E23-AB76EF39BA2C}" type="slidenum">
              <a:rPr lang="en-US" altLang="en-US" sz="1200" b="1">
                <a:latin typeface="Calibri" panose="020F0502020204030204" pitchFamily="34" charset="0"/>
              </a:rPr>
              <a:pPr algn="r" eaLnBrk="1" hangingPunct="1"/>
              <a:t>33</a:t>
            </a:fld>
            <a:endParaRPr lang="en-US" altLang="en-US" sz="1200" b="1">
              <a:latin typeface="Calibri" panose="020F0502020204030204" pitchFamily="34" charset="0"/>
            </a:endParaRPr>
          </a:p>
        </p:txBody>
      </p:sp>
      <p:sp>
        <p:nvSpPr>
          <p:cNvPr id="2" name="Rectangle 1"/>
          <p:cNvSpPr/>
          <p:nvPr/>
        </p:nvSpPr>
        <p:spPr>
          <a:xfrm>
            <a:off x="523460" y="1151716"/>
            <a:ext cx="7886701" cy="170816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2100" dirty="0">
                <a:solidFill>
                  <a:srgbClr val="333333"/>
                </a:solidFill>
                <a:latin typeface="Georgia" panose="02040502050405020303" pitchFamily="18" charset="0"/>
              </a:rPr>
              <a:t>Proximity-based techniques define a data point as an outlier, if its locality (or </a:t>
            </a:r>
            <a:r>
              <a:rPr lang="en-US" sz="2100" i="1" dirty="0">
                <a:solidFill>
                  <a:srgbClr val="333333"/>
                </a:solidFill>
                <a:latin typeface="Georgia" panose="02040502050405020303" pitchFamily="18" charset="0"/>
              </a:rPr>
              <a:t>proximity</a:t>
            </a:r>
            <a:r>
              <a:rPr lang="en-US" sz="2100" dirty="0">
                <a:solidFill>
                  <a:srgbClr val="333333"/>
                </a:solidFill>
                <a:latin typeface="Georgia" panose="02040502050405020303" pitchFamily="18" charset="0"/>
              </a:rPr>
              <a:t>) is sparsely populated. The proximity of a data point may be defined in a variety of ways, which are subtly different from one another, but are similar enough to merit a unified </a:t>
            </a:r>
            <a:r>
              <a:rPr lang="en-US" sz="2100" dirty="0" smtClean="0">
                <a:solidFill>
                  <a:srgbClr val="333333"/>
                </a:solidFill>
                <a:latin typeface="Georgia" panose="02040502050405020303" pitchFamily="18" charset="0"/>
              </a:rPr>
              <a:t>treatment. </a:t>
            </a:r>
            <a:endParaRPr lang="en-IN" sz="2100" dirty="0"/>
          </a:p>
        </p:txBody>
      </p:sp>
    </p:spTree>
    <p:extLst>
      <p:ext uri="{BB962C8B-B14F-4D97-AF65-F5344CB8AC3E}">
        <p14:creationId xmlns:p14="http://schemas.microsoft.com/office/powerpoint/2010/main" val="1958535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87068" y="128263"/>
            <a:ext cx="5712515" cy="473074"/>
          </a:xfrm>
        </p:spPr>
        <p:txBody>
          <a:bodyPr>
            <a:noAutofit/>
          </a:bodyPr>
          <a:lstStyle/>
          <a:p>
            <a:r>
              <a:rPr lang="en-US" altLang="en-US" sz="3200" b="1" dirty="0"/>
              <a:t>Distance-Based Outlier Detection</a:t>
            </a:r>
          </a:p>
        </p:txBody>
      </p:sp>
      <p:sp>
        <p:nvSpPr>
          <p:cNvPr id="25603" name="Rectangle 3"/>
          <p:cNvSpPr>
            <a:spLocks noGrp="1" noChangeArrowheads="1"/>
          </p:cNvSpPr>
          <p:nvPr>
            <p:ph idx="1"/>
          </p:nvPr>
        </p:nvSpPr>
        <p:spPr>
          <a:xfrm>
            <a:off x="308113" y="643236"/>
            <a:ext cx="8286750" cy="5189863"/>
          </a:xfrm>
        </p:spPr>
        <p:style>
          <a:lnRef idx="0">
            <a:schemeClr val="accent2"/>
          </a:lnRef>
          <a:fillRef idx="3">
            <a:schemeClr val="accent2"/>
          </a:fillRef>
          <a:effectRef idx="3">
            <a:schemeClr val="accent2"/>
          </a:effectRef>
          <a:fontRef idx="minor">
            <a:schemeClr val="lt1"/>
          </a:fontRef>
        </p:style>
        <p:txBody>
          <a:bodyPr>
            <a:noAutofit/>
          </a:bodyPr>
          <a:lstStyle/>
          <a:p>
            <a:pPr>
              <a:lnSpc>
                <a:spcPct val="110000"/>
              </a:lnSpc>
            </a:pPr>
            <a:r>
              <a:rPr lang="en-US" sz="1500" dirty="0"/>
              <a:t>Distance-based outlier detection method consults the </a:t>
            </a:r>
            <a:r>
              <a:rPr lang="en-US" sz="1500" dirty="0" err="1"/>
              <a:t>neighbourhood</a:t>
            </a:r>
            <a:r>
              <a:rPr lang="en-US" sz="1500" dirty="0"/>
              <a:t> of an object, which is defined by a given </a:t>
            </a:r>
            <a:r>
              <a:rPr lang="en-US" sz="1500" dirty="0" smtClean="0"/>
              <a:t>radius.</a:t>
            </a:r>
          </a:p>
          <a:p>
            <a:pPr>
              <a:lnSpc>
                <a:spcPct val="110000"/>
              </a:lnSpc>
            </a:pPr>
            <a:r>
              <a:rPr lang="en-US" sz="1500" dirty="0" smtClean="0"/>
              <a:t>An </a:t>
            </a:r>
            <a:r>
              <a:rPr lang="en-US" sz="1500" dirty="0"/>
              <a:t>object is then considered an outlier if its neighborhood does not have enough other points</a:t>
            </a:r>
            <a:r>
              <a:rPr lang="en-US" sz="1500" dirty="0" smtClean="0"/>
              <a:t>.</a:t>
            </a:r>
          </a:p>
          <a:p>
            <a:pPr>
              <a:lnSpc>
                <a:spcPct val="110000"/>
              </a:lnSpc>
            </a:pPr>
            <a:r>
              <a:rPr lang="en-US" sz="1500" dirty="0"/>
              <a:t>A distance </a:t>
            </a:r>
            <a:r>
              <a:rPr lang="en-US" sz="1500" dirty="0" smtClean="0"/>
              <a:t>threshold </a:t>
            </a:r>
            <a:r>
              <a:rPr lang="en-US" sz="1500" dirty="0"/>
              <a:t>that can be defined as a reasonable </a:t>
            </a:r>
            <a:r>
              <a:rPr lang="en-US" sz="1500" dirty="0" err="1"/>
              <a:t>neighbourhood</a:t>
            </a:r>
            <a:r>
              <a:rPr lang="en-US" sz="1500" dirty="0"/>
              <a:t> of the object. </a:t>
            </a:r>
            <a:endParaRPr lang="en-US" sz="1500" dirty="0" smtClean="0"/>
          </a:p>
          <a:p>
            <a:pPr>
              <a:lnSpc>
                <a:spcPct val="110000"/>
              </a:lnSpc>
            </a:pPr>
            <a:r>
              <a:rPr lang="en-US" sz="1500" dirty="0"/>
              <a:t>For each object o we can find a reasonable number of </a:t>
            </a:r>
            <a:r>
              <a:rPr lang="en-US" sz="1500" dirty="0" err="1"/>
              <a:t>neighbours</a:t>
            </a:r>
            <a:r>
              <a:rPr lang="en-US" sz="1500" dirty="0"/>
              <a:t> of an object.</a:t>
            </a:r>
            <a:endParaRPr lang="en-US" altLang="en-US" sz="1500" dirty="0"/>
          </a:p>
          <a:p>
            <a:pPr>
              <a:lnSpc>
                <a:spcPct val="110000"/>
              </a:lnSpc>
            </a:pPr>
            <a:r>
              <a:rPr lang="en-US" altLang="en-US" sz="1500" dirty="0" smtClean="0"/>
              <a:t>For </a:t>
            </a:r>
            <a:r>
              <a:rPr lang="en-US" altLang="en-US" sz="1500" dirty="0"/>
              <a:t>each object o, examine the # of other objects in the </a:t>
            </a:r>
            <a:r>
              <a:rPr lang="en-US" altLang="en-US" sz="1500" i="1" dirty="0"/>
              <a:t>r</a:t>
            </a:r>
            <a:r>
              <a:rPr lang="en-US" altLang="en-US" sz="1500" dirty="0"/>
              <a:t>-neighborhood of o, where </a:t>
            </a:r>
            <a:r>
              <a:rPr lang="en-US" altLang="en-US" sz="1500" i="1" dirty="0"/>
              <a:t>r</a:t>
            </a:r>
            <a:r>
              <a:rPr lang="en-US" altLang="en-US" sz="1500" dirty="0"/>
              <a:t> is a user-specified </a:t>
            </a:r>
            <a:r>
              <a:rPr lang="en-US" altLang="en-US" sz="1500" b="1" dirty="0"/>
              <a:t>distance threshold</a:t>
            </a:r>
          </a:p>
          <a:p>
            <a:pPr>
              <a:lnSpc>
                <a:spcPct val="110000"/>
              </a:lnSpc>
            </a:pPr>
            <a:r>
              <a:rPr lang="en-US" altLang="en-US" sz="1500" dirty="0"/>
              <a:t>An object o is an outlier if most (taking </a:t>
            </a:r>
            <a:r>
              <a:rPr lang="el-GR" altLang="en-US" sz="1500" dirty="0">
                <a:cs typeface="Arial" panose="020B0604020202020204" pitchFamily="34" charset="0"/>
              </a:rPr>
              <a:t>π</a:t>
            </a:r>
            <a:r>
              <a:rPr lang="en-US" altLang="en-US" sz="1500" dirty="0"/>
              <a:t> as a </a:t>
            </a:r>
            <a:r>
              <a:rPr lang="en-US" altLang="en-US" sz="1500" b="1" dirty="0" smtClean="0"/>
              <a:t>threshold fraction or fraction threshold</a:t>
            </a:r>
            <a:r>
              <a:rPr lang="en-US" altLang="en-US" sz="1500" dirty="0" smtClean="0"/>
              <a:t>) </a:t>
            </a:r>
            <a:r>
              <a:rPr lang="en-US" altLang="en-US" sz="1500" dirty="0"/>
              <a:t>of the objects in D are far away from o, i.e., not in the r-neighborhood of o</a:t>
            </a:r>
          </a:p>
          <a:p>
            <a:pPr>
              <a:lnSpc>
                <a:spcPct val="110000"/>
              </a:lnSpc>
            </a:pPr>
            <a:r>
              <a:rPr lang="en-US" altLang="en-US" sz="1500" dirty="0"/>
              <a:t>An object o is a DB(r, </a:t>
            </a:r>
            <a:r>
              <a:rPr lang="el-GR" altLang="en-US" sz="1500" dirty="0">
                <a:cs typeface="Arial" panose="020B0604020202020204" pitchFamily="34" charset="0"/>
              </a:rPr>
              <a:t>π</a:t>
            </a:r>
            <a:r>
              <a:rPr lang="en-US" altLang="en-US" sz="1500" dirty="0"/>
              <a:t>) outlier if</a:t>
            </a:r>
          </a:p>
          <a:p>
            <a:pPr>
              <a:lnSpc>
                <a:spcPct val="110000"/>
              </a:lnSpc>
            </a:pPr>
            <a:r>
              <a:rPr lang="en-US" altLang="en-US" sz="1500" dirty="0"/>
              <a:t>Equivalently, one can check the distance between </a:t>
            </a:r>
            <a:r>
              <a:rPr lang="en-US" altLang="en-US" sz="1500" i="1" dirty="0"/>
              <a:t>o</a:t>
            </a:r>
            <a:r>
              <a:rPr lang="en-US" altLang="en-US" sz="1500" dirty="0"/>
              <a:t> and its </a:t>
            </a:r>
            <a:r>
              <a:rPr lang="en-US" altLang="en-US" sz="1500" i="1" dirty="0"/>
              <a:t>k</a:t>
            </a:r>
            <a:r>
              <a:rPr lang="en-US" altLang="en-US" sz="1500" dirty="0"/>
              <a:t>-</a:t>
            </a:r>
            <a:r>
              <a:rPr lang="en-US" altLang="en-US" sz="1500" dirty="0" err="1"/>
              <a:t>th</a:t>
            </a:r>
            <a:r>
              <a:rPr lang="en-US" altLang="en-US" sz="1500" dirty="0"/>
              <a:t> nearest neighbor </a:t>
            </a:r>
            <a:r>
              <a:rPr lang="en-US" altLang="en-US" sz="1500" i="1" dirty="0"/>
              <a:t>o</a:t>
            </a:r>
            <a:r>
              <a:rPr lang="en-US" altLang="en-US" sz="1500" i="1" baseline="-25000" dirty="0"/>
              <a:t>k</a:t>
            </a:r>
            <a:r>
              <a:rPr lang="en-US" altLang="en-US" sz="1500" dirty="0"/>
              <a:t>, where                       . </a:t>
            </a:r>
          </a:p>
          <a:p>
            <a:pPr marL="342900" lvl="1" indent="0">
              <a:lnSpc>
                <a:spcPct val="110000"/>
              </a:lnSpc>
              <a:buNone/>
            </a:pPr>
            <a:r>
              <a:rPr lang="en-US" altLang="en-US" sz="1500" i="1" dirty="0"/>
              <a:t>o</a:t>
            </a:r>
            <a:r>
              <a:rPr lang="en-US" altLang="en-US" sz="1500" dirty="0"/>
              <a:t> is an outlier if </a:t>
            </a:r>
            <a:r>
              <a:rPr lang="en-US" altLang="en-US" sz="1500" dirty="0" err="1"/>
              <a:t>dist</a:t>
            </a:r>
            <a:r>
              <a:rPr lang="en-US" altLang="en-US" sz="1500" dirty="0"/>
              <a:t>(</a:t>
            </a:r>
            <a:r>
              <a:rPr lang="en-US" altLang="en-US" sz="1500" i="1" dirty="0"/>
              <a:t>o, o</a:t>
            </a:r>
            <a:r>
              <a:rPr lang="en-US" altLang="en-US" sz="1500" i="1" baseline="-25000" dirty="0"/>
              <a:t>k</a:t>
            </a:r>
            <a:r>
              <a:rPr lang="en-US" altLang="en-US" sz="1500" dirty="0"/>
              <a:t>) &gt; r</a:t>
            </a:r>
          </a:p>
        </p:txBody>
      </p:sp>
      <p:sp>
        <p:nvSpPr>
          <p:cNvPr id="25604" name="Slide Number Placeholder 5"/>
          <p:cNvSpPr txBox="1">
            <a:spLocks noGrp="1"/>
          </p:cNvSpPr>
          <p:nvPr/>
        </p:nvSpPr>
        <p:spPr bwMode="auto">
          <a:xfrm>
            <a:off x="7239000" y="62484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9DCB27B-50AC-4FEE-9FD2-F46ED1890A0D}" type="slidenum">
              <a:rPr lang="en-US" altLang="en-US" sz="900">
                <a:latin typeface="Calibri" panose="020F0502020204030204" pitchFamily="34" charset="0"/>
              </a:rPr>
              <a:pPr algn="r" eaLnBrk="1" hangingPunct="1"/>
              <a:t>34</a:t>
            </a:fld>
            <a:endParaRPr lang="en-US" altLang="en-US" sz="900">
              <a:latin typeface="Calibri" panose="020F0502020204030204" pitchFamily="34" charset="0"/>
            </a:endParaRPr>
          </a:p>
        </p:txBody>
      </p:sp>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09" y="3608858"/>
            <a:ext cx="4363278" cy="50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409" y="4651036"/>
            <a:ext cx="3305471"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05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5677819" y="754063"/>
            <a:ext cx="3314700" cy="5722938"/>
          </a:xfrm>
        </p:spPr>
        <p:style>
          <a:lnRef idx="3">
            <a:schemeClr val="lt1"/>
          </a:lnRef>
          <a:fillRef idx="1">
            <a:schemeClr val="accent1"/>
          </a:fillRef>
          <a:effectRef idx="1">
            <a:schemeClr val="accent1"/>
          </a:effectRef>
          <a:fontRef idx="minor">
            <a:schemeClr val="lt1"/>
          </a:fontRef>
        </p:style>
        <p:txBody>
          <a:bodyPr>
            <a:normAutofit fontScale="92500" lnSpcReduction="20000"/>
          </a:bodyPr>
          <a:lstStyle/>
          <a:p>
            <a:pPr>
              <a:lnSpc>
                <a:spcPct val="120000"/>
              </a:lnSpc>
            </a:pPr>
            <a:r>
              <a:rPr lang="en-US" altLang="en-US" sz="2000" dirty="0"/>
              <a:t>Efficient computation: Nested loop algorithm</a:t>
            </a:r>
          </a:p>
          <a:p>
            <a:pPr lvl="1">
              <a:lnSpc>
                <a:spcPct val="120000"/>
              </a:lnSpc>
            </a:pPr>
            <a:r>
              <a:rPr lang="en-US" altLang="en-US" sz="2000" dirty="0"/>
              <a:t>For any object o</a:t>
            </a:r>
            <a:r>
              <a:rPr lang="en-US" altLang="en-US" sz="2000" baseline="-25000" dirty="0"/>
              <a:t>i</a:t>
            </a:r>
            <a:r>
              <a:rPr lang="en-US" altLang="en-US" sz="2000" dirty="0"/>
              <a:t>, calculate its distance from other objects, and count the # of other objects in the r-neighborhood.</a:t>
            </a:r>
          </a:p>
          <a:p>
            <a:pPr lvl="1">
              <a:lnSpc>
                <a:spcPct val="120000"/>
              </a:lnSpc>
            </a:pPr>
            <a:r>
              <a:rPr lang="en-US" altLang="en-US" sz="2000" dirty="0"/>
              <a:t>If  </a:t>
            </a:r>
            <a:r>
              <a:rPr lang="el-GR" altLang="en-US" sz="2000" dirty="0">
                <a:cs typeface="Arial" panose="020B0604020202020204" pitchFamily="34" charset="0"/>
              </a:rPr>
              <a:t>π</a:t>
            </a:r>
            <a:r>
              <a:rPr lang="en-US" altLang="en-US" sz="2000" dirty="0">
                <a:cs typeface="Arial" panose="020B0604020202020204" pitchFamily="34" charset="0"/>
              </a:rPr>
              <a:t>∙</a:t>
            </a:r>
            <a:r>
              <a:rPr lang="en-US" altLang="en-US" sz="2000" dirty="0"/>
              <a:t>n other objects are within r distance, terminate the inner loop</a:t>
            </a:r>
          </a:p>
          <a:p>
            <a:pPr lvl="1">
              <a:lnSpc>
                <a:spcPct val="120000"/>
              </a:lnSpc>
            </a:pPr>
            <a:r>
              <a:rPr lang="en-US" altLang="en-US" sz="2000" dirty="0"/>
              <a:t>Otherwise, o</a:t>
            </a:r>
            <a:r>
              <a:rPr lang="en-US" altLang="en-US" sz="2000" baseline="-25000" dirty="0"/>
              <a:t>i</a:t>
            </a:r>
            <a:r>
              <a:rPr lang="en-US" altLang="en-US" sz="2000" dirty="0"/>
              <a:t> is a DB(r, </a:t>
            </a:r>
            <a:r>
              <a:rPr lang="el-GR" altLang="en-US" sz="2000" dirty="0">
                <a:cs typeface="Arial" panose="020B0604020202020204" pitchFamily="34" charset="0"/>
              </a:rPr>
              <a:t>π</a:t>
            </a:r>
            <a:r>
              <a:rPr lang="en-US" altLang="en-US" sz="2000" dirty="0"/>
              <a:t>) outlier</a:t>
            </a:r>
          </a:p>
          <a:p>
            <a:pPr>
              <a:lnSpc>
                <a:spcPct val="120000"/>
              </a:lnSpc>
            </a:pPr>
            <a:r>
              <a:rPr lang="en-US" altLang="en-US" sz="2000" dirty="0"/>
              <a:t>Efficiency: Actually CPU time is not O(n</a:t>
            </a:r>
            <a:r>
              <a:rPr lang="en-US" altLang="en-US" sz="2000" baseline="30000" dirty="0"/>
              <a:t>2</a:t>
            </a:r>
            <a:r>
              <a:rPr lang="en-US" altLang="en-US" sz="2000" dirty="0"/>
              <a:t>) but linear to the data set size since for most non-outlier objects, the inner loop terminates early</a:t>
            </a:r>
          </a:p>
        </p:txBody>
      </p:sp>
      <p:sp>
        <p:nvSpPr>
          <p:cNvPr id="2560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9DCB27B-50AC-4FEE-9FD2-F46ED1890A0D}" type="slidenum">
              <a:rPr lang="en-US" altLang="en-US" sz="1200" b="1">
                <a:latin typeface="Calibri" panose="020F0502020204030204" pitchFamily="34" charset="0"/>
              </a:rPr>
              <a:pPr algn="r" eaLnBrk="1" hangingPunct="1"/>
              <a:t>35</a:t>
            </a:fld>
            <a:endParaRPr lang="en-US" altLang="en-US" sz="1200" b="1">
              <a:latin typeface="Calibri" panose="020F0502020204030204" pitchFamily="34" charset="0"/>
            </a:endParaRPr>
          </a:p>
        </p:txBody>
      </p:sp>
      <p:sp>
        <p:nvSpPr>
          <p:cNvPr id="8" name="Rectangle 2"/>
          <p:cNvSpPr>
            <a:spLocks noGrp="1" noChangeArrowheads="1"/>
          </p:cNvSpPr>
          <p:nvPr>
            <p:ph type="title"/>
          </p:nvPr>
        </p:nvSpPr>
        <p:spPr>
          <a:xfrm>
            <a:off x="869414" y="280988"/>
            <a:ext cx="7886700" cy="473074"/>
          </a:xfrm>
        </p:spPr>
        <p:txBody>
          <a:bodyPr>
            <a:noAutofit/>
          </a:bodyPr>
          <a:lstStyle/>
          <a:p>
            <a:r>
              <a:rPr lang="en-US" altLang="en-US" sz="3200" b="1" dirty="0"/>
              <a:t>Distance-Based Outlier Detection</a:t>
            </a:r>
          </a:p>
        </p:txBody>
      </p:sp>
      <p:pic>
        <p:nvPicPr>
          <p:cNvPr id="3" name="Picture 2"/>
          <p:cNvPicPr>
            <a:picLocks/>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8053" y="754062"/>
            <a:ext cx="5489766" cy="5722938"/>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515124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1791" y="274637"/>
            <a:ext cx="8458200" cy="411163"/>
          </a:xfrm>
        </p:spPr>
        <p:txBody>
          <a:bodyPr>
            <a:noAutofit/>
          </a:bodyPr>
          <a:lstStyle/>
          <a:p>
            <a:r>
              <a:rPr lang="en-US" altLang="en-US" sz="2800" b="1" dirty="0"/>
              <a:t>Distance-Based Outlier Detection: Improving Algorithm</a:t>
            </a:r>
          </a:p>
        </p:txBody>
      </p:sp>
      <p:sp>
        <p:nvSpPr>
          <p:cNvPr id="26627" name="Rectangle 3"/>
          <p:cNvSpPr>
            <a:spLocks noGrp="1" noChangeArrowheads="1"/>
          </p:cNvSpPr>
          <p:nvPr>
            <p:ph idx="1"/>
          </p:nvPr>
        </p:nvSpPr>
        <p:spPr>
          <a:xfrm>
            <a:off x="628650" y="1295400"/>
            <a:ext cx="7886700" cy="4572000"/>
          </a:xfrm>
        </p:spPr>
        <p:style>
          <a:lnRef idx="0">
            <a:schemeClr val="accent2"/>
          </a:lnRef>
          <a:fillRef idx="3">
            <a:schemeClr val="accent2"/>
          </a:fillRef>
          <a:effectRef idx="3">
            <a:schemeClr val="accent2"/>
          </a:effectRef>
          <a:fontRef idx="minor">
            <a:schemeClr val="lt1"/>
          </a:fontRef>
        </p:style>
        <p:txBody>
          <a:bodyPr>
            <a:noAutofit/>
          </a:bodyPr>
          <a:lstStyle/>
          <a:p>
            <a:pPr>
              <a:lnSpc>
                <a:spcPct val="110000"/>
              </a:lnSpc>
            </a:pPr>
            <a:r>
              <a:rPr lang="en-US" altLang="en-US" sz="2200" dirty="0"/>
              <a:t>Why efficiency is still a concern?  When the complete set of objects cannot be held into main memory, cost of I/O swapping will be high</a:t>
            </a:r>
          </a:p>
          <a:p>
            <a:pPr>
              <a:lnSpc>
                <a:spcPct val="110000"/>
              </a:lnSpc>
            </a:pPr>
            <a:r>
              <a:rPr lang="en-US" altLang="en-US" sz="2200" dirty="0"/>
              <a:t>The major cost: </a:t>
            </a:r>
          </a:p>
          <a:p>
            <a:pPr marL="685800" lvl="2" indent="0">
              <a:lnSpc>
                <a:spcPct val="110000"/>
              </a:lnSpc>
              <a:buNone/>
            </a:pPr>
            <a:r>
              <a:rPr lang="en-US" altLang="en-US" sz="2100" dirty="0"/>
              <a:t>(1) each object tests against the whole data set, why not only its close neighbor? </a:t>
            </a:r>
          </a:p>
          <a:p>
            <a:pPr marL="685800" lvl="2" indent="0">
              <a:lnSpc>
                <a:spcPct val="110000"/>
              </a:lnSpc>
              <a:buNone/>
            </a:pPr>
            <a:r>
              <a:rPr lang="en-US" altLang="en-US" sz="2100" dirty="0"/>
              <a:t>(2) instead of checking objects one by one, why not group by group?</a:t>
            </a:r>
          </a:p>
          <a:p>
            <a:pPr>
              <a:lnSpc>
                <a:spcPct val="110000"/>
              </a:lnSpc>
            </a:pPr>
            <a:r>
              <a:rPr lang="en-US" altLang="en-US" sz="2200" dirty="0"/>
              <a:t>Grid-based method (CELL):  Data space is partitioned into a multi-D grid. Only adjoining cells are checked for determining if object  is an outlier</a:t>
            </a:r>
          </a:p>
        </p:txBody>
      </p:sp>
      <p:sp>
        <p:nvSpPr>
          <p:cNvPr id="2662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BC24067-9607-43FF-A861-608B847E1AFE}" type="slidenum">
              <a:rPr lang="en-US" altLang="en-US" sz="1200" b="1">
                <a:latin typeface="Calibri" panose="020F0502020204030204" pitchFamily="34" charset="0"/>
              </a:rPr>
              <a:pPr algn="r" eaLnBrk="1" hangingPunct="1"/>
              <a:t>36</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3389202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14330" y="281175"/>
            <a:ext cx="7886700" cy="473074"/>
          </a:xfrm>
        </p:spPr>
        <p:txBody>
          <a:bodyPr>
            <a:normAutofit/>
          </a:bodyPr>
          <a:lstStyle/>
          <a:p>
            <a:r>
              <a:rPr lang="en-US" altLang="en-US" sz="2600" b="1" dirty="0"/>
              <a:t>Distance-Based Outlier Detection: A Grid-Based Method</a:t>
            </a:r>
          </a:p>
        </p:txBody>
      </p:sp>
      <p:sp>
        <p:nvSpPr>
          <p:cNvPr id="26627" name="Rectangle 3"/>
          <p:cNvSpPr>
            <a:spLocks noGrp="1" noChangeArrowheads="1"/>
          </p:cNvSpPr>
          <p:nvPr>
            <p:ph idx="1"/>
          </p:nvPr>
        </p:nvSpPr>
        <p:spPr>
          <a:xfrm>
            <a:off x="530087" y="754249"/>
            <a:ext cx="5791200" cy="4990568"/>
          </a:xfrm>
        </p:spPr>
        <p:txBody>
          <a:bodyPr/>
          <a:lstStyle/>
          <a:p>
            <a:pPr>
              <a:lnSpc>
                <a:spcPct val="110000"/>
              </a:lnSpc>
            </a:pPr>
            <a:r>
              <a:rPr lang="en-US" altLang="en-US" sz="2000" dirty="0"/>
              <a:t>Grid-based method (CELL):  Data space is partitioned into a multi-D grid. Each cell is a hyper cube with diagonal length r/2</a:t>
            </a:r>
          </a:p>
        </p:txBody>
      </p:sp>
      <p:sp>
        <p:nvSpPr>
          <p:cNvPr id="2662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BC24067-9607-43FF-A861-608B847E1AFE}" type="slidenum">
              <a:rPr lang="en-US" altLang="en-US" sz="1200" b="1">
                <a:latin typeface="Calibri" panose="020F0502020204030204" pitchFamily="34" charset="0"/>
              </a:rPr>
              <a:pPr algn="r" eaLnBrk="1" hangingPunct="1"/>
              <a:t>37</a:t>
            </a:fld>
            <a:endParaRPr lang="en-US" altLang="en-US" sz="1200" b="1">
              <a:latin typeface="Calibri" panose="020F0502020204030204" pitchFamily="34" charset="0"/>
            </a:endParaRPr>
          </a:p>
        </p:txBody>
      </p:sp>
      <p:pic>
        <p:nvPicPr>
          <p:cNvPr id="26629" name="Picture 7"/>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629400" y="1524000"/>
            <a:ext cx="2386853" cy="234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0" name="Rectangle 8"/>
          <p:cNvSpPr>
            <a:spLocks noChangeArrowheads="1"/>
          </p:cNvSpPr>
          <p:nvPr/>
        </p:nvSpPr>
        <p:spPr bwMode="auto">
          <a:xfrm>
            <a:off x="381000" y="1778166"/>
            <a:ext cx="6089374"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tx1"/>
              </a:buClr>
              <a:buSzPct val="102000"/>
              <a:buFont typeface="Arial" panose="020B0604020202020204" pitchFamily="34" charset="0"/>
              <a:buChar char="•"/>
            </a:pPr>
            <a:r>
              <a:rPr lang="en-US" altLang="en-US" sz="2000" b="0" dirty="0">
                <a:latin typeface="+mn-lt"/>
                <a:cs typeface="Arial" panose="020B0604020202020204" pitchFamily="34" charset="0"/>
              </a:rPr>
              <a:t>Pruning using the level-1 &amp; level 2 cell properties: </a:t>
            </a:r>
            <a:r>
              <a:rPr lang="en-US" altLang="en-US" sz="2800" b="0" dirty="0">
                <a:latin typeface="+mn-lt"/>
                <a:cs typeface="Arial" panose="020B0604020202020204" pitchFamily="34" charset="0"/>
              </a:rPr>
              <a:t> </a:t>
            </a:r>
          </a:p>
          <a:p>
            <a:pPr marL="800100" lvl="1" indent="-342900" algn="l">
              <a:lnSpc>
                <a:spcPct val="110000"/>
              </a:lnSpc>
              <a:spcBef>
                <a:spcPct val="20000"/>
              </a:spcBef>
              <a:buClr>
                <a:schemeClr val="tx1"/>
              </a:buClr>
              <a:buSzPct val="102000"/>
              <a:buFont typeface="Arial" panose="020B0604020202020204" pitchFamily="34" charset="0"/>
              <a:buChar char="•"/>
            </a:pPr>
            <a:r>
              <a:rPr lang="en-US" altLang="en-US" sz="2000" b="0" dirty="0">
                <a:latin typeface="+mn-lt"/>
                <a:cs typeface="Arial" panose="020B0604020202020204" pitchFamily="34" charset="0"/>
              </a:rPr>
              <a:t>For any possible point x in cell C and any possible point y in a level-1 cell, </a:t>
            </a:r>
            <a:r>
              <a:rPr lang="en-US" altLang="en-US" sz="2000" b="0" dirty="0" err="1">
                <a:latin typeface="+mn-lt"/>
                <a:cs typeface="Arial" panose="020B0604020202020204" pitchFamily="34" charset="0"/>
              </a:rPr>
              <a:t>dist</a:t>
            </a:r>
            <a:r>
              <a:rPr lang="en-US" altLang="en-US" sz="2000" b="0" dirty="0">
                <a:latin typeface="+mn-lt"/>
                <a:cs typeface="Arial" panose="020B0604020202020204" pitchFamily="34" charset="0"/>
              </a:rPr>
              <a:t>(</a:t>
            </a:r>
            <a:r>
              <a:rPr lang="en-US" altLang="en-US" sz="2000" b="0" dirty="0" err="1">
                <a:latin typeface="+mn-lt"/>
                <a:cs typeface="Arial" panose="020B0604020202020204" pitchFamily="34" charset="0"/>
              </a:rPr>
              <a:t>x,y</a:t>
            </a:r>
            <a:r>
              <a:rPr lang="en-US" altLang="en-US" sz="2000" b="0" dirty="0">
                <a:latin typeface="+mn-lt"/>
                <a:cs typeface="Arial" panose="020B0604020202020204" pitchFamily="34" charset="0"/>
              </a:rPr>
              <a:t>) ≤ r</a:t>
            </a:r>
          </a:p>
          <a:p>
            <a:pPr marL="800100" lvl="1" indent="-342900" algn="l">
              <a:lnSpc>
                <a:spcPct val="110000"/>
              </a:lnSpc>
              <a:spcBef>
                <a:spcPct val="20000"/>
              </a:spcBef>
              <a:buClr>
                <a:schemeClr val="tx1"/>
              </a:buClr>
              <a:buSzPct val="102000"/>
              <a:buFont typeface="Arial" panose="020B0604020202020204" pitchFamily="34" charset="0"/>
              <a:buChar char="•"/>
            </a:pPr>
            <a:r>
              <a:rPr lang="en-US" altLang="en-US" sz="2000" b="0" dirty="0">
                <a:latin typeface="+mn-lt"/>
                <a:cs typeface="Arial" panose="020B0604020202020204" pitchFamily="34" charset="0"/>
              </a:rPr>
              <a:t>For any possible point x in cell C and any point y such that </a:t>
            </a:r>
            <a:r>
              <a:rPr lang="en-US" altLang="en-US" sz="2000" b="0" dirty="0" err="1">
                <a:latin typeface="+mn-lt"/>
                <a:cs typeface="Arial" panose="020B0604020202020204" pitchFamily="34" charset="0"/>
              </a:rPr>
              <a:t>dist</a:t>
            </a:r>
            <a:r>
              <a:rPr lang="en-US" altLang="en-US" sz="2000" b="0" dirty="0">
                <a:latin typeface="+mn-lt"/>
                <a:cs typeface="Arial" panose="020B0604020202020204" pitchFamily="34" charset="0"/>
              </a:rPr>
              <a:t>(</a:t>
            </a:r>
            <a:r>
              <a:rPr lang="en-US" altLang="en-US" sz="2000" b="0" dirty="0" err="1">
                <a:latin typeface="+mn-lt"/>
                <a:cs typeface="Arial" panose="020B0604020202020204" pitchFamily="34" charset="0"/>
              </a:rPr>
              <a:t>x,y</a:t>
            </a:r>
            <a:r>
              <a:rPr lang="en-US" altLang="en-US" sz="2000" b="0" dirty="0">
                <a:latin typeface="+mn-lt"/>
                <a:cs typeface="Arial" panose="020B0604020202020204" pitchFamily="34" charset="0"/>
              </a:rPr>
              <a:t>) ≥ r, y is in a level-2 cell</a:t>
            </a:r>
          </a:p>
        </p:txBody>
      </p:sp>
      <p:sp>
        <p:nvSpPr>
          <p:cNvPr id="26631" name="Rectangle 11"/>
          <p:cNvSpPr>
            <a:spLocks noChangeArrowheads="1"/>
          </p:cNvSpPr>
          <p:nvPr/>
        </p:nvSpPr>
        <p:spPr bwMode="auto">
          <a:xfrm>
            <a:off x="381000" y="4135583"/>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tx1"/>
              </a:buClr>
              <a:buSzPct val="102000"/>
              <a:buFont typeface="Arial" panose="020B0604020202020204" pitchFamily="34" charset="0"/>
              <a:buChar char="•"/>
            </a:pPr>
            <a:r>
              <a:rPr lang="en-US" altLang="en-US" sz="2000" b="0" dirty="0">
                <a:latin typeface="+mn-lt"/>
                <a:cs typeface="Arial" panose="020B0604020202020204" pitchFamily="34" charset="0"/>
              </a:rPr>
              <a:t>Thus we only need to check the objects that cannot be pruned, and even for such an object o, only need to compute the distance between o and the objects in the level-2 cells (since beyond level-2, the distance from o is more than r)</a:t>
            </a:r>
          </a:p>
        </p:txBody>
      </p:sp>
    </p:spTree>
    <p:extLst>
      <p:ext uri="{BB962C8B-B14F-4D97-AF65-F5344CB8AC3E}">
        <p14:creationId xmlns:p14="http://schemas.microsoft.com/office/powerpoint/2010/main" val="26628040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22024"/>
            <a:ext cx="7886700" cy="5078776"/>
          </a:xfrm>
        </p:spPr>
        <p:style>
          <a:lnRef idx="1">
            <a:schemeClr val="accent2"/>
          </a:lnRef>
          <a:fillRef idx="2">
            <a:schemeClr val="accent2"/>
          </a:fillRef>
          <a:effectRef idx="1">
            <a:schemeClr val="accent2"/>
          </a:effectRef>
          <a:fontRef idx="minor">
            <a:schemeClr val="dk1"/>
          </a:fontRef>
        </p:style>
        <p:txBody>
          <a:bodyPr>
            <a:normAutofit fontScale="70000" lnSpcReduction="20000"/>
          </a:bodyPr>
          <a:lstStyle/>
          <a:p>
            <a:pPr>
              <a:lnSpc>
                <a:spcPct val="120000"/>
              </a:lnSpc>
              <a:spcBef>
                <a:spcPts val="600"/>
              </a:spcBef>
              <a:spcAft>
                <a:spcPts val="600"/>
              </a:spcAft>
            </a:pPr>
            <a:r>
              <a:rPr lang="en-US" dirty="0"/>
              <a:t>Distance-based outliers, such as                  -outliers, are just one type of outlier</a:t>
            </a:r>
          </a:p>
          <a:p>
            <a:pPr>
              <a:lnSpc>
                <a:spcPct val="120000"/>
              </a:lnSpc>
              <a:spcBef>
                <a:spcPts val="600"/>
              </a:spcBef>
              <a:spcAft>
                <a:spcPts val="600"/>
              </a:spcAft>
            </a:pPr>
            <a:r>
              <a:rPr lang="en-US" dirty="0"/>
              <a:t>Distance-based outlier detection takes a global view of the data set</a:t>
            </a:r>
          </a:p>
          <a:p>
            <a:pPr>
              <a:lnSpc>
                <a:spcPct val="120000"/>
              </a:lnSpc>
              <a:spcBef>
                <a:spcPts val="600"/>
              </a:spcBef>
              <a:spcAft>
                <a:spcPts val="600"/>
              </a:spcAft>
            </a:pPr>
            <a:r>
              <a:rPr lang="en-US" dirty="0"/>
              <a:t>                  -outlier, for example, is far (as quantified by parameter r) from at least                                       % of the objects in the data set. In other words, an outlier as such is remote from the majority of the data.</a:t>
            </a:r>
          </a:p>
          <a:p>
            <a:pPr>
              <a:lnSpc>
                <a:spcPct val="120000"/>
              </a:lnSpc>
              <a:spcBef>
                <a:spcPts val="600"/>
              </a:spcBef>
              <a:spcAft>
                <a:spcPts val="600"/>
              </a:spcAft>
            </a:pPr>
            <a:r>
              <a:rPr lang="en-US" dirty="0"/>
              <a:t>To detect distance-based outliers, we need two global parameters, </a:t>
            </a:r>
            <a:r>
              <a:rPr lang="en-US" i="1" dirty="0"/>
              <a:t>r</a:t>
            </a:r>
            <a:r>
              <a:rPr lang="en-US" dirty="0"/>
              <a:t> and π, which are applied to every outlier object.</a:t>
            </a:r>
          </a:p>
          <a:p>
            <a:pPr>
              <a:lnSpc>
                <a:spcPct val="120000"/>
              </a:lnSpc>
              <a:spcBef>
                <a:spcPts val="600"/>
              </a:spcBef>
              <a:spcAft>
                <a:spcPts val="600"/>
              </a:spcAft>
            </a:pPr>
            <a:r>
              <a:rPr lang="en-US" dirty="0"/>
              <a:t>Many real-world data sets demonstrate a more complex structure, where objects may be considered outliers with respect to their local neighborhoods, rather than with respect to the global data distribution. </a:t>
            </a:r>
          </a:p>
          <a:p>
            <a:pPr>
              <a:lnSpc>
                <a:spcPct val="120000"/>
              </a:lnSpc>
              <a:spcBef>
                <a:spcPts val="600"/>
              </a:spcBef>
              <a:spcAft>
                <a:spcPts val="600"/>
              </a:spcAft>
            </a:pPr>
            <a:endParaRPr lang="en-US" dirty="0"/>
          </a:p>
          <a:p>
            <a:pPr>
              <a:lnSpc>
                <a:spcPct val="120000"/>
              </a:lnSpc>
              <a:spcBef>
                <a:spcPts val="600"/>
              </a:spcBef>
              <a:spcAft>
                <a:spcPts val="600"/>
              </a:spcAft>
            </a:pPr>
            <a:endParaRPr lang="en-US" dirty="0"/>
          </a:p>
        </p:txBody>
      </p:sp>
      <p:sp>
        <p:nvSpPr>
          <p:cNvPr id="4" name="Rectangle 2"/>
          <p:cNvSpPr>
            <a:spLocks noGrp="1" noChangeArrowheads="1"/>
          </p:cNvSpPr>
          <p:nvPr>
            <p:ph type="title"/>
          </p:nvPr>
        </p:nvSpPr>
        <p:spPr>
          <a:xfrm>
            <a:off x="825347" y="342899"/>
            <a:ext cx="7886700" cy="473074"/>
          </a:xfrm>
        </p:spPr>
        <p:txBody>
          <a:bodyPr>
            <a:normAutofit/>
          </a:bodyPr>
          <a:lstStyle/>
          <a:p>
            <a:r>
              <a:rPr lang="en-US" altLang="en-US" sz="2600" b="1" dirty="0"/>
              <a:t>Distance-Based Outlier Detection: Limitations</a:t>
            </a:r>
          </a:p>
        </p:txBody>
      </p:sp>
      <p:pic>
        <p:nvPicPr>
          <p:cNvPr id="1027" name="Picture 3" descr="Image from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359" y="1420258"/>
            <a:ext cx="8890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rom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528" y="2941731"/>
            <a:ext cx="20193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Image from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66" y="2619260"/>
            <a:ext cx="8890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667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4" name="Picture 7"/>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939114" y="4412974"/>
            <a:ext cx="3085616" cy="190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0" name="Rectangle 2"/>
          <p:cNvSpPr>
            <a:spLocks noGrp="1" noChangeArrowheads="1"/>
          </p:cNvSpPr>
          <p:nvPr>
            <p:ph type="title"/>
          </p:nvPr>
        </p:nvSpPr>
        <p:spPr>
          <a:xfrm>
            <a:off x="1028700" y="186542"/>
            <a:ext cx="7886700" cy="473074"/>
          </a:xfrm>
        </p:spPr>
        <p:txBody>
          <a:bodyPr>
            <a:noAutofit/>
          </a:bodyPr>
          <a:lstStyle/>
          <a:p>
            <a:r>
              <a:rPr lang="en-US" altLang="en-US" sz="3200" b="1" dirty="0"/>
              <a:t>Density-Based Outlier Detection</a:t>
            </a:r>
          </a:p>
        </p:txBody>
      </p:sp>
      <p:sp>
        <p:nvSpPr>
          <p:cNvPr id="27651" name="Rectangle 3"/>
          <p:cNvSpPr>
            <a:spLocks noGrp="1" noChangeArrowheads="1"/>
          </p:cNvSpPr>
          <p:nvPr>
            <p:ph idx="1"/>
          </p:nvPr>
        </p:nvSpPr>
        <p:spPr>
          <a:xfrm>
            <a:off x="159026" y="2347549"/>
            <a:ext cx="8686800" cy="1949567"/>
          </a:xfrm>
        </p:spPr>
        <p:style>
          <a:lnRef idx="1">
            <a:schemeClr val="accent4"/>
          </a:lnRef>
          <a:fillRef idx="2">
            <a:schemeClr val="accent4"/>
          </a:fillRef>
          <a:effectRef idx="1">
            <a:schemeClr val="accent4"/>
          </a:effectRef>
          <a:fontRef idx="minor">
            <a:schemeClr val="dk1"/>
          </a:fontRef>
        </p:style>
        <p:txBody>
          <a:bodyPr>
            <a:normAutofit/>
          </a:bodyPr>
          <a:lstStyle/>
          <a:p>
            <a:pPr>
              <a:lnSpc>
                <a:spcPct val="110000"/>
              </a:lnSpc>
            </a:pPr>
            <a:r>
              <a:rPr lang="en-US" altLang="en-US" sz="2000" dirty="0"/>
              <a:t>Local outliers: Outliers comparing to their local neighborhoods, instead of the global data distribution</a:t>
            </a:r>
          </a:p>
          <a:p>
            <a:pPr>
              <a:lnSpc>
                <a:spcPct val="110000"/>
              </a:lnSpc>
            </a:pPr>
            <a:r>
              <a:rPr lang="en-US" altLang="en-US" sz="2000" dirty="0"/>
              <a:t>In Fig., o</a:t>
            </a:r>
            <a:r>
              <a:rPr lang="en-US" altLang="en-US" sz="2000" baseline="-25000" dirty="0"/>
              <a:t>1</a:t>
            </a:r>
            <a:r>
              <a:rPr lang="en-US" altLang="en-US" sz="2000" dirty="0"/>
              <a:t> and o2 are local outliers to C</a:t>
            </a:r>
            <a:r>
              <a:rPr lang="en-US" altLang="en-US" sz="2000" baseline="-25000" dirty="0"/>
              <a:t>1</a:t>
            </a:r>
            <a:r>
              <a:rPr lang="en-US" altLang="en-US" sz="2000" dirty="0"/>
              <a:t>, o</a:t>
            </a:r>
            <a:r>
              <a:rPr lang="en-US" altLang="en-US" sz="2000" baseline="-25000" dirty="0"/>
              <a:t>3</a:t>
            </a:r>
            <a:r>
              <a:rPr lang="en-US" altLang="en-US" sz="2000" dirty="0"/>
              <a:t> is a global outlier, but o</a:t>
            </a:r>
            <a:r>
              <a:rPr lang="en-US" altLang="en-US" sz="2000" baseline="-25000" dirty="0"/>
              <a:t>4</a:t>
            </a:r>
            <a:r>
              <a:rPr lang="en-US" altLang="en-US" sz="2000" dirty="0"/>
              <a:t> is not an outlier.  However, proximity-based clustering cannot find o</a:t>
            </a:r>
            <a:r>
              <a:rPr lang="en-US" altLang="en-US" sz="2000" baseline="-25000" dirty="0"/>
              <a:t>1</a:t>
            </a:r>
            <a:r>
              <a:rPr lang="en-US" altLang="en-US" sz="2000" dirty="0"/>
              <a:t> and o</a:t>
            </a:r>
            <a:r>
              <a:rPr lang="en-US" altLang="en-US" sz="2000" baseline="-25000" dirty="0"/>
              <a:t>2</a:t>
            </a:r>
            <a:r>
              <a:rPr lang="en-US" altLang="en-US" sz="2000" dirty="0"/>
              <a:t> are outlier (e.g., comparing with O</a:t>
            </a:r>
            <a:r>
              <a:rPr lang="en-US" altLang="en-US" sz="2000" baseline="-25000" dirty="0"/>
              <a:t>4</a:t>
            </a:r>
            <a:r>
              <a:rPr lang="en-US" altLang="en-US" sz="2000" dirty="0"/>
              <a:t>).</a:t>
            </a:r>
          </a:p>
        </p:txBody>
      </p:sp>
      <p:sp>
        <p:nvSpPr>
          <p:cNvPr id="2765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621F110-338E-47C9-B685-30CE3B0BE9C3}" type="slidenum">
              <a:rPr lang="en-US" altLang="en-US" sz="1200" b="1">
                <a:latin typeface="Calibri" panose="020F0502020204030204" pitchFamily="34" charset="0"/>
              </a:rPr>
              <a:pPr algn="r" eaLnBrk="1" hangingPunct="1"/>
              <a:t>39</a:t>
            </a:fld>
            <a:endParaRPr lang="en-US" altLang="en-US" sz="1200" b="1">
              <a:latin typeface="Calibri" panose="020F0502020204030204" pitchFamily="34" charset="0"/>
            </a:endParaRPr>
          </a:p>
        </p:txBody>
      </p:sp>
      <p:sp>
        <p:nvSpPr>
          <p:cNvPr id="27653" name="Rectangle 6"/>
          <p:cNvSpPr>
            <a:spLocks noChangeArrowheads="1"/>
          </p:cNvSpPr>
          <p:nvPr/>
        </p:nvSpPr>
        <p:spPr bwMode="auto">
          <a:xfrm>
            <a:off x="159026" y="560320"/>
            <a:ext cx="8686800" cy="162629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p>
            <a:pPr marL="171450" indent="-171450" algn="l" defTabSz="685800">
              <a:lnSpc>
                <a:spcPct val="110000"/>
              </a:lnSpc>
              <a:spcBef>
                <a:spcPts val="750"/>
              </a:spcBef>
              <a:buFont typeface="Arial" panose="020B0604020202020204" pitchFamily="34" charset="0"/>
              <a:buChar char="•"/>
            </a:pPr>
            <a:r>
              <a:rPr lang="en-US" altLang="en-US" sz="2000" dirty="0">
                <a:latin typeface="+mn-lt"/>
              </a:rPr>
              <a:t>Intuition (density-based outlier detection): The density around an outlier object is significantly different from the density around its neighbors</a:t>
            </a:r>
          </a:p>
          <a:p>
            <a:pPr marL="171450" indent="-171450" algn="l" defTabSz="685800">
              <a:lnSpc>
                <a:spcPct val="110000"/>
              </a:lnSpc>
              <a:spcBef>
                <a:spcPts val="750"/>
              </a:spcBef>
              <a:buFont typeface="Arial" panose="020B0604020202020204" pitchFamily="34" charset="0"/>
              <a:buChar char="•"/>
            </a:pPr>
            <a:r>
              <a:rPr lang="en-US" altLang="en-US" sz="2000" dirty="0">
                <a:latin typeface="+mn-lt"/>
              </a:rPr>
              <a:t>Method: Use the relative density of an object against its neighbors as the indicator of the degree of the object being outliers</a:t>
            </a:r>
          </a:p>
        </p:txBody>
      </p:sp>
    </p:spTree>
    <p:extLst>
      <p:ext uri="{BB962C8B-B14F-4D97-AF65-F5344CB8AC3E}">
        <p14:creationId xmlns:p14="http://schemas.microsoft.com/office/powerpoint/2010/main" val="2306794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1776620" cy="410126"/>
          </a:xfrm>
        </p:spPr>
        <p:txBody>
          <a:bodyPr>
            <a:normAutofit fontScale="90000"/>
          </a:bodyPr>
          <a:lstStyle/>
          <a:p>
            <a:r>
              <a:rPr lang="en-US" dirty="0" smtClean="0"/>
              <a:t>K-NN</a:t>
            </a:r>
            <a:endParaRPr lang="en-IN" dirty="0"/>
          </a:p>
        </p:txBody>
      </p:sp>
      <p:sp>
        <p:nvSpPr>
          <p:cNvPr id="3" name="Content Placeholder 2"/>
          <p:cNvSpPr>
            <a:spLocks noGrp="1"/>
          </p:cNvSpPr>
          <p:nvPr>
            <p:ph idx="1"/>
          </p:nvPr>
        </p:nvSpPr>
        <p:spPr>
          <a:xfrm>
            <a:off x="236994" y="748115"/>
            <a:ext cx="4225676" cy="5722259"/>
          </a:xfrm>
        </p:spPr>
        <p:txBody>
          <a:bodyPr>
            <a:normAutofit fontScale="92500"/>
          </a:bodyPr>
          <a:lstStyle/>
          <a:p>
            <a:r>
              <a:rPr lang="en-US" sz="2200" dirty="0"/>
              <a:t>K-nearest neighbors (KNN) algorithm is a type of supervised ML algorithm which can be used for both classification as well as regression predictive problems. However, it is mainly used for classification predictive problems in industry. The following two properties would define KNN well −</a:t>
            </a:r>
          </a:p>
          <a:p>
            <a:r>
              <a:rPr lang="en-US" sz="2200" b="1" dirty="0"/>
              <a:t>Lazy learning algorithm</a:t>
            </a:r>
            <a:r>
              <a:rPr lang="en-US" sz="2200" dirty="0"/>
              <a:t> − KNN is a lazy learning algorithm because it does not have a specialized training phase and uses all the data for training while classification.</a:t>
            </a:r>
          </a:p>
          <a:p>
            <a:r>
              <a:rPr lang="en-US" sz="2200" b="1" dirty="0"/>
              <a:t>Non-parametric learning algorithm</a:t>
            </a:r>
            <a:r>
              <a:rPr lang="en-US" sz="2200" dirty="0"/>
              <a:t> − KNN is also a non-parametric learning algorithm because it doesn’t assume anything about the underlying data.</a:t>
            </a:r>
          </a:p>
          <a:p>
            <a:pPr marL="0" indent="0">
              <a:buNone/>
            </a:pPr>
            <a:endParaRPr lang="en-IN" sz="2200" dirty="0"/>
          </a:p>
        </p:txBody>
      </p:sp>
      <p:sp>
        <p:nvSpPr>
          <p:cNvPr id="4" name="Slide Number Placeholder 3"/>
          <p:cNvSpPr>
            <a:spLocks noGrp="1"/>
          </p:cNvSpPr>
          <p:nvPr>
            <p:ph type="sldNum" sz="quarter" idx="12"/>
          </p:nvPr>
        </p:nvSpPr>
        <p:spPr/>
        <p:txBody>
          <a:bodyPr/>
          <a:lstStyle/>
          <a:p>
            <a:fld id="{D26740DE-8293-487D-9531-1FF883CE0649}" type="slidenum">
              <a:rPr lang="en-US" smtClean="0"/>
              <a:t>4</a:t>
            </a:fld>
            <a:endParaRPr lang="en-US"/>
          </a:p>
        </p:txBody>
      </p:sp>
      <p:pic>
        <p:nvPicPr>
          <p:cNvPr id="307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014" y="570190"/>
            <a:ext cx="3684212" cy="2726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0" y="3586054"/>
            <a:ext cx="4572000" cy="2585323"/>
          </a:xfrm>
          <a:prstGeom prst="rect">
            <a:avLst/>
          </a:prstGeom>
        </p:spPr>
        <p:txBody>
          <a:bodyPr>
            <a:spAutoFit/>
          </a:bodyPr>
          <a:lstStyle/>
          <a:p>
            <a:r>
              <a:rPr lang="en-US" dirty="0">
                <a:solidFill>
                  <a:srgbClr val="292929"/>
                </a:solidFill>
                <a:latin typeface="medium-content-serif-font"/>
              </a:rPr>
              <a:t>The algorithm can be summarized as:</a:t>
            </a:r>
          </a:p>
          <a:p>
            <a:pPr>
              <a:buFont typeface="+mj-lt"/>
              <a:buAutoNum type="arabicPeriod"/>
            </a:pPr>
            <a:r>
              <a:rPr lang="en-US" dirty="0">
                <a:solidFill>
                  <a:srgbClr val="292929"/>
                </a:solidFill>
                <a:latin typeface="medium-content-serif-font"/>
              </a:rPr>
              <a:t>A positive integer k is specified, along with a new sample</a:t>
            </a:r>
          </a:p>
          <a:p>
            <a:pPr>
              <a:buFont typeface="+mj-lt"/>
              <a:buAutoNum type="arabicPeriod"/>
            </a:pPr>
            <a:r>
              <a:rPr lang="en-US" dirty="0">
                <a:solidFill>
                  <a:srgbClr val="292929"/>
                </a:solidFill>
                <a:latin typeface="medium-content-serif-font"/>
              </a:rPr>
              <a:t>We select the k entries in our database which are closest to the new sample</a:t>
            </a:r>
          </a:p>
          <a:p>
            <a:pPr>
              <a:buFont typeface="+mj-lt"/>
              <a:buAutoNum type="arabicPeriod"/>
            </a:pPr>
            <a:r>
              <a:rPr lang="en-US" dirty="0">
                <a:solidFill>
                  <a:srgbClr val="292929"/>
                </a:solidFill>
                <a:latin typeface="medium-content-serif-font"/>
              </a:rPr>
              <a:t>We find the most common classification of these entries</a:t>
            </a:r>
          </a:p>
          <a:p>
            <a:pPr>
              <a:buFont typeface="+mj-lt"/>
              <a:buAutoNum type="arabicPeriod"/>
            </a:pPr>
            <a:r>
              <a:rPr lang="en-US" dirty="0">
                <a:solidFill>
                  <a:srgbClr val="292929"/>
                </a:solidFill>
                <a:latin typeface="medium-content-serif-font"/>
              </a:rPr>
              <a:t>This is the classification we give to the new sample</a:t>
            </a:r>
            <a:endParaRPr lang="en-US" b="0" i="0" dirty="0">
              <a:solidFill>
                <a:srgbClr val="292929"/>
              </a:solidFill>
              <a:effectLst/>
              <a:latin typeface="medium-content-serif-font"/>
            </a:endParaRPr>
          </a:p>
        </p:txBody>
      </p:sp>
    </p:spTree>
    <p:extLst>
      <p:ext uri="{BB962C8B-B14F-4D97-AF65-F5344CB8AC3E}">
        <p14:creationId xmlns:p14="http://schemas.microsoft.com/office/powerpoint/2010/main" val="2994553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54776" y="167480"/>
            <a:ext cx="7886700" cy="434181"/>
          </a:xfrm>
        </p:spPr>
        <p:txBody>
          <a:bodyPr>
            <a:noAutofit/>
          </a:bodyPr>
          <a:lstStyle/>
          <a:p>
            <a:r>
              <a:rPr lang="en-US" altLang="en-US" sz="2800" b="1" dirty="0"/>
              <a:t>Local Reachability Density</a:t>
            </a:r>
          </a:p>
        </p:txBody>
      </p:sp>
      <p:sp>
        <p:nvSpPr>
          <p:cNvPr id="28675" name="Rectangle 3"/>
          <p:cNvSpPr>
            <a:spLocks noGrp="1" noChangeArrowheads="1"/>
          </p:cNvSpPr>
          <p:nvPr>
            <p:ph idx="1"/>
          </p:nvPr>
        </p:nvSpPr>
        <p:spPr>
          <a:xfrm>
            <a:off x="274982" y="529431"/>
            <a:ext cx="6175513" cy="5861430"/>
          </a:xfrm>
        </p:spPr>
        <p:style>
          <a:lnRef idx="1">
            <a:schemeClr val="accent4"/>
          </a:lnRef>
          <a:fillRef idx="2">
            <a:schemeClr val="accent4"/>
          </a:fillRef>
          <a:effectRef idx="1">
            <a:schemeClr val="accent4"/>
          </a:effectRef>
          <a:fontRef idx="minor">
            <a:schemeClr val="dk1"/>
          </a:fontRef>
        </p:style>
        <p:txBody>
          <a:bodyPr/>
          <a:lstStyle/>
          <a:p>
            <a:pPr>
              <a:lnSpc>
                <a:spcPct val="110000"/>
              </a:lnSpc>
            </a:pPr>
            <a:r>
              <a:rPr lang="en-US" altLang="en-US" sz="2000" dirty="0"/>
              <a:t>k-distance of an object o, </a:t>
            </a:r>
            <a:r>
              <a:rPr lang="en-US" altLang="en-US" sz="2000" dirty="0" err="1"/>
              <a:t>dist</a:t>
            </a:r>
            <a:r>
              <a:rPr lang="en-US" altLang="en-US" sz="2000" baseline="-25000" dirty="0" err="1"/>
              <a:t>k</a:t>
            </a:r>
            <a:r>
              <a:rPr lang="en-US" altLang="en-US" sz="2000" dirty="0"/>
              <a:t>(o): distance between o and its k-</a:t>
            </a:r>
            <a:r>
              <a:rPr lang="en-US" altLang="en-US" sz="2000" dirty="0" err="1"/>
              <a:t>th</a:t>
            </a:r>
            <a:r>
              <a:rPr lang="en-US" altLang="en-US" sz="2000" dirty="0"/>
              <a:t> NN</a:t>
            </a:r>
          </a:p>
          <a:p>
            <a:pPr>
              <a:lnSpc>
                <a:spcPct val="110000"/>
              </a:lnSpc>
            </a:pPr>
            <a:r>
              <a:rPr lang="en-US" altLang="en-US" sz="2000" dirty="0"/>
              <a:t>k-distance neighborhood of o, </a:t>
            </a:r>
            <a:r>
              <a:rPr lang="en-US" altLang="en-US" sz="2000" dirty="0" err="1"/>
              <a:t>N</a:t>
            </a:r>
            <a:r>
              <a:rPr lang="en-US" altLang="en-US" sz="2000" baseline="-25000" dirty="0" err="1"/>
              <a:t>k</a:t>
            </a:r>
            <a:r>
              <a:rPr lang="en-US" altLang="en-US" sz="2000" dirty="0"/>
              <a:t>(o) = {o’| o’ in D, </a:t>
            </a:r>
            <a:r>
              <a:rPr lang="en-US" altLang="en-US" sz="2000" dirty="0" err="1"/>
              <a:t>dist</a:t>
            </a:r>
            <a:r>
              <a:rPr lang="en-US" altLang="en-US" sz="2000" dirty="0"/>
              <a:t>(o, o’) ≤ </a:t>
            </a:r>
            <a:r>
              <a:rPr lang="en-US" altLang="en-US" sz="2000" dirty="0" err="1"/>
              <a:t>dist</a:t>
            </a:r>
            <a:r>
              <a:rPr lang="en-US" altLang="en-US" sz="2000" baseline="-25000" dirty="0" err="1"/>
              <a:t>k</a:t>
            </a:r>
            <a:r>
              <a:rPr lang="en-US" altLang="en-US" sz="2000" dirty="0"/>
              <a:t>(o)}</a:t>
            </a:r>
          </a:p>
          <a:p>
            <a:pPr lvl="1"/>
            <a:r>
              <a:rPr lang="en-US" altLang="en-US" sz="2000" dirty="0" err="1"/>
              <a:t>N</a:t>
            </a:r>
            <a:r>
              <a:rPr lang="en-US" altLang="en-US" sz="2000" baseline="-25000" dirty="0" err="1"/>
              <a:t>k</a:t>
            </a:r>
            <a:r>
              <a:rPr lang="en-US" altLang="en-US" sz="2000" dirty="0"/>
              <a:t>(o) could be bigger than k since multiple objects may have identical distance to o</a:t>
            </a:r>
          </a:p>
          <a:p>
            <a:pPr>
              <a:lnSpc>
                <a:spcPct val="110000"/>
              </a:lnSpc>
            </a:pPr>
            <a:r>
              <a:rPr lang="en-US" altLang="en-US" sz="2000" dirty="0"/>
              <a:t>Reachability distance from </a:t>
            </a:r>
            <a:r>
              <a:rPr lang="en-US" altLang="en-US" sz="2000" i="1" dirty="0"/>
              <a:t>o’</a:t>
            </a:r>
            <a:r>
              <a:rPr lang="en-US" altLang="en-US" sz="2000" dirty="0"/>
              <a:t> to </a:t>
            </a:r>
            <a:r>
              <a:rPr lang="en-US" altLang="en-US" sz="2000" i="1" dirty="0"/>
              <a:t>o</a:t>
            </a:r>
            <a:r>
              <a:rPr lang="en-US" altLang="en-US" sz="2000" dirty="0"/>
              <a:t>:</a:t>
            </a:r>
          </a:p>
          <a:p>
            <a:pPr>
              <a:lnSpc>
                <a:spcPct val="110000"/>
              </a:lnSpc>
            </a:pPr>
            <a:endParaRPr lang="en-US" altLang="en-US" sz="2000" dirty="0"/>
          </a:p>
          <a:p>
            <a:pPr marL="342900" lvl="1" indent="0">
              <a:lnSpc>
                <a:spcPct val="110000"/>
              </a:lnSpc>
              <a:buNone/>
            </a:pPr>
            <a:r>
              <a:rPr lang="en-US" altLang="en-US" sz="2000" dirty="0"/>
              <a:t>where k is a user-specified parameter</a:t>
            </a:r>
          </a:p>
          <a:p>
            <a:pPr marL="342900" lvl="1" indent="0">
              <a:lnSpc>
                <a:spcPct val="100000"/>
              </a:lnSpc>
              <a:spcBef>
                <a:spcPts val="0"/>
              </a:spcBef>
              <a:buNone/>
            </a:pPr>
            <a:r>
              <a:rPr lang="en-US" sz="2000" dirty="0"/>
              <a:t>that controls the smoothing effect</a:t>
            </a:r>
            <a:endParaRPr lang="en-US" altLang="en-US" sz="2000" dirty="0"/>
          </a:p>
          <a:p>
            <a:pPr>
              <a:lnSpc>
                <a:spcPct val="110000"/>
              </a:lnSpc>
            </a:pPr>
            <a:endParaRPr lang="en-US" altLang="en-US" sz="2000" dirty="0"/>
          </a:p>
          <a:p>
            <a:pPr>
              <a:lnSpc>
                <a:spcPct val="110000"/>
              </a:lnSpc>
            </a:pPr>
            <a:r>
              <a:rPr lang="en-US" altLang="en-US" sz="2000" dirty="0"/>
              <a:t>Local reachability density of </a:t>
            </a:r>
            <a:r>
              <a:rPr lang="en-US" altLang="en-US" sz="2000" i="1" dirty="0"/>
              <a:t>o</a:t>
            </a:r>
            <a:r>
              <a:rPr lang="en-US" altLang="en-US" sz="2000" dirty="0"/>
              <a:t>:</a:t>
            </a:r>
          </a:p>
        </p:txBody>
      </p:sp>
      <p:sp>
        <p:nvSpPr>
          <p:cNvPr id="28676" name="Slide Number Placeholder 5"/>
          <p:cNvSpPr txBox="1">
            <a:spLocks noGrp="1"/>
          </p:cNvSpPr>
          <p:nvPr/>
        </p:nvSpPr>
        <p:spPr bwMode="auto">
          <a:xfrm>
            <a:off x="7239000" y="73914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ABB7DDF6-6A26-43B7-89E1-3B7799AFCC6C}" type="slidenum">
              <a:rPr lang="en-US" altLang="en-US" sz="1200" b="1">
                <a:latin typeface="Calibri" panose="020F0502020204030204" pitchFamily="34" charset="0"/>
              </a:rPr>
              <a:pPr algn="r" eaLnBrk="1" hangingPunct="1"/>
              <a:t>40</a:t>
            </a:fld>
            <a:endParaRPr lang="en-US" altLang="en-US" sz="1200" b="1">
              <a:latin typeface="Calibri" panose="020F0502020204030204" pitchFamily="34" charset="0"/>
            </a:endParaRPr>
          </a:p>
        </p:txBody>
      </p:sp>
      <p:pic>
        <p:nvPicPr>
          <p:cNvPr id="2867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00400"/>
            <a:ext cx="50292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0"/>
            <a:ext cx="46259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duotone>
              <a:prstClr val="black"/>
              <a:schemeClr val="accent5">
                <a:tint val="45000"/>
                <a:satMod val="400000"/>
              </a:schemeClr>
            </a:duotone>
          </a:blip>
          <a:stretch>
            <a:fillRect/>
          </a:stretch>
        </p:blipFill>
        <p:spPr>
          <a:xfrm>
            <a:off x="6629400" y="4114800"/>
            <a:ext cx="2212076" cy="2027906"/>
          </a:xfrm>
          <a:prstGeom prst="rect">
            <a:avLst/>
          </a:prstGeom>
        </p:spPr>
      </p:pic>
    </p:spTree>
    <p:extLst>
      <p:ext uri="{BB962C8B-B14F-4D97-AF65-F5344CB8AC3E}">
        <p14:creationId xmlns:p14="http://schemas.microsoft.com/office/powerpoint/2010/main" val="3820797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71" y="130463"/>
            <a:ext cx="5384525" cy="648665"/>
          </a:xfrm>
        </p:spPr>
        <p:txBody>
          <a:bodyPr>
            <a:normAutofit fontScale="90000"/>
          </a:bodyPr>
          <a:lstStyle/>
          <a:p>
            <a:r>
              <a:rPr lang="en-US" dirty="0" smtClean="0"/>
              <a:t>REACHABILITY DISTANCE</a:t>
            </a:r>
            <a:endParaRPr lang="en-IN" dirty="0"/>
          </a:p>
        </p:txBody>
      </p:sp>
      <p:sp>
        <p:nvSpPr>
          <p:cNvPr id="3" name="Content Placeholder 2"/>
          <p:cNvSpPr>
            <a:spLocks noGrp="1"/>
          </p:cNvSpPr>
          <p:nvPr>
            <p:ph idx="1"/>
          </p:nvPr>
        </p:nvSpPr>
        <p:spPr>
          <a:xfrm>
            <a:off x="162407" y="3945835"/>
            <a:ext cx="8951113" cy="2403181"/>
          </a:xfrm>
        </p:spPr>
        <p:txBody>
          <a:bodyPr>
            <a:noAutofit/>
          </a:bodyPr>
          <a:lstStyle/>
          <a:p>
            <a:pPr marL="0" indent="0">
              <a:buNone/>
            </a:pPr>
            <a:r>
              <a:rPr lang="en-US" sz="1400" dirty="0" smtClean="0"/>
              <a:t>(</a:t>
            </a:r>
            <a:r>
              <a:rPr lang="en-US" sz="1400" dirty="0"/>
              <a:t>reachability distance of a measurement p with respect to a measurement o</a:t>
            </a:r>
            <a:r>
              <a:rPr lang="en-US" sz="1400" dirty="0" smtClean="0"/>
              <a:t>). </a:t>
            </a:r>
            <a:r>
              <a:rPr lang="en-US" sz="1400" dirty="0"/>
              <a:t> The reachability distance of a measurement p with respect to a measurement o is defined as reach-</a:t>
            </a:r>
            <a:r>
              <a:rPr lang="en-US" sz="1400" dirty="0" err="1"/>
              <a:t>dist</a:t>
            </a:r>
            <a:r>
              <a:rPr lang="en-US" sz="1400" dirty="0"/>
              <a:t> k (p, o) = max {k-</a:t>
            </a:r>
            <a:r>
              <a:rPr lang="en-US" sz="1400" dirty="0" err="1"/>
              <a:t>dist</a:t>
            </a:r>
            <a:r>
              <a:rPr lang="en-US" sz="1400" dirty="0"/>
              <a:t>(o), </a:t>
            </a:r>
            <a:r>
              <a:rPr lang="en-US" sz="1400" dirty="0" err="1"/>
              <a:t>dist</a:t>
            </a:r>
            <a:r>
              <a:rPr lang="en-US" sz="1400" dirty="0"/>
              <a:t>(p, o</a:t>
            </a:r>
            <a:r>
              <a:rPr lang="en-US" sz="1400" dirty="0" smtClean="0"/>
              <a:t>)}. </a:t>
            </a:r>
          </a:p>
          <a:p>
            <a:pPr marL="0" indent="0">
              <a:buNone/>
            </a:pPr>
            <a:r>
              <a:rPr lang="en-US" sz="1400" dirty="0" smtClean="0"/>
              <a:t>The </a:t>
            </a:r>
            <a:r>
              <a:rPr lang="en-US" sz="1400" dirty="0"/>
              <a:t>dotted circle denotes the </a:t>
            </a:r>
            <a:r>
              <a:rPr lang="en-US" sz="1400" dirty="0" err="1"/>
              <a:t>kdistance</a:t>
            </a:r>
            <a:r>
              <a:rPr lang="en-US" sz="1400" dirty="0"/>
              <a:t> neighborhood of a measurement o. </a:t>
            </a:r>
            <a:endParaRPr lang="en-US" sz="1400" dirty="0" smtClean="0"/>
          </a:p>
          <a:p>
            <a:pPr marL="0" indent="0">
              <a:buNone/>
            </a:pPr>
            <a:r>
              <a:rPr lang="en-US" sz="1400" dirty="0" smtClean="0"/>
              <a:t>Measurements </a:t>
            </a:r>
            <a:r>
              <a:rPr lang="en-US" sz="1400" dirty="0"/>
              <a:t>p 1 and p 2 are considered to be close to the measurement o. </a:t>
            </a:r>
            <a:endParaRPr lang="en-US" sz="1400" dirty="0" smtClean="0"/>
          </a:p>
          <a:p>
            <a:pPr marL="0" indent="0">
              <a:buNone/>
            </a:pPr>
            <a:r>
              <a:rPr lang="en-US" sz="1400" dirty="0" smtClean="0"/>
              <a:t>Thus</a:t>
            </a:r>
            <a:r>
              <a:rPr lang="en-US" sz="1400" dirty="0"/>
              <a:t>, p 1 and p 2 are in the k-distance neighborhood of o. </a:t>
            </a:r>
            <a:endParaRPr lang="en-US" sz="1400" dirty="0" smtClean="0"/>
          </a:p>
          <a:p>
            <a:pPr marL="0" indent="0">
              <a:buNone/>
            </a:pPr>
            <a:r>
              <a:rPr lang="en-US" sz="1400" dirty="0" smtClean="0">
                <a:solidFill>
                  <a:srgbClr val="FF0000"/>
                </a:solidFill>
              </a:rPr>
              <a:t>Namely</a:t>
            </a:r>
            <a:r>
              <a:rPr lang="en-US" sz="1400" dirty="0">
                <a:solidFill>
                  <a:srgbClr val="FF0000"/>
                </a:solidFill>
              </a:rPr>
              <a:t>, reach-</a:t>
            </a:r>
            <a:r>
              <a:rPr lang="en-US" sz="1400" dirty="0" err="1">
                <a:solidFill>
                  <a:srgbClr val="FF0000"/>
                </a:solidFill>
              </a:rPr>
              <a:t>dist</a:t>
            </a:r>
            <a:r>
              <a:rPr lang="en-US" sz="1400" dirty="0">
                <a:solidFill>
                  <a:srgbClr val="FF0000"/>
                </a:solidFill>
              </a:rPr>
              <a:t> k (p 1 , o) = reach-</a:t>
            </a:r>
            <a:r>
              <a:rPr lang="en-US" sz="1400" dirty="0" err="1">
                <a:solidFill>
                  <a:srgbClr val="FF0000"/>
                </a:solidFill>
              </a:rPr>
              <a:t>dist</a:t>
            </a:r>
            <a:r>
              <a:rPr lang="en-US" sz="1400" dirty="0">
                <a:solidFill>
                  <a:srgbClr val="FF0000"/>
                </a:solidFill>
              </a:rPr>
              <a:t> k (p 2 , o) = k-</a:t>
            </a:r>
            <a:r>
              <a:rPr lang="en-US" sz="1400" dirty="0" err="1">
                <a:solidFill>
                  <a:srgbClr val="FF0000"/>
                </a:solidFill>
              </a:rPr>
              <a:t>dist</a:t>
            </a:r>
            <a:r>
              <a:rPr lang="en-US" sz="1400" dirty="0">
                <a:solidFill>
                  <a:srgbClr val="FF0000"/>
                </a:solidFill>
              </a:rPr>
              <a:t>(o)</a:t>
            </a:r>
            <a:r>
              <a:rPr lang="en-US" sz="1400" dirty="0"/>
              <a:t>. </a:t>
            </a:r>
            <a:endParaRPr lang="en-US" sz="1400" dirty="0" smtClean="0"/>
          </a:p>
          <a:p>
            <a:pPr marL="0" indent="0">
              <a:buNone/>
            </a:pPr>
            <a:r>
              <a:rPr lang="en-US" sz="1400" dirty="0" smtClean="0"/>
              <a:t>While </a:t>
            </a:r>
            <a:r>
              <a:rPr lang="en-US" sz="1400" dirty="0"/>
              <a:t>the measurement p 3 is considered to be far away from o, thus the reachability distance of p 3 and o is simply the actual distance between them, namely reach-</a:t>
            </a:r>
            <a:r>
              <a:rPr lang="en-US" sz="1400" dirty="0" err="1"/>
              <a:t>dist</a:t>
            </a:r>
            <a:r>
              <a:rPr lang="en-US" sz="1400" dirty="0"/>
              <a:t> k (p 3 , o) = </a:t>
            </a:r>
            <a:r>
              <a:rPr lang="en-US" sz="1400" dirty="0" err="1"/>
              <a:t>dist</a:t>
            </a:r>
            <a:r>
              <a:rPr lang="en-US" sz="1400" dirty="0"/>
              <a:t>(p 3 , o). </a:t>
            </a:r>
            <a:endParaRPr lang="en-US" sz="1400" dirty="0" smtClean="0"/>
          </a:p>
          <a:p>
            <a:pPr marL="0" indent="0">
              <a:buNone/>
            </a:pPr>
            <a:r>
              <a:rPr lang="en-US" sz="1400" dirty="0" smtClean="0"/>
              <a:t>Therefore</a:t>
            </a:r>
            <a:r>
              <a:rPr lang="en-US" sz="1400" dirty="0"/>
              <a:t>, the reachability distance reach-</a:t>
            </a:r>
            <a:r>
              <a:rPr lang="en-US" sz="1400" dirty="0" err="1"/>
              <a:t>dist</a:t>
            </a:r>
            <a:r>
              <a:rPr lang="en-US" sz="1400" dirty="0"/>
              <a:t> k (p, o) is at least the k-distance of o or the actual distance between p and o. In this way, the statistical fluctuation of </a:t>
            </a:r>
            <a:r>
              <a:rPr lang="en-US" sz="1400" dirty="0" err="1"/>
              <a:t>dist</a:t>
            </a:r>
            <a:r>
              <a:rPr lang="en-US" sz="1400" dirty="0"/>
              <a:t>(p, o) for all the measurements p which are the neighbors of o can be significantly reduced</a:t>
            </a:r>
            <a:r>
              <a:rPr lang="en-US" sz="1400" dirty="0" smtClean="0"/>
              <a:t>.</a:t>
            </a:r>
            <a:endParaRPr lang="en-IN" sz="1400" dirty="0"/>
          </a:p>
        </p:txBody>
      </p:sp>
      <p:sp>
        <p:nvSpPr>
          <p:cNvPr id="4" name="Slide Number Placeholder 3"/>
          <p:cNvSpPr>
            <a:spLocks noGrp="1"/>
          </p:cNvSpPr>
          <p:nvPr>
            <p:ph type="sldNum" sz="quarter" idx="12"/>
          </p:nvPr>
        </p:nvSpPr>
        <p:spPr/>
        <p:txBody>
          <a:bodyPr/>
          <a:lstStyle/>
          <a:p>
            <a:fld id="{D26740DE-8293-487D-9531-1FF883CE0649}" type="slidenum">
              <a:rPr lang="en-US" smtClean="0"/>
              <a:t>41</a:t>
            </a:fld>
            <a:endParaRPr lang="en-US"/>
          </a:p>
        </p:txBody>
      </p:sp>
      <p:pic>
        <p:nvPicPr>
          <p:cNvPr id="2050" name="Picture 2" descr="An example of the reachability distance Definition 4. (reachability distance of a measurement p with respect to a measurement o). Let k be a positive integer. The reachability distance of a measurement p with respect to a measurement o is defined as reach-dist k (p, o) = max {k-dist(o), dist(p, o)}. As shown in Fig. 1, the dotted circle denotes the kdistance neighborhood of a measurement o. Measurements p 1 and p 2 are considered to be close to the measurement o. Thus, p 1 and p 2 are in the k-distance neighborhood of o. Namely, reach-dist k (p 1 , o) = reach-dist k (p 2 , o) = k-dist(o). While the measurement p 3 is considered to be far away from o, thus the reachability distance of p 3 and o is simply the actual distance between them, namely reach-dist k (p 3 , o) = dist(p 3 , o). Therefore, the reachability distance reach-dist k (p, o) is at least the k-distance of o or the actual distance between p and o. In this way, the statistical fluctuation of dist(p, o) for all the measurements p which are the neighbors of o can be significantly reduced. The strength"/>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95331" y="705678"/>
            <a:ext cx="5337312" cy="324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200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52500" y="162232"/>
            <a:ext cx="7886700" cy="473074"/>
          </a:xfrm>
        </p:spPr>
        <p:txBody>
          <a:bodyPr>
            <a:noAutofit/>
          </a:bodyPr>
          <a:lstStyle/>
          <a:p>
            <a:r>
              <a:rPr lang="en-US" altLang="en-US" sz="2800" b="1" dirty="0"/>
              <a:t>Local Outlier Factor: LOF</a:t>
            </a:r>
          </a:p>
        </p:txBody>
      </p:sp>
      <p:sp>
        <p:nvSpPr>
          <p:cNvPr id="2867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ABB7DDF6-6A26-43B7-89E1-3B7799AFCC6C}" type="slidenum">
              <a:rPr lang="en-US" altLang="en-US" sz="1200" b="1">
                <a:latin typeface="Calibri" panose="020F0502020204030204" pitchFamily="34" charset="0"/>
              </a:rPr>
              <a:pPr algn="r" eaLnBrk="1" hangingPunct="1"/>
              <a:t>42</a:t>
            </a:fld>
            <a:endParaRPr lang="en-US" altLang="en-US" sz="1200" b="1">
              <a:latin typeface="Calibri" panose="020F0502020204030204" pitchFamily="34" charset="0"/>
            </a:endParaRPr>
          </a:p>
        </p:txBody>
      </p:sp>
      <p:sp>
        <p:nvSpPr>
          <p:cNvPr id="28677" name="Rectangle 5"/>
          <p:cNvSpPr>
            <a:spLocks noChangeArrowheads="1"/>
          </p:cNvSpPr>
          <p:nvPr/>
        </p:nvSpPr>
        <p:spPr bwMode="auto">
          <a:xfrm>
            <a:off x="225287" y="703682"/>
            <a:ext cx="5280991" cy="5773318"/>
          </a:xfrm>
          <a:prstGeom prst="rect">
            <a:avLst/>
          </a:prstGeom>
          <a:ln/>
          <a:extLst/>
        </p:spPr>
        <p:style>
          <a:lnRef idx="1">
            <a:schemeClr val="accent1"/>
          </a:lnRef>
          <a:fillRef idx="2">
            <a:schemeClr val="accent1"/>
          </a:fillRef>
          <a:effectRef idx="1">
            <a:schemeClr val="accent1"/>
          </a:effectRef>
          <a:fontRef idx="minor">
            <a:schemeClr val="dk1"/>
          </a:fontRef>
        </p:style>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tx1"/>
              </a:buClr>
              <a:buSzPct val="100000"/>
              <a:buFont typeface="Arial" panose="020B0604020202020204" pitchFamily="34" charset="0"/>
              <a:buChar char="•"/>
            </a:pPr>
            <a:r>
              <a:rPr lang="en-US" altLang="en-US" sz="2000" b="0" dirty="0">
                <a:latin typeface="+mn-lt"/>
              </a:rPr>
              <a:t>LOF (Local outlier factor) of an object o is the average of the ratio of local reachability of </a:t>
            </a:r>
            <a:r>
              <a:rPr lang="en-US" altLang="en-US" sz="2000" b="0" i="1" dirty="0">
                <a:latin typeface="+mn-lt"/>
              </a:rPr>
              <a:t>o</a:t>
            </a:r>
            <a:r>
              <a:rPr lang="en-US" altLang="en-US" sz="2000" b="0" dirty="0">
                <a:latin typeface="+mn-lt"/>
              </a:rPr>
              <a:t> and those of </a:t>
            </a:r>
            <a:r>
              <a:rPr lang="en-US" altLang="en-US" sz="2000" b="0" i="1" dirty="0">
                <a:latin typeface="+mn-lt"/>
              </a:rPr>
              <a:t>o</a:t>
            </a:r>
            <a:r>
              <a:rPr lang="en-US" altLang="en-US" sz="2000" b="0" dirty="0">
                <a:latin typeface="+mn-lt"/>
              </a:rPr>
              <a:t>’s k-nearest neighbors</a:t>
            </a:r>
          </a:p>
          <a:p>
            <a:pPr algn="l">
              <a:lnSpc>
                <a:spcPct val="110000"/>
              </a:lnSpc>
              <a:spcBef>
                <a:spcPct val="20000"/>
              </a:spcBef>
              <a:buClr>
                <a:schemeClr val="tx1"/>
              </a:buClr>
              <a:buSzPct val="100000"/>
              <a:buFont typeface="Arial" panose="020B0604020202020204" pitchFamily="34" charset="0"/>
              <a:buChar char="•"/>
            </a:pPr>
            <a:endParaRPr lang="en-US" altLang="en-US" sz="2000" b="0" dirty="0">
              <a:latin typeface="+mn-lt"/>
            </a:endParaRPr>
          </a:p>
          <a:p>
            <a:pPr algn="l">
              <a:lnSpc>
                <a:spcPct val="110000"/>
              </a:lnSpc>
              <a:spcBef>
                <a:spcPct val="20000"/>
              </a:spcBef>
              <a:buClr>
                <a:schemeClr val="tx1"/>
              </a:buClr>
              <a:buSzPct val="100000"/>
              <a:buFont typeface="Arial" panose="020B0604020202020204" pitchFamily="34" charset="0"/>
              <a:buChar char="•"/>
            </a:pPr>
            <a:endParaRPr lang="en-US" altLang="en-US" sz="2000" b="0" i="1" dirty="0">
              <a:latin typeface="+mn-lt"/>
            </a:endParaRPr>
          </a:p>
          <a:p>
            <a:pPr algn="l">
              <a:lnSpc>
                <a:spcPct val="110000"/>
              </a:lnSpc>
              <a:spcBef>
                <a:spcPct val="20000"/>
              </a:spcBef>
              <a:buClr>
                <a:schemeClr val="tx1"/>
              </a:buClr>
              <a:buSzPct val="100000"/>
              <a:buFont typeface="Arial" panose="020B0604020202020204" pitchFamily="34" charset="0"/>
              <a:buChar char="•"/>
            </a:pPr>
            <a:endParaRPr lang="en-US" altLang="en-US" sz="2000" b="0" dirty="0">
              <a:latin typeface="+mn-lt"/>
            </a:endParaRPr>
          </a:p>
          <a:p>
            <a:pPr algn="l">
              <a:lnSpc>
                <a:spcPct val="110000"/>
              </a:lnSpc>
              <a:spcBef>
                <a:spcPct val="20000"/>
              </a:spcBef>
              <a:buClr>
                <a:schemeClr val="tx1"/>
              </a:buClr>
              <a:buSzPct val="100000"/>
              <a:buFont typeface="Arial" panose="020B0604020202020204" pitchFamily="34" charset="0"/>
              <a:buChar char="•"/>
            </a:pPr>
            <a:r>
              <a:rPr lang="en-US" altLang="en-US" sz="2000" b="0" dirty="0">
                <a:latin typeface="+mn-lt"/>
              </a:rPr>
              <a:t>the local outlier factor is the average of the ratio of the local reachability density of o and those of o's k-nearest neighbors</a:t>
            </a:r>
          </a:p>
          <a:p>
            <a:pPr algn="l">
              <a:lnSpc>
                <a:spcPct val="110000"/>
              </a:lnSpc>
              <a:spcBef>
                <a:spcPct val="20000"/>
              </a:spcBef>
              <a:buClr>
                <a:schemeClr val="tx1"/>
              </a:buClr>
              <a:buSzPct val="100000"/>
              <a:buFont typeface="Arial" panose="020B0604020202020204" pitchFamily="34" charset="0"/>
              <a:buChar char="•"/>
            </a:pPr>
            <a:r>
              <a:rPr lang="en-US" altLang="en-US" sz="2000" b="0" dirty="0">
                <a:latin typeface="+mn-lt"/>
              </a:rPr>
              <a:t>The lower the local reachability density of o, and the higher the local reachability density of the k-NN of o, the higher LOF</a:t>
            </a:r>
          </a:p>
          <a:p>
            <a:pPr algn="l">
              <a:lnSpc>
                <a:spcPct val="110000"/>
              </a:lnSpc>
              <a:spcBef>
                <a:spcPct val="20000"/>
              </a:spcBef>
              <a:buClr>
                <a:schemeClr val="tx1"/>
              </a:buClr>
              <a:buSzPct val="100000"/>
              <a:buFont typeface="Arial" panose="020B0604020202020204" pitchFamily="34" charset="0"/>
              <a:buChar char="•"/>
            </a:pPr>
            <a:r>
              <a:rPr lang="en-US" altLang="en-US" sz="2000" b="0" dirty="0">
                <a:latin typeface="+mn-lt"/>
              </a:rPr>
              <a:t>This captures a local outlier whose local density is relatively low comparing to the local densities of its k-NN</a:t>
            </a:r>
          </a:p>
        </p:txBody>
      </p:sp>
      <p:pic>
        <p:nvPicPr>
          <p:cNvPr id="4" name="Picture 3"/>
          <p:cNvPicPr>
            <a:picLocks noChangeAspect="1"/>
          </p:cNvPicPr>
          <p:nvPr/>
        </p:nvPicPr>
        <p:blipFill>
          <a:blip r:embed="rId3"/>
          <a:stretch>
            <a:fillRect/>
          </a:stretch>
        </p:blipFill>
        <p:spPr>
          <a:xfrm>
            <a:off x="781998" y="1844537"/>
            <a:ext cx="3028950" cy="704850"/>
          </a:xfrm>
          <a:prstGeom prst="rect">
            <a:avLst/>
          </a:prstGeom>
        </p:spPr>
      </p:pic>
      <p:pic>
        <p:nvPicPr>
          <p:cNvPr id="1026" name="Picture 2"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6278" y="1083365"/>
            <a:ext cx="3528392" cy="29320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5666012" y="4015409"/>
            <a:ext cx="3071192" cy="1692771"/>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292929"/>
                </a:solidFill>
                <a:effectLst/>
                <a:latin typeface="medium-content-serif-font"/>
              </a:rPr>
              <a:t>Local Outlier Factor (LOF) is a score that tells how likely a certain data point is an outlier/anomaly.</a:t>
            </a:r>
            <a:endParaRPr kumimoji="0" lang="en-US" altLang="en-US" sz="600" b="1"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757575"/>
                </a:solidFill>
                <a:effectLst/>
                <a:latin typeface="medium-content-title-font"/>
              </a:rPr>
              <a:t>LOF ≈1 ⇒ no outlier</a:t>
            </a:r>
            <a:endParaRPr kumimoji="0" lang="en-US" altLang="en-US" sz="600" b="1"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smtClean="0">
                <a:ln>
                  <a:noFill/>
                </a:ln>
                <a:solidFill>
                  <a:srgbClr val="757575"/>
                </a:solidFill>
                <a:effectLst/>
                <a:latin typeface="medium-content-title-font"/>
              </a:rPr>
              <a:t>LOF ≫1 ⇒ outlier</a:t>
            </a:r>
            <a:endParaRPr kumimoji="0" lang="en-US" altLang="en-US"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40730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6578" name="Rectangle 2">
            <a:extLst>
              <a:ext uri="{FF2B5EF4-FFF2-40B4-BE49-F238E27FC236}">
                <a16:creationId xmlns:a16="http://schemas.microsoft.com/office/drawing/2014/main" id="{422CF107-AD5A-4826-9819-1E809072176D}"/>
              </a:ext>
            </a:extLst>
          </p:cNvPr>
          <p:cNvSpPr>
            <a:spLocks noGrp="1" noChangeArrowheads="1"/>
          </p:cNvSpPr>
          <p:nvPr>
            <p:ph type="title"/>
          </p:nvPr>
        </p:nvSpPr>
        <p:spPr/>
        <p:txBody>
          <a:bodyPr/>
          <a:lstStyle/>
          <a:p>
            <a:r>
              <a:rPr lang="en-US" altLang="zh-CN" sz="3200" dirty="0">
                <a:ea typeface="SimSun" panose="02010600030101010101" pitchFamily="2" charset="-122"/>
              </a:rPr>
              <a:t>Clustering-Based</a:t>
            </a:r>
          </a:p>
        </p:txBody>
      </p:sp>
      <p:sp>
        <p:nvSpPr>
          <p:cNvPr id="1816579" name="Rectangle 3">
            <a:extLst>
              <a:ext uri="{FF2B5EF4-FFF2-40B4-BE49-F238E27FC236}">
                <a16:creationId xmlns:a16="http://schemas.microsoft.com/office/drawing/2014/main" id="{554EA4F9-D006-4B51-BE78-E9A246D3E0E9}"/>
              </a:ext>
            </a:extLst>
          </p:cNvPr>
          <p:cNvSpPr>
            <a:spLocks noGrp="1" noChangeArrowheads="1"/>
          </p:cNvSpPr>
          <p:nvPr>
            <p:ph type="body" idx="1"/>
          </p:nvPr>
        </p:nvSpPr>
        <p:spPr>
          <a:xfrm>
            <a:off x="411163" y="1361660"/>
            <a:ext cx="4491037" cy="4962939"/>
          </a:xfrm>
        </p:spPr>
        <p:style>
          <a:lnRef idx="1">
            <a:schemeClr val="accent1"/>
          </a:lnRef>
          <a:fillRef idx="2">
            <a:schemeClr val="accent1"/>
          </a:fillRef>
          <a:effectRef idx="1">
            <a:schemeClr val="accent1"/>
          </a:effectRef>
          <a:fontRef idx="minor">
            <a:schemeClr val="dk1"/>
          </a:fontRef>
        </p:style>
        <p:txBody>
          <a:bodyPr/>
          <a:lstStyle/>
          <a:p>
            <a:pPr marL="342900" indent="-342900">
              <a:spcBef>
                <a:spcPts val="600"/>
              </a:spcBef>
              <a:spcAft>
                <a:spcPts val="600"/>
              </a:spcAft>
            </a:pPr>
            <a:r>
              <a:rPr lang="en-US" altLang="zh-CN" dirty="0">
                <a:ea typeface="SimSun" panose="02010600030101010101" pitchFamily="2" charset="-122"/>
              </a:rPr>
              <a:t>Basic idea:</a:t>
            </a:r>
          </a:p>
          <a:p>
            <a:pPr marL="742950" lvl="1" indent="-285750">
              <a:lnSpc>
                <a:spcPct val="100000"/>
              </a:lnSpc>
              <a:spcBef>
                <a:spcPts val="600"/>
              </a:spcBef>
              <a:spcAft>
                <a:spcPts val="600"/>
              </a:spcAft>
            </a:pPr>
            <a:r>
              <a:rPr lang="en-US" altLang="zh-CN" dirty="0">
                <a:ea typeface="SimSun" panose="02010600030101010101" pitchFamily="2" charset="-122"/>
              </a:rPr>
              <a:t>Cluster the data into groups of different density</a:t>
            </a:r>
          </a:p>
          <a:p>
            <a:pPr marL="742950" lvl="1" indent="-285750">
              <a:spcBef>
                <a:spcPts val="600"/>
              </a:spcBef>
              <a:spcAft>
                <a:spcPts val="600"/>
              </a:spcAft>
            </a:pPr>
            <a:r>
              <a:rPr lang="en-US" altLang="zh-CN" dirty="0">
                <a:ea typeface="SimSun" panose="02010600030101010101" pitchFamily="2" charset="-122"/>
              </a:rPr>
              <a:t>Choose points in small cluster as </a:t>
            </a:r>
            <a:r>
              <a:rPr lang="en-US" altLang="zh-CN" dirty="0">
                <a:ea typeface="SimSun" panose="02010600030101010101" pitchFamily="2" charset="-122"/>
                <a:sym typeface="Wingdings" panose="05000000000000000000" pitchFamily="2" charset="2"/>
              </a:rPr>
              <a:t>candidate outliers</a:t>
            </a:r>
            <a:endParaRPr lang="en-US" altLang="zh-CN" dirty="0">
              <a:ea typeface="SimSun" panose="02010600030101010101" pitchFamily="2" charset="-122"/>
            </a:endParaRPr>
          </a:p>
          <a:p>
            <a:pPr marL="742950" lvl="1" indent="-285750">
              <a:spcBef>
                <a:spcPts val="600"/>
              </a:spcBef>
              <a:spcAft>
                <a:spcPts val="600"/>
              </a:spcAft>
            </a:pPr>
            <a:r>
              <a:rPr lang="en-US" altLang="zh-CN" dirty="0">
                <a:ea typeface="SimSun" panose="02010600030101010101" pitchFamily="2" charset="-122"/>
              </a:rPr>
              <a:t>Compute the distance between candidate points and non-candidate clusters. </a:t>
            </a:r>
          </a:p>
          <a:p>
            <a:pPr marL="1143000" lvl="2" indent="-228600">
              <a:spcBef>
                <a:spcPts val="600"/>
              </a:spcBef>
              <a:spcAft>
                <a:spcPts val="600"/>
              </a:spcAft>
            </a:pPr>
            <a:r>
              <a:rPr lang="en-US" altLang="zh-CN" dirty="0">
                <a:ea typeface="SimSun" panose="02010600030101010101" pitchFamily="2" charset="-122"/>
              </a:rPr>
              <a:t>If candidate points are far from all other non-candidate points, they are outliers</a:t>
            </a:r>
          </a:p>
        </p:txBody>
      </p:sp>
      <p:grpSp>
        <p:nvGrpSpPr>
          <p:cNvPr id="1816580" name="Group 4">
            <a:extLst>
              <a:ext uri="{FF2B5EF4-FFF2-40B4-BE49-F238E27FC236}">
                <a16:creationId xmlns:a16="http://schemas.microsoft.com/office/drawing/2014/main" id="{E3B185F0-93DF-4B44-9C12-DDF827513255}"/>
              </a:ext>
            </a:extLst>
          </p:cNvPr>
          <p:cNvGrpSpPr>
            <a:grpSpLocks/>
          </p:cNvGrpSpPr>
          <p:nvPr/>
        </p:nvGrpSpPr>
        <p:grpSpPr bwMode="auto">
          <a:xfrm>
            <a:off x="5181600" y="1954213"/>
            <a:ext cx="3733800" cy="3074987"/>
            <a:chOff x="3264" y="1231"/>
            <a:chExt cx="2352" cy="1937"/>
          </a:xfrm>
        </p:grpSpPr>
        <p:pic>
          <p:nvPicPr>
            <p:cNvPr id="1816581" name="Picture 5">
              <a:extLst>
                <a:ext uri="{FF2B5EF4-FFF2-40B4-BE49-F238E27FC236}">
                  <a16:creationId xmlns:a16="http://schemas.microsoft.com/office/drawing/2014/main" id="{57B7F896-4900-403B-A5A7-7DE08D144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1231"/>
              <a:ext cx="2352"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6582" name="Oval 6">
              <a:extLst>
                <a:ext uri="{FF2B5EF4-FFF2-40B4-BE49-F238E27FC236}">
                  <a16:creationId xmlns:a16="http://schemas.microsoft.com/office/drawing/2014/main" id="{8BAA2E32-3A8F-4EE9-BADB-407CA3002881}"/>
                </a:ext>
              </a:extLst>
            </p:cNvPr>
            <p:cNvSpPr>
              <a:spLocks noChangeArrowheads="1"/>
            </p:cNvSpPr>
            <p:nvPr/>
          </p:nvSpPr>
          <p:spPr bwMode="auto">
            <a:xfrm>
              <a:off x="3552" y="2011"/>
              <a:ext cx="112" cy="102"/>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6583" name="Oval 7">
              <a:extLst>
                <a:ext uri="{FF2B5EF4-FFF2-40B4-BE49-F238E27FC236}">
                  <a16:creationId xmlns:a16="http://schemas.microsoft.com/office/drawing/2014/main" id="{2247D584-F9BD-436C-ADB9-66DDA202E78B}"/>
                </a:ext>
              </a:extLst>
            </p:cNvPr>
            <p:cNvSpPr>
              <a:spLocks noChangeArrowheads="1"/>
            </p:cNvSpPr>
            <p:nvPr/>
          </p:nvSpPr>
          <p:spPr bwMode="auto">
            <a:xfrm>
              <a:off x="4752" y="1957"/>
              <a:ext cx="112" cy="102"/>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6584" name="Oval 8">
              <a:extLst>
                <a:ext uri="{FF2B5EF4-FFF2-40B4-BE49-F238E27FC236}">
                  <a16:creationId xmlns:a16="http://schemas.microsoft.com/office/drawing/2014/main" id="{86ECFADA-7B4D-494F-9FF7-95E4FB73AB36}"/>
                </a:ext>
              </a:extLst>
            </p:cNvPr>
            <p:cNvSpPr>
              <a:spLocks noChangeArrowheads="1"/>
            </p:cNvSpPr>
            <p:nvPr/>
          </p:nvSpPr>
          <p:spPr bwMode="auto">
            <a:xfrm>
              <a:off x="5424" y="2683"/>
              <a:ext cx="112" cy="102"/>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6585" name="Oval 9">
              <a:extLst>
                <a:ext uri="{FF2B5EF4-FFF2-40B4-BE49-F238E27FC236}">
                  <a16:creationId xmlns:a16="http://schemas.microsoft.com/office/drawing/2014/main" id="{F22E58A9-5137-45B9-97BD-C963395FA2FD}"/>
                </a:ext>
              </a:extLst>
            </p:cNvPr>
            <p:cNvSpPr>
              <a:spLocks noChangeArrowheads="1"/>
            </p:cNvSpPr>
            <p:nvPr/>
          </p:nvSpPr>
          <p:spPr bwMode="auto">
            <a:xfrm>
              <a:off x="4016" y="2779"/>
              <a:ext cx="112" cy="102"/>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6586" name="Oval 10">
              <a:extLst>
                <a:ext uri="{FF2B5EF4-FFF2-40B4-BE49-F238E27FC236}">
                  <a16:creationId xmlns:a16="http://schemas.microsoft.com/office/drawing/2014/main" id="{DD39EBD0-7D19-4075-A6CB-A37943A5C210}"/>
                </a:ext>
              </a:extLst>
            </p:cNvPr>
            <p:cNvSpPr>
              <a:spLocks noChangeArrowheads="1"/>
            </p:cNvSpPr>
            <p:nvPr/>
          </p:nvSpPr>
          <p:spPr bwMode="auto">
            <a:xfrm>
              <a:off x="3392" y="1771"/>
              <a:ext cx="112" cy="102"/>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6587" name="Line 11">
              <a:extLst>
                <a:ext uri="{FF2B5EF4-FFF2-40B4-BE49-F238E27FC236}">
                  <a16:creationId xmlns:a16="http://schemas.microsoft.com/office/drawing/2014/main" id="{6BFA4889-C0BB-4A40-81F6-223F1F0CA3D7}"/>
                </a:ext>
              </a:extLst>
            </p:cNvPr>
            <p:cNvSpPr>
              <a:spLocks noChangeShapeType="1"/>
            </p:cNvSpPr>
            <p:nvPr/>
          </p:nvSpPr>
          <p:spPr bwMode="auto">
            <a:xfrm flipH="1">
              <a:off x="4224" y="2011"/>
              <a:ext cx="576" cy="96"/>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6588" name="Line 12">
              <a:extLst>
                <a:ext uri="{FF2B5EF4-FFF2-40B4-BE49-F238E27FC236}">
                  <a16:creationId xmlns:a16="http://schemas.microsoft.com/office/drawing/2014/main" id="{453E3F26-E57F-4CF7-9985-4AC965A0D506}"/>
                </a:ext>
              </a:extLst>
            </p:cNvPr>
            <p:cNvSpPr>
              <a:spLocks noChangeShapeType="1"/>
            </p:cNvSpPr>
            <p:nvPr/>
          </p:nvSpPr>
          <p:spPr bwMode="auto">
            <a:xfrm>
              <a:off x="4800" y="2011"/>
              <a:ext cx="48" cy="768"/>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6589" name="Line 13">
              <a:extLst>
                <a:ext uri="{FF2B5EF4-FFF2-40B4-BE49-F238E27FC236}">
                  <a16:creationId xmlns:a16="http://schemas.microsoft.com/office/drawing/2014/main" id="{63ECDA19-3A75-43D6-972C-284D4D70C80E}"/>
                </a:ext>
              </a:extLst>
            </p:cNvPr>
            <p:cNvSpPr>
              <a:spLocks noChangeShapeType="1"/>
            </p:cNvSpPr>
            <p:nvPr/>
          </p:nvSpPr>
          <p:spPr bwMode="auto">
            <a:xfrm flipV="1">
              <a:off x="4800" y="1627"/>
              <a:ext cx="384" cy="384"/>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6590" name="Line 14">
              <a:extLst>
                <a:ext uri="{FF2B5EF4-FFF2-40B4-BE49-F238E27FC236}">
                  <a16:creationId xmlns:a16="http://schemas.microsoft.com/office/drawing/2014/main" id="{B8DEF0DE-303F-4997-B6C0-D7CBC2862603}"/>
                </a:ext>
              </a:extLst>
            </p:cNvPr>
            <p:cNvSpPr>
              <a:spLocks noChangeShapeType="1"/>
            </p:cNvSpPr>
            <p:nvPr/>
          </p:nvSpPr>
          <p:spPr bwMode="auto">
            <a:xfrm>
              <a:off x="4800" y="2011"/>
              <a:ext cx="672" cy="720"/>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6591" name="Line 15">
              <a:extLst>
                <a:ext uri="{FF2B5EF4-FFF2-40B4-BE49-F238E27FC236}">
                  <a16:creationId xmlns:a16="http://schemas.microsoft.com/office/drawing/2014/main" id="{83660AF5-B445-440B-B903-D702006463BB}"/>
                </a:ext>
              </a:extLst>
            </p:cNvPr>
            <p:cNvSpPr>
              <a:spLocks noChangeShapeType="1"/>
            </p:cNvSpPr>
            <p:nvPr/>
          </p:nvSpPr>
          <p:spPr bwMode="auto">
            <a:xfrm flipH="1">
              <a:off x="3744" y="2011"/>
              <a:ext cx="1056" cy="336"/>
            </a:xfrm>
            <a:prstGeom prst="line">
              <a:avLst/>
            </a:prstGeom>
            <a:noFill/>
            <a:ln w="158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3123651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986" name="Rectangle 2">
            <a:extLst>
              <a:ext uri="{FF2B5EF4-FFF2-40B4-BE49-F238E27FC236}">
                <a16:creationId xmlns:a16="http://schemas.microsoft.com/office/drawing/2014/main" id="{873F3CFA-7A94-4E6B-9C87-21446BFCD9BE}"/>
              </a:ext>
            </a:extLst>
          </p:cNvPr>
          <p:cNvSpPr>
            <a:spLocks noGrp="1" noChangeArrowheads="1"/>
          </p:cNvSpPr>
          <p:nvPr>
            <p:ph type="title"/>
          </p:nvPr>
        </p:nvSpPr>
        <p:spPr/>
        <p:txBody>
          <a:bodyPr>
            <a:noAutofit/>
          </a:bodyPr>
          <a:lstStyle/>
          <a:p>
            <a:pPr algn="ctr"/>
            <a:r>
              <a:rPr lang="en-US" altLang="en-US" sz="3200" b="1" dirty="0">
                <a:latin typeface="+mn-lt"/>
              </a:rPr>
              <a:t>Base Rate Fallacy</a:t>
            </a:r>
          </a:p>
        </p:txBody>
      </p:sp>
      <p:sp>
        <p:nvSpPr>
          <p:cNvPr id="1833987" name="Rectangle 3">
            <a:extLst>
              <a:ext uri="{FF2B5EF4-FFF2-40B4-BE49-F238E27FC236}">
                <a16:creationId xmlns:a16="http://schemas.microsoft.com/office/drawing/2014/main" id="{2290D221-3741-4A01-B5BB-CA79EEDD5EFD}"/>
              </a:ext>
            </a:extLst>
          </p:cNvPr>
          <p:cNvSpPr>
            <a:spLocks noGrp="1" noChangeArrowheads="1"/>
          </p:cNvSpPr>
          <p:nvPr>
            <p:ph type="body" sz="half" idx="1"/>
          </p:nvPr>
        </p:nvSpPr>
        <p:spPr>
          <a:xfrm>
            <a:off x="838200" y="1154017"/>
            <a:ext cx="4083050" cy="5181600"/>
          </a:xfrm>
        </p:spPr>
        <p:txBody>
          <a:bodyPr/>
          <a:lstStyle/>
          <a:p>
            <a:r>
              <a:rPr lang="en-US" altLang="en-US" sz="2400" dirty="0"/>
              <a:t>Bayes theorem:</a:t>
            </a:r>
          </a:p>
          <a:p>
            <a:endParaRPr lang="en-US" altLang="en-US" sz="2400" dirty="0"/>
          </a:p>
          <a:p>
            <a:endParaRPr lang="en-US" altLang="en-US" sz="2400" dirty="0"/>
          </a:p>
          <a:p>
            <a:endParaRPr lang="en-US" altLang="en-US" sz="2400" dirty="0"/>
          </a:p>
          <a:p>
            <a:endParaRPr lang="en-US" altLang="en-US" sz="2400" dirty="0"/>
          </a:p>
          <a:p>
            <a:r>
              <a:rPr lang="en-US" altLang="en-US" sz="2400" dirty="0"/>
              <a:t>More generally:</a:t>
            </a:r>
          </a:p>
          <a:p>
            <a:endParaRPr lang="en-US" altLang="en-US" sz="2400" dirty="0"/>
          </a:p>
          <a:p>
            <a:endParaRPr lang="en-US" altLang="en-US" sz="2400" dirty="0"/>
          </a:p>
        </p:txBody>
      </p:sp>
      <p:pic>
        <p:nvPicPr>
          <p:cNvPr id="1833988" name="Picture 4">
            <a:extLst>
              <a:ext uri="{FF2B5EF4-FFF2-40B4-BE49-F238E27FC236}">
                <a16:creationId xmlns:a16="http://schemas.microsoft.com/office/drawing/2014/main" id="{B9FDC796-7A2A-4A23-B566-25FE3A8FE09B}"/>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057400" y="3886200"/>
            <a:ext cx="6248400" cy="146843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1833990" name="Picture 6">
            <a:extLst>
              <a:ext uri="{FF2B5EF4-FFF2-40B4-BE49-F238E27FC236}">
                <a16:creationId xmlns:a16="http://schemas.microsoft.com/office/drawing/2014/main" id="{1AC56D82-572C-41B9-A415-F8E9198EB98F}"/>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057400" y="1676400"/>
            <a:ext cx="3886200" cy="1198563"/>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337534754"/>
      </p:ext>
    </p:extLst>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058" name="Rectangle 2">
            <a:extLst>
              <a:ext uri="{FF2B5EF4-FFF2-40B4-BE49-F238E27FC236}">
                <a16:creationId xmlns:a16="http://schemas.microsoft.com/office/drawing/2014/main" id="{004BD019-7556-458F-AFCA-2DCBAB5988E3}"/>
              </a:ext>
            </a:extLst>
          </p:cNvPr>
          <p:cNvSpPr>
            <a:spLocks noGrp="1" noChangeArrowheads="1"/>
          </p:cNvSpPr>
          <p:nvPr>
            <p:ph type="title"/>
          </p:nvPr>
        </p:nvSpPr>
        <p:spPr>
          <a:xfrm>
            <a:off x="762000" y="430754"/>
            <a:ext cx="7886700" cy="353331"/>
          </a:xfrm>
        </p:spPr>
        <p:txBody>
          <a:bodyPr>
            <a:normAutofit fontScale="90000"/>
          </a:bodyPr>
          <a:lstStyle/>
          <a:p>
            <a:r>
              <a:rPr lang="en-US" altLang="en-US" dirty="0"/>
              <a:t>Base Rate Fallacy (</a:t>
            </a:r>
            <a:r>
              <a:rPr lang="en-US" altLang="en-US" dirty="0" err="1"/>
              <a:t>Axelsson</a:t>
            </a:r>
            <a:r>
              <a:rPr lang="en-US" altLang="en-US" dirty="0"/>
              <a:t>, 1999)</a:t>
            </a:r>
          </a:p>
        </p:txBody>
      </p:sp>
      <p:pic>
        <p:nvPicPr>
          <p:cNvPr id="2" name="Picture 1">
            <a:extLst>
              <a:ext uri="{FF2B5EF4-FFF2-40B4-BE49-F238E27FC236}">
                <a16:creationId xmlns:a16="http://schemas.microsoft.com/office/drawing/2014/main" id="{A0D5884F-485F-4A31-ABFF-8379DA19ED11}"/>
              </a:ext>
            </a:extLst>
          </p:cNvPr>
          <p:cNvPicPr>
            <a:picLocks noChangeAspect="1"/>
          </p:cNvPicPr>
          <p:nvPr/>
        </p:nvPicPr>
        <p:blipFill>
          <a:blip r:embed="rId2"/>
          <a:stretch>
            <a:fillRect/>
          </a:stretch>
        </p:blipFill>
        <p:spPr>
          <a:xfrm>
            <a:off x="341525" y="1241598"/>
            <a:ext cx="8588462" cy="4854046"/>
          </a:xfrm>
          <a:prstGeom prst="rect">
            <a:avLst/>
          </a:prstGeom>
        </p:spPr>
      </p:pic>
    </p:spTree>
    <p:extLst>
      <p:ext uri="{BB962C8B-B14F-4D97-AF65-F5344CB8AC3E}">
        <p14:creationId xmlns:p14="http://schemas.microsoft.com/office/powerpoint/2010/main" val="35343916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Rectangle 2">
            <a:extLst>
              <a:ext uri="{FF2B5EF4-FFF2-40B4-BE49-F238E27FC236}">
                <a16:creationId xmlns:a16="http://schemas.microsoft.com/office/drawing/2014/main" id="{7B310CAC-C6A7-448E-90EB-C582DEF964F3}"/>
              </a:ext>
            </a:extLst>
          </p:cNvPr>
          <p:cNvSpPr>
            <a:spLocks noGrp="1" noChangeArrowheads="1"/>
          </p:cNvSpPr>
          <p:nvPr>
            <p:ph type="title"/>
          </p:nvPr>
        </p:nvSpPr>
        <p:spPr>
          <a:xfrm>
            <a:off x="628650" y="365127"/>
            <a:ext cx="3794263" cy="430004"/>
          </a:xfrm>
        </p:spPr>
        <p:txBody>
          <a:bodyPr>
            <a:normAutofit fontScale="90000"/>
          </a:bodyPr>
          <a:lstStyle/>
          <a:p>
            <a:r>
              <a:rPr lang="en-US" altLang="en-US" dirty="0"/>
              <a:t>Base Rate Fallacy</a:t>
            </a:r>
          </a:p>
        </p:txBody>
      </p:sp>
      <p:sp>
        <p:nvSpPr>
          <p:cNvPr id="1840136" name="Rectangle 8">
            <a:extLst>
              <a:ext uri="{FF2B5EF4-FFF2-40B4-BE49-F238E27FC236}">
                <a16:creationId xmlns:a16="http://schemas.microsoft.com/office/drawing/2014/main" id="{9DEFEF44-E93A-459C-9DBC-1B5EE3579C66}"/>
              </a:ext>
            </a:extLst>
          </p:cNvPr>
          <p:cNvSpPr>
            <a:spLocks noGrp="1" noChangeArrowheads="1"/>
          </p:cNvSpPr>
          <p:nvPr>
            <p:ph type="body" idx="1"/>
          </p:nvPr>
        </p:nvSpPr>
        <p:spPr/>
        <p:txBody>
          <a:bodyPr>
            <a:normAutofit lnSpcReduction="10000"/>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Even though the test is 99% certain, your chance of having the disease is 1/100, because the population of healthy people is much larger than sick people</a:t>
            </a:r>
          </a:p>
        </p:txBody>
      </p:sp>
      <p:pic>
        <p:nvPicPr>
          <p:cNvPr id="1840132" name="Picture 4">
            <a:extLst>
              <a:ext uri="{FF2B5EF4-FFF2-40B4-BE49-F238E27FC236}">
                <a16:creationId xmlns:a16="http://schemas.microsoft.com/office/drawing/2014/main" id="{BB902A16-3AF2-419C-9A32-49F76BD00C57}"/>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143000" y="1066800"/>
            <a:ext cx="6324600" cy="101758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1840134" name="Picture 6">
            <a:extLst>
              <a:ext uri="{FF2B5EF4-FFF2-40B4-BE49-F238E27FC236}">
                <a16:creationId xmlns:a16="http://schemas.microsoft.com/office/drawing/2014/main" id="{F16FACEA-A6C5-4134-AF8F-AA588BFA40EC}"/>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143000" y="2133600"/>
            <a:ext cx="7086600" cy="160178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41723093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466" name="Rectangle 2">
            <a:extLst>
              <a:ext uri="{FF2B5EF4-FFF2-40B4-BE49-F238E27FC236}">
                <a16:creationId xmlns:a16="http://schemas.microsoft.com/office/drawing/2014/main" id="{BD75C9F3-BD49-42B2-82CC-4F45E3B62CE2}"/>
              </a:ext>
            </a:extLst>
          </p:cNvPr>
          <p:cNvSpPr>
            <a:spLocks noGrp="1" noChangeArrowheads="1"/>
          </p:cNvSpPr>
          <p:nvPr>
            <p:ph type="title"/>
          </p:nvPr>
        </p:nvSpPr>
        <p:spPr>
          <a:xfrm>
            <a:off x="381000" y="152400"/>
            <a:ext cx="8534400" cy="533400"/>
          </a:xfrm>
        </p:spPr>
        <p:txBody>
          <a:bodyPr>
            <a:normAutofit fontScale="90000"/>
          </a:bodyPr>
          <a:lstStyle/>
          <a:p>
            <a:r>
              <a:rPr lang="en-US" altLang="en-US"/>
              <a:t>Base Rate Fallacy in Intrusion Detection</a:t>
            </a:r>
          </a:p>
        </p:txBody>
      </p:sp>
      <p:sp>
        <p:nvSpPr>
          <p:cNvPr id="1854467" name="Rectangle 3">
            <a:extLst>
              <a:ext uri="{FF2B5EF4-FFF2-40B4-BE49-F238E27FC236}">
                <a16:creationId xmlns:a16="http://schemas.microsoft.com/office/drawing/2014/main" id="{F2DFE8DE-0BDB-44ED-BD7B-1230424620B6}"/>
              </a:ext>
            </a:extLst>
          </p:cNvPr>
          <p:cNvSpPr>
            <a:spLocks noGrp="1" noChangeArrowheads="1"/>
          </p:cNvSpPr>
          <p:nvPr>
            <p:ph type="body" idx="1"/>
          </p:nvPr>
        </p:nvSpPr>
        <p:spPr>
          <a:xfrm>
            <a:off x="628650" y="1178805"/>
            <a:ext cx="7886700" cy="4998158"/>
          </a:xfrm>
        </p:spPr>
        <p:txBody>
          <a:bodyPr>
            <a:normAutofit fontScale="92500" lnSpcReduction="10000"/>
          </a:bodyPr>
          <a:lstStyle/>
          <a:p>
            <a:pPr>
              <a:lnSpc>
                <a:spcPct val="110000"/>
              </a:lnSpc>
            </a:pPr>
            <a:r>
              <a:rPr lang="en-US" altLang="en-US" dirty="0"/>
              <a:t>     I: intrusive behavior, </a:t>
            </a:r>
            <a:br>
              <a:rPr lang="en-US" altLang="en-US" dirty="0"/>
            </a:br>
            <a:r>
              <a:rPr lang="en-US" altLang="en-US" dirty="0"/>
              <a:t>  </a:t>
            </a:r>
            <a:r>
              <a:rPr lang="en-US" altLang="en-US" dirty="0">
                <a:sym typeface="Symbol" panose="05050102010706020507" pitchFamily="18" charset="2"/>
              </a:rPr>
              <a:t>I: non-intrusive behavior</a:t>
            </a:r>
            <a:br>
              <a:rPr lang="en-US" altLang="en-US" dirty="0">
                <a:sym typeface="Symbol" panose="05050102010706020507" pitchFamily="18" charset="2"/>
              </a:rPr>
            </a:br>
            <a:r>
              <a:rPr lang="en-US" altLang="en-US" dirty="0">
                <a:sym typeface="Symbol" panose="05050102010706020507" pitchFamily="18" charset="2"/>
              </a:rPr>
              <a:t>   A: alarm</a:t>
            </a:r>
            <a:br>
              <a:rPr lang="en-US" altLang="en-US" dirty="0">
                <a:sym typeface="Symbol" panose="05050102010706020507" pitchFamily="18" charset="2"/>
              </a:rPr>
            </a:br>
            <a:r>
              <a:rPr lang="en-US" altLang="en-US" dirty="0">
                <a:sym typeface="Symbol" panose="05050102010706020507" pitchFamily="18" charset="2"/>
              </a:rPr>
              <a:t> A: no alarm</a:t>
            </a:r>
          </a:p>
          <a:p>
            <a:pPr lvl="4">
              <a:lnSpc>
                <a:spcPct val="110000"/>
              </a:lnSpc>
            </a:pPr>
            <a:endParaRPr lang="en-US" altLang="en-US" dirty="0">
              <a:sym typeface="Symbol" panose="05050102010706020507" pitchFamily="18" charset="2"/>
            </a:endParaRPr>
          </a:p>
          <a:p>
            <a:pPr>
              <a:lnSpc>
                <a:spcPct val="110000"/>
              </a:lnSpc>
            </a:pPr>
            <a:r>
              <a:rPr lang="en-US" altLang="en-US" dirty="0">
                <a:sym typeface="Symbol" panose="05050102010706020507" pitchFamily="18" charset="2"/>
              </a:rPr>
              <a:t>Detection rate (true positive rate): P(A|I)</a:t>
            </a:r>
          </a:p>
          <a:p>
            <a:pPr>
              <a:lnSpc>
                <a:spcPct val="110000"/>
              </a:lnSpc>
            </a:pPr>
            <a:r>
              <a:rPr lang="en-US" altLang="en-US" dirty="0">
                <a:sym typeface="Symbol" panose="05050102010706020507" pitchFamily="18" charset="2"/>
              </a:rPr>
              <a:t>False alarm rate: P(A|I)</a:t>
            </a:r>
          </a:p>
          <a:p>
            <a:pPr lvl="4">
              <a:lnSpc>
                <a:spcPct val="110000"/>
              </a:lnSpc>
            </a:pPr>
            <a:endParaRPr lang="en-US" altLang="en-US" dirty="0">
              <a:sym typeface="Symbol" panose="05050102010706020507" pitchFamily="18" charset="2"/>
            </a:endParaRPr>
          </a:p>
          <a:p>
            <a:pPr>
              <a:lnSpc>
                <a:spcPct val="110000"/>
              </a:lnSpc>
            </a:pPr>
            <a:r>
              <a:rPr lang="en-US" altLang="en-US" dirty="0">
                <a:sym typeface="Symbol" panose="05050102010706020507" pitchFamily="18" charset="2"/>
              </a:rPr>
              <a:t>Goal is to maximize both</a:t>
            </a:r>
          </a:p>
          <a:p>
            <a:pPr lvl="1">
              <a:lnSpc>
                <a:spcPct val="110000"/>
              </a:lnSpc>
            </a:pPr>
            <a:r>
              <a:rPr lang="en-US" altLang="en-US" dirty="0">
                <a:sym typeface="Symbol" panose="05050102010706020507" pitchFamily="18" charset="2"/>
              </a:rPr>
              <a:t>Bayesian detection rate, P(I|A) </a:t>
            </a:r>
          </a:p>
          <a:p>
            <a:pPr lvl="1">
              <a:lnSpc>
                <a:spcPct val="110000"/>
              </a:lnSpc>
            </a:pPr>
            <a:r>
              <a:rPr lang="en-US" altLang="en-US" dirty="0">
                <a:sym typeface="Symbol" panose="05050102010706020507" pitchFamily="18" charset="2"/>
              </a:rPr>
              <a:t>P(I|A) </a:t>
            </a:r>
          </a:p>
        </p:txBody>
      </p:sp>
    </p:spTree>
    <p:extLst>
      <p:ext uri="{BB962C8B-B14F-4D97-AF65-F5344CB8AC3E}">
        <p14:creationId xmlns:p14="http://schemas.microsoft.com/office/powerpoint/2010/main" val="5587872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Rectangle 2">
            <a:extLst>
              <a:ext uri="{FF2B5EF4-FFF2-40B4-BE49-F238E27FC236}">
                <a16:creationId xmlns:a16="http://schemas.microsoft.com/office/drawing/2014/main" id="{8D317FA2-5CD0-4980-9850-50A9C95BDB0F}"/>
              </a:ext>
            </a:extLst>
          </p:cNvPr>
          <p:cNvSpPr>
            <a:spLocks noGrp="1" noChangeArrowheads="1"/>
          </p:cNvSpPr>
          <p:nvPr>
            <p:ph type="title"/>
          </p:nvPr>
        </p:nvSpPr>
        <p:spPr/>
        <p:txBody>
          <a:bodyPr/>
          <a:lstStyle/>
          <a:p>
            <a:r>
              <a:rPr lang="en-US" altLang="en-US"/>
              <a:t>Detection Rate vs False Alarm Rate</a:t>
            </a:r>
          </a:p>
        </p:txBody>
      </p:sp>
      <p:sp>
        <p:nvSpPr>
          <p:cNvPr id="1855498" name="Rectangle 10">
            <a:extLst>
              <a:ext uri="{FF2B5EF4-FFF2-40B4-BE49-F238E27FC236}">
                <a16:creationId xmlns:a16="http://schemas.microsoft.com/office/drawing/2014/main" id="{EB1306AD-D725-4345-8026-774EE8B62A9D}"/>
              </a:ext>
            </a:extLst>
          </p:cNvPr>
          <p:cNvSpPr>
            <a:spLocks noGrp="1" noChangeArrowheads="1"/>
          </p:cNvSpPr>
          <p:nvPr>
            <p:ph type="body" idx="1"/>
          </p:nvPr>
        </p:nvSpPr>
        <p:spPr/>
        <p:txBody>
          <a:bodyPr>
            <a:normAutofit lnSpcReduction="10000"/>
          </a:bodyPr>
          <a:lstStyle/>
          <a:p>
            <a:endParaRPr lang="en-US" altLang="en-US" dirty="0"/>
          </a:p>
          <a:p>
            <a:endParaRPr lang="en-US" altLang="en-US" dirty="0"/>
          </a:p>
          <a:p>
            <a:r>
              <a:rPr lang="en-US" altLang="en-US" dirty="0"/>
              <a:t>Suppose:</a:t>
            </a:r>
          </a:p>
          <a:p>
            <a:endParaRPr lang="en-US" altLang="en-US" dirty="0"/>
          </a:p>
          <a:p>
            <a:r>
              <a:rPr lang="en-US" altLang="en-US" dirty="0"/>
              <a:t>Then:</a:t>
            </a:r>
          </a:p>
          <a:p>
            <a:endParaRPr lang="en-US" altLang="en-US" dirty="0"/>
          </a:p>
          <a:p>
            <a:endParaRPr lang="en-US" altLang="en-US" dirty="0"/>
          </a:p>
          <a:p>
            <a:r>
              <a:rPr lang="en-US" altLang="en-US" dirty="0"/>
              <a:t>False alarm rate becomes more dominant if P(I) is very low</a:t>
            </a:r>
          </a:p>
        </p:txBody>
      </p:sp>
      <p:pic>
        <p:nvPicPr>
          <p:cNvPr id="1855492" name="Picture 4">
            <a:extLst>
              <a:ext uri="{FF2B5EF4-FFF2-40B4-BE49-F238E27FC236}">
                <a16:creationId xmlns:a16="http://schemas.microsoft.com/office/drawing/2014/main" id="{98BE4CE3-ACED-4AB0-8C7E-46B0E5C690FC}"/>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417963" y="1039041"/>
            <a:ext cx="5867400" cy="99218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1855494" name="Picture 6">
            <a:extLst>
              <a:ext uri="{FF2B5EF4-FFF2-40B4-BE49-F238E27FC236}">
                <a16:creationId xmlns:a16="http://schemas.microsoft.com/office/drawing/2014/main" id="{15EAB4A8-846E-4E8C-AEE4-70FD8846F937}"/>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2933700" y="2236832"/>
            <a:ext cx="3276600" cy="98107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1855496" name="Picture 8">
            <a:extLst>
              <a:ext uri="{FF2B5EF4-FFF2-40B4-BE49-F238E27FC236}">
                <a16:creationId xmlns:a16="http://schemas.microsoft.com/office/drawing/2014/main" id="{F1FA7927-975E-46AB-BA39-1BF2D86C1D97}"/>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1981200" y="3352800"/>
            <a:ext cx="5486400" cy="105092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 name="TextBox 1">
            <a:extLst>
              <a:ext uri="{FF2B5EF4-FFF2-40B4-BE49-F238E27FC236}">
                <a16:creationId xmlns:a16="http://schemas.microsoft.com/office/drawing/2014/main" id="{583B06E8-9B9D-4048-BA1B-97E83724C414}"/>
              </a:ext>
            </a:extLst>
          </p:cNvPr>
          <p:cNvSpPr txBox="1"/>
          <p:nvPr/>
        </p:nvSpPr>
        <p:spPr>
          <a:xfrm>
            <a:off x="7285363" y="2172340"/>
            <a:ext cx="1452129" cy="646331"/>
          </a:xfrm>
          <a:prstGeom prst="rect">
            <a:avLst/>
          </a:prstGeom>
          <a:noFill/>
        </p:spPr>
        <p:txBody>
          <a:bodyPr wrap="none" rtlCol="0">
            <a:spAutoFit/>
          </a:bodyPr>
          <a:lstStyle/>
          <a:p>
            <a:r>
              <a:rPr lang="en-US" dirty="0"/>
              <a:t>20 intrusions </a:t>
            </a:r>
          </a:p>
          <a:p>
            <a:r>
              <a:rPr lang="en-US" dirty="0"/>
              <a:t>Per million</a:t>
            </a:r>
          </a:p>
        </p:txBody>
      </p:sp>
    </p:spTree>
    <p:extLst>
      <p:ext uri="{BB962C8B-B14F-4D97-AF65-F5344CB8AC3E}">
        <p14:creationId xmlns:p14="http://schemas.microsoft.com/office/powerpoint/2010/main" val="4046043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634" name="Rectangle 2">
            <a:extLst>
              <a:ext uri="{FF2B5EF4-FFF2-40B4-BE49-F238E27FC236}">
                <a16:creationId xmlns:a16="http://schemas.microsoft.com/office/drawing/2014/main" id="{00CD6105-BF94-4589-AFF2-DFD7AA29A3A7}"/>
              </a:ext>
            </a:extLst>
          </p:cNvPr>
          <p:cNvSpPr>
            <a:spLocks noGrp="1" noChangeArrowheads="1"/>
          </p:cNvSpPr>
          <p:nvPr>
            <p:ph type="title"/>
          </p:nvPr>
        </p:nvSpPr>
        <p:spPr>
          <a:xfrm>
            <a:off x="411163" y="76200"/>
            <a:ext cx="8227115" cy="625474"/>
          </a:xfrm>
        </p:spPr>
        <p:txBody>
          <a:bodyPr>
            <a:normAutofit fontScale="90000"/>
          </a:bodyPr>
          <a:lstStyle/>
          <a:p>
            <a:r>
              <a:rPr lang="en-US" altLang="en-US" dirty="0"/>
              <a:t>Detection Rate vs False Alarm Rate</a:t>
            </a:r>
          </a:p>
        </p:txBody>
      </p:sp>
      <p:sp>
        <p:nvSpPr>
          <p:cNvPr id="1861638" name="Rectangle 6">
            <a:extLst>
              <a:ext uri="{FF2B5EF4-FFF2-40B4-BE49-F238E27FC236}">
                <a16:creationId xmlns:a16="http://schemas.microsoft.com/office/drawing/2014/main" id="{C4C4561B-2027-486B-8B2B-2913B9593336}"/>
              </a:ext>
            </a:extLst>
          </p:cNvPr>
          <p:cNvSpPr>
            <a:spLocks noGrp="1" noChangeArrowheads="1"/>
          </p:cNvSpPr>
          <p:nvPr>
            <p:ph type="body" idx="1"/>
          </p:nvPr>
        </p:nvSpPr>
        <p:spPr>
          <a:xfrm>
            <a:off x="411163" y="1143000"/>
            <a:ext cx="8318500" cy="5410200"/>
          </a:xfrm>
        </p:spPr>
        <p:txBody>
          <a:bodyPr/>
          <a:lstStyle/>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a:p>
            <a:r>
              <a:rPr lang="en-US" altLang="en-US" sz="2400"/>
              <a:t>Axelsson: We need a very low false alarm rate to achieve a reasonable Bayesian detection rate</a:t>
            </a:r>
          </a:p>
        </p:txBody>
      </p:sp>
      <p:pic>
        <p:nvPicPr>
          <p:cNvPr id="1861636" name="Picture 4">
            <a:extLst>
              <a:ext uri="{FF2B5EF4-FFF2-40B4-BE49-F238E27FC236}">
                <a16:creationId xmlns:a16="http://schemas.microsoft.com/office/drawing/2014/main" id="{0E5557E4-29E4-454B-9D21-36BDDE05165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1448"/>
          <a:stretch>
            <a:fillRect/>
          </a:stretch>
        </p:blipFill>
        <p:spPr>
          <a:xfrm>
            <a:off x="1143000" y="990600"/>
            <a:ext cx="6781800" cy="46482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4222667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8478"/>
            <a:ext cx="5633002" cy="983974"/>
          </a:xfrm>
        </p:spPr>
        <p:txBody>
          <a:bodyPr>
            <a:normAutofit fontScale="90000"/>
          </a:bodyPr>
          <a:lstStyle/>
          <a:p>
            <a:r>
              <a:rPr lang="en-IN" dirty="0"/>
              <a:t>Working of KNN Algorithm</a:t>
            </a:r>
            <a:br>
              <a:rPr lang="en-IN" dirty="0"/>
            </a:br>
            <a:endParaRPr lang="en-IN" dirty="0"/>
          </a:p>
        </p:txBody>
      </p:sp>
      <p:sp>
        <p:nvSpPr>
          <p:cNvPr id="3" name="Content Placeholder 2"/>
          <p:cNvSpPr>
            <a:spLocks noGrp="1"/>
          </p:cNvSpPr>
          <p:nvPr>
            <p:ph idx="1"/>
          </p:nvPr>
        </p:nvSpPr>
        <p:spPr>
          <a:xfrm>
            <a:off x="400050" y="1119946"/>
            <a:ext cx="8167480" cy="5463733"/>
          </a:xfrm>
        </p:spPr>
        <p:txBody>
          <a:bodyPr>
            <a:noAutofit/>
          </a:bodyPr>
          <a:lstStyle/>
          <a:p>
            <a:r>
              <a:rPr lang="en-US" sz="1800" dirty="0"/>
              <a:t>K-nearest neighbors (KNN) algorithm uses ‘feature similarity’ to predict the values of new </a:t>
            </a:r>
            <a:r>
              <a:rPr lang="en-US" sz="1800" dirty="0" err="1"/>
              <a:t>datapoints</a:t>
            </a:r>
            <a:r>
              <a:rPr lang="en-US" sz="1800" dirty="0"/>
              <a:t> which further means that the new data point will be assigned a value based on how closely it matches the points in the training set. We can understand its working with the help of following steps −</a:t>
            </a:r>
          </a:p>
          <a:p>
            <a:r>
              <a:rPr lang="en-US" sz="1800" b="1" dirty="0"/>
              <a:t>Step 1</a:t>
            </a:r>
            <a:r>
              <a:rPr lang="en-US" sz="1800" dirty="0"/>
              <a:t> − For implementing any algorithm, we need dataset. So during the first step of KNN, we must load the training as well as test data.</a:t>
            </a:r>
          </a:p>
          <a:p>
            <a:r>
              <a:rPr lang="en-US" sz="1800" b="1" dirty="0"/>
              <a:t>Step 2</a:t>
            </a:r>
            <a:r>
              <a:rPr lang="en-US" sz="1800" dirty="0"/>
              <a:t> − Next, we need to choose the value of K i.e. the nearest data points. K can be any integer.</a:t>
            </a:r>
          </a:p>
          <a:p>
            <a:r>
              <a:rPr lang="en-US" sz="1800" b="1" dirty="0"/>
              <a:t>Step 3</a:t>
            </a:r>
            <a:r>
              <a:rPr lang="en-US" sz="1800" dirty="0"/>
              <a:t> − For each point in the test data do the following −</a:t>
            </a:r>
          </a:p>
          <a:p>
            <a:r>
              <a:rPr lang="en-US" sz="1800" b="1" dirty="0"/>
              <a:t>3.1</a:t>
            </a:r>
            <a:r>
              <a:rPr lang="en-US" sz="1800" dirty="0"/>
              <a:t> − Calculate the distance between test data and each row of training data with the help of any of the method namely: Euclidean, Manhattan or Hamming distance. The most commonly used method to calculate distance is </a:t>
            </a:r>
            <a:r>
              <a:rPr lang="en-US" sz="1800" b="1" dirty="0"/>
              <a:t>Euclidean.</a:t>
            </a:r>
          </a:p>
          <a:p>
            <a:r>
              <a:rPr lang="en-US" sz="1800" b="1" dirty="0"/>
              <a:t>3.2</a:t>
            </a:r>
            <a:r>
              <a:rPr lang="en-US" sz="1800" dirty="0"/>
              <a:t> − Now, based on the distance value, sort them in ascending order.</a:t>
            </a:r>
          </a:p>
          <a:p>
            <a:r>
              <a:rPr lang="en-US" sz="1800" b="1" dirty="0"/>
              <a:t>3.3</a:t>
            </a:r>
            <a:r>
              <a:rPr lang="en-US" sz="1800" dirty="0"/>
              <a:t> − Next, it will choose the top K rows from the sorted array.</a:t>
            </a:r>
          </a:p>
          <a:p>
            <a:r>
              <a:rPr lang="en-US" sz="1800" b="1" dirty="0"/>
              <a:t>3.4</a:t>
            </a:r>
            <a:r>
              <a:rPr lang="en-US" sz="1800" dirty="0"/>
              <a:t> − Now, it will assign a class to the test point based on </a:t>
            </a:r>
            <a:r>
              <a:rPr lang="en-US" sz="1800" b="1" dirty="0"/>
              <a:t>most frequent class of these rows</a:t>
            </a:r>
            <a:r>
              <a:rPr lang="en-US" sz="1800" b="1" dirty="0" smtClean="0"/>
              <a:t>. (voting..)</a:t>
            </a:r>
            <a:endParaRPr lang="en-US" sz="1800" b="1" dirty="0"/>
          </a:p>
          <a:p>
            <a:r>
              <a:rPr lang="en-US" sz="1800" b="1" dirty="0"/>
              <a:t>Step 4</a:t>
            </a:r>
            <a:r>
              <a:rPr lang="en-US" sz="1800" dirty="0"/>
              <a:t> − End</a:t>
            </a:r>
          </a:p>
          <a:p>
            <a:pPr marL="0" indent="0">
              <a:buNone/>
            </a:pPr>
            <a:endParaRPr lang="en-IN" sz="1800" dirty="0"/>
          </a:p>
        </p:txBody>
      </p:sp>
      <p:sp>
        <p:nvSpPr>
          <p:cNvPr id="4" name="Slide Number Placeholder 3"/>
          <p:cNvSpPr>
            <a:spLocks noGrp="1"/>
          </p:cNvSpPr>
          <p:nvPr>
            <p:ph type="sldNum" sz="quarter" idx="12"/>
          </p:nvPr>
        </p:nvSpPr>
        <p:spPr/>
        <p:txBody>
          <a:bodyPr/>
          <a:lstStyle/>
          <a:p>
            <a:fld id="{D26740DE-8293-487D-9531-1FF883CE0649}" type="slidenum">
              <a:rPr lang="en-US" smtClean="0"/>
              <a:t>5</a:t>
            </a:fld>
            <a:endParaRPr lang="en-US"/>
          </a:p>
        </p:txBody>
      </p:sp>
      <p:sp>
        <p:nvSpPr>
          <p:cNvPr id="5" name="TextBox 4"/>
          <p:cNvSpPr txBox="1"/>
          <p:nvPr/>
        </p:nvSpPr>
        <p:spPr>
          <a:xfrm>
            <a:off x="4283765" y="5874026"/>
            <a:ext cx="3224409" cy="369332"/>
          </a:xfrm>
          <a:prstGeom prst="rect">
            <a:avLst/>
          </a:prstGeom>
          <a:noFill/>
        </p:spPr>
        <p:txBody>
          <a:bodyPr wrap="none" rtlCol="0">
            <a:spAutoFit/>
          </a:bodyPr>
          <a:lstStyle/>
          <a:p>
            <a:r>
              <a:rPr lang="en-US" dirty="0" smtClean="0"/>
              <a:t>ONE SOLVED PROBLEM…  DEMO</a:t>
            </a:r>
            <a:endParaRPr lang="en-IN" dirty="0"/>
          </a:p>
        </p:txBody>
      </p:sp>
    </p:spTree>
    <p:extLst>
      <p:ext uri="{BB962C8B-B14F-4D97-AF65-F5344CB8AC3E}">
        <p14:creationId xmlns:p14="http://schemas.microsoft.com/office/powerpoint/2010/main" val="673130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262" y="850136"/>
            <a:ext cx="7886700" cy="4800600"/>
          </a:xfrm>
        </p:spPr>
        <p:txBody>
          <a:bodyPr>
            <a:normAutofit/>
          </a:bodyPr>
          <a:lstStyle/>
          <a:p>
            <a:r>
              <a:rPr lang="en-US" sz="2400" dirty="0"/>
              <a:t>An object deep within a consistent cluster, the local outlier factor is close to 1. This property ensures that objects inside clusters, no matter whether the cluster is dense or sparse, will not be mislabeled as outliers.</a:t>
            </a:r>
          </a:p>
        </p:txBody>
      </p:sp>
      <p:sp>
        <p:nvSpPr>
          <p:cNvPr id="4" name="Rectangle 2"/>
          <p:cNvSpPr>
            <a:spLocks noGrp="1" noChangeArrowheads="1"/>
          </p:cNvSpPr>
          <p:nvPr>
            <p:ph type="title"/>
          </p:nvPr>
        </p:nvSpPr>
        <p:spPr>
          <a:xfrm>
            <a:off x="770262" y="119408"/>
            <a:ext cx="7886700" cy="473074"/>
          </a:xfrm>
        </p:spPr>
        <p:txBody>
          <a:bodyPr>
            <a:noAutofit/>
          </a:bodyPr>
          <a:lstStyle/>
          <a:p>
            <a:r>
              <a:rPr lang="en-US" altLang="en-US" sz="2800" b="1" dirty="0"/>
              <a:t>Local Outlier Factor: LOF</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562600"/>
            <a:ext cx="6388100" cy="304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032500"/>
            <a:ext cx="6553200" cy="292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2438400"/>
            <a:ext cx="4203700" cy="2959100"/>
          </a:xfrm>
          <a:prstGeom prst="rect">
            <a:avLst/>
          </a:prstGeom>
        </p:spPr>
      </p:pic>
    </p:spTree>
    <p:extLst>
      <p:ext uri="{BB962C8B-B14F-4D97-AF65-F5344CB8AC3E}">
        <p14:creationId xmlns:p14="http://schemas.microsoft.com/office/powerpoint/2010/main" val="29627590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228333"/>
            <a:ext cx="7886700" cy="473074"/>
          </a:xfrm>
        </p:spPr>
        <p:txBody>
          <a:bodyPr>
            <a:noAutofit/>
          </a:bodyPr>
          <a:lstStyle/>
          <a:p>
            <a:r>
              <a:rPr lang="en-US" altLang="en-US" sz="3200" b="1" dirty="0"/>
              <a:t>Local Outlier Factor: LOF</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524000"/>
            <a:ext cx="4203700" cy="29591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800600"/>
            <a:ext cx="7778750" cy="2667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5486400"/>
            <a:ext cx="7778750" cy="244475"/>
          </a:xfrm>
          <a:prstGeom prst="rect">
            <a:avLst/>
          </a:prstGeom>
        </p:spPr>
      </p:pic>
    </p:spTree>
    <p:extLst>
      <p:ext uri="{BB962C8B-B14F-4D97-AF65-F5344CB8AC3E}">
        <p14:creationId xmlns:p14="http://schemas.microsoft.com/office/powerpoint/2010/main" val="32692344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953000"/>
            <a:ext cx="5422900" cy="736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752600"/>
            <a:ext cx="4203700" cy="2959100"/>
          </a:xfrm>
          <a:prstGeom prst="rect">
            <a:avLst/>
          </a:prstGeom>
        </p:spPr>
      </p:pic>
      <p:sp>
        <p:nvSpPr>
          <p:cNvPr id="6" name="Rectangle 2"/>
          <p:cNvSpPr>
            <a:spLocks noGrp="1" noChangeArrowheads="1"/>
          </p:cNvSpPr>
          <p:nvPr>
            <p:ph type="title"/>
          </p:nvPr>
        </p:nvSpPr>
        <p:spPr>
          <a:xfrm>
            <a:off x="836364" y="132061"/>
            <a:ext cx="7886700" cy="473074"/>
          </a:xfrm>
        </p:spPr>
        <p:txBody>
          <a:bodyPr>
            <a:noAutofit/>
          </a:bodyPr>
          <a:lstStyle/>
          <a:p>
            <a:r>
              <a:rPr lang="en-US" altLang="en-US" sz="3200" b="1" dirty="0"/>
              <a:t>Local Outlier Factor: LOF</a:t>
            </a:r>
          </a:p>
        </p:txBody>
      </p:sp>
      <p:sp>
        <p:nvSpPr>
          <p:cNvPr id="7" name="Rectangle 6"/>
          <p:cNvSpPr/>
          <p:nvPr/>
        </p:nvSpPr>
        <p:spPr>
          <a:xfrm>
            <a:off x="1073150" y="5859165"/>
            <a:ext cx="6934200" cy="400110"/>
          </a:xfrm>
          <a:prstGeom prst="rect">
            <a:avLst/>
          </a:prstGeom>
        </p:spPr>
        <p:txBody>
          <a:bodyPr wrap="square">
            <a:spAutoFit/>
          </a:bodyPr>
          <a:lstStyle/>
          <a:p>
            <a:r>
              <a:rPr lang="en-US" sz="2000" dirty="0"/>
              <a:t>LOF captures the relative density of an object.</a:t>
            </a:r>
          </a:p>
        </p:txBody>
      </p:sp>
    </p:spTree>
    <p:extLst>
      <p:ext uri="{BB962C8B-B14F-4D97-AF65-F5344CB8AC3E}">
        <p14:creationId xmlns:p14="http://schemas.microsoft.com/office/powerpoint/2010/main" val="23123060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77592" y="2541960"/>
          <a:ext cx="5208100" cy="1428752"/>
        </p:xfrm>
        <a:graphic>
          <a:graphicData uri="http://schemas.openxmlformats.org/drawingml/2006/table">
            <a:tbl>
              <a:tblPr>
                <a:tableStyleId>{5C22544A-7EE6-4342-B048-85BDC9FD1C3A}</a:tableStyleId>
              </a:tblPr>
              <a:tblGrid>
                <a:gridCol w="320996">
                  <a:extLst>
                    <a:ext uri="{9D8B030D-6E8A-4147-A177-3AD203B41FA5}">
                      <a16:colId xmlns:a16="http://schemas.microsoft.com/office/drawing/2014/main" val="20000"/>
                    </a:ext>
                  </a:extLst>
                </a:gridCol>
                <a:gridCol w="4887104">
                  <a:extLst>
                    <a:ext uri="{9D8B030D-6E8A-4147-A177-3AD203B41FA5}">
                      <a16:colId xmlns:a16="http://schemas.microsoft.com/office/drawing/2014/main" val="20001"/>
                    </a:ext>
                  </a:extLst>
                </a:gridCol>
              </a:tblGrid>
              <a:tr h="258128">
                <a:tc>
                  <a:txBody>
                    <a:bodyPr/>
                    <a:lstStyle/>
                    <a:p>
                      <a:pPr marL="0" marR="0">
                        <a:spcBef>
                          <a:spcPts val="0"/>
                        </a:spcBef>
                        <a:spcAft>
                          <a:spcPts val="0"/>
                        </a:spcAft>
                      </a:pPr>
                      <a:endParaRPr lang="en-US" sz="1400" kern="50" dirty="0">
                        <a:effectLst/>
                        <a:latin typeface="Times New Roman" panose="02020603050405020304" pitchFamily="18" charset="0"/>
                        <a:ea typeface="WenQuanYi Micro Hei"/>
                        <a:cs typeface="Lohit Hindi"/>
                      </a:endParaRPr>
                    </a:p>
                  </a:txBody>
                  <a:tcPr marL="26194" marR="26194" marT="26194" marB="26194"/>
                </a:tc>
                <a:tc>
                  <a:txBody>
                    <a:bodyPr/>
                    <a:lstStyle/>
                    <a:p>
                      <a:pPr marL="0" marR="0" algn="ctr">
                        <a:spcBef>
                          <a:spcPts val="0"/>
                        </a:spcBef>
                        <a:spcAft>
                          <a:spcPts val="0"/>
                        </a:spcAft>
                      </a:pPr>
                      <a:r>
                        <a:rPr lang="en-IN" sz="1400" kern="50" dirty="0">
                          <a:effectLst/>
                        </a:rPr>
                        <a:t>Author(s), Title, Edition, Publishing House</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0"/>
                  </a:ext>
                </a:extLst>
              </a:tr>
              <a:tr h="372428">
                <a:tc>
                  <a:txBody>
                    <a:bodyPr/>
                    <a:lstStyle/>
                    <a:p>
                      <a:pPr marL="0" marR="0">
                        <a:spcBef>
                          <a:spcPts val="0"/>
                        </a:spcBef>
                        <a:spcAft>
                          <a:spcPts val="0"/>
                        </a:spcAft>
                      </a:pPr>
                      <a:r>
                        <a:rPr lang="en-IN" sz="1400" kern="50" dirty="0">
                          <a:effectLst/>
                        </a:rPr>
                        <a:t>T1</a:t>
                      </a:r>
                      <a:endParaRPr lang="en-US" sz="1400" kern="50" dirty="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US" sz="1100" kern="50" dirty="0">
                          <a:effectLst/>
                        </a:rPr>
                        <a:t>Tan P. N., Steinbach M &amp; Kumar V. “Introduction to Data Mining” Pearson Education</a:t>
                      </a:r>
                      <a:r>
                        <a:rPr lang="en-IN" sz="900" kern="50" dirty="0">
                          <a:effectLst/>
                        </a:rPr>
                        <a:t> </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1"/>
                  </a:ext>
                </a:extLst>
              </a:tr>
              <a:tr h="372428">
                <a:tc>
                  <a:txBody>
                    <a:bodyPr/>
                    <a:lstStyle/>
                    <a:p>
                      <a:pPr marL="0" marR="0">
                        <a:spcBef>
                          <a:spcPts val="0"/>
                        </a:spcBef>
                        <a:spcAft>
                          <a:spcPts val="0"/>
                        </a:spcAft>
                      </a:pPr>
                      <a:r>
                        <a:rPr lang="en-IN" sz="1400" kern="50" dirty="0">
                          <a:effectLst/>
                        </a:rPr>
                        <a:t>T2</a:t>
                      </a:r>
                      <a:endParaRPr lang="en-US" sz="1400" kern="50" dirty="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IN" sz="1100" kern="50" dirty="0">
                          <a:effectLst/>
                        </a:rPr>
                        <a:t>Data Mining: Concepts and Techniques, Third Edition  by  </a:t>
                      </a:r>
                      <a:r>
                        <a:rPr lang="en-IN" sz="1100" kern="50" dirty="0" err="1">
                          <a:effectLst/>
                        </a:rPr>
                        <a:t>Jiawei</a:t>
                      </a:r>
                      <a:r>
                        <a:rPr lang="en-IN" sz="1100" kern="50" dirty="0">
                          <a:effectLst/>
                        </a:rPr>
                        <a:t> Han, </a:t>
                      </a:r>
                      <a:r>
                        <a:rPr lang="en-IN" sz="1100" kern="50" dirty="0" err="1">
                          <a:effectLst/>
                        </a:rPr>
                        <a:t>Micheline</a:t>
                      </a:r>
                      <a:r>
                        <a:rPr lang="en-IN" sz="1100" kern="50" dirty="0">
                          <a:effectLst/>
                        </a:rPr>
                        <a:t> </a:t>
                      </a:r>
                      <a:r>
                        <a:rPr lang="en-IN" sz="1100" kern="50" dirty="0" err="1">
                          <a:effectLst/>
                        </a:rPr>
                        <a:t>Kamber</a:t>
                      </a:r>
                      <a:r>
                        <a:rPr lang="en-IN" sz="1100" kern="50" dirty="0">
                          <a:effectLst/>
                        </a:rPr>
                        <a:t> and Jian Pei Morgan Kaufmann Publishers</a:t>
                      </a:r>
                      <a:endParaRPr lang="en-US" sz="15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2"/>
                  </a:ext>
                </a:extLst>
              </a:tr>
              <a:tr h="372428">
                <a:tc>
                  <a:txBody>
                    <a:bodyPr/>
                    <a:lstStyle/>
                    <a:p>
                      <a:pPr marL="0" marR="0">
                        <a:spcBef>
                          <a:spcPts val="0"/>
                        </a:spcBef>
                        <a:spcAft>
                          <a:spcPts val="0"/>
                        </a:spcAft>
                      </a:pPr>
                      <a:r>
                        <a:rPr lang="en-US" sz="1400" kern="50" dirty="0">
                          <a:effectLst/>
                          <a:latin typeface="+mn-lt"/>
                          <a:ea typeface="WenQuanYi Micro Hei"/>
                          <a:cs typeface="Lohit Hindi"/>
                        </a:rPr>
                        <a:t>R1</a:t>
                      </a:r>
                    </a:p>
                  </a:txBody>
                  <a:tcPr marL="26194" marR="26194" marT="26194" marB="26194"/>
                </a:tc>
                <a:tc>
                  <a:txBody>
                    <a:bodyPr/>
                    <a:lstStyle/>
                    <a:p>
                      <a:pPr marL="457200" marR="0" algn="just" defTabSz="914400" rtl="0" eaLnBrk="1" latinLnBrk="0" hangingPunct="1">
                        <a:spcBef>
                          <a:spcPts val="0"/>
                        </a:spcBef>
                        <a:spcAft>
                          <a:spcPts val="0"/>
                        </a:spcAft>
                      </a:pPr>
                      <a:r>
                        <a:rPr lang="en-US" sz="1100" kern="50" dirty="0">
                          <a:solidFill>
                            <a:schemeClr val="dk1"/>
                          </a:solidFill>
                          <a:effectLst/>
                          <a:latin typeface="+mn-lt"/>
                          <a:ea typeface="+mn-ea"/>
                          <a:cs typeface="+mn-cs"/>
                        </a:rPr>
                        <a:t>Predictive Analytics and Data Mining: Concepts and Practice with </a:t>
                      </a:r>
                      <a:r>
                        <a:rPr lang="en-US" sz="1100" kern="50" dirty="0" err="1">
                          <a:solidFill>
                            <a:schemeClr val="dk1"/>
                          </a:solidFill>
                          <a:effectLst/>
                          <a:latin typeface="+mn-lt"/>
                          <a:ea typeface="+mn-ea"/>
                          <a:cs typeface="+mn-cs"/>
                        </a:rPr>
                        <a:t>RapidMiner</a:t>
                      </a:r>
                      <a:r>
                        <a:rPr lang="en-US" sz="1100" kern="50" dirty="0">
                          <a:solidFill>
                            <a:schemeClr val="dk1"/>
                          </a:solidFill>
                          <a:effectLst/>
                          <a:latin typeface="+mn-lt"/>
                          <a:ea typeface="+mn-ea"/>
                          <a:cs typeface="+mn-cs"/>
                        </a:rPr>
                        <a:t> </a:t>
                      </a:r>
                    </a:p>
                    <a:p>
                      <a:pPr marL="457200" marR="0" algn="just" defTabSz="914400" rtl="0" eaLnBrk="1" latinLnBrk="0" hangingPunct="1">
                        <a:spcBef>
                          <a:spcPts val="0"/>
                        </a:spcBef>
                        <a:spcAft>
                          <a:spcPts val="0"/>
                        </a:spcAft>
                      </a:pPr>
                      <a:r>
                        <a:rPr lang="en-US" sz="1100" kern="50" dirty="0">
                          <a:solidFill>
                            <a:schemeClr val="dk1"/>
                          </a:solidFill>
                          <a:effectLst/>
                          <a:latin typeface="+mn-lt"/>
                          <a:ea typeface="+mn-ea"/>
                          <a:cs typeface="+mn-cs"/>
                        </a:rPr>
                        <a:t>by  Vijay </a:t>
                      </a:r>
                      <a:r>
                        <a:rPr lang="en-US" sz="1100" kern="50" dirty="0" err="1">
                          <a:solidFill>
                            <a:schemeClr val="dk1"/>
                          </a:solidFill>
                          <a:effectLst/>
                          <a:latin typeface="+mn-lt"/>
                          <a:ea typeface="+mn-ea"/>
                          <a:cs typeface="+mn-cs"/>
                        </a:rPr>
                        <a:t>Kotu</a:t>
                      </a:r>
                      <a:r>
                        <a:rPr lang="en-US" sz="1100" kern="50" dirty="0">
                          <a:solidFill>
                            <a:schemeClr val="dk1"/>
                          </a:solidFill>
                          <a:effectLst/>
                          <a:latin typeface="+mn-lt"/>
                          <a:ea typeface="+mn-ea"/>
                          <a:cs typeface="+mn-cs"/>
                        </a:rPr>
                        <a:t> and </a:t>
                      </a:r>
                      <a:r>
                        <a:rPr lang="en-US" sz="1100" kern="50" dirty="0" err="1">
                          <a:solidFill>
                            <a:schemeClr val="dk1"/>
                          </a:solidFill>
                          <a:effectLst/>
                          <a:latin typeface="+mn-lt"/>
                          <a:ea typeface="+mn-ea"/>
                          <a:cs typeface="+mn-cs"/>
                        </a:rPr>
                        <a:t>Bala</a:t>
                      </a:r>
                      <a:r>
                        <a:rPr lang="en-US" sz="1100" kern="50" dirty="0">
                          <a:solidFill>
                            <a:schemeClr val="dk1"/>
                          </a:solidFill>
                          <a:effectLst/>
                          <a:latin typeface="+mn-lt"/>
                          <a:ea typeface="+mn-ea"/>
                          <a:cs typeface="+mn-cs"/>
                        </a:rPr>
                        <a:t> Deshpande Morgan Kaufmann Publishers</a:t>
                      </a:r>
                    </a:p>
                  </a:txBody>
                  <a:tcPr marL="26194" marR="26194" marT="26194" marB="26194"/>
                </a:tc>
                <a:extLst>
                  <a:ext uri="{0D108BD9-81ED-4DB2-BD59-A6C34878D82A}">
                    <a16:rowId xmlns:a16="http://schemas.microsoft.com/office/drawing/2014/main" val="10003"/>
                  </a:ext>
                </a:extLst>
              </a:tr>
            </a:tbl>
          </a:graphicData>
        </a:graphic>
      </p:graphicFrame>
      <p:sp>
        <p:nvSpPr>
          <p:cNvPr id="5" name="Rectangle 1"/>
          <p:cNvSpPr txBox="1">
            <a:spLocks noChangeArrowheads="1"/>
          </p:cNvSpPr>
          <p:nvPr/>
        </p:nvSpPr>
        <p:spPr bwMode="auto">
          <a:xfrm>
            <a:off x="1525659" y="1718326"/>
            <a:ext cx="2096728" cy="56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a:solidFill>
                  <a:prstClr val="black"/>
                </a:solidFill>
                <a:latin typeface="Times New Roman" panose="02020603050405020304" pitchFamily="18" charset="0"/>
                <a:ea typeface="WenQuanYi Micro Hei"/>
                <a:cs typeface="Times New Roman" panose="02020603050405020304" pitchFamily="18" charset="0"/>
              </a:rPr>
              <a:t>Prescribed Text Books</a:t>
            </a:r>
            <a:endParaRPr lang="en-US" altLang="zh-CN" sz="2400" b="1" dirty="0">
              <a:solidFill>
                <a:prstClr val="black"/>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b="1" dirty="0">
              <a:solidFill>
                <a:prstClr val="black"/>
              </a:solidFill>
              <a:latin typeface="Arial" panose="020B0604020202020204" pitchFamily="34" charset="0"/>
            </a:endParaRPr>
          </a:p>
        </p:txBody>
      </p:sp>
      <p:sp>
        <p:nvSpPr>
          <p:cNvPr id="2" name="Date Placeholder 1"/>
          <p:cNvSpPr>
            <a:spLocks noGrp="1"/>
          </p:cNvSpPr>
          <p:nvPr>
            <p:ph type="dt" sz="half" idx="10"/>
          </p:nvPr>
        </p:nvSpPr>
        <p:spPr>
          <a:xfrm>
            <a:off x="26504" y="6533322"/>
            <a:ext cx="2057400" cy="280918"/>
          </a:xfrm>
        </p:spPr>
        <p:txBody>
          <a:bodyPr/>
          <a:lstStyle/>
          <a:p>
            <a:fld id="{61C42EE2-B104-4208-9B2E-AFD0B9DAA960}" type="datetime4">
              <a:rPr lang="en-US" smtClean="0">
                <a:solidFill>
                  <a:prstClr val="black">
                    <a:tint val="75000"/>
                  </a:prstClr>
                </a:solidFill>
              </a:rPr>
              <a:t>August 1, 2020</a:t>
            </a:fld>
            <a:endParaRPr lang="en-US">
              <a:solidFill>
                <a:prstClr val="black">
                  <a:tint val="75000"/>
                </a:prstClr>
              </a:solidFill>
            </a:endParaRPr>
          </a:p>
        </p:txBody>
      </p:sp>
      <p:sp>
        <p:nvSpPr>
          <p:cNvPr id="3" name="Slide Number Placeholder 2"/>
          <p:cNvSpPr>
            <a:spLocks noGrp="1"/>
          </p:cNvSpPr>
          <p:nvPr>
            <p:ph type="sldNum" sz="quarter" idx="12"/>
          </p:nvPr>
        </p:nvSpPr>
        <p:spPr>
          <a:xfrm>
            <a:off x="7041044" y="6573078"/>
            <a:ext cx="2057400" cy="241162"/>
          </a:xfrm>
        </p:spPr>
        <p:txBody>
          <a:bodyPr/>
          <a:lstStyle/>
          <a:p>
            <a:fld id="{2561AFFF-E2F4-402D-873F-F9B1B7CF2EDD}"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1148318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Content Placeholder 2"/>
          <p:cNvSpPr>
            <a:spLocks noGrp="1"/>
          </p:cNvSpPr>
          <p:nvPr>
            <p:ph idx="1"/>
          </p:nvPr>
        </p:nvSpPr>
        <p:spPr>
          <a:xfrm>
            <a:off x="4176920" y="3475521"/>
            <a:ext cx="1627533" cy="977210"/>
          </a:xfrm>
        </p:spPr>
        <p:txBody>
          <a:bodyPr/>
          <a:lstStyle/>
          <a:p>
            <a:pPr marL="0" indent="0">
              <a:buNone/>
            </a:pPr>
            <a:r>
              <a:rPr lang="en-US" dirty="0" smtClean="0"/>
              <a:t>Q &amp; A</a:t>
            </a:r>
            <a:endParaRPr lang="en-IN" dirty="0"/>
          </a:p>
        </p:txBody>
      </p:sp>
      <p:sp>
        <p:nvSpPr>
          <p:cNvPr id="4" name="Slide Number Placeholder 3"/>
          <p:cNvSpPr>
            <a:spLocks noGrp="1"/>
          </p:cNvSpPr>
          <p:nvPr>
            <p:ph type="sldNum" sz="quarter" idx="12"/>
          </p:nvPr>
        </p:nvSpPr>
        <p:spPr/>
        <p:txBody>
          <a:bodyPr/>
          <a:lstStyle/>
          <a:p>
            <a:fld id="{D26740DE-8293-487D-9531-1FF883CE0649}" type="slidenum">
              <a:rPr lang="en-US" smtClean="0"/>
              <a:t>54</a:t>
            </a:fld>
            <a:endParaRPr lang="en-US"/>
          </a:p>
        </p:txBody>
      </p:sp>
    </p:spTree>
    <p:extLst>
      <p:ext uri="{BB962C8B-B14F-4D97-AF65-F5344CB8AC3E}">
        <p14:creationId xmlns:p14="http://schemas.microsoft.com/office/powerpoint/2010/main" val="307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84188" y="284163"/>
            <a:ext cx="7886700" cy="473074"/>
          </a:xfrm>
        </p:spPr>
        <p:txBody>
          <a:bodyPr>
            <a:noAutofit/>
          </a:bodyPr>
          <a:lstStyle/>
          <a:p>
            <a:pPr eaLnBrk="1" hangingPunct="1"/>
            <a:r>
              <a:rPr lang="en-US" altLang="en-US" sz="3200" b="1" dirty="0"/>
              <a:t>What Are Outliers/Anomalies?</a:t>
            </a:r>
          </a:p>
        </p:txBody>
      </p:sp>
      <p:sp>
        <p:nvSpPr>
          <p:cNvPr id="5124" name="Rectangle 3"/>
          <p:cNvSpPr>
            <a:spLocks noGrp="1" noChangeArrowheads="1"/>
          </p:cNvSpPr>
          <p:nvPr>
            <p:ph idx="1"/>
          </p:nvPr>
        </p:nvSpPr>
        <p:spPr>
          <a:xfrm>
            <a:off x="484188" y="757238"/>
            <a:ext cx="6156757" cy="3140507"/>
          </a:xfr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ormAutofit fontScale="92500" lnSpcReduction="20000"/>
          </a:bodyPr>
          <a:lstStyle/>
          <a:p>
            <a:pPr eaLnBrk="1" hangingPunct="1">
              <a:lnSpc>
                <a:spcPct val="100000"/>
              </a:lnSpc>
              <a:spcBef>
                <a:spcPts val="300"/>
              </a:spcBef>
            </a:pPr>
            <a:r>
              <a:rPr lang="en-US" altLang="en-US" sz="1800" b="1" dirty="0">
                <a:solidFill>
                  <a:schemeClr val="bg2">
                    <a:lumMod val="10000"/>
                  </a:schemeClr>
                </a:solidFill>
              </a:rPr>
              <a:t>Outlier: A data object that deviates significantly from the normal objects as if it were generated by a different mechanism</a:t>
            </a:r>
          </a:p>
          <a:p>
            <a:pPr eaLnBrk="1" hangingPunct="1">
              <a:lnSpc>
                <a:spcPct val="100000"/>
              </a:lnSpc>
              <a:spcBef>
                <a:spcPts val="300"/>
              </a:spcBef>
            </a:pPr>
            <a:r>
              <a:rPr lang="en-US" altLang="en-US" sz="1800" b="1" dirty="0">
                <a:solidFill>
                  <a:schemeClr val="bg2">
                    <a:lumMod val="10000"/>
                  </a:schemeClr>
                </a:solidFill>
              </a:rPr>
              <a:t>Outliers are different from the noise data </a:t>
            </a:r>
          </a:p>
          <a:p>
            <a:pPr lvl="1" eaLnBrk="1" hangingPunct="1">
              <a:lnSpc>
                <a:spcPct val="100000"/>
              </a:lnSpc>
              <a:spcBef>
                <a:spcPts val="300"/>
              </a:spcBef>
            </a:pPr>
            <a:r>
              <a:rPr lang="en-US" altLang="en-US" sz="1800" b="1" dirty="0">
                <a:solidFill>
                  <a:schemeClr val="bg2">
                    <a:lumMod val="10000"/>
                  </a:schemeClr>
                </a:solidFill>
              </a:rPr>
              <a:t>Noise is random error or variance in a measured variable</a:t>
            </a:r>
          </a:p>
          <a:p>
            <a:pPr lvl="1" eaLnBrk="1" hangingPunct="1">
              <a:lnSpc>
                <a:spcPct val="100000"/>
              </a:lnSpc>
              <a:spcBef>
                <a:spcPts val="300"/>
              </a:spcBef>
            </a:pPr>
            <a:r>
              <a:rPr lang="en-US" altLang="en-US" sz="1800" b="1" dirty="0">
                <a:solidFill>
                  <a:schemeClr val="bg2">
                    <a:lumMod val="10000"/>
                  </a:schemeClr>
                </a:solidFill>
              </a:rPr>
              <a:t>Noise should be removed before outlier detection</a:t>
            </a:r>
          </a:p>
          <a:p>
            <a:pPr eaLnBrk="1" hangingPunct="1">
              <a:lnSpc>
                <a:spcPct val="100000"/>
              </a:lnSpc>
              <a:spcBef>
                <a:spcPts val="300"/>
              </a:spcBef>
            </a:pPr>
            <a:r>
              <a:rPr lang="en-US" altLang="en-US" sz="1800" b="1" dirty="0">
                <a:solidFill>
                  <a:schemeClr val="bg2">
                    <a:lumMod val="10000"/>
                  </a:schemeClr>
                </a:solidFill>
              </a:rPr>
              <a:t>Outliers are interesting:  It violates the mechanism that generates the normal data</a:t>
            </a:r>
          </a:p>
          <a:p>
            <a:pPr eaLnBrk="1" hangingPunct="1">
              <a:lnSpc>
                <a:spcPct val="100000"/>
              </a:lnSpc>
              <a:spcBef>
                <a:spcPts val="300"/>
              </a:spcBef>
            </a:pPr>
            <a:r>
              <a:rPr lang="en-US" altLang="en-US" sz="1800" b="1" dirty="0" smtClean="0">
                <a:solidFill>
                  <a:schemeClr val="bg2">
                    <a:lumMod val="10000"/>
                  </a:schemeClr>
                </a:solidFill>
              </a:rPr>
              <a:t>Applications</a:t>
            </a:r>
            <a:r>
              <a:rPr lang="en-US" altLang="en-US" sz="1800" b="1" dirty="0">
                <a:solidFill>
                  <a:schemeClr val="bg2">
                    <a:lumMod val="10000"/>
                  </a:schemeClr>
                </a:solidFill>
              </a:rPr>
              <a:t>:</a:t>
            </a:r>
          </a:p>
          <a:p>
            <a:pPr lvl="1" eaLnBrk="1" hangingPunct="1">
              <a:lnSpc>
                <a:spcPct val="100000"/>
              </a:lnSpc>
              <a:spcBef>
                <a:spcPts val="300"/>
              </a:spcBef>
            </a:pPr>
            <a:r>
              <a:rPr lang="en-US" altLang="en-US" sz="1800" b="1" dirty="0">
                <a:solidFill>
                  <a:schemeClr val="bg2">
                    <a:lumMod val="10000"/>
                  </a:schemeClr>
                </a:solidFill>
              </a:rPr>
              <a:t>Credit card fraud detection</a:t>
            </a:r>
          </a:p>
          <a:p>
            <a:pPr lvl="1" eaLnBrk="1" hangingPunct="1">
              <a:lnSpc>
                <a:spcPct val="100000"/>
              </a:lnSpc>
              <a:spcBef>
                <a:spcPts val="300"/>
              </a:spcBef>
            </a:pPr>
            <a:r>
              <a:rPr lang="en-US" altLang="en-US" sz="1800" b="1" dirty="0">
                <a:solidFill>
                  <a:schemeClr val="bg2">
                    <a:lumMod val="10000"/>
                  </a:schemeClr>
                </a:solidFill>
              </a:rPr>
              <a:t>Telecom fraud detection</a:t>
            </a:r>
          </a:p>
          <a:p>
            <a:pPr lvl="1" eaLnBrk="1" hangingPunct="1">
              <a:lnSpc>
                <a:spcPct val="100000"/>
              </a:lnSpc>
              <a:spcBef>
                <a:spcPts val="300"/>
              </a:spcBef>
            </a:pPr>
            <a:r>
              <a:rPr lang="en-US" altLang="en-US" sz="1800" b="1" dirty="0">
                <a:solidFill>
                  <a:schemeClr val="bg2">
                    <a:lumMod val="10000"/>
                  </a:schemeClr>
                </a:solidFill>
              </a:rPr>
              <a:t>Customer segmentation</a:t>
            </a:r>
          </a:p>
          <a:p>
            <a:pPr lvl="1" eaLnBrk="1" hangingPunct="1">
              <a:lnSpc>
                <a:spcPct val="100000"/>
              </a:lnSpc>
              <a:spcBef>
                <a:spcPts val="300"/>
              </a:spcBef>
            </a:pPr>
            <a:r>
              <a:rPr lang="en-US" altLang="en-US" sz="1800" b="1" dirty="0">
                <a:solidFill>
                  <a:schemeClr val="bg2">
                    <a:lumMod val="10000"/>
                  </a:schemeClr>
                </a:solidFill>
              </a:rPr>
              <a:t>Medical analysis</a:t>
            </a:r>
          </a:p>
        </p:txBody>
      </p:sp>
      <p:sp>
        <p:nvSpPr>
          <p:cNvPr id="5122" name="Slide Number Placeholder 5"/>
          <p:cNvSpPr>
            <a:spLocks noGrp="1"/>
          </p:cNvSpPr>
          <p:nvPr>
            <p:ph type="sldNum" sz="quarter" idx="12"/>
          </p:nvPr>
        </p:nvSpPr>
        <p:spPr>
          <a:xfrm>
            <a:off x="7010400" y="632460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C2242C0-C619-4D8A-A803-082EC39AA777}" type="slidenum">
              <a:rPr lang="en-US" altLang="en-US" sz="1000" b="0">
                <a:latin typeface="Calibri" panose="020F0502020204030204" pitchFamily="34" charset="0"/>
              </a:rPr>
              <a:pPr eaLnBrk="1" hangingPunct="1"/>
              <a:t>6</a:t>
            </a:fld>
            <a:endParaRPr lang="en-US" altLang="en-US" sz="1000" b="0">
              <a:latin typeface="Calibri" panose="020F0502020204030204" pitchFamily="34" charset="0"/>
            </a:endParaRPr>
          </a:p>
        </p:txBody>
      </p:sp>
      <p:pic>
        <p:nvPicPr>
          <p:cNvPr id="512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408" y="1292497"/>
            <a:ext cx="1831583" cy="182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195" y="4020906"/>
            <a:ext cx="6117725"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dirty="0">
                <a:solidFill>
                  <a:srgbClr val="292929"/>
                </a:solidFill>
                <a:latin typeface="medium-content-serif-font"/>
              </a:rPr>
              <a:t>Outliers are extreme values that deviate from other observations on data , they may indicate a variability in a measurement, experimental errors or a novelty. In other words, an outlier is an observation that diverges from an overall pattern on a sample.</a:t>
            </a:r>
            <a:endParaRPr lang="en-IN" b="1" dirty="0"/>
          </a:p>
        </p:txBody>
      </p:sp>
      <p:sp>
        <p:nvSpPr>
          <p:cNvPr id="3" name="Rectangle 2"/>
          <p:cNvSpPr/>
          <p:nvPr/>
        </p:nvSpPr>
        <p:spPr>
          <a:xfrm>
            <a:off x="457195" y="5498234"/>
            <a:ext cx="611772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292929"/>
                </a:solidFill>
                <a:latin typeface="medium-content-serif-font"/>
              </a:rPr>
              <a:t>Univariate outliers can be found when looking at a distribution of values in a single feature space. </a:t>
            </a:r>
            <a:endParaRPr lang="en-US" dirty="0" smtClean="0">
              <a:solidFill>
                <a:srgbClr val="292929"/>
              </a:solidFill>
              <a:latin typeface="medium-content-serif-font"/>
            </a:endParaRPr>
          </a:p>
          <a:p>
            <a:r>
              <a:rPr lang="en-US" dirty="0"/>
              <a:t>Multivariate outliers can be found in a n-dimensional space (of n-features). </a:t>
            </a:r>
            <a:endParaRPr lang="en-IN" dirty="0"/>
          </a:p>
        </p:txBody>
      </p:sp>
      <p:pic>
        <p:nvPicPr>
          <p:cNvPr id="1026" name="Picture 2" descr="Image for 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500925"/>
            <a:ext cx="2235201" cy="187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038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669" y="332508"/>
            <a:ext cx="8663132" cy="715529"/>
          </a:xfrm>
        </p:spPr>
        <p:txBody>
          <a:bodyPr>
            <a:normAutofit fontScale="90000"/>
          </a:bodyPr>
          <a:lstStyle/>
          <a:p>
            <a:r>
              <a:rPr lang="en-US" dirty="0" smtClean="0"/>
              <a:t>Common Causes/Reasons/Sources for Outliers</a:t>
            </a:r>
            <a:endParaRPr lang="en-IN" dirty="0"/>
          </a:p>
        </p:txBody>
      </p:sp>
      <p:sp>
        <p:nvSpPr>
          <p:cNvPr id="4" name="Slide Number Placeholder 3"/>
          <p:cNvSpPr>
            <a:spLocks noGrp="1"/>
          </p:cNvSpPr>
          <p:nvPr>
            <p:ph type="sldNum" sz="quarter" idx="12"/>
          </p:nvPr>
        </p:nvSpPr>
        <p:spPr/>
        <p:txBody>
          <a:bodyPr/>
          <a:lstStyle/>
          <a:p>
            <a:fld id="{D26740DE-8293-487D-9531-1FF883CE0649}" type="slidenum">
              <a:rPr lang="en-US" smtClean="0"/>
              <a:t>7</a:t>
            </a:fld>
            <a:endParaRPr lang="en-US"/>
          </a:p>
        </p:txBody>
      </p:sp>
      <p:sp>
        <p:nvSpPr>
          <p:cNvPr id="5" name="Rectangle 4"/>
          <p:cNvSpPr/>
          <p:nvPr/>
        </p:nvSpPr>
        <p:spPr>
          <a:xfrm>
            <a:off x="376669" y="1923032"/>
            <a:ext cx="8594437"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buFont typeface="Wingdings" panose="05000000000000000000" pitchFamily="2" charset="2"/>
              <a:buChar char="Ø"/>
            </a:pPr>
            <a:r>
              <a:rPr lang="en-US" sz="2400" dirty="0">
                <a:solidFill>
                  <a:srgbClr val="292929"/>
                </a:solidFill>
                <a:latin typeface="medium-content-serif-font"/>
              </a:rPr>
              <a:t>Data entry errors (human errors)</a:t>
            </a:r>
          </a:p>
          <a:p>
            <a:pPr marL="285750" indent="-285750">
              <a:buFont typeface="Wingdings" panose="05000000000000000000" pitchFamily="2" charset="2"/>
              <a:buChar char="Ø"/>
            </a:pPr>
            <a:r>
              <a:rPr lang="en-US" sz="2400" dirty="0">
                <a:solidFill>
                  <a:srgbClr val="292929"/>
                </a:solidFill>
                <a:latin typeface="medium-content-serif-font"/>
              </a:rPr>
              <a:t>Measurement errors (instrument errors)</a:t>
            </a:r>
          </a:p>
          <a:p>
            <a:pPr marL="285750" indent="-285750">
              <a:buFont typeface="Wingdings" panose="05000000000000000000" pitchFamily="2" charset="2"/>
              <a:buChar char="Ø"/>
            </a:pPr>
            <a:r>
              <a:rPr lang="en-US" sz="2400" dirty="0">
                <a:solidFill>
                  <a:srgbClr val="292929"/>
                </a:solidFill>
                <a:latin typeface="medium-content-serif-font"/>
              </a:rPr>
              <a:t>Experimental errors (data extraction or experiment planning/executing errors)</a:t>
            </a:r>
          </a:p>
          <a:p>
            <a:pPr marL="285750" indent="-285750">
              <a:buFont typeface="Wingdings" panose="05000000000000000000" pitchFamily="2" charset="2"/>
              <a:buChar char="Ø"/>
            </a:pPr>
            <a:r>
              <a:rPr lang="en-US" sz="2400" dirty="0">
                <a:solidFill>
                  <a:srgbClr val="292929"/>
                </a:solidFill>
                <a:latin typeface="medium-content-serif-font"/>
              </a:rPr>
              <a:t>Intentional (dummy outliers made to test detection methods)</a:t>
            </a:r>
          </a:p>
          <a:p>
            <a:pPr marL="285750" indent="-285750">
              <a:buFont typeface="Wingdings" panose="05000000000000000000" pitchFamily="2" charset="2"/>
              <a:buChar char="Ø"/>
            </a:pPr>
            <a:r>
              <a:rPr lang="en-US" sz="2400" dirty="0">
                <a:solidFill>
                  <a:srgbClr val="292929"/>
                </a:solidFill>
                <a:latin typeface="medium-content-serif-font"/>
              </a:rPr>
              <a:t>Data processing errors (data manipulation or data set unintended mutations)</a:t>
            </a:r>
          </a:p>
          <a:p>
            <a:pPr marL="285750" indent="-285750">
              <a:buFont typeface="Wingdings" panose="05000000000000000000" pitchFamily="2" charset="2"/>
              <a:buChar char="Ø"/>
            </a:pPr>
            <a:r>
              <a:rPr lang="en-US" sz="2400" dirty="0">
                <a:solidFill>
                  <a:srgbClr val="292929"/>
                </a:solidFill>
                <a:latin typeface="medium-content-serif-font"/>
              </a:rPr>
              <a:t>Sampling errors (extracting or mixing data from wrong or various sources)</a:t>
            </a:r>
          </a:p>
          <a:p>
            <a:pPr marL="285750" indent="-285750">
              <a:buFont typeface="Wingdings" panose="05000000000000000000" pitchFamily="2" charset="2"/>
              <a:buChar char="Ø"/>
            </a:pPr>
            <a:r>
              <a:rPr lang="en-US" sz="2400" dirty="0">
                <a:solidFill>
                  <a:srgbClr val="292929"/>
                </a:solidFill>
                <a:latin typeface="medium-content-serif-font"/>
              </a:rPr>
              <a:t>Natural (not an error, novelties in data)</a:t>
            </a:r>
            <a:endParaRPr lang="en-US" sz="2400" b="0" i="0" dirty="0">
              <a:solidFill>
                <a:srgbClr val="292929"/>
              </a:solidFill>
              <a:effectLst/>
              <a:latin typeface="medium-content-serif-font"/>
            </a:endParaRPr>
          </a:p>
        </p:txBody>
      </p:sp>
    </p:spTree>
    <p:extLst>
      <p:ext uri="{BB962C8B-B14F-4D97-AF65-F5344CB8AC3E}">
        <p14:creationId xmlns:p14="http://schemas.microsoft.com/office/powerpoint/2010/main" val="530068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30616" y="1158826"/>
            <a:ext cx="4713384" cy="3899249"/>
          </a:xfrm>
          <a:prstGeom prst="rect">
            <a:avLst/>
          </a:prstGeom>
        </p:spPr>
      </p:pic>
      <p:sp>
        <p:nvSpPr>
          <p:cNvPr id="1806338" name="Rectangle 2"/>
          <p:cNvSpPr>
            <a:spLocks noGrp="1" noChangeArrowheads="1"/>
          </p:cNvSpPr>
          <p:nvPr>
            <p:ph type="title"/>
          </p:nvPr>
        </p:nvSpPr>
        <p:spPr>
          <a:xfrm>
            <a:off x="891449" y="317849"/>
            <a:ext cx="7886700" cy="473073"/>
          </a:xfrm>
        </p:spPr>
        <p:txBody>
          <a:bodyPr>
            <a:noAutofit/>
          </a:bodyPr>
          <a:lstStyle/>
          <a:p>
            <a:r>
              <a:rPr lang="en-US" altLang="en-US" sz="3200" b="1" dirty="0"/>
              <a:t>Importance of Anomaly Detection</a:t>
            </a:r>
          </a:p>
        </p:txBody>
      </p:sp>
      <p:sp>
        <p:nvSpPr>
          <p:cNvPr id="1806339" name="Rectangle 3"/>
          <p:cNvSpPr>
            <a:spLocks noGrp="1" noChangeArrowheads="1"/>
          </p:cNvSpPr>
          <p:nvPr>
            <p:ph type="body" sz="half" idx="4294967295"/>
          </p:nvPr>
        </p:nvSpPr>
        <p:spPr>
          <a:xfrm>
            <a:off x="193578" y="1158826"/>
            <a:ext cx="4237038" cy="5031954"/>
          </a:xfrm>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a:lnSpc>
                <a:spcPct val="100000"/>
              </a:lnSpc>
              <a:spcBef>
                <a:spcPts val="300"/>
              </a:spcBef>
              <a:buFont typeface="Monotype Sorts" pitchFamily="2" charset="2"/>
              <a:buNone/>
            </a:pPr>
            <a:r>
              <a:rPr lang="en-US" altLang="en-US" sz="2000" dirty="0"/>
              <a:t>Ozone Depletion History</a:t>
            </a:r>
          </a:p>
          <a:p>
            <a:pPr marL="342900" indent="-342900">
              <a:lnSpc>
                <a:spcPct val="100000"/>
              </a:lnSpc>
              <a:spcBef>
                <a:spcPts val="300"/>
              </a:spcBef>
            </a:pPr>
            <a:r>
              <a:rPr lang="en-US" altLang="en-US" sz="1800" dirty="0"/>
              <a:t>In 1977 three researchers (Farman, </a:t>
            </a:r>
            <a:r>
              <a:rPr lang="en-US" altLang="en-US" sz="1800" dirty="0" err="1"/>
              <a:t>Gardinar</a:t>
            </a:r>
            <a:r>
              <a:rPr lang="en-US" altLang="en-US" sz="1800" dirty="0"/>
              <a:t> and </a:t>
            </a:r>
            <a:r>
              <a:rPr lang="en-US" altLang="en-US" sz="1800" dirty="0" err="1"/>
              <a:t>Shanklin</a:t>
            </a:r>
            <a:r>
              <a:rPr lang="en-US" altLang="en-US" sz="1800" dirty="0"/>
              <a:t>) were puzzled by data gathered by the British Antarctic Survey showing that ozone levels for Antarctica had dropped 10% below normal levels</a:t>
            </a:r>
            <a:endParaRPr lang="en-US" altLang="en-US" sz="1400" dirty="0"/>
          </a:p>
          <a:p>
            <a:pPr marL="342900" indent="-342900">
              <a:lnSpc>
                <a:spcPct val="100000"/>
              </a:lnSpc>
              <a:spcBef>
                <a:spcPts val="300"/>
              </a:spcBef>
            </a:pPr>
            <a:r>
              <a:rPr lang="en-US" altLang="en-US" sz="1800" dirty="0"/>
              <a:t>Why did the Nimbus 7 satellite, which had instruments aboard for recording ozone levels, not record similarly low ozone concentrations? The researchers held back publishing their work for nearly a decade. </a:t>
            </a:r>
            <a:endParaRPr lang="en-US" altLang="en-US" sz="1400" dirty="0"/>
          </a:p>
          <a:p>
            <a:pPr marL="342900" indent="-342900">
              <a:lnSpc>
                <a:spcPct val="100000"/>
              </a:lnSpc>
              <a:spcBef>
                <a:spcPts val="300"/>
              </a:spcBef>
            </a:pPr>
            <a:r>
              <a:rPr lang="en-US" altLang="en-US" sz="1800" i="1" dirty="0"/>
              <a:t>The ozone concentrations recorded by the satellite were so low they were being treated as outliers by a computer program and discarded!</a:t>
            </a:r>
          </a:p>
        </p:txBody>
      </p:sp>
      <p:sp>
        <p:nvSpPr>
          <p:cNvPr id="1806340" name="Text Box 4"/>
          <p:cNvSpPr txBox="1">
            <a:spLocks noChangeArrowheads="1"/>
          </p:cNvSpPr>
          <p:nvPr/>
        </p:nvSpPr>
        <p:spPr bwMode="auto">
          <a:xfrm>
            <a:off x="4572000" y="5308937"/>
            <a:ext cx="449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pPr>
            <a:r>
              <a:rPr lang="en-US" altLang="en-US" sz="1200" b="0" dirty="0">
                <a:solidFill>
                  <a:srgbClr val="000000"/>
                </a:solidFill>
                <a:latin typeface="Tahoma" panose="020B0604030504040204" pitchFamily="34" charset="0"/>
              </a:rPr>
              <a:t>Sources: </a:t>
            </a:r>
            <a:br>
              <a:rPr lang="en-US" altLang="en-US" sz="1200" b="0" dirty="0">
                <a:solidFill>
                  <a:srgbClr val="000000"/>
                </a:solidFill>
                <a:latin typeface="Tahoma" panose="020B0604030504040204" pitchFamily="34" charset="0"/>
              </a:rPr>
            </a:br>
            <a:r>
              <a:rPr lang="en-US" altLang="en-US" sz="1200" b="0" dirty="0">
                <a:solidFill>
                  <a:srgbClr val="000000"/>
                </a:solidFill>
                <a:latin typeface="Tahoma" panose="020B0604030504040204" pitchFamily="34" charset="0"/>
              </a:rPr>
              <a:t>“Cosmic Imagery: Key Images in the History of Science”  By John D. Barrow </a:t>
            </a:r>
            <a:br>
              <a:rPr lang="en-US" altLang="en-US" sz="1200" b="0" dirty="0">
                <a:solidFill>
                  <a:srgbClr val="000000"/>
                </a:solidFill>
                <a:latin typeface="Tahoma" panose="020B0604030504040204" pitchFamily="34" charset="0"/>
              </a:rPr>
            </a:br>
            <a:r>
              <a:rPr lang="en-US" altLang="en-US" sz="1200" b="0" dirty="0">
                <a:solidFill>
                  <a:srgbClr val="000000"/>
                </a:solidFill>
                <a:latin typeface="Tahoma" panose="020B0604030504040204" pitchFamily="34" charset="0"/>
              </a:rPr>
              <a:t> http://www3.epa.gov/ozone/science</a:t>
            </a:r>
          </a:p>
          <a:p>
            <a:pPr eaLnBrk="1" hangingPunct="1">
              <a:spcBef>
                <a:spcPts val="0"/>
              </a:spcBef>
            </a:pPr>
            <a:r>
              <a:rPr lang="en-US" altLang="en-US" sz="1200" b="0" dirty="0">
                <a:solidFill>
                  <a:srgbClr val="000000"/>
                </a:solidFill>
                <a:latin typeface="Tahoma" panose="020B0604030504040204" pitchFamily="34" charset="0"/>
              </a:rPr>
              <a:t>https://commons.wikimedia.org/wiki/File:Ozone_hole_area.jpg</a:t>
            </a:r>
          </a:p>
        </p:txBody>
      </p:sp>
    </p:spTree>
    <p:extLst>
      <p:ext uri="{BB962C8B-B14F-4D97-AF65-F5344CB8AC3E}">
        <p14:creationId xmlns:p14="http://schemas.microsoft.com/office/powerpoint/2010/main" val="126707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03FD88-397D-41FA-A504-8E33826C4C50}"/>
              </a:ext>
            </a:extLst>
          </p:cNvPr>
          <p:cNvPicPr>
            <a:picLocks noChangeAspect="1"/>
          </p:cNvPicPr>
          <p:nvPr/>
        </p:nvPicPr>
        <p:blipFill>
          <a:blip r:embed="rId2">
            <a:duotone>
              <a:prstClr val="black"/>
              <a:schemeClr val="accent5">
                <a:tint val="45000"/>
                <a:satMod val="400000"/>
              </a:schemeClr>
            </a:duotone>
          </a:blip>
          <a:stretch>
            <a:fillRect/>
          </a:stretch>
        </p:blipFill>
        <p:spPr>
          <a:xfrm>
            <a:off x="314036" y="971274"/>
            <a:ext cx="8525163" cy="5612405"/>
          </a:xfrm>
          <a:prstGeom prst="rect">
            <a:avLst/>
          </a:prstGeom>
        </p:spPr>
      </p:pic>
      <p:sp>
        <p:nvSpPr>
          <p:cNvPr id="3" name="Content Placeholder 2">
            <a:extLst>
              <a:ext uri="{FF2B5EF4-FFF2-40B4-BE49-F238E27FC236}">
                <a16:creationId xmlns:a16="http://schemas.microsoft.com/office/drawing/2014/main" id="{705910ED-BB2A-4CB4-A04C-4A886A300BF2}"/>
              </a:ext>
            </a:extLst>
          </p:cNvPr>
          <p:cNvSpPr>
            <a:spLocks noGrp="1"/>
          </p:cNvSpPr>
          <p:nvPr>
            <p:ph idx="1"/>
          </p:nvPr>
        </p:nvSpPr>
        <p:spPr>
          <a:xfrm>
            <a:off x="239313" y="81672"/>
            <a:ext cx="8826507" cy="444801"/>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2400" dirty="0"/>
              <a:t>Key components associated with an anomaly detection technique</a:t>
            </a:r>
          </a:p>
        </p:txBody>
      </p:sp>
      <p:sp>
        <p:nvSpPr>
          <p:cNvPr id="4" name="Date Placeholder 3">
            <a:extLst>
              <a:ext uri="{FF2B5EF4-FFF2-40B4-BE49-F238E27FC236}">
                <a16:creationId xmlns:a16="http://schemas.microsoft.com/office/drawing/2014/main" id="{E1E25219-1E33-4D55-BA13-82EAA97A1B45}"/>
              </a:ext>
            </a:extLst>
          </p:cNvPr>
          <p:cNvSpPr>
            <a:spLocks noGrp="1"/>
          </p:cNvSpPr>
          <p:nvPr>
            <p:ph type="dt" sz="half" idx="10"/>
          </p:nvPr>
        </p:nvSpPr>
        <p:spPr/>
        <p:txBody>
          <a:bodyPr/>
          <a:lstStyle/>
          <a:p>
            <a:fld id="{C6EDB947-EC88-4684-87E3-5ED46E83999F}" type="datetime4">
              <a:rPr lang="en-US" smtClean="0">
                <a:solidFill>
                  <a:prstClr val="black">
                    <a:tint val="75000"/>
                  </a:prstClr>
                </a:solidFill>
              </a:rPr>
              <a:t>August 1, 2020</a:t>
            </a:fld>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FFD80A8D-433D-4603-954B-59650EBC18F0}"/>
              </a:ext>
            </a:extLst>
          </p:cNvPr>
          <p:cNvSpPr>
            <a:spLocks noGrp="1"/>
          </p:cNvSpPr>
          <p:nvPr>
            <p:ph type="sldNum" sz="quarter" idx="12"/>
          </p:nvPr>
        </p:nvSpPr>
        <p:spPr/>
        <p:txBody>
          <a:bodyPr/>
          <a:lstStyle/>
          <a:p>
            <a:fld id="{2561AFFF-E2F4-402D-873F-F9B1B7CF2EDD}" type="slidenum">
              <a:rPr lang="en-US" smtClean="0">
                <a:solidFill>
                  <a:prstClr val="black">
                    <a:tint val="75000"/>
                  </a:prstClr>
                </a:solidFill>
              </a:rPr>
              <a:pPr/>
              <a:t>9</a:t>
            </a:fld>
            <a:endParaRPr lang="en-US">
              <a:solidFill>
                <a:prstClr val="black">
                  <a:tint val="75000"/>
                </a:prstClr>
              </a:solidFill>
            </a:endParaRPr>
          </a:p>
        </p:txBody>
      </p:sp>
      <p:sp>
        <p:nvSpPr>
          <p:cNvPr id="7" name="Rectangle 6">
            <a:extLst>
              <a:ext uri="{FF2B5EF4-FFF2-40B4-BE49-F238E27FC236}">
                <a16:creationId xmlns:a16="http://schemas.microsoft.com/office/drawing/2014/main" id="{37865CA8-CA09-46B0-8630-25A5B4EFFF26}"/>
              </a:ext>
            </a:extLst>
          </p:cNvPr>
          <p:cNvSpPr/>
          <p:nvPr/>
        </p:nvSpPr>
        <p:spPr>
          <a:xfrm>
            <a:off x="239313" y="526473"/>
            <a:ext cx="8826507" cy="492443"/>
          </a:xfrm>
          <a:prstGeom prst="rect">
            <a:avLst/>
          </a:prstGeom>
        </p:spPr>
        <p:txBody>
          <a:bodyPr wrap="square">
            <a:spAutoFit/>
          </a:bodyPr>
          <a:lstStyle/>
          <a:p>
            <a:r>
              <a:rPr lang="en-US" sz="1400" dirty="0">
                <a:solidFill>
                  <a:srgbClr val="000000"/>
                </a:solidFill>
                <a:latin typeface="CMR17"/>
              </a:rPr>
              <a:t>Anomaly Detection : A Survey </a:t>
            </a:r>
            <a:r>
              <a:rPr lang="en-US" sz="1400" dirty="0" smtClean="0">
                <a:solidFill>
                  <a:srgbClr val="000000"/>
                </a:solidFill>
                <a:latin typeface="CMR17"/>
              </a:rPr>
              <a:t>by </a:t>
            </a:r>
            <a:r>
              <a:rPr lang="en-US" sz="1200" dirty="0" smtClean="0"/>
              <a:t>Varun </a:t>
            </a:r>
            <a:r>
              <a:rPr lang="en-US" sz="1200" dirty="0" err="1"/>
              <a:t>Chandola</a:t>
            </a:r>
            <a:r>
              <a:rPr lang="en-US" sz="1200" dirty="0"/>
              <a:t>, </a:t>
            </a:r>
            <a:r>
              <a:rPr lang="en-US" sz="1200" dirty="0" err="1"/>
              <a:t>Arindam</a:t>
            </a:r>
            <a:r>
              <a:rPr lang="en-US" sz="1200" dirty="0"/>
              <a:t> </a:t>
            </a:r>
            <a:r>
              <a:rPr lang="en-US" sz="1200" dirty="0" smtClean="0"/>
              <a:t>Banerjee And </a:t>
            </a:r>
            <a:r>
              <a:rPr lang="en-US" sz="1200" dirty="0"/>
              <a:t>Vipin Kumar University of Minnesota </a:t>
            </a:r>
            <a:r>
              <a:rPr lang="en-US" sz="1400" dirty="0"/>
              <a:t/>
            </a:r>
            <a:br>
              <a:rPr lang="en-US" sz="1400" dirty="0"/>
            </a:br>
            <a:r>
              <a:rPr lang="en-US" sz="1200" i="1" dirty="0"/>
              <a:t>ACM Computing Surveys, September 2009</a:t>
            </a:r>
            <a:endParaRPr lang="en-US" sz="1400" i="1" dirty="0"/>
          </a:p>
        </p:txBody>
      </p:sp>
    </p:spTree>
    <p:extLst>
      <p:ext uri="{BB962C8B-B14F-4D97-AF65-F5344CB8AC3E}">
        <p14:creationId xmlns:p14="http://schemas.microsoft.com/office/powerpoint/2010/main" val="22825914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6323</TotalTime>
  <Words>4730</Words>
  <Application>Microsoft Office PowerPoint</Application>
  <PresentationFormat>On-screen Show (4:3)</PresentationFormat>
  <Paragraphs>456</Paragraphs>
  <Slides>54</Slides>
  <Notes>23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54</vt:i4>
      </vt:variant>
    </vt:vector>
  </HeadingPairs>
  <TitlesOfParts>
    <vt:vector size="72" baseType="lpstr">
      <vt:lpstr>宋体</vt:lpstr>
      <vt:lpstr>宋体</vt:lpstr>
      <vt:lpstr>Arial</vt:lpstr>
      <vt:lpstr>Calibri</vt:lpstr>
      <vt:lpstr>Calibri Light</vt:lpstr>
      <vt:lpstr>CMR17</vt:lpstr>
      <vt:lpstr>Georgia</vt:lpstr>
      <vt:lpstr>Linux Libertine</vt:lpstr>
      <vt:lpstr>Lohit Hindi</vt:lpstr>
      <vt:lpstr>medium-content-serif-font</vt:lpstr>
      <vt:lpstr>medium-content-title-font</vt:lpstr>
      <vt:lpstr>Monotype Sorts</vt:lpstr>
      <vt:lpstr>Symbol</vt:lpstr>
      <vt:lpstr>Tahoma</vt:lpstr>
      <vt:lpstr>Times New Roman</vt:lpstr>
      <vt:lpstr>WenQuanYi Micro Hei</vt:lpstr>
      <vt:lpstr>Wingdings</vt:lpstr>
      <vt:lpstr>Office Theme</vt:lpstr>
      <vt:lpstr>S2-19_DSECLZC415  Outliers/Anomalies Detection &amp; Analysis Problems in Proximity Based Outliers  SESSION 12 </vt:lpstr>
      <vt:lpstr>K-NN ALGORITHM</vt:lpstr>
      <vt:lpstr>Lazy vs Eager Learners</vt:lpstr>
      <vt:lpstr>K-NN</vt:lpstr>
      <vt:lpstr>Working of KNN Algorithm </vt:lpstr>
      <vt:lpstr>What Are Outliers/Anomalies?</vt:lpstr>
      <vt:lpstr>Common Causes/Reasons/Sources for Outliers</vt:lpstr>
      <vt:lpstr>Importance of Anomaly Detection</vt:lpstr>
      <vt:lpstr>PowerPoint Presentation</vt:lpstr>
      <vt:lpstr>More on Outlier/Anomaly Detection</vt:lpstr>
      <vt:lpstr>Types of Outliers</vt:lpstr>
      <vt:lpstr>Types of Outliers (Contd.)</vt:lpstr>
      <vt:lpstr>Most popular methods for outlier detection </vt:lpstr>
      <vt:lpstr>Outlier Detection I: Supervised Methods</vt:lpstr>
      <vt:lpstr>Outlier Detection II: Unsupervised Methods </vt:lpstr>
      <vt:lpstr>Outlier Detection III: Semi-Supervised Methods </vt:lpstr>
      <vt:lpstr>Mining Contextual Outliers:  Transform into Conventional Outlier Detection</vt:lpstr>
      <vt:lpstr>Mining Contextual Outliers:  Modeling Normal Behavior with Respect to Contexts</vt:lpstr>
      <vt:lpstr>Mining Collective Outliers :  On the Set of “Structured Objects” </vt:lpstr>
      <vt:lpstr>Mining Collective Outliers II:  Direct Modeling of the Expected Behavior of Structure Units</vt:lpstr>
      <vt:lpstr>Challenges of Outlier Detection</vt:lpstr>
      <vt:lpstr>Statistical Approaches</vt:lpstr>
      <vt:lpstr>Discordancy test</vt:lpstr>
      <vt:lpstr>Alternative distributions</vt:lpstr>
      <vt:lpstr>Alternative distributions</vt:lpstr>
      <vt:lpstr>Statistical Approaches – Parametric Methods</vt:lpstr>
      <vt:lpstr>Parametric Methods: Univariate Outliers</vt:lpstr>
      <vt:lpstr>Visual Approach</vt:lpstr>
      <vt:lpstr>Parametric Methods:  Detection of Multivariate Outliers</vt:lpstr>
      <vt:lpstr>Parametric Methods:  Using Mixture of Parametric Distributions</vt:lpstr>
      <vt:lpstr>Detecting outliers</vt:lpstr>
      <vt:lpstr>Non-Parametric Methods: Detection Using Histogram</vt:lpstr>
      <vt:lpstr>Proximity-Based Approaches:  Distance-Based vs. Density-Based Outlier Detection</vt:lpstr>
      <vt:lpstr>Distance-Based Outlier Detection</vt:lpstr>
      <vt:lpstr>Distance-Based Outlier Detection</vt:lpstr>
      <vt:lpstr>Distance-Based Outlier Detection: Improving Algorithm</vt:lpstr>
      <vt:lpstr>Distance-Based Outlier Detection: A Grid-Based Method</vt:lpstr>
      <vt:lpstr>Distance-Based Outlier Detection: Limitations</vt:lpstr>
      <vt:lpstr>Density-Based Outlier Detection</vt:lpstr>
      <vt:lpstr>Local Reachability Density</vt:lpstr>
      <vt:lpstr>REACHABILITY DISTANCE</vt:lpstr>
      <vt:lpstr>Local Outlier Factor: LOF</vt:lpstr>
      <vt:lpstr>Clustering-Based</vt:lpstr>
      <vt:lpstr>Base Rate Fallacy</vt:lpstr>
      <vt:lpstr>Base Rate Fallacy (Axelsson, 1999)</vt:lpstr>
      <vt:lpstr>Base Rate Fallacy</vt:lpstr>
      <vt:lpstr>Base Rate Fallacy in Intrusion Detection</vt:lpstr>
      <vt:lpstr>Detection Rate vs False Alarm Rate</vt:lpstr>
      <vt:lpstr>Detection Rate vs False Alarm Rate</vt:lpstr>
      <vt:lpstr>Local Outlier Factor: LOF</vt:lpstr>
      <vt:lpstr>Local Outlier Factor: LOF</vt:lpstr>
      <vt:lpstr>Local Outlier Factor: LOF</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VTVT</cp:lastModifiedBy>
  <cp:revision>236</cp:revision>
  <cp:lastPrinted>2020-04-24T15:32:34Z</cp:lastPrinted>
  <dcterms:created xsi:type="dcterms:W3CDTF">2016-08-27T05:22:31Z</dcterms:created>
  <dcterms:modified xsi:type="dcterms:W3CDTF">2020-08-01T13:49:40Z</dcterms:modified>
</cp:coreProperties>
</file>