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384" r:id="rId3"/>
    <p:sldId id="386" r:id="rId4"/>
    <p:sldId id="394" r:id="rId5"/>
    <p:sldId id="395" r:id="rId6"/>
    <p:sldId id="396" r:id="rId7"/>
    <p:sldId id="397" r:id="rId8"/>
    <p:sldId id="398" r:id="rId9"/>
    <p:sldId id="377" r:id="rId10"/>
    <p:sldId id="378" r:id="rId11"/>
    <p:sldId id="379" r:id="rId12"/>
    <p:sldId id="380" r:id="rId13"/>
    <p:sldId id="369" r:id="rId14"/>
    <p:sldId id="381" r:id="rId15"/>
    <p:sldId id="383" r:id="rId16"/>
    <p:sldId id="376" r:id="rId17"/>
    <p:sldId id="390" r:id="rId18"/>
    <p:sldId id="391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upati Rakesh Prasanna" initials="CR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00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8" autoAdjust="0"/>
    <p:restoredTop sz="94668"/>
  </p:normalViewPr>
  <p:slideViewPr>
    <p:cSldViewPr>
      <p:cViewPr varScale="1">
        <p:scale>
          <a:sx n="105" d="100"/>
          <a:sy n="105" d="100"/>
        </p:scale>
        <p:origin x="11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54EEBF-1FA2-AD48-869F-6FAE2692BD28}" type="datetimeFigureOut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FB37B9-BF34-C947-84FE-DEEDBB3D1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531BF8F0-1A16-5B48-863A-F5620001DDAB}" type="datetimeFigureOut">
              <a:rPr lang="en-US" altLang="en-US"/>
              <a:pPr>
                <a:defRPr/>
              </a:pPr>
              <a:t>5/14/20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F0336C55-AB04-EC41-ABED-1C124FF048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ea typeface="+mn-ea"/>
                <a:cs typeface="Arial" pitchFamily="34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799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914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3775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52540" y="6564236"/>
              <a:ext cx="2328209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9966" y="6564236"/>
              <a:ext cx="2362575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72158" y="6564236"/>
              <a:ext cx="2328209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9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7750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ea typeface="+mn-ea"/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222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ea typeface="+mn-ea"/>
                <a:cs typeface="Arial" pitchFamily="34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47211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9906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9780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944562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9866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020762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9408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944562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064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914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9774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914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358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FB2E42-52E1-374E-B167-20FA10249E1D}" type="datetimeFigureOut">
              <a:rPr lang="en-US" altLang="en-US"/>
              <a:pPr>
                <a:defRPr/>
              </a:pPr>
              <a:t>5/14/20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F45AE98-211D-9141-AE14-AAEB2DCAB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3" r:id="rId1"/>
    <p:sldLayoutId id="2147485004" r:id="rId2"/>
    <p:sldLayoutId id="2147485005" r:id="rId3"/>
    <p:sldLayoutId id="2147485006" r:id="rId4"/>
    <p:sldLayoutId id="2147485007" r:id="rId5"/>
    <p:sldLayoutId id="2147485008" r:id="rId6"/>
    <p:sldLayoutId id="2147485009" r:id="rId7"/>
    <p:sldLayoutId id="2147485010" r:id="rId8"/>
    <p:sldLayoutId id="2147485011" r:id="rId9"/>
    <p:sldLayoutId id="2147485012" r:id="rId10"/>
    <p:sldLayoutId id="214748501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19400" y="4419600"/>
            <a:ext cx="5638800" cy="609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  <a:ea typeface="+mj-ea"/>
                <a:cs typeface="Arial" charset="0"/>
              </a:rPr>
              <a:t>Data Structures and Algorithms </a:t>
            </a:r>
            <a:br>
              <a:rPr lang="en-US" sz="2400" dirty="0">
                <a:latin typeface="Arial" charset="0"/>
                <a:ea typeface="+mj-ea"/>
                <a:cs typeface="Arial" charset="0"/>
              </a:rPr>
            </a:br>
            <a:r>
              <a:rPr lang="en-US" sz="2400" dirty="0">
                <a:latin typeface="Arial" charset="0"/>
                <a:ea typeface="+mj-ea"/>
                <a:cs typeface="Arial" charset="0"/>
              </a:rPr>
              <a:t>Asymptotic analysis</a:t>
            </a:r>
            <a:br>
              <a:rPr lang="en-US" sz="2400" dirty="0">
                <a:latin typeface="Arial" charset="0"/>
                <a:ea typeface="+mj-ea"/>
                <a:cs typeface="Arial" charset="0"/>
              </a:rPr>
            </a:br>
            <a:endParaRPr lang="en-US" sz="2000" dirty="0"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5600" y="399329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600" y="12954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 algn="ctr"/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T(n) = √2T(n/2) + </a:t>
            </a:r>
            <a:r>
              <a:rPr lang="en-US" b="1" dirty="0" err="1">
                <a:solidFill>
                  <a:srgbClr val="303030"/>
                </a:solidFill>
                <a:latin typeface="Arimo" panose="020B0604020202020204" pitchFamily="34" charset="0"/>
              </a:rPr>
              <a:t>logn</a:t>
            </a:r>
            <a:endParaRPr lang="en-US" b="1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Solution-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We compare the given recurrence relation with T(n) =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aT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(n/b) +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p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Then,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a = √2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b = 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k = 0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p = 1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Now, a = √2 = 1.414 and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0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1.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Clearly, a &gt; b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 we follow case-01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T(n) =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-25000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a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T(n) =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-25000" dirty="0">
                <a:solidFill>
                  <a:srgbClr val="303030"/>
                </a:solidFill>
                <a:latin typeface="Arimo" panose="020B0604020202020204" pitchFamily="34" charset="0"/>
              </a:rPr>
              <a:t>2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√2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T(n) =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1/2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Thus,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r>
              <a:rPr lang="en-US" b="1" dirty="0"/>
              <a:t>				T(n) = </a:t>
            </a:r>
            <a:r>
              <a:rPr lang="el-GR" b="1" dirty="0"/>
              <a:t>θ (√</a:t>
            </a:r>
            <a:r>
              <a:rPr lang="en-US" b="1" dirty="0"/>
              <a:t>n)</a:t>
            </a: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34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56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600" y="12954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 algn="ctr"/>
            <a:r>
              <a:rPr lang="en-US" b="1" dirty="0"/>
              <a:t>T(n) = 2T(n/2) + </a:t>
            </a:r>
            <a:r>
              <a:rPr lang="en-US" b="1" dirty="0" err="1"/>
              <a:t>nlogn</a:t>
            </a:r>
            <a:endParaRPr lang="en-US" b="1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Solution-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We compare the given recurrence relation with T(n) =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aT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(n/b) +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p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Then,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a = 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b = 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k = 1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p = 1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Now, a = 2  and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1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Clearly, a = b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 we follow case-02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/>
              <a:t>	if a =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			(a) if p &gt; -1, then T(n) = </a:t>
            </a:r>
            <a:r>
              <a:rPr lang="el-GR" dirty="0"/>
              <a:t>θ(</a:t>
            </a:r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baseline="-25000" dirty="0" err="1"/>
              <a:t>b</a:t>
            </a:r>
            <a:r>
              <a:rPr lang="en-US" baseline="30000" dirty="0" err="1"/>
              <a:t>a</a:t>
            </a:r>
            <a:r>
              <a:rPr lang="en-US" dirty="0"/>
              <a:t> log</a:t>
            </a:r>
            <a:r>
              <a:rPr lang="en-US" baseline="30000" dirty="0"/>
              <a:t>p+1</a:t>
            </a:r>
            <a:r>
              <a:rPr lang="en-US" dirty="0"/>
              <a:t>n)</a:t>
            </a:r>
          </a:p>
          <a:p>
            <a:r>
              <a:rPr lang="en-US" dirty="0"/>
              <a:t>					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 log</a:t>
            </a:r>
            <a:r>
              <a:rPr lang="en-US" baseline="30000" dirty="0"/>
              <a:t>1+1</a:t>
            </a:r>
            <a:r>
              <a:rPr lang="en-US" dirty="0"/>
              <a:t>n)		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Thus,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r>
              <a:rPr lang="en-US" b="1" dirty="0"/>
              <a:t>				 T(n) = </a:t>
            </a:r>
            <a:r>
              <a:rPr lang="el-GR" b="1" dirty="0"/>
              <a:t>θ (</a:t>
            </a:r>
            <a:r>
              <a:rPr lang="en-US" b="1" dirty="0"/>
              <a:t>nlog</a:t>
            </a:r>
            <a:r>
              <a:rPr lang="en-US" b="1" baseline="30000" dirty="0"/>
              <a:t>2</a:t>
            </a:r>
            <a:r>
              <a:rPr lang="en-US" b="1" dirty="0"/>
              <a:t>n)</a:t>
            </a: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052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1745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600" y="1295400"/>
            <a:ext cx="8915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 algn="ctr"/>
            <a:r>
              <a:rPr lang="en-US" b="1" dirty="0"/>
              <a:t>T(n) = 3T(n/2) + n</a:t>
            </a:r>
            <a:r>
              <a:rPr lang="en-US" b="1" baseline="30000" dirty="0"/>
              <a:t>2</a:t>
            </a:r>
          </a:p>
          <a:p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Solution-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We compare the given recurrence relation with T(n) =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aT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(n/b) +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p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Then,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a = 3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b = 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k = 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p = 0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Now, a = 3  and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2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4.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Clearly, a &lt; b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 we follow case-03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/>
              <a:t>	if a &lt;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			(a) if p &gt;= 0, then 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k</a:t>
            </a:r>
            <a:r>
              <a:rPr lang="en-US" dirty="0"/>
              <a:t> </a:t>
            </a:r>
            <a:r>
              <a:rPr lang="en-US" dirty="0" err="1"/>
              <a:t>log</a:t>
            </a:r>
            <a:r>
              <a:rPr lang="en-US" baseline="30000" dirty="0" err="1"/>
              <a:t>p</a:t>
            </a:r>
            <a:r>
              <a:rPr lang="en-US" dirty="0" err="1"/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			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 log</a:t>
            </a:r>
            <a:r>
              <a:rPr lang="en-US" baseline="30000" dirty="0"/>
              <a:t>0</a:t>
            </a:r>
            <a:r>
              <a:rPr lang="en-US" dirty="0"/>
              <a:t>n)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Thus,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r>
              <a:rPr lang="en-US" b="1" dirty="0"/>
              <a:t>				 T(n) = </a:t>
            </a:r>
            <a:r>
              <a:rPr lang="el-GR" b="1" dirty="0"/>
              <a:t>θ 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050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4073" y="312738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03673" cy="4983163"/>
          </a:xfrm>
        </p:spPr>
        <p:txBody>
          <a:bodyPr/>
          <a:lstStyle/>
          <a:p>
            <a:pPr>
              <a:defRPr/>
            </a:pPr>
            <a:r>
              <a:rPr lang="en-US" sz="1600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 marL="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i="1" dirty="0">
                <a:solidFill>
                  <a:srgbClr val="202122"/>
                </a:solidFill>
              </a:rPr>
              <a:t>	</a:t>
            </a:r>
            <a:r>
              <a:rPr lang="en-US" altLang="en-US" dirty="0">
                <a:ea typeface="ＭＳ Ｐゴシック" charset="0"/>
              </a:rPr>
              <a:t>a is not a constant; the number of </a:t>
            </a:r>
            <a:r>
              <a:rPr lang="en-US" altLang="en-US" dirty="0" err="1">
                <a:ea typeface="ＭＳ Ｐゴシック" charset="0"/>
              </a:rPr>
              <a:t>subproblems</a:t>
            </a:r>
            <a:r>
              <a:rPr lang="en-US" altLang="en-US" dirty="0">
                <a:ea typeface="ＭＳ Ｐゴシック" charset="0"/>
              </a:rPr>
              <a:t> should be fixed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1000" dirty="0">
                <a:solidFill>
                  <a:srgbClr val="202122"/>
                </a:solidFill>
              </a:rPr>
            </a:br>
            <a:endParaRPr lang="en-US" altLang="en-US" sz="1000" dirty="0">
              <a:solidFill>
                <a:srgbClr val="202122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			</a:t>
            </a:r>
            <a:r>
              <a:rPr lang="en-US" sz="1600" b="1" dirty="0"/>
              <a:t>T(n) = 8T(n/4) – n</a:t>
            </a:r>
            <a:r>
              <a:rPr lang="en-US" sz="1600" b="1" baseline="30000" dirty="0"/>
              <a:t>2</a:t>
            </a:r>
            <a:r>
              <a:rPr lang="en-US" sz="1600" b="1" dirty="0"/>
              <a:t>lognf(n)</a:t>
            </a:r>
            <a:r>
              <a:rPr lang="en-US" sz="1600" dirty="0"/>
              <a:t>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/>
              <a:t>		f(n) , which is the combination time, is not positive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600" b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/>
          </a:p>
          <a:p>
            <a:pPr>
              <a:defRPr/>
            </a:pPr>
            <a:r>
              <a:rPr lang="en-US" sz="1600" dirty="0"/>
              <a:t>			a cannot have less than one sub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752600"/>
            <a:ext cx="2019300" cy="533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93873" y="3796401"/>
            <a:ext cx="20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T(n) = 0.5T(n/2) + n</a:t>
            </a:r>
            <a:r>
              <a:rPr lang="en-US" sz="1600" b="1" baseline="30000" dirty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35521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56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600" y="1295400"/>
            <a:ext cx="8915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 algn="ctr"/>
            <a:r>
              <a:rPr lang="en-US" b="1" dirty="0"/>
              <a:t>T(n) = 2T(n/4) + n</a:t>
            </a:r>
            <a:r>
              <a:rPr lang="en-US" b="1" baseline="30000" dirty="0"/>
              <a:t>0.51</a:t>
            </a:r>
            <a:endParaRPr lang="en-US" b="1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Solution-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We compare the given recurrence relation with T(n) =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aT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(n/b) +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p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Then,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a = 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b = 4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k = 0.51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p = 0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Now, a = 2  and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4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0.51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2.03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Clearly, a &lt; b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 we follow case-03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/>
              <a:t>	if a &lt;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			(a) if p &gt;= 0, then 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k</a:t>
            </a:r>
            <a:r>
              <a:rPr lang="en-US" dirty="0"/>
              <a:t> </a:t>
            </a:r>
            <a:r>
              <a:rPr lang="en-US" dirty="0" err="1"/>
              <a:t>log</a:t>
            </a:r>
            <a:r>
              <a:rPr lang="en-US" baseline="30000" dirty="0" err="1"/>
              <a:t>p</a:t>
            </a:r>
            <a:r>
              <a:rPr lang="en-US" dirty="0" err="1"/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			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0.51</a:t>
            </a:r>
            <a:r>
              <a:rPr lang="en-US" dirty="0"/>
              <a:t> log</a:t>
            </a:r>
            <a:r>
              <a:rPr lang="en-US" baseline="30000" dirty="0"/>
              <a:t>0</a:t>
            </a:r>
            <a:r>
              <a:rPr lang="en-US" dirty="0"/>
              <a:t>n)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Thus,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r>
              <a:rPr lang="en-US" b="1" dirty="0"/>
              <a:t>				 T(n) = </a:t>
            </a:r>
            <a:r>
              <a:rPr lang="el-GR" b="1" dirty="0"/>
              <a:t>θ (</a:t>
            </a:r>
            <a:r>
              <a:rPr lang="en-US" b="1" dirty="0"/>
              <a:t>n</a:t>
            </a:r>
            <a:r>
              <a:rPr lang="en-US" b="1" baseline="30000" dirty="0"/>
              <a:t>0.51</a:t>
            </a:r>
            <a:r>
              <a:rPr lang="en-US" b="1" dirty="0"/>
              <a:t>)</a:t>
            </a: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008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162"/>
            <a:ext cx="2276475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73162"/>
            <a:ext cx="2552700" cy="3743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1249362"/>
            <a:ext cx="2600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742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57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b="0" dirty="0"/>
              <a:t>Substitution</a:t>
            </a:r>
            <a:r>
              <a:rPr lang="en-US" sz="3200" dirty="0"/>
              <a:t> </a:t>
            </a:r>
            <a:r>
              <a:rPr lang="en-US" b="0" dirty="0"/>
              <a:t>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1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193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b="0" dirty="0"/>
              <a:t>Substitution</a:t>
            </a:r>
            <a:r>
              <a:rPr lang="en-US" sz="3200" dirty="0"/>
              <a:t> </a:t>
            </a:r>
            <a:r>
              <a:rPr lang="en-US" b="0" dirty="0"/>
              <a:t>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" y="1371600"/>
            <a:ext cx="911398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38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6364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b="0" dirty="0"/>
              <a:t>Recursion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46364" y="1498744"/>
            <a:ext cx="84166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ubuntu"/>
              </a:rPr>
              <a:t>Recursion when used in a programming or computer science context simply means when a part of your program calls itself.</a:t>
            </a:r>
          </a:p>
          <a:p>
            <a:endParaRPr lang="en-US" b="1" dirty="0"/>
          </a:p>
          <a:p>
            <a:r>
              <a:rPr lang="en-US" b="1" dirty="0"/>
              <a:t>Factorial Example</a:t>
            </a:r>
            <a:endParaRPr lang="en-US" dirty="0">
              <a:solidFill>
                <a:srgbClr val="4F4F4F"/>
              </a:solidFill>
              <a:latin typeface="ubuntu"/>
            </a:endParaRPr>
          </a:p>
          <a:p>
            <a:pPr lvl="6" algn="just"/>
            <a:r>
              <a:rPr lang="pt-BR" sz="1400" i="1" dirty="0"/>
              <a:t>def recur_factorial(n):  </a:t>
            </a:r>
          </a:p>
          <a:p>
            <a:pPr lvl="6" algn="just"/>
            <a:r>
              <a:rPr lang="pt-BR" sz="1400" i="1" dirty="0"/>
              <a:t>   if n == 1:  </a:t>
            </a:r>
          </a:p>
          <a:p>
            <a:pPr lvl="6" algn="just"/>
            <a:r>
              <a:rPr lang="pt-BR" sz="1400" i="1" dirty="0"/>
              <a:t>       return n  </a:t>
            </a:r>
          </a:p>
          <a:p>
            <a:pPr lvl="6" algn="just"/>
            <a:r>
              <a:rPr lang="pt-BR" sz="1400" i="1" dirty="0"/>
              <a:t>   else:  </a:t>
            </a:r>
          </a:p>
          <a:p>
            <a:pPr lvl="6" algn="just"/>
            <a:r>
              <a:rPr lang="pt-BR" sz="1400" i="1" dirty="0"/>
              <a:t>       return n*recur_factorial(n-1)  </a:t>
            </a:r>
          </a:p>
          <a:p>
            <a:pPr lvl="6" algn="just"/>
            <a:endParaRPr lang="pt-BR" sz="1400" i="1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There are mainly three ways for solving recurrences.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Substitution Method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Recurrence Tree Method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Master Method</a:t>
            </a:r>
            <a:endParaRPr lang="pt-BR" sz="1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688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6364" y="2286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b="0" dirty="0"/>
              <a:t>Steps to solve the problem</a:t>
            </a:r>
          </a:p>
        </p:txBody>
      </p:sp>
      <p:sp>
        <p:nvSpPr>
          <p:cNvPr id="2" name="Rectangle 1"/>
          <p:cNvSpPr/>
          <p:nvPr/>
        </p:nvSpPr>
        <p:spPr>
          <a:xfrm>
            <a:off x="346364" y="1498744"/>
            <a:ext cx="8416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ubuntu"/>
              </a:rPr>
              <a:t>We follow below steps to find the time complexity for a given program</a:t>
            </a:r>
          </a:p>
          <a:p>
            <a:endParaRPr lang="en-US" dirty="0">
              <a:solidFill>
                <a:srgbClr val="4F4F4F"/>
              </a:solidFill>
              <a:latin typeface="ubuntu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ubuntu"/>
              </a:rPr>
              <a:t>Trace the </a:t>
            </a:r>
            <a:r>
              <a:rPr lang="en-US" b="1" dirty="0">
                <a:solidFill>
                  <a:srgbClr val="4F4F4F"/>
                </a:solidFill>
                <a:latin typeface="ubuntu"/>
              </a:rPr>
              <a:t>Recursive function</a:t>
            </a:r>
            <a:r>
              <a:rPr lang="en-US" dirty="0">
                <a:solidFill>
                  <a:srgbClr val="4F4F4F"/>
                </a:solidFill>
                <a:latin typeface="ubuntu"/>
              </a:rPr>
              <a:t> for the given Program</a:t>
            </a:r>
          </a:p>
          <a:p>
            <a:pPr lvl="2"/>
            <a:endParaRPr lang="en-US" dirty="0">
              <a:solidFill>
                <a:srgbClr val="4F4F4F"/>
              </a:solidFill>
              <a:latin typeface="ubuntu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ubuntu"/>
              </a:rPr>
              <a:t>Apply any one of three ways to </a:t>
            </a:r>
            <a:r>
              <a:rPr lang="en-US" b="1" dirty="0">
                <a:solidFill>
                  <a:srgbClr val="4F4F4F"/>
                </a:solidFill>
                <a:latin typeface="ubuntu"/>
              </a:rPr>
              <a:t>Recursive function</a:t>
            </a:r>
            <a:r>
              <a:rPr lang="en-US" dirty="0">
                <a:solidFill>
                  <a:srgbClr val="4F4F4F"/>
                </a:solidFill>
                <a:latin typeface="ubuntu"/>
              </a:rPr>
              <a:t> to get the time complexity for a given program.</a:t>
            </a:r>
          </a:p>
          <a:p>
            <a:endParaRPr lang="en-US" dirty="0">
              <a:solidFill>
                <a:srgbClr val="4F4F4F"/>
              </a:solidFill>
              <a:latin typeface="ubuntu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08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229600" cy="5287963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CC3300"/>
                    </a:solidFill>
                  </a:rPr>
                  <a:t>Def recur(n)</a:t>
                </a:r>
              </a:p>
              <a:p>
                <a:r>
                  <a:rPr lang="en-US" b="1" dirty="0">
                    <a:solidFill>
                      <a:srgbClr val="CC3300"/>
                    </a:solidFill>
                  </a:rPr>
                  <a:t>If(n&gt;0)</a:t>
                </a:r>
              </a:p>
              <a:p>
                <a:r>
                  <a:rPr lang="en-US" b="1" dirty="0">
                    <a:solidFill>
                      <a:srgbClr val="CC3300"/>
                    </a:solidFill>
                  </a:rPr>
                  <a:t>return recur(n-1)</a:t>
                </a:r>
              </a:p>
              <a:p>
                <a:endParaRPr lang="en-US" dirty="0"/>
              </a:p>
              <a:p>
                <a:r>
                  <a:rPr lang="en-US" dirty="0"/>
                  <a:t>Time taken to solve recur(n) is, T(n)</a:t>
                </a:r>
              </a:p>
              <a:p>
                <a:pPr lvl="3"/>
                <a:r>
                  <a:rPr lang="en-US" dirty="0"/>
                  <a:t>Def recur(n)            </a:t>
                </a:r>
                <a:r>
                  <a:rPr lang="en-US" dirty="0">
                    <a:sym typeface="Wingdings" panose="05000000000000000000" pitchFamily="2" charset="2"/>
                  </a:rPr>
                  <a:t> 	T(n)</a:t>
                </a:r>
                <a:endParaRPr lang="en-US" dirty="0"/>
              </a:p>
              <a:p>
                <a:pPr lvl="3"/>
                <a:r>
                  <a:rPr lang="en-US" dirty="0"/>
                  <a:t>If(n&gt;0)		</a:t>
                </a:r>
                <a:r>
                  <a:rPr lang="en-US" dirty="0">
                    <a:sym typeface="Wingdings" panose="05000000000000000000" pitchFamily="2" charset="2"/>
                  </a:rPr>
                  <a:t>  	1</a:t>
                </a:r>
                <a:endParaRPr lang="en-US" dirty="0"/>
              </a:p>
              <a:p>
                <a:pPr lvl="3"/>
                <a:r>
                  <a:rPr lang="en-US" dirty="0"/>
                  <a:t>return recur(n-1)	</a:t>
                </a:r>
                <a:r>
                  <a:rPr lang="en-US" dirty="0">
                    <a:sym typeface="Wingdings" panose="05000000000000000000" pitchFamily="2" charset="2"/>
                  </a:rPr>
                  <a:t>  	T(n-1)</a:t>
                </a:r>
              </a:p>
              <a:p>
                <a:pPr marL="1371600" lvl="3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______________________________</a:t>
                </a:r>
                <a:endParaRPr lang="en-US" dirty="0"/>
              </a:p>
              <a:p>
                <a:r>
                  <a:rPr lang="en-US" dirty="0"/>
                  <a:t>                                    So, T(n)=1+T(n-1)</a:t>
                </a:r>
              </a:p>
              <a:p>
                <a:r>
                  <a:rPr lang="en-US" dirty="0"/>
                  <a:t>				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229600" cy="5287963"/>
              </a:xfrm>
              <a:blipFill>
                <a:blip r:embed="rId2"/>
                <a:stretch>
                  <a:fillRect l="-1111" t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4018" y="32327"/>
            <a:ext cx="6324600" cy="1143000"/>
          </a:xfrm>
        </p:spPr>
        <p:txBody>
          <a:bodyPr/>
          <a:lstStyle/>
          <a:p>
            <a:r>
              <a:rPr lang="en-US" b="0" dirty="0"/>
              <a:t>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3297001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51692" y="1143000"/>
                <a:ext cx="8229600" cy="5287963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CC3300"/>
                    </a:solidFill>
                  </a:rPr>
                  <a:t>Def recur(n)</a:t>
                </a:r>
              </a:p>
              <a:p>
                <a:r>
                  <a:rPr lang="en-US" b="1" dirty="0">
                    <a:solidFill>
                      <a:srgbClr val="CC3300"/>
                    </a:solidFill>
                  </a:rPr>
                  <a:t>If(n&gt;0)</a:t>
                </a:r>
              </a:p>
              <a:p>
                <a:r>
                  <a:rPr lang="en-US" b="1" dirty="0">
                    <a:solidFill>
                      <a:srgbClr val="CC3300"/>
                    </a:solidFill>
                  </a:rPr>
                  <a:t>for a in range(0,n+1)</a:t>
                </a:r>
              </a:p>
              <a:p>
                <a:r>
                  <a:rPr lang="en-US" b="1" dirty="0">
                    <a:solidFill>
                      <a:srgbClr val="CC3300"/>
                    </a:solidFill>
                  </a:rPr>
                  <a:t>return recur(n-1)</a:t>
                </a:r>
                <a:endParaRPr lang="en-US" dirty="0"/>
              </a:p>
              <a:p>
                <a:r>
                  <a:rPr lang="en-US" dirty="0"/>
                  <a:t>Time taken to solve recur(n) is, T(n)</a:t>
                </a:r>
              </a:p>
              <a:p>
                <a:pPr lvl="3"/>
                <a:r>
                  <a:rPr lang="en-US" dirty="0"/>
                  <a:t>Def recur(n)            </a:t>
                </a:r>
                <a:r>
                  <a:rPr lang="en-US" dirty="0">
                    <a:sym typeface="Wingdings" panose="05000000000000000000" pitchFamily="2" charset="2"/>
                  </a:rPr>
                  <a:t> 	T(n)</a:t>
                </a:r>
                <a:endParaRPr lang="en-US" dirty="0"/>
              </a:p>
              <a:p>
                <a:pPr lvl="3"/>
                <a:r>
                  <a:rPr lang="en-US" dirty="0"/>
                  <a:t>If(n&gt;0)		</a:t>
                </a:r>
                <a:r>
                  <a:rPr lang="en-US" dirty="0">
                    <a:sym typeface="Wingdings" panose="05000000000000000000" pitchFamily="2" charset="2"/>
                  </a:rPr>
                  <a:t>  	1</a:t>
                </a:r>
              </a:p>
              <a:p>
                <a:pPr lvl="3"/>
                <a:r>
                  <a:rPr lang="en-US" dirty="0"/>
                  <a:t>for a in range(0,n+1)</a:t>
                </a:r>
                <a:r>
                  <a:rPr lang="en-US" dirty="0">
                    <a:sym typeface="Wingdings" panose="05000000000000000000" pitchFamily="2" charset="2"/>
                  </a:rPr>
                  <a:t> 	n+1</a:t>
                </a:r>
                <a:endParaRPr lang="en-US" dirty="0"/>
              </a:p>
              <a:p>
                <a:pPr lvl="3"/>
                <a:r>
                  <a:rPr lang="en-US" dirty="0"/>
                  <a:t>return recur(n-1)	</a:t>
                </a:r>
                <a:r>
                  <a:rPr lang="en-US" dirty="0">
                    <a:sym typeface="Wingdings" panose="05000000000000000000" pitchFamily="2" charset="2"/>
                  </a:rPr>
                  <a:t>  	T(n-1)</a:t>
                </a:r>
              </a:p>
              <a:p>
                <a:pPr marL="1371600" lvl="3" indent="0">
                  <a:buNone/>
                </a:pPr>
                <a:r>
                  <a:rPr lang="en-US" dirty="0"/>
                  <a:t>_________________________________________</a:t>
                </a:r>
              </a:p>
              <a:p>
                <a:pPr marL="1371600" lvl="3" indent="0">
                  <a:buNone/>
                </a:pPr>
                <a:r>
                  <a:rPr lang="en-US" dirty="0"/>
                  <a:t>So, T(n)=T(n-1)+n+2=&gt; T(n)=T(n-1)+n</a:t>
                </a:r>
              </a:p>
              <a:p>
                <a:r>
                  <a:rPr lang="en-US" dirty="0"/>
                  <a:t>				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92" y="1143000"/>
                <a:ext cx="8229600" cy="5287963"/>
              </a:xfrm>
              <a:blipFill>
                <a:blip r:embed="rId2"/>
                <a:stretch>
                  <a:fillRect l="-1111" t="-807" b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4019" y="138545"/>
            <a:ext cx="6324600" cy="1143000"/>
          </a:xfrm>
        </p:spPr>
        <p:txBody>
          <a:bodyPr/>
          <a:lstStyle/>
          <a:p>
            <a:r>
              <a:rPr lang="en-US" b="0" dirty="0"/>
              <a:t>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356974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7526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4" algn="just"/>
            <a:r>
              <a:rPr lang="en-US" b="0" spc="-150" dirty="0">
                <a:latin typeface="Arial" pitchFamily="34" charset="0"/>
                <a:cs typeface="Arial" pitchFamily="34" charset="0"/>
              </a:rPr>
              <a:t>Substitution</a:t>
            </a:r>
            <a:r>
              <a:rPr lang="en-US" sz="1400" dirty="0"/>
              <a:t> </a:t>
            </a:r>
            <a:r>
              <a:rPr lang="en-US" b="0" spc="-150" dirty="0">
                <a:latin typeface="Arial" pitchFamily="34" charset="0"/>
                <a:cs typeface="Arial" pitchFamily="34" charset="0"/>
              </a:rPr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3735" y="978403"/>
                <a:ext cx="35369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5" y="978403"/>
                <a:ext cx="3536930" cy="710194"/>
              </a:xfrm>
              <a:prstGeom prst="rect">
                <a:avLst/>
              </a:prstGeo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/>
          <a:lstStyle/>
          <a:p>
            <a:r>
              <a:rPr lang="en-US" dirty="0"/>
              <a:t>			T(n)=T(n-1)+1		</a:t>
            </a:r>
            <a:r>
              <a:rPr lang="en-US" dirty="0">
                <a:sym typeface="Wingdings" panose="05000000000000000000" pitchFamily="2" charset="2"/>
              </a:rPr>
              <a:t> 1</a:t>
            </a:r>
          </a:p>
          <a:p>
            <a:r>
              <a:rPr lang="en-US" dirty="0"/>
              <a:t>			T(n-1)=T((n-1)-1)+1		</a:t>
            </a:r>
          </a:p>
          <a:p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dirty="0"/>
              <a:t>T(n-1)=T((n-2)+1		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r>
              <a:rPr lang="en-US" dirty="0"/>
              <a:t>			T(n-2)=T((n-3)+1		</a:t>
            </a:r>
            <a:r>
              <a:rPr lang="en-US" dirty="0">
                <a:sym typeface="Wingdings" panose="05000000000000000000" pitchFamily="2" charset="2"/>
              </a:rPr>
              <a:t> 3  </a:t>
            </a:r>
          </a:p>
          <a:p>
            <a:r>
              <a:rPr lang="en-US" dirty="0">
                <a:sym typeface="Wingdings" panose="05000000000000000000" pitchFamily="2" charset="2"/>
              </a:rPr>
              <a:t>Substitute 2 in 1 ,</a:t>
            </a:r>
          </a:p>
          <a:p>
            <a:r>
              <a:rPr lang="en-US" dirty="0">
                <a:sym typeface="Wingdings" panose="05000000000000000000" pitchFamily="2" charset="2"/>
              </a:rPr>
              <a:t>			T(n)=</a:t>
            </a:r>
            <a:r>
              <a:rPr lang="en-US" dirty="0"/>
              <a:t> (T((n-2)+1)+1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T(n)=T(n-2)+2</a:t>
            </a:r>
          </a:p>
          <a:p>
            <a:r>
              <a:rPr lang="en-US" dirty="0"/>
              <a:t>Substitute T(n-2),</a:t>
            </a:r>
          </a:p>
          <a:p>
            <a:r>
              <a:rPr lang="en-US" dirty="0"/>
              <a:t>			T(n)=T(n-3)+3	</a:t>
            </a:r>
          </a:p>
          <a:p>
            <a:r>
              <a:rPr lang="en-US" dirty="0"/>
              <a:t>			……….for k times,</a:t>
            </a:r>
          </a:p>
          <a:p>
            <a:r>
              <a:rPr lang="en-US" dirty="0"/>
              <a:t>			T(n)=T(n-k)+k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685749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4953000"/>
          </a:xfrm>
        </p:spPr>
        <p:txBody>
          <a:bodyPr/>
          <a:lstStyle/>
          <a:p>
            <a:r>
              <a:rPr lang="en-US" dirty="0"/>
              <a:t>As per base condition,</a:t>
            </a:r>
          </a:p>
          <a:p>
            <a:r>
              <a:rPr lang="en-US" dirty="0"/>
              <a:t>Assume		n-k=0 =&gt; k=n</a:t>
            </a:r>
          </a:p>
          <a:p>
            <a:r>
              <a:rPr lang="en-US" dirty="0"/>
              <a:t> 				T(n)=T(n-k)+k</a:t>
            </a:r>
          </a:p>
          <a:p>
            <a:r>
              <a:rPr lang="en-US" dirty="0"/>
              <a:t>				 T(n)=T(n-n)+n</a:t>
            </a:r>
          </a:p>
          <a:p>
            <a:r>
              <a:rPr lang="en-US" dirty="0"/>
              <a:t>				 T(n)=T(0)+n</a:t>
            </a:r>
          </a:p>
          <a:p>
            <a:r>
              <a:rPr lang="en-US" dirty="0"/>
              <a:t>				T(n)=	1+n</a:t>
            </a:r>
          </a:p>
          <a:p>
            <a:endParaRPr lang="en-US" dirty="0"/>
          </a:p>
          <a:p>
            <a:r>
              <a:rPr lang="en-US" dirty="0"/>
              <a:t>			Time Complexity is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383164"/>
            <a:ext cx="6324600" cy="1143000"/>
          </a:xfrm>
        </p:spPr>
        <p:txBody>
          <a:bodyPr/>
          <a:lstStyle/>
          <a:p>
            <a:r>
              <a:rPr lang="en-US" b="0" dirty="0"/>
              <a:t>Substitution</a:t>
            </a:r>
            <a:r>
              <a:rPr lang="en-US" sz="2800" dirty="0"/>
              <a:t> </a:t>
            </a:r>
            <a:r>
              <a:rPr lang="en-US" b="0" dirty="0"/>
              <a:t>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272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4656018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4656018" cy="916148"/>
              </a:xfrm>
              <a:prstGeom prst="rect">
                <a:avLst/>
              </a:prstGeom>
              <a:blipFill>
                <a:blip r:embed="rId2"/>
                <a:stretch>
                  <a:fillRect l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9400" y="179704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              		    T(n)=T(n-1)+n</a:t>
            </a:r>
          </a:p>
          <a:p>
            <a:r>
              <a:rPr lang="en-US" dirty="0"/>
              <a:t>                                                                                                  </a:t>
            </a:r>
            <a:r>
              <a:rPr lang="en-US" u="sng" dirty="0"/>
              <a:t>Time Taken</a:t>
            </a:r>
            <a:r>
              <a:rPr lang="en-US" dirty="0"/>
              <a:t>        </a:t>
            </a:r>
          </a:p>
          <a:p>
            <a:r>
              <a:rPr lang="en-US" dirty="0"/>
              <a:t>				T(n)			n	</a:t>
            </a:r>
          </a:p>
          <a:p>
            <a:r>
              <a:rPr lang="en-US" dirty="0"/>
              <a:t>	                                               </a:t>
            </a:r>
          </a:p>
          <a:p>
            <a:r>
              <a:rPr lang="en-US" dirty="0"/>
              <a:t>			             n     T(n-1)		n-1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			n-1     T(n-2)		n-2</a:t>
            </a:r>
          </a:p>
          <a:p>
            <a:endParaRPr lang="en-US" dirty="0"/>
          </a:p>
          <a:p>
            <a:r>
              <a:rPr lang="en-US" dirty="0"/>
              <a:t>				      n-2     T(n-3) 		n-3</a:t>
            </a:r>
          </a:p>
          <a:p>
            <a:r>
              <a:rPr lang="en-US" dirty="0"/>
              <a:t>			                                   ……                …..</a:t>
            </a:r>
          </a:p>
          <a:p>
            <a:r>
              <a:rPr lang="en-US" dirty="0"/>
              <a:t>					       T(2)		  2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                                                                           2     T(1)            1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1     T(0)       0  Stops Here</a:t>
            </a:r>
          </a:p>
          <a:p>
            <a:r>
              <a:rPr lang="en-US" dirty="0"/>
              <a:t>			</a:t>
            </a:r>
            <a:r>
              <a:rPr lang="en-US" b="1" dirty="0"/>
              <a:t>T(n)=0+1+2+3+……+(n-2)+(n-1)+n=n(n+1)/2</a:t>
            </a:r>
          </a:p>
          <a:p>
            <a:r>
              <a:rPr lang="en-US" b="1" dirty="0"/>
              <a:t>				Time Complexity= O(n²)</a:t>
            </a:r>
          </a:p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047836" y="26670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67200" y="26670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43400" y="32004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62764" y="32004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24400" y="38100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43764" y="38100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19436" y="48768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38800" y="48768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800436" y="54102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19800" y="54102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80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410200"/>
          </a:xfrm>
        </p:spPr>
        <p:txBody>
          <a:bodyPr/>
          <a:lstStyle/>
          <a:p>
            <a:r>
              <a:rPr lang="en-US" b="1" dirty="0"/>
              <a:t>			T(n) = </a:t>
            </a:r>
            <a:r>
              <a:rPr lang="en-US" b="1" dirty="0" err="1"/>
              <a:t>aT</a:t>
            </a:r>
            <a:r>
              <a:rPr lang="en-US" b="1" dirty="0"/>
              <a:t>(n/b) +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 </a:t>
            </a:r>
            <a:r>
              <a:rPr lang="en-US" dirty="0" err="1"/>
              <a:t>log</a:t>
            </a:r>
            <a:r>
              <a:rPr lang="en-US" baseline="30000" dirty="0" err="1"/>
              <a:t>p</a:t>
            </a:r>
            <a:r>
              <a:rPr lang="en-US" dirty="0" err="1"/>
              <a:t>n</a:t>
            </a:r>
            <a:r>
              <a:rPr lang="en-US" dirty="0"/>
              <a:t>)</a:t>
            </a:r>
          </a:p>
          <a:p>
            <a:r>
              <a:rPr lang="en-US" sz="1600" dirty="0"/>
              <a:t>where n = size of the problem</a:t>
            </a:r>
            <a:br>
              <a:rPr lang="en-US" sz="1600" dirty="0"/>
            </a:br>
            <a:r>
              <a:rPr lang="en-US" sz="1600" dirty="0"/>
              <a:t>a = number of </a:t>
            </a:r>
            <a:r>
              <a:rPr lang="en-US" sz="1600" dirty="0" err="1"/>
              <a:t>subproblems</a:t>
            </a:r>
            <a:r>
              <a:rPr lang="en-US" sz="1600" dirty="0"/>
              <a:t> in the recursion and a &gt;= 1</a:t>
            </a:r>
            <a:br>
              <a:rPr lang="en-US" sz="1600" dirty="0"/>
            </a:br>
            <a:r>
              <a:rPr lang="en-US" sz="1600" dirty="0"/>
              <a:t>n/b = size of each </a:t>
            </a:r>
            <a:r>
              <a:rPr lang="en-US" sz="1600" dirty="0" err="1"/>
              <a:t>subproblem</a:t>
            </a:r>
            <a:br>
              <a:rPr lang="en-US" sz="1600" dirty="0"/>
            </a:br>
            <a:r>
              <a:rPr lang="en-US" sz="1600" dirty="0"/>
              <a:t>b &gt; 1, k &gt;= 0 and p is a real number.</a:t>
            </a:r>
          </a:p>
          <a:p>
            <a:pPr fontAlgn="base"/>
            <a:r>
              <a:rPr lang="en-US" sz="1800" dirty="0"/>
              <a:t>Then,</a:t>
            </a:r>
          </a:p>
          <a:p>
            <a:pPr fontAlgn="base"/>
            <a:r>
              <a:rPr lang="en-US" sz="1800" dirty="0"/>
              <a:t>Case 1:</a:t>
            </a:r>
          </a:p>
          <a:p>
            <a:pPr fontAlgn="base"/>
            <a:r>
              <a:rPr lang="en-US" sz="1800" dirty="0"/>
              <a:t>			if a &gt; </a:t>
            </a:r>
            <a:r>
              <a:rPr lang="en-US" sz="1800" dirty="0" err="1"/>
              <a:t>b</a:t>
            </a:r>
            <a:r>
              <a:rPr lang="en-US" sz="1800" baseline="30000" dirty="0" err="1"/>
              <a:t>k</a:t>
            </a:r>
            <a:r>
              <a:rPr lang="en-US" sz="1800" dirty="0"/>
              <a:t>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1800" baseline="30000" dirty="0" err="1"/>
              <a:t>a</a:t>
            </a:r>
            <a:r>
              <a:rPr lang="en-US" sz="1800" dirty="0"/>
              <a:t>)</a:t>
            </a:r>
          </a:p>
          <a:p>
            <a:pPr fontAlgn="base"/>
            <a:r>
              <a:rPr lang="en-US" sz="1800" dirty="0"/>
              <a:t>Case 2:</a:t>
            </a:r>
          </a:p>
          <a:p>
            <a:pPr fontAlgn="base"/>
            <a:r>
              <a:rPr lang="en-US" sz="1800" dirty="0"/>
              <a:t>			if a = </a:t>
            </a:r>
            <a:r>
              <a:rPr lang="en-US" sz="1800" dirty="0" err="1"/>
              <a:t>b</a:t>
            </a:r>
            <a:r>
              <a:rPr lang="en-US" sz="1800" baseline="30000" dirty="0" err="1"/>
              <a:t>k</a:t>
            </a:r>
            <a:r>
              <a:rPr lang="en-US" sz="1800" dirty="0"/>
              <a:t>, then</a:t>
            </a:r>
            <a:br>
              <a:rPr lang="en-US" sz="1800" dirty="0"/>
            </a:br>
            <a:r>
              <a:rPr lang="en-US" sz="1800" dirty="0"/>
              <a:t>			(a) if p &gt; -1,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1800" baseline="30000" dirty="0" err="1"/>
              <a:t>a</a:t>
            </a:r>
            <a:r>
              <a:rPr lang="en-US" sz="1800" dirty="0"/>
              <a:t> log</a:t>
            </a:r>
            <a:r>
              <a:rPr lang="en-US" sz="1800" baseline="30000" dirty="0"/>
              <a:t>p+1</a:t>
            </a:r>
            <a:r>
              <a:rPr lang="en-US" sz="1800" dirty="0"/>
              <a:t>n)</a:t>
            </a:r>
            <a:br>
              <a:rPr lang="en-US" sz="1800" dirty="0"/>
            </a:br>
            <a:r>
              <a:rPr lang="en-US" sz="1800" dirty="0"/>
              <a:t>			(b) if p = -1,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1800" baseline="30000" dirty="0" err="1"/>
              <a:t>a</a:t>
            </a:r>
            <a:r>
              <a:rPr lang="en-US" sz="1800" dirty="0"/>
              <a:t> </a:t>
            </a:r>
            <a:r>
              <a:rPr lang="en-US" sz="1800" dirty="0" err="1"/>
              <a:t>loglogn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		(c) if p &lt; -1,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1800" baseline="30000" dirty="0" err="1"/>
              <a:t>a</a:t>
            </a:r>
            <a:r>
              <a:rPr lang="en-US" sz="1800" dirty="0"/>
              <a:t>)</a:t>
            </a:r>
          </a:p>
          <a:p>
            <a:pPr fontAlgn="base"/>
            <a:r>
              <a:rPr lang="en-US" sz="1800" dirty="0"/>
              <a:t>Case 3:</a:t>
            </a:r>
          </a:p>
          <a:p>
            <a:pPr fontAlgn="base"/>
            <a:r>
              <a:rPr lang="en-US" sz="1800" dirty="0"/>
              <a:t>			if a &lt; </a:t>
            </a:r>
            <a:r>
              <a:rPr lang="en-US" sz="1800" dirty="0" err="1"/>
              <a:t>b</a:t>
            </a:r>
            <a:r>
              <a:rPr lang="en-US" sz="1800" baseline="30000" dirty="0" err="1"/>
              <a:t>k</a:t>
            </a:r>
            <a:r>
              <a:rPr lang="en-US" sz="1800" dirty="0"/>
              <a:t>, then</a:t>
            </a:r>
            <a:br>
              <a:rPr lang="en-US" sz="1800" dirty="0"/>
            </a:br>
            <a:r>
              <a:rPr lang="en-US" sz="1800" dirty="0"/>
              <a:t>			(a) if p &gt;= 0,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k</a:t>
            </a:r>
            <a:r>
              <a:rPr lang="en-US" sz="1800" dirty="0"/>
              <a:t> </a:t>
            </a:r>
            <a:r>
              <a:rPr lang="en-US" sz="1800" dirty="0" err="1"/>
              <a:t>log</a:t>
            </a:r>
            <a:r>
              <a:rPr lang="en-US" sz="1800" baseline="30000" dirty="0" err="1"/>
              <a:t>p</a:t>
            </a:r>
            <a:r>
              <a:rPr lang="en-US" sz="1800" dirty="0" err="1"/>
              <a:t>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		(b) if p &lt; 0,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k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19567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6545</TotalTime>
  <Words>1633</Words>
  <Application>Microsoft Macintosh PowerPoint</Application>
  <PresentationFormat>On-screen Show (4:3)</PresentationFormat>
  <Paragraphs>195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Arimo</vt:lpstr>
      <vt:lpstr>Calibri</vt:lpstr>
      <vt:lpstr>Cambria Math</vt:lpstr>
      <vt:lpstr>Roboto Condensed</vt:lpstr>
      <vt:lpstr>ubuntu</vt:lpstr>
      <vt:lpstr>Office Theme</vt:lpstr>
      <vt:lpstr>Data Structures and Algorithms  Asymptotic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423</cp:revision>
  <dcterms:created xsi:type="dcterms:W3CDTF">2011-09-14T09:42:05Z</dcterms:created>
  <dcterms:modified xsi:type="dcterms:W3CDTF">2020-05-14T11:12:12Z</dcterms:modified>
</cp:coreProperties>
</file>