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handoutMasterIdLst>
    <p:handoutMasterId r:id="rId79"/>
  </p:handoutMasterIdLst>
  <p:sldIdLst>
    <p:sldId id="361" r:id="rId2"/>
    <p:sldId id="459" r:id="rId3"/>
    <p:sldId id="515" r:id="rId4"/>
    <p:sldId id="516" r:id="rId5"/>
    <p:sldId id="517" r:id="rId6"/>
    <p:sldId id="518" r:id="rId7"/>
    <p:sldId id="519" r:id="rId8"/>
    <p:sldId id="520" r:id="rId9"/>
    <p:sldId id="521" r:id="rId10"/>
    <p:sldId id="522" r:id="rId11"/>
    <p:sldId id="523" r:id="rId12"/>
    <p:sldId id="524" r:id="rId13"/>
    <p:sldId id="525" r:id="rId14"/>
    <p:sldId id="526" r:id="rId15"/>
    <p:sldId id="527" r:id="rId16"/>
    <p:sldId id="528" r:id="rId17"/>
    <p:sldId id="529" r:id="rId18"/>
    <p:sldId id="530" r:id="rId19"/>
    <p:sldId id="531" r:id="rId20"/>
    <p:sldId id="532" r:id="rId21"/>
    <p:sldId id="533" r:id="rId22"/>
    <p:sldId id="534" r:id="rId23"/>
    <p:sldId id="460" r:id="rId24"/>
    <p:sldId id="461" r:id="rId25"/>
    <p:sldId id="462" r:id="rId26"/>
    <p:sldId id="463" r:id="rId27"/>
    <p:sldId id="464" r:id="rId28"/>
    <p:sldId id="465" r:id="rId29"/>
    <p:sldId id="466" r:id="rId30"/>
    <p:sldId id="467" r:id="rId31"/>
    <p:sldId id="468" r:id="rId32"/>
    <p:sldId id="469" r:id="rId33"/>
    <p:sldId id="470" r:id="rId34"/>
    <p:sldId id="471" r:id="rId35"/>
    <p:sldId id="472" r:id="rId36"/>
    <p:sldId id="473" r:id="rId37"/>
    <p:sldId id="474" r:id="rId38"/>
    <p:sldId id="475" r:id="rId39"/>
    <p:sldId id="476" r:id="rId40"/>
    <p:sldId id="477" r:id="rId41"/>
    <p:sldId id="478" r:id="rId42"/>
    <p:sldId id="479" r:id="rId43"/>
    <p:sldId id="480" r:id="rId44"/>
    <p:sldId id="481" r:id="rId45"/>
    <p:sldId id="482" r:id="rId46"/>
    <p:sldId id="483" r:id="rId47"/>
    <p:sldId id="484" r:id="rId48"/>
    <p:sldId id="485" r:id="rId49"/>
    <p:sldId id="486" r:id="rId50"/>
    <p:sldId id="487" r:id="rId51"/>
    <p:sldId id="488" r:id="rId52"/>
    <p:sldId id="489" r:id="rId53"/>
    <p:sldId id="490" r:id="rId54"/>
    <p:sldId id="491" r:id="rId55"/>
    <p:sldId id="492" r:id="rId56"/>
    <p:sldId id="493" r:id="rId57"/>
    <p:sldId id="494" r:id="rId58"/>
    <p:sldId id="496" r:id="rId59"/>
    <p:sldId id="497" r:id="rId60"/>
    <p:sldId id="498" r:id="rId61"/>
    <p:sldId id="499" r:id="rId62"/>
    <p:sldId id="500" r:id="rId63"/>
    <p:sldId id="501" r:id="rId64"/>
    <p:sldId id="502" r:id="rId65"/>
    <p:sldId id="503" r:id="rId66"/>
    <p:sldId id="504" r:id="rId67"/>
    <p:sldId id="505" r:id="rId68"/>
    <p:sldId id="506" r:id="rId69"/>
    <p:sldId id="507" r:id="rId70"/>
    <p:sldId id="508" r:id="rId71"/>
    <p:sldId id="509" r:id="rId72"/>
    <p:sldId id="510" r:id="rId73"/>
    <p:sldId id="511" r:id="rId74"/>
    <p:sldId id="512" r:id="rId75"/>
    <p:sldId id="513" r:id="rId76"/>
    <p:sldId id="514" r:id="rId77"/>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69" autoAdjust="0"/>
  </p:normalViewPr>
  <p:slideViewPr>
    <p:cSldViewPr snapToGrid="0">
      <p:cViewPr varScale="1">
        <p:scale>
          <a:sx n="77" d="100"/>
          <a:sy n="77" d="100"/>
        </p:scale>
        <p:origin x="1618" y="53"/>
      </p:cViewPr>
      <p:guideLst/>
    </p:cSldViewPr>
  </p:slideViewPr>
  <p:notesTextViewPr>
    <p:cViewPr>
      <p:scale>
        <a:sx n="1" d="1"/>
        <a:sy n="1" d="1"/>
      </p:scale>
      <p:origin x="0" y="0"/>
    </p:cViewPr>
  </p:notesTextViewPr>
  <p:sorterViewPr>
    <p:cViewPr>
      <p:scale>
        <a:sx n="200" d="100"/>
        <a:sy n="200" d="100"/>
      </p:scale>
      <p:origin x="0" y="0"/>
    </p:cViewPr>
  </p:sorterViewPr>
  <p:notesViewPr>
    <p:cSldViewPr snapToGrid="0">
      <p:cViewPr varScale="1">
        <p:scale>
          <a:sx n="87" d="100"/>
          <a:sy n="87"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53AC8CA1-8D4A-489F-B873-2BE3F90363A5}" type="datetimeFigureOut">
              <a:rPr lang="en-US" smtClean="0"/>
              <a:t>8/16/2020</a:t>
            </a:fld>
            <a:endParaRPr lang="en-US"/>
          </a:p>
        </p:txBody>
      </p:sp>
      <p:sp>
        <p:nvSpPr>
          <p:cNvPr id="4" name="Footer Placeholder 3"/>
          <p:cNvSpPr>
            <a:spLocks noGrp="1"/>
          </p:cNvSpPr>
          <p:nvPr>
            <p:ph type="ftr" sz="quarter" idx="2"/>
          </p:nvPr>
        </p:nvSpPr>
        <p:spPr>
          <a:xfrm>
            <a:off x="0" y="8847138"/>
            <a:ext cx="2971800"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7138"/>
            <a:ext cx="2971800" cy="466725"/>
          </a:xfrm>
          <a:prstGeom prst="rect">
            <a:avLst/>
          </a:prstGeom>
        </p:spPr>
        <p:txBody>
          <a:bodyPr vert="horz" lIns="91440" tIns="45720" rIns="91440" bIns="45720" rtlCol="0" anchor="b"/>
          <a:lstStyle>
            <a:lvl1pPr algn="r">
              <a:defRPr sz="1200"/>
            </a:lvl1pPr>
          </a:lstStyle>
          <a:p>
            <a:fld id="{9ACFAA9F-A6CE-413D-B528-D50B083F8EF2}" type="slidenum">
              <a:rPr lang="en-US" smtClean="0"/>
              <a:t>‹#›</a:t>
            </a:fld>
            <a:endParaRPr lang="en-US"/>
          </a:p>
        </p:txBody>
      </p:sp>
    </p:spTree>
    <p:extLst>
      <p:ext uri="{BB962C8B-B14F-4D97-AF65-F5344CB8AC3E}">
        <p14:creationId xmlns:p14="http://schemas.microsoft.com/office/powerpoint/2010/main" val="1502012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3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7311"/>
          </a:xfrm>
          <a:prstGeom prst="rect">
            <a:avLst/>
          </a:prstGeom>
        </p:spPr>
        <p:txBody>
          <a:bodyPr vert="horz" lIns="91440" tIns="45720" rIns="91440" bIns="45720" rtlCol="0"/>
          <a:lstStyle>
            <a:lvl1pPr algn="r">
              <a:defRPr sz="1200"/>
            </a:lvl1pPr>
          </a:lstStyle>
          <a:p>
            <a:fld id="{6E8D6584-74A8-4794-AC35-B0CA64E70679}" type="datetimeFigureOut">
              <a:rPr lang="en-US" smtClean="0"/>
              <a:t>8/16/2020</a:t>
            </a:fld>
            <a:endParaRPr lang="en-US"/>
          </a:p>
        </p:txBody>
      </p:sp>
      <p:sp>
        <p:nvSpPr>
          <p:cNvPr id="4" name="Slide Image Placeholder 3"/>
          <p:cNvSpPr>
            <a:spLocks noGrp="1" noRot="1" noChangeAspect="1"/>
          </p:cNvSpPr>
          <p:nvPr>
            <p:ph type="sldImg" idx="2"/>
          </p:nvPr>
        </p:nvSpPr>
        <p:spPr>
          <a:xfrm>
            <a:off x="1333500" y="1163638"/>
            <a:ext cx="4191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2296"/>
            <a:ext cx="5486400" cy="366733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6554"/>
            <a:ext cx="2971800" cy="46731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4"/>
            <a:ext cx="2971800" cy="467310"/>
          </a:xfrm>
          <a:prstGeom prst="rect">
            <a:avLst/>
          </a:prstGeom>
        </p:spPr>
        <p:txBody>
          <a:bodyPr vert="horz" lIns="91440" tIns="45720" rIns="91440" bIns="45720" rtlCol="0" anchor="b"/>
          <a:lstStyle>
            <a:lvl1pPr algn="r">
              <a:defRPr sz="1200"/>
            </a:lvl1pPr>
          </a:lstStyle>
          <a:p>
            <a:fld id="{5572E522-BC90-4B79-A844-D8B0E38D7FC2}" type="slidenum">
              <a:rPr lang="en-US" smtClean="0"/>
              <a:t>‹#›</a:t>
            </a:fld>
            <a:endParaRPr lang="en-US"/>
          </a:p>
        </p:txBody>
      </p:sp>
    </p:spTree>
    <p:extLst>
      <p:ext uri="{BB962C8B-B14F-4D97-AF65-F5344CB8AC3E}">
        <p14:creationId xmlns:p14="http://schemas.microsoft.com/office/powerpoint/2010/main" val="2708885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72E522-BC90-4B79-A844-D8B0E38D7FC2}" type="slidenum">
              <a:rPr lang="en-US" smtClean="0"/>
              <a:t>1</a:t>
            </a:fld>
            <a:endParaRPr lang="en-US"/>
          </a:p>
        </p:txBody>
      </p:sp>
    </p:spTree>
    <p:extLst>
      <p:ext uri="{BB962C8B-B14F-4D97-AF65-F5344CB8AC3E}">
        <p14:creationId xmlns:p14="http://schemas.microsoft.com/office/powerpoint/2010/main" val="3669293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E6144B-F692-42BC-9EDD-AD1F1BCB4EA0}" type="slidenum">
              <a:rPr lang="en-US" altLang="en-US"/>
              <a:pPr/>
              <a:t>31</a:t>
            </a:fld>
            <a:endParaRPr lang="en-US" altLang="en-US"/>
          </a:p>
        </p:txBody>
      </p:sp>
      <p:sp>
        <p:nvSpPr>
          <p:cNvPr id="1613826" name="Rectangle 2"/>
          <p:cNvSpPr>
            <a:spLocks noGrp="1" noRot="1" noChangeAspect="1" noChangeArrowheads="1" noTextEdit="1"/>
          </p:cNvSpPr>
          <p:nvPr>
            <p:ph type="sldImg"/>
          </p:nvPr>
        </p:nvSpPr>
        <p:spPr>
          <a:xfrm>
            <a:off x="1270000" y="728663"/>
            <a:ext cx="4778375" cy="3584575"/>
          </a:xfrm>
          <a:ln/>
        </p:spPr>
      </p:sp>
      <p:sp>
        <p:nvSpPr>
          <p:cNvPr id="1613827" name="Rectangle 3"/>
          <p:cNvSpPr>
            <a:spLocks noGrp="1" noChangeArrowheads="1"/>
          </p:cNvSpPr>
          <p:nvPr>
            <p:ph type="body" idx="1"/>
          </p:nvPr>
        </p:nvSpPr>
        <p:spPr>
          <a:xfrm>
            <a:off x="701675" y="4416425"/>
            <a:ext cx="5607050" cy="4183063"/>
          </a:xfrm>
        </p:spPr>
        <p:txBody>
          <a:bodyPr/>
          <a:lstStyle/>
          <a:p>
            <a:r>
              <a:rPr lang="en-US" altLang="en-US"/>
              <a:t>The biggest obstacle to sophisticated NLP is ambiguity.  Humans are quite skilled at inferring context and meaning.</a:t>
            </a:r>
          </a:p>
          <a:p>
            <a:r>
              <a:rPr lang="en-US" altLang="en-US"/>
              <a:t>NLP is expensive and can currently only be performed on the small scale (per-sentence, selective sentences).</a:t>
            </a:r>
          </a:p>
          <a:p>
            <a:r>
              <a:rPr lang="en-US" altLang="en-US"/>
              <a:t>This restriction further limits our ability to derive context (from across the document).</a:t>
            </a:r>
          </a:p>
          <a:p>
            <a:r>
              <a:rPr lang="en-US" altLang="en-US"/>
              <a:t>Current approach is to use fast IR techniques (bag-of-tokens) to determine promising text fragments and then apply more expensive NLP techniques on those fragments. (same idea is in multimedia mining)</a:t>
            </a:r>
          </a:p>
          <a:p>
            <a:endParaRPr lang="en-US" altLang="en-US"/>
          </a:p>
          <a:p>
            <a:endParaRPr lang="en-US" altLang="en-US"/>
          </a:p>
        </p:txBody>
      </p:sp>
    </p:spTree>
    <p:extLst>
      <p:ext uri="{BB962C8B-B14F-4D97-AF65-F5344CB8AC3E}">
        <p14:creationId xmlns:p14="http://schemas.microsoft.com/office/powerpoint/2010/main" val="1981546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AAA474-6A43-4018-B464-3771F3DB8AC8}" type="slidenum">
              <a:rPr lang="en-US" altLang="en-US"/>
              <a:pPr/>
              <a:t>32</a:t>
            </a:fld>
            <a:endParaRPr lang="en-US" altLang="en-US"/>
          </a:p>
        </p:txBody>
      </p:sp>
      <p:sp>
        <p:nvSpPr>
          <p:cNvPr id="1615874" name="Rectangle 2"/>
          <p:cNvSpPr>
            <a:spLocks noGrp="1" noRot="1" noChangeAspect="1" noChangeArrowheads="1" noTextEdit="1"/>
          </p:cNvSpPr>
          <p:nvPr>
            <p:ph type="sldImg"/>
          </p:nvPr>
        </p:nvSpPr>
        <p:spPr>
          <a:xfrm>
            <a:off x="1270000" y="728663"/>
            <a:ext cx="4778375" cy="3584575"/>
          </a:xfrm>
          <a:ln/>
        </p:spPr>
      </p:sp>
      <p:sp>
        <p:nvSpPr>
          <p:cNvPr id="1615875" name="Rectangle 3"/>
          <p:cNvSpPr>
            <a:spLocks noGrp="1" noChangeArrowheads="1"/>
          </p:cNvSpPr>
          <p:nvPr>
            <p:ph type="body" idx="1"/>
          </p:nvPr>
        </p:nvSpPr>
        <p:spPr>
          <a:xfrm>
            <a:off x="701675" y="4416425"/>
            <a:ext cx="5607050" cy="4183063"/>
          </a:xfrm>
        </p:spPr>
        <p:txBody>
          <a:bodyPr/>
          <a:lstStyle/>
          <a:p>
            <a:r>
              <a:rPr lang="en-US" altLang="en-US"/>
              <a:t>Even though general NLP is elusive, the subgoals presented here already provide opportunity for more intelligent text processing/analysis.</a:t>
            </a:r>
          </a:p>
          <a:p>
            <a:r>
              <a:rPr lang="en-US" altLang="en-US"/>
              <a:t>POS Tagging can provide a basis for extracting relations/facts (IE – HMM approach example).</a:t>
            </a:r>
          </a:p>
          <a:p>
            <a:r>
              <a:rPr lang="en-US" altLang="en-US"/>
              <a:t>WSD can resolve semantic ambiguities at the word-level.  Even interpret synonyms as related. (laptop, notebook) (in document and query)</a:t>
            </a:r>
          </a:p>
          <a:p>
            <a:r>
              <a:rPr lang="en-US" altLang="en-US"/>
              <a:t>Parsing can translate free text into a logical, machine-understandable representation of the stated “knowledge”. (MT?, Inference?)</a:t>
            </a:r>
          </a:p>
          <a:p>
            <a:r>
              <a:rPr lang="en-US" altLang="en-US"/>
              <a:t>Rest is up to ingenuity, but it seems clear that as more of the knowledge encoded in text can be machine-understood we will be able to build systems to more intelligently work/reason with textual data.</a:t>
            </a:r>
          </a:p>
          <a:p>
            <a:endParaRPr lang="en-US" altLang="en-US"/>
          </a:p>
        </p:txBody>
      </p:sp>
    </p:spTree>
    <p:extLst>
      <p:ext uri="{BB962C8B-B14F-4D97-AF65-F5344CB8AC3E}">
        <p14:creationId xmlns:p14="http://schemas.microsoft.com/office/powerpoint/2010/main" val="1602808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8DD23D-6241-44FC-B47F-07AA7986FFC4}" type="slidenum">
              <a:rPr lang="en-US" altLang="en-US"/>
              <a:pPr/>
              <a:t>33</a:t>
            </a:fld>
            <a:endParaRPr lang="en-US" altLang="en-US"/>
          </a:p>
        </p:txBody>
      </p:sp>
      <p:sp>
        <p:nvSpPr>
          <p:cNvPr id="1867778" name="Rectangle 2"/>
          <p:cNvSpPr>
            <a:spLocks noGrp="1" noRot="1" noChangeAspect="1" noChangeArrowheads="1" noTextEdit="1"/>
          </p:cNvSpPr>
          <p:nvPr>
            <p:ph type="sldImg"/>
          </p:nvPr>
        </p:nvSpPr>
        <p:spPr>
          <a:xfrm>
            <a:off x="1270000" y="728663"/>
            <a:ext cx="4778375" cy="3584575"/>
          </a:xfrm>
          <a:ln/>
        </p:spPr>
      </p:sp>
      <p:sp>
        <p:nvSpPr>
          <p:cNvPr id="18677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06435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D55511-BD8A-4931-8410-524591F4D87F}" type="slidenum">
              <a:rPr lang="en-US" altLang="en-US"/>
              <a:pPr/>
              <a:t>34</a:t>
            </a:fld>
            <a:endParaRPr lang="en-US" altLang="en-US"/>
          </a:p>
        </p:txBody>
      </p:sp>
      <p:sp>
        <p:nvSpPr>
          <p:cNvPr id="1869826" name="Rectangle 2"/>
          <p:cNvSpPr>
            <a:spLocks noGrp="1" noRot="1" noChangeAspect="1" noChangeArrowheads="1" noTextEdit="1"/>
          </p:cNvSpPr>
          <p:nvPr>
            <p:ph type="sldImg"/>
          </p:nvPr>
        </p:nvSpPr>
        <p:spPr>
          <a:xfrm>
            <a:off x="1270000" y="728663"/>
            <a:ext cx="4778375" cy="3584575"/>
          </a:xfrm>
          <a:ln/>
        </p:spPr>
      </p:sp>
      <p:sp>
        <p:nvSpPr>
          <p:cNvPr id="1869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3847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B9FCB3-A058-4222-8424-BE5249132C1E}" type="slidenum">
              <a:rPr lang="en-US" altLang="en-US"/>
              <a:pPr/>
              <a:t>35</a:t>
            </a:fld>
            <a:endParaRPr lang="en-US" altLang="en-US"/>
          </a:p>
        </p:txBody>
      </p:sp>
      <p:sp>
        <p:nvSpPr>
          <p:cNvPr id="1871874" name="Rectangle 2"/>
          <p:cNvSpPr>
            <a:spLocks noGrp="1" noRot="1" noChangeAspect="1" noChangeArrowheads="1" noTextEdit="1"/>
          </p:cNvSpPr>
          <p:nvPr>
            <p:ph type="sldImg"/>
          </p:nvPr>
        </p:nvSpPr>
        <p:spPr>
          <a:xfrm>
            <a:off x="1270000" y="728663"/>
            <a:ext cx="4778375" cy="3584575"/>
          </a:xfrm>
          <a:ln/>
        </p:spPr>
      </p:sp>
      <p:sp>
        <p:nvSpPr>
          <p:cNvPr id="18718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45383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9365C6-8AEE-4565-B815-1437F02562C2}" type="slidenum">
              <a:rPr lang="en-US" altLang="en-US"/>
              <a:pPr/>
              <a:t>36</a:t>
            </a:fld>
            <a:endParaRPr lang="en-US" altLang="en-US"/>
          </a:p>
        </p:txBody>
      </p:sp>
      <p:sp>
        <p:nvSpPr>
          <p:cNvPr id="1873922" name="Rectangle 2"/>
          <p:cNvSpPr>
            <a:spLocks noGrp="1" noRot="1" noChangeAspect="1" noChangeArrowheads="1" noTextEdit="1"/>
          </p:cNvSpPr>
          <p:nvPr>
            <p:ph type="sldImg"/>
          </p:nvPr>
        </p:nvSpPr>
        <p:spPr>
          <a:xfrm>
            <a:off x="1270000" y="728663"/>
            <a:ext cx="4778375" cy="3584575"/>
          </a:xfrm>
          <a:ln/>
        </p:spPr>
      </p:sp>
      <p:sp>
        <p:nvSpPr>
          <p:cNvPr id="1873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15926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C2FDE2-5815-48BC-925F-180DC3D3BBAB}" type="slidenum">
              <a:rPr lang="en-US" altLang="en-US"/>
              <a:pPr/>
              <a:t>37</a:t>
            </a:fld>
            <a:endParaRPr lang="en-US" altLang="en-US"/>
          </a:p>
        </p:txBody>
      </p:sp>
      <p:sp>
        <p:nvSpPr>
          <p:cNvPr id="1875970" name="Rectangle 2"/>
          <p:cNvSpPr>
            <a:spLocks noGrp="1" noRot="1" noChangeAspect="1" noChangeArrowheads="1" noTextEdit="1"/>
          </p:cNvSpPr>
          <p:nvPr>
            <p:ph type="sldImg"/>
          </p:nvPr>
        </p:nvSpPr>
        <p:spPr>
          <a:xfrm>
            <a:off x="1270000" y="728663"/>
            <a:ext cx="4778375" cy="3584575"/>
          </a:xfrm>
          <a:ln/>
        </p:spPr>
      </p:sp>
      <p:sp>
        <p:nvSpPr>
          <p:cNvPr id="1875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81855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836F9C-F523-4B67-9C93-F679715CB3A7}" type="slidenum">
              <a:rPr lang="en-US" altLang="en-US"/>
              <a:pPr/>
              <a:t>38</a:t>
            </a:fld>
            <a:endParaRPr lang="en-US" altLang="en-US"/>
          </a:p>
        </p:txBody>
      </p:sp>
      <p:sp>
        <p:nvSpPr>
          <p:cNvPr id="1878018" name="Rectangle 2"/>
          <p:cNvSpPr>
            <a:spLocks noGrp="1" noRot="1" noChangeAspect="1" noChangeArrowheads="1" noTextEdit="1"/>
          </p:cNvSpPr>
          <p:nvPr>
            <p:ph type="sldImg"/>
          </p:nvPr>
        </p:nvSpPr>
        <p:spPr>
          <a:xfrm>
            <a:off x="1270000" y="728663"/>
            <a:ext cx="4778375" cy="3584575"/>
          </a:xfrm>
          <a:ln/>
        </p:spPr>
      </p:sp>
      <p:sp>
        <p:nvSpPr>
          <p:cNvPr id="1878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4619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6BBD7-3540-4B98-8E58-9101D9CE7E58}" type="slidenum">
              <a:rPr lang="en-US" altLang="en-US"/>
              <a:pPr/>
              <a:t>39</a:t>
            </a:fld>
            <a:endParaRPr lang="en-US" altLang="en-US"/>
          </a:p>
        </p:txBody>
      </p:sp>
      <p:sp>
        <p:nvSpPr>
          <p:cNvPr id="1880066" name="Rectangle 2"/>
          <p:cNvSpPr>
            <a:spLocks noGrp="1" noRot="1" noChangeAspect="1" noChangeArrowheads="1" noTextEdit="1"/>
          </p:cNvSpPr>
          <p:nvPr>
            <p:ph type="sldImg"/>
          </p:nvPr>
        </p:nvSpPr>
        <p:spPr>
          <a:xfrm>
            <a:off x="1270000" y="728663"/>
            <a:ext cx="4778375" cy="3584575"/>
          </a:xfrm>
          <a:ln/>
        </p:spPr>
      </p:sp>
      <p:sp>
        <p:nvSpPr>
          <p:cNvPr id="1880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93664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D4C155-8FF2-4ADA-A0F7-BD192BAE8276}" type="slidenum">
              <a:rPr lang="en-US" altLang="en-US"/>
              <a:pPr/>
              <a:t>40</a:t>
            </a:fld>
            <a:endParaRPr lang="en-US" altLang="en-US"/>
          </a:p>
        </p:txBody>
      </p:sp>
      <p:sp>
        <p:nvSpPr>
          <p:cNvPr id="1882114" name="Rectangle 2"/>
          <p:cNvSpPr>
            <a:spLocks noGrp="1" noRot="1" noChangeAspect="1" noChangeArrowheads="1" noTextEdit="1"/>
          </p:cNvSpPr>
          <p:nvPr>
            <p:ph type="sldImg"/>
          </p:nvPr>
        </p:nvSpPr>
        <p:spPr>
          <a:xfrm>
            <a:off x="1270000" y="728663"/>
            <a:ext cx="4778375" cy="3584575"/>
          </a:xfrm>
          <a:ln/>
        </p:spPr>
      </p:sp>
      <p:sp>
        <p:nvSpPr>
          <p:cNvPr id="1882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69457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82588C-C103-4F09-BF2C-14A4C385AC05}" type="slidenum">
              <a:rPr lang="en-US" altLang="en-US"/>
              <a:pPr/>
              <a:t>2</a:t>
            </a:fld>
            <a:endParaRPr lang="en-US" altLang="en-US"/>
          </a:p>
        </p:txBody>
      </p:sp>
      <p:sp>
        <p:nvSpPr>
          <p:cNvPr id="1595394" name="Rectangle 2"/>
          <p:cNvSpPr>
            <a:spLocks noGrp="1" noRot="1" noChangeAspect="1" noChangeArrowheads="1" noTextEdit="1"/>
          </p:cNvSpPr>
          <p:nvPr>
            <p:ph type="sldImg"/>
          </p:nvPr>
        </p:nvSpPr>
        <p:spPr>
          <a:xfrm>
            <a:off x="1270000" y="728663"/>
            <a:ext cx="4778375" cy="3584575"/>
          </a:xfrm>
          <a:ln/>
        </p:spPr>
      </p:sp>
      <p:sp>
        <p:nvSpPr>
          <p:cNvPr id="1595395" name="Rectangle 3"/>
          <p:cNvSpPr>
            <a:spLocks noGrp="1" noChangeArrowheads="1"/>
          </p:cNvSpPr>
          <p:nvPr>
            <p:ph type="body" idx="1"/>
          </p:nvPr>
        </p:nvSpPr>
        <p:spPr>
          <a:xfrm>
            <a:off x="701675" y="4416425"/>
            <a:ext cx="5607050" cy="4183063"/>
          </a:xfrm>
        </p:spPr>
        <p:txBody>
          <a:bodyPr/>
          <a:lstStyle/>
          <a:p>
            <a:r>
              <a:rPr lang="en-US" altLang="en-US"/>
              <a:t>Throughout this course we have been discussing Data Mining over a variety of data types.</a:t>
            </a:r>
          </a:p>
          <a:p>
            <a:r>
              <a:rPr lang="en-US" altLang="en-US"/>
              <a:t>Two former types we covered were Structured Data (relational) and multimedia data.</a:t>
            </a:r>
          </a:p>
          <a:p>
            <a:r>
              <a:rPr lang="en-US" altLang="en-US"/>
              <a:t>Today and in the last class we have been discussing Data Mining over free text,</a:t>
            </a:r>
          </a:p>
          <a:p>
            <a:r>
              <a:rPr lang="en-US" altLang="en-US"/>
              <a:t>and our next section will cover hypertext, such as web pages.</a:t>
            </a:r>
          </a:p>
          <a:p>
            <a:endParaRPr lang="en-US" altLang="en-US"/>
          </a:p>
          <a:p>
            <a:r>
              <a:rPr lang="en-US" altLang="en-US"/>
              <a:t>Text mining is well motivated, due to the fact that much of the world’s data can be</a:t>
            </a:r>
          </a:p>
          <a:p>
            <a:r>
              <a:rPr lang="en-US" altLang="en-US"/>
              <a:t>found in free text form (newspaper articles, emails, literature, etc.).  There is  a</a:t>
            </a:r>
          </a:p>
          <a:p>
            <a:r>
              <a:rPr lang="en-US" altLang="en-US"/>
              <a:t>lot of information available to mine.</a:t>
            </a:r>
          </a:p>
          <a:p>
            <a:endParaRPr lang="en-US" altLang="en-US"/>
          </a:p>
          <a:p>
            <a:r>
              <a:rPr lang="en-US" altLang="en-US"/>
              <a:t>While mining free text has the same goals as data mining in general</a:t>
            </a:r>
          </a:p>
          <a:p>
            <a:r>
              <a:rPr lang="en-US" altLang="en-US"/>
              <a:t>(extracting useful knowledge/stats/trends), text mining must overcome</a:t>
            </a:r>
          </a:p>
          <a:p>
            <a:r>
              <a:rPr lang="en-US" altLang="en-US"/>
              <a:t>a major difficulty – there is no explicit structure.</a:t>
            </a:r>
          </a:p>
          <a:p>
            <a:endParaRPr lang="en-US" altLang="en-US"/>
          </a:p>
          <a:p>
            <a:r>
              <a:rPr lang="en-US" altLang="en-US"/>
              <a:t>Machines can reason will relational data well since schemas are explicitly available.</a:t>
            </a:r>
          </a:p>
          <a:p>
            <a:r>
              <a:rPr lang="en-US" altLang="en-US"/>
              <a:t>Free text, however, encodes all semantic information within natural language.  Our</a:t>
            </a:r>
          </a:p>
          <a:p>
            <a:r>
              <a:rPr lang="en-US" altLang="en-US"/>
              <a:t>text mining algorithms, then, must make some sense out of this natural language</a:t>
            </a:r>
          </a:p>
          <a:p>
            <a:r>
              <a:rPr lang="en-US" altLang="en-US"/>
              <a:t>representation.  Humans are great at doing this, but this has proved to be a problem for machines.</a:t>
            </a:r>
          </a:p>
          <a:p>
            <a:endParaRPr lang="en-US" altLang="en-US"/>
          </a:p>
        </p:txBody>
      </p:sp>
    </p:spTree>
    <p:extLst>
      <p:ext uri="{BB962C8B-B14F-4D97-AF65-F5344CB8AC3E}">
        <p14:creationId xmlns:p14="http://schemas.microsoft.com/office/powerpoint/2010/main" val="3077775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1AF4684-F63E-4F3D-A0C0-00B0DCD19489}" type="slidenum">
              <a:rPr lang="en-US" altLang="en-US"/>
              <a:pPr/>
              <a:t>41</a:t>
            </a:fld>
            <a:endParaRPr lang="en-US" altLang="en-US"/>
          </a:p>
        </p:txBody>
      </p:sp>
    </p:spTree>
    <p:extLst>
      <p:ext uri="{BB962C8B-B14F-4D97-AF65-F5344CB8AC3E}">
        <p14:creationId xmlns:p14="http://schemas.microsoft.com/office/powerpoint/2010/main" val="3526096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2DCCE3-983E-4E0A-B63C-B4C0A932D2A8}" type="slidenum">
              <a:rPr lang="en-US" altLang="en-US"/>
              <a:pPr/>
              <a:t>42</a:t>
            </a:fld>
            <a:endParaRPr lang="en-US" altLang="en-US"/>
          </a:p>
        </p:txBody>
      </p:sp>
      <p:sp>
        <p:nvSpPr>
          <p:cNvPr id="1822722" name="Rectangle 2"/>
          <p:cNvSpPr>
            <a:spLocks noGrp="1" noRot="1" noChangeAspect="1" noChangeArrowheads="1" noTextEdit="1"/>
          </p:cNvSpPr>
          <p:nvPr>
            <p:ph type="sldImg"/>
          </p:nvPr>
        </p:nvSpPr>
        <p:spPr>
          <a:xfrm>
            <a:off x="1270000" y="728663"/>
            <a:ext cx="4778375" cy="3584575"/>
          </a:xfrm>
          <a:ln/>
        </p:spPr>
      </p:sp>
      <p:sp>
        <p:nvSpPr>
          <p:cNvPr id="18227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52020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FC989C-8CAB-41C0-B4AA-A81D7786ABF4}" type="slidenum">
              <a:rPr lang="en-US" altLang="en-US"/>
              <a:pPr/>
              <a:t>43</a:t>
            </a:fld>
            <a:endParaRPr lang="en-US" altLang="en-US"/>
          </a:p>
        </p:txBody>
      </p:sp>
      <p:sp>
        <p:nvSpPr>
          <p:cNvPr id="1824770" name="Rectangle 2"/>
          <p:cNvSpPr>
            <a:spLocks noGrp="1" noRot="1" noChangeAspect="1" noChangeArrowheads="1" noTextEdit="1"/>
          </p:cNvSpPr>
          <p:nvPr>
            <p:ph type="sldImg"/>
          </p:nvPr>
        </p:nvSpPr>
        <p:spPr>
          <a:xfrm>
            <a:off x="1270000" y="728663"/>
            <a:ext cx="4778375" cy="3584575"/>
          </a:xfrm>
          <a:ln/>
        </p:spPr>
      </p:sp>
      <p:sp>
        <p:nvSpPr>
          <p:cNvPr id="18247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51837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E4AB3B-C047-429F-94F2-A76812D7035F}" type="slidenum">
              <a:rPr lang="en-US" altLang="en-US"/>
              <a:pPr/>
              <a:t>44</a:t>
            </a:fld>
            <a:endParaRPr lang="en-US" altLang="en-US"/>
          </a:p>
        </p:txBody>
      </p:sp>
      <p:sp>
        <p:nvSpPr>
          <p:cNvPr id="1825794" name="Rectangle 2"/>
          <p:cNvSpPr>
            <a:spLocks noGrp="1" noRot="1" noChangeAspect="1" noChangeArrowheads="1" noTextEdit="1"/>
          </p:cNvSpPr>
          <p:nvPr>
            <p:ph type="sldImg"/>
          </p:nvPr>
        </p:nvSpPr>
        <p:spPr>
          <a:xfrm>
            <a:off x="1270000" y="728663"/>
            <a:ext cx="4778375" cy="3584575"/>
          </a:xfrm>
          <a:ln/>
        </p:spPr>
      </p:sp>
      <p:sp>
        <p:nvSpPr>
          <p:cNvPr id="18257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29020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837C8E-8DF4-4037-80F2-0E1A637C98D8}" type="slidenum">
              <a:rPr lang="en-US" altLang="en-US"/>
              <a:pPr/>
              <a:t>45</a:t>
            </a:fld>
            <a:endParaRPr lang="en-US" altLang="en-US"/>
          </a:p>
        </p:txBody>
      </p:sp>
      <p:sp>
        <p:nvSpPr>
          <p:cNvPr id="1826818" name="Rectangle 2"/>
          <p:cNvSpPr>
            <a:spLocks noGrp="1" noRot="1" noChangeAspect="1" noChangeArrowheads="1" noTextEdit="1"/>
          </p:cNvSpPr>
          <p:nvPr>
            <p:ph type="sldImg"/>
          </p:nvPr>
        </p:nvSpPr>
        <p:spPr>
          <a:xfrm>
            <a:off x="1270000" y="728663"/>
            <a:ext cx="4778375" cy="3584575"/>
          </a:xfrm>
          <a:ln/>
        </p:spPr>
      </p:sp>
      <p:sp>
        <p:nvSpPr>
          <p:cNvPr id="18268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05439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ED9051-82FC-4C24-AB96-AEA1ABC3AB2A}" type="slidenum">
              <a:rPr lang="en-US" altLang="en-US"/>
              <a:pPr/>
              <a:t>46</a:t>
            </a:fld>
            <a:endParaRPr lang="en-US" altLang="en-US"/>
          </a:p>
        </p:txBody>
      </p:sp>
      <p:sp>
        <p:nvSpPr>
          <p:cNvPr id="1827842" name="Rectangle 2"/>
          <p:cNvSpPr>
            <a:spLocks noGrp="1" noRot="1" noChangeAspect="1" noChangeArrowheads="1" noTextEdit="1"/>
          </p:cNvSpPr>
          <p:nvPr>
            <p:ph type="sldImg"/>
          </p:nvPr>
        </p:nvSpPr>
        <p:spPr>
          <a:xfrm>
            <a:off x="1270000" y="728663"/>
            <a:ext cx="4778375" cy="3584575"/>
          </a:xfrm>
          <a:ln/>
        </p:spPr>
      </p:sp>
      <p:sp>
        <p:nvSpPr>
          <p:cNvPr id="18278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06365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F673DF-A7D1-4088-AFEA-FAB0D3F86DB3}" type="slidenum">
              <a:rPr lang="en-US" altLang="en-US"/>
              <a:pPr/>
              <a:t>47</a:t>
            </a:fld>
            <a:endParaRPr lang="en-US" altLang="en-US"/>
          </a:p>
        </p:txBody>
      </p:sp>
      <p:sp>
        <p:nvSpPr>
          <p:cNvPr id="1828866" name="Rectangle 2"/>
          <p:cNvSpPr>
            <a:spLocks noGrp="1" noRot="1" noChangeAspect="1" noChangeArrowheads="1" noTextEdit="1"/>
          </p:cNvSpPr>
          <p:nvPr>
            <p:ph type="sldImg"/>
          </p:nvPr>
        </p:nvSpPr>
        <p:spPr>
          <a:xfrm>
            <a:off x="1270000" y="728663"/>
            <a:ext cx="4778375" cy="3584575"/>
          </a:xfrm>
          <a:ln/>
        </p:spPr>
      </p:sp>
      <p:sp>
        <p:nvSpPr>
          <p:cNvPr id="1828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709054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771FF8-C733-440B-ABFB-240207F7B1CE}" type="slidenum">
              <a:rPr lang="en-US" altLang="en-US"/>
              <a:pPr/>
              <a:t>48</a:t>
            </a:fld>
            <a:endParaRPr lang="en-US" altLang="en-US"/>
          </a:p>
        </p:txBody>
      </p:sp>
      <p:sp>
        <p:nvSpPr>
          <p:cNvPr id="1829890" name="Rectangle 2"/>
          <p:cNvSpPr>
            <a:spLocks noGrp="1" noRot="1" noChangeAspect="1" noChangeArrowheads="1" noTextEdit="1"/>
          </p:cNvSpPr>
          <p:nvPr>
            <p:ph type="sldImg"/>
          </p:nvPr>
        </p:nvSpPr>
        <p:spPr>
          <a:xfrm>
            <a:off x="1270000" y="728663"/>
            <a:ext cx="4778375" cy="3584575"/>
          </a:xfrm>
          <a:ln/>
        </p:spPr>
      </p:sp>
      <p:sp>
        <p:nvSpPr>
          <p:cNvPr id="1829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423676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95E4A9-8EEC-4691-9224-EF39E5CB1EC4}" type="slidenum">
              <a:rPr lang="en-US" altLang="en-US"/>
              <a:pPr/>
              <a:t>49</a:t>
            </a:fld>
            <a:endParaRPr lang="en-US" altLang="en-US"/>
          </a:p>
        </p:txBody>
      </p:sp>
      <p:sp>
        <p:nvSpPr>
          <p:cNvPr id="1830914" name="Rectangle 2"/>
          <p:cNvSpPr>
            <a:spLocks noGrp="1" noRot="1" noChangeAspect="1" noChangeArrowheads="1" noTextEdit="1"/>
          </p:cNvSpPr>
          <p:nvPr>
            <p:ph type="sldImg"/>
          </p:nvPr>
        </p:nvSpPr>
        <p:spPr>
          <a:xfrm>
            <a:off x="1270000" y="728663"/>
            <a:ext cx="4778375" cy="3584575"/>
          </a:xfrm>
          <a:ln/>
        </p:spPr>
      </p:sp>
      <p:sp>
        <p:nvSpPr>
          <p:cNvPr id="1830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443350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22484-7690-4F9B-AF2E-E205BA65AB02}" type="slidenum">
              <a:rPr lang="en-US" altLang="en-US"/>
              <a:pPr/>
              <a:t>50</a:t>
            </a:fld>
            <a:endParaRPr lang="en-US" altLang="en-US"/>
          </a:p>
        </p:txBody>
      </p:sp>
      <p:sp>
        <p:nvSpPr>
          <p:cNvPr id="1831938" name="Rectangle 2"/>
          <p:cNvSpPr>
            <a:spLocks noGrp="1" noRot="1" noChangeAspect="1" noChangeArrowheads="1" noTextEdit="1"/>
          </p:cNvSpPr>
          <p:nvPr>
            <p:ph type="sldImg"/>
          </p:nvPr>
        </p:nvSpPr>
        <p:spPr>
          <a:xfrm>
            <a:off x="1270000" y="728663"/>
            <a:ext cx="4778375" cy="3584575"/>
          </a:xfrm>
          <a:ln/>
        </p:spPr>
      </p:sp>
      <p:sp>
        <p:nvSpPr>
          <p:cNvPr id="18319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36228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AAEE39-526A-498F-9547-501EDF07B98F}" type="slidenum">
              <a:rPr lang="en-US" altLang="en-US"/>
              <a:pPr/>
              <a:t>23</a:t>
            </a:fld>
            <a:endParaRPr lang="en-US" altLang="en-US"/>
          </a:p>
        </p:txBody>
      </p:sp>
      <p:sp>
        <p:nvSpPr>
          <p:cNvPr id="1597442" name="Rectangle 2"/>
          <p:cNvSpPr>
            <a:spLocks noGrp="1" noRot="1" noChangeAspect="1" noChangeArrowheads="1" noTextEdit="1"/>
          </p:cNvSpPr>
          <p:nvPr>
            <p:ph type="sldImg"/>
          </p:nvPr>
        </p:nvSpPr>
        <p:spPr>
          <a:xfrm>
            <a:off x="1270000" y="728663"/>
            <a:ext cx="4778375" cy="3584575"/>
          </a:xfrm>
          <a:ln/>
        </p:spPr>
      </p:sp>
      <p:sp>
        <p:nvSpPr>
          <p:cNvPr id="1597443" name="Rectangle 3"/>
          <p:cNvSpPr>
            <a:spLocks noGrp="1" noChangeArrowheads="1"/>
          </p:cNvSpPr>
          <p:nvPr>
            <p:ph type="body" idx="1"/>
          </p:nvPr>
        </p:nvSpPr>
        <p:spPr>
          <a:xfrm>
            <a:off x="701675" y="4416425"/>
            <a:ext cx="5607050" cy="4183063"/>
          </a:xfrm>
        </p:spPr>
        <p:txBody>
          <a:bodyPr/>
          <a:lstStyle/>
          <a:p>
            <a:r>
              <a:rPr lang="en-US" altLang="en-US"/>
              <a:t>The previous text mining presentations “made sense” out of free text by</a:t>
            </a:r>
          </a:p>
          <a:p>
            <a:r>
              <a:rPr lang="en-US" altLang="en-US"/>
              <a:t>viewing text as a bag-of-tokens (words, n-grams).  This is the same approach as IR.</a:t>
            </a:r>
          </a:p>
          <a:p>
            <a:endParaRPr lang="en-US" altLang="en-US"/>
          </a:p>
          <a:p>
            <a:r>
              <a:rPr lang="en-US" altLang="en-US"/>
              <a:t>Under that model we can already summarize, classify, cluster, and compute co-occurrence stats over free text.</a:t>
            </a:r>
          </a:p>
          <a:p>
            <a:r>
              <a:rPr lang="en-US" altLang="en-US"/>
              <a:t>These are quite useful for mining and managing large volumes of free text.</a:t>
            </a:r>
          </a:p>
          <a:p>
            <a:endParaRPr lang="en-US" altLang="en-US"/>
          </a:p>
          <a:p>
            <a:r>
              <a:rPr lang="en-US" altLang="en-US"/>
              <a:t>However, there is a potential to do much more.  The BOT approach loses a LOT of information</a:t>
            </a:r>
          </a:p>
          <a:p>
            <a:r>
              <a:rPr lang="en-US" altLang="en-US"/>
              <a:t>contained in text, such as word order, sentence structure, and context.  These are precisely the</a:t>
            </a:r>
          </a:p>
          <a:p>
            <a:r>
              <a:rPr lang="en-US" altLang="en-US"/>
              <a:t>features that humans use to interpret text.</a:t>
            </a:r>
          </a:p>
          <a:p>
            <a:endParaRPr lang="en-US" altLang="en-US"/>
          </a:p>
          <a:p>
            <a:r>
              <a:rPr lang="en-US" altLang="en-US"/>
              <a:t>Thus the natural question is can we do better?</a:t>
            </a:r>
          </a:p>
        </p:txBody>
      </p:sp>
    </p:spTree>
    <p:extLst>
      <p:ext uri="{BB962C8B-B14F-4D97-AF65-F5344CB8AC3E}">
        <p14:creationId xmlns:p14="http://schemas.microsoft.com/office/powerpoint/2010/main" val="38426137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7E2579-575E-454A-A708-38EE637E0949}" type="slidenum">
              <a:rPr lang="en-US" altLang="en-US"/>
              <a:pPr/>
              <a:t>53</a:t>
            </a:fld>
            <a:endParaRPr lang="en-US" altLang="en-US"/>
          </a:p>
        </p:txBody>
      </p:sp>
      <p:sp>
        <p:nvSpPr>
          <p:cNvPr id="1841154" name="Rectangle 2"/>
          <p:cNvSpPr>
            <a:spLocks noGrp="1" noRot="1" noChangeAspect="1" noChangeArrowheads="1" noTextEdit="1"/>
          </p:cNvSpPr>
          <p:nvPr>
            <p:ph type="sldImg"/>
          </p:nvPr>
        </p:nvSpPr>
        <p:spPr>
          <a:xfrm>
            <a:off x="1270000" y="728663"/>
            <a:ext cx="4778375" cy="3584575"/>
          </a:xfrm>
          <a:ln/>
        </p:spPr>
      </p:sp>
      <p:sp>
        <p:nvSpPr>
          <p:cNvPr id="1841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691339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609F5A-CED5-435B-9031-62ED42F62D7F}" type="slidenum">
              <a:rPr lang="en-US" altLang="en-US"/>
              <a:pPr/>
              <a:t>54</a:t>
            </a:fld>
            <a:endParaRPr lang="en-US" altLang="en-US"/>
          </a:p>
        </p:txBody>
      </p:sp>
      <p:sp>
        <p:nvSpPr>
          <p:cNvPr id="1895426" name="Rectangle 2"/>
          <p:cNvSpPr>
            <a:spLocks noGrp="1" noRot="1" noChangeAspect="1" noChangeArrowheads="1" noTextEdit="1"/>
          </p:cNvSpPr>
          <p:nvPr>
            <p:ph type="sldImg"/>
          </p:nvPr>
        </p:nvSpPr>
        <p:spPr>
          <a:xfrm>
            <a:off x="1270000" y="728663"/>
            <a:ext cx="4778375" cy="3584575"/>
          </a:xfrm>
          <a:ln/>
        </p:spPr>
      </p:sp>
      <p:sp>
        <p:nvSpPr>
          <p:cNvPr id="1895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70060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69C31D-BEBE-48B5-9819-526CE420A3A4}" type="slidenum">
              <a:rPr lang="en-US" altLang="en-US"/>
              <a:pPr/>
              <a:t>55</a:t>
            </a:fld>
            <a:endParaRPr lang="en-US" altLang="en-US"/>
          </a:p>
        </p:txBody>
      </p:sp>
      <p:sp>
        <p:nvSpPr>
          <p:cNvPr id="1897474" name="Rectangle 2"/>
          <p:cNvSpPr>
            <a:spLocks noGrp="1" noRot="1" noChangeAspect="1" noChangeArrowheads="1" noTextEdit="1"/>
          </p:cNvSpPr>
          <p:nvPr>
            <p:ph type="sldImg"/>
          </p:nvPr>
        </p:nvSpPr>
        <p:spPr>
          <a:xfrm>
            <a:off x="1270000" y="728663"/>
            <a:ext cx="4778375" cy="3584575"/>
          </a:xfrm>
          <a:ln/>
        </p:spPr>
      </p:sp>
      <p:sp>
        <p:nvSpPr>
          <p:cNvPr id="18974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79152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EBB60-59C8-4659-BA65-133224D19BDE}" type="slidenum">
              <a:rPr lang="en-US" altLang="en-US"/>
              <a:pPr/>
              <a:t>56</a:t>
            </a:fld>
            <a:endParaRPr lang="en-US" altLang="en-US"/>
          </a:p>
        </p:txBody>
      </p:sp>
      <p:sp>
        <p:nvSpPr>
          <p:cNvPr id="1899522" name="Rectangle 2"/>
          <p:cNvSpPr>
            <a:spLocks noGrp="1" noRot="1" noChangeAspect="1" noChangeArrowheads="1" noTextEdit="1"/>
          </p:cNvSpPr>
          <p:nvPr>
            <p:ph type="sldImg"/>
          </p:nvPr>
        </p:nvSpPr>
        <p:spPr>
          <a:xfrm>
            <a:off x="1270000" y="728663"/>
            <a:ext cx="4778375" cy="3584575"/>
          </a:xfrm>
          <a:ln/>
        </p:spPr>
      </p:sp>
      <p:sp>
        <p:nvSpPr>
          <p:cNvPr id="1899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844625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70D26A-F0B8-479C-9942-124117B7B537}" type="slidenum">
              <a:rPr lang="en-US" altLang="en-US"/>
              <a:pPr/>
              <a:t>57</a:t>
            </a:fld>
            <a:endParaRPr lang="en-US" altLang="en-US"/>
          </a:p>
        </p:txBody>
      </p:sp>
      <p:sp>
        <p:nvSpPr>
          <p:cNvPr id="1903618" name="Rectangle 2"/>
          <p:cNvSpPr>
            <a:spLocks noGrp="1" noRot="1" noChangeAspect="1" noChangeArrowheads="1" noTextEdit="1"/>
          </p:cNvSpPr>
          <p:nvPr>
            <p:ph type="sldImg"/>
          </p:nvPr>
        </p:nvSpPr>
        <p:spPr>
          <a:xfrm>
            <a:off x="1270000" y="728663"/>
            <a:ext cx="4778375" cy="3584575"/>
          </a:xfrm>
          <a:ln/>
        </p:spPr>
      </p:sp>
      <p:sp>
        <p:nvSpPr>
          <p:cNvPr id="19036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336675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D641CB-6120-4831-8682-410F77445FC6}" type="slidenum">
              <a:rPr lang="en-US" altLang="en-US"/>
              <a:pPr/>
              <a:t>58</a:t>
            </a:fld>
            <a:endParaRPr lang="en-US" altLang="en-US"/>
          </a:p>
        </p:txBody>
      </p:sp>
      <p:sp>
        <p:nvSpPr>
          <p:cNvPr id="1746946" name="Rectangle 2"/>
          <p:cNvSpPr>
            <a:spLocks noGrp="1" noRot="1" noChangeAspect="1" noChangeArrowheads="1" noTextEdit="1"/>
          </p:cNvSpPr>
          <p:nvPr>
            <p:ph type="sldImg"/>
          </p:nvPr>
        </p:nvSpPr>
        <p:spPr>
          <a:xfrm>
            <a:off x="1182688" y="695325"/>
            <a:ext cx="4649787" cy="3487738"/>
          </a:xfrm>
          <a:ln/>
        </p:spPr>
      </p:sp>
      <p:sp>
        <p:nvSpPr>
          <p:cNvPr id="1746947" name="Rectangle 3"/>
          <p:cNvSpPr>
            <a:spLocks noGrp="1" noChangeArrowheads="1"/>
          </p:cNvSpPr>
          <p:nvPr>
            <p:ph type="body" idx="1"/>
          </p:nvPr>
        </p:nvSpPr>
        <p:spPr>
          <a:xfrm>
            <a:off x="935038" y="4416425"/>
            <a:ext cx="5140325" cy="4184650"/>
          </a:xfrm>
        </p:spPr>
        <p:txBody>
          <a:bodyPr/>
          <a:lstStyle/>
          <a:p>
            <a:pPr>
              <a:lnSpc>
                <a:spcPct val="90000"/>
              </a:lnSpc>
            </a:pPr>
            <a:r>
              <a:rPr lang="en-US" altLang="zh-CN" b="1"/>
              <a:t>Noise:</a:t>
            </a:r>
          </a:p>
          <a:p>
            <a:pPr>
              <a:lnSpc>
                <a:spcPct val="90000"/>
              </a:lnSpc>
            </a:pPr>
            <a:r>
              <a:rPr lang="en-US" altLang="zh-CN"/>
              <a:t>First, web pages usually do not contain pure content. A web page typically contains various types of materials that are not related to the topic of the web-page.</a:t>
            </a:r>
          </a:p>
          <a:p>
            <a:pPr>
              <a:lnSpc>
                <a:spcPct val="90000"/>
              </a:lnSpc>
            </a:pPr>
            <a:r>
              <a:rPr lang="en-US" altLang="zh-CN" b="1"/>
              <a:t>Multiple topics:</a:t>
            </a:r>
          </a:p>
          <a:p>
            <a:pPr>
              <a:lnSpc>
                <a:spcPct val="90000"/>
              </a:lnSpc>
            </a:pPr>
            <a:r>
              <a:rPr lang="en-US" altLang="zh-CN"/>
              <a:t>Secondly, a web page usually contains multiple topics, for example, a news page containing many different comments on a particular event or politician, or a conference web page containing sponsors from different companies and organizations. Although traditional documents also often have multiple topics, they are less diverse so that the impact on retrieval performance is smaller.</a:t>
            </a:r>
          </a:p>
          <a:p>
            <a:pPr>
              <a:lnSpc>
                <a:spcPct val="90000"/>
              </a:lnSpc>
            </a:pPr>
            <a:endParaRPr lang="en-US" altLang="zh-CN"/>
          </a:p>
          <a:p>
            <a:pPr>
              <a:lnSpc>
                <a:spcPct val="90000"/>
              </a:lnSpc>
            </a:pPr>
            <a:r>
              <a:rPr lang="en-US" altLang="zh-CN"/>
              <a:t>There exist some new characteristics in web pages:</a:t>
            </a:r>
            <a:endParaRPr lang="en-US" altLang="zh-CN" i="1"/>
          </a:p>
          <a:p>
            <a:pPr>
              <a:lnSpc>
                <a:spcPct val="90000"/>
              </a:lnSpc>
            </a:pPr>
            <a:r>
              <a:rPr lang="en-US" altLang="zh-CN" b="1" i="1"/>
              <a:t>Two-Dimension Logical Structure </a:t>
            </a:r>
            <a:r>
              <a:rPr lang="en-US" altLang="zh-CN" i="1"/>
              <a:t>– </a:t>
            </a:r>
            <a:r>
              <a:rPr lang="en-US" altLang="zh-CN"/>
              <a:t>Different from free-text documents, web pages have a 2-D view and a more sophisticated internal content structure. Each block of a web page could have relationships with blocks from up to four directions and contain or be contained in some other blocks. A content structure in semantic level exists for most pages and can be used to enhance retrieval. </a:t>
            </a:r>
            <a:endParaRPr lang="en-US" altLang="zh-CN" i="1"/>
          </a:p>
          <a:p>
            <a:pPr>
              <a:lnSpc>
                <a:spcPct val="90000"/>
              </a:lnSpc>
            </a:pPr>
            <a:r>
              <a:rPr lang="en-US" altLang="zh-CN" b="1" i="1"/>
              <a:t>Visual Layout Presentation</a:t>
            </a:r>
            <a:r>
              <a:rPr lang="en-US" altLang="zh-CN" i="1"/>
              <a:t> –</a:t>
            </a:r>
            <a:r>
              <a:rPr lang="en-US" altLang="zh-CN"/>
              <a:t> To facilitate browsing and attract attention, web pages usually contain much visual information in the tags and properties in HTML [20]. Typical visual hints include lines, blank areas, colors, pictures, fonts, etc. Visual cues are very helpful to detect the semantic regions in web pages.</a:t>
            </a:r>
          </a:p>
          <a:p>
            <a:pPr>
              <a:lnSpc>
                <a:spcPct val="90000"/>
              </a:lnSpc>
            </a:pPr>
            <a:endParaRPr lang="en-US" altLang="zh-CN"/>
          </a:p>
        </p:txBody>
      </p:sp>
    </p:spTree>
    <p:extLst>
      <p:ext uri="{BB962C8B-B14F-4D97-AF65-F5344CB8AC3E}">
        <p14:creationId xmlns:p14="http://schemas.microsoft.com/office/powerpoint/2010/main" val="648024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BEFE54-E5CE-4296-8826-E20D89DE43A8}" type="slidenum">
              <a:rPr lang="en-US" altLang="en-US"/>
              <a:pPr/>
              <a:t>59</a:t>
            </a:fld>
            <a:endParaRPr lang="en-US" altLang="en-US"/>
          </a:p>
        </p:txBody>
      </p:sp>
      <p:sp>
        <p:nvSpPr>
          <p:cNvPr id="1748994" name="Rectangle 2"/>
          <p:cNvSpPr>
            <a:spLocks noGrp="1" noRot="1" noChangeAspect="1" noChangeArrowheads="1" noTextEdit="1"/>
          </p:cNvSpPr>
          <p:nvPr>
            <p:ph type="sldImg"/>
          </p:nvPr>
        </p:nvSpPr>
        <p:spPr>
          <a:xfrm>
            <a:off x="1182688" y="693738"/>
            <a:ext cx="4649787" cy="3487737"/>
          </a:xfrm>
          <a:ln/>
        </p:spPr>
      </p:sp>
      <p:sp>
        <p:nvSpPr>
          <p:cNvPr id="1748995" name="Rectangle 3"/>
          <p:cNvSpPr>
            <a:spLocks noGrp="1" noChangeArrowheads="1"/>
          </p:cNvSpPr>
          <p:nvPr>
            <p:ph type="body" idx="1"/>
          </p:nvPr>
        </p:nvSpPr>
        <p:spPr>
          <a:xfrm>
            <a:off x="935038" y="4416425"/>
            <a:ext cx="5140325" cy="4186238"/>
          </a:xfrm>
        </p:spPr>
        <p:txBody>
          <a:bodyPr/>
          <a:lstStyle/>
          <a:p>
            <a:endParaRPr lang="zh-CN" altLang="en-US"/>
          </a:p>
        </p:txBody>
      </p:sp>
    </p:spTree>
    <p:extLst>
      <p:ext uri="{BB962C8B-B14F-4D97-AF65-F5344CB8AC3E}">
        <p14:creationId xmlns:p14="http://schemas.microsoft.com/office/powerpoint/2010/main" val="15403909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9E1D61-FBAA-4E0E-A548-DCB197F7654B}" type="slidenum">
              <a:rPr lang="en-US" altLang="en-US"/>
              <a:pPr/>
              <a:t>60</a:t>
            </a:fld>
            <a:endParaRPr lang="en-US" altLang="en-US"/>
          </a:p>
        </p:txBody>
      </p:sp>
      <p:sp>
        <p:nvSpPr>
          <p:cNvPr id="1845250" name="Rectangle 2"/>
          <p:cNvSpPr>
            <a:spLocks noGrp="1" noRot="1" noChangeAspect="1" noChangeArrowheads="1" noTextEdit="1"/>
          </p:cNvSpPr>
          <p:nvPr>
            <p:ph type="sldImg"/>
          </p:nvPr>
        </p:nvSpPr>
        <p:spPr>
          <a:xfrm>
            <a:off x="1270000" y="728663"/>
            <a:ext cx="4778375" cy="3584575"/>
          </a:xfrm>
          <a:ln/>
        </p:spPr>
      </p:sp>
      <p:sp>
        <p:nvSpPr>
          <p:cNvPr id="18452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304321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0E63DC-BFD9-461B-8671-85A985641970}" type="slidenum">
              <a:rPr lang="en-US" altLang="en-US"/>
              <a:pPr/>
              <a:t>72</a:t>
            </a:fld>
            <a:endParaRPr lang="en-US" altLang="en-US"/>
          </a:p>
        </p:txBody>
      </p:sp>
      <p:sp>
        <p:nvSpPr>
          <p:cNvPr id="1753090" name="Rectangle 2"/>
          <p:cNvSpPr>
            <a:spLocks noGrp="1" noRot="1" noChangeAspect="1" noChangeArrowheads="1" noTextEdit="1"/>
          </p:cNvSpPr>
          <p:nvPr>
            <p:ph type="sldImg"/>
          </p:nvPr>
        </p:nvSpPr>
        <p:spPr>
          <a:xfrm>
            <a:off x="1181100" y="698500"/>
            <a:ext cx="4648200" cy="3486150"/>
          </a:xfrm>
          <a:ln/>
        </p:spPr>
      </p:sp>
      <p:sp>
        <p:nvSpPr>
          <p:cNvPr id="1753091" name="Rectangle 3"/>
          <p:cNvSpPr>
            <a:spLocks noGrp="1" noChangeArrowheads="1"/>
          </p:cNvSpPr>
          <p:nvPr>
            <p:ph type="body" idx="1"/>
          </p:nvPr>
        </p:nvSpPr>
        <p:spPr>
          <a:xfrm>
            <a:off x="701675" y="4416425"/>
            <a:ext cx="5607050" cy="4181475"/>
          </a:xfrm>
        </p:spPr>
        <p:txBody>
          <a:bodyPr/>
          <a:lstStyle/>
          <a:p>
            <a:endParaRPr lang="en-US" altLang="en-US"/>
          </a:p>
        </p:txBody>
      </p:sp>
    </p:spTree>
    <p:extLst>
      <p:ext uri="{BB962C8B-B14F-4D97-AF65-F5344CB8AC3E}">
        <p14:creationId xmlns:p14="http://schemas.microsoft.com/office/powerpoint/2010/main" val="26089544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F35535-B1CC-42FF-8783-A57F7CB3965B}" type="slidenum">
              <a:rPr lang="en-US" altLang="en-US"/>
              <a:pPr/>
              <a:t>73</a:t>
            </a:fld>
            <a:endParaRPr lang="en-US" altLang="en-US"/>
          </a:p>
        </p:txBody>
      </p:sp>
      <p:sp>
        <p:nvSpPr>
          <p:cNvPr id="1755138" name="Rectangle 2"/>
          <p:cNvSpPr>
            <a:spLocks noGrp="1" noRot="1" noChangeAspect="1" noChangeArrowheads="1" noTextEdit="1"/>
          </p:cNvSpPr>
          <p:nvPr>
            <p:ph type="sldImg"/>
          </p:nvPr>
        </p:nvSpPr>
        <p:spPr>
          <a:xfrm>
            <a:off x="1181100" y="698500"/>
            <a:ext cx="4648200" cy="3486150"/>
          </a:xfrm>
          <a:ln/>
        </p:spPr>
      </p:sp>
      <p:sp>
        <p:nvSpPr>
          <p:cNvPr id="1755139" name="Rectangle 3"/>
          <p:cNvSpPr>
            <a:spLocks noGrp="1" noChangeArrowheads="1"/>
          </p:cNvSpPr>
          <p:nvPr>
            <p:ph type="body" idx="1"/>
          </p:nvPr>
        </p:nvSpPr>
        <p:spPr>
          <a:xfrm>
            <a:off x="701675" y="4416425"/>
            <a:ext cx="5607050" cy="4181475"/>
          </a:xfrm>
        </p:spPr>
        <p:txBody>
          <a:bodyPr/>
          <a:lstStyle/>
          <a:p>
            <a:pPr>
              <a:lnSpc>
                <a:spcPct val="90000"/>
              </a:lnSpc>
            </a:pPr>
            <a:endParaRPr lang="en-US" altLang="en-US" sz="1000"/>
          </a:p>
        </p:txBody>
      </p:sp>
    </p:spTree>
    <p:extLst>
      <p:ext uri="{BB962C8B-B14F-4D97-AF65-F5344CB8AC3E}">
        <p14:creationId xmlns:p14="http://schemas.microsoft.com/office/powerpoint/2010/main" val="3666120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25BBD2-3597-47A2-AA3B-0E14E84F31C3}" type="slidenum">
              <a:rPr lang="en-US" altLang="en-US"/>
              <a:pPr/>
              <a:t>24</a:t>
            </a:fld>
            <a:endParaRPr lang="en-US" altLang="en-US"/>
          </a:p>
        </p:txBody>
      </p:sp>
      <p:sp>
        <p:nvSpPr>
          <p:cNvPr id="1599490" name="Rectangle 2"/>
          <p:cNvSpPr>
            <a:spLocks noGrp="1" noRot="1" noChangeAspect="1" noChangeArrowheads="1" noTextEdit="1"/>
          </p:cNvSpPr>
          <p:nvPr>
            <p:ph type="sldImg"/>
          </p:nvPr>
        </p:nvSpPr>
        <p:spPr>
          <a:xfrm>
            <a:off x="1270000" y="728663"/>
            <a:ext cx="4778375" cy="3584575"/>
          </a:xfrm>
          <a:ln/>
        </p:spPr>
      </p:sp>
      <p:sp>
        <p:nvSpPr>
          <p:cNvPr id="1599491" name="Rectangle 3"/>
          <p:cNvSpPr>
            <a:spLocks noGrp="1" noChangeArrowheads="1"/>
          </p:cNvSpPr>
          <p:nvPr>
            <p:ph type="body" idx="1"/>
          </p:nvPr>
        </p:nvSpPr>
        <p:spPr>
          <a:xfrm>
            <a:off x="701675" y="4416425"/>
            <a:ext cx="5607050" cy="4183063"/>
          </a:xfrm>
        </p:spPr>
        <p:txBody>
          <a:bodyPr/>
          <a:lstStyle/>
          <a:p>
            <a:r>
              <a:rPr lang="en-US" altLang="en-US"/>
              <a:t>NLP, or Computational Linguistics, is an entire field dedicated to the study</a:t>
            </a:r>
          </a:p>
          <a:p>
            <a:r>
              <a:rPr lang="en-US" altLang="en-US"/>
              <a:t>of automatically understanding free text.  This field has been active since the 50’s.</a:t>
            </a:r>
          </a:p>
          <a:p>
            <a:endParaRPr lang="en-US" altLang="en-US"/>
          </a:p>
          <a:p>
            <a:r>
              <a:rPr lang="en-US" altLang="en-US"/>
              <a:t>General NLP attempts to understand document completely (at the level of a human reader).</a:t>
            </a:r>
          </a:p>
          <a:p>
            <a:r>
              <a:rPr lang="en-US" altLang="en-US"/>
              <a:t>There are several steps involved in NLP.</a:t>
            </a:r>
          </a:p>
          <a:p>
            <a:endParaRPr lang="en-US" altLang="en-US"/>
          </a:p>
          <a:p>
            <a:r>
              <a:rPr lang="en-US" altLang="en-US"/>
              <a:t>…Blah…</a:t>
            </a:r>
          </a:p>
        </p:txBody>
      </p:sp>
    </p:spTree>
    <p:extLst>
      <p:ext uri="{BB962C8B-B14F-4D97-AF65-F5344CB8AC3E}">
        <p14:creationId xmlns:p14="http://schemas.microsoft.com/office/powerpoint/2010/main" val="36997594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79594F-DA7B-4731-8A40-9D4856591D1C}" type="slidenum">
              <a:rPr lang="en-US" altLang="en-US"/>
              <a:pPr/>
              <a:t>74</a:t>
            </a:fld>
            <a:endParaRPr lang="en-US" altLang="en-US"/>
          </a:p>
        </p:txBody>
      </p:sp>
      <p:sp>
        <p:nvSpPr>
          <p:cNvPr id="1757186" name="Rectangle 2"/>
          <p:cNvSpPr>
            <a:spLocks noGrp="1" noRot="1" noChangeAspect="1" noChangeArrowheads="1" noTextEdit="1"/>
          </p:cNvSpPr>
          <p:nvPr>
            <p:ph type="sldImg"/>
          </p:nvPr>
        </p:nvSpPr>
        <p:spPr>
          <a:xfrm>
            <a:off x="1182688" y="695325"/>
            <a:ext cx="4649787" cy="3487738"/>
          </a:xfrm>
          <a:ln/>
        </p:spPr>
      </p:sp>
      <p:sp>
        <p:nvSpPr>
          <p:cNvPr id="1757187" name="Rectangle 3"/>
          <p:cNvSpPr>
            <a:spLocks noGrp="1" noChangeArrowheads="1"/>
          </p:cNvSpPr>
          <p:nvPr>
            <p:ph type="body" idx="1"/>
          </p:nvPr>
        </p:nvSpPr>
        <p:spPr>
          <a:xfrm>
            <a:off x="935038" y="4416425"/>
            <a:ext cx="5140325" cy="4184650"/>
          </a:xfrm>
        </p:spPr>
        <p:txBody>
          <a:bodyPr/>
          <a:lstStyle/>
          <a:p>
            <a:pPr>
              <a:lnSpc>
                <a:spcPct val="90000"/>
              </a:lnSpc>
            </a:pPr>
            <a:r>
              <a:rPr lang="en-US" altLang="zh-CN" b="1"/>
              <a:t>Noise:</a:t>
            </a:r>
          </a:p>
          <a:p>
            <a:pPr>
              <a:lnSpc>
                <a:spcPct val="90000"/>
              </a:lnSpc>
            </a:pPr>
            <a:r>
              <a:rPr lang="en-US" altLang="zh-CN"/>
              <a:t>First, web pages usually do not contain pure content. A web page typically contains various types of materials that are not related to the topic of the web-page.</a:t>
            </a:r>
          </a:p>
          <a:p>
            <a:pPr>
              <a:lnSpc>
                <a:spcPct val="90000"/>
              </a:lnSpc>
            </a:pPr>
            <a:r>
              <a:rPr lang="en-US" altLang="zh-CN" b="1"/>
              <a:t>Multiple topics:</a:t>
            </a:r>
          </a:p>
          <a:p>
            <a:pPr>
              <a:lnSpc>
                <a:spcPct val="90000"/>
              </a:lnSpc>
            </a:pPr>
            <a:r>
              <a:rPr lang="en-US" altLang="zh-CN"/>
              <a:t>Secondly, a web page usually contains multiple topics, for example, a news page containing many different comments on a particular event or politician, or a conference web page containing sponsors from different companies and organizations. Although traditional documents also often have multiple topics, they are less diverse so that the impact on retrieval performance is smaller.</a:t>
            </a:r>
          </a:p>
          <a:p>
            <a:pPr>
              <a:lnSpc>
                <a:spcPct val="90000"/>
              </a:lnSpc>
            </a:pPr>
            <a:endParaRPr lang="en-US" altLang="zh-CN"/>
          </a:p>
          <a:p>
            <a:pPr>
              <a:lnSpc>
                <a:spcPct val="90000"/>
              </a:lnSpc>
            </a:pPr>
            <a:r>
              <a:rPr lang="en-US" altLang="zh-CN"/>
              <a:t>There exist some new characteristics in web pages:</a:t>
            </a:r>
            <a:endParaRPr lang="en-US" altLang="zh-CN" i="1"/>
          </a:p>
          <a:p>
            <a:pPr>
              <a:lnSpc>
                <a:spcPct val="90000"/>
              </a:lnSpc>
            </a:pPr>
            <a:r>
              <a:rPr lang="en-US" altLang="zh-CN" b="1" i="1"/>
              <a:t>Two-Dimension Logical Structure </a:t>
            </a:r>
            <a:r>
              <a:rPr lang="en-US" altLang="zh-CN" i="1"/>
              <a:t>– </a:t>
            </a:r>
            <a:r>
              <a:rPr lang="en-US" altLang="zh-CN"/>
              <a:t>Different from free-text documents, web pages have a 2-D view and a more sophisticated internal content structure. Each block of a web page could have relationships with blocks from up to four directions and contain or be contained in some other blocks. A content structure in semantic level exists for most pages and can be used to enhance retrieval. </a:t>
            </a:r>
            <a:endParaRPr lang="en-US" altLang="zh-CN" i="1"/>
          </a:p>
          <a:p>
            <a:pPr>
              <a:lnSpc>
                <a:spcPct val="90000"/>
              </a:lnSpc>
            </a:pPr>
            <a:r>
              <a:rPr lang="en-US" altLang="zh-CN" b="1" i="1"/>
              <a:t>Visual Layout Presentation</a:t>
            </a:r>
            <a:r>
              <a:rPr lang="en-US" altLang="zh-CN" i="1"/>
              <a:t> –</a:t>
            </a:r>
            <a:r>
              <a:rPr lang="en-US" altLang="zh-CN"/>
              <a:t> To facilitate browsing and attract attention, web pages usually contain much visual information in the tags and properties in HTML [20]. Typical visual hints include lines, blank areas, colors, pictures, fonts, etc. Visual cues are very helpful to detect the semantic regions in web pages.</a:t>
            </a:r>
          </a:p>
          <a:p>
            <a:pPr>
              <a:lnSpc>
                <a:spcPct val="90000"/>
              </a:lnSpc>
            </a:pPr>
            <a:endParaRPr lang="en-US" altLang="zh-CN"/>
          </a:p>
        </p:txBody>
      </p:sp>
    </p:spTree>
    <p:extLst>
      <p:ext uri="{BB962C8B-B14F-4D97-AF65-F5344CB8AC3E}">
        <p14:creationId xmlns:p14="http://schemas.microsoft.com/office/powerpoint/2010/main" val="23871880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A8B275-6C90-489D-A6E0-8B79CE264415}" type="slidenum">
              <a:rPr lang="en-US" altLang="en-US"/>
              <a:pPr/>
              <a:t>75</a:t>
            </a:fld>
            <a:endParaRPr lang="en-US" altLang="en-US"/>
          </a:p>
        </p:txBody>
      </p:sp>
      <p:sp>
        <p:nvSpPr>
          <p:cNvPr id="1807362" name="Rectangle 2"/>
          <p:cNvSpPr>
            <a:spLocks noGrp="1" noRot="1" noChangeAspect="1" noChangeArrowheads="1" noTextEdit="1"/>
          </p:cNvSpPr>
          <p:nvPr>
            <p:ph type="sldImg"/>
          </p:nvPr>
        </p:nvSpPr>
        <p:spPr>
          <a:xfrm>
            <a:off x="1181100" y="698500"/>
            <a:ext cx="4648200" cy="3486150"/>
          </a:xfrm>
          <a:ln/>
        </p:spPr>
      </p:sp>
      <p:sp>
        <p:nvSpPr>
          <p:cNvPr id="1807363" name="Rectangle 3"/>
          <p:cNvSpPr>
            <a:spLocks noGrp="1" noChangeArrowheads="1"/>
          </p:cNvSpPr>
          <p:nvPr>
            <p:ph type="body" idx="1"/>
          </p:nvPr>
        </p:nvSpPr>
        <p:spPr>
          <a:xfrm>
            <a:off x="701675" y="4416425"/>
            <a:ext cx="5607050" cy="4181475"/>
          </a:xfrm>
        </p:spPr>
        <p:txBody>
          <a:bodyPr/>
          <a:lstStyle/>
          <a:p>
            <a:endParaRPr lang="en-US" altLang="en-US">
              <a:ea typeface="SimSun" panose="02010600030101010101" pitchFamily="2" charset="-122"/>
            </a:endParaRPr>
          </a:p>
        </p:txBody>
      </p:sp>
    </p:spTree>
    <p:extLst>
      <p:ext uri="{BB962C8B-B14F-4D97-AF65-F5344CB8AC3E}">
        <p14:creationId xmlns:p14="http://schemas.microsoft.com/office/powerpoint/2010/main" val="2490124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582ACD-C3FD-4B9D-97C6-E058A9C3256F}" type="slidenum">
              <a:rPr lang="en-US" altLang="en-US"/>
              <a:pPr/>
              <a:t>26</a:t>
            </a:fld>
            <a:endParaRPr lang="en-US" altLang="en-US"/>
          </a:p>
        </p:txBody>
      </p:sp>
      <p:sp>
        <p:nvSpPr>
          <p:cNvPr id="1601538" name="Rectangle 2"/>
          <p:cNvSpPr>
            <a:spLocks noGrp="1" noRot="1" noChangeAspect="1" noChangeArrowheads="1" noTextEdit="1"/>
          </p:cNvSpPr>
          <p:nvPr>
            <p:ph type="sldImg"/>
          </p:nvPr>
        </p:nvSpPr>
        <p:spPr>
          <a:xfrm>
            <a:off x="1270000" y="728663"/>
            <a:ext cx="4778375" cy="3584575"/>
          </a:xfrm>
          <a:ln/>
        </p:spPr>
      </p:sp>
      <p:sp>
        <p:nvSpPr>
          <p:cNvPr id="1601539" name="Rectangle 3"/>
          <p:cNvSpPr>
            <a:spLocks noGrp="1" noChangeArrowheads="1"/>
          </p:cNvSpPr>
          <p:nvPr>
            <p:ph type="body" idx="1"/>
          </p:nvPr>
        </p:nvSpPr>
        <p:spPr>
          <a:xfrm>
            <a:off x="701675" y="4416425"/>
            <a:ext cx="5607050" cy="4183063"/>
          </a:xfrm>
        </p:spPr>
        <p:txBody>
          <a:bodyPr/>
          <a:lstStyle/>
          <a:p>
            <a:r>
              <a:rPr lang="en-US" altLang="en-US"/>
              <a:t>General NLP has proven to be too difficult.  It is dubbed “AI-Complete”, meaning that such a</a:t>
            </a:r>
          </a:p>
          <a:p>
            <a:r>
              <a:rPr lang="en-US" altLang="en-US"/>
              <a:t>program would basically have to have near-human intelligence (i.e. solve AI).</a:t>
            </a:r>
          </a:p>
          <a:p>
            <a:endParaRPr lang="en-US" altLang="en-US"/>
          </a:p>
          <a:p>
            <a:r>
              <a:rPr lang="en-US" altLang="en-US"/>
              <a:t>The reason NLP in general is so difficult is that text is highly ambiguous.  NL is meant for</a:t>
            </a:r>
          </a:p>
          <a:p>
            <a:r>
              <a:rPr lang="en-US" altLang="en-US"/>
              <a:t>human consumption and often contains ambiguities under the assumption that humans</a:t>
            </a:r>
          </a:p>
          <a:p>
            <a:r>
              <a:rPr lang="en-US" altLang="en-US"/>
              <a:t>will be able to develop context and interpret the intended meaning.</a:t>
            </a:r>
          </a:p>
          <a:p>
            <a:endParaRPr lang="en-US" altLang="en-US"/>
          </a:p>
          <a:p>
            <a:r>
              <a:rPr lang="en-US" altLang="en-US"/>
              <a:t>For instance [rewind], in this example the sentence could mean that either the dog, or the boy, or both</a:t>
            </a:r>
          </a:p>
          <a:p>
            <a:r>
              <a:rPr lang="en-US" altLang="en-US"/>
              <a:t>are on the playground.  As a human we know that it is probably both, but that is due to our</a:t>
            </a:r>
          </a:p>
          <a:p>
            <a:r>
              <a:rPr lang="en-US" altLang="en-US"/>
              <a:t>knowledge that a dog is probably chasing close behind the boy, playgrounds are large,</a:t>
            </a:r>
          </a:p>
          <a:p>
            <a:r>
              <a:rPr lang="en-US" altLang="en-US"/>
              <a:t>they are probably playing, and a playground is a place to play.  This background knowledge</a:t>
            </a:r>
          </a:p>
          <a:p>
            <a:r>
              <a:rPr lang="en-US" altLang="en-US"/>
              <a:t>probably is not contained in a document containing this sentence.</a:t>
            </a:r>
          </a:p>
          <a:p>
            <a:endParaRPr lang="en-US" altLang="en-US"/>
          </a:p>
          <a:p>
            <a:r>
              <a:rPr lang="en-US" altLang="en-US"/>
              <a:t>Despite such obstacles, computational linguists have made great progress on several subproblems.</a:t>
            </a:r>
          </a:p>
          <a:p>
            <a:r>
              <a:rPr lang="en-US" altLang="en-US"/>
              <a:t>We will now talk about four of these subproblems.</a:t>
            </a:r>
          </a:p>
          <a:p>
            <a:endParaRPr lang="en-US" altLang="en-US"/>
          </a:p>
        </p:txBody>
      </p:sp>
    </p:spTree>
    <p:extLst>
      <p:ext uri="{BB962C8B-B14F-4D97-AF65-F5344CB8AC3E}">
        <p14:creationId xmlns:p14="http://schemas.microsoft.com/office/powerpoint/2010/main" val="1960042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F64B0F-9166-4953-87A9-B14FC45DA1B3}" type="slidenum">
              <a:rPr lang="en-US" altLang="en-US"/>
              <a:pPr/>
              <a:t>27</a:t>
            </a:fld>
            <a:endParaRPr lang="en-US" altLang="en-US"/>
          </a:p>
        </p:txBody>
      </p:sp>
      <p:sp>
        <p:nvSpPr>
          <p:cNvPr id="1603586" name="Rectangle 2"/>
          <p:cNvSpPr>
            <a:spLocks noGrp="1" noRot="1" noChangeAspect="1" noChangeArrowheads="1" noTextEdit="1"/>
          </p:cNvSpPr>
          <p:nvPr>
            <p:ph type="sldImg"/>
          </p:nvPr>
        </p:nvSpPr>
        <p:spPr>
          <a:xfrm>
            <a:off x="1270000" y="728663"/>
            <a:ext cx="4778375" cy="3584575"/>
          </a:xfrm>
          <a:ln/>
        </p:spPr>
      </p:sp>
      <p:sp>
        <p:nvSpPr>
          <p:cNvPr id="1603587" name="Rectangle 3"/>
          <p:cNvSpPr>
            <a:spLocks noGrp="1" noChangeArrowheads="1"/>
          </p:cNvSpPr>
          <p:nvPr>
            <p:ph type="body" idx="1"/>
          </p:nvPr>
        </p:nvSpPr>
        <p:spPr>
          <a:xfrm>
            <a:off x="701675" y="4416425"/>
            <a:ext cx="5607050" cy="4183063"/>
          </a:xfrm>
        </p:spPr>
        <p:txBody>
          <a:bodyPr/>
          <a:lstStyle/>
          <a:p>
            <a:r>
              <a:rPr lang="en-US" altLang="en-US"/>
              <a:t>Several subgoals to NLP have been addressed to derive more info than just bag-of-tokens view.</a:t>
            </a:r>
          </a:p>
          <a:p>
            <a:r>
              <a:rPr lang="en-US" altLang="en-US"/>
              <a:t>    English lexicon, POS Tagging, WSD, Parsing</a:t>
            </a:r>
          </a:p>
          <a:p>
            <a:r>
              <a:rPr lang="en-US" altLang="en-US"/>
              <a:t>Even with imperfect performance, these solutions already open the door for more intelligent text processing.</a:t>
            </a:r>
          </a:p>
        </p:txBody>
      </p:sp>
    </p:spTree>
    <p:extLst>
      <p:ext uri="{BB962C8B-B14F-4D97-AF65-F5344CB8AC3E}">
        <p14:creationId xmlns:p14="http://schemas.microsoft.com/office/powerpoint/2010/main" val="702800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F3244-B5E9-4D64-9800-760E5F6DA27D}" type="slidenum">
              <a:rPr lang="en-US" altLang="en-US"/>
              <a:pPr/>
              <a:t>28</a:t>
            </a:fld>
            <a:endParaRPr lang="en-US" altLang="en-US"/>
          </a:p>
        </p:txBody>
      </p:sp>
      <p:sp>
        <p:nvSpPr>
          <p:cNvPr id="1605634" name="Rectangle 2"/>
          <p:cNvSpPr>
            <a:spLocks noGrp="1" noRot="1" noChangeAspect="1" noChangeArrowheads="1" noTextEdit="1"/>
          </p:cNvSpPr>
          <p:nvPr>
            <p:ph type="sldImg"/>
          </p:nvPr>
        </p:nvSpPr>
        <p:spPr>
          <a:xfrm>
            <a:off x="1270000" y="728663"/>
            <a:ext cx="4778375" cy="3584575"/>
          </a:xfrm>
          <a:ln/>
        </p:spPr>
      </p:sp>
      <p:sp>
        <p:nvSpPr>
          <p:cNvPr id="1605635" name="Rectangle 3"/>
          <p:cNvSpPr>
            <a:spLocks noGrp="1" noChangeArrowheads="1"/>
          </p:cNvSpPr>
          <p:nvPr>
            <p:ph type="body" idx="1"/>
          </p:nvPr>
        </p:nvSpPr>
        <p:spPr>
          <a:xfrm>
            <a:off x="701675" y="4416425"/>
            <a:ext cx="5607050" cy="4183063"/>
          </a:xfrm>
        </p:spPr>
        <p:txBody>
          <a:bodyPr/>
          <a:lstStyle/>
          <a:p>
            <a:r>
              <a:rPr lang="en-US" altLang="en-US"/>
              <a:t>WordNet is an extensive lexical network for the human language.</a:t>
            </a:r>
          </a:p>
          <a:p>
            <a:r>
              <a:rPr lang="en-US" altLang="en-US"/>
              <a:t>Consists of a graph of synsets for each part of speech.  Contains synonym and antonym relationships.</a:t>
            </a:r>
          </a:p>
          <a:p>
            <a:r>
              <a:rPr lang="en-US" altLang="en-US"/>
              <a:t>   (hyponym=isa/subset, maple is a tree -&gt; maple is a hyponym of tree)</a:t>
            </a:r>
          </a:p>
          <a:p>
            <a:r>
              <a:rPr lang="en-US" altLang="en-US"/>
              <a:t>   (meronym=hasa, tree has a leaf -&gt; leaf is a meronym of tree)</a:t>
            </a:r>
          </a:p>
          <a:p>
            <a:r>
              <a:rPr lang="en-US" altLang="en-US"/>
              <a:t>As will see, this is useful throughout NLP/ShallowLinguistics.</a:t>
            </a:r>
          </a:p>
          <a:p>
            <a:r>
              <a:rPr lang="en-US" altLang="en-US"/>
              <a:t>This encodes some of the lexicon that humans carry with them when interpreting text.</a:t>
            </a:r>
          </a:p>
          <a:p>
            <a:endParaRPr lang="en-US" altLang="en-US"/>
          </a:p>
        </p:txBody>
      </p:sp>
    </p:spTree>
    <p:extLst>
      <p:ext uri="{BB962C8B-B14F-4D97-AF65-F5344CB8AC3E}">
        <p14:creationId xmlns:p14="http://schemas.microsoft.com/office/powerpoint/2010/main" val="997948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40F4F5-3A68-4454-8519-97A662BCA353}" type="slidenum">
              <a:rPr lang="en-US" altLang="en-US"/>
              <a:pPr/>
              <a:t>29</a:t>
            </a:fld>
            <a:endParaRPr lang="en-US" altLang="en-US"/>
          </a:p>
        </p:txBody>
      </p:sp>
      <p:sp>
        <p:nvSpPr>
          <p:cNvPr id="1609730" name="Rectangle 2"/>
          <p:cNvSpPr>
            <a:spLocks noGrp="1" noRot="1" noChangeAspect="1" noChangeArrowheads="1" noTextEdit="1"/>
          </p:cNvSpPr>
          <p:nvPr>
            <p:ph type="sldImg"/>
          </p:nvPr>
        </p:nvSpPr>
        <p:spPr>
          <a:xfrm>
            <a:off x="1270000" y="728663"/>
            <a:ext cx="4778375" cy="3584575"/>
          </a:xfrm>
          <a:ln/>
        </p:spPr>
      </p:sp>
      <p:sp>
        <p:nvSpPr>
          <p:cNvPr id="1609731" name="Rectangle 3"/>
          <p:cNvSpPr>
            <a:spLocks noGrp="1" noChangeArrowheads="1"/>
          </p:cNvSpPr>
          <p:nvPr>
            <p:ph type="body" idx="1"/>
          </p:nvPr>
        </p:nvSpPr>
        <p:spPr>
          <a:xfrm>
            <a:off x="701675" y="4416425"/>
            <a:ext cx="5607050" cy="4183063"/>
          </a:xfrm>
        </p:spPr>
        <p:txBody>
          <a:bodyPr/>
          <a:lstStyle/>
          <a:p>
            <a:r>
              <a:rPr lang="en-US" altLang="en-US"/>
              <a:t>WSD attempts to resolve ambiguity by labeling each word with a precise sense, as intended in the document.</a:t>
            </a:r>
          </a:p>
          <a:p>
            <a:r>
              <a:rPr lang="en-US" altLang="en-US"/>
              <a:t>This is typically performed after POS tagging, since POS tags are quite useful for WSD.</a:t>
            </a:r>
          </a:p>
          <a:p>
            <a:r>
              <a:rPr lang="en-US" altLang="en-US"/>
              <a:t>Current approaches address this as a supervised learning problem.</a:t>
            </a:r>
          </a:p>
          <a:p>
            <a:r>
              <a:rPr lang="en-US" altLang="en-US"/>
              <a:t>Features include neighboring words w/ POS tags, stemmed form of word, high co-occurrence words (with stem).</a:t>
            </a:r>
          </a:p>
          <a:p>
            <a:r>
              <a:rPr lang="en-US" altLang="en-US"/>
              <a:t>Quite a few supervised learning algorithms have been applied (rule-lists, bayesian, NN).</a:t>
            </a:r>
          </a:p>
          <a:p>
            <a:r>
              <a:rPr lang="en-US" altLang="en-US"/>
              <a:t>Performance depends heavily upon the particular text, but from what I’ve read 90%+ accuracy is common.</a:t>
            </a:r>
          </a:p>
        </p:txBody>
      </p:sp>
    </p:spTree>
    <p:extLst>
      <p:ext uri="{BB962C8B-B14F-4D97-AF65-F5344CB8AC3E}">
        <p14:creationId xmlns:p14="http://schemas.microsoft.com/office/powerpoint/2010/main" val="2263760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F18FF-0442-46CB-8D54-AFA83161E197}" type="slidenum">
              <a:rPr lang="en-US" altLang="en-US"/>
              <a:pPr/>
              <a:t>30</a:t>
            </a:fld>
            <a:endParaRPr lang="en-US" altLang="en-US"/>
          </a:p>
        </p:txBody>
      </p:sp>
      <p:sp>
        <p:nvSpPr>
          <p:cNvPr id="1611778" name="Rectangle 2"/>
          <p:cNvSpPr>
            <a:spLocks noGrp="1" noRot="1" noChangeAspect="1" noChangeArrowheads="1" noTextEdit="1"/>
          </p:cNvSpPr>
          <p:nvPr>
            <p:ph type="sldImg"/>
          </p:nvPr>
        </p:nvSpPr>
        <p:spPr>
          <a:xfrm>
            <a:off x="1270000" y="728663"/>
            <a:ext cx="4778375" cy="3584575"/>
          </a:xfrm>
          <a:ln/>
        </p:spPr>
      </p:sp>
      <p:sp>
        <p:nvSpPr>
          <p:cNvPr id="1611779" name="Rectangle 3"/>
          <p:cNvSpPr>
            <a:spLocks noGrp="1" noChangeArrowheads="1"/>
          </p:cNvSpPr>
          <p:nvPr>
            <p:ph type="body" idx="1"/>
          </p:nvPr>
        </p:nvSpPr>
        <p:spPr>
          <a:xfrm>
            <a:off x="701675" y="4416425"/>
            <a:ext cx="5607050" cy="4183063"/>
          </a:xfrm>
        </p:spPr>
        <p:txBody>
          <a:bodyPr/>
          <a:lstStyle/>
          <a:p>
            <a:r>
              <a:rPr lang="en-US" altLang="en-US"/>
              <a:t>Parsing attempts to infer the precise grammatical relationships between different words in a given sentence.</a:t>
            </a:r>
          </a:p>
          <a:p>
            <a:r>
              <a:rPr lang="en-US" altLang="en-US"/>
              <a:t>For example, POS are grouped into phrases and phrases are combined into sentences.</a:t>
            </a:r>
          </a:p>
          <a:p>
            <a:r>
              <a:rPr lang="en-US" altLang="en-US"/>
              <a:t>Approaches include parsing with probabilistic CFG’s, “link dictionaries”, and tree adjoining techniques (super-tagging).</a:t>
            </a:r>
          </a:p>
          <a:p>
            <a:r>
              <a:rPr lang="en-US" altLang="en-US"/>
              <a:t>Current techniques can only parse at the sentence level, in some cases reporting accuracy in the 90% range.</a:t>
            </a:r>
          </a:p>
          <a:p>
            <a:r>
              <a:rPr lang="en-US" altLang="en-US"/>
              <a:t>Again, the performance heavily depends upon the grammatical correctness and the degree of ambiguity of the text.</a:t>
            </a:r>
          </a:p>
          <a:p>
            <a:endParaRPr lang="en-US" altLang="en-US"/>
          </a:p>
        </p:txBody>
      </p:sp>
    </p:spTree>
    <p:extLst>
      <p:ext uri="{BB962C8B-B14F-4D97-AF65-F5344CB8AC3E}">
        <p14:creationId xmlns:p14="http://schemas.microsoft.com/office/powerpoint/2010/main" val="3475051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F830D98-DB92-48E1-B380-3127ED9E581E}" type="datetime1">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895607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D651F-422B-465F-8C9F-5775590107D3}" type="datetime1">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348493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501E76-D35C-4E3B-9B13-84B5217CF8A1}" type="datetime1">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039944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879C74AE-7EDF-4868-B4E3-D2208B7B154E}"/>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9" name="Picture 10" descr="BITS_university_logo_whitevert.png"/>
          <p:cNvPicPr>
            <a:picLocks noChangeAspect="1"/>
          </p:cNvPicPr>
          <p:nvPr userDrawn="1"/>
        </p:nvPicPr>
        <p:blipFill>
          <a:blip r:embed="rId4">
            <a:extLst>
              <a:ext uri="{28A0092B-C50C-407E-A947-70E740481C1C}">
                <a14:useLocalDpi xmlns:a14="http://schemas.microsoft.com/office/drawing/2010/main" val="0"/>
              </a:ext>
            </a:extLst>
          </a:blip>
          <a:srcRect t="2" b="28592"/>
          <a:stretch>
            <a:fillRect/>
          </a:stretch>
        </p:blipFill>
        <p:spPr bwMode="auto">
          <a:xfrm>
            <a:off x="76200" y="3352802"/>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76200" y="5257801"/>
            <a:ext cx="2209800" cy="651821"/>
            <a:chOff x="76200" y="2209800"/>
            <a:chExt cx="2209800" cy="651821"/>
          </a:xfrm>
        </p:grpSpPr>
        <p:sp>
          <p:nvSpPr>
            <p:cNvPr id="11" name="TextBox 10"/>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2" name="TextBox 11"/>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350"/>
              </a:lnSpc>
              <a:spcBef>
                <a:spcPts val="0"/>
              </a:spcBef>
              <a:buNone/>
              <a:defRPr sz="135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3000"/>
              </a:lnSpc>
              <a:defRPr sz="33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293355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4979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Do not remove" hidden="1">
            <a:extLst>
              <a:ext uri="{FF2B5EF4-FFF2-40B4-BE49-F238E27FC236}">
                <a16:creationId xmlns:a16="http://schemas.microsoft.com/office/drawing/2014/main" id="{768B3021-A1FE-4D86-8A9A-66C6C6BA6E83}"/>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11"/>
          <p:cNvGrpSpPr>
            <a:grpSpLocks/>
          </p:cNvGrpSpPr>
          <p:nvPr userDrawn="1"/>
        </p:nvGrpSpPr>
        <p:grpSpPr bwMode="auto">
          <a:xfrm>
            <a:off x="6858000" y="762000"/>
            <a:ext cx="2209800" cy="685800"/>
            <a:chOff x="76200" y="2209800"/>
            <a:chExt cx="2209800" cy="685800"/>
          </a:xfrm>
        </p:grpSpPr>
        <p:sp>
          <p:nvSpPr>
            <p:cNvPr id="10" name="TextBox 9"/>
            <p:cNvSpPr txBox="1"/>
            <p:nvPr userDrawn="1"/>
          </p:nvSpPr>
          <p:spPr>
            <a:xfrm>
              <a:off x="76200" y="2209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userDrawn="1"/>
          </p:nvSpPr>
          <p:spPr>
            <a:xfrm>
              <a:off x="228600" y="2665413"/>
              <a:ext cx="1905000" cy="230187"/>
            </a:xfrm>
            <a:prstGeom prst="rect">
              <a:avLst/>
            </a:prstGeom>
            <a:noFill/>
          </p:spPr>
          <p:txBody>
            <a:bodyPr>
              <a:spAutoFit/>
            </a:bodyPr>
            <a:lstStyle/>
            <a:p>
              <a:pPr algn="ctr">
                <a:defRPr/>
              </a:pPr>
              <a:r>
                <a:rPr lang="en-US" sz="900" spc="-150" dirty="0">
                  <a:solidFill>
                    <a:srgbClr val="FFFFFF"/>
                  </a:solidFill>
                  <a:latin typeface="Arial"/>
                  <a:cs typeface="Arial"/>
                </a:rPr>
                <a:t>Pilani | Dubai | Goa | Hyderabad</a:t>
              </a:r>
            </a:p>
          </p:txBody>
        </p:sp>
      </p:grpSp>
      <p:sp>
        <p:nvSpPr>
          <p:cNvPr id="17" name="Content Placeholder 16"/>
          <p:cNvSpPr>
            <a:spLocks noGrp="1"/>
          </p:cNvSpPr>
          <p:nvPr>
            <p:ph sz="quarter" idx="10"/>
          </p:nvPr>
        </p:nvSpPr>
        <p:spPr>
          <a:xfrm>
            <a:off x="362243" y="2116015"/>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0803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9" name="Do not remove" hidden="1">
            <a:extLst>
              <a:ext uri="{FF2B5EF4-FFF2-40B4-BE49-F238E27FC236}">
                <a16:creationId xmlns:a16="http://schemas.microsoft.com/office/drawing/2014/main" id="{0016E9BD-6B5C-4C55-B8C6-D500F4B0A48B}"/>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E5D23D-3D82-4DE5-9BDA-98EC3587FF43}" type="datetime1">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83195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A9A58-A874-44B9-952C-9B673B90E5E2}" type="datetime1">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184000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7"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2A8C79-CEB6-4A9F-8A64-F4A01485A66B}" type="datetime1">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78908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64F9DB-B7AE-4450-B80B-EAAD6D53D0B6}" type="datetime1">
              <a:rPr lang="en-US" smtClean="0"/>
              <a:t>8/16/2020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542798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8CF178-0794-4C7C-B1E4-90A48159ADAC}" type="datetime1">
              <a:rPr lang="en-US" smtClean="0"/>
              <a:t>8/16/2020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39180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4B42B-94D1-478A-A77B-B09DBF9F3DA3}" type="datetime1">
              <a:rPr lang="en-US" smtClean="0"/>
              <a:t>8/16/2020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47739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962E0A-1F77-40CC-A28B-CF4D80BB2AF5}" type="datetime1">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4028081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5F1E5B-B60E-4A85-9390-C3D9B386932E}" type="datetime1">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469060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644004"/>
            <a:ext cx="2057400" cy="213996"/>
          </a:xfrm>
          <a:prstGeom prst="rect">
            <a:avLst/>
          </a:prstGeom>
        </p:spPr>
        <p:txBody>
          <a:bodyPr vert="horz" lIns="91440" tIns="45720" rIns="91440" bIns="45720" rtlCol="0" anchor="ctr"/>
          <a:lstStyle>
            <a:lvl1pPr algn="l">
              <a:defRPr sz="1200">
                <a:solidFill>
                  <a:schemeClr val="tx1">
                    <a:tint val="75000"/>
                  </a:schemeClr>
                </a:solidFill>
              </a:defRPr>
            </a:lvl1pPr>
          </a:lstStyle>
          <a:p>
            <a:fld id="{E3BF751B-F43C-4ABF-94B8-46380872C69F}" type="datetime1">
              <a:rPr lang="en-US" smtClean="0"/>
              <a:t>8/16/2020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56120" y="6583680"/>
            <a:ext cx="2057400" cy="213996"/>
          </a:xfrm>
          <a:prstGeom prst="rect">
            <a:avLst/>
          </a:prstGeom>
        </p:spPr>
        <p:txBody>
          <a:bodyPr vert="horz" lIns="91440" tIns="45720" rIns="91440" bIns="45720" rtlCol="0" anchor="ctr"/>
          <a:lstStyle>
            <a:lvl1pPr algn="r">
              <a:defRPr sz="1200">
                <a:solidFill>
                  <a:schemeClr val="tx1">
                    <a:tint val="75000"/>
                  </a:schemeClr>
                </a:solidFill>
              </a:defRPr>
            </a:lvl1pPr>
          </a:lstStyle>
          <a:p>
            <a:fld id="{D26740DE-8293-487D-9531-1FF883CE0649}" type="slidenum">
              <a:rPr lang="en-US" smtClean="0"/>
              <a:t>‹#›</a:t>
            </a:fld>
            <a:endParaRPr lang="en-US"/>
          </a:p>
        </p:txBody>
      </p:sp>
    </p:spTree>
    <p:extLst>
      <p:ext uri="{BB962C8B-B14F-4D97-AF65-F5344CB8AC3E}">
        <p14:creationId xmlns:p14="http://schemas.microsoft.com/office/powerpoint/2010/main" val="1728420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83"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image" Target="../media/image4.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7.w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9.wmf"/><Relationship Id="rId4"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9.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31.wmf"/><Relationship Id="rId5" Type="http://schemas.openxmlformats.org/officeDocument/2006/relationships/oleObject" Target="../embeddings/oleObject6.bin"/><Relationship Id="rId4" Type="http://schemas.openxmlformats.org/officeDocument/2006/relationships/image" Target="../media/image30.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2.wm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4.wmf"/><Relationship Id="rId5" Type="http://schemas.openxmlformats.org/officeDocument/2006/relationships/oleObject" Target="../embeddings/oleObject9.bin"/><Relationship Id="rId4" Type="http://schemas.openxmlformats.org/officeDocument/2006/relationships/image" Target="../media/image33.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hyperlink" Target="http://www.cnn.com/image/" TargetMode="External"/><Relationship Id="rId4" Type="http://schemas.openxmlformats.org/officeDocument/2006/relationships/hyperlink" Target="http://www.cnn.com/" TargetMode="External"/></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74982" y="3477491"/>
            <a:ext cx="6548581" cy="1852302"/>
          </a:xfrm>
        </p:spPr>
        <p:txBody>
          <a:bodyPr/>
          <a:lstStyle/>
          <a:p>
            <a:pPr>
              <a:lnSpc>
                <a:spcPct val="100000"/>
              </a:lnSpc>
            </a:pPr>
            <a:r>
              <a:rPr lang="en-IN" sz="2700" b="1" dirty="0" smtClean="0">
                <a:latin typeface="Times New Roman" panose="02020603050405020304" pitchFamily="18" charset="0"/>
                <a:cs typeface="Times New Roman" panose="02020603050405020304" pitchFamily="18" charset="0"/>
              </a:rPr>
              <a:t>S2-19_DSECLZC415</a:t>
            </a:r>
            <a:r>
              <a:rPr lang="en-IN" sz="2700" b="1" dirty="0">
                <a:latin typeface="Times New Roman" panose="02020603050405020304" pitchFamily="18" charset="0"/>
                <a:cs typeface="Times New Roman" panose="02020603050405020304" pitchFamily="18" charset="0"/>
              </a:rPr>
              <a:t> </a:t>
            </a:r>
            <a:r>
              <a:rPr lang="en-IN" sz="2700" b="1" dirty="0" smtClean="0">
                <a:latin typeface="Times New Roman" panose="02020603050405020304" pitchFamily="18" charset="0"/>
                <a:cs typeface="Times New Roman" panose="02020603050405020304" pitchFamily="18" charset="0"/>
              </a:rPr>
              <a:t/>
            </a:r>
            <a:br>
              <a:rPr lang="en-IN" sz="2700" b="1" dirty="0" smtClean="0">
                <a:latin typeface="Times New Roman" panose="02020603050405020304" pitchFamily="18" charset="0"/>
                <a:cs typeface="Times New Roman" panose="02020603050405020304" pitchFamily="18" charset="0"/>
              </a:rPr>
            </a:br>
            <a:r>
              <a:rPr lang="en-US" altLang="en-US" sz="2800" b="1" dirty="0" smtClean="0"/>
              <a:t>TEXT MINING </a:t>
            </a:r>
            <a:r>
              <a:rPr lang="en-IN" sz="2700" b="1" dirty="0" smtClean="0">
                <a:latin typeface="Times New Roman" panose="02020603050405020304" pitchFamily="18" charset="0"/>
                <a:cs typeface="Times New Roman" panose="02020603050405020304" pitchFamily="18" charset="0"/>
              </a:rPr>
              <a:t>SESSION 14</a:t>
            </a:r>
            <a:endParaRPr lang="en-US" sz="27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a:xfrm>
            <a:off x="7315200" y="6340475"/>
            <a:ext cx="1828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8D7E44-7D4F-4942-A8C9-2DF6BF8399E8}" type="slidenum">
              <a:rPr lang="en-US" smtClean="0"/>
              <a:pPr/>
              <a:t>1</a:t>
            </a:fld>
            <a:endParaRPr lang="en-US" dirty="0"/>
          </a:p>
        </p:txBody>
      </p:sp>
      <p:sp>
        <p:nvSpPr>
          <p:cNvPr id="4" name="TextBox 3">
            <a:extLst>
              <a:ext uri="{FF2B5EF4-FFF2-40B4-BE49-F238E27FC236}">
                <a16:creationId xmlns:a16="http://schemas.microsoft.com/office/drawing/2014/main" id="{4BC9415B-5A05-4D2C-B3B9-AFE2001A6675}"/>
              </a:ext>
            </a:extLst>
          </p:cNvPr>
          <p:cNvSpPr txBox="1"/>
          <p:nvPr/>
        </p:nvSpPr>
        <p:spPr>
          <a:xfrm>
            <a:off x="6225466" y="6488668"/>
            <a:ext cx="2918534" cy="369332"/>
          </a:xfrm>
          <a:prstGeom prst="rect">
            <a:avLst/>
          </a:prstGeom>
          <a:noFill/>
        </p:spPr>
        <p:txBody>
          <a:bodyPr wrap="square" rtlCol="0">
            <a:spAutoFit/>
          </a:bodyPr>
          <a:lstStyle/>
          <a:p>
            <a:r>
              <a:rPr lang="en-US" b="1" dirty="0"/>
              <a:t>Slide Courtesy: Prof. T.V. Rao</a:t>
            </a:r>
            <a:endParaRPr lang="en-IN" b="1" dirty="0"/>
          </a:p>
        </p:txBody>
      </p:sp>
      <p:sp>
        <p:nvSpPr>
          <p:cNvPr id="6" name="TextBox 5">
            <a:extLst>
              <a:ext uri="{FF2B5EF4-FFF2-40B4-BE49-F238E27FC236}">
                <a16:creationId xmlns:a16="http://schemas.microsoft.com/office/drawing/2014/main" id="{4BC9415B-5A05-4D2C-B3B9-AFE2001A6675}"/>
              </a:ext>
            </a:extLst>
          </p:cNvPr>
          <p:cNvSpPr txBox="1"/>
          <p:nvPr/>
        </p:nvSpPr>
        <p:spPr>
          <a:xfrm>
            <a:off x="2299856" y="5482193"/>
            <a:ext cx="4890654" cy="369332"/>
          </a:xfrm>
          <a:prstGeom prst="rect">
            <a:avLst/>
          </a:prstGeom>
          <a:noFill/>
        </p:spPr>
        <p:txBody>
          <a:bodyPr wrap="square" rtlCol="0">
            <a:spAutoFit/>
          </a:bodyPr>
          <a:lstStyle/>
          <a:p>
            <a:r>
              <a:rPr lang="en-US" b="1" dirty="0" smtClean="0">
                <a:solidFill>
                  <a:schemeClr val="bg1"/>
                </a:solidFill>
              </a:rPr>
              <a:t>AUGUST </a:t>
            </a:r>
            <a:r>
              <a:rPr lang="en-US" b="1" dirty="0" smtClean="0">
                <a:solidFill>
                  <a:schemeClr val="bg1"/>
                </a:solidFill>
              </a:rPr>
              <a:t>16 </a:t>
            </a:r>
            <a:r>
              <a:rPr lang="en-US" b="1" dirty="0" smtClean="0">
                <a:solidFill>
                  <a:schemeClr val="bg1"/>
                </a:solidFill>
              </a:rPr>
              <a:t>2020 – </a:t>
            </a:r>
            <a:r>
              <a:rPr lang="en-US" b="1" dirty="0" err="1" smtClean="0">
                <a:solidFill>
                  <a:schemeClr val="bg1"/>
                </a:solidFill>
              </a:rPr>
              <a:t>Dr.D.VENKATA</a:t>
            </a:r>
            <a:r>
              <a:rPr lang="en-US" b="1" dirty="0" smtClean="0">
                <a:solidFill>
                  <a:schemeClr val="bg1"/>
                </a:solidFill>
              </a:rPr>
              <a:t> SUBRAMANIAN</a:t>
            </a:r>
            <a:endParaRPr lang="en-IN" b="1" dirty="0">
              <a:solidFill>
                <a:schemeClr val="bg1"/>
              </a:solidFill>
            </a:endParaRPr>
          </a:p>
        </p:txBody>
      </p:sp>
    </p:spTree>
    <p:extLst>
      <p:ext uri="{BB962C8B-B14F-4D97-AF65-F5344CB8AC3E}">
        <p14:creationId xmlns:p14="http://schemas.microsoft.com/office/powerpoint/2010/main" val="4131235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95745" y="1283018"/>
            <a:ext cx="8097982" cy="4291965"/>
          </a:xfrm>
          <a:prstGeom prst="rect">
            <a:avLst/>
          </a:prstGeom>
        </p:spPr>
      </p:pic>
    </p:spTree>
    <p:extLst>
      <p:ext uri="{BB962C8B-B14F-4D97-AF65-F5344CB8AC3E}">
        <p14:creationId xmlns:p14="http://schemas.microsoft.com/office/powerpoint/2010/main" val="760375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540327" y="1342159"/>
            <a:ext cx="7377546" cy="4135583"/>
          </a:xfrm>
          <a:prstGeom prst="rect">
            <a:avLst/>
          </a:prstGeom>
          <a:noFill/>
          <a:ln w="9525">
            <a:noFill/>
            <a:miter lim="800000"/>
            <a:headEnd/>
            <a:tailEnd/>
          </a:ln>
        </p:spPr>
      </p:pic>
    </p:spTree>
    <p:extLst>
      <p:ext uri="{BB962C8B-B14F-4D97-AF65-F5344CB8AC3E}">
        <p14:creationId xmlns:p14="http://schemas.microsoft.com/office/powerpoint/2010/main" val="184955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692728" y="1092777"/>
            <a:ext cx="7758545" cy="4301836"/>
          </a:xfrm>
          <a:prstGeom prst="rect">
            <a:avLst/>
          </a:prstGeom>
          <a:noFill/>
          <a:ln w="9525">
            <a:noFill/>
            <a:miter lim="800000"/>
            <a:headEnd/>
            <a:tailEnd/>
          </a:ln>
        </p:spPr>
      </p:pic>
    </p:spTree>
    <p:extLst>
      <p:ext uri="{BB962C8B-B14F-4D97-AF65-F5344CB8AC3E}">
        <p14:creationId xmlns:p14="http://schemas.microsoft.com/office/powerpoint/2010/main" val="3986806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41218" y="1375767"/>
            <a:ext cx="7412182" cy="422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685800"/>
            <a:r>
              <a:rPr lang="en-US" altLang="en-US" sz="1125" dirty="0">
                <a:solidFill>
                  <a:srgbClr val="000000"/>
                </a:solidFill>
                <a:latin typeface="Georgia" panose="02040502050405020303" pitchFamily="18" charset="0"/>
              </a:rPr>
              <a:t>Typically, the </a:t>
            </a:r>
            <a:r>
              <a:rPr lang="en-US" altLang="en-US" sz="1125" dirty="0" err="1">
                <a:solidFill>
                  <a:srgbClr val="000000"/>
                </a:solidFill>
                <a:latin typeface="Georgia" panose="02040502050405020303" pitchFamily="18" charset="0"/>
              </a:rPr>
              <a:t>tf-idf</a:t>
            </a:r>
            <a:r>
              <a:rPr lang="en-US" altLang="en-US" sz="1125" dirty="0">
                <a:solidFill>
                  <a:srgbClr val="000000"/>
                </a:solidFill>
                <a:latin typeface="Georgia" panose="02040502050405020303" pitchFamily="18" charset="0"/>
              </a:rPr>
              <a:t> weight is composed by two terms: the first computes the normalized Term Frequency (TF), aka. the number of times a word appears in a document, divided by the total number of words in that document; the second term is the Inverse Document Frequency (IDF), computed as the logarithm of the number of the documents in the corpus divided by the number of documents where the specific term appears.</a:t>
            </a:r>
          </a:p>
          <a:p>
            <a:pPr algn="just" defTabSz="685800"/>
            <a:endParaRPr lang="en-US" altLang="en-US" sz="1125" dirty="0"/>
          </a:p>
          <a:p>
            <a:pPr algn="just" defTabSz="685800"/>
            <a:r>
              <a:rPr lang="en-US" altLang="en-US" sz="1125" b="1" dirty="0">
                <a:solidFill>
                  <a:srgbClr val="000000"/>
                </a:solidFill>
                <a:latin typeface="Georgia" panose="02040502050405020303" pitchFamily="18" charset="0"/>
                <a:cs typeface="Courier New" panose="02070309020205020404" pitchFamily="49" charset="0"/>
              </a:rPr>
              <a:t>TF: Term Frequency</a:t>
            </a:r>
            <a:r>
              <a:rPr lang="en-US" altLang="en-US" sz="1125" dirty="0">
                <a:solidFill>
                  <a:srgbClr val="000000"/>
                </a:solidFill>
                <a:latin typeface="Georgia" panose="02040502050405020303" pitchFamily="18" charset="0"/>
                <a:cs typeface="Courier New" panose="02070309020205020404" pitchFamily="49" charset="0"/>
              </a:rPr>
              <a:t>, which measures how frequently a term occurs in a document. Since every document is different in length, it is possible that a term would appear much more times in long documents than shorter ones. Thus, the term frequency is often divided by the document length (aka. the total number of terms in the document) as a way of normalization:</a:t>
            </a:r>
          </a:p>
          <a:p>
            <a:pPr algn="just" defTabSz="685800"/>
            <a:r>
              <a:rPr lang="en-US" altLang="en-US" sz="1125" dirty="0">
                <a:solidFill>
                  <a:srgbClr val="000000"/>
                </a:solidFill>
                <a:latin typeface="Georgia" panose="02040502050405020303" pitchFamily="18" charset="0"/>
                <a:cs typeface="Courier New" panose="02070309020205020404" pitchFamily="49" charset="0"/>
              </a:rPr>
              <a:t/>
            </a:r>
            <a:br>
              <a:rPr lang="en-US" altLang="en-US" sz="1125" dirty="0">
                <a:solidFill>
                  <a:srgbClr val="000000"/>
                </a:solidFill>
                <a:latin typeface="Georgia" panose="02040502050405020303" pitchFamily="18" charset="0"/>
                <a:cs typeface="Courier New" panose="02070309020205020404" pitchFamily="49" charset="0"/>
              </a:rPr>
            </a:br>
            <a:r>
              <a:rPr lang="en-US" altLang="en-US" sz="1125" dirty="0">
                <a:solidFill>
                  <a:srgbClr val="FF0000"/>
                </a:solidFill>
                <a:latin typeface="Georgia" panose="02040502050405020303" pitchFamily="18" charset="0"/>
                <a:cs typeface="Courier New" panose="02070309020205020404" pitchFamily="49" charset="0"/>
              </a:rPr>
              <a:t>TF(t) = (Number of times term t appears in a document) / (Total number of terms in the document).</a:t>
            </a:r>
          </a:p>
          <a:p>
            <a:pPr algn="just" defTabSz="685800"/>
            <a:endParaRPr lang="en-US" altLang="en-US" sz="1125" dirty="0">
              <a:solidFill>
                <a:srgbClr val="FF0000"/>
              </a:solidFill>
              <a:latin typeface="Courier New" panose="02070309020205020404" pitchFamily="49" charset="0"/>
              <a:cs typeface="Courier New" panose="02070309020205020404" pitchFamily="49" charset="0"/>
            </a:endParaRPr>
          </a:p>
          <a:p>
            <a:pPr algn="just" defTabSz="685800"/>
            <a:r>
              <a:rPr lang="en-US" altLang="en-US" sz="1125" b="1" dirty="0">
                <a:solidFill>
                  <a:srgbClr val="000000"/>
                </a:solidFill>
                <a:latin typeface="Georgia" panose="02040502050405020303" pitchFamily="18" charset="0"/>
                <a:cs typeface="Courier New" panose="02070309020205020404" pitchFamily="49" charset="0"/>
              </a:rPr>
              <a:t>IDF: Inverse Document Frequency</a:t>
            </a:r>
            <a:r>
              <a:rPr lang="en-US" altLang="en-US" sz="1125" dirty="0">
                <a:solidFill>
                  <a:srgbClr val="000000"/>
                </a:solidFill>
                <a:latin typeface="Georgia" panose="02040502050405020303" pitchFamily="18" charset="0"/>
                <a:cs typeface="Courier New" panose="02070309020205020404" pitchFamily="49" charset="0"/>
              </a:rPr>
              <a:t>, which measures how important a term is. While computing TF, all terms are considered equally important. However it is known that certain terms, such as "is", "of", and "that", may appear a lot of times but have little importance. Thus we need to weigh down the frequent terms while scale up the rare ones, by computing the following:</a:t>
            </a:r>
            <a:br>
              <a:rPr lang="en-US" altLang="en-US" sz="1125" dirty="0">
                <a:solidFill>
                  <a:srgbClr val="000000"/>
                </a:solidFill>
                <a:latin typeface="Georgia" panose="02040502050405020303" pitchFamily="18" charset="0"/>
                <a:cs typeface="Courier New" panose="02070309020205020404" pitchFamily="49" charset="0"/>
              </a:rPr>
            </a:br>
            <a:r>
              <a:rPr lang="en-US" altLang="en-US" sz="1125" dirty="0">
                <a:solidFill>
                  <a:srgbClr val="000000"/>
                </a:solidFill>
                <a:latin typeface="Georgia" panose="02040502050405020303" pitchFamily="18" charset="0"/>
                <a:cs typeface="Courier New" panose="02070309020205020404" pitchFamily="49" charset="0"/>
              </a:rPr>
              <a:t/>
            </a:r>
            <a:br>
              <a:rPr lang="en-US" altLang="en-US" sz="1125" dirty="0">
                <a:solidFill>
                  <a:srgbClr val="000000"/>
                </a:solidFill>
                <a:latin typeface="Georgia" panose="02040502050405020303" pitchFamily="18" charset="0"/>
                <a:cs typeface="Courier New" panose="02070309020205020404" pitchFamily="49" charset="0"/>
              </a:rPr>
            </a:br>
            <a:r>
              <a:rPr lang="en-US" altLang="en-US" sz="1125" b="1" dirty="0">
                <a:solidFill>
                  <a:srgbClr val="000000"/>
                </a:solidFill>
                <a:latin typeface="Georgia" panose="02040502050405020303" pitchFamily="18" charset="0"/>
                <a:cs typeface="Courier New" panose="02070309020205020404" pitchFamily="49" charset="0"/>
              </a:rPr>
              <a:t>IDF(t) = </a:t>
            </a:r>
            <a:r>
              <a:rPr lang="en-US" altLang="en-US" sz="1125" b="1" dirty="0" err="1">
                <a:solidFill>
                  <a:srgbClr val="000000"/>
                </a:solidFill>
                <a:latin typeface="Georgia" panose="02040502050405020303" pitchFamily="18" charset="0"/>
                <a:cs typeface="Courier New" panose="02070309020205020404" pitchFamily="49" charset="0"/>
              </a:rPr>
              <a:t>log_e</a:t>
            </a:r>
            <a:r>
              <a:rPr lang="en-US" altLang="en-US" sz="1125" b="1" dirty="0">
                <a:solidFill>
                  <a:srgbClr val="000000"/>
                </a:solidFill>
                <a:latin typeface="Georgia" panose="02040502050405020303" pitchFamily="18" charset="0"/>
                <a:cs typeface="Courier New" panose="02070309020205020404" pitchFamily="49" charset="0"/>
              </a:rPr>
              <a:t>(Total number of documents / Number of documents with term t in it).</a:t>
            </a:r>
            <a:endParaRPr lang="en-US" altLang="en-US" sz="1125" b="1" dirty="0">
              <a:solidFill>
                <a:srgbClr val="000000"/>
              </a:solidFill>
              <a:latin typeface="Courier New" panose="02070309020205020404" pitchFamily="49" charset="0"/>
              <a:cs typeface="Courier New" panose="02070309020205020404" pitchFamily="49" charset="0"/>
            </a:endParaRPr>
          </a:p>
          <a:p>
            <a:pPr algn="just" defTabSz="685800"/>
            <a:endParaRPr lang="en-US" altLang="en-US" sz="1125" b="1" u="sng" dirty="0">
              <a:solidFill>
                <a:srgbClr val="FF0000"/>
              </a:solidFill>
              <a:latin typeface="Georgia" panose="02040502050405020303" pitchFamily="18" charset="0"/>
              <a:cs typeface="Courier New" panose="02070309020205020404" pitchFamily="49" charset="0"/>
            </a:endParaRPr>
          </a:p>
          <a:p>
            <a:pPr algn="just" defTabSz="685800"/>
            <a:r>
              <a:rPr lang="en-US" altLang="en-US" sz="1125" b="1" u="sng" dirty="0">
                <a:solidFill>
                  <a:srgbClr val="FF0000"/>
                </a:solidFill>
                <a:latin typeface="Georgia" panose="02040502050405020303" pitchFamily="18" charset="0"/>
                <a:cs typeface="Courier New" panose="02070309020205020404" pitchFamily="49" charset="0"/>
              </a:rPr>
              <a:t>Example:</a:t>
            </a:r>
            <a:endParaRPr lang="en-US" altLang="en-US" sz="1125" dirty="0"/>
          </a:p>
          <a:p>
            <a:pPr algn="just" defTabSz="685800"/>
            <a:r>
              <a:rPr lang="en-US" altLang="en-US" sz="1125" dirty="0">
                <a:solidFill>
                  <a:srgbClr val="000000"/>
                </a:solidFill>
                <a:latin typeface="Georgia" panose="02040502050405020303" pitchFamily="18" charset="0"/>
                <a:cs typeface="Courier New" panose="02070309020205020404" pitchFamily="49" charset="0"/>
              </a:rPr>
              <a:t>Consider a document containing 100 words wherein the word </a:t>
            </a:r>
            <a:r>
              <a:rPr lang="en-US" altLang="en-US" sz="1125" i="1" dirty="0">
                <a:solidFill>
                  <a:srgbClr val="000000"/>
                </a:solidFill>
                <a:latin typeface="Georgia" panose="02040502050405020303" pitchFamily="18" charset="0"/>
                <a:cs typeface="Courier New" panose="02070309020205020404" pitchFamily="49" charset="0"/>
              </a:rPr>
              <a:t>cat</a:t>
            </a:r>
            <a:r>
              <a:rPr lang="en-US" altLang="en-US" sz="1125" dirty="0">
                <a:solidFill>
                  <a:srgbClr val="000000"/>
                </a:solidFill>
                <a:latin typeface="Georgia" panose="02040502050405020303" pitchFamily="18" charset="0"/>
                <a:cs typeface="Courier New" panose="02070309020205020404" pitchFamily="49" charset="0"/>
              </a:rPr>
              <a:t> appears 3 times. The term frequency (i.e., </a:t>
            </a:r>
            <a:r>
              <a:rPr lang="en-US" altLang="en-US" sz="1125" dirty="0" err="1">
                <a:solidFill>
                  <a:srgbClr val="000000"/>
                </a:solidFill>
                <a:latin typeface="Georgia" panose="02040502050405020303" pitchFamily="18" charset="0"/>
                <a:cs typeface="Courier New" panose="02070309020205020404" pitchFamily="49" charset="0"/>
              </a:rPr>
              <a:t>tf</a:t>
            </a:r>
            <a:r>
              <a:rPr lang="en-US" altLang="en-US" sz="1125" dirty="0">
                <a:solidFill>
                  <a:srgbClr val="000000"/>
                </a:solidFill>
                <a:latin typeface="Georgia" panose="02040502050405020303" pitchFamily="18" charset="0"/>
                <a:cs typeface="Courier New" panose="02070309020205020404" pitchFamily="49" charset="0"/>
              </a:rPr>
              <a:t>) for </a:t>
            </a:r>
            <a:r>
              <a:rPr lang="en-US" altLang="en-US" sz="1125" i="1" dirty="0">
                <a:solidFill>
                  <a:srgbClr val="000000"/>
                </a:solidFill>
                <a:latin typeface="Georgia" panose="02040502050405020303" pitchFamily="18" charset="0"/>
                <a:cs typeface="Courier New" panose="02070309020205020404" pitchFamily="49" charset="0"/>
              </a:rPr>
              <a:t>cat</a:t>
            </a:r>
            <a:r>
              <a:rPr lang="en-US" altLang="en-US" sz="1125" dirty="0">
                <a:solidFill>
                  <a:srgbClr val="000000"/>
                </a:solidFill>
                <a:latin typeface="Georgia" panose="02040502050405020303" pitchFamily="18" charset="0"/>
                <a:cs typeface="Courier New" panose="02070309020205020404" pitchFamily="49" charset="0"/>
              </a:rPr>
              <a:t> is then (3 / 100) = 0.03. Now, assume we have 10 million documents and the word </a:t>
            </a:r>
            <a:r>
              <a:rPr lang="en-US" altLang="en-US" sz="1125" i="1" dirty="0">
                <a:solidFill>
                  <a:srgbClr val="000000"/>
                </a:solidFill>
                <a:latin typeface="Georgia" panose="02040502050405020303" pitchFamily="18" charset="0"/>
                <a:cs typeface="Courier New" panose="02070309020205020404" pitchFamily="49" charset="0"/>
              </a:rPr>
              <a:t>cat</a:t>
            </a:r>
            <a:r>
              <a:rPr lang="en-US" altLang="en-US" sz="1125" dirty="0">
                <a:solidFill>
                  <a:srgbClr val="000000"/>
                </a:solidFill>
                <a:latin typeface="Georgia" panose="02040502050405020303" pitchFamily="18" charset="0"/>
                <a:cs typeface="Courier New" panose="02070309020205020404" pitchFamily="49" charset="0"/>
              </a:rPr>
              <a:t> appears in one thousand of these. Then, the inverse document frequency (i.e., </a:t>
            </a:r>
            <a:r>
              <a:rPr lang="en-US" altLang="en-US" sz="1125" dirty="0" err="1">
                <a:solidFill>
                  <a:srgbClr val="000000"/>
                </a:solidFill>
                <a:latin typeface="Georgia" panose="02040502050405020303" pitchFamily="18" charset="0"/>
                <a:cs typeface="Courier New" panose="02070309020205020404" pitchFamily="49" charset="0"/>
              </a:rPr>
              <a:t>idf</a:t>
            </a:r>
            <a:r>
              <a:rPr lang="en-US" altLang="en-US" sz="1125" dirty="0">
                <a:solidFill>
                  <a:srgbClr val="000000"/>
                </a:solidFill>
                <a:latin typeface="Georgia" panose="02040502050405020303" pitchFamily="18" charset="0"/>
                <a:cs typeface="Courier New" panose="02070309020205020404" pitchFamily="49" charset="0"/>
              </a:rPr>
              <a:t>) is calculated as log(10,000,000 / 1,000) = 4. Thus, the </a:t>
            </a:r>
            <a:r>
              <a:rPr lang="en-US" altLang="en-US" sz="1125" dirty="0" err="1">
                <a:solidFill>
                  <a:srgbClr val="000000"/>
                </a:solidFill>
                <a:latin typeface="Georgia" panose="02040502050405020303" pitchFamily="18" charset="0"/>
                <a:cs typeface="Courier New" panose="02070309020205020404" pitchFamily="49" charset="0"/>
              </a:rPr>
              <a:t>Tf-idf</a:t>
            </a:r>
            <a:r>
              <a:rPr lang="en-US" altLang="en-US" sz="1125" dirty="0">
                <a:solidFill>
                  <a:srgbClr val="000000"/>
                </a:solidFill>
                <a:latin typeface="Georgia" panose="02040502050405020303" pitchFamily="18" charset="0"/>
                <a:cs typeface="Courier New" panose="02070309020205020404" pitchFamily="49" charset="0"/>
              </a:rPr>
              <a:t> weight is the product of these quantities: 0.03 * 4 = 0.12.</a:t>
            </a:r>
            <a:endParaRPr lang="en-US" altLang="en-US" sz="1125" dirty="0"/>
          </a:p>
        </p:txBody>
      </p:sp>
    </p:spTree>
    <p:extLst>
      <p:ext uri="{BB962C8B-B14F-4D97-AF65-F5344CB8AC3E}">
        <p14:creationId xmlns:p14="http://schemas.microsoft.com/office/powerpoint/2010/main" val="1167306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0259" y="1681190"/>
            <a:ext cx="7063740" cy="3031236"/>
          </a:xfrm>
        </p:spPr>
        <p:txBody>
          <a:bodyPr/>
          <a:lstStyle/>
          <a:p>
            <a:pPr algn="ctr"/>
            <a:r>
              <a:rPr lang="en-US" dirty="0" smtClean="0"/>
              <a:t>BAG </a:t>
            </a:r>
            <a:br>
              <a:rPr lang="en-US" dirty="0" smtClean="0"/>
            </a:br>
            <a:r>
              <a:rPr lang="en-US" dirty="0" smtClean="0"/>
              <a:t>OF</a:t>
            </a:r>
            <a:br>
              <a:rPr lang="en-US" dirty="0" smtClean="0"/>
            </a:br>
            <a:r>
              <a:rPr lang="en-US" dirty="0" smtClean="0"/>
              <a:t>WORDS</a:t>
            </a:r>
            <a:endParaRPr lang="en-IN" dirty="0"/>
          </a:p>
        </p:txBody>
      </p:sp>
    </p:spTree>
    <p:extLst>
      <p:ext uri="{BB962C8B-B14F-4D97-AF65-F5344CB8AC3E}">
        <p14:creationId xmlns:p14="http://schemas.microsoft.com/office/powerpoint/2010/main" val="340367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a:bodyPr>
          <a:lstStyle/>
          <a:p>
            <a:pPr marL="342900" indent="-342900">
              <a:buFont typeface="+mj-lt"/>
              <a:buAutoNum type="arabicParenR"/>
            </a:pPr>
            <a:r>
              <a:rPr lang="en-US" sz="2100" dirty="0"/>
              <a:t>He is a good boy</a:t>
            </a:r>
          </a:p>
          <a:p>
            <a:pPr marL="342900" indent="-342900">
              <a:buFont typeface="+mj-lt"/>
              <a:buAutoNum type="arabicParenR"/>
            </a:pPr>
            <a:r>
              <a:rPr lang="en-US" sz="2100" dirty="0"/>
              <a:t>She is a good  girl</a:t>
            </a:r>
          </a:p>
          <a:p>
            <a:pPr marL="342900" indent="-342900">
              <a:buFont typeface="+mj-lt"/>
              <a:buAutoNum type="arabicParenR"/>
            </a:pPr>
            <a:r>
              <a:rPr lang="en-US" sz="2100" dirty="0"/>
              <a:t>Boy and girl are good</a:t>
            </a:r>
          </a:p>
          <a:p>
            <a:pPr marL="342900" indent="-342900">
              <a:buFont typeface="+mj-lt"/>
              <a:buAutoNum type="arabicParenR"/>
            </a:pPr>
            <a:endParaRPr lang="en-US" sz="2100" dirty="0"/>
          </a:p>
          <a:p>
            <a:pPr marL="0" indent="0">
              <a:buNone/>
            </a:pPr>
            <a:r>
              <a:rPr lang="en-US" sz="2100" dirty="0"/>
              <a:t>1</a:t>
            </a:r>
            <a:r>
              <a:rPr lang="en-US" sz="2100" baseline="30000" dirty="0"/>
              <a:t>st</a:t>
            </a:r>
            <a:r>
              <a:rPr lang="en-US" sz="2100" dirty="0"/>
              <a:t> step  is to remove all the less important words</a:t>
            </a:r>
          </a:p>
          <a:p>
            <a:pPr marL="0" indent="0">
              <a:buNone/>
            </a:pPr>
            <a:r>
              <a:rPr lang="en-US" sz="2100" dirty="0"/>
              <a:t>This process is known as </a:t>
            </a:r>
            <a:r>
              <a:rPr lang="en-US" b="1" dirty="0">
                <a:solidFill>
                  <a:srgbClr val="FF0000"/>
                </a:solidFill>
              </a:rPr>
              <a:t>STOP KEY WORDS</a:t>
            </a:r>
            <a:endParaRPr lang="en-IN" b="1" dirty="0">
              <a:solidFill>
                <a:srgbClr val="FF0000"/>
              </a:solidFill>
            </a:endParaRPr>
          </a:p>
        </p:txBody>
      </p:sp>
    </p:spTree>
    <p:extLst>
      <p:ext uri="{BB962C8B-B14F-4D97-AF65-F5344CB8AC3E}">
        <p14:creationId xmlns:p14="http://schemas.microsoft.com/office/powerpoint/2010/main" val="306991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key words</a:t>
            </a:r>
            <a:endParaRPr lang="en-IN" dirty="0"/>
          </a:p>
        </p:txBody>
      </p:sp>
      <p:sp>
        <p:nvSpPr>
          <p:cNvPr id="3" name="Content Placeholder 2"/>
          <p:cNvSpPr>
            <a:spLocks noGrp="1"/>
          </p:cNvSpPr>
          <p:nvPr>
            <p:ph idx="1"/>
          </p:nvPr>
        </p:nvSpPr>
        <p:spPr/>
        <p:txBody>
          <a:bodyPr/>
          <a:lstStyle/>
          <a:p>
            <a:r>
              <a:rPr lang="en-US" dirty="0" smtClean="0"/>
              <a:t>REMOVE ALL THE LESS IMPORTANT WORDS LIKE  THE PRONOUNS( he,she,they etc. ) PREPOSITIONS( at,in,on etc.) AND OTHER CONNECTING WORDS.</a:t>
            </a:r>
          </a:p>
          <a:p>
            <a:endParaRPr lang="en-US" dirty="0"/>
          </a:p>
          <a:p>
            <a:r>
              <a:rPr lang="en-US" dirty="0" smtClean="0"/>
              <a:t>HENCE THE MAIN WORDS ARE TAKEN EXAMPLE:</a:t>
            </a:r>
          </a:p>
          <a:p>
            <a:pPr marL="0" indent="0">
              <a:buNone/>
            </a:pPr>
            <a:endParaRPr lang="en-US" dirty="0" smtClean="0"/>
          </a:p>
          <a:p>
            <a:pPr marL="342900" indent="-342900">
              <a:buFont typeface="+mj-lt"/>
              <a:buAutoNum type="arabicPeriod"/>
            </a:pPr>
            <a:r>
              <a:rPr lang="en-US" dirty="0"/>
              <a:t>g</a:t>
            </a:r>
            <a:r>
              <a:rPr lang="en-US" dirty="0" smtClean="0"/>
              <a:t>ood boy</a:t>
            </a:r>
          </a:p>
          <a:p>
            <a:pPr marL="342900" indent="-342900">
              <a:buFont typeface="+mj-lt"/>
              <a:buAutoNum type="arabicPeriod"/>
            </a:pPr>
            <a:r>
              <a:rPr lang="en-US" dirty="0"/>
              <a:t>g</a:t>
            </a:r>
            <a:r>
              <a:rPr lang="en-US" dirty="0" smtClean="0"/>
              <a:t>ood girl</a:t>
            </a:r>
          </a:p>
          <a:p>
            <a:pPr marL="342900" indent="-342900">
              <a:buFont typeface="+mj-lt"/>
              <a:buAutoNum type="arabicPeriod"/>
            </a:pPr>
            <a:r>
              <a:rPr lang="en-US" dirty="0"/>
              <a:t>b</a:t>
            </a:r>
            <a:r>
              <a:rPr lang="en-US" dirty="0" smtClean="0"/>
              <a:t>oy girl good</a:t>
            </a:r>
            <a:endParaRPr lang="en-IN" dirty="0"/>
          </a:p>
        </p:txBody>
      </p:sp>
    </p:spTree>
    <p:extLst>
      <p:ext uri="{BB962C8B-B14F-4D97-AF65-F5344CB8AC3E}">
        <p14:creationId xmlns:p14="http://schemas.microsoft.com/office/powerpoint/2010/main" val="1452262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aseline="30000" dirty="0" smtClean="0"/>
              <a:t>nd</a:t>
            </a:r>
            <a:r>
              <a:rPr lang="en-US" dirty="0" smtClean="0"/>
              <a:t>  step is to calculate the  frequency  of the words:</a:t>
            </a:r>
            <a:endParaRPr lang="en-IN" dirty="0"/>
          </a:p>
        </p:txBody>
      </p:sp>
      <p:graphicFrame>
        <p:nvGraphicFramePr>
          <p:cNvPr id="4" name="Content Placeholder 3"/>
          <p:cNvGraphicFramePr>
            <a:graphicFrameLocks noGrp="1"/>
          </p:cNvGraphicFramePr>
          <p:nvPr>
            <p:ph idx="1"/>
            <p:extLst/>
          </p:nvPr>
        </p:nvGraphicFramePr>
        <p:xfrm>
          <a:off x="946547" y="2228849"/>
          <a:ext cx="6446045" cy="2963334"/>
        </p:xfrm>
        <a:graphic>
          <a:graphicData uri="http://schemas.openxmlformats.org/drawingml/2006/table">
            <a:tbl>
              <a:tblPr firstRow="1" bandRow="1">
                <a:tableStyleId>{5C22544A-7EE6-4342-B048-85BDC9FD1C3A}</a:tableStyleId>
              </a:tblPr>
              <a:tblGrid>
                <a:gridCol w="3223022">
                  <a:extLst>
                    <a:ext uri="{9D8B030D-6E8A-4147-A177-3AD203B41FA5}">
                      <a16:colId xmlns:a16="http://schemas.microsoft.com/office/drawing/2014/main" val="297278943"/>
                    </a:ext>
                  </a:extLst>
                </a:gridCol>
                <a:gridCol w="3223022">
                  <a:extLst>
                    <a:ext uri="{9D8B030D-6E8A-4147-A177-3AD203B41FA5}">
                      <a16:colId xmlns:a16="http://schemas.microsoft.com/office/drawing/2014/main" val="3384334397"/>
                    </a:ext>
                  </a:extLst>
                </a:gridCol>
              </a:tblGrid>
              <a:tr h="740834">
                <a:tc>
                  <a:txBody>
                    <a:bodyPr/>
                    <a:lstStyle/>
                    <a:p>
                      <a:r>
                        <a:rPr lang="en-US" sz="1400" dirty="0" smtClean="0"/>
                        <a:t>WORD</a:t>
                      </a:r>
                      <a:endParaRPr lang="en-IN" sz="1400" dirty="0"/>
                    </a:p>
                  </a:txBody>
                  <a:tcPr marL="68580" marR="68580" marT="34290" marB="34290"/>
                </a:tc>
                <a:tc>
                  <a:txBody>
                    <a:bodyPr/>
                    <a:lstStyle/>
                    <a:p>
                      <a:r>
                        <a:rPr lang="en-US" sz="1400" dirty="0" smtClean="0"/>
                        <a:t>FREQUENCY</a:t>
                      </a:r>
                      <a:endParaRPr lang="en-IN" sz="1400" dirty="0"/>
                    </a:p>
                  </a:txBody>
                  <a:tcPr marL="68580" marR="68580" marT="34290" marB="34290"/>
                </a:tc>
                <a:extLst>
                  <a:ext uri="{0D108BD9-81ED-4DB2-BD59-A6C34878D82A}">
                    <a16:rowId xmlns:a16="http://schemas.microsoft.com/office/drawing/2014/main" val="2479070212"/>
                  </a:ext>
                </a:extLst>
              </a:tr>
              <a:tr h="740834">
                <a:tc>
                  <a:txBody>
                    <a:bodyPr/>
                    <a:lstStyle/>
                    <a:p>
                      <a:r>
                        <a:rPr lang="en-US" sz="1800" dirty="0" smtClean="0"/>
                        <a:t>good</a:t>
                      </a:r>
                      <a:endParaRPr lang="en-IN" sz="1800" dirty="0"/>
                    </a:p>
                  </a:txBody>
                  <a:tcPr marL="68580" marR="68580" marT="34290" marB="34290"/>
                </a:tc>
                <a:tc>
                  <a:txBody>
                    <a:bodyPr/>
                    <a:lstStyle/>
                    <a:p>
                      <a:r>
                        <a:rPr lang="en-US" sz="1400" dirty="0" smtClean="0"/>
                        <a:t>3</a:t>
                      </a:r>
                      <a:endParaRPr lang="en-IN" sz="1400" dirty="0"/>
                    </a:p>
                  </a:txBody>
                  <a:tcPr marL="68580" marR="68580" marT="34290" marB="34290"/>
                </a:tc>
                <a:extLst>
                  <a:ext uri="{0D108BD9-81ED-4DB2-BD59-A6C34878D82A}">
                    <a16:rowId xmlns:a16="http://schemas.microsoft.com/office/drawing/2014/main" val="3660568095"/>
                  </a:ext>
                </a:extLst>
              </a:tr>
              <a:tr h="740834">
                <a:tc>
                  <a:txBody>
                    <a:bodyPr/>
                    <a:lstStyle/>
                    <a:p>
                      <a:r>
                        <a:rPr lang="en-US" sz="1800" dirty="0" smtClean="0"/>
                        <a:t>boy</a:t>
                      </a:r>
                      <a:endParaRPr lang="en-IN" sz="1800" dirty="0"/>
                    </a:p>
                  </a:txBody>
                  <a:tcPr marL="68580" marR="68580" marT="34290" marB="34290"/>
                </a:tc>
                <a:tc>
                  <a:txBody>
                    <a:bodyPr/>
                    <a:lstStyle/>
                    <a:p>
                      <a:r>
                        <a:rPr lang="en-US" sz="1400" dirty="0" smtClean="0"/>
                        <a:t>2</a:t>
                      </a:r>
                      <a:endParaRPr lang="en-IN" sz="1400" dirty="0"/>
                    </a:p>
                  </a:txBody>
                  <a:tcPr marL="68580" marR="68580" marT="34290" marB="34290"/>
                </a:tc>
                <a:extLst>
                  <a:ext uri="{0D108BD9-81ED-4DB2-BD59-A6C34878D82A}">
                    <a16:rowId xmlns:a16="http://schemas.microsoft.com/office/drawing/2014/main" val="1587685185"/>
                  </a:ext>
                </a:extLst>
              </a:tr>
              <a:tr h="740834">
                <a:tc>
                  <a:txBody>
                    <a:bodyPr/>
                    <a:lstStyle/>
                    <a:p>
                      <a:r>
                        <a:rPr lang="en-US" sz="1800" dirty="0" smtClean="0"/>
                        <a:t>girl</a:t>
                      </a:r>
                      <a:endParaRPr lang="en-IN" sz="1800" dirty="0"/>
                    </a:p>
                  </a:txBody>
                  <a:tcPr marL="68580" marR="68580" marT="34290" marB="34290"/>
                </a:tc>
                <a:tc>
                  <a:txBody>
                    <a:bodyPr/>
                    <a:lstStyle/>
                    <a:p>
                      <a:r>
                        <a:rPr lang="en-US" sz="1400" dirty="0" smtClean="0"/>
                        <a:t>2</a:t>
                      </a:r>
                      <a:endParaRPr lang="en-IN" sz="1400" dirty="0"/>
                    </a:p>
                  </a:txBody>
                  <a:tcPr marL="68580" marR="68580" marT="34290" marB="34290"/>
                </a:tc>
                <a:extLst>
                  <a:ext uri="{0D108BD9-81ED-4DB2-BD59-A6C34878D82A}">
                    <a16:rowId xmlns:a16="http://schemas.microsoft.com/office/drawing/2014/main" val="2162269958"/>
                  </a:ext>
                </a:extLst>
              </a:tr>
            </a:tbl>
          </a:graphicData>
        </a:graphic>
      </p:graphicFrame>
      <p:sp>
        <p:nvSpPr>
          <p:cNvPr id="5" name="TextBox 4"/>
          <p:cNvSpPr txBox="1"/>
          <p:nvPr/>
        </p:nvSpPr>
        <p:spPr>
          <a:xfrm>
            <a:off x="2675467" y="5471583"/>
            <a:ext cx="3522134" cy="300082"/>
          </a:xfrm>
          <a:prstGeom prst="rect">
            <a:avLst/>
          </a:prstGeom>
          <a:noFill/>
        </p:spPr>
        <p:txBody>
          <a:bodyPr wrap="square" rtlCol="0">
            <a:spAutoFit/>
          </a:bodyPr>
          <a:lstStyle/>
          <a:p>
            <a:r>
              <a:rPr lang="en-US" sz="1350" dirty="0"/>
              <a:t>FREQ: NO OF TIMES A WORD OCCURS</a:t>
            </a:r>
            <a:endParaRPr lang="en-IN" sz="1350" dirty="0"/>
          </a:p>
        </p:txBody>
      </p:sp>
    </p:spTree>
    <p:extLst>
      <p:ext uri="{BB962C8B-B14F-4D97-AF65-F5344CB8AC3E}">
        <p14:creationId xmlns:p14="http://schemas.microsoft.com/office/powerpoint/2010/main" val="719164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baseline="30000" dirty="0" smtClean="0"/>
              <a:t>rd</a:t>
            </a:r>
            <a:r>
              <a:rPr lang="en-US" dirty="0" smtClean="0"/>
              <a:t>  step is bag of words</a:t>
            </a:r>
            <a:br>
              <a:rPr lang="en-US" dirty="0" smtClean="0"/>
            </a:br>
            <a:r>
              <a:rPr lang="en-US" dirty="0" smtClean="0"/>
              <a:t>converting the table into vector:</a:t>
            </a:r>
            <a:endParaRPr lang="en-IN" dirty="0"/>
          </a:p>
        </p:txBody>
      </p:sp>
      <p:graphicFrame>
        <p:nvGraphicFramePr>
          <p:cNvPr id="4" name="Table 3"/>
          <p:cNvGraphicFramePr>
            <a:graphicFrameLocks noGrp="1"/>
          </p:cNvGraphicFramePr>
          <p:nvPr>
            <p:extLst/>
          </p:nvPr>
        </p:nvGraphicFramePr>
        <p:xfrm>
          <a:off x="1346200" y="2540000"/>
          <a:ext cx="5080001" cy="2779185"/>
        </p:xfrm>
        <a:graphic>
          <a:graphicData uri="http://schemas.openxmlformats.org/drawingml/2006/table">
            <a:tbl>
              <a:tblPr firstRow="1" bandRow="1">
                <a:effectLst>
                  <a:outerShdw blurRad="50800" dist="50800" dir="5400000" algn="ctr" rotWithShape="0">
                    <a:schemeClr val="tx1"/>
                  </a:outerShdw>
                </a:effectLst>
                <a:tableStyleId>{5C22544A-7EE6-4342-B048-85BDC9FD1C3A}</a:tableStyleId>
              </a:tblPr>
              <a:tblGrid>
                <a:gridCol w="1016000">
                  <a:extLst>
                    <a:ext uri="{9D8B030D-6E8A-4147-A177-3AD203B41FA5}">
                      <a16:colId xmlns:a16="http://schemas.microsoft.com/office/drawing/2014/main" val="458932206"/>
                    </a:ext>
                  </a:extLst>
                </a:gridCol>
                <a:gridCol w="1016000">
                  <a:extLst>
                    <a:ext uri="{9D8B030D-6E8A-4147-A177-3AD203B41FA5}">
                      <a16:colId xmlns:a16="http://schemas.microsoft.com/office/drawing/2014/main" val="1739435397"/>
                    </a:ext>
                  </a:extLst>
                </a:gridCol>
                <a:gridCol w="1016000">
                  <a:extLst>
                    <a:ext uri="{9D8B030D-6E8A-4147-A177-3AD203B41FA5}">
                      <a16:colId xmlns:a16="http://schemas.microsoft.com/office/drawing/2014/main" val="4056808334"/>
                    </a:ext>
                  </a:extLst>
                </a:gridCol>
                <a:gridCol w="1016000">
                  <a:extLst>
                    <a:ext uri="{9D8B030D-6E8A-4147-A177-3AD203B41FA5}">
                      <a16:colId xmlns:a16="http://schemas.microsoft.com/office/drawing/2014/main" val="3359693289"/>
                    </a:ext>
                  </a:extLst>
                </a:gridCol>
                <a:gridCol w="1016000">
                  <a:extLst>
                    <a:ext uri="{9D8B030D-6E8A-4147-A177-3AD203B41FA5}">
                      <a16:colId xmlns:a16="http://schemas.microsoft.com/office/drawing/2014/main" val="3162692753"/>
                    </a:ext>
                  </a:extLst>
                </a:gridCol>
              </a:tblGrid>
              <a:tr h="555837">
                <a:tc>
                  <a:txBody>
                    <a:bodyPr/>
                    <a:lstStyle/>
                    <a:p>
                      <a:endParaRPr lang="en-IN" sz="1400" dirty="0"/>
                    </a:p>
                  </a:txBody>
                  <a:tcPr marL="68580" marR="68580" marT="34290" marB="34290">
                    <a:solidFill>
                      <a:schemeClr val="bg2"/>
                    </a:solidFill>
                  </a:tcPr>
                </a:tc>
                <a:tc>
                  <a:txBody>
                    <a:bodyPr/>
                    <a:lstStyle/>
                    <a:p>
                      <a:r>
                        <a:rPr lang="en-US" sz="1400" dirty="0" smtClean="0">
                          <a:solidFill>
                            <a:schemeClr val="tx1"/>
                          </a:solidFill>
                        </a:rPr>
                        <a:t>(f1)</a:t>
                      </a:r>
                      <a:endParaRPr lang="en-IN" sz="1400" dirty="0">
                        <a:solidFill>
                          <a:schemeClr val="tx1"/>
                        </a:solidFill>
                      </a:endParaRPr>
                    </a:p>
                  </a:txBody>
                  <a:tcPr marL="68580" marR="68580" marT="34290" marB="34290">
                    <a:solidFill>
                      <a:schemeClr val="bg2"/>
                    </a:solidFill>
                  </a:tcPr>
                </a:tc>
                <a:tc>
                  <a:txBody>
                    <a:bodyPr/>
                    <a:lstStyle/>
                    <a:p>
                      <a:r>
                        <a:rPr lang="en-US" sz="1400" dirty="0" smtClean="0">
                          <a:solidFill>
                            <a:schemeClr val="tx1"/>
                          </a:solidFill>
                        </a:rPr>
                        <a:t>(f2)</a:t>
                      </a:r>
                      <a:endParaRPr lang="en-IN" sz="1400" dirty="0">
                        <a:solidFill>
                          <a:schemeClr val="tx1"/>
                        </a:solidFill>
                      </a:endParaRPr>
                    </a:p>
                  </a:txBody>
                  <a:tcPr marL="68580" marR="68580" marT="34290" marB="34290">
                    <a:solidFill>
                      <a:schemeClr val="bg2"/>
                    </a:solidFill>
                  </a:tcPr>
                </a:tc>
                <a:tc>
                  <a:txBody>
                    <a:bodyPr/>
                    <a:lstStyle/>
                    <a:p>
                      <a:r>
                        <a:rPr lang="en-US" sz="1400" dirty="0" smtClean="0">
                          <a:solidFill>
                            <a:schemeClr val="tx1"/>
                          </a:solidFill>
                        </a:rPr>
                        <a:t>(f3)</a:t>
                      </a:r>
                      <a:endParaRPr lang="en-IN" sz="1400" dirty="0">
                        <a:solidFill>
                          <a:schemeClr val="tx1"/>
                        </a:solidFill>
                      </a:endParaRPr>
                    </a:p>
                  </a:txBody>
                  <a:tcPr marL="68580" marR="68580" marT="34290" marB="34290">
                    <a:solidFill>
                      <a:schemeClr val="bg2"/>
                    </a:solidFill>
                  </a:tcPr>
                </a:tc>
                <a:tc>
                  <a:txBody>
                    <a:bodyPr/>
                    <a:lstStyle/>
                    <a:p>
                      <a:endParaRPr lang="en-IN" sz="1400" dirty="0"/>
                    </a:p>
                  </a:txBody>
                  <a:tcPr marL="68580" marR="68580" marT="34290" marB="34290">
                    <a:solidFill>
                      <a:schemeClr val="bg2"/>
                    </a:solidFill>
                  </a:tcPr>
                </a:tc>
                <a:extLst>
                  <a:ext uri="{0D108BD9-81ED-4DB2-BD59-A6C34878D82A}">
                    <a16:rowId xmlns:a16="http://schemas.microsoft.com/office/drawing/2014/main" val="487427605"/>
                  </a:ext>
                </a:extLst>
              </a:tr>
              <a:tr h="555837">
                <a:tc>
                  <a:txBody>
                    <a:bodyPr/>
                    <a:lstStyle/>
                    <a:p>
                      <a:r>
                        <a:rPr lang="en-US" sz="1400" dirty="0" smtClean="0"/>
                        <a:t>Sentences</a:t>
                      </a:r>
                      <a:endParaRPr lang="en-IN" sz="1400" dirty="0"/>
                    </a:p>
                  </a:txBody>
                  <a:tcPr marL="68580" marR="68580" marT="34290" marB="34290">
                    <a:solidFill>
                      <a:schemeClr val="bg2"/>
                    </a:solidFill>
                  </a:tcPr>
                </a:tc>
                <a:tc>
                  <a:txBody>
                    <a:bodyPr/>
                    <a:lstStyle/>
                    <a:p>
                      <a:r>
                        <a:rPr lang="en-US" sz="1400" dirty="0" smtClean="0"/>
                        <a:t>good</a:t>
                      </a:r>
                      <a:endParaRPr lang="en-IN" sz="1400" dirty="0"/>
                    </a:p>
                  </a:txBody>
                  <a:tcPr marL="68580" marR="68580" marT="34290" marB="34290">
                    <a:solidFill>
                      <a:schemeClr val="bg2"/>
                    </a:solidFill>
                  </a:tcPr>
                </a:tc>
                <a:tc>
                  <a:txBody>
                    <a:bodyPr/>
                    <a:lstStyle/>
                    <a:p>
                      <a:r>
                        <a:rPr lang="en-US" sz="1400" dirty="0" smtClean="0"/>
                        <a:t>boy</a:t>
                      </a:r>
                      <a:endParaRPr lang="en-IN" sz="1400" dirty="0"/>
                    </a:p>
                  </a:txBody>
                  <a:tcPr marL="68580" marR="68580" marT="34290" marB="34290">
                    <a:solidFill>
                      <a:schemeClr val="bg2"/>
                    </a:solidFill>
                  </a:tcPr>
                </a:tc>
                <a:tc>
                  <a:txBody>
                    <a:bodyPr/>
                    <a:lstStyle/>
                    <a:p>
                      <a:r>
                        <a:rPr lang="en-US" sz="1400" dirty="0" smtClean="0"/>
                        <a:t>girl</a:t>
                      </a:r>
                      <a:endParaRPr lang="en-IN" sz="1400" dirty="0"/>
                    </a:p>
                  </a:txBody>
                  <a:tcPr marL="68580" marR="68580" marT="34290" marB="34290">
                    <a:solidFill>
                      <a:schemeClr val="bg2"/>
                    </a:solidFill>
                  </a:tcPr>
                </a:tc>
                <a:tc>
                  <a:txBody>
                    <a:bodyPr/>
                    <a:lstStyle/>
                    <a:p>
                      <a:r>
                        <a:rPr lang="en-US" sz="1400" dirty="0" smtClean="0"/>
                        <a:t>o/p</a:t>
                      </a:r>
                      <a:endParaRPr lang="en-IN" sz="1400" dirty="0"/>
                    </a:p>
                  </a:txBody>
                  <a:tcPr marL="68580" marR="68580" marT="34290" marB="34290">
                    <a:solidFill>
                      <a:schemeClr val="bg2"/>
                    </a:solidFill>
                  </a:tcPr>
                </a:tc>
                <a:extLst>
                  <a:ext uri="{0D108BD9-81ED-4DB2-BD59-A6C34878D82A}">
                    <a16:rowId xmlns:a16="http://schemas.microsoft.com/office/drawing/2014/main" val="1159133662"/>
                  </a:ext>
                </a:extLst>
              </a:tr>
              <a:tr h="555837">
                <a:tc>
                  <a:txBody>
                    <a:bodyPr/>
                    <a:lstStyle/>
                    <a:p>
                      <a:r>
                        <a:rPr lang="en-US" sz="1400" dirty="0" smtClean="0"/>
                        <a:t>1</a:t>
                      </a:r>
                      <a:endParaRPr lang="en-IN" sz="1400" dirty="0"/>
                    </a:p>
                  </a:txBody>
                  <a:tcPr marL="68580" marR="68580" marT="34290" marB="34290">
                    <a:solidFill>
                      <a:schemeClr val="bg2"/>
                    </a:solidFill>
                  </a:tcPr>
                </a:tc>
                <a:tc>
                  <a:txBody>
                    <a:bodyPr/>
                    <a:lstStyle/>
                    <a:p>
                      <a:r>
                        <a:rPr lang="en-US" sz="1400" dirty="0" smtClean="0"/>
                        <a:t>1</a:t>
                      </a:r>
                      <a:endParaRPr lang="en-IN" sz="1400" dirty="0"/>
                    </a:p>
                  </a:txBody>
                  <a:tcPr marL="68580" marR="68580" marT="34290" marB="34290">
                    <a:solidFill>
                      <a:schemeClr val="bg2"/>
                    </a:solidFill>
                  </a:tcPr>
                </a:tc>
                <a:tc>
                  <a:txBody>
                    <a:bodyPr/>
                    <a:lstStyle/>
                    <a:p>
                      <a:r>
                        <a:rPr lang="en-US" sz="1400" dirty="0" smtClean="0"/>
                        <a:t>1</a:t>
                      </a:r>
                      <a:endParaRPr lang="en-IN" sz="1400" dirty="0"/>
                    </a:p>
                  </a:txBody>
                  <a:tcPr marL="68580" marR="68580" marT="34290" marB="34290">
                    <a:solidFill>
                      <a:schemeClr val="bg2"/>
                    </a:solidFill>
                  </a:tcPr>
                </a:tc>
                <a:tc>
                  <a:txBody>
                    <a:bodyPr/>
                    <a:lstStyle/>
                    <a:p>
                      <a:r>
                        <a:rPr lang="en-US" sz="1400" dirty="0" smtClean="0"/>
                        <a:t>0</a:t>
                      </a:r>
                      <a:endParaRPr lang="en-IN" sz="1400" dirty="0"/>
                    </a:p>
                  </a:txBody>
                  <a:tcPr marL="68580" marR="68580" marT="34290" marB="34290">
                    <a:solidFill>
                      <a:schemeClr val="bg2"/>
                    </a:solidFill>
                  </a:tcPr>
                </a:tc>
                <a:tc>
                  <a:txBody>
                    <a:bodyPr/>
                    <a:lstStyle/>
                    <a:p>
                      <a:endParaRPr lang="en-IN" sz="1400"/>
                    </a:p>
                  </a:txBody>
                  <a:tcPr marL="68580" marR="68580" marT="34290" marB="34290">
                    <a:solidFill>
                      <a:schemeClr val="bg2"/>
                    </a:solidFill>
                  </a:tcPr>
                </a:tc>
                <a:extLst>
                  <a:ext uri="{0D108BD9-81ED-4DB2-BD59-A6C34878D82A}">
                    <a16:rowId xmlns:a16="http://schemas.microsoft.com/office/drawing/2014/main" val="291923682"/>
                  </a:ext>
                </a:extLst>
              </a:tr>
              <a:tr h="555837">
                <a:tc>
                  <a:txBody>
                    <a:bodyPr/>
                    <a:lstStyle/>
                    <a:p>
                      <a:r>
                        <a:rPr lang="en-US" sz="1400" dirty="0" smtClean="0"/>
                        <a:t>2</a:t>
                      </a:r>
                      <a:endParaRPr lang="en-IN" sz="1400" dirty="0"/>
                    </a:p>
                  </a:txBody>
                  <a:tcPr marL="68580" marR="68580" marT="34290" marB="34290">
                    <a:solidFill>
                      <a:schemeClr val="bg2"/>
                    </a:solidFill>
                  </a:tcPr>
                </a:tc>
                <a:tc>
                  <a:txBody>
                    <a:bodyPr/>
                    <a:lstStyle/>
                    <a:p>
                      <a:r>
                        <a:rPr lang="en-US" sz="1400" dirty="0" smtClean="0"/>
                        <a:t>1</a:t>
                      </a:r>
                      <a:endParaRPr lang="en-IN" sz="1400" dirty="0"/>
                    </a:p>
                  </a:txBody>
                  <a:tcPr marL="68580" marR="68580" marT="34290" marB="34290">
                    <a:solidFill>
                      <a:schemeClr val="bg2"/>
                    </a:solidFill>
                  </a:tcPr>
                </a:tc>
                <a:tc>
                  <a:txBody>
                    <a:bodyPr/>
                    <a:lstStyle/>
                    <a:p>
                      <a:r>
                        <a:rPr lang="en-US" sz="1400" dirty="0" smtClean="0"/>
                        <a:t>0</a:t>
                      </a:r>
                      <a:endParaRPr lang="en-IN" sz="1400" dirty="0"/>
                    </a:p>
                  </a:txBody>
                  <a:tcPr marL="68580" marR="68580" marT="34290" marB="34290">
                    <a:solidFill>
                      <a:schemeClr val="bg2"/>
                    </a:solidFill>
                  </a:tcPr>
                </a:tc>
                <a:tc>
                  <a:txBody>
                    <a:bodyPr/>
                    <a:lstStyle/>
                    <a:p>
                      <a:r>
                        <a:rPr lang="en-US" sz="1400" dirty="0" smtClean="0"/>
                        <a:t>1</a:t>
                      </a:r>
                      <a:endParaRPr lang="en-IN" sz="1400" dirty="0"/>
                    </a:p>
                  </a:txBody>
                  <a:tcPr marL="68580" marR="68580" marT="34290" marB="34290">
                    <a:solidFill>
                      <a:schemeClr val="bg2"/>
                    </a:solidFill>
                  </a:tcPr>
                </a:tc>
                <a:tc>
                  <a:txBody>
                    <a:bodyPr/>
                    <a:lstStyle/>
                    <a:p>
                      <a:endParaRPr lang="en-IN" sz="1400" dirty="0"/>
                    </a:p>
                  </a:txBody>
                  <a:tcPr marL="68580" marR="68580" marT="34290" marB="34290">
                    <a:solidFill>
                      <a:schemeClr val="bg2"/>
                    </a:solidFill>
                  </a:tcPr>
                </a:tc>
                <a:extLst>
                  <a:ext uri="{0D108BD9-81ED-4DB2-BD59-A6C34878D82A}">
                    <a16:rowId xmlns:a16="http://schemas.microsoft.com/office/drawing/2014/main" val="3660904347"/>
                  </a:ext>
                </a:extLst>
              </a:tr>
              <a:tr h="555837">
                <a:tc>
                  <a:txBody>
                    <a:bodyPr/>
                    <a:lstStyle/>
                    <a:p>
                      <a:r>
                        <a:rPr lang="en-US" sz="1400" dirty="0" smtClean="0"/>
                        <a:t>3</a:t>
                      </a:r>
                      <a:endParaRPr lang="en-IN" sz="1400" dirty="0"/>
                    </a:p>
                  </a:txBody>
                  <a:tcPr marL="68580" marR="68580" marT="34290" marB="34290">
                    <a:solidFill>
                      <a:schemeClr val="bg2"/>
                    </a:solidFill>
                  </a:tcPr>
                </a:tc>
                <a:tc>
                  <a:txBody>
                    <a:bodyPr/>
                    <a:lstStyle/>
                    <a:p>
                      <a:r>
                        <a:rPr lang="en-US" sz="1400" dirty="0" smtClean="0"/>
                        <a:t>1</a:t>
                      </a:r>
                      <a:endParaRPr lang="en-IN" sz="1400" dirty="0"/>
                    </a:p>
                  </a:txBody>
                  <a:tcPr marL="68580" marR="68580" marT="34290" marB="34290">
                    <a:solidFill>
                      <a:schemeClr val="bg2"/>
                    </a:solidFill>
                  </a:tcPr>
                </a:tc>
                <a:tc>
                  <a:txBody>
                    <a:bodyPr/>
                    <a:lstStyle/>
                    <a:p>
                      <a:r>
                        <a:rPr lang="en-US" sz="1400" dirty="0" smtClean="0"/>
                        <a:t>1</a:t>
                      </a:r>
                      <a:endParaRPr lang="en-IN" sz="1400" dirty="0"/>
                    </a:p>
                  </a:txBody>
                  <a:tcPr marL="68580" marR="68580" marT="34290" marB="34290">
                    <a:solidFill>
                      <a:schemeClr val="bg2"/>
                    </a:solidFill>
                  </a:tcPr>
                </a:tc>
                <a:tc>
                  <a:txBody>
                    <a:bodyPr/>
                    <a:lstStyle/>
                    <a:p>
                      <a:r>
                        <a:rPr lang="en-US" sz="1400" dirty="0" smtClean="0"/>
                        <a:t>1</a:t>
                      </a:r>
                      <a:endParaRPr lang="en-IN" sz="1400" dirty="0"/>
                    </a:p>
                  </a:txBody>
                  <a:tcPr marL="68580" marR="68580" marT="34290" marB="34290">
                    <a:solidFill>
                      <a:schemeClr val="bg2"/>
                    </a:solidFill>
                  </a:tcPr>
                </a:tc>
                <a:tc>
                  <a:txBody>
                    <a:bodyPr/>
                    <a:lstStyle/>
                    <a:p>
                      <a:endParaRPr lang="en-IN" sz="1400" dirty="0"/>
                    </a:p>
                  </a:txBody>
                  <a:tcPr marL="68580" marR="68580" marT="34290" marB="34290">
                    <a:solidFill>
                      <a:schemeClr val="bg2"/>
                    </a:solidFill>
                  </a:tcPr>
                </a:tc>
                <a:extLst>
                  <a:ext uri="{0D108BD9-81ED-4DB2-BD59-A6C34878D82A}">
                    <a16:rowId xmlns:a16="http://schemas.microsoft.com/office/drawing/2014/main" val="2928204172"/>
                  </a:ext>
                </a:extLst>
              </a:tr>
            </a:tbl>
          </a:graphicData>
        </a:graphic>
      </p:graphicFrame>
    </p:spTree>
    <p:extLst>
      <p:ext uri="{BB962C8B-B14F-4D97-AF65-F5344CB8AC3E}">
        <p14:creationId xmlns:p14="http://schemas.microsoft.com/office/powerpoint/2010/main" val="2229536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805" y="1153584"/>
            <a:ext cx="7063740" cy="1509183"/>
          </a:xfrm>
        </p:spPr>
        <p:txBody>
          <a:bodyPr>
            <a:normAutofit/>
          </a:bodyPr>
          <a:lstStyle/>
          <a:p>
            <a:r>
              <a:rPr lang="en-US" sz="7200" dirty="0"/>
              <a:t>TFIDF</a:t>
            </a:r>
            <a:endParaRPr lang="en-IN" sz="7200" dirty="0"/>
          </a:p>
        </p:txBody>
      </p:sp>
      <p:sp>
        <p:nvSpPr>
          <p:cNvPr id="3" name="Subtitle 2"/>
          <p:cNvSpPr>
            <a:spLocks noGrp="1"/>
          </p:cNvSpPr>
          <p:nvPr>
            <p:ph type="subTitle" idx="1"/>
          </p:nvPr>
        </p:nvSpPr>
        <p:spPr/>
        <p:txBody>
          <a:bodyPr>
            <a:normAutofit/>
          </a:bodyPr>
          <a:lstStyle/>
          <a:p>
            <a:r>
              <a:rPr lang="en-US" sz="2100" dirty="0"/>
              <a:t>TERM FREQUENCY INVERSE DOCUMENT FREQUENCY</a:t>
            </a:r>
            <a:endParaRPr lang="en-IN" sz="2100" dirty="0"/>
          </a:p>
        </p:txBody>
      </p:sp>
    </p:spTree>
    <p:extLst>
      <p:ext uri="{BB962C8B-B14F-4D97-AF65-F5344CB8AC3E}">
        <p14:creationId xmlns:p14="http://schemas.microsoft.com/office/powerpoint/2010/main" val="3463814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4372" name="Picture 4" descr="sook04yd[1]"/>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00400" y="1725816"/>
            <a:ext cx="2743199" cy="16192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 name="Slide Number Placeholder 8"/>
          <p:cNvSpPr>
            <a:spLocks noGrp="1"/>
          </p:cNvSpPr>
          <p:nvPr>
            <p:ph type="sldNum" sz="quarter" idx="12"/>
          </p:nvPr>
        </p:nvSpPr>
        <p:spPr/>
        <p:txBody>
          <a:bodyPr/>
          <a:lstStyle/>
          <a:p>
            <a:fld id="{5F0D7D75-E353-444F-B7BA-25C1C592023A}" type="slidenum">
              <a:rPr lang="en-US" altLang="en-US"/>
              <a:pPr/>
              <a:t>2</a:t>
            </a:fld>
            <a:endParaRPr lang="en-US" altLang="en-US"/>
          </a:p>
        </p:txBody>
      </p:sp>
      <p:sp>
        <p:nvSpPr>
          <p:cNvPr id="29" name="Date Placeholder 6"/>
          <p:cNvSpPr>
            <a:spLocks noGrp="1"/>
          </p:cNvSpPr>
          <p:nvPr>
            <p:ph type="dt" sz="half" idx="10"/>
          </p:nvPr>
        </p:nvSpPr>
        <p:spPr/>
        <p:txBody>
          <a:bodyPr/>
          <a:lstStyle/>
          <a:p>
            <a:fld id="{6F893A41-A454-4204-8035-9213931F58A4}" type="datetime1">
              <a:rPr lang="en-US" altLang="en-US" smtClean="0"/>
              <a:t>8/16/2020</a:t>
            </a:fld>
            <a:endParaRPr lang="en-US" altLang="en-US"/>
          </a:p>
        </p:txBody>
      </p:sp>
      <p:sp>
        <p:nvSpPr>
          <p:cNvPr id="1594370" name="Text Box 2"/>
          <p:cNvSpPr txBox="1">
            <a:spLocks noChangeArrowheads="1"/>
          </p:cNvSpPr>
          <p:nvPr/>
        </p:nvSpPr>
        <p:spPr bwMode="auto">
          <a:xfrm>
            <a:off x="0" y="1355725"/>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b="1">
                <a:latin typeface="Arial" panose="020B0604020202020204" pitchFamily="34" charset="0"/>
              </a:rPr>
              <a:t>Data Mining / Knowledge Discovery</a:t>
            </a:r>
          </a:p>
        </p:txBody>
      </p:sp>
      <p:sp>
        <p:nvSpPr>
          <p:cNvPr id="1594371" name="Text Box 3"/>
          <p:cNvSpPr txBox="1">
            <a:spLocks noChangeArrowheads="1"/>
          </p:cNvSpPr>
          <p:nvPr/>
        </p:nvSpPr>
        <p:spPr bwMode="auto">
          <a:xfrm>
            <a:off x="0" y="388620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b="1">
                <a:latin typeface="Arial" panose="020B0604020202020204" pitchFamily="34" charset="0"/>
              </a:rPr>
              <a:t>   Structured Data              Multimedia                    </a:t>
            </a:r>
            <a:r>
              <a:rPr lang="en-US" altLang="en-US" sz="1800" b="1">
                <a:solidFill>
                  <a:srgbClr val="CC0000"/>
                </a:solidFill>
                <a:latin typeface="Arial" panose="020B0604020202020204" pitchFamily="34" charset="0"/>
              </a:rPr>
              <a:t>Free Text</a:t>
            </a:r>
            <a:r>
              <a:rPr lang="en-US" altLang="en-US" sz="1800" b="1">
                <a:latin typeface="Arial" panose="020B0604020202020204" pitchFamily="34" charset="0"/>
              </a:rPr>
              <a:t>                   Hypertext</a:t>
            </a:r>
          </a:p>
        </p:txBody>
      </p:sp>
      <p:grpSp>
        <p:nvGrpSpPr>
          <p:cNvPr id="1594373" name="Group 5"/>
          <p:cNvGrpSpPr>
            <a:grpSpLocks/>
          </p:cNvGrpSpPr>
          <p:nvPr/>
        </p:nvGrpSpPr>
        <p:grpSpPr bwMode="auto">
          <a:xfrm>
            <a:off x="44450" y="4267200"/>
            <a:ext cx="9067800" cy="1905000"/>
            <a:chOff x="48" y="2928"/>
            <a:chExt cx="5712" cy="1200"/>
          </a:xfrm>
        </p:grpSpPr>
        <p:grpSp>
          <p:nvGrpSpPr>
            <p:cNvPr id="1594374" name="Group 6"/>
            <p:cNvGrpSpPr>
              <a:grpSpLocks/>
            </p:cNvGrpSpPr>
            <p:nvPr/>
          </p:nvGrpSpPr>
          <p:grpSpPr bwMode="auto">
            <a:xfrm>
              <a:off x="48" y="2928"/>
              <a:ext cx="1368" cy="1200"/>
              <a:chOff x="48" y="2544"/>
              <a:chExt cx="1368" cy="1200"/>
            </a:xfrm>
          </p:grpSpPr>
          <p:sp>
            <p:nvSpPr>
              <p:cNvPr id="1594375" name="Text Box 7"/>
              <p:cNvSpPr txBox="1">
                <a:spLocks noChangeArrowheads="1"/>
              </p:cNvSpPr>
              <p:nvPr/>
            </p:nvSpPr>
            <p:spPr bwMode="auto">
              <a:xfrm>
                <a:off x="48" y="2592"/>
                <a:ext cx="1368" cy="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800100" indent="-342900" eaLnBrk="0" hangingPunct="0">
                  <a:defRPr sz="2400">
                    <a:solidFill>
                      <a:schemeClr val="tx1"/>
                    </a:solidFill>
                    <a:latin typeface="Times New Roman" panose="02020603050405020304" pitchFamily="18" charset="0"/>
                  </a:defRPr>
                </a:lvl2pPr>
                <a:lvl3pPr marL="1257300" indent="-342900" eaLnBrk="0" hangingPunct="0">
                  <a:defRPr sz="2400">
                    <a:solidFill>
                      <a:schemeClr val="tx1"/>
                    </a:solidFill>
                    <a:latin typeface="Times New Roman" panose="02020603050405020304" pitchFamily="18" charset="0"/>
                  </a:defRPr>
                </a:lvl3pPr>
                <a:lvl4pPr marL="1714500" indent="-342900" eaLnBrk="0" hangingPunct="0">
                  <a:defRPr sz="2400">
                    <a:solidFill>
                      <a:schemeClr val="tx1"/>
                    </a:solidFill>
                    <a:latin typeface="Times New Roman" panose="02020603050405020304" pitchFamily="18" charset="0"/>
                  </a:defRPr>
                </a:lvl4pPr>
                <a:lvl5pPr marL="2171700" indent="-342900" eaLnBrk="0" hangingPunct="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hlink"/>
                    </a:solidFill>
                    <a:latin typeface="Arial" panose="020B0604020202020204" pitchFamily="34" charset="0"/>
                  </a:rPr>
                  <a:t>HomeLoan (</a:t>
                </a:r>
              </a:p>
              <a:p>
                <a:pPr eaLnBrk="1" hangingPunct="1"/>
                <a:r>
                  <a:rPr lang="en-US" altLang="en-US" sz="1600">
                    <a:solidFill>
                      <a:schemeClr val="hlink"/>
                    </a:solidFill>
                    <a:latin typeface="Arial" panose="020B0604020202020204" pitchFamily="34" charset="0"/>
                  </a:rPr>
                  <a:t> Loanee:</a:t>
                </a:r>
                <a:r>
                  <a:rPr lang="en-US" altLang="en-US" sz="1600" i="1">
                    <a:latin typeface="Arial" panose="020B0604020202020204" pitchFamily="34" charset="0"/>
                  </a:rPr>
                  <a:t>  Frank Rizzo</a:t>
                </a:r>
                <a:endParaRPr lang="en-US" altLang="en-US" sz="800" i="1">
                  <a:latin typeface="Arial" panose="020B0604020202020204" pitchFamily="34" charset="0"/>
                </a:endParaRPr>
              </a:p>
              <a:p>
                <a:pPr eaLnBrk="1" hangingPunct="1"/>
                <a:r>
                  <a:rPr lang="en-US" altLang="en-US" sz="1600">
                    <a:latin typeface="Arial" panose="020B0604020202020204" pitchFamily="34" charset="0"/>
                  </a:rPr>
                  <a:t> </a:t>
                </a:r>
                <a:r>
                  <a:rPr lang="en-US" altLang="en-US" sz="1600">
                    <a:solidFill>
                      <a:schemeClr val="hlink"/>
                    </a:solidFill>
                    <a:latin typeface="Arial" panose="020B0604020202020204" pitchFamily="34" charset="0"/>
                  </a:rPr>
                  <a:t>Lender:</a:t>
                </a:r>
                <a:r>
                  <a:rPr lang="en-US" altLang="en-US" sz="1600" i="1">
                    <a:latin typeface="Arial" panose="020B0604020202020204" pitchFamily="34" charset="0"/>
                  </a:rPr>
                  <a:t>   MWF</a:t>
                </a:r>
              </a:p>
              <a:p>
                <a:pPr eaLnBrk="1" hangingPunct="1"/>
                <a:r>
                  <a:rPr lang="en-US" altLang="en-US" sz="1600">
                    <a:latin typeface="Arial" panose="020B0604020202020204" pitchFamily="34" charset="0"/>
                  </a:rPr>
                  <a:t> </a:t>
                </a:r>
                <a:r>
                  <a:rPr lang="en-US" altLang="en-US" sz="1600">
                    <a:solidFill>
                      <a:schemeClr val="hlink"/>
                    </a:solidFill>
                    <a:latin typeface="Arial" panose="020B0604020202020204" pitchFamily="34" charset="0"/>
                  </a:rPr>
                  <a:t>Agency:</a:t>
                </a:r>
                <a:r>
                  <a:rPr lang="en-US" altLang="en-US" sz="1600" i="1">
                    <a:latin typeface="Arial" panose="020B0604020202020204" pitchFamily="34" charset="0"/>
                  </a:rPr>
                  <a:t>  Lake View</a:t>
                </a:r>
              </a:p>
              <a:p>
                <a:pPr eaLnBrk="1" hangingPunct="1"/>
                <a:r>
                  <a:rPr lang="en-US" altLang="en-US" sz="1600">
                    <a:latin typeface="Arial" panose="020B0604020202020204" pitchFamily="34" charset="0"/>
                  </a:rPr>
                  <a:t> </a:t>
                </a:r>
                <a:r>
                  <a:rPr lang="en-US" altLang="en-US" sz="1600">
                    <a:solidFill>
                      <a:schemeClr val="hlink"/>
                    </a:solidFill>
                    <a:latin typeface="Arial" panose="020B0604020202020204" pitchFamily="34" charset="0"/>
                  </a:rPr>
                  <a:t>Amount:</a:t>
                </a:r>
                <a:r>
                  <a:rPr lang="en-US" altLang="en-US" sz="1600" i="1">
                    <a:latin typeface="Arial" panose="020B0604020202020204" pitchFamily="34" charset="0"/>
                  </a:rPr>
                  <a:t> $200,000</a:t>
                </a:r>
              </a:p>
              <a:p>
                <a:pPr eaLnBrk="1" hangingPunct="1"/>
                <a:r>
                  <a:rPr lang="en-US" altLang="en-US" sz="1600">
                    <a:latin typeface="Arial" panose="020B0604020202020204" pitchFamily="34" charset="0"/>
                  </a:rPr>
                  <a:t> </a:t>
                </a:r>
                <a:r>
                  <a:rPr lang="en-US" altLang="en-US" sz="1600">
                    <a:solidFill>
                      <a:schemeClr val="hlink"/>
                    </a:solidFill>
                    <a:latin typeface="Arial" panose="020B0604020202020204" pitchFamily="34" charset="0"/>
                  </a:rPr>
                  <a:t>Term:</a:t>
                </a:r>
                <a:r>
                  <a:rPr lang="en-US" altLang="en-US" sz="1600" i="1">
                    <a:latin typeface="Arial" panose="020B0604020202020204" pitchFamily="34" charset="0"/>
                  </a:rPr>
                  <a:t>     15 years</a:t>
                </a:r>
              </a:p>
              <a:p>
                <a:pPr eaLnBrk="1" hangingPunct="1"/>
                <a:r>
                  <a:rPr lang="en-US" altLang="en-US" sz="1600">
                    <a:solidFill>
                      <a:schemeClr val="hlink"/>
                    </a:solidFill>
                    <a:latin typeface="Arial" panose="020B0604020202020204" pitchFamily="34" charset="0"/>
                  </a:rPr>
                  <a:t>)</a:t>
                </a:r>
              </a:p>
            </p:txBody>
          </p:sp>
          <p:sp>
            <p:nvSpPr>
              <p:cNvPr id="1594376" name="Rectangle 8"/>
              <p:cNvSpPr>
                <a:spLocks noChangeArrowheads="1"/>
              </p:cNvSpPr>
              <p:nvPr/>
            </p:nvSpPr>
            <p:spPr bwMode="auto">
              <a:xfrm>
                <a:off x="48" y="2544"/>
                <a:ext cx="1344" cy="1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94377" name="Group 9"/>
            <p:cNvGrpSpPr>
              <a:grpSpLocks/>
            </p:cNvGrpSpPr>
            <p:nvPr/>
          </p:nvGrpSpPr>
          <p:grpSpPr bwMode="auto">
            <a:xfrm>
              <a:off x="3024" y="2928"/>
              <a:ext cx="1297" cy="1200"/>
              <a:chOff x="3024" y="2544"/>
              <a:chExt cx="1297" cy="1200"/>
            </a:xfrm>
          </p:grpSpPr>
          <p:sp>
            <p:nvSpPr>
              <p:cNvPr id="1594378" name="Text Box 10"/>
              <p:cNvSpPr txBox="1">
                <a:spLocks noChangeArrowheads="1"/>
              </p:cNvSpPr>
              <p:nvPr/>
            </p:nvSpPr>
            <p:spPr bwMode="auto">
              <a:xfrm>
                <a:off x="3024" y="2561"/>
                <a:ext cx="1297" cy="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800100" indent="-342900" eaLnBrk="0" hangingPunct="0">
                  <a:defRPr sz="2400">
                    <a:solidFill>
                      <a:schemeClr val="tx1"/>
                    </a:solidFill>
                    <a:latin typeface="Times New Roman" panose="02020603050405020304" pitchFamily="18" charset="0"/>
                  </a:defRPr>
                </a:lvl2pPr>
                <a:lvl3pPr marL="1257300" indent="-342900" eaLnBrk="0" hangingPunct="0">
                  <a:defRPr sz="2400">
                    <a:solidFill>
                      <a:schemeClr val="tx1"/>
                    </a:solidFill>
                    <a:latin typeface="Times New Roman" panose="02020603050405020304" pitchFamily="18" charset="0"/>
                  </a:defRPr>
                </a:lvl3pPr>
                <a:lvl4pPr marL="1714500" indent="-342900" eaLnBrk="0" hangingPunct="0">
                  <a:defRPr sz="2400">
                    <a:solidFill>
                      <a:schemeClr val="tx1"/>
                    </a:solidFill>
                    <a:latin typeface="Times New Roman" panose="02020603050405020304" pitchFamily="18" charset="0"/>
                  </a:defRPr>
                </a:lvl4pPr>
                <a:lvl5pPr marL="2171700" indent="-342900" eaLnBrk="0" hangingPunct="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i="1">
                    <a:latin typeface="Arial" panose="020B0604020202020204" pitchFamily="34" charset="0"/>
                  </a:rPr>
                  <a:t>  Frank Rizzo bought</a:t>
                </a:r>
              </a:p>
              <a:p>
                <a:pPr eaLnBrk="1" hangingPunct="1"/>
                <a:r>
                  <a:rPr lang="en-US" altLang="en-US" sz="1600" i="1">
                    <a:latin typeface="Arial" panose="020B0604020202020204" pitchFamily="34" charset="0"/>
                  </a:rPr>
                  <a:t>his home from Lake</a:t>
                </a:r>
              </a:p>
              <a:p>
                <a:pPr eaLnBrk="1" hangingPunct="1"/>
                <a:r>
                  <a:rPr lang="en-US" altLang="en-US" sz="1600" i="1">
                    <a:latin typeface="Arial" panose="020B0604020202020204" pitchFamily="34" charset="0"/>
                  </a:rPr>
                  <a:t>View Real Estate in</a:t>
                </a:r>
              </a:p>
              <a:p>
                <a:pPr eaLnBrk="1" hangingPunct="1"/>
                <a:r>
                  <a:rPr lang="en-US" altLang="en-US" sz="1600" i="1">
                    <a:latin typeface="Arial" panose="020B0604020202020204" pitchFamily="34" charset="0"/>
                  </a:rPr>
                  <a:t>1992.</a:t>
                </a:r>
              </a:p>
              <a:p>
                <a:pPr eaLnBrk="1" hangingPunct="1"/>
                <a:r>
                  <a:rPr lang="en-US" altLang="en-US" sz="1600" i="1">
                    <a:latin typeface="Arial" panose="020B0604020202020204" pitchFamily="34" charset="0"/>
                  </a:rPr>
                  <a:t>  He paid $200,000</a:t>
                </a:r>
              </a:p>
              <a:p>
                <a:pPr eaLnBrk="1" hangingPunct="1"/>
                <a:r>
                  <a:rPr lang="en-US" altLang="en-US" sz="1600" i="1">
                    <a:latin typeface="Arial" panose="020B0604020202020204" pitchFamily="34" charset="0"/>
                  </a:rPr>
                  <a:t>under a15-year loan</a:t>
                </a:r>
              </a:p>
              <a:p>
                <a:pPr eaLnBrk="1" hangingPunct="1"/>
                <a:r>
                  <a:rPr lang="en-US" altLang="en-US" sz="1600" i="1">
                    <a:latin typeface="Arial" panose="020B0604020202020204" pitchFamily="34" charset="0"/>
                  </a:rPr>
                  <a:t>from MW Financial.</a:t>
                </a:r>
              </a:p>
            </p:txBody>
          </p:sp>
          <p:sp>
            <p:nvSpPr>
              <p:cNvPr id="1594379" name="Rectangle 11"/>
              <p:cNvSpPr>
                <a:spLocks noChangeArrowheads="1"/>
              </p:cNvSpPr>
              <p:nvPr/>
            </p:nvSpPr>
            <p:spPr bwMode="auto">
              <a:xfrm>
                <a:off x="3024" y="2544"/>
                <a:ext cx="1296" cy="1200"/>
              </a:xfrm>
              <a:prstGeom prst="rect">
                <a:avLst/>
              </a:prstGeom>
              <a:noFill/>
              <a:ln w="1905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94380" name="Group 12"/>
            <p:cNvGrpSpPr>
              <a:grpSpLocks/>
            </p:cNvGrpSpPr>
            <p:nvPr/>
          </p:nvGrpSpPr>
          <p:grpSpPr bwMode="auto">
            <a:xfrm>
              <a:off x="4397" y="2928"/>
              <a:ext cx="1363" cy="1200"/>
              <a:chOff x="4397" y="2544"/>
              <a:chExt cx="1363" cy="1200"/>
            </a:xfrm>
          </p:grpSpPr>
          <p:sp>
            <p:nvSpPr>
              <p:cNvPr id="1594381" name="Text Box 13"/>
              <p:cNvSpPr txBox="1">
                <a:spLocks noChangeArrowheads="1"/>
              </p:cNvSpPr>
              <p:nvPr/>
            </p:nvSpPr>
            <p:spPr bwMode="auto">
              <a:xfrm>
                <a:off x="4397" y="2544"/>
                <a:ext cx="1363" cy="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800100" indent="-342900" eaLnBrk="0" hangingPunct="0">
                  <a:defRPr sz="2400">
                    <a:solidFill>
                      <a:schemeClr val="tx1"/>
                    </a:solidFill>
                    <a:latin typeface="Times New Roman" panose="02020603050405020304" pitchFamily="18" charset="0"/>
                  </a:defRPr>
                </a:lvl2pPr>
                <a:lvl3pPr marL="1257300" indent="-342900" eaLnBrk="0" hangingPunct="0">
                  <a:defRPr sz="2400">
                    <a:solidFill>
                      <a:schemeClr val="tx1"/>
                    </a:solidFill>
                    <a:latin typeface="Times New Roman" panose="02020603050405020304" pitchFamily="18" charset="0"/>
                  </a:defRPr>
                </a:lvl3pPr>
                <a:lvl4pPr marL="1714500" indent="-342900" eaLnBrk="0" hangingPunct="0">
                  <a:defRPr sz="2400">
                    <a:solidFill>
                      <a:schemeClr val="tx1"/>
                    </a:solidFill>
                    <a:latin typeface="Times New Roman" panose="02020603050405020304" pitchFamily="18" charset="0"/>
                  </a:defRPr>
                </a:lvl4pPr>
                <a:lvl5pPr marL="2171700" indent="-342900" eaLnBrk="0" hangingPunct="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i="1">
                    <a:solidFill>
                      <a:schemeClr val="hlink"/>
                    </a:solidFill>
                    <a:latin typeface="Arial" panose="020B0604020202020204" pitchFamily="34" charset="0"/>
                  </a:rPr>
                  <a:t>&lt;a href&gt;</a:t>
                </a:r>
                <a:r>
                  <a:rPr lang="en-US" altLang="en-US" sz="1600" i="1">
                    <a:latin typeface="Arial" panose="020B0604020202020204" pitchFamily="34" charset="0"/>
                  </a:rPr>
                  <a:t>Frank Rizzo</a:t>
                </a:r>
              </a:p>
              <a:p>
                <a:pPr eaLnBrk="1" hangingPunct="1"/>
                <a:r>
                  <a:rPr lang="en-US" altLang="en-US" sz="1600" i="1">
                    <a:solidFill>
                      <a:schemeClr val="hlink"/>
                    </a:solidFill>
                    <a:latin typeface="Arial" panose="020B0604020202020204" pitchFamily="34" charset="0"/>
                  </a:rPr>
                  <a:t>&lt;/a&gt;</a:t>
                </a:r>
                <a:r>
                  <a:rPr lang="en-US" altLang="en-US" sz="1600" i="1">
                    <a:latin typeface="Arial" panose="020B0604020202020204" pitchFamily="34" charset="0"/>
                  </a:rPr>
                  <a:t> Bought</a:t>
                </a:r>
              </a:p>
              <a:p>
                <a:pPr eaLnBrk="1" hangingPunct="1"/>
                <a:r>
                  <a:rPr lang="en-US" altLang="en-US" sz="1600" i="1">
                    <a:solidFill>
                      <a:schemeClr val="hlink"/>
                    </a:solidFill>
                    <a:latin typeface="Arial" panose="020B0604020202020204" pitchFamily="34" charset="0"/>
                  </a:rPr>
                  <a:t>&lt;a hef&gt;</a:t>
                </a:r>
                <a:r>
                  <a:rPr lang="en-US" altLang="en-US" sz="1600" i="1">
                    <a:latin typeface="Arial" panose="020B0604020202020204" pitchFamily="34" charset="0"/>
                  </a:rPr>
                  <a:t>this home</a:t>
                </a:r>
                <a:r>
                  <a:rPr lang="en-US" altLang="en-US" sz="1600" i="1">
                    <a:solidFill>
                      <a:schemeClr val="hlink"/>
                    </a:solidFill>
                    <a:latin typeface="Arial" panose="020B0604020202020204" pitchFamily="34" charset="0"/>
                  </a:rPr>
                  <a:t>&lt;/a&gt;</a:t>
                </a:r>
              </a:p>
              <a:p>
                <a:pPr eaLnBrk="1" hangingPunct="1"/>
                <a:r>
                  <a:rPr lang="en-US" altLang="en-US" sz="1600" i="1">
                    <a:latin typeface="Arial" panose="020B0604020202020204" pitchFamily="34" charset="0"/>
                  </a:rPr>
                  <a:t>from </a:t>
                </a:r>
                <a:r>
                  <a:rPr lang="en-US" altLang="en-US" sz="1600" i="1">
                    <a:solidFill>
                      <a:schemeClr val="hlink"/>
                    </a:solidFill>
                    <a:latin typeface="Arial" panose="020B0604020202020204" pitchFamily="34" charset="0"/>
                  </a:rPr>
                  <a:t>&lt;a href&gt;</a:t>
                </a:r>
                <a:r>
                  <a:rPr lang="en-US" altLang="en-US" sz="1600" i="1">
                    <a:latin typeface="Arial" panose="020B0604020202020204" pitchFamily="34" charset="0"/>
                  </a:rPr>
                  <a:t>Lake</a:t>
                </a:r>
              </a:p>
              <a:p>
                <a:pPr eaLnBrk="1" hangingPunct="1"/>
                <a:r>
                  <a:rPr lang="en-US" altLang="en-US" sz="1600" i="1">
                    <a:latin typeface="Arial" panose="020B0604020202020204" pitchFamily="34" charset="0"/>
                  </a:rPr>
                  <a:t>View Real Estate</a:t>
                </a:r>
                <a:r>
                  <a:rPr lang="en-US" altLang="en-US" sz="1600" i="1">
                    <a:solidFill>
                      <a:schemeClr val="hlink"/>
                    </a:solidFill>
                    <a:latin typeface="Arial" panose="020B0604020202020204" pitchFamily="34" charset="0"/>
                  </a:rPr>
                  <a:t>&lt;/a&gt;</a:t>
                </a:r>
              </a:p>
              <a:p>
                <a:pPr eaLnBrk="1" hangingPunct="1"/>
                <a:r>
                  <a:rPr lang="en-US" altLang="en-US" sz="1600" i="1">
                    <a:latin typeface="Arial" panose="020B0604020202020204" pitchFamily="34" charset="0"/>
                  </a:rPr>
                  <a:t>In </a:t>
                </a:r>
                <a:r>
                  <a:rPr lang="en-US" altLang="en-US" sz="1600" i="1">
                    <a:solidFill>
                      <a:schemeClr val="hlink"/>
                    </a:solidFill>
                    <a:latin typeface="Arial" panose="020B0604020202020204" pitchFamily="34" charset="0"/>
                  </a:rPr>
                  <a:t>&lt;b&gt;</a:t>
                </a:r>
                <a:r>
                  <a:rPr lang="en-US" altLang="en-US" sz="1600" i="1">
                    <a:latin typeface="Arial" panose="020B0604020202020204" pitchFamily="34" charset="0"/>
                  </a:rPr>
                  <a:t>1992</a:t>
                </a:r>
                <a:r>
                  <a:rPr lang="en-US" altLang="en-US" sz="1600" i="1">
                    <a:solidFill>
                      <a:schemeClr val="hlink"/>
                    </a:solidFill>
                    <a:latin typeface="Arial" panose="020B0604020202020204" pitchFamily="34" charset="0"/>
                  </a:rPr>
                  <a:t>&lt;/b&gt;</a:t>
                </a:r>
                <a:r>
                  <a:rPr lang="en-US" altLang="en-US" sz="1600" i="1">
                    <a:latin typeface="Arial" panose="020B0604020202020204" pitchFamily="34" charset="0"/>
                  </a:rPr>
                  <a:t>.</a:t>
                </a:r>
              </a:p>
              <a:p>
                <a:pPr eaLnBrk="1" hangingPunct="1"/>
                <a:r>
                  <a:rPr lang="en-US" altLang="en-US" sz="1600" i="1">
                    <a:solidFill>
                      <a:schemeClr val="hlink"/>
                    </a:solidFill>
                    <a:latin typeface="Arial" panose="020B0604020202020204" pitchFamily="34" charset="0"/>
                  </a:rPr>
                  <a:t>&lt;p&gt;</a:t>
                </a:r>
                <a:r>
                  <a:rPr lang="en-US" altLang="en-US" sz="1600" i="1">
                    <a:latin typeface="Arial" panose="020B0604020202020204" pitchFamily="34" charset="0"/>
                  </a:rPr>
                  <a:t>...</a:t>
                </a:r>
              </a:p>
            </p:txBody>
          </p:sp>
          <p:sp>
            <p:nvSpPr>
              <p:cNvPr id="1594382" name="Rectangle 14"/>
              <p:cNvSpPr>
                <a:spLocks noChangeArrowheads="1"/>
              </p:cNvSpPr>
              <p:nvPr/>
            </p:nvSpPr>
            <p:spPr bwMode="auto">
              <a:xfrm>
                <a:off x="4408" y="2544"/>
                <a:ext cx="1344" cy="1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94383" name="Group 15"/>
            <p:cNvGrpSpPr>
              <a:grpSpLocks/>
            </p:cNvGrpSpPr>
            <p:nvPr/>
          </p:nvGrpSpPr>
          <p:grpSpPr bwMode="auto">
            <a:xfrm>
              <a:off x="1488" y="2928"/>
              <a:ext cx="1440" cy="1200"/>
              <a:chOff x="1488" y="2928"/>
              <a:chExt cx="1440" cy="1200"/>
            </a:xfrm>
          </p:grpSpPr>
          <p:sp>
            <p:nvSpPr>
              <p:cNvPr id="1594384" name="Rectangle 16"/>
              <p:cNvSpPr>
                <a:spLocks noChangeArrowheads="1"/>
              </p:cNvSpPr>
              <p:nvPr/>
            </p:nvSpPr>
            <p:spPr bwMode="auto">
              <a:xfrm>
                <a:off x="1488" y="2928"/>
                <a:ext cx="1440" cy="1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94385" name="Group 17"/>
              <p:cNvGrpSpPr>
                <a:grpSpLocks/>
              </p:cNvGrpSpPr>
              <p:nvPr/>
            </p:nvGrpSpPr>
            <p:grpSpPr bwMode="auto">
              <a:xfrm>
                <a:off x="1511" y="2976"/>
                <a:ext cx="1091" cy="1092"/>
                <a:chOff x="3629" y="1632"/>
                <a:chExt cx="1651" cy="1518"/>
              </a:xfrm>
            </p:grpSpPr>
            <p:pic>
              <p:nvPicPr>
                <p:cNvPr id="1594386" name="Picture 18" descr="d4xjnynk[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9" y="2137"/>
                  <a:ext cx="1085" cy="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94387" name="AutoShape 19"/>
                <p:cNvSpPr>
                  <a:spLocks noChangeArrowheads="1"/>
                </p:cNvSpPr>
                <p:nvPr/>
              </p:nvSpPr>
              <p:spPr bwMode="auto">
                <a:xfrm>
                  <a:off x="4560" y="1632"/>
                  <a:ext cx="720" cy="672"/>
                </a:xfrm>
                <a:prstGeom prst="wedgeRectCallout">
                  <a:avLst>
                    <a:gd name="adj1" fmla="val -142778"/>
                    <a:gd name="adj2" fmla="val 37944"/>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sz="800" i="1">
                    <a:latin typeface="Arial" panose="020B0604020202020204" pitchFamily="34" charset="0"/>
                  </a:endParaRPr>
                </a:p>
              </p:txBody>
            </p:sp>
            <p:pic>
              <p:nvPicPr>
                <p:cNvPr id="1594388" name="Picture 20" descr="l4xa3fm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39" y="1739"/>
                  <a:ext cx="732" cy="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94389" name="AutoShape 21"/>
                <p:cNvSpPr>
                  <a:spLocks noChangeArrowheads="1"/>
                </p:cNvSpPr>
                <p:nvPr/>
              </p:nvSpPr>
              <p:spPr bwMode="auto">
                <a:xfrm>
                  <a:off x="3840" y="2160"/>
                  <a:ext cx="144" cy="144"/>
                </a:xfrm>
                <a:prstGeom prst="star4">
                  <a:avLst>
                    <a:gd name="adj" fmla="val 22917"/>
                  </a:avLst>
                </a:prstGeom>
                <a:solidFill>
                  <a:schemeClr val="tx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94390" name="Text Box 22"/>
              <p:cNvSpPr txBox="1">
                <a:spLocks noChangeArrowheads="1"/>
              </p:cNvSpPr>
              <p:nvPr/>
            </p:nvSpPr>
            <p:spPr bwMode="auto">
              <a:xfrm>
                <a:off x="1488" y="3840"/>
                <a:ext cx="14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600">
                    <a:solidFill>
                      <a:schemeClr val="hlink"/>
                    </a:solidFill>
                    <a:latin typeface="Arial" panose="020B0604020202020204" pitchFamily="34" charset="0"/>
                  </a:rPr>
                  <a:t>Loans(</a:t>
                </a:r>
                <a:r>
                  <a:rPr lang="en-US" altLang="en-US" sz="1600" i="1">
                    <a:latin typeface="Arial" panose="020B0604020202020204" pitchFamily="34" charset="0"/>
                  </a:rPr>
                  <a:t>$200K</a:t>
                </a:r>
                <a:r>
                  <a:rPr lang="en-US" altLang="en-US" sz="1600">
                    <a:latin typeface="Arial" panose="020B0604020202020204" pitchFamily="34" charset="0"/>
                  </a:rPr>
                  <a:t>,[</a:t>
                </a:r>
                <a:r>
                  <a:rPr lang="en-US" altLang="en-US" sz="1600" i="1">
                    <a:latin typeface="Arial" panose="020B0604020202020204" pitchFamily="34" charset="0"/>
                  </a:rPr>
                  <a:t>map</a:t>
                </a:r>
                <a:r>
                  <a:rPr lang="en-US" altLang="en-US" sz="1600">
                    <a:latin typeface="Arial" panose="020B0604020202020204" pitchFamily="34" charset="0"/>
                  </a:rPr>
                  <a:t>],...</a:t>
                </a:r>
                <a:r>
                  <a:rPr lang="en-US" altLang="en-US" sz="1600">
                    <a:solidFill>
                      <a:schemeClr val="hlink"/>
                    </a:solidFill>
                    <a:latin typeface="Arial" panose="020B0604020202020204" pitchFamily="34" charset="0"/>
                  </a:rPr>
                  <a:t>)</a:t>
                </a:r>
              </a:p>
            </p:txBody>
          </p:sp>
          <p:pic>
            <p:nvPicPr>
              <p:cNvPr id="1594391" name="Picture 23" descr="033izyed[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9" y="3324"/>
                <a:ext cx="385" cy="6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sp>
        <p:nvSpPr>
          <p:cNvPr id="1594392" name="Rectangle 24"/>
          <p:cNvSpPr>
            <a:spLocks noChangeArrowheads="1"/>
          </p:cNvSpPr>
          <p:nvPr/>
        </p:nvSpPr>
        <p:spPr bwMode="auto">
          <a:xfrm>
            <a:off x="838200" y="254000"/>
            <a:ext cx="8043209"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3600" b="1">
                <a:solidFill>
                  <a:schemeClr val="tx2"/>
                </a:solidFill>
                <a:latin typeface="Tahoma" panose="020B0604030504040204" pitchFamily="34" charset="0"/>
              </a:defRPr>
            </a:lvl1pPr>
            <a:lvl2pPr algn="ctr">
              <a:defRPr sz="3600" b="1">
                <a:solidFill>
                  <a:schemeClr val="tx2"/>
                </a:solidFill>
                <a:latin typeface="Tahoma" panose="020B0604030504040204" pitchFamily="34" charset="0"/>
              </a:defRPr>
            </a:lvl2pPr>
            <a:lvl3pPr algn="ctr">
              <a:defRPr sz="3600" b="1">
                <a:solidFill>
                  <a:schemeClr val="tx2"/>
                </a:solidFill>
                <a:latin typeface="Tahoma" panose="020B0604030504040204" pitchFamily="34" charset="0"/>
              </a:defRPr>
            </a:lvl3pPr>
            <a:lvl4pPr algn="ctr">
              <a:defRPr sz="3600" b="1">
                <a:solidFill>
                  <a:schemeClr val="tx2"/>
                </a:solidFill>
                <a:latin typeface="Tahoma" panose="020B0604030504040204" pitchFamily="34" charset="0"/>
              </a:defRPr>
            </a:lvl4pPr>
            <a:lvl5pPr algn="ctr">
              <a:defRPr sz="3600" b="1">
                <a:solidFill>
                  <a:schemeClr val="tx2"/>
                </a:solidFill>
                <a:latin typeface="Tahoma" panose="020B0604030504040204" pitchFamily="34" charset="0"/>
              </a:defRPr>
            </a:lvl5pPr>
            <a:lvl6pPr marL="457200" algn="ctr" fontAlgn="base">
              <a:spcBef>
                <a:spcPct val="0"/>
              </a:spcBef>
              <a:spcAft>
                <a:spcPct val="0"/>
              </a:spcAft>
              <a:defRPr sz="3600" b="1">
                <a:solidFill>
                  <a:schemeClr val="tx2"/>
                </a:solidFill>
                <a:latin typeface="Tahoma" panose="020B0604030504040204" pitchFamily="34" charset="0"/>
              </a:defRPr>
            </a:lvl6pPr>
            <a:lvl7pPr marL="914400" algn="ctr" fontAlgn="base">
              <a:spcBef>
                <a:spcPct val="0"/>
              </a:spcBef>
              <a:spcAft>
                <a:spcPct val="0"/>
              </a:spcAft>
              <a:defRPr sz="3600" b="1">
                <a:solidFill>
                  <a:schemeClr val="tx2"/>
                </a:solidFill>
                <a:latin typeface="Tahoma" panose="020B0604030504040204" pitchFamily="34" charset="0"/>
              </a:defRPr>
            </a:lvl7pPr>
            <a:lvl8pPr marL="1371600" algn="ctr" fontAlgn="base">
              <a:spcBef>
                <a:spcPct val="0"/>
              </a:spcBef>
              <a:spcAft>
                <a:spcPct val="0"/>
              </a:spcAft>
              <a:defRPr sz="3600" b="1">
                <a:solidFill>
                  <a:schemeClr val="tx2"/>
                </a:solidFill>
                <a:latin typeface="Tahoma" panose="020B0604030504040204" pitchFamily="34" charset="0"/>
              </a:defRPr>
            </a:lvl8pPr>
            <a:lvl9pPr marL="1828800" algn="ctr" fontAlgn="base">
              <a:spcBef>
                <a:spcPct val="0"/>
              </a:spcBef>
              <a:spcAft>
                <a:spcPct val="0"/>
              </a:spcAft>
              <a:defRPr sz="3600" b="1">
                <a:solidFill>
                  <a:schemeClr val="tx2"/>
                </a:solidFill>
                <a:latin typeface="Tahoma" panose="020B0604030504040204" pitchFamily="34" charset="0"/>
              </a:defRPr>
            </a:lvl9pPr>
          </a:lstStyle>
          <a:p>
            <a:pPr algn="l"/>
            <a:r>
              <a:rPr lang="en-US" altLang="en-US" dirty="0">
                <a:solidFill>
                  <a:schemeClr val="tx1"/>
                </a:solidFill>
                <a:latin typeface="+mn-lt"/>
              </a:rPr>
              <a:t>Mining Text Data: An Introduction</a:t>
            </a:r>
          </a:p>
        </p:txBody>
      </p:sp>
      <p:sp>
        <p:nvSpPr>
          <p:cNvPr id="1594393" name="Line 25"/>
          <p:cNvSpPr>
            <a:spLocks noChangeShapeType="1"/>
          </p:cNvSpPr>
          <p:nvPr/>
        </p:nvSpPr>
        <p:spPr bwMode="auto">
          <a:xfrm flipH="1">
            <a:off x="3733800" y="3512904"/>
            <a:ext cx="185738" cy="44949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94394" name="Line 26"/>
          <p:cNvSpPr>
            <a:spLocks noChangeShapeType="1"/>
          </p:cNvSpPr>
          <p:nvPr/>
        </p:nvSpPr>
        <p:spPr bwMode="auto">
          <a:xfrm flipH="1">
            <a:off x="1600200" y="2971800"/>
            <a:ext cx="144780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94395" name="Line 27"/>
          <p:cNvSpPr>
            <a:spLocks noChangeShapeType="1"/>
          </p:cNvSpPr>
          <p:nvPr/>
        </p:nvSpPr>
        <p:spPr bwMode="auto">
          <a:xfrm>
            <a:off x="5334000" y="3429000"/>
            <a:ext cx="30480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94396" name="Line 28"/>
          <p:cNvSpPr>
            <a:spLocks noChangeShapeType="1"/>
          </p:cNvSpPr>
          <p:nvPr/>
        </p:nvSpPr>
        <p:spPr bwMode="auto">
          <a:xfrm>
            <a:off x="6095998" y="2971800"/>
            <a:ext cx="1524001" cy="990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33812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654" y="857250"/>
            <a:ext cx="7269480" cy="540359"/>
          </a:xfrm>
        </p:spPr>
        <p:txBody>
          <a:bodyPr>
            <a:normAutofit fontScale="90000"/>
          </a:bodyPr>
          <a:lstStyle/>
          <a:p>
            <a:r>
              <a:rPr lang="en-US" dirty="0" smtClean="0"/>
              <a:t>TERM FREQUENCY</a:t>
            </a:r>
            <a:endParaRPr lang="en-IN" dirty="0"/>
          </a:p>
        </p:txBody>
      </p:sp>
      <p:sp>
        <p:nvSpPr>
          <p:cNvPr id="3" name="Content Placeholder 2"/>
          <p:cNvSpPr>
            <a:spLocks noGrp="1"/>
          </p:cNvSpPr>
          <p:nvPr>
            <p:ph idx="1"/>
          </p:nvPr>
        </p:nvSpPr>
        <p:spPr>
          <a:xfrm>
            <a:off x="248073" y="1642682"/>
            <a:ext cx="5816359" cy="1202267"/>
          </a:xfrm>
        </p:spPr>
        <p:txBody>
          <a:bodyPr>
            <a:normAutofit fontScale="70000" lnSpcReduction="20000"/>
          </a:bodyPr>
          <a:lstStyle/>
          <a:p>
            <a:r>
              <a:rPr lang="en-US" dirty="0" smtClean="0"/>
              <a:t>FORMULA</a:t>
            </a:r>
            <a:r>
              <a:rPr lang="en-IN" dirty="0" smtClean="0"/>
              <a:t> :</a:t>
            </a:r>
          </a:p>
          <a:p>
            <a:pPr marL="0" indent="0">
              <a:buNone/>
            </a:pPr>
            <a:r>
              <a:rPr lang="en-US" dirty="0" smtClean="0"/>
              <a:t> NUMBER OF REPETION OF WORDS IN A  SENTENCE</a:t>
            </a:r>
          </a:p>
          <a:p>
            <a:pPr marL="0" indent="0">
              <a:buNone/>
            </a:pPr>
            <a:r>
              <a:rPr lang="en-US" dirty="0" smtClean="0"/>
              <a:t>        NUMBER OF WORDS IN A SENTENCE</a:t>
            </a:r>
          </a:p>
          <a:p>
            <a:pPr marL="0" indent="0">
              <a:buNone/>
            </a:pPr>
            <a:endParaRPr lang="en-US" dirty="0"/>
          </a:p>
          <a:p>
            <a:pPr marL="0" indent="0">
              <a:buNone/>
            </a:pPr>
            <a:endParaRPr lang="en-US" dirty="0"/>
          </a:p>
        </p:txBody>
      </p:sp>
      <p:cxnSp>
        <p:nvCxnSpPr>
          <p:cNvPr id="5" name="Straight Connector 4"/>
          <p:cNvCxnSpPr/>
          <p:nvPr/>
        </p:nvCxnSpPr>
        <p:spPr>
          <a:xfrm flipV="1">
            <a:off x="316654" y="2336619"/>
            <a:ext cx="4456127" cy="580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nvPr>
        </p:nvGraphicFramePr>
        <p:xfrm>
          <a:off x="5603965" y="1642682"/>
          <a:ext cx="3540035" cy="1303020"/>
        </p:xfrm>
        <a:graphic>
          <a:graphicData uri="http://schemas.openxmlformats.org/drawingml/2006/table">
            <a:tbl>
              <a:tblPr firstRow="1" bandRow="1">
                <a:tableStyleId>{5C22544A-7EE6-4342-B048-85BDC9FD1C3A}</a:tableStyleId>
              </a:tblPr>
              <a:tblGrid>
                <a:gridCol w="1138104">
                  <a:extLst>
                    <a:ext uri="{9D8B030D-6E8A-4147-A177-3AD203B41FA5}">
                      <a16:colId xmlns:a16="http://schemas.microsoft.com/office/drawing/2014/main" val="4234164419"/>
                    </a:ext>
                  </a:extLst>
                </a:gridCol>
                <a:gridCol w="1594671">
                  <a:extLst>
                    <a:ext uri="{9D8B030D-6E8A-4147-A177-3AD203B41FA5}">
                      <a16:colId xmlns:a16="http://schemas.microsoft.com/office/drawing/2014/main" val="4010703586"/>
                    </a:ext>
                  </a:extLst>
                </a:gridCol>
                <a:gridCol w="807260">
                  <a:extLst>
                    <a:ext uri="{9D8B030D-6E8A-4147-A177-3AD203B41FA5}">
                      <a16:colId xmlns:a16="http://schemas.microsoft.com/office/drawing/2014/main" val="2106625030"/>
                    </a:ext>
                  </a:extLst>
                </a:gridCol>
              </a:tblGrid>
              <a:tr h="480060">
                <a:tc>
                  <a:txBody>
                    <a:bodyPr/>
                    <a:lstStyle/>
                    <a:p>
                      <a:r>
                        <a:rPr lang="en-US" sz="1400" b="1" dirty="0" smtClean="0"/>
                        <a:t>SENTENCE</a:t>
                      </a:r>
                      <a:endParaRPr lang="en-IN" sz="1400" b="1" dirty="0">
                        <a:solidFill>
                          <a:schemeClr val="tx1"/>
                        </a:solidFill>
                      </a:endParaRPr>
                    </a:p>
                  </a:txBody>
                  <a:tcPr marL="68580" marR="68580" marT="34290" marB="34290">
                    <a:solidFill>
                      <a:schemeClr val="bg2"/>
                    </a:solidFill>
                  </a:tcPr>
                </a:tc>
                <a:tc>
                  <a:txBody>
                    <a:bodyPr/>
                    <a:lstStyle/>
                    <a:p>
                      <a:endParaRPr lang="en-IN" sz="1400" b="1" dirty="0">
                        <a:solidFill>
                          <a:schemeClr val="tx1"/>
                        </a:solidFill>
                      </a:endParaRPr>
                    </a:p>
                  </a:txBody>
                  <a:tcPr marL="68580" marR="68580" marT="34290" marB="34290">
                    <a:solidFill>
                      <a:schemeClr val="bg2"/>
                    </a:solidFill>
                  </a:tcPr>
                </a:tc>
                <a:tc>
                  <a:txBody>
                    <a:bodyPr/>
                    <a:lstStyle/>
                    <a:p>
                      <a:r>
                        <a:rPr lang="en-US" sz="1400" b="1" dirty="0" smtClean="0">
                          <a:solidFill>
                            <a:schemeClr val="bg1"/>
                          </a:solidFill>
                        </a:rPr>
                        <a:t>Total words</a:t>
                      </a:r>
                      <a:endParaRPr lang="en-IN" sz="1400" b="1" dirty="0">
                        <a:solidFill>
                          <a:schemeClr val="bg1"/>
                        </a:solidFill>
                      </a:endParaRPr>
                    </a:p>
                  </a:txBody>
                  <a:tcPr marL="68580" marR="68580" marT="34290" marB="34290">
                    <a:solidFill>
                      <a:schemeClr val="bg2"/>
                    </a:solidFill>
                  </a:tcPr>
                </a:tc>
                <a:extLst>
                  <a:ext uri="{0D108BD9-81ED-4DB2-BD59-A6C34878D82A}">
                    <a16:rowId xmlns:a16="http://schemas.microsoft.com/office/drawing/2014/main" val="2235929875"/>
                  </a:ext>
                </a:extLst>
              </a:tr>
              <a:tr h="274320">
                <a:tc>
                  <a:txBody>
                    <a:bodyPr/>
                    <a:lstStyle/>
                    <a:p>
                      <a:r>
                        <a:rPr lang="en-US" sz="1400" b="0" baseline="0" dirty="0" smtClean="0">
                          <a:solidFill>
                            <a:schemeClr val="tx1"/>
                          </a:solidFill>
                        </a:rPr>
                        <a:t>1</a:t>
                      </a:r>
                      <a:endParaRPr lang="en-IN" sz="1400" b="0" dirty="0">
                        <a:solidFill>
                          <a:schemeClr val="tx1"/>
                        </a:solidFill>
                      </a:endParaRPr>
                    </a:p>
                  </a:txBody>
                  <a:tcPr marL="68580" marR="68580" marT="34290" marB="34290">
                    <a:solidFill>
                      <a:schemeClr val="bg2"/>
                    </a:solidFill>
                  </a:tcPr>
                </a:tc>
                <a:tc>
                  <a:txBody>
                    <a:bodyPr/>
                    <a:lstStyle/>
                    <a:p>
                      <a:r>
                        <a:rPr lang="en-US" sz="1400" b="0" dirty="0" smtClean="0">
                          <a:solidFill>
                            <a:schemeClr val="tx1"/>
                          </a:solidFill>
                        </a:rPr>
                        <a:t>good boy</a:t>
                      </a:r>
                      <a:endParaRPr lang="en-IN" sz="1400" b="0" dirty="0">
                        <a:solidFill>
                          <a:schemeClr val="tx1"/>
                        </a:solidFill>
                      </a:endParaRPr>
                    </a:p>
                  </a:txBody>
                  <a:tcPr marL="68580" marR="68580" marT="34290" marB="34290">
                    <a:solidFill>
                      <a:schemeClr val="bg2"/>
                    </a:solidFill>
                  </a:tcPr>
                </a:tc>
                <a:tc>
                  <a:txBody>
                    <a:bodyPr/>
                    <a:lstStyle/>
                    <a:p>
                      <a:pPr algn="ctr"/>
                      <a:r>
                        <a:rPr lang="en-US" sz="1400" b="0" dirty="0" smtClean="0">
                          <a:solidFill>
                            <a:schemeClr val="tx1"/>
                          </a:solidFill>
                        </a:rPr>
                        <a:t>2</a:t>
                      </a:r>
                      <a:endParaRPr lang="en-IN" sz="1400" b="0" dirty="0">
                        <a:solidFill>
                          <a:schemeClr val="tx1"/>
                        </a:solidFill>
                      </a:endParaRPr>
                    </a:p>
                  </a:txBody>
                  <a:tcPr marL="68580" marR="68580" marT="34290" marB="34290">
                    <a:solidFill>
                      <a:schemeClr val="bg2"/>
                    </a:solidFill>
                  </a:tcPr>
                </a:tc>
                <a:extLst>
                  <a:ext uri="{0D108BD9-81ED-4DB2-BD59-A6C34878D82A}">
                    <a16:rowId xmlns:a16="http://schemas.microsoft.com/office/drawing/2014/main" val="2541501863"/>
                  </a:ext>
                </a:extLst>
              </a:tr>
              <a:tr h="274320">
                <a:tc>
                  <a:txBody>
                    <a:bodyPr/>
                    <a:lstStyle/>
                    <a:p>
                      <a:r>
                        <a:rPr lang="en-US" sz="1400" baseline="0" dirty="0" smtClean="0"/>
                        <a:t>2</a:t>
                      </a:r>
                    </a:p>
                  </a:txBody>
                  <a:tcPr marL="68580" marR="68580" marT="34290" marB="34290">
                    <a:solidFill>
                      <a:schemeClr val="bg2"/>
                    </a:solidFill>
                  </a:tcPr>
                </a:tc>
                <a:tc>
                  <a:txBody>
                    <a:bodyPr/>
                    <a:lstStyle/>
                    <a:p>
                      <a:r>
                        <a:rPr lang="en-US" sz="1400" dirty="0" smtClean="0"/>
                        <a:t>good girl</a:t>
                      </a:r>
                      <a:endParaRPr lang="en-IN" sz="1400" dirty="0"/>
                    </a:p>
                  </a:txBody>
                  <a:tcPr marL="68580" marR="68580" marT="34290" marB="34290">
                    <a:solidFill>
                      <a:schemeClr val="bg2"/>
                    </a:solidFill>
                  </a:tcPr>
                </a:tc>
                <a:tc>
                  <a:txBody>
                    <a:bodyPr/>
                    <a:lstStyle/>
                    <a:p>
                      <a:pPr algn="ctr"/>
                      <a:r>
                        <a:rPr lang="en-US" sz="1400" dirty="0" smtClean="0"/>
                        <a:t>2</a:t>
                      </a:r>
                      <a:endParaRPr lang="en-IN" sz="1400" dirty="0"/>
                    </a:p>
                  </a:txBody>
                  <a:tcPr marL="68580" marR="68580" marT="34290" marB="34290">
                    <a:solidFill>
                      <a:schemeClr val="bg2"/>
                    </a:solidFill>
                  </a:tcPr>
                </a:tc>
                <a:extLst>
                  <a:ext uri="{0D108BD9-81ED-4DB2-BD59-A6C34878D82A}">
                    <a16:rowId xmlns:a16="http://schemas.microsoft.com/office/drawing/2014/main" val="3419358170"/>
                  </a:ext>
                </a:extLst>
              </a:tr>
              <a:tr h="274320">
                <a:tc>
                  <a:txBody>
                    <a:bodyPr/>
                    <a:lstStyle/>
                    <a:p>
                      <a:r>
                        <a:rPr lang="en-US" sz="1400" dirty="0" smtClean="0"/>
                        <a:t>3</a:t>
                      </a:r>
                      <a:endParaRPr lang="en-IN" sz="1400" dirty="0"/>
                    </a:p>
                  </a:txBody>
                  <a:tcPr marL="68580" marR="68580" marT="34290" marB="34290">
                    <a:solidFill>
                      <a:schemeClr val="bg2"/>
                    </a:solidFill>
                  </a:tcPr>
                </a:tc>
                <a:tc>
                  <a:txBody>
                    <a:bodyPr/>
                    <a:lstStyle/>
                    <a:p>
                      <a:r>
                        <a:rPr lang="en-US" sz="1400" dirty="0" smtClean="0"/>
                        <a:t>good  boy girl</a:t>
                      </a:r>
                      <a:endParaRPr lang="en-IN" sz="1400" dirty="0"/>
                    </a:p>
                  </a:txBody>
                  <a:tcPr marL="68580" marR="68580" marT="34290" marB="34290">
                    <a:solidFill>
                      <a:schemeClr val="bg2"/>
                    </a:solidFill>
                  </a:tcPr>
                </a:tc>
                <a:tc>
                  <a:txBody>
                    <a:bodyPr/>
                    <a:lstStyle/>
                    <a:p>
                      <a:pPr algn="ctr"/>
                      <a:r>
                        <a:rPr lang="en-US" sz="1400" dirty="0" smtClean="0"/>
                        <a:t>3</a:t>
                      </a:r>
                      <a:endParaRPr lang="en-IN" sz="1400" dirty="0"/>
                    </a:p>
                  </a:txBody>
                  <a:tcPr marL="68580" marR="68580" marT="34290" marB="34290">
                    <a:solidFill>
                      <a:schemeClr val="bg2"/>
                    </a:solidFill>
                  </a:tcPr>
                </a:tc>
                <a:extLst>
                  <a:ext uri="{0D108BD9-81ED-4DB2-BD59-A6C34878D82A}">
                    <a16:rowId xmlns:a16="http://schemas.microsoft.com/office/drawing/2014/main" val="3890395375"/>
                  </a:ext>
                </a:extLst>
              </a:tr>
            </a:tbl>
          </a:graphicData>
        </a:graphic>
      </p:graphicFrame>
      <p:graphicFrame>
        <p:nvGraphicFramePr>
          <p:cNvPr id="7" name="Table 6"/>
          <p:cNvGraphicFramePr>
            <a:graphicFrameLocks noGrp="1"/>
          </p:cNvGraphicFramePr>
          <p:nvPr>
            <p:extLst/>
          </p:nvPr>
        </p:nvGraphicFramePr>
        <p:xfrm>
          <a:off x="829733" y="3949756"/>
          <a:ext cx="6096000" cy="1820411"/>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111518267"/>
                    </a:ext>
                  </a:extLst>
                </a:gridCol>
                <a:gridCol w="1524000">
                  <a:extLst>
                    <a:ext uri="{9D8B030D-6E8A-4147-A177-3AD203B41FA5}">
                      <a16:colId xmlns:a16="http://schemas.microsoft.com/office/drawing/2014/main" val="2102949684"/>
                    </a:ext>
                  </a:extLst>
                </a:gridCol>
                <a:gridCol w="1524000">
                  <a:extLst>
                    <a:ext uri="{9D8B030D-6E8A-4147-A177-3AD203B41FA5}">
                      <a16:colId xmlns:a16="http://schemas.microsoft.com/office/drawing/2014/main" val="1160281830"/>
                    </a:ext>
                  </a:extLst>
                </a:gridCol>
                <a:gridCol w="1524000">
                  <a:extLst>
                    <a:ext uri="{9D8B030D-6E8A-4147-A177-3AD203B41FA5}">
                      <a16:colId xmlns:a16="http://schemas.microsoft.com/office/drawing/2014/main" val="3031758982"/>
                    </a:ext>
                  </a:extLst>
                </a:gridCol>
              </a:tblGrid>
              <a:tr h="471961">
                <a:tc>
                  <a:txBody>
                    <a:bodyPr/>
                    <a:lstStyle/>
                    <a:p>
                      <a:r>
                        <a:rPr lang="en-US" sz="1400" dirty="0" smtClean="0"/>
                        <a:t>Sentence</a:t>
                      </a:r>
                      <a:endParaRPr lang="en-IN" sz="1400" dirty="0"/>
                    </a:p>
                  </a:txBody>
                  <a:tcPr marL="68580" marR="68580" marT="34290" marB="34290">
                    <a:solidFill>
                      <a:srgbClr val="FFC000"/>
                    </a:solidFill>
                  </a:tcPr>
                </a:tc>
                <a:tc>
                  <a:txBody>
                    <a:bodyPr/>
                    <a:lstStyle/>
                    <a:p>
                      <a:r>
                        <a:rPr lang="en-US" sz="1400" dirty="0" smtClean="0"/>
                        <a:t>good</a:t>
                      </a:r>
                      <a:endParaRPr lang="en-IN" sz="1400" dirty="0"/>
                    </a:p>
                  </a:txBody>
                  <a:tcPr marL="68580" marR="68580" marT="34290" marB="34290">
                    <a:solidFill>
                      <a:srgbClr val="FFC000"/>
                    </a:solidFill>
                  </a:tcPr>
                </a:tc>
                <a:tc>
                  <a:txBody>
                    <a:bodyPr/>
                    <a:lstStyle/>
                    <a:p>
                      <a:r>
                        <a:rPr lang="en-US" sz="1400" dirty="0" smtClean="0"/>
                        <a:t>boy</a:t>
                      </a:r>
                      <a:endParaRPr lang="en-IN" sz="1400" dirty="0"/>
                    </a:p>
                  </a:txBody>
                  <a:tcPr marL="68580" marR="68580" marT="34290" marB="34290">
                    <a:solidFill>
                      <a:srgbClr val="FFC000"/>
                    </a:solidFill>
                  </a:tcPr>
                </a:tc>
                <a:tc>
                  <a:txBody>
                    <a:bodyPr/>
                    <a:lstStyle/>
                    <a:p>
                      <a:r>
                        <a:rPr lang="en-US" sz="1400" dirty="0" smtClean="0"/>
                        <a:t>girl</a:t>
                      </a:r>
                      <a:endParaRPr lang="en-IN" sz="1400" dirty="0"/>
                    </a:p>
                  </a:txBody>
                  <a:tcPr marL="68580" marR="68580" marT="34290" marB="34290">
                    <a:solidFill>
                      <a:srgbClr val="FFC000"/>
                    </a:solidFill>
                  </a:tcPr>
                </a:tc>
                <a:extLst>
                  <a:ext uri="{0D108BD9-81ED-4DB2-BD59-A6C34878D82A}">
                    <a16:rowId xmlns:a16="http://schemas.microsoft.com/office/drawing/2014/main" val="1021874808"/>
                  </a:ext>
                </a:extLst>
              </a:tr>
              <a:tr h="449483">
                <a:tc>
                  <a:txBody>
                    <a:bodyPr/>
                    <a:lstStyle/>
                    <a:p>
                      <a:r>
                        <a:rPr lang="en-US" sz="1400" dirty="0" smtClean="0"/>
                        <a:t>1.</a:t>
                      </a:r>
                      <a:endParaRPr lang="en-IN" sz="1400" dirty="0"/>
                    </a:p>
                  </a:txBody>
                  <a:tcPr marL="68580" marR="68580" marT="34290" marB="34290">
                    <a:solidFill>
                      <a:srgbClr val="FFC000"/>
                    </a:solidFill>
                  </a:tcPr>
                </a:tc>
                <a:tc>
                  <a:txBody>
                    <a:bodyPr/>
                    <a:lstStyle/>
                    <a:p>
                      <a:r>
                        <a:rPr lang="en-US" sz="1400" dirty="0" smtClean="0"/>
                        <a:t>1/2</a:t>
                      </a:r>
                      <a:endParaRPr lang="en-IN" sz="1400" dirty="0"/>
                    </a:p>
                  </a:txBody>
                  <a:tcPr marL="68580" marR="68580" marT="34290" marB="34290">
                    <a:solidFill>
                      <a:schemeClr val="bg2"/>
                    </a:solidFill>
                  </a:tcPr>
                </a:tc>
                <a:tc>
                  <a:txBody>
                    <a:bodyPr/>
                    <a:lstStyle/>
                    <a:p>
                      <a:r>
                        <a:rPr lang="en-US" sz="1400" dirty="0" smtClean="0"/>
                        <a:t>1/2</a:t>
                      </a:r>
                      <a:endParaRPr lang="en-IN" sz="1400" dirty="0"/>
                    </a:p>
                  </a:txBody>
                  <a:tcPr marL="68580" marR="68580" marT="34290" marB="34290">
                    <a:solidFill>
                      <a:schemeClr val="bg2"/>
                    </a:solidFill>
                  </a:tcPr>
                </a:tc>
                <a:tc>
                  <a:txBody>
                    <a:bodyPr/>
                    <a:lstStyle/>
                    <a:p>
                      <a:r>
                        <a:rPr lang="en-US" sz="1400" dirty="0" smtClean="0"/>
                        <a:t>0</a:t>
                      </a:r>
                      <a:endParaRPr lang="en-IN" sz="1400" dirty="0"/>
                    </a:p>
                  </a:txBody>
                  <a:tcPr marL="68580" marR="68580" marT="34290" marB="34290">
                    <a:solidFill>
                      <a:schemeClr val="bg2"/>
                    </a:solidFill>
                  </a:tcPr>
                </a:tc>
                <a:extLst>
                  <a:ext uri="{0D108BD9-81ED-4DB2-BD59-A6C34878D82A}">
                    <a16:rowId xmlns:a16="http://schemas.microsoft.com/office/drawing/2014/main" val="4251524064"/>
                  </a:ext>
                </a:extLst>
              </a:tr>
              <a:tr h="449483">
                <a:tc>
                  <a:txBody>
                    <a:bodyPr/>
                    <a:lstStyle/>
                    <a:p>
                      <a:r>
                        <a:rPr lang="en-US" sz="1400" dirty="0" smtClean="0"/>
                        <a:t>2.</a:t>
                      </a:r>
                      <a:endParaRPr lang="en-IN" sz="1400" dirty="0"/>
                    </a:p>
                  </a:txBody>
                  <a:tcPr marL="68580" marR="68580" marT="34290" marB="34290">
                    <a:solidFill>
                      <a:srgbClr val="FFC000"/>
                    </a:solidFill>
                  </a:tcPr>
                </a:tc>
                <a:tc>
                  <a:txBody>
                    <a:bodyPr/>
                    <a:lstStyle/>
                    <a:p>
                      <a:r>
                        <a:rPr lang="en-US" sz="1400" dirty="0" smtClean="0"/>
                        <a:t>1/2</a:t>
                      </a:r>
                      <a:endParaRPr lang="en-IN" sz="1400" dirty="0"/>
                    </a:p>
                  </a:txBody>
                  <a:tcPr marL="68580" marR="68580" marT="34290" marB="34290">
                    <a:solidFill>
                      <a:schemeClr val="bg2"/>
                    </a:solidFill>
                  </a:tcPr>
                </a:tc>
                <a:tc>
                  <a:txBody>
                    <a:bodyPr/>
                    <a:lstStyle/>
                    <a:p>
                      <a:r>
                        <a:rPr lang="en-US" sz="1400" dirty="0" smtClean="0"/>
                        <a:t>0</a:t>
                      </a:r>
                      <a:endParaRPr lang="en-IN" sz="1400" dirty="0"/>
                    </a:p>
                  </a:txBody>
                  <a:tcPr marL="68580" marR="68580" marT="34290" marB="34290">
                    <a:solidFill>
                      <a:schemeClr val="bg2"/>
                    </a:solidFill>
                  </a:tcPr>
                </a:tc>
                <a:tc>
                  <a:txBody>
                    <a:bodyPr/>
                    <a:lstStyle/>
                    <a:p>
                      <a:r>
                        <a:rPr lang="en-US" sz="1400" dirty="0" smtClean="0"/>
                        <a:t>1/2</a:t>
                      </a:r>
                      <a:endParaRPr lang="en-IN" sz="1400" dirty="0"/>
                    </a:p>
                  </a:txBody>
                  <a:tcPr marL="68580" marR="68580" marT="34290" marB="34290">
                    <a:solidFill>
                      <a:schemeClr val="bg2"/>
                    </a:solidFill>
                  </a:tcPr>
                </a:tc>
                <a:extLst>
                  <a:ext uri="{0D108BD9-81ED-4DB2-BD59-A6C34878D82A}">
                    <a16:rowId xmlns:a16="http://schemas.microsoft.com/office/drawing/2014/main" val="1818784893"/>
                  </a:ext>
                </a:extLst>
              </a:tr>
              <a:tr h="449483">
                <a:tc>
                  <a:txBody>
                    <a:bodyPr/>
                    <a:lstStyle/>
                    <a:p>
                      <a:r>
                        <a:rPr lang="en-US" sz="1400" dirty="0" smtClean="0"/>
                        <a:t>3.</a:t>
                      </a:r>
                      <a:endParaRPr lang="en-IN" sz="1400" dirty="0"/>
                    </a:p>
                  </a:txBody>
                  <a:tcPr marL="68580" marR="68580" marT="34290" marB="34290">
                    <a:solidFill>
                      <a:srgbClr val="FFC000"/>
                    </a:solidFill>
                  </a:tcPr>
                </a:tc>
                <a:tc>
                  <a:txBody>
                    <a:bodyPr/>
                    <a:lstStyle/>
                    <a:p>
                      <a:r>
                        <a:rPr lang="en-US" sz="1400" dirty="0" smtClean="0"/>
                        <a:t>1/3</a:t>
                      </a:r>
                      <a:endParaRPr lang="en-IN" sz="1400" dirty="0"/>
                    </a:p>
                  </a:txBody>
                  <a:tcPr marL="68580" marR="68580" marT="34290" marB="34290">
                    <a:solidFill>
                      <a:schemeClr val="bg2"/>
                    </a:solidFill>
                  </a:tcPr>
                </a:tc>
                <a:tc>
                  <a:txBody>
                    <a:bodyPr/>
                    <a:lstStyle/>
                    <a:p>
                      <a:r>
                        <a:rPr lang="en-US" sz="1400" dirty="0" smtClean="0"/>
                        <a:t>1/3</a:t>
                      </a:r>
                      <a:endParaRPr lang="en-IN" sz="1400" dirty="0"/>
                    </a:p>
                  </a:txBody>
                  <a:tcPr marL="68580" marR="68580" marT="34290" marB="34290">
                    <a:solidFill>
                      <a:schemeClr val="bg2"/>
                    </a:solidFill>
                  </a:tcPr>
                </a:tc>
                <a:tc>
                  <a:txBody>
                    <a:bodyPr/>
                    <a:lstStyle/>
                    <a:p>
                      <a:r>
                        <a:rPr lang="en-US" sz="1400" dirty="0" smtClean="0"/>
                        <a:t>1/3</a:t>
                      </a:r>
                      <a:endParaRPr lang="en-IN" sz="1400" dirty="0"/>
                    </a:p>
                  </a:txBody>
                  <a:tcPr marL="68580" marR="68580" marT="34290" marB="34290">
                    <a:solidFill>
                      <a:schemeClr val="bg2"/>
                    </a:solidFill>
                  </a:tcPr>
                </a:tc>
                <a:extLst>
                  <a:ext uri="{0D108BD9-81ED-4DB2-BD59-A6C34878D82A}">
                    <a16:rowId xmlns:a16="http://schemas.microsoft.com/office/drawing/2014/main" val="3351173047"/>
                  </a:ext>
                </a:extLst>
              </a:tr>
            </a:tbl>
          </a:graphicData>
        </a:graphic>
      </p:graphicFrame>
    </p:spTree>
    <p:extLst>
      <p:ext uri="{BB962C8B-B14F-4D97-AF65-F5344CB8AC3E}">
        <p14:creationId xmlns:p14="http://schemas.microsoft.com/office/powerpoint/2010/main" val="390761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144" y="999986"/>
            <a:ext cx="7269480" cy="1047843"/>
          </a:xfrm>
        </p:spPr>
        <p:txBody>
          <a:bodyPr/>
          <a:lstStyle/>
          <a:p>
            <a:r>
              <a:rPr lang="en-US" dirty="0" smtClean="0"/>
              <a:t>IDF CALCULATION:</a:t>
            </a:r>
            <a:endParaRPr lang="en-IN" dirty="0"/>
          </a:p>
        </p:txBody>
      </p:sp>
      <p:sp>
        <p:nvSpPr>
          <p:cNvPr id="3" name="Content Placeholder 2"/>
          <p:cNvSpPr>
            <a:spLocks noGrp="1"/>
          </p:cNvSpPr>
          <p:nvPr>
            <p:ph idx="1"/>
          </p:nvPr>
        </p:nvSpPr>
        <p:spPr>
          <a:xfrm>
            <a:off x="280197" y="2228850"/>
            <a:ext cx="7486396" cy="3263503"/>
          </a:xfrm>
        </p:spPr>
        <p:txBody>
          <a:bodyPr>
            <a:normAutofit fontScale="92500" lnSpcReduction="20000"/>
          </a:bodyPr>
          <a:lstStyle/>
          <a:p>
            <a:r>
              <a:rPr lang="en-US" dirty="0" smtClean="0"/>
              <a:t>FORMULA:</a:t>
            </a:r>
          </a:p>
          <a:p>
            <a:pPr marL="0" indent="0">
              <a:buNone/>
            </a:pPr>
            <a:r>
              <a:rPr lang="en-US" dirty="0" smtClean="0"/>
              <a:t>Log                     no of sentences</a:t>
            </a:r>
          </a:p>
          <a:p>
            <a:pPr marL="0" indent="0">
              <a:buNone/>
            </a:pPr>
            <a:r>
              <a:rPr lang="en-US" dirty="0"/>
              <a:t> </a:t>
            </a:r>
            <a:r>
              <a:rPr lang="en-US" dirty="0" smtClean="0"/>
              <a:t>           no of sentences containing the word</a:t>
            </a:r>
          </a:p>
          <a:p>
            <a:pPr marL="0" indent="0">
              <a:buNone/>
            </a:pPr>
            <a:endParaRPr lang="en-US" dirty="0"/>
          </a:p>
          <a:p>
            <a:pPr marL="0" indent="0">
              <a:buNone/>
            </a:pPr>
            <a:r>
              <a:rPr lang="en-US" dirty="0" smtClean="0"/>
              <a:t>Example:</a:t>
            </a:r>
          </a:p>
          <a:p>
            <a:pPr marL="0" indent="0">
              <a:buNone/>
            </a:pPr>
            <a:r>
              <a:rPr lang="en-US" dirty="0" smtClean="0"/>
              <a:t>Good:</a:t>
            </a:r>
          </a:p>
          <a:p>
            <a:pPr marL="0" indent="0">
              <a:buNone/>
            </a:pPr>
            <a:r>
              <a:rPr lang="en-US" dirty="0" smtClean="0"/>
              <a:t>log(3/3) = log  1 = 0                                             </a:t>
            </a:r>
          </a:p>
          <a:p>
            <a:pPr marL="0" indent="0">
              <a:buNone/>
            </a:pPr>
            <a:r>
              <a:rPr lang="en-US" sz="1050" b="1" dirty="0">
                <a:solidFill>
                  <a:srgbClr val="FF0000"/>
                </a:solidFill>
              </a:rPr>
              <a:t>NO OF SENTENCES  WILL BE THE SAME</a:t>
            </a:r>
          </a:p>
          <a:p>
            <a:pPr marL="0" indent="0">
              <a:buNone/>
            </a:pPr>
            <a:r>
              <a:rPr lang="en-US" sz="1050" b="1" dirty="0">
                <a:solidFill>
                  <a:srgbClr val="FF0000"/>
                </a:solidFill>
              </a:rPr>
              <a:t>   HERE IT IS  3</a:t>
            </a:r>
          </a:p>
          <a:p>
            <a:pPr marL="0" indent="0">
              <a:buNone/>
            </a:pPr>
            <a:endParaRPr lang="en-US" dirty="0" smtClean="0"/>
          </a:p>
        </p:txBody>
      </p:sp>
      <p:cxnSp>
        <p:nvCxnSpPr>
          <p:cNvPr id="5" name="Straight Connector 4"/>
          <p:cNvCxnSpPr/>
          <p:nvPr/>
        </p:nvCxnSpPr>
        <p:spPr>
          <a:xfrm>
            <a:off x="854287" y="2914650"/>
            <a:ext cx="3235597" cy="12700"/>
          </a:xfrm>
          <a:prstGeom prst="line">
            <a:avLst/>
          </a:prstGeom>
        </p:spPr>
        <p:style>
          <a:lnRef idx="1">
            <a:schemeClr val="accent1"/>
          </a:lnRef>
          <a:fillRef idx="0">
            <a:schemeClr val="accent1"/>
          </a:fillRef>
          <a:effectRef idx="0">
            <a:schemeClr val="accent1"/>
          </a:effectRef>
          <a:fontRef idx="minor">
            <a:schemeClr val="tx1"/>
          </a:fontRef>
        </p:style>
      </p:cxnSp>
      <p:sp>
        <p:nvSpPr>
          <p:cNvPr id="9" name="Left Brace 8"/>
          <p:cNvSpPr/>
          <p:nvPr/>
        </p:nvSpPr>
        <p:spPr>
          <a:xfrm>
            <a:off x="684953" y="2584450"/>
            <a:ext cx="169334"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a:p>
        </p:txBody>
      </p:sp>
      <p:sp>
        <p:nvSpPr>
          <p:cNvPr id="10" name="Right Brace 9"/>
          <p:cNvSpPr/>
          <p:nvPr/>
        </p:nvSpPr>
        <p:spPr>
          <a:xfrm>
            <a:off x="4029288" y="2584450"/>
            <a:ext cx="3556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a:p>
        </p:txBody>
      </p:sp>
      <p:graphicFrame>
        <p:nvGraphicFramePr>
          <p:cNvPr id="13" name="Table 12"/>
          <p:cNvGraphicFramePr>
            <a:graphicFrameLocks noGrp="1"/>
          </p:cNvGraphicFramePr>
          <p:nvPr>
            <p:extLst/>
          </p:nvPr>
        </p:nvGraphicFramePr>
        <p:xfrm>
          <a:off x="3507377" y="3613150"/>
          <a:ext cx="5474061" cy="1520190"/>
        </p:xfrm>
        <a:graphic>
          <a:graphicData uri="http://schemas.openxmlformats.org/drawingml/2006/table">
            <a:tbl>
              <a:tblPr firstRow="1" bandRow="1">
                <a:tableStyleId>{5C22544A-7EE6-4342-B048-85BDC9FD1C3A}</a:tableStyleId>
              </a:tblPr>
              <a:tblGrid>
                <a:gridCol w="1368515">
                  <a:extLst>
                    <a:ext uri="{9D8B030D-6E8A-4147-A177-3AD203B41FA5}">
                      <a16:colId xmlns:a16="http://schemas.microsoft.com/office/drawing/2014/main" val="2607763383"/>
                    </a:ext>
                  </a:extLst>
                </a:gridCol>
                <a:gridCol w="1368515">
                  <a:extLst>
                    <a:ext uri="{9D8B030D-6E8A-4147-A177-3AD203B41FA5}">
                      <a16:colId xmlns:a16="http://schemas.microsoft.com/office/drawing/2014/main" val="3502361498"/>
                    </a:ext>
                  </a:extLst>
                </a:gridCol>
                <a:gridCol w="1368515">
                  <a:extLst>
                    <a:ext uri="{9D8B030D-6E8A-4147-A177-3AD203B41FA5}">
                      <a16:colId xmlns:a16="http://schemas.microsoft.com/office/drawing/2014/main" val="658024058"/>
                    </a:ext>
                  </a:extLst>
                </a:gridCol>
                <a:gridCol w="1368515">
                  <a:extLst>
                    <a:ext uri="{9D8B030D-6E8A-4147-A177-3AD203B41FA5}">
                      <a16:colId xmlns:a16="http://schemas.microsoft.com/office/drawing/2014/main" val="2274493199"/>
                    </a:ext>
                  </a:extLst>
                </a:gridCol>
              </a:tblGrid>
              <a:tr h="685800">
                <a:tc>
                  <a:txBody>
                    <a:bodyPr/>
                    <a:lstStyle/>
                    <a:p>
                      <a:endParaRPr lang="en-IN" sz="1400" dirty="0"/>
                    </a:p>
                  </a:txBody>
                  <a:tcPr marL="68580" marR="68580" marT="34290" marB="34290"/>
                </a:tc>
                <a:tc>
                  <a:txBody>
                    <a:bodyPr/>
                    <a:lstStyle/>
                    <a:p>
                      <a:r>
                        <a:rPr lang="en-US" sz="1400" dirty="0" smtClean="0"/>
                        <a:t>No of sentences</a:t>
                      </a:r>
                      <a:endParaRPr lang="en-IN" sz="1400" dirty="0"/>
                    </a:p>
                  </a:txBody>
                  <a:tcPr marL="68580" marR="68580" marT="34290" marB="34290"/>
                </a:tc>
                <a:tc>
                  <a:txBody>
                    <a:bodyPr/>
                    <a:lstStyle/>
                    <a:p>
                      <a:r>
                        <a:rPr lang="en-US" sz="1400" dirty="0" smtClean="0"/>
                        <a:t>No of sentences containing</a:t>
                      </a:r>
                      <a:r>
                        <a:rPr lang="en-US" sz="1400" baseline="0" dirty="0" smtClean="0"/>
                        <a:t> the word</a:t>
                      </a:r>
                      <a:endParaRPr lang="en-IN" sz="1400" dirty="0"/>
                    </a:p>
                  </a:txBody>
                  <a:tcPr marL="68580" marR="68580" marT="34290" marB="34290"/>
                </a:tc>
                <a:tc>
                  <a:txBody>
                    <a:bodyPr/>
                    <a:lstStyle/>
                    <a:p>
                      <a:r>
                        <a:rPr lang="en-US" sz="1400" dirty="0" smtClean="0"/>
                        <a:t>values</a:t>
                      </a:r>
                      <a:endParaRPr lang="en-IN" sz="1400" dirty="0"/>
                    </a:p>
                  </a:txBody>
                  <a:tcPr marL="68580" marR="68580" marT="34290" marB="34290"/>
                </a:tc>
                <a:extLst>
                  <a:ext uri="{0D108BD9-81ED-4DB2-BD59-A6C34878D82A}">
                    <a16:rowId xmlns:a16="http://schemas.microsoft.com/office/drawing/2014/main" val="3842818202"/>
                  </a:ext>
                </a:extLst>
              </a:tr>
              <a:tr h="278130">
                <a:tc>
                  <a:txBody>
                    <a:bodyPr/>
                    <a:lstStyle/>
                    <a:p>
                      <a:r>
                        <a:rPr lang="en-US" sz="1400" dirty="0" smtClean="0"/>
                        <a:t>Good</a:t>
                      </a:r>
                      <a:endParaRPr lang="en-IN" sz="1400" dirty="0"/>
                    </a:p>
                  </a:txBody>
                  <a:tcPr marL="68580" marR="68580" marT="34290" marB="34290"/>
                </a:tc>
                <a:tc>
                  <a:txBody>
                    <a:bodyPr/>
                    <a:lstStyle/>
                    <a:p>
                      <a:r>
                        <a:rPr lang="en-US" sz="1400" dirty="0" smtClean="0"/>
                        <a:t>3</a:t>
                      </a:r>
                      <a:endParaRPr lang="en-IN" sz="1400" dirty="0"/>
                    </a:p>
                  </a:txBody>
                  <a:tcPr marL="68580" marR="68580" marT="34290" marB="34290"/>
                </a:tc>
                <a:tc>
                  <a:txBody>
                    <a:bodyPr/>
                    <a:lstStyle/>
                    <a:p>
                      <a:r>
                        <a:rPr lang="en-US" sz="1400" dirty="0" smtClean="0"/>
                        <a:t>3</a:t>
                      </a:r>
                      <a:endParaRPr lang="en-IN" sz="1400" dirty="0"/>
                    </a:p>
                  </a:txBody>
                  <a:tcPr marL="68580" marR="68580" marT="34290" marB="34290"/>
                </a:tc>
                <a:tc>
                  <a:txBody>
                    <a:bodyPr/>
                    <a:lstStyle/>
                    <a:p>
                      <a:r>
                        <a:rPr lang="en-US" sz="1400" dirty="0" smtClean="0"/>
                        <a:t>log3/3</a:t>
                      </a:r>
                      <a:endParaRPr lang="en-IN" sz="1400" dirty="0"/>
                    </a:p>
                  </a:txBody>
                  <a:tcPr marL="68580" marR="68580" marT="34290" marB="34290"/>
                </a:tc>
                <a:extLst>
                  <a:ext uri="{0D108BD9-81ED-4DB2-BD59-A6C34878D82A}">
                    <a16:rowId xmlns:a16="http://schemas.microsoft.com/office/drawing/2014/main" val="1255820825"/>
                  </a:ext>
                </a:extLst>
              </a:tr>
              <a:tr h="278130">
                <a:tc>
                  <a:txBody>
                    <a:bodyPr/>
                    <a:lstStyle/>
                    <a:p>
                      <a:r>
                        <a:rPr lang="en-US" sz="1400" dirty="0" smtClean="0"/>
                        <a:t>Boy</a:t>
                      </a:r>
                      <a:endParaRPr lang="en-IN" sz="1400" dirty="0"/>
                    </a:p>
                  </a:txBody>
                  <a:tcPr marL="68580" marR="68580" marT="34290" marB="34290"/>
                </a:tc>
                <a:tc>
                  <a:txBody>
                    <a:bodyPr/>
                    <a:lstStyle/>
                    <a:p>
                      <a:r>
                        <a:rPr lang="en-US" sz="1400" dirty="0" smtClean="0"/>
                        <a:t>3</a:t>
                      </a:r>
                      <a:endParaRPr lang="en-IN" sz="1400" dirty="0"/>
                    </a:p>
                  </a:txBody>
                  <a:tcPr marL="68580" marR="68580" marT="34290" marB="34290"/>
                </a:tc>
                <a:tc>
                  <a:txBody>
                    <a:bodyPr/>
                    <a:lstStyle/>
                    <a:p>
                      <a:r>
                        <a:rPr lang="en-US" sz="1400" dirty="0" smtClean="0"/>
                        <a:t>2</a:t>
                      </a:r>
                      <a:endParaRPr lang="en-IN" sz="1400" dirty="0"/>
                    </a:p>
                  </a:txBody>
                  <a:tcPr marL="68580" marR="68580" marT="34290" marB="34290"/>
                </a:tc>
                <a:tc>
                  <a:txBody>
                    <a:bodyPr/>
                    <a:lstStyle/>
                    <a:p>
                      <a:r>
                        <a:rPr lang="en-US" sz="1400" dirty="0" smtClean="0"/>
                        <a:t>log2/3</a:t>
                      </a:r>
                      <a:endParaRPr lang="en-IN" sz="1400" dirty="0"/>
                    </a:p>
                  </a:txBody>
                  <a:tcPr marL="68580" marR="68580" marT="34290" marB="34290"/>
                </a:tc>
                <a:extLst>
                  <a:ext uri="{0D108BD9-81ED-4DB2-BD59-A6C34878D82A}">
                    <a16:rowId xmlns:a16="http://schemas.microsoft.com/office/drawing/2014/main" val="1401584290"/>
                  </a:ext>
                </a:extLst>
              </a:tr>
              <a:tr h="278130">
                <a:tc>
                  <a:txBody>
                    <a:bodyPr/>
                    <a:lstStyle/>
                    <a:p>
                      <a:r>
                        <a:rPr lang="en-US" sz="1400" dirty="0" smtClean="0"/>
                        <a:t>girl</a:t>
                      </a:r>
                      <a:endParaRPr lang="en-IN" sz="1400" dirty="0"/>
                    </a:p>
                  </a:txBody>
                  <a:tcPr marL="68580" marR="68580" marT="34290" marB="34290"/>
                </a:tc>
                <a:tc>
                  <a:txBody>
                    <a:bodyPr/>
                    <a:lstStyle/>
                    <a:p>
                      <a:r>
                        <a:rPr lang="en-US" sz="1400" dirty="0" smtClean="0"/>
                        <a:t>3</a:t>
                      </a:r>
                      <a:endParaRPr lang="en-IN" sz="1400" dirty="0"/>
                    </a:p>
                  </a:txBody>
                  <a:tcPr marL="68580" marR="68580" marT="34290" marB="34290"/>
                </a:tc>
                <a:tc>
                  <a:txBody>
                    <a:bodyPr/>
                    <a:lstStyle/>
                    <a:p>
                      <a:r>
                        <a:rPr lang="en-US" sz="1400" dirty="0" smtClean="0"/>
                        <a:t>2</a:t>
                      </a:r>
                      <a:endParaRPr lang="en-IN" sz="1400" dirty="0"/>
                    </a:p>
                  </a:txBody>
                  <a:tcPr marL="68580" marR="68580" marT="34290" marB="34290"/>
                </a:tc>
                <a:tc>
                  <a:txBody>
                    <a:bodyPr/>
                    <a:lstStyle/>
                    <a:p>
                      <a:r>
                        <a:rPr lang="en-US" sz="1400" dirty="0" smtClean="0"/>
                        <a:t>log2/3</a:t>
                      </a:r>
                      <a:endParaRPr lang="en-IN" sz="1400" dirty="0"/>
                    </a:p>
                  </a:txBody>
                  <a:tcPr marL="68580" marR="68580" marT="34290" marB="34290"/>
                </a:tc>
                <a:extLst>
                  <a:ext uri="{0D108BD9-81ED-4DB2-BD59-A6C34878D82A}">
                    <a16:rowId xmlns:a16="http://schemas.microsoft.com/office/drawing/2014/main" val="1686094483"/>
                  </a:ext>
                </a:extLst>
              </a:tr>
            </a:tbl>
          </a:graphicData>
        </a:graphic>
      </p:graphicFrame>
    </p:spTree>
    <p:extLst>
      <p:ext uri="{BB962C8B-B14F-4D97-AF65-F5344CB8AC3E}">
        <p14:creationId xmlns:p14="http://schemas.microsoft.com/office/powerpoint/2010/main" val="2334222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4343910" y="857250"/>
          <a:ext cx="4800090" cy="1725930"/>
        </p:xfrm>
        <a:graphic>
          <a:graphicData uri="http://schemas.openxmlformats.org/drawingml/2006/table">
            <a:tbl>
              <a:tblPr firstRow="1" bandRow="1">
                <a:tableStyleId>{5C22544A-7EE6-4342-B048-85BDC9FD1C3A}</a:tableStyleId>
              </a:tblPr>
              <a:tblGrid>
                <a:gridCol w="1200023">
                  <a:extLst>
                    <a:ext uri="{9D8B030D-6E8A-4147-A177-3AD203B41FA5}">
                      <a16:colId xmlns:a16="http://schemas.microsoft.com/office/drawing/2014/main" val="2548254182"/>
                    </a:ext>
                  </a:extLst>
                </a:gridCol>
                <a:gridCol w="1200023">
                  <a:extLst>
                    <a:ext uri="{9D8B030D-6E8A-4147-A177-3AD203B41FA5}">
                      <a16:colId xmlns:a16="http://schemas.microsoft.com/office/drawing/2014/main" val="1141660776"/>
                    </a:ext>
                  </a:extLst>
                </a:gridCol>
                <a:gridCol w="1200023">
                  <a:extLst>
                    <a:ext uri="{9D8B030D-6E8A-4147-A177-3AD203B41FA5}">
                      <a16:colId xmlns:a16="http://schemas.microsoft.com/office/drawing/2014/main" val="2230385509"/>
                    </a:ext>
                  </a:extLst>
                </a:gridCol>
                <a:gridCol w="1200023">
                  <a:extLst>
                    <a:ext uri="{9D8B030D-6E8A-4147-A177-3AD203B41FA5}">
                      <a16:colId xmlns:a16="http://schemas.microsoft.com/office/drawing/2014/main" val="1671100326"/>
                    </a:ext>
                  </a:extLst>
                </a:gridCol>
              </a:tblGrid>
              <a:tr h="891540">
                <a:tc>
                  <a:txBody>
                    <a:bodyPr/>
                    <a:lstStyle/>
                    <a:p>
                      <a:endParaRPr lang="en-IN" sz="1400" dirty="0"/>
                    </a:p>
                  </a:txBody>
                  <a:tcPr marL="68580" marR="68580" marT="34290" marB="34290"/>
                </a:tc>
                <a:tc>
                  <a:txBody>
                    <a:bodyPr/>
                    <a:lstStyle/>
                    <a:p>
                      <a:r>
                        <a:rPr lang="en-US" sz="1400" dirty="0" smtClean="0"/>
                        <a:t>No of sentences</a:t>
                      </a:r>
                      <a:endParaRPr lang="en-IN" sz="1400" dirty="0"/>
                    </a:p>
                  </a:txBody>
                  <a:tcPr marL="68580" marR="68580" marT="34290" marB="34290"/>
                </a:tc>
                <a:tc>
                  <a:txBody>
                    <a:bodyPr/>
                    <a:lstStyle/>
                    <a:p>
                      <a:r>
                        <a:rPr lang="en-US" sz="1400" dirty="0" smtClean="0"/>
                        <a:t>No of sentences containing</a:t>
                      </a:r>
                      <a:r>
                        <a:rPr lang="en-US" sz="1400" baseline="0" dirty="0" smtClean="0"/>
                        <a:t> the word</a:t>
                      </a:r>
                      <a:endParaRPr lang="en-IN" sz="1400" dirty="0"/>
                    </a:p>
                  </a:txBody>
                  <a:tcPr marL="68580" marR="68580" marT="34290" marB="34290"/>
                </a:tc>
                <a:tc>
                  <a:txBody>
                    <a:bodyPr/>
                    <a:lstStyle/>
                    <a:p>
                      <a:r>
                        <a:rPr lang="en-US" sz="1400" dirty="0" smtClean="0"/>
                        <a:t>values</a:t>
                      </a:r>
                      <a:endParaRPr lang="en-IN" sz="1400" dirty="0"/>
                    </a:p>
                  </a:txBody>
                  <a:tcPr marL="68580" marR="68580" marT="34290" marB="34290"/>
                </a:tc>
                <a:extLst>
                  <a:ext uri="{0D108BD9-81ED-4DB2-BD59-A6C34878D82A}">
                    <a16:rowId xmlns:a16="http://schemas.microsoft.com/office/drawing/2014/main" val="4100473840"/>
                  </a:ext>
                </a:extLst>
              </a:tr>
              <a:tr h="278130">
                <a:tc>
                  <a:txBody>
                    <a:bodyPr/>
                    <a:lstStyle/>
                    <a:p>
                      <a:r>
                        <a:rPr lang="en-US" sz="1400" dirty="0" smtClean="0"/>
                        <a:t>Good</a:t>
                      </a:r>
                      <a:endParaRPr lang="en-IN" sz="1400" dirty="0"/>
                    </a:p>
                  </a:txBody>
                  <a:tcPr marL="68580" marR="68580" marT="34290" marB="34290"/>
                </a:tc>
                <a:tc>
                  <a:txBody>
                    <a:bodyPr/>
                    <a:lstStyle/>
                    <a:p>
                      <a:r>
                        <a:rPr lang="en-US" sz="1400" dirty="0" smtClean="0"/>
                        <a:t>3</a:t>
                      </a:r>
                      <a:endParaRPr lang="en-IN" sz="1400" dirty="0"/>
                    </a:p>
                  </a:txBody>
                  <a:tcPr marL="68580" marR="68580" marT="34290" marB="34290"/>
                </a:tc>
                <a:tc>
                  <a:txBody>
                    <a:bodyPr/>
                    <a:lstStyle/>
                    <a:p>
                      <a:r>
                        <a:rPr lang="en-US" sz="1400" dirty="0" smtClean="0"/>
                        <a:t>3</a:t>
                      </a:r>
                      <a:endParaRPr lang="en-IN" sz="1400" dirty="0"/>
                    </a:p>
                  </a:txBody>
                  <a:tcPr marL="68580" marR="68580" marT="34290" marB="34290"/>
                </a:tc>
                <a:tc>
                  <a:txBody>
                    <a:bodyPr/>
                    <a:lstStyle/>
                    <a:p>
                      <a:r>
                        <a:rPr lang="en-US" sz="1400" dirty="0" smtClean="0"/>
                        <a:t>log3/3 =</a:t>
                      </a:r>
                      <a:r>
                        <a:rPr lang="en-US" sz="1400" baseline="0" dirty="0" smtClean="0"/>
                        <a:t> 0</a:t>
                      </a:r>
                      <a:endParaRPr lang="en-IN" sz="1400" dirty="0"/>
                    </a:p>
                  </a:txBody>
                  <a:tcPr marL="68580" marR="68580" marT="34290" marB="34290"/>
                </a:tc>
                <a:extLst>
                  <a:ext uri="{0D108BD9-81ED-4DB2-BD59-A6C34878D82A}">
                    <a16:rowId xmlns:a16="http://schemas.microsoft.com/office/drawing/2014/main" val="3922723130"/>
                  </a:ext>
                </a:extLst>
              </a:tr>
              <a:tr h="278130">
                <a:tc>
                  <a:txBody>
                    <a:bodyPr/>
                    <a:lstStyle/>
                    <a:p>
                      <a:r>
                        <a:rPr lang="en-US" sz="1400" dirty="0" smtClean="0"/>
                        <a:t>Boy</a:t>
                      </a:r>
                      <a:endParaRPr lang="en-IN" sz="1400" dirty="0"/>
                    </a:p>
                  </a:txBody>
                  <a:tcPr marL="68580" marR="68580" marT="34290" marB="34290"/>
                </a:tc>
                <a:tc>
                  <a:txBody>
                    <a:bodyPr/>
                    <a:lstStyle/>
                    <a:p>
                      <a:r>
                        <a:rPr lang="en-US" sz="1400" dirty="0" smtClean="0"/>
                        <a:t>3</a:t>
                      </a:r>
                      <a:endParaRPr lang="en-IN" sz="1400" dirty="0"/>
                    </a:p>
                  </a:txBody>
                  <a:tcPr marL="68580" marR="68580" marT="34290" marB="34290"/>
                </a:tc>
                <a:tc>
                  <a:txBody>
                    <a:bodyPr/>
                    <a:lstStyle/>
                    <a:p>
                      <a:r>
                        <a:rPr lang="en-US" sz="1400" dirty="0" smtClean="0"/>
                        <a:t>2</a:t>
                      </a:r>
                      <a:endParaRPr lang="en-IN" sz="1400" dirty="0"/>
                    </a:p>
                  </a:txBody>
                  <a:tcPr marL="68580" marR="68580" marT="34290" marB="34290"/>
                </a:tc>
                <a:tc>
                  <a:txBody>
                    <a:bodyPr/>
                    <a:lstStyle/>
                    <a:p>
                      <a:r>
                        <a:rPr lang="en-US" sz="1400" dirty="0" smtClean="0"/>
                        <a:t>log2/3</a:t>
                      </a:r>
                      <a:endParaRPr lang="en-IN" sz="1400" dirty="0"/>
                    </a:p>
                  </a:txBody>
                  <a:tcPr marL="68580" marR="68580" marT="34290" marB="34290"/>
                </a:tc>
                <a:extLst>
                  <a:ext uri="{0D108BD9-81ED-4DB2-BD59-A6C34878D82A}">
                    <a16:rowId xmlns:a16="http://schemas.microsoft.com/office/drawing/2014/main" val="355531365"/>
                  </a:ext>
                </a:extLst>
              </a:tr>
              <a:tr h="278130">
                <a:tc>
                  <a:txBody>
                    <a:bodyPr/>
                    <a:lstStyle/>
                    <a:p>
                      <a:r>
                        <a:rPr lang="en-US" sz="1400" dirty="0" smtClean="0"/>
                        <a:t>girl</a:t>
                      </a:r>
                      <a:endParaRPr lang="en-IN" sz="1400" dirty="0"/>
                    </a:p>
                  </a:txBody>
                  <a:tcPr marL="68580" marR="68580" marT="34290" marB="34290"/>
                </a:tc>
                <a:tc>
                  <a:txBody>
                    <a:bodyPr/>
                    <a:lstStyle/>
                    <a:p>
                      <a:r>
                        <a:rPr lang="en-US" sz="1400" dirty="0" smtClean="0"/>
                        <a:t>3</a:t>
                      </a:r>
                      <a:endParaRPr lang="en-IN" sz="1400" dirty="0"/>
                    </a:p>
                  </a:txBody>
                  <a:tcPr marL="68580" marR="68580" marT="34290" marB="34290"/>
                </a:tc>
                <a:tc>
                  <a:txBody>
                    <a:bodyPr/>
                    <a:lstStyle/>
                    <a:p>
                      <a:r>
                        <a:rPr lang="en-US" sz="1400" dirty="0" smtClean="0"/>
                        <a:t>2</a:t>
                      </a:r>
                      <a:endParaRPr lang="en-IN" sz="1400" dirty="0"/>
                    </a:p>
                  </a:txBody>
                  <a:tcPr marL="68580" marR="68580" marT="34290" marB="34290"/>
                </a:tc>
                <a:tc>
                  <a:txBody>
                    <a:bodyPr/>
                    <a:lstStyle/>
                    <a:p>
                      <a:r>
                        <a:rPr lang="en-US" sz="1400" dirty="0" smtClean="0"/>
                        <a:t>log2/3</a:t>
                      </a:r>
                      <a:endParaRPr lang="en-IN" sz="1400" dirty="0"/>
                    </a:p>
                  </a:txBody>
                  <a:tcPr marL="68580" marR="68580" marT="34290" marB="34290"/>
                </a:tc>
                <a:extLst>
                  <a:ext uri="{0D108BD9-81ED-4DB2-BD59-A6C34878D82A}">
                    <a16:rowId xmlns:a16="http://schemas.microsoft.com/office/drawing/2014/main" val="1858913277"/>
                  </a:ext>
                </a:extLst>
              </a:tr>
            </a:tbl>
          </a:graphicData>
        </a:graphic>
      </p:graphicFrame>
      <p:graphicFrame>
        <p:nvGraphicFramePr>
          <p:cNvPr id="5" name="Table 4"/>
          <p:cNvGraphicFramePr>
            <a:graphicFrameLocks noGrp="1"/>
          </p:cNvGraphicFramePr>
          <p:nvPr>
            <p:extLst/>
          </p:nvPr>
        </p:nvGraphicFramePr>
        <p:xfrm>
          <a:off x="0" y="857251"/>
          <a:ext cx="4232364" cy="1725929"/>
        </p:xfrm>
        <a:graphic>
          <a:graphicData uri="http://schemas.openxmlformats.org/drawingml/2006/table">
            <a:tbl>
              <a:tblPr firstRow="1" bandRow="1">
                <a:tableStyleId>{5C22544A-7EE6-4342-B048-85BDC9FD1C3A}</a:tableStyleId>
              </a:tblPr>
              <a:tblGrid>
                <a:gridCol w="1058091">
                  <a:extLst>
                    <a:ext uri="{9D8B030D-6E8A-4147-A177-3AD203B41FA5}">
                      <a16:colId xmlns:a16="http://schemas.microsoft.com/office/drawing/2014/main" val="2249707373"/>
                    </a:ext>
                  </a:extLst>
                </a:gridCol>
                <a:gridCol w="1058091">
                  <a:extLst>
                    <a:ext uri="{9D8B030D-6E8A-4147-A177-3AD203B41FA5}">
                      <a16:colId xmlns:a16="http://schemas.microsoft.com/office/drawing/2014/main" val="1099226687"/>
                    </a:ext>
                  </a:extLst>
                </a:gridCol>
                <a:gridCol w="1058091">
                  <a:extLst>
                    <a:ext uri="{9D8B030D-6E8A-4147-A177-3AD203B41FA5}">
                      <a16:colId xmlns:a16="http://schemas.microsoft.com/office/drawing/2014/main" val="521080145"/>
                    </a:ext>
                  </a:extLst>
                </a:gridCol>
                <a:gridCol w="1058091">
                  <a:extLst>
                    <a:ext uri="{9D8B030D-6E8A-4147-A177-3AD203B41FA5}">
                      <a16:colId xmlns:a16="http://schemas.microsoft.com/office/drawing/2014/main" val="3759497215"/>
                    </a:ext>
                  </a:extLst>
                </a:gridCol>
              </a:tblGrid>
              <a:tr h="447466">
                <a:tc>
                  <a:txBody>
                    <a:bodyPr/>
                    <a:lstStyle/>
                    <a:p>
                      <a:r>
                        <a:rPr lang="en-US" sz="1400" dirty="0" smtClean="0"/>
                        <a:t>Sentence</a:t>
                      </a:r>
                      <a:endParaRPr lang="en-IN" sz="1400" dirty="0"/>
                    </a:p>
                  </a:txBody>
                  <a:tcPr marL="68580" marR="68580" marT="34290" marB="34290">
                    <a:solidFill>
                      <a:srgbClr val="FFC000"/>
                    </a:solidFill>
                  </a:tcPr>
                </a:tc>
                <a:tc>
                  <a:txBody>
                    <a:bodyPr/>
                    <a:lstStyle/>
                    <a:p>
                      <a:r>
                        <a:rPr lang="en-US" sz="1400" dirty="0" smtClean="0"/>
                        <a:t>good</a:t>
                      </a:r>
                      <a:endParaRPr lang="en-IN" sz="1400" dirty="0"/>
                    </a:p>
                  </a:txBody>
                  <a:tcPr marL="68580" marR="68580" marT="34290" marB="34290">
                    <a:solidFill>
                      <a:srgbClr val="FFC000"/>
                    </a:solidFill>
                  </a:tcPr>
                </a:tc>
                <a:tc>
                  <a:txBody>
                    <a:bodyPr/>
                    <a:lstStyle/>
                    <a:p>
                      <a:r>
                        <a:rPr lang="en-US" sz="1400" dirty="0" smtClean="0"/>
                        <a:t>boy</a:t>
                      </a:r>
                      <a:endParaRPr lang="en-IN" sz="1400" dirty="0"/>
                    </a:p>
                  </a:txBody>
                  <a:tcPr marL="68580" marR="68580" marT="34290" marB="34290">
                    <a:solidFill>
                      <a:srgbClr val="FFC000"/>
                    </a:solidFill>
                  </a:tcPr>
                </a:tc>
                <a:tc>
                  <a:txBody>
                    <a:bodyPr/>
                    <a:lstStyle/>
                    <a:p>
                      <a:r>
                        <a:rPr lang="en-US" sz="1400" dirty="0" smtClean="0"/>
                        <a:t>girl</a:t>
                      </a:r>
                      <a:endParaRPr lang="en-IN" sz="1400" dirty="0"/>
                    </a:p>
                  </a:txBody>
                  <a:tcPr marL="68580" marR="68580" marT="34290" marB="34290">
                    <a:solidFill>
                      <a:srgbClr val="FFC000"/>
                    </a:solidFill>
                  </a:tcPr>
                </a:tc>
                <a:extLst>
                  <a:ext uri="{0D108BD9-81ED-4DB2-BD59-A6C34878D82A}">
                    <a16:rowId xmlns:a16="http://schemas.microsoft.com/office/drawing/2014/main" val="2021549828"/>
                  </a:ext>
                </a:extLst>
              </a:tr>
              <a:tr h="426155">
                <a:tc>
                  <a:txBody>
                    <a:bodyPr/>
                    <a:lstStyle/>
                    <a:p>
                      <a:r>
                        <a:rPr lang="en-US" sz="1400" dirty="0" smtClean="0"/>
                        <a:t>1.</a:t>
                      </a:r>
                      <a:endParaRPr lang="en-IN" sz="1400" dirty="0"/>
                    </a:p>
                  </a:txBody>
                  <a:tcPr marL="68580" marR="68580" marT="34290" marB="34290">
                    <a:solidFill>
                      <a:srgbClr val="FFC000"/>
                    </a:solidFill>
                  </a:tcPr>
                </a:tc>
                <a:tc>
                  <a:txBody>
                    <a:bodyPr/>
                    <a:lstStyle/>
                    <a:p>
                      <a:r>
                        <a:rPr lang="en-US" sz="1400" dirty="0" smtClean="0"/>
                        <a:t>1/2</a:t>
                      </a:r>
                      <a:endParaRPr lang="en-IN" sz="1400" dirty="0"/>
                    </a:p>
                  </a:txBody>
                  <a:tcPr marL="68580" marR="68580" marT="34290" marB="34290">
                    <a:solidFill>
                      <a:schemeClr val="bg2"/>
                    </a:solidFill>
                  </a:tcPr>
                </a:tc>
                <a:tc>
                  <a:txBody>
                    <a:bodyPr/>
                    <a:lstStyle/>
                    <a:p>
                      <a:r>
                        <a:rPr lang="en-US" sz="1400" dirty="0" smtClean="0"/>
                        <a:t>1/2</a:t>
                      </a:r>
                      <a:endParaRPr lang="en-IN" sz="1400" dirty="0"/>
                    </a:p>
                  </a:txBody>
                  <a:tcPr marL="68580" marR="68580" marT="34290" marB="34290">
                    <a:solidFill>
                      <a:schemeClr val="bg2"/>
                    </a:solidFill>
                  </a:tcPr>
                </a:tc>
                <a:tc>
                  <a:txBody>
                    <a:bodyPr/>
                    <a:lstStyle/>
                    <a:p>
                      <a:r>
                        <a:rPr lang="en-US" sz="1400" dirty="0" smtClean="0"/>
                        <a:t>0</a:t>
                      </a:r>
                      <a:endParaRPr lang="en-IN" sz="1400" dirty="0"/>
                    </a:p>
                  </a:txBody>
                  <a:tcPr marL="68580" marR="68580" marT="34290" marB="34290">
                    <a:solidFill>
                      <a:schemeClr val="bg2"/>
                    </a:solidFill>
                  </a:tcPr>
                </a:tc>
                <a:extLst>
                  <a:ext uri="{0D108BD9-81ED-4DB2-BD59-A6C34878D82A}">
                    <a16:rowId xmlns:a16="http://schemas.microsoft.com/office/drawing/2014/main" val="2755406566"/>
                  </a:ext>
                </a:extLst>
              </a:tr>
              <a:tr h="426155">
                <a:tc>
                  <a:txBody>
                    <a:bodyPr/>
                    <a:lstStyle/>
                    <a:p>
                      <a:r>
                        <a:rPr lang="en-US" sz="1400" dirty="0" smtClean="0"/>
                        <a:t>2.</a:t>
                      </a:r>
                      <a:endParaRPr lang="en-IN" sz="1400" dirty="0"/>
                    </a:p>
                  </a:txBody>
                  <a:tcPr marL="68580" marR="68580" marT="34290" marB="34290">
                    <a:solidFill>
                      <a:srgbClr val="FFC000"/>
                    </a:solidFill>
                  </a:tcPr>
                </a:tc>
                <a:tc>
                  <a:txBody>
                    <a:bodyPr/>
                    <a:lstStyle/>
                    <a:p>
                      <a:r>
                        <a:rPr lang="en-US" sz="1400" dirty="0" smtClean="0"/>
                        <a:t>1/2</a:t>
                      </a:r>
                      <a:endParaRPr lang="en-IN" sz="1400" dirty="0"/>
                    </a:p>
                  </a:txBody>
                  <a:tcPr marL="68580" marR="68580" marT="34290" marB="34290">
                    <a:solidFill>
                      <a:schemeClr val="bg2"/>
                    </a:solidFill>
                  </a:tcPr>
                </a:tc>
                <a:tc>
                  <a:txBody>
                    <a:bodyPr/>
                    <a:lstStyle/>
                    <a:p>
                      <a:r>
                        <a:rPr lang="en-US" sz="1400" dirty="0" smtClean="0"/>
                        <a:t>0</a:t>
                      </a:r>
                      <a:endParaRPr lang="en-IN" sz="1400" dirty="0"/>
                    </a:p>
                  </a:txBody>
                  <a:tcPr marL="68580" marR="68580" marT="34290" marB="34290">
                    <a:solidFill>
                      <a:schemeClr val="bg2"/>
                    </a:solidFill>
                  </a:tcPr>
                </a:tc>
                <a:tc>
                  <a:txBody>
                    <a:bodyPr/>
                    <a:lstStyle/>
                    <a:p>
                      <a:r>
                        <a:rPr lang="en-US" sz="1400" dirty="0" smtClean="0"/>
                        <a:t>1/2</a:t>
                      </a:r>
                      <a:endParaRPr lang="en-IN" sz="1400" dirty="0"/>
                    </a:p>
                  </a:txBody>
                  <a:tcPr marL="68580" marR="68580" marT="34290" marB="34290">
                    <a:solidFill>
                      <a:schemeClr val="bg2"/>
                    </a:solidFill>
                  </a:tcPr>
                </a:tc>
                <a:extLst>
                  <a:ext uri="{0D108BD9-81ED-4DB2-BD59-A6C34878D82A}">
                    <a16:rowId xmlns:a16="http://schemas.microsoft.com/office/drawing/2014/main" val="3199544389"/>
                  </a:ext>
                </a:extLst>
              </a:tr>
              <a:tr h="426155">
                <a:tc>
                  <a:txBody>
                    <a:bodyPr/>
                    <a:lstStyle/>
                    <a:p>
                      <a:r>
                        <a:rPr lang="en-US" sz="1400" dirty="0" smtClean="0"/>
                        <a:t>3.</a:t>
                      </a:r>
                      <a:endParaRPr lang="en-IN" sz="1400" dirty="0"/>
                    </a:p>
                  </a:txBody>
                  <a:tcPr marL="68580" marR="68580" marT="34290" marB="34290">
                    <a:solidFill>
                      <a:srgbClr val="FFC000"/>
                    </a:solidFill>
                  </a:tcPr>
                </a:tc>
                <a:tc>
                  <a:txBody>
                    <a:bodyPr/>
                    <a:lstStyle/>
                    <a:p>
                      <a:r>
                        <a:rPr lang="en-US" sz="1400" dirty="0" smtClean="0"/>
                        <a:t>1/3</a:t>
                      </a:r>
                      <a:endParaRPr lang="en-IN" sz="1400" dirty="0"/>
                    </a:p>
                  </a:txBody>
                  <a:tcPr marL="68580" marR="68580" marT="34290" marB="34290">
                    <a:solidFill>
                      <a:schemeClr val="bg2"/>
                    </a:solidFill>
                  </a:tcPr>
                </a:tc>
                <a:tc>
                  <a:txBody>
                    <a:bodyPr/>
                    <a:lstStyle/>
                    <a:p>
                      <a:r>
                        <a:rPr lang="en-US" sz="1400" dirty="0" smtClean="0"/>
                        <a:t>1/3</a:t>
                      </a:r>
                      <a:endParaRPr lang="en-IN" sz="1400" dirty="0"/>
                    </a:p>
                  </a:txBody>
                  <a:tcPr marL="68580" marR="68580" marT="34290" marB="34290">
                    <a:solidFill>
                      <a:schemeClr val="bg2"/>
                    </a:solidFill>
                  </a:tcPr>
                </a:tc>
                <a:tc>
                  <a:txBody>
                    <a:bodyPr/>
                    <a:lstStyle/>
                    <a:p>
                      <a:r>
                        <a:rPr lang="en-US" sz="1400" dirty="0" smtClean="0"/>
                        <a:t>1/3</a:t>
                      </a:r>
                      <a:endParaRPr lang="en-IN" sz="1400" dirty="0"/>
                    </a:p>
                  </a:txBody>
                  <a:tcPr marL="68580" marR="68580" marT="34290" marB="34290">
                    <a:solidFill>
                      <a:schemeClr val="bg2"/>
                    </a:solidFill>
                  </a:tcPr>
                </a:tc>
                <a:extLst>
                  <a:ext uri="{0D108BD9-81ED-4DB2-BD59-A6C34878D82A}">
                    <a16:rowId xmlns:a16="http://schemas.microsoft.com/office/drawing/2014/main" val="3813604982"/>
                  </a:ext>
                </a:extLst>
              </a:tr>
            </a:tbl>
          </a:graphicData>
        </a:graphic>
      </p:graphicFrame>
      <p:graphicFrame>
        <p:nvGraphicFramePr>
          <p:cNvPr id="6" name="Table 5"/>
          <p:cNvGraphicFramePr>
            <a:graphicFrameLocks noGrp="1"/>
          </p:cNvGraphicFramePr>
          <p:nvPr>
            <p:extLst/>
          </p:nvPr>
        </p:nvGraphicFramePr>
        <p:xfrm>
          <a:off x="1295910" y="3031779"/>
          <a:ext cx="6096000" cy="1909581"/>
        </p:xfrm>
        <a:graphic>
          <a:graphicData uri="http://schemas.openxmlformats.org/drawingml/2006/table">
            <a:tbl>
              <a:tblPr firstRow="1" bandRow="1">
                <a:tableStyleId>{D7AC3CCA-C797-4891-BE02-D94E43425B78}</a:tableStyleId>
              </a:tblPr>
              <a:tblGrid>
                <a:gridCol w="1524000">
                  <a:extLst>
                    <a:ext uri="{9D8B030D-6E8A-4147-A177-3AD203B41FA5}">
                      <a16:colId xmlns:a16="http://schemas.microsoft.com/office/drawing/2014/main" val="2908127383"/>
                    </a:ext>
                  </a:extLst>
                </a:gridCol>
                <a:gridCol w="1524000">
                  <a:extLst>
                    <a:ext uri="{9D8B030D-6E8A-4147-A177-3AD203B41FA5}">
                      <a16:colId xmlns:a16="http://schemas.microsoft.com/office/drawing/2014/main" val="3842772482"/>
                    </a:ext>
                  </a:extLst>
                </a:gridCol>
                <a:gridCol w="1524000">
                  <a:extLst>
                    <a:ext uri="{9D8B030D-6E8A-4147-A177-3AD203B41FA5}">
                      <a16:colId xmlns:a16="http://schemas.microsoft.com/office/drawing/2014/main" val="1253117177"/>
                    </a:ext>
                  </a:extLst>
                </a:gridCol>
                <a:gridCol w="1524000">
                  <a:extLst>
                    <a:ext uri="{9D8B030D-6E8A-4147-A177-3AD203B41FA5}">
                      <a16:colId xmlns:a16="http://schemas.microsoft.com/office/drawing/2014/main" val="3616890263"/>
                    </a:ext>
                  </a:extLst>
                </a:gridCol>
              </a:tblGrid>
              <a:tr h="469401">
                <a:tc>
                  <a:txBody>
                    <a:bodyPr/>
                    <a:lstStyle/>
                    <a:p>
                      <a:endParaRPr lang="en-IN" sz="1400" dirty="0"/>
                    </a:p>
                  </a:txBody>
                  <a:tcPr marL="68580" marR="68580" marT="34290" marB="34290"/>
                </a:tc>
                <a:tc>
                  <a:txBody>
                    <a:bodyPr/>
                    <a:lstStyle/>
                    <a:p>
                      <a:r>
                        <a:rPr lang="en-US" sz="1400" dirty="0" smtClean="0"/>
                        <a:t>good</a:t>
                      </a:r>
                      <a:endParaRPr lang="en-IN" sz="1400" dirty="0"/>
                    </a:p>
                  </a:txBody>
                  <a:tcPr marL="68580" marR="68580" marT="34290" marB="34290"/>
                </a:tc>
                <a:tc>
                  <a:txBody>
                    <a:bodyPr/>
                    <a:lstStyle/>
                    <a:p>
                      <a:r>
                        <a:rPr lang="en-US" sz="1400" dirty="0" smtClean="0"/>
                        <a:t>boy</a:t>
                      </a:r>
                      <a:endParaRPr lang="en-IN" sz="1400" dirty="0"/>
                    </a:p>
                  </a:txBody>
                  <a:tcPr marL="68580" marR="68580" marT="34290" marB="34290"/>
                </a:tc>
                <a:tc>
                  <a:txBody>
                    <a:bodyPr/>
                    <a:lstStyle/>
                    <a:p>
                      <a:r>
                        <a:rPr lang="en-US" sz="1400" dirty="0" smtClean="0"/>
                        <a:t>girl</a:t>
                      </a:r>
                      <a:endParaRPr lang="en-IN" sz="1400" dirty="0"/>
                    </a:p>
                  </a:txBody>
                  <a:tcPr marL="68580" marR="68580" marT="34290" marB="34290"/>
                </a:tc>
                <a:extLst>
                  <a:ext uri="{0D108BD9-81ED-4DB2-BD59-A6C34878D82A}">
                    <a16:rowId xmlns:a16="http://schemas.microsoft.com/office/drawing/2014/main" val="1012095701"/>
                  </a:ext>
                </a:extLst>
              </a:tr>
              <a:tr h="480060">
                <a:tc>
                  <a:txBody>
                    <a:bodyPr/>
                    <a:lstStyle/>
                    <a:p>
                      <a:r>
                        <a:rPr lang="en-US" sz="1400" dirty="0" smtClean="0"/>
                        <a:t>Sentence 1</a:t>
                      </a:r>
                      <a:endParaRPr lang="en-IN" sz="1400" dirty="0"/>
                    </a:p>
                  </a:txBody>
                  <a:tcPr marL="68580" marR="68580" marT="34290" marB="34290"/>
                </a:tc>
                <a:tc>
                  <a:txBody>
                    <a:bodyPr/>
                    <a:lstStyle/>
                    <a:p>
                      <a:r>
                        <a:rPr lang="en-US" sz="1400" dirty="0" smtClean="0"/>
                        <a:t>0 x 1/2 = 0</a:t>
                      </a:r>
                      <a:endParaRPr lang="en-IN" sz="1400" dirty="0"/>
                    </a:p>
                  </a:txBody>
                  <a:tcPr marL="68580" marR="68580" marT="34290" marB="34290"/>
                </a:tc>
                <a:tc>
                  <a:txBody>
                    <a:bodyPr/>
                    <a:lstStyle/>
                    <a:p>
                      <a:r>
                        <a:rPr lang="en-US" sz="1400" dirty="0" smtClean="0"/>
                        <a:t>Log2/3 x 1/2</a:t>
                      </a:r>
                      <a:endParaRPr lang="en-IN"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Log2/3 x</a:t>
                      </a:r>
                      <a:r>
                        <a:rPr lang="en-US" sz="1400" baseline="0" dirty="0" smtClean="0"/>
                        <a:t> 0 = 0</a:t>
                      </a:r>
                      <a:endParaRPr lang="en-IN" sz="1400" dirty="0" smtClean="0"/>
                    </a:p>
                    <a:p>
                      <a:endParaRPr lang="en-IN" sz="1400" dirty="0"/>
                    </a:p>
                  </a:txBody>
                  <a:tcPr marL="68580" marR="68580" marT="34290" marB="34290"/>
                </a:tc>
                <a:extLst>
                  <a:ext uri="{0D108BD9-81ED-4DB2-BD59-A6C34878D82A}">
                    <a16:rowId xmlns:a16="http://schemas.microsoft.com/office/drawing/2014/main" val="2392543602"/>
                  </a:ext>
                </a:extLst>
              </a:tr>
              <a:tr h="480060">
                <a:tc>
                  <a:txBody>
                    <a:bodyPr/>
                    <a:lstStyle/>
                    <a:p>
                      <a:r>
                        <a:rPr lang="en-US" sz="1400" dirty="0" smtClean="0"/>
                        <a:t>Sentence</a:t>
                      </a:r>
                      <a:r>
                        <a:rPr lang="en-US" sz="1400" baseline="0" dirty="0" smtClean="0"/>
                        <a:t> 2</a:t>
                      </a:r>
                      <a:endParaRPr lang="en-IN" sz="1400" dirty="0"/>
                    </a:p>
                  </a:txBody>
                  <a:tcPr marL="68580" marR="68580" marT="34290" marB="34290"/>
                </a:tc>
                <a:tc>
                  <a:txBody>
                    <a:bodyPr/>
                    <a:lstStyle/>
                    <a:p>
                      <a:r>
                        <a:rPr lang="en-US" sz="1400" dirty="0" smtClean="0"/>
                        <a:t>0 x 1/2 =</a:t>
                      </a:r>
                      <a:r>
                        <a:rPr lang="en-US" sz="1400" baseline="0" dirty="0" smtClean="0"/>
                        <a:t> 0</a:t>
                      </a:r>
                      <a:endParaRPr lang="en-IN"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Log2/3 x 0 = 0</a:t>
                      </a:r>
                      <a:endParaRPr lang="en-IN" sz="1400" dirty="0" smtClean="0"/>
                    </a:p>
                    <a:p>
                      <a:endParaRPr lang="en-IN"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Log2/3 x 1/2</a:t>
                      </a:r>
                      <a:endParaRPr lang="en-IN" sz="1400" dirty="0" smtClean="0"/>
                    </a:p>
                    <a:p>
                      <a:endParaRPr lang="en-IN" sz="1400" dirty="0"/>
                    </a:p>
                  </a:txBody>
                  <a:tcPr marL="68580" marR="68580" marT="34290" marB="34290"/>
                </a:tc>
                <a:extLst>
                  <a:ext uri="{0D108BD9-81ED-4DB2-BD59-A6C34878D82A}">
                    <a16:rowId xmlns:a16="http://schemas.microsoft.com/office/drawing/2014/main" val="3208578055"/>
                  </a:ext>
                </a:extLst>
              </a:tr>
              <a:tr h="480060">
                <a:tc>
                  <a:txBody>
                    <a:bodyPr/>
                    <a:lstStyle/>
                    <a:p>
                      <a:r>
                        <a:rPr lang="en-US" sz="1400" dirty="0" smtClean="0"/>
                        <a:t>Sentence 3</a:t>
                      </a:r>
                      <a:endParaRPr lang="en-IN"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0 x 1/3 =</a:t>
                      </a:r>
                      <a:r>
                        <a:rPr lang="en-US" sz="1400" baseline="0" dirty="0" smtClean="0"/>
                        <a:t> 0</a:t>
                      </a:r>
                      <a:endParaRPr lang="en-IN" sz="1400" dirty="0" smtClean="0"/>
                    </a:p>
                    <a:p>
                      <a:endParaRPr lang="en-IN"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Log2/3 x 1/3</a:t>
                      </a:r>
                      <a:endParaRPr lang="en-IN" sz="1400" dirty="0" smtClean="0"/>
                    </a:p>
                    <a:p>
                      <a:endParaRPr lang="en-IN"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Log2/3 x 1/3</a:t>
                      </a:r>
                      <a:endParaRPr lang="en-IN" sz="1400" dirty="0" smtClean="0"/>
                    </a:p>
                    <a:p>
                      <a:endParaRPr lang="en-IN" sz="1400" dirty="0"/>
                    </a:p>
                  </a:txBody>
                  <a:tcPr marL="68580" marR="68580" marT="34290" marB="34290"/>
                </a:tc>
                <a:extLst>
                  <a:ext uri="{0D108BD9-81ED-4DB2-BD59-A6C34878D82A}">
                    <a16:rowId xmlns:a16="http://schemas.microsoft.com/office/drawing/2014/main" val="2565313824"/>
                  </a:ext>
                </a:extLst>
              </a:tr>
            </a:tbl>
          </a:graphicData>
        </a:graphic>
      </p:graphicFrame>
      <p:sp>
        <p:nvSpPr>
          <p:cNvPr id="7" name="Rectangle 6"/>
          <p:cNvSpPr/>
          <p:nvPr/>
        </p:nvSpPr>
        <p:spPr>
          <a:xfrm>
            <a:off x="0" y="5530488"/>
            <a:ext cx="9144000" cy="47026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3501810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a:xfrm>
            <a:off x="628650" y="225167"/>
            <a:ext cx="7886700" cy="516051"/>
          </a:xfrm>
        </p:spPr>
        <p:txBody>
          <a:bodyPr>
            <a:normAutofit fontScale="90000"/>
          </a:bodyPr>
          <a:lstStyle/>
          <a:p>
            <a:pPr algn="ctr"/>
            <a:r>
              <a:rPr lang="en-US" altLang="en-US" sz="3200" b="1" dirty="0"/>
              <a:t>Bag-of-Tokens Approaches</a:t>
            </a:r>
          </a:p>
        </p:txBody>
      </p:sp>
      <p:sp>
        <p:nvSpPr>
          <p:cNvPr id="23" name="Slide Number Placeholder 5"/>
          <p:cNvSpPr>
            <a:spLocks noGrp="1"/>
          </p:cNvSpPr>
          <p:nvPr>
            <p:ph type="sldNum" sz="quarter" idx="12"/>
          </p:nvPr>
        </p:nvSpPr>
        <p:spPr/>
        <p:txBody>
          <a:bodyPr/>
          <a:lstStyle/>
          <a:p>
            <a:fld id="{4487457F-2F42-4F53-AA65-19B5C30FB53C}" type="slidenum">
              <a:rPr lang="en-US" altLang="en-US"/>
              <a:pPr/>
              <a:t>23</a:t>
            </a:fld>
            <a:endParaRPr lang="en-US" altLang="en-US"/>
          </a:p>
        </p:txBody>
      </p:sp>
      <p:sp>
        <p:nvSpPr>
          <p:cNvPr id="21" name="Date Placeholder 3"/>
          <p:cNvSpPr>
            <a:spLocks noGrp="1"/>
          </p:cNvSpPr>
          <p:nvPr>
            <p:ph type="dt" sz="half" idx="10"/>
          </p:nvPr>
        </p:nvSpPr>
        <p:spPr/>
        <p:txBody>
          <a:bodyPr/>
          <a:lstStyle/>
          <a:p>
            <a:fld id="{3BBADF45-A033-4D7E-8A8B-E5C2E0CC97E0}" type="datetime1">
              <a:rPr lang="en-US" altLang="en-US" smtClean="0"/>
              <a:t>8/16/2020</a:t>
            </a:fld>
            <a:endParaRPr lang="en-US" altLang="en-US"/>
          </a:p>
        </p:txBody>
      </p:sp>
      <p:grpSp>
        <p:nvGrpSpPr>
          <p:cNvPr id="1596419" name="Group 3"/>
          <p:cNvGrpSpPr>
            <a:grpSpLocks/>
          </p:cNvGrpSpPr>
          <p:nvPr/>
        </p:nvGrpSpPr>
        <p:grpSpPr bwMode="auto">
          <a:xfrm>
            <a:off x="685800" y="1752600"/>
            <a:ext cx="3657600" cy="3581400"/>
            <a:chOff x="624" y="864"/>
            <a:chExt cx="2304" cy="2112"/>
          </a:xfrm>
        </p:grpSpPr>
        <p:sp>
          <p:nvSpPr>
            <p:cNvPr id="1596420" name="Rectangle 4"/>
            <p:cNvSpPr>
              <a:spLocks noChangeArrowheads="1"/>
            </p:cNvSpPr>
            <p:nvPr/>
          </p:nvSpPr>
          <p:spPr bwMode="auto">
            <a:xfrm>
              <a:off x="816" y="864"/>
              <a:ext cx="2112" cy="192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6421" name="Rectangle 5"/>
            <p:cNvSpPr>
              <a:spLocks noChangeArrowheads="1"/>
            </p:cNvSpPr>
            <p:nvPr/>
          </p:nvSpPr>
          <p:spPr bwMode="auto">
            <a:xfrm>
              <a:off x="768" y="912"/>
              <a:ext cx="2112" cy="192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6422" name="Rectangle 6"/>
            <p:cNvSpPr>
              <a:spLocks noChangeArrowheads="1"/>
            </p:cNvSpPr>
            <p:nvPr/>
          </p:nvSpPr>
          <p:spPr bwMode="auto">
            <a:xfrm>
              <a:off x="720" y="960"/>
              <a:ext cx="2112" cy="192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6423" name="Rectangle 7"/>
            <p:cNvSpPr>
              <a:spLocks noChangeArrowheads="1"/>
            </p:cNvSpPr>
            <p:nvPr/>
          </p:nvSpPr>
          <p:spPr bwMode="auto">
            <a:xfrm>
              <a:off x="672" y="1008"/>
              <a:ext cx="2112" cy="192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6424" name="Rectangle 8"/>
            <p:cNvSpPr>
              <a:spLocks noChangeArrowheads="1"/>
            </p:cNvSpPr>
            <p:nvPr/>
          </p:nvSpPr>
          <p:spPr bwMode="auto">
            <a:xfrm>
              <a:off x="624" y="1056"/>
              <a:ext cx="2112" cy="192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6425" name="Text Box 9"/>
            <p:cNvSpPr txBox="1">
              <a:spLocks noChangeArrowheads="1"/>
            </p:cNvSpPr>
            <p:nvPr/>
          </p:nvSpPr>
          <p:spPr bwMode="auto">
            <a:xfrm>
              <a:off x="672" y="1104"/>
              <a:ext cx="2016" cy="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latin typeface="Arial" panose="020B0604020202020204" pitchFamily="34" charset="0"/>
                </a:rPr>
                <a:t>   Four score and seven years ago our fathers brought forth on this continent, </a:t>
              </a:r>
              <a:r>
                <a:rPr lang="en-US" altLang="en-US" sz="1800">
                  <a:solidFill>
                    <a:srgbClr val="009900"/>
                  </a:solidFill>
                  <a:latin typeface="Arial" panose="020B0604020202020204" pitchFamily="34" charset="0"/>
                </a:rPr>
                <a:t>a new nation</a:t>
              </a:r>
              <a:r>
                <a:rPr lang="en-US" altLang="en-US" sz="1800">
                  <a:latin typeface="Arial" panose="020B0604020202020204" pitchFamily="34" charset="0"/>
                </a:rPr>
                <a:t>, conceived in Liberty, and dedicated to the proposition that all men are created equal.</a:t>
              </a:r>
            </a:p>
            <a:p>
              <a:r>
                <a:rPr lang="en-US" altLang="en-US" sz="1800">
                  <a:latin typeface="Arial" panose="020B0604020202020204" pitchFamily="34" charset="0"/>
                </a:rPr>
                <a:t>   Now we are engaged in a great civil war, testing whether </a:t>
              </a:r>
              <a:r>
                <a:rPr lang="en-US" altLang="en-US" sz="1800">
                  <a:solidFill>
                    <a:srgbClr val="009900"/>
                  </a:solidFill>
                  <a:latin typeface="Arial" panose="020B0604020202020204" pitchFamily="34" charset="0"/>
                </a:rPr>
                <a:t>that nation</a:t>
              </a:r>
              <a:r>
                <a:rPr lang="en-US" altLang="en-US" sz="1800">
                  <a:latin typeface="Arial" panose="020B0604020202020204" pitchFamily="34" charset="0"/>
                </a:rPr>
                <a:t>, or …</a:t>
              </a:r>
            </a:p>
          </p:txBody>
        </p:sp>
      </p:grpSp>
      <p:grpSp>
        <p:nvGrpSpPr>
          <p:cNvPr id="1596426" name="Group 10"/>
          <p:cNvGrpSpPr>
            <a:grpSpLocks/>
          </p:cNvGrpSpPr>
          <p:nvPr/>
        </p:nvGrpSpPr>
        <p:grpSpPr bwMode="auto">
          <a:xfrm>
            <a:off x="6172200" y="1752600"/>
            <a:ext cx="1905000" cy="3352800"/>
            <a:chOff x="3936" y="1776"/>
            <a:chExt cx="1200" cy="2112"/>
          </a:xfrm>
        </p:grpSpPr>
        <p:sp>
          <p:nvSpPr>
            <p:cNvPr id="1596427" name="Rectangle 11"/>
            <p:cNvSpPr>
              <a:spLocks noChangeArrowheads="1"/>
            </p:cNvSpPr>
            <p:nvPr/>
          </p:nvSpPr>
          <p:spPr bwMode="auto">
            <a:xfrm>
              <a:off x="4128" y="1776"/>
              <a:ext cx="1008" cy="1920"/>
            </a:xfrm>
            <a:prstGeom prst="rect">
              <a:avLst/>
            </a:prstGeom>
            <a:solidFill>
              <a:schemeClr val="bg1"/>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6428" name="Rectangle 12"/>
            <p:cNvSpPr>
              <a:spLocks noChangeArrowheads="1"/>
            </p:cNvSpPr>
            <p:nvPr/>
          </p:nvSpPr>
          <p:spPr bwMode="auto">
            <a:xfrm>
              <a:off x="4080" y="1824"/>
              <a:ext cx="1008" cy="1920"/>
            </a:xfrm>
            <a:prstGeom prst="rect">
              <a:avLst/>
            </a:prstGeom>
            <a:solidFill>
              <a:schemeClr val="bg1"/>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6429" name="Rectangle 13"/>
            <p:cNvSpPr>
              <a:spLocks noChangeArrowheads="1"/>
            </p:cNvSpPr>
            <p:nvPr/>
          </p:nvSpPr>
          <p:spPr bwMode="auto">
            <a:xfrm>
              <a:off x="4032" y="1872"/>
              <a:ext cx="1008" cy="1920"/>
            </a:xfrm>
            <a:prstGeom prst="rect">
              <a:avLst/>
            </a:prstGeom>
            <a:solidFill>
              <a:schemeClr val="bg1"/>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6430" name="Rectangle 14"/>
            <p:cNvSpPr>
              <a:spLocks noChangeArrowheads="1"/>
            </p:cNvSpPr>
            <p:nvPr/>
          </p:nvSpPr>
          <p:spPr bwMode="auto">
            <a:xfrm>
              <a:off x="3984" y="1920"/>
              <a:ext cx="1008" cy="1920"/>
            </a:xfrm>
            <a:prstGeom prst="rect">
              <a:avLst/>
            </a:prstGeom>
            <a:solidFill>
              <a:schemeClr val="bg1"/>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6431" name="Rectangle 15"/>
            <p:cNvSpPr>
              <a:spLocks noChangeArrowheads="1"/>
            </p:cNvSpPr>
            <p:nvPr/>
          </p:nvSpPr>
          <p:spPr bwMode="auto">
            <a:xfrm>
              <a:off x="3936" y="1968"/>
              <a:ext cx="1008" cy="1920"/>
            </a:xfrm>
            <a:prstGeom prst="rect">
              <a:avLst/>
            </a:prstGeom>
            <a:solidFill>
              <a:schemeClr val="bg1"/>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6432" name="Text Box 16"/>
            <p:cNvSpPr txBox="1">
              <a:spLocks noChangeArrowheads="1"/>
            </p:cNvSpPr>
            <p:nvPr/>
          </p:nvSpPr>
          <p:spPr bwMode="auto">
            <a:xfrm>
              <a:off x="3984" y="2064"/>
              <a:ext cx="912" cy="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latin typeface="Arial" panose="020B0604020202020204" pitchFamily="34" charset="0"/>
                </a:rPr>
                <a:t>nation – 5</a:t>
              </a:r>
            </a:p>
            <a:p>
              <a:r>
                <a:rPr lang="en-US" altLang="en-US" sz="1800">
                  <a:latin typeface="Arial" panose="020B0604020202020204" pitchFamily="34" charset="0"/>
                </a:rPr>
                <a:t>civil - 1</a:t>
              </a:r>
            </a:p>
            <a:p>
              <a:r>
                <a:rPr lang="en-US" altLang="en-US" sz="1800">
                  <a:latin typeface="Arial" panose="020B0604020202020204" pitchFamily="34" charset="0"/>
                </a:rPr>
                <a:t>war – 2</a:t>
              </a:r>
            </a:p>
            <a:p>
              <a:r>
                <a:rPr lang="en-US" altLang="en-US" sz="1800">
                  <a:latin typeface="Arial" panose="020B0604020202020204" pitchFamily="34" charset="0"/>
                </a:rPr>
                <a:t>men – 2</a:t>
              </a:r>
            </a:p>
            <a:p>
              <a:r>
                <a:rPr lang="en-US" altLang="en-US" sz="1800">
                  <a:latin typeface="Arial" panose="020B0604020202020204" pitchFamily="34" charset="0"/>
                </a:rPr>
                <a:t>died – 4</a:t>
              </a:r>
            </a:p>
            <a:p>
              <a:r>
                <a:rPr lang="en-US" altLang="en-US" sz="1800">
                  <a:latin typeface="Arial" panose="020B0604020202020204" pitchFamily="34" charset="0"/>
                </a:rPr>
                <a:t>people – 5</a:t>
              </a:r>
            </a:p>
            <a:p>
              <a:r>
                <a:rPr lang="en-US" altLang="en-US" sz="1800">
                  <a:latin typeface="Arial" panose="020B0604020202020204" pitchFamily="34" charset="0"/>
                </a:rPr>
                <a:t>Liberty – 1</a:t>
              </a:r>
            </a:p>
            <a:p>
              <a:r>
                <a:rPr lang="en-US" altLang="en-US" sz="1800">
                  <a:latin typeface="Arial" panose="020B0604020202020204" pitchFamily="34" charset="0"/>
                </a:rPr>
                <a:t>God – 1</a:t>
              </a:r>
            </a:p>
            <a:p>
              <a:r>
                <a:rPr lang="en-US" altLang="en-US" sz="1800">
                  <a:latin typeface="Arial" panose="020B0604020202020204" pitchFamily="34" charset="0"/>
                </a:rPr>
                <a:t>…</a:t>
              </a:r>
            </a:p>
          </p:txBody>
        </p:sp>
      </p:grpSp>
      <p:sp>
        <p:nvSpPr>
          <p:cNvPr id="1596433" name="AutoShape 17"/>
          <p:cNvSpPr>
            <a:spLocks noChangeArrowheads="1"/>
          </p:cNvSpPr>
          <p:nvPr/>
        </p:nvSpPr>
        <p:spPr bwMode="auto">
          <a:xfrm>
            <a:off x="4648200" y="2438400"/>
            <a:ext cx="1219200" cy="1828800"/>
          </a:xfrm>
          <a:prstGeom prst="rightArrow">
            <a:avLst>
              <a:gd name="adj1" fmla="val 45481"/>
              <a:gd name="adj2" fmla="val 23750"/>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latin typeface="Arial" panose="020B0604020202020204" pitchFamily="34" charset="0"/>
              </a:rPr>
              <a:t>Feature</a:t>
            </a:r>
          </a:p>
          <a:p>
            <a:pPr algn="ctr"/>
            <a:r>
              <a:rPr lang="en-US" altLang="en-US" sz="1800">
                <a:latin typeface="Arial" panose="020B0604020202020204" pitchFamily="34" charset="0"/>
              </a:rPr>
              <a:t>Extraction</a:t>
            </a:r>
          </a:p>
        </p:txBody>
      </p:sp>
      <p:sp>
        <p:nvSpPr>
          <p:cNvPr id="1596434" name="Text Box 18"/>
          <p:cNvSpPr txBox="1">
            <a:spLocks noChangeArrowheads="1"/>
          </p:cNvSpPr>
          <p:nvPr/>
        </p:nvSpPr>
        <p:spPr bwMode="auto">
          <a:xfrm>
            <a:off x="0" y="5562600"/>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a:solidFill>
                  <a:srgbClr val="CC0000"/>
                </a:solidFill>
                <a:latin typeface="Arial" panose="020B0604020202020204" pitchFamily="34" charset="0"/>
              </a:rPr>
              <a:t>Loses all order-specific information!</a:t>
            </a:r>
          </a:p>
          <a:p>
            <a:pPr algn="ctr"/>
            <a:r>
              <a:rPr lang="en-US" altLang="en-US" sz="2400" b="1">
                <a:solidFill>
                  <a:srgbClr val="CC0000"/>
                </a:solidFill>
                <a:latin typeface="Arial" panose="020B0604020202020204" pitchFamily="34" charset="0"/>
              </a:rPr>
              <a:t>Severely limits </a:t>
            </a:r>
            <a:r>
              <a:rPr lang="en-US" altLang="en-US" sz="2400" b="1" u="sng">
                <a:solidFill>
                  <a:srgbClr val="CC0000"/>
                </a:solidFill>
                <a:latin typeface="Arial" panose="020B0604020202020204" pitchFamily="34" charset="0"/>
              </a:rPr>
              <a:t>context</a:t>
            </a:r>
            <a:r>
              <a:rPr lang="en-US" altLang="en-US" sz="2400" b="1">
                <a:solidFill>
                  <a:srgbClr val="CC0000"/>
                </a:solidFill>
                <a:latin typeface="Arial" panose="020B0604020202020204" pitchFamily="34" charset="0"/>
              </a:rPr>
              <a:t>!</a:t>
            </a:r>
          </a:p>
        </p:txBody>
      </p:sp>
      <p:sp>
        <p:nvSpPr>
          <p:cNvPr id="1596435" name="Text Box 19"/>
          <p:cNvSpPr txBox="1">
            <a:spLocks noChangeArrowheads="1"/>
          </p:cNvSpPr>
          <p:nvPr/>
        </p:nvSpPr>
        <p:spPr bwMode="auto">
          <a:xfrm>
            <a:off x="1828800" y="1295400"/>
            <a:ext cx="1289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b="1">
                <a:latin typeface="Arial" panose="020B0604020202020204" pitchFamily="34" charset="0"/>
              </a:rPr>
              <a:t>Documents</a:t>
            </a:r>
          </a:p>
        </p:txBody>
      </p:sp>
      <p:sp>
        <p:nvSpPr>
          <p:cNvPr id="1596436" name="Text Box 20"/>
          <p:cNvSpPr txBox="1">
            <a:spLocks noChangeArrowheads="1"/>
          </p:cNvSpPr>
          <p:nvPr/>
        </p:nvSpPr>
        <p:spPr bwMode="auto">
          <a:xfrm>
            <a:off x="6619875" y="1371600"/>
            <a:ext cx="1266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b="1">
                <a:latin typeface="Arial" panose="020B0604020202020204" pitchFamily="34" charset="0"/>
              </a:rPr>
              <a:t>Token </a:t>
            </a:r>
            <a:r>
              <a:rPr lang="en-US" altLang="en-US" sz="1600" b="1">
                <a:solidFill>
                  <a:srgbClr val="CC0000"/>
                </a:solidFill>
                <a:latin typeface="Arial" panose="020B0604020202020204" pitchFamily="34" charset="0"/>
              </a:rPr>
              <a:t>Sets</a:t>
            </a:r>
          </a:p>
        </p:txBody>
      </p:sp>
    </p:spTree>
    <p:extLst>
      <p:ext uri="{BB962C8B-B14F-4D97-AF65-F5344CB8AC3E}">
        <p14:creationId xmlns:p14="http://schemas.microsoft.com/office/powerpoint/2010/main" val="1399786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8466" name="Rectangle 2"/>
          <p:cNvSpPr>
            <a:spLocks noGrp="1" noChangeArrowheads="1"/>
          </p:cNvSpPr>
          <p:nvPr>
            <p:ph type="title"/>
          </p:nvPr>
        </p:nvSpPr>
        <p:spPr>
          <a:xfrm>
            <a:off x="628650" y="200025"/>
            <a:ext cx="7886700" cy="555625"/>
          </a:xfrm>
        </p:spPr>
        <p:txBody>
          <a:bodyPr>
            <a:normAutofit/>
          </a:bodyPr>
          <a:lstStyle/>
          <a:p>
            <a:pPr algn="ctr"/>
            <a:r>
              <a:rPr lang="en-US" altLang="en-US" sz="3200" b="1" dirty="0"/>
              <a:t>Natural Language Processing</a:t>
            </a:r>
          </a:p>
        </p:txBody>
      </p:sp>
      <p:sp>
        <p:nvSpPr>
          <p:cNvPr id="84" name="Slide Number Placeholder 5"/>
          <p:cNvSpPr>
            <a:spLocks noGrp="1"/>
          </p:cNvSpPr>
          <p:nvPr>
            <p:ph type="sldNum" sz="quarter" idx="12"/>
          </p:nvPr>
        </p:nvSpPr>
        <p:spPr/>
        <p:txBody>
          <a:bodyPr/>
          <a:lstStyle/>
          <a:p>
            <a:fld id="{1732A71A-AD5C-4973-8C43-D51312698912}" type="slidenum">
              <a:rPr lang="en-US" altLang="en-US"/>
              <a:pPr/>
              <a:t>24</a:t>
            </a:fld>
            <a:endParaRPr lang="en-US" altLang="en-US"/>
          </a:p>
        </p:txBody>
      </p:sp>
      <p:sp>
        <p:nvSpPr>
          <p:cNvPr id="82" name="Date Placeholder 3"/>
          <p:cNvSpPr>
            <a:spLocks noGrp="1"/>
          </p:cNvSpPr>
          <p:nvPr>
            <p:ph type="dt" sz="half" idx="10"/>
          </p:nvPr>
        </p:nvSpPr>
        <p:spPr/>
        <p:txBody>
          <a:bodyPr/>
          <a:lstStyle/>
          <a:p>
            <a:fld id="{3F4AB8EF-1AEF-4EA8-A9EA-91E09F0460FD}" type="datetime1">
              <a:rPr lang="en-US" altLang="en-US" smtClean="0"/>
              <a:t>8/16/2020</a:t>
            </a:fld>
            <a:endParaRPr lang="en-US" altLang="en-US"/>
          </a:p>
        </p:txBody>
      </p:sp>
      <p:pic>
        <p:nvPicPr>
          <p:cNvPr id="2" name="Picture 1">
            <a:extLst>
              <a:ext uri="{FF2B5EF4-FFF2-40B4-BE49-F238E27FC236}">
                <a16:creationId xmlns:a16="http://schemas.microsoft.com/office/drawing/2014/main" id="{99AEC73D-28D9-4F53-BD2A-B56F06C53077}"/>
              </a:ext>
            </a:extLst>
          </p:cNvPr>
          <p:cNvPicPr>
            <a:picLocks noChangeAspect="1"/>
          </p:cNvPicPr>
          <p:nvPr/>
        </p:nvPicPr>
        <p:blipFill>
          <a:blip r:embed="rId3"/>
          <a:stretch>
            <a:fillRect/>
          </a:stretch>
        </p:blipFill>
        <p:spPr>
          <a:xfrm>
            <a:off x="0" y="990600"/>
            <a:ext cx="9144000" cy="4782877"/>
          </a:xfrm>
          <a:prstGeom prst="rect">
            <a:avLst/>
          </a:prstGeom>
        </p:spPr>
      </p:pic>
      <p:sp>
        <p:nvSpPr>
          <p:cNvPr id="85" name="Rectangle 84">
            <a:extLst>
              <a:ext uri="{FF2B5EF4-FFF2-40B4-BE49-F238E27FC236}">
                <a16:creationId xmlns:a16="http://schemas.microsoft.com/office/drawing/2014/main" id="{19D07302-024F-4F0C-8F72-67A0D75EAD08}"/>
              </a:ext>
            </a:extLst>
          </p:cNvPr>
          <p:cNvSpPr/>
          <p:nvPr/>
        </p:nvSpPr>
        <p:spPr>
          <a:xfrm>
            <a:off x="228600" y="6550968"/>
            <a:ext cx="8763000" cy="230832"/>
          </a:xfrm>
          <a:prstGeom prst="rect">
            <a:avLst/>
          </a:prstGeom>
        </p:spPr>
        <p:txBody>
          <a:bodyPr wrap="square">
            <a:spAutoFit/>
          </a:bodyPr>
          <a:lstStyle/>
          <a:p>
            <a:pPr algn="ctr"/>
            <a:r>
              <a:rPr lang="en-US" sz="900" b="0" dirty="0">
                <a:latin typeface="Arnhem-Blond"/>
              </a:rPr>
              <a:t>Text Data Management and Analysis: A Practical Introduction to Information Retrieval and Text Mining </a:t>
            </a:r>
            <a:r>
              <a:rPr lang="en-US" sz="900" b="0" dirty="0" err="1">
                <a:latin typeface="Arnhem-Blond"/>
              </a:rPr>
              <a:t>ChengXiang</a:t>
            </a:r>
            <a:r>
              <a:rPr lang="en-US" sz="900" b="0" dirty="0">
                <a:latin typeface="Arnhem-Blond"/>
              </a:rPr>
              <a:t> </a:t>
            </a:r>
            <a:r>
              <a:rPr lang="en-US" sz="900" b="0" dirty="0" err="1">
                <a:latin typeface="Arnhem-Blond"/>
              </a:rPr>
              <a:t>Zhai</a:t>
            </a:r>
            <a:r>
              <a:rPr lang="en-US" sz="900" b="0" dirty="0">
                <a:latin typeface="Arnhem-Blond"/>
              </a:rPr>
              <a:t>, Sean </a:t>
            </a:r>
            <a:r>
              <a:rPr lang="en-US" sz="900" b="0" dirty="0" err="1">
                <a:latin typeface="Arnhem-Blond"/>
              </a:rPr>
              <a:t>Massung</a:t>
            </a:r>
            <a:r>
              <a:rPr lang="en-US" sz="900" b="0" dirty="0">
                <a:latin typeface="Arnhem-Blond"/>
              </a:rPr>
              <a:t>,  ACM Books 2016</a:t>
            </a:r>
            <a:r>
              <a:rPr lang="en-US" sz="900" dirty="0"/>
              <a:t> </a:t>
            </a:r>
          </a:p>
        </p:txBody>
      </p:sp>
    </p:spTree>
    <p:extLst>
      <p:ext uri="{BB962C8B-B14F-4D97-AF65-F5344CB8AC3E}">
        <p14:creationId xmlns:p14="http://schemas.microsoft.com/office/powerpoint/2010/main" val="4268966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2E5A-04DD-432B-96D2-DA2D12503A90}"/>
              </a:ext>
            </a:extLst>
          </p:cNvPr>
          <p:cNvSpPr>
            <a:spLocks noGrp="1"/>
          </p:cNvSpPr>
          <p:nvPr>
            <p:ph type="title"/>
          </p:nvPr>
        </p:nvSpPr>
        <p:spPr>
          <a:xfrm>
            <a:off x="628650" y="197432"/>
            <a:ext cx="7886700" cy="564568"/>
          </a:xfrm>
        </p:spPr>
        <p:txBody>
          <a:bodyPr>
            <a:normAutofit/>
          </a:bodyPr>
          <a:lstStyle/>
          <a:p>
            <a:pPr algn="ctr"/>
            <a:r>
              <a:rPr lang="en-US" sz="3200" b="1" dirty="0"/>
              <a:t>How to Understand Text Data</a:t>
            </a:r>
          </a:p>
        </p:txBody>
      </p:sp>
      <p:sp>
        <p:nvSpPr>
          <p:cNvPr id="3" name="Content Placeholder 2">
            <a:extLst>
              <a:ext uri="{FF2B5EF4-FFF2-40B4-BE49-F238E27FC236}">
                <a16:creationId xmlns:a16="http://schemas.microsoft.com/office/drawing/2014/main" id="{ECA14E13-D55A-4636-94A6-90CB10A53DFA}"/>
              </a:ext>
            </a:extLst>
          </p:cNvPr>
          <p:cNvSpPr>
            <a:spLocks noGrp="1"/>
          </p:cNvSpPr>
          <p:nvPr>
            <p:ph idx="1"/>
          </p:nvPr>
        </p:nvSpPr>
        <p:spPr>
          <a:xfrm>
            <a:off x="628650" y="1066800"/>
            <a:ext cx="7886700" cy="5257800"/>
          </a:xfrm>
        </p:spPr>
        <p:txBody>
          <a:bodyPr>
            <a:normAutofit fontScale="77500" lnSpcReduction="20000"/>
          </a:bodyPr>
          <a:lstStyle/>
          <a:p>
            <a:r>
              <a:rPr lang="en-US" b="1" dirty="0"/>
              <a:t>Lexical analysis. </a:t>
            </a:r>
            <a:r>
              <a:rPr lang="en-US" dirty="0"/>
              <a:t>Figure out what the basic meaningful units in a language are (e.g., words in English) and determine the meaning of each word </a:t>
            </a:r>
          </a:p>
          <a:p>
            <a:r>
              <a:rPr lang="en-US" b="1" dirty="0"/>
              <a:t>Syntactic analysis.  </a:t>
            </a:r>
            <a:r>
              <a:rPr lang="en-US" dirty="0"/>
              <a:t>Determine how words are related with each other in a sentence, thus revealing the syntactic structure</a:t>
            </a:r>
            <a:br>
              <a:rPr lang="en-US" dirty="0"/>
            </a:br>
            <a:r>
              <a:rPr lang="en-US" dirty="0"/>
              <a:t>of a sentence. </a:t>
            </a:r>
          </a:p>
          <a:p>
            <a:r>
              <a:rPr lang="en-US" b="1" dirty="0"/>
              <a:t>Semantic analysis. </a:t>
            </a:r>
            <a:r>
              <a:rPr lang="en-US" dirty="0"/>
              <a:t> Determine the meaning of a sentence. Find meaning of a whole sentence or a larger unit based on the meanings of words and the syntactic structure. </a:t>
            </a:r>
          </a:p>
          <a:p>
            <a:r>
              <a:rPr lang="en-US" b="1" dirty="0"/>
              <a:t>Pragmatic analysis. </a:t>
            </a:r>
            <a:r>
              <a:rPr lang="en-US" dirty="0"/>
              <a:t> Determine meaning in context, a deeper understanding of natural language than semantic analysis is thus to further understand the</a:t>
            </a:r>
            <a:br>
              <a:rPr lang="en-US" dirty="0"/>
            </a:br>
            <a:r>
              <a:rPr lang="en-US" dirty="0"/>
              <a:t>purpose in communication </a:t>
            </a:r>
          </a:p>
          <a:p>
            <a:r>
              <a:rPr lang="en-US" b="1" dirty="0"/>
              <a:t>Discourse analysis. </a:t>
            </a:r>
            <a:r>
              <a:rPr lang="en-US" dirty="0"/>
              <a:t> Needed when a large chunk of text with multiple sentences is to be analyzed; in such a case, the connections</a:t>
            </a:r>
            <a:br>
              <a:rPr lang="en-US" dirty="0"/>
            </a:br>
            <a:r>
              <a:rPr lang="en-US" dirty="0"/>
              <a:t>between these sentences must be considered and the analysis of an individual sentence must be placed in the appropriate context involving other sentences. </a:t>
            </a:r>
          </a:p>
        </p:txBody>
      </p:sp>
      <p:sp>
        <p:nvSpPr>
          <p:cNvPr id="4" name="Slide Number Placeholder 3">
            <a:extLst>
              <a:ext uri="{FF2B5EF4-FFF2-40B4-BE49-F238E27FC236}">
                <a16:creationId xmlns:a16="http://schemas.microsoft.com/office/drawing/2014/main" id="{CF5D48E1-6E06-426F-880E-B4573B9C106C}"/>
              </a:ext>
            </a:extLst>
          </p:cNvPr>
          <p:cNvSpPr>
            <a:spLocks noGrp="1"/>
          </p:cNvSpPr>
          <p:nvPr>
            <p:ph type="sldNum" sz="quarter" idx="12"/>
          </p:nvPr>
        </p:nvSpPr>
        <p:spPr>
          <a:xfrm>
            <a:off x="7010400" y="6492875"/>
            <a:ext cx="2133600" cy="365125"/>
          </a:xfrm>
        </p:spPr>
        <p:txBody>
          <a:bodyPr/>
          <a:lstStyle/>
          <a:p>
            <a:pPr>
              <a:defRPr/>
            </a:pPr>
            <a:fld id="{649AB6AE-DC6C-4C19-AD98-A8BE141DCE93}" type="slidenum">
              <a:rPr lang="en-US" smtClean="0"/>
              <a:pPr>
                <a:defRPr/>
              </a:pPr>
              <a:t>25</a:t>
            </a:fld>
            <a:endParaRPr lang="en-US" sz="1000"/>
          </a:p>
        </p:txBody>
      </p:sp>
      <p:sp>
        <p:nvSpPr>
          <p:cNvPr id="5" name="Date Placeholder 4">
            <a:extLst>
              <a:ext uri="{FF2B5EF4-FFF2-40B4-BE49-F238E27FC236}">
                <a16:creationId xmlns:a16="http://schemas.microsoft.com/office/drawing/2014/main" id="{652B158D-AB1F-4F43-96C1-5DC23B73B0DA}"/>
              </a:ext>
            </a:extLst>
          </p:cNvPr>
          <p:cNvSpPr>
            <a:spLocks noGrp="1"/>
          </p:cNvSpPr>
          <p:nvPr>
            <p:ph type="dt" sz="half" idx="10"/>
          </p:nvPr>
        </p:nvSpPr>
        <p:spPr>
          <a:xfrm>
            <a:off x="152400" y="6416675"/>
            <a:ext cx="2057400" cy="365125"/>
          </a:xfrm>
        </p:spPr>
        <p:txBody>
          <a:bodyPr/>
          <a:lstStyle/>
          <a:p>
            <a:fld id="{FE164A10-562A-4437-B1C3-B55B80AFD3E1}" type="datetime1">
              <a:rPr lang="en-US" smtClean="0"/>
              <a:t>8/16/2020</a:t>
            </a:fld>
            <a:endParaRPr lang="en-US" dirty="0"/>
          </a:p>
        </p:txBody>
      </p:sp>
    </p:spTree>
    <p:extLst>
      <p:ext uri="{BB962C8B-B14F-4D97-AF65-F5344CB8AC3E}">
        <p14:creationId xmlns:p14="http://schemas.microsoft.com/office/powerpoint/2010/main" val="1005257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514" name="Rectangle 2"/>
          <p:cNvSpPr>
            <a:spLocks noGrp="1" noChangeArrowheads="1"/>
          </p:cNvSpPr>
          <p:nvPr>
            <p:ph type="title"/>
          </p:nvPr>
        </p:nvSpPr>
        <p:spPr>
          <a:xfrm>
            <a:off x="642144" y="225890"/>
            <a:ext cx="7886700" cy="536110"/>
          </a:xfrm>
        </p:spPr>
        <p:txBody>
          <a:bodyPr>
            <a:normAutofit/>
          </a:bodyPr>
          <a:lstStyle/>
          <a:p>
            <a:pPr algn="ctr"/>
            <a:r>
              <a:rPr lang="en-US" altLang="en-US" sz="3200" b="1" dirty="0"/>
              <a:t>General NLP</a:t>
            </a:r>
            <a:r>
              <a:rPr lang="en-US" altLang="en-US" sz="3200" b="1" dirty="0">
                <a:cs typeface="Tahoma" panose="020B0604030504040204" pitchFamily="34" charset="0"/>
              </a:rPr>
              <a:t>—</a:t>
            </a:r>
            <a:r>
              <a:rPr lang="en-US" altLang="en-US" sz="3200" b="1" dirty="0"/>
              <a:t>Too Difficult!</a:t>
            </a:r>
          </a:p>
        </p:txBody>
      </p:sp>
      <p:sp>
        <p:nvSpPr>
          <p:cNvPr id="1600516" name="Rectangle 4"/>
          <p:cNvSpPr>
            <a:spLocks noGrp="1" noChangeArrowheads="1"/>
          </p:cNvSpPr>
          <p:nvPr>
            <p:ph idx="1"/>
          </p:nvPr>
        </p:nvSpPr>
        <p:spPr>
          <a:xfrm>
            <a:off x="628650" y="1185931"/>
            <a:ext cx="7886700" cy="4652963"/>
          </a:xfrm>
          <a:noFill/>
          <a:ln/>
        </p:spPr>
        <p:txBody>
          <a:bodyPr/>
          <a:lstStyle/>
          <a:p>
            <a:pPr>
              <a:lnSpc>
                <a:spcPct val="100000"/>
              </a:lnSpc>
            </a:pPr>
            <a:r>
              <a:rPr lang="en-US" altLang="en-US" sz="2000" dirty="0"/>
              <a:t>Word-level ambiguity </a:t>
            </a:r>
          </a:p>
          <a:p>
            <a:pPr lvl="1">
              <a:lnSpc>
                <a:spcPct val="100000"/>
              </a:lnSpc>
            </a:pPr>
            <a:r>
              <a:rPr lang="en-US" altLang="en-US" sz="2000" b="1" dirty="0"/>
              <a:t>“design” can be a noun or a verb</a:t>
            </a:r>
            <a:r>
              <a:rPr lang="en-US" altLang="en-US" sz="2000" dirty="0"/>
              <a:t> (Ambiguous POS)  </a:t>
            </a:r>
          </a:p>
          <a:p>
            <a:pPr lvl="1">
              <a:lnSpc>
                <a:spcPct val="100000"/>
              </a:lnSpc>
            </a:pPr>
            <a:r>
              <a:rPr lang="en-US" altLang="en-US" sz="2000" b="1" dirty="0"/>
              <a:t>“root” has multiple meanings</a:t>
            </a:r>
            <a:r>
              <a:rPr lang="en-US" altLang="en-US" sz="2000" dirty="0"/>
              <a:t> (Ambiguous sense)</a:t>
            </a:r>
          </a:p>
          <a:p>
            <a:pPr>
              <a:lnSpc>
                <a:spcPct val="100000"/>
              </a:lnSpc>
            </a:pPr>
            <a:r>
              <a:rPr lang="en-US" altLang="en-US" sz="2000" dirty="0"/>
              <a:t>Syntactic ambiguity</a:t>
            </a:r>
          </a:p>
          <a:p>
            <a:pPr lvl="1">
              <a:lnSpc>
                <a:spcPct val="100000"/>
              </a:lnSpc>
            </a:pPr>
            <a:r>
              <a:rPr lang="en-US" altLang="en-US" sz="2000" b="1" dirty="0"/>
              <a:t>“natural language processing” </a:t>
            </a:r>
            <a:r>
              <a:rPr lang="en-US" altLang="en-US" sz="2000" dirty="0"/>
              <a:t>(Modification)</a:t>
            </a:r>
          </a:p>
          <a:p>
            <a:pPr lvl="1">
              <a:lnSpc>
                <a:spcPct val="100000"/>
              </a:lnSpc>
            </a:pPr>
            <a:r>
              <a:rPr lang="en-US" altLang="en-US" sz="2000" b="1" dirty="0"/>
              <a:t>“A man saw a boy </a:t>
            </a:r>
            <a:r>
              <a:rPr lang="en-US" altLang="en-US" sz="2000" b="1" i="1" u="sng" dirty="0"/>
              <a:t>with a telescope</a:t>
            </a:r>
            <a:r>
              <a:rPr lang="en-US" altLang="en-US" sz="2000" b="1" dirty="0"/>
              <a:t>.”</a:t>
            </a:r>
            <a:r>
              <a:rPr lang="en-US" altLang="en-US" sz="2000" dirty="0"/>
              <a:t> (PP Attachment)</a:t>
            </a:r>
          </a:p>
          <a:p>
            <a:pPr>
              <a:lnSpc>
                <a:spcPct val="100000"/>
              </a:lnSpc>
            </a:pPr>
            <a:r>
              <a:rPr lang="en-US" altLang="en-US" sz="2000" dirty="0"/>
              <a:t>Anaphora resolution</a:t>
            </a:r>
          </a:p>
          <a:p>
            <a:pPr lvl="1">
              <a:lnSpc>
                <a:spcPct val="100000"/>
              </a:lnSpc>
            </a:pPr>
            <a:r>
              <a:rPr lang="en-US" altLang="en-US" sz="2000" b="1" dirty="0"/>
              <a:t>“John persuaded Bill to buy a TV for </a:t>
            </a:r>
            <a:r>
              <a:rPr lang="en-US" altLang="en-US" sz="2000" b="1" i="1" u="sng" dirty="0"/>
              <a:t>himself</a:t>
            </a:r>
            <a:r>
              <a:rPr lang="en-US" altLang="en-US" sz="2000" b="1" dirty="0"/>
              <a:t>.”</a:t>
            </a:r>
          </a:p>
          <a:p>
            <a:pPr lvl="1">
              <a:lnSpc>
                <a:spcPct val="100000"/>
              </a:lnSpc>
              <a:buFont typeface="Wingdings" panose="05000000000000000000" pitchFamily="2" charset="2"/>
              <a:buNone/>
            </a:pPr>
            <a:r>
              <a:rPr lang="en-US" altLang="en-US" sz="2000" dirty="0"/>
              <a:t>		(</a:t>
            </a:r>
            <a:r>
              <a:rPr lang="en-US" altLang="en-US" sz="2000" i="1" u="sng" dirty="0"/>
              <a:t>himself</a:t>
            </a:r>
            <a:r>
              <a:rPr lang="en-US" altLang="en-US" sz="2000" dirty="0"/>
              <a:t> = John or Bill?)</a:t>
            </a:r>
          </a:p>
          <a:p>
            <a:pPr>
              <a:lnSpc>
                <a:spcPct val="100000"/>
              </a:lnSpc>
            </a:pPr>
            <a:r>
              <a:rPr lang="en-US" altLang="en-US" sz="2000" dirty="0"/>
              <a:t>Presupposition</a:t>
            </a:r>
          </a:p>
          <a:p>
            <a:pPr lvl="1">
              <a:lnSpc>
                <a:spcPct val="100000"/>
              </a:lnSpc>
            </a:pPr>
            <a:r>
              <a:rPr lang="en-US" altLang="en-US" sz="2000" b="1" dirty="0"/>
              <a:t>“He has quit smoking.” implies that he smoked before.</a:t>
            </a:r>
          </a:p>
        </p:txBody>
      </p:sp>
      <p:sp>
        <p:nvSpPr>
          <p:cNvPr id="8" name="Slide Number Placeholder 5"/>
          <p:cNvSpPr>
            <a:spLocks noGrp="1"/>
          </p:cNvSpPr>
          <p:nvPr>
            <p:ph type="sldNum" sz="quarter" idx="12"/>
          </p:nvPr>
        </p:nvSpPr>
        <p:spPr/>
        <p:txBody>
          <a:bodyPr/>
          <a:lstStyle/>
          <a:p>
            <a:fld id="{DCF37986-93DA-493D-90CD-F60F9E54325E}" type="slidenum">
              <a:rPr lang="en-US" altLang="en-US"/>
              <a:pPr/>
              <a:t>26</a:t>
            </a:fld>
            <a:endParaRPr lang="en-US" altLang="en-US"/>
          </a:p>
        </p:txBody>
      </p:sp>
      <p:sp>
        <p:nvSpPr>
          <p:cNvPr id="6" name="Date Placeholder 3"/>
          <p:cNvSpPr>
            <a:spLocks noGrp="1"/>
          </p:cNvSpPr>
          <p:nvPr>
            <p:ph type="dt" sz="half" idx="10"/>
          </p:nvPr>
        </p:nvSpPr>
        <p:spPr/>
        <p:txBody>
          <a:bodyPr/>
          <a:lstStyle/>
          <a:p>
            <a:fld id="{8EA8E2BA-3552-4B26-B35C-BF2A4697A60E}" type="datetime1">
              <a:rPr lang="en-US" altLang="en-US" smtClean="0"/>
              <a:t>8/16/2020</a:t>
            </a:fld>
            <a:endParaRPr lang="en-US" altLang="en-US"/>
          </a:p>
        </p:txBody>
      </p:sp>
      <p:sp>
        <p:nvSpPr>
          <p:cNvPr id="1600517" name="Text Box 5"/>
          <p:cNvSpPr txBox="1">
            <a:spLocks noChangeArrowheads="1"/>
          </p:cNvSpPr>
          <p:nvPr/>
        </p:nvSpPr>
        <p:spPr bwMode="auto">
          <a:xfrm>
            <a:off x="1290361" y="5769114"/>
            <a:ext cx="659026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b="1" dirty="0">
                <a:solidFill>
                  <a:srgbClr val="CC0000"/>
                </a:solidFill>
                <a:latin typeface="Arial" panose="020B0604020202020204" pitchFamily="34" charset="0"/>
              </a:rPr>
              <a:t>Humans rely on </a:t>
            </a:r>
            <a:r>
              <a:rPr lang="en-US" altLang="en-US" sz="2000" b="1" u="sng" dirty="0">
                <a:solidFill>
                  <a:srgbClr val="CC0000"/>
                </a:solidFill>
                <a:latin typeface="Arial" panose="020B0604020202020204" pitchFamily="34" charset="0"/>
              </a:rPr>
              <a:t>context</a:t>
            </a:r>
            <a:r>
              <a:rPr lang="en-US" altLang="en-US" sz="2000" b="1" dirty="0">
                <a:solidFill>
                  <a:srgbClr val="CC0000"/>
                </a:solidFill>
                <a:latin typeface="Arial" panose="020B0604020202020204" pitchFamily="34" charset="0"/>
              </a:rPr>
              <a:t> to interpret (when possible).</a:t>
            </a:r>
          </a:p>
          <a:p>
            <a:pPr algn="ctr"/>
            <a:r>
              <a:rPr lang="en-US" altLang="en-US" sz="2000" b="1" dirty="0">
                <a:solidFill>
                  <a:srgbClr val="CC0000"/>
                </a:solidFill>
                <a:latin typeface="Arial" panose="020B0604020202020204" pitchFamily="34" charset="0"/>
              </a:rPr>
              <a:t>This context may extend beyond a given document!</a:t>
            </a:r>
          </a:p>
        </p:txBody>
      </p:sp>
    </p:spTree>
    <p:extLst>
      <p:ext uri="{BB962C8B-B14F-4D97-AF65-F5344CB8AC3E}">
        <p14:creationId xmlns:p14="http://schemas.microsoft.com/office/powerpoint/2010/main" val="1389307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562" name="Rectangle 2"/>
          <p:cNvSpPr>
            <a:spLocks noGrp="1" noChangeArrowheads="1"/>
          </p:cNvSpPr>
          <p:nvPr>
            <p:ph type="title"/>
          </p:nvPr>
        </p:nvSpPr>
        <p:spPr>
          <a:xfrm>
            <a:off x="356442" y="533400"/>
            <a:ext cx="7886700" cy="533400"/>
          </a:xfrm>
        </p:spPr>
        <p:txBody>
          <a:bodyPr>
            <a:normAutofit/>
          </a:bodyPr>
          <a:lstStyle/>
          <a:p>
            <a:pPr algn="ctr"/>
            <a:r>
              <a:rPr lang="en-US" altLang="en-US" sz="3200" b="1" dirty="0"/>
              <a:t>Shallow Linguistics</a:t>
            </a:r>
          </a:p>
        </p:txBody>
      </p:sp>
      <p:sp>
        <p:nvSpPr>
          <p:cNvPr id="6" name="Slide Number Placeholder 5"/>
          <p:cNvSpPr>
            <a:spLocks noGrp="1"/>
          </p:cNvSpPr>
          <p:nvPr>
            <p:ph type="sldNum" sz="quarter" idx="12"/>
          </p:nvPr>
        </p:nvSpPr>
        <p:spPr/>
        <p:txBody>
          <a:bodyPr/>
          <a:lstStyle/>
          <a:p>
            <a:fld id="{901C8177-8E0A-4DDF-8CA8-31957EB92F47}" type="slidenum">
              <a:rPr lang="en-US" altLang="en-US"/>
              <a:pPr/>
              <a:t>27</a:t>
            </a:fld>
            <a:endParaRPr lang="en-US" altLang="en-US"/>
          </a:p>
        </p:txBody>
      </p:sp>
      <p:sp>
        <p:nvSpPr>
          <p:cNvPr id="4" name="Date Placeholder 3"/>
          <p:cNvSpPr>
            <a:spLocks noGrp="1"/>
          </p:cNvSpPr>
          <p:nvPr>
            <p:ph type="dt" sz="half" idx="10"/>
          </p:nvPr>
        </p:nvSpPr>
        <p:spPr/>
        <p:txBody>
          <a:bodyPr/>
          <a:lstStyle/>
          <a:p>
            <a:fld id="{7CDFFD18-21FF-4E95-936A-43308DCE1D7F}" type="datetime1">
              <a:rPr lang="en-US" altLang="en-US" smtClean="0"/>
              <a:t>8/16/2020</a:t>
            </a:fld>
            <a:endParaRPr lang="en-US" altLang="en-US"/>
          </a:p>
        </p:txBody>
      </p:sp>
      <p:sp>
        <p:nvSpPr>
          <p:cNvPr id="1602563" name="Text Box 3"/>
          <p:cNvSpPr txBox="1">
            <a:spLocks noChangeArrowheads="1"/>
          </p:cNvSpPr>
          <p:nvPr/>
        </p:nvSpPr>
        <p:spPr bwMode="auto">
          <a:xfrm>
            <a:off x="365735" y="1828800"/>
            <a:ext cx="81534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600"/>
              </a:spcAft>
            </a:pPr>
            <a:r>
              <a:rPr lang="en-US" altLang="en-US" sz="2400" dirty="0">
                <a:latin typeface="+mn-lt"/>
              </a:rPr>
              <a:t>Progress on Useful Sub-Goals:</a:t>
            </a:r>
          </a:p>
          <a:p>
            <a:pPr lvl="1">
              <a:spcAft>
                <a:spcPts val="600"/>
              </a:spcAft>
              <a:buFontTx/>
              <a:buChar char="•"/>
            </a:pPr>
            <a:r>
              <a:rPr lang="en-US" altLang="en-US" sz="2400" dirty="0">
                <a:latin typeface="+mn-lt"/>
              </a:rPr>
              <a:t> English </a:t>
            </a:r>
            <a:r>
              <a:rPr lang="en-US" altLang="en-US" sz="2400" dirty="0">
                <a:solidFill>
                  <a:srgbClr val="009900"/>
                </a:solidFill>
                <a:latin typeface="+mn-lt"/>
              </a:rPr>
              <a:t>Lexicon</a:t>
            </a:r>
          </a:p>
          <a:p>
            <a:pPr lvl="1">
              <a:spcAft>
                <a:spcPts val="600"/>
              </a:spcAft>
              <a:buFontTx/>
              <a:buChar char="•"/>
            </a:pPr>
            <a:r>
              <a:rPr lang="en-US" altLang="en-US" sz="2400" dirty="0">
                <a:latin typeface="+mn-lt"/>
              </a:rPr>
              <a:t> </a:t>
            </a:r>
            <a:r>
              <a:rPr lang="en-US" altLang="en-US" sz="2400" dirty="0">
                <a:solidFill>
                  <a:srgbClr val="009900"/>
                </a:solidFill>
                <a:latin typeface="+mn-lt"/>
              </a:rPr>
              <a:t>Part-of-Speech</a:t>
            </a:r>
            <a:r>
              <a:rPr lang="en-US" altLang="en-US" sz="2400" dirty="0">
                <a:latin typeface="+mn-lt"/>
              </a:rPr>
              <a:t> Tagging</a:t>
            </a:r>
          </a:p>
          <a:p>
            <a:pPr lvl="1">
              <a:spcAft>
                <a:spcPts val="600"/>
              </a:spcAft>
              <a:buFontTx/>
              <a:buChar char="•"/>
            </a:pPr>
            <a:r>
              <a:rPr lang="en-US" altLang="en-US" sz="2400" dirty="0">
                <a:latin typeface="+mn-lt"/>
              </a:rPr>
              <a:t> </a:t>
            </a:r>
            <a:r>
              <a:rPr lang="en-US" altLang="en-US" sz="2400" dirty="0">
                <a:solidFill>
                  <a:srgbClr val="009900"/>
                </a:solidFill>
                <a:latin typeface="+mn-lt"/>
              </a:rPr>
              <a:t>Word Sense</a:t>
            </a:r>
            <a:r>
              <a:rPr lang="en-US" altLang="en-US" sz="2400" dirty="0">
                <a:latin typeface="+mn-lt"/>
              </a:rPr>
              <a:t> Disambiguation</a:t>
            </a:r>
          </a:p>
          <a:p>
            <a:pPr lvl="1">
              <a:spcAft>
                <a:spcPts val="600"/>
              </a:spcAft>
              <a:buFontTx/>
              <a:buChar char="•"/>
            </a:pPr>
            <a:r>
              <a:rPr lang="en-US" altLang="en-US" sz="2400" dirty="0">
                <a:latin typeface="+mn-lt"/>
              </a:rPr>
              <a:t> Phrase Detection / </a:t>
            </a:r>
            <a:r>
              <a:rPr lang="en-US" altLang="en-US" sz="2400" dirty="0">
                <a:solidFill>
                  <a:srgbClr val="009900"/>
                </a:solidFill>
                <a:latin typeface="+mn-lt"/>
              </a:rPr>
              <a:t>Parsing</a:t>
            </a:r>
          </a:p>
        </p:txBody>
      </p:sp>
    </p:spTree>
    <p:extLst>
      <p:ext uri="{BB962C8B-B14F-4D97-AF65-F5344CB8AC3E}">
        <p14:creationId xmlns:p14="http://schemas.microsoft.com/office/powerpoint/2010/main" val="946602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Rectangle 2"/>
          <p:cNvSpPr>
            <a:spLocks noGrp="1" noChangeArrowheads="1"/>
          </p:cNvSpPr>
          <p:nvPr>
            <p:ph type="title"/>
          </p:nvPr>
        </p:nvSpPr>
        <p:spPr>
          <a:xfrm>
            <a:off x="362570" y="304800"/>
            <a:ext cx="7886700" cy="611158"/>
          </a:xfrm>
        </p:spPr>
        <p:txBody>
          <a:bodyPr>
            <a:normAutofit/>
          </a:bodyPr>
          <a:lstStyle/>
          <a:p>
            <a:pPr algn="ctr"/>
            <a:r>
              <a:rPr lang="en-US" altLang="en-US" sz="3200" b="1" dirty="0"/>
              <a:t>WordNet</a:t>
            </a:r>
          </a:p>
        </p:txBody>
      </p:sp>
      <p:sp>
        <p:nvSpPr>
          <p:cNvPr id="39" name="Slide Number Placeholder 5"/>
          <p:cNvSpPr>
            <a:spLocks noGrp="1"/>
          </p:cNvSpPr>
          <p:nvPr>
            <p:ph type="sldNum" sz="quarter" idx="12"/>
          </p:nvPr>
        </p:nvSpPr>
        <p:spPr/>
        <p:txBody>
          <a:bodyPr/>
          <a:lstStyle/>
          <a:p>
            <a:fld id="{34B60C11-5E66-47B1-8446-7B7B78C3B66B}" type="slidenum">
              <a:rPr lang="en-US" altLang="en-US" sz="1100"/>
              <a:pPr/>
              <a:t>28</a:t>
            </a:fld>
            <a:endParaRPr lang="en-US" altLang="en-US" sz="1100"/>
          </a:p>
        </p:txBody>
      </p:sp>
      <p:sp>
        <p:nvSpPr>
          <p:cNvPr id="37" name="Date Placeholder 3"/>
          <p:cNvSpPr>
            <a:spLocks noGrp="1"/>
          </p:cNvSpPr>
          <p:nvPr>
            <p:ph type="dt" sz="half" idx="10"/>
          </p:nvPr>
        </p:nvSpPr>
        <p:spPr/>
        <p:txBody>
          <a:bodyPr/>
          <a:lstStyle/>
          <a:p>
            <a:fld id="{00986A78-B946-41C8-8FEB-231E76399FC3}" type="datetime1">
              <a:rPr lang="en-US" altLang="en-US" smtClean="0"/>
              <a:t>8/16/2020</a:t>
            </a:fld>
            <a:endParaRPr lang="en-US" altLang="en-US"/>
          </a:p>
        </p:txBody>
      </p:sp>
      <p:sp>
        <p:nvSpPr>
          <p:cNvPr id="1604611" name="Text Box 3"/>
          <p:cNvSpPr txBox="1">
            <a:spLocks noChangeArrowheads="1"/>
          </p:cNvSpPr>
          <p:nvPr/>
        </p:nvSpPr>
        <p:spPr bwMode="auto">
          <a:xfrm>
            <a:off x="190500" y="1066800"/>
            <a:ext cx="8763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dirty="0">
                <a:latin typeface="Arial" panose="020B0604020202020204" pitchFamily="34" charset="0"/>
              </a:rPr>
              <a:t>An extensive </a:t>
            </a:r>
            <a:r>
              <a:rPr lang="en-US" altLang="en-US" sz="2000" b="1" dirty="0">
                <a:solidFill>
                  <a:srgbClr val="CC0000"/>
                </a:solidFill>
                <a:latin typeface="Arial" panose="020B0604020202020204" pitchFamily="34" charset="0"/>
              </a:rPr>
              <a:t>lexical network</a:t>
            </a:r>
            <a:r>
              <a:rPr lang="en-US" altLang="en-US" sz="2000" b="1" dirty="0">
                <a:latin typeface="Arial" panose="020B0604020202020204" pitchFamily="34" charset="0"/>
              </a:rPr>
              <a:t> for the English language</a:t>
            </a:r>
          </a:p>
          <a:p>
            <a:pPr lvl="1"/>
            <a:r>
              <a:rPr lang="en-US" altLang="en-US" b="0" dirty="0"/>
              <a:t>a large lexical database of English. Nouns, verbs, adjectives and adverbs grouped into sets of cognitive synonyms expressing a distinct concept, hosted at wordnet.princeton.edu, seems inactive now</a:t>
            </a:r>
            <a:endParaRPr lang="en-US" altLang="en-US" b="0" dirty="0">
              <a:latin typeface="Arial" panose="020B0604020202020204" pitchFamily="34" charset="0"/>
            </a:endParaRPr>
          </a:p>
          <a:p>
            <a:pPr>
              <a:buFontTx/>
              <a:buChar char="•"/>
            </a:pPr>
            <a:r>
              <a:rPr lang="en-US" altLang="en-US" sz="2000" dirty="0">
                <a:latin typeface="Arial" panose="020B0604020202020204" pitchFamily="34" charset="0"/>
              </a:rPr>
              <a:t> Contains over </a:t>
            </a:r>
            <a:r>
              <a:rPr lang="en-US" altLang="en-US" sz="2000" dirty="0">
                <a:solidFill>
                  <a:srgbClr val="CC0000"/>
                </a:solidFill>
                <a:latin typeface="Arial" panose="020B0604020202020204" pitchFamily="34" charset="0"/>
              </a:rPr>
              <a:t>138,838 words</a:t>
            </a:r>
            <a:r>
              <a:rPr lang="en-US" altLang="en-US" sz="2000" dirty="0">
                <a:latin typeface="Arial" panose="020B0604020202020204" pitchFamily="34" charset="0"/>
              </a:rPr>
              <a:t>.</a:t>
            </a:r>
          </a:p>
          <a:p>
            <a:pPr>
              <a:buFontTx/>
              <a:buChar char="•"/>
            </a:pPr>
            <a:r>
              <a:rPr lang="en-US" altLang="en-US" sz="2000" dirty="0">
                <a:latin typeface="Arial" panose="020B0604020202020204" pitchFamily="34" charset="0"/>
              </a:rPr>
              <a:t> Several graphs, one for each </a:t>
            </a:r>
            <a:r>
              <a:rPr lang="en-US" altLang="en-US" sz="2000" dirty="0">
                <a:solidFill>
                  <a:srgbClr val="CC0000"/>
                </a:solidFill>
                <a:latin typeface="Arial" panose="020B0604020202020204" pitchFamily="34" charset="0"/>
              </a:rPr>
              <a:t>part-of-speech</a:t>
            </a:r>
            <a:r>
              <a:rPr lang="en-US" altLang="en-US" sz="2000" dirty="0">
                <a:latin typeface="Arial" panose="020B0604020202020204" pitchFamily="34" charset="0"/>
              </a:rPr>
              <a:t>.</a:t>
            </a:r>
          </a:p>
          <a:p>
            <a:pPr>
              <a:buFontTx/>
              <a:buChar char="•"/>
            </a:pPr>
            <a:r>
              <a:rPr lang="en-US" altLang="en-US" sz="2000" dirty="0">
                <a:latin typeface="Arial" panose="020B0604020202020204" pitchFamily="34" charset="0"/>
              </a:rPr>
              <a:t> </a:t>
            </a:r>
            <a:r>
              <a:rPr lang="en-US" altLang="en-US" sz="2000" i="1" dirty="0" err="1">
                <a:solidFill>
                  <a:srgbClr val="CC0000"/>
                </a:solidFill>
                <a:latin typeface="Arial" panose="020B0604020202020204" pitchFamily="34" charset="0"/>
              </a:rPr>
              <a:t>Synsets</a:t>
            </a:r>
            <a:r>
              <a:rPr lang="en-US" altLang="en-US" sz="2000" dirty="0">
                <a:solidFill>
                  <a:srgbClr val="CC0000"/>
                </a:solidFill>
                <a:latin typeface="Arial" panose="020B0604020202020204" pitchFamily="34" charset="0"/>
              </a:rPr>
              <a:t> </a:t>
            </a:r>
            <a:r>
              <a:rPr lang="en-US" altLang="en-US" sz="2000" dirty="0">
                <a:latin typeface="Arial" panose="020B0604020202020204" pitchFamily="34" charset="0"/>
              </a:rPr>
              <a:t>(synonym sets), each defining a semantic sense.</a:t>
            </a:r>
          </a:p>
          <a:p>
            <a:pPr>
              <a:buFontTx/>
              <a:buChar char="•"/>
            </a:pPr>
            <a:r>
              <a:rPr lang="en-US" altLang="en-US" sz="2000" dirty="0">
                <a:latin typeface="Arial" panose="020B0604020202020204" pitchFamily="34" charset="0"/>
              </a:rPr>
              <a:t> </a:t>
            </a:r>
            <a:r>
              <a:rPr lang="en-US" altLang="en-US" sz="2000" dirty="0">
                <a:solidFill>
                  <a:srgbClr val="CC0000"/>
                </a:solidFill>
                <a:latin typeface="Arial" panose="020B0604020202020204" pitchFamily="34" charset="0"/>
              </a:rPr>
              <a:t>Relationship</a:t>
            </a:r>
            <a:r>
              <a:rPr lang="en-US" altLang="en-US" sz="2000" dirty="0">
                <a:latin typeface="Arial" panose="020B0604020202020204" pitchFamily="34" charset="0"/>
              </a:rPr>
              <a:t> information (antonym, hyponym, meronym …)</a:t>
            </a:r>
          </a:p>
          <a:p>
            <a:pPr>
              <a:buFontTx/>
              <a:buChar char="•"/>
            </a:pPr>
            <a:r>
              <a:rPr lang="en-US" altLang="en-US" sz="2000" dirty="0">
                <a:latin typeface="Arial" panose="020B0604020202020204" pitchFamily="34" charset="0"/>
              </a:rPr>
              <a:t> Downloadable for </a:t>
            </a:r>
            <a:r>
              <a:rPr lang="en-US" altLang="en-US" sz="2000" dirty="0">
                <a:solidFill>
                  <a:srgbClr val="CC0000"/>
                </a:solidFill>
                <a:latin typeface="Arial" panose="020B0604020202020204" pitchFamily="34" charset="0"/>
              </a:rPr>
              <a:t>free</a:t>
            </a:r>
            <a:r>
              <a:rPr lang="en-US" altLang="en-US" sz="2000" dirty="0">
                <a:latin typeface="Arial" panose="020B0604020202020204" pitchFamily="34" charset="0"/>
              </a:rPr>
              <a:t> (UNIX, Windows)</a:t>
            </a:r>
          </a:p>
          <a:p>
            <a:pPr>
              <a:buFontTx/>
              <a:buChar char="•"/>
            </a:pPr>
            <a:r>
              <a:rPr lang="en-US" altLang="en-US" sz="2000" dirty="0">
                <a:latin typeface="Arial" panose="020B0604020202020204" pitchFamily="34" charset="0"/>
              </a:rPr>
              <a:t> Expanding to </a:t>
            </a:r>
            <a:r>
              <a:rPr lang="en-US" altLang="en-US" sz="2000" dirty="0">
                <a:solidFill>
                  <a:srgbClr val="CC0000"/>
                </a:solidFill>
                <a:latin typeface="Arial" panose="020B0604020202020204" pitchFamily="34" charset="0"/>
              </a:rPr>
              <a:t>other languages</a:t>
            </a:r>
            <a:r>
              <a:rPr lang="en-US" altLang="en-US" sz="2000" dirty="0">
                <a:latin typeface="Arial" panose="020B0604020202020204" pitchFamily="34" charset="0"/>
              </a:rPr>
              <a:t> (Global WordNet Association)</a:t>
            </a:r>
          </a:p>
          <a:p>
            <a:pPr>
              <a:buFontTx/>
              <a:buChar char="•"/>
            </a:pPr>
            <a:r>
              <a:rPr lang="en-US" altLang="en-US" sz="2000" dirty="0">
                <a:latin typeface="Arial" panose="020B0604020202020204" pitchFamily="34" charset="0"/>
              </a:rPr>
              <a:t> Funded </a:t>
            </a:r>
            <a:r>
              <a:rPr lang="en-US" altLang="en-US" sz="2000" dirty="0">
                <a:solidFill>
                  <a:srgbClr val="CC0000"/>
                </a:solidFill>
                <a:latin typeface="Arial" panose="020B0604020202020204" pitchFamily="34" charset="0"/>
              </a:rPr>
              <a:t>&gt;$3 million</a:t>
            </a:r>
            <a:r>
              <a:rPr lang="en-US" altLang="en-US" sz="2000" dirty="0">
                <a:latin typeface="Arial" panose="020B0604020202020204" pitchFamily="34" charset="0"/>
              </a:rPr>
              <a:t>, mainly government (translation interest)</a:t>
            </a:r>
          </a:p>
          <a:p>
            <a:pPr>
              <a:buFontTx/>
              <a:buChar char="•"/>
            </a:pPr>
            <a:r>
              <a:rPr lang="en-US" altLang="en-US" sz="2000" dirty="0">
                <a:latin typeface="Arial" panose="020B0604020202020204" pitchFamily="34" charset="0"/>
              </a:rPr>
              <a:t> Founder </a:t>
            </a:r>
            <a:r>
              <a:rPr lang="en-US" altLang="en-US" sz="2000" dirty="0">
                <a:solidFill>
                  <a:srgbClr val="CC0000"/>
                </a:solidFill>
                <a:latin typeface="Arial" panose="020B0604020202020204" pitchFamily="34" charset="0"/>
              </a:rPr>
              <a:t>George Miller</a:t>
            </a:r>
            <a:r>
              <a:rPr lang="en-US" altLang="en-US" sz="2000" dirty="0">
                <a:latin typeface="Arial" panose="020B0604020202020204" pitchFamily="34" charset="0"/>
              </a:rPr>
              <a:t>, </a:t>
            </a:r>
            <a:r>
              <a:rPr lang="en-US" altLang="en-US" sz="2000" dirty="0">
                <a:solidFill>
                  <a:srgbClr val="CC0000"/>
                </a:solidFill>
                <a:latin typeface="Arial" panose="020B0604020202020204" pitchFamily="34" charset="0"/>
              </a:rPr>
              <a:t>National Medal of Science</a:t>
            </a:r>
            <a:r>
              <a:rPr lang="en-US" altLang="en-US" sz="2000" dirty="0">
                <a:latin typeface="Arial" panose="020B0604020202020204" pitchFamily="34" charset="0"/>
              </a:rPr>
              <a:t>, 1991.</a:t>
            </a:r>
          </a:p>
        </p:txBody>
      </p:sp>
      <p:grpSp>
        <p:nvGrpSpPr>
          <p:cNvPr id="1604612" name="Group 4"/>
          <p:cNvGrpSpPr>
            <a:grpSpLocks/>
          </p:cNvGrpSpPr>
          <p:nvPr/>
        </p:nvGrpSpPr>
        <p:grpSpPr bwMode="auto">
          <a:xfrm>
            <a:off x="3352800" y="5257800"/>
            <a:ext cx="565150" cy="457200"/>
            <a:chOff x="1430" y="3408"/>
            <a:chExt cx="356" cy="288"/>
          </a:xfrm>
        </p:grpSpPr>
        <p:sp>
          <p:nvSpPr>
            <p:cNvPr id="1604613" name="Text Box 5"/>
            <p:cNvSpPr txBox="1">
              <a:spLocks noChangeArrowheads="1"/>
            </p:cNvSpPr>
            <p:nvPr/>
          </p:nvSpPr>
          <p:spPr bwMode="auto">
            <a:xfrm>
              <a:off x="1430" y="3431"/>
              <a:ext cx="3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b="1">
                  <a:latin typeface="Arial" panose="020B0604020202020204" pitchFamily="34" charset="0"/>
                </a:rPr>
                <a:t>wet</a:t>
              </a:r>
            </a:p>
          </p:txBody>
        </p:sp>
        <p:sp>
          <p:nvSpPr>
            <p:cNvPr id="1604614" name="Oval 6"/>
            <p:cNvSpPr>
              <a:spLocks noChangeArrowheads="1"/>
            </p:cNvSpPr>
            <p:nvPr/>
          </p:nvSpPr>
          <p:spPr bwMode="auto">
            <a:xfrm>
              <a:off x="1440" y="3408"/>
              <a:ext cx="336" cy="288"/>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04615" name="Group 7"/>
          <p:cNvGrpSpPr>
            <a:grpSpLocks/>
          </p:cNvGrpSpPr>
          <p:nvPr/>
        </p:nvGrpSpPr>
        <p:grpSpPr bwMode="auto">
          <a:xfrm>
            <a:off x="5181600" y="5257800"/>
            <a:ext cx="552450" cy="457200"/>
            <a:chOff x="3024" y="3504"/>
            <a:chExt cx="348" cy="288"/>
          </a:xfrm>
        </p:grpSpPr>
        <p:sp>
          <p:nvSpPr>
            <p:cNvPr id="1604616" name="Text Box 8"/>
            <p:cNvSpPr txBox="1">
              <a:spLocks noChangeArrowheads="1"/>
            </p:cNvSpPr>
            <p:nvPr/>
          </p:nvSpPr>
          <p:spPr bwMode="auto">
            <a:xfrm>
              <a:off x="3032" y="3504"/>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b="1">
                  <a:latin typeface="Arial" panose="020B0604020202020204" pitchFamily="34" charset="0"/>
                </a:rPr>
                <a:t>dry</a:t>
              </a:r>
            </a:p>
          </p:txBody>
        </p:sp>
        <p:sp>
          <p:nvSpPr>
            <p:cNvPr id="1604617" name="Oval 9"/>
            <p:cNvSpPr>
              <a:spLocks noChangeArrowheads="1"/>
            </p:cNvSpPr>
            <p:nvPr/>
          </p:nvSpPr>
          <p:spPr bwMode="auto">
            <a:xfrm>
              <a:off x="3024" y="3504"/>
              <a:ext cx="336" cy="288"/>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04618" name="Group 10"/>
          <p:cNvGrpSpPr>
            <a:grpSpLocks/>
          </p:cNvGrpSpPr>
          <p:nvPr/>
        </p:nvGrpSpPr>
        <p:grpSpPr bwMode="auto">
          <a:xfrm>
            <a:off x="3124200" y="4419600"/>
            <a:ext cx="990600" cy="381000"/>
            <a:chOff x="1344" y="2928"/>
            <a:chExt cx="624" cy="240"/>
          </a:xfrm>
        </p:grpSpPr>
        <p:sp>
          <p:nvSpPr>
            <p:cNvPr id="1604619" name="Text Box 11"/>
            <p:cNvSpPr txBox="1">
              <a:spLocks noChangeArrowheads="1"/>
            </p:cNvSpPr>
            <p:nvPr/>
          </p:nvSpPr>
          <p:spPr bwMode="auto">
            <a:xfrm>
              <a:off x="1392" y="2928"/>
              <a:ext cx="5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b="1">
                  <a:latin typeface="Arial" panose="020B0604020202020204" pitchFamily="34" charset="0"/>
                </a:rPr>
                <a:t>watery</a:t>
              </a:r>
            </a:p>
          </p:txBody>
        </p:sp>
        <p:sp>
          <p:nvSpPr>
            <p:cNvPr id="1604620" name="Oval 12"/>
            <p:cNvSpPr>
              <a:spLocks noChangeArrowheads="1"/>
            </p:cNvSpPr>
            <p:nvPr/>
          </p:nvSpPr>
          <p:spPr bwMode="auto">
            <a:xfrm>
              <a:off x="1344" y="2928"/>
              <a:ext cx="624" cy="240"/>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04621" name="Group 13"/>
          <p:cNvGrpSpPr>
            <a:grpSpLocks/>
          </p:cNvGrpSpPr>
          <p:nvPr/>
        </p:nvGrpSpPr>
        <p:grpSpPr bwMode="auto">
          <a:xfrm>
            <a:off x="2057400" y="5257800"/>
            <a:ext cx="838200" cy="381000"/>
            <a:chOff x="672" y="3456"/>
            <a:chExt cx="528" cy="240"/>
          </a:xfrm>
        </p:grpSpPr>
        <p:sp>
          <p:nvSpPr>
            <p:cNvPr id="1604622" name="Text Box 14"/>
            <p:cNvSpPr txBox="1">
              <a:spLocks noChangeArrowheads="1"/>
            </p:cNvSpPr>
            <p:nvPr/>
          </p:nvSpPr>
          <p:spPr bwMode="auto">
            <a:xfrm>
              <a:off x="700" y="3456"/>
              <a:ext cx="5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b="1">
                  <a:latin typeface="Arial" panose="020B0604020202020204" pitchFamily="34" charset="0"/>
                </a:rPr>
                <a:t>moist</a:t>
              </a:r>
            </a:p>
          </p:txBody>
        </p:sp>
        <p:sp>
          <p:nvSpPr>
            <p:cNvPr id="1604623" name="Oval 15"/>
            <p:cNvSpPr>
              <a:spLocks noChangeArrowheads="1"/>
            </p:cNvSpPr>
            <p:nvPr/>
          </p:nvSpPr>
          <p:spPr bwMode="auto">
            <a:xfrm>
              <a:off x="672" y="3456"/>
              <a:ext cx="528" cy="240"/>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04624" name="Group 16"/>
          <p:cNvGrpSpPr>
            <a:grpSpLocks/>
          </p:cNvGrpSpPr>
          <p:nvPr/>
        </p:nvGrpSpPr>
        <p:grpSpPr bwMode="auto">
          <a:xfrm>
            <a:off x="3200400" y="6172200"/>
            <a:ext cx="838200" cy="381000"/>
            <a:chOff x="1344" y="3936"/>
            <a:chExt cx="528" cy="240"/>
          </a:xfrm>
        </p:grpSpPr>
        <p:sp>
          <p:nvSpPr>
            <p:cNvPr id="1604625" name="Text Box 17"/>
            <p:cNvSpPr txBox="1">
              <a:spLocks noChangeArrowheads="1"/>
            </p:cNvSpPr>
            <p:nvPr/>
          </p:nvSpPr>
          <p:spPr bwMode="auto">
            <a:xfrm>
              <a:off x="1368" y="3936"/>
              <a:ext cx="5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b="1">
                  <a:latin typeface="Arial" panose="020B0604020202020204" pitchFamily="34" charset="0"/>
                </a:rPr>
                <a:t>damp</a:t>
              </a:r>
            </a:p>
          </p:txBody>
        </p:sp>
        <p:sp>
          <p:nvSpPr>
            <p:cNvPr id="1604626" name="Oval 18"/>
            <p:cNvSpPr>
              <a:spLocks noChangeArrowheads="1"/>
            </p:cNvSpPr>
            <p:nvPr/>
          </p:nvSpPr>
          <p:spPr bwMode="auto">
            <a:xfrm>
              <a:off x="1344" y="3936"/>
              <a:ext cx="528" cy="240"/>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04627" name="Group 19"/>
          <p:cNvGrpSpPr>
            <a:grpSpLocks/>
          </p:cNvGrpSpPr>
          <p:nvPr/>
        </p:nvGrpSpPr>
        <p:grpSpPr bwMode="auto">
          <a:xfrm>
            <a:off x="4876800" y="4419600"/>
            <a:ext cx="1143000" cy="381000"/>
            <a:chOff x="2832" y="2880"/>
            <a:chExt cx="720" cy="240"/>
          </a:xfrm>
        </p:grpSpPr>
        <p:sp>
          <p:nvSpPr>
            <p:cNvPr id="1604628" name="Text Box 20"/>
            <p:cNvSpPr txBox="1">
              <a:spLocks noChangeArrowheads="1"/>
            </p:cNvSpPr>
            <p:nvPr/>
          </p:nvSpPr>
          <p:spPr bwMode="auto">
            <a:xfrm>
              <a:off x="2864" y="2880"/>
              <a:ext cx="6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b="1">
                  <a:latin typeface="Arial" panose="020B0604020202020204" pitchFamily="34" charset="0"/>
                </a:rPr>
                <a:t>parched</a:t>
              </a:r>
            </a:p>
          </p:txBody>
        </p:sp>
        <p:sp>
          <p:nvSpPr>
            <p:cNvPr id="1604629" name="Oval 21"/>
            <p:cNvSpPr>
              <a:spLocks noChangeArrowheads="1"/>
            </p:cNvSpPr>
            <p:nvPr/>
          </p:nvSpPr>
          <p:spPr bwMode="auto">
            <a:xfrm>
              <a:off x="2832" y="2880"/>
              <a:ext cx="720" cy="240"/>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04630" name="Group 22"/>
          <p:cNvGrpSpPr>
            <a:grpSpLocks/>
          </p:cNvGrpSpPr>
          <p:nvPr/>
        </p:nvGrpSpPr>
        <p:grpSpPr bwMode="auto">
          <a:xfrm>
            <a:off x="4800600" y="6172200"/>
            <a:ext cx="1352550" cy="381000"/>
            <a:chOff x="2832" y="3936"/>
            <a:chExt cx="852" cy="240"/>
          </a:xfrm>
        </p:grpSpPr>
        <p:sp>
          <p:nvSpPr>
            <p:cNvPr id="1604631" name="Text Box 23"/>
            <p:cNvSpPr txBox="1">
              <a:spLocks noChangeArrowheads="1"/>
            </p:cNvSpPr>
            <p:nvPr/>
          </p:nvSpPr>
          <p:spPr bwMode="auto">
            <a:xfrm>
              <a:off x="2832" y="3936"/>
              <a:ext cx="8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b="1">
                  <a:latin typeface="Arial" panose="020B0604020202020204" pitchFamily="34" charset="0"/>
                </a:rPr>
                <a:t>anhydrous</a:t>
              </a:r>
            </a:p>
          </p:txBody>
        </p:sp>
        <p:sp>
          <p:nvSpPr>
            <p:cNvPr id="1604632" name="Oval 24"/>
            <p:cNvSpPr>
              <a:spLocks noChangeArrowheads="1"/>
            </p:cNvSpPr>
            <p:nvPr/>
          </p:nvSpPr>
          <p:spPr bwMode="auto">
            <a:xfrm>
              <a:off x="2832" y="3936"/>
              <a:ext cx="816" cy="240"/>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04633" name="Group 25"/>
          <p:cNvGrpSpPr>
            <a:grpSpLocks/>
          </p:cNvGrpSpPr>
          <p:nvPr/>
        </p:nvGrpSpPr>
        <p:grpSpPr bwMode="auto">
          <a:xfrm>
            <a:off x="6172200" y="5257800"/>
            <a:ext cx="609600" cy="381000"/>
            <a:chOff x="3888" y="3456"/>
            <a:chExt cx="384" cy="240"/>
          </a:xfrm>
        </p:grpSpPr>
        <p:sp>
          <p:nvSpPr>
            <p:cNvPr id="1604634" name="Text Box 26"/>
            <p:cNvSpPr txBox="1">
              <a:spLocks noChangeArrowheads="1"/>
            </p:cNvSpPr>
            <p:nvPr/>
          </p:nvSpPr>
          <p:spPr bwMode="auto">
            <a:xfrm>
              <a:off x="3888" y="3456"/>
              <a:ext cx="3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b="1">
                  <a:latin typeface="Arial" panose="020B0604020202020204" pitchFamily="34" charset="0"/>
                </a:rPr>
                <a:t>arid</a:t>
              </a:r>
            </a:p>
          </p:txBody>
        </p:sp>
        <p:sp>
          <p:nvSpPr>
            <p:cNvPr id="1604635" name="Oval 27"/>
            <p:cNvSpPr>
              <a:spLocks noChangeArrowheads="1"/>
            </p:cNvSpPr>
            <p:nvPr/>
          </p:nvSpPr>
          <p:spPr bwMode="auto">
            <a:xfrm>
              <a:off x="3888" y="3456"/>
              <a:ext cx="384" cy="240"/>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04636" name="Line 28"/>
          <p:cNvSpPr>
            <a:spLocks noChangeShapeType="1"/>
          </p:cNvSpPr>
          <p:nvPr/>
        </p:nvSpPr>
        <p:spPr bwMode="auto">
          <a:xfrm flipV="1">
            <a:off x="3657600" y="4800600"/>
            <a:ext cx="0" cy="45720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4637" name="Line 29"/>
          <p:cNvSpPr>
            <a:spLocks noChangeShapeType="1"/>
          </p:cNvSpPr>
          <p:nvPr/>
        </p:nvSpPr>
        <p:spPr bwMode="auto">
          <a:xfrm flipV="1">
            <a:off x="3657600" y="5715000"/>
            <a:ext cx="0" cy="45720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4638" name="Line 30"/>
          <p:cNvSpPr>
            <a:spLocks noChangeShapeType="1"/>
          </p:cNvSpPr>
          <p:nvPr/>
        </p:nvSpPr>
        <p:spPr bwMode="auto">
          <a:xfrm flipV="1">
            <a:off x="5486400" y="4800600"/>
            <a:ext cx="0" cy="45720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4639" name="Line 31"/>
          <p:cNvSpPr>
            <a:spLocks noChangeShapeType="1"/>
          </p:cNvSpPr>
          <p:nvPr/>
        </p:nvSpPr>
        <p:spPr bwMode="auto">
          <a:xfrm flipV="1">
            <a:off x="5486400" y="5715000"/>
            <a:ext cx="0" cy="45720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4640" name="Line 32"/>
          <p:cNvSpPr>
            <a:spLocks noChangeShapeType="1"/>
          </p:cNvSpPr>
          <p:nvPr/>
        </p:nvSpPr>
        <p:spPr bwMode="auto">
          <a:xfrm rot="5400000" flipV="1">
            <a:off x="3124200" y="5257800"/>
            <a:ext cx="0" cy="45720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4641" name="Line 33"/>
          <p:cNvSpPr>
            <a:spLocks noChangeShapeType="1"/>
          </p:cNvSpPr>
          <p:nvPr/>
        </p:nvSpPr>
        <p:spPr bwMode="auto">
          <a:xfrm rot="5400000" flipV="1">
            <a:off x="5943600" y="5257800"/>
            <a:ext cx="0" cy="45720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4642" name="Line 34"/>
          <p:cNvSpPr>
            <a:spLocks noChangeShapeType="1"/>
          </p:cNvSpPr>
          <p:nvPr/>
        </p:nvSpPr>
        <p:spPr bwMode="auto">
          <a:xfrm rot="5400000" flipV="1">
            <a:off x="4533900" y="4838700"/>
            <a:ext cx="0" cy="1295400"/>
          </a:xfrm>
          <a:prstGeom prst="line">
            <a:avLst/>
          </a:prstGeom>
          <a:noFill/>
          <a:ln w="12700">
            <a:solidFill>
              <a:schemeClr val="tx1"/>
            </a:solidFill>
            <a:prstDash val="sysDot"/>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4643" name="AutoShape 35"/>
          <p:cNvSpPr>
            <a:spLocks noChangeArrowheads="1"/>
          </p:cNvSpPr>
          <p:nvPr/>
        </p:nvSpPr>
        <p:spPr bwMode="auto">
          <a:xfrm>
            <a:off x="381000" y="5562600"/>
            <a:ext cx="1295400" cy="381000"/>
          </a:xfrm>
          <a:prstGeom prst="wedgeRectCallout">
            <a:avLst>
              <a:gd name="adj1" fmla="val 200245"/>
              <a:gd name="adj2" fmla="val 68333"/>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800" b="1" i="1">
                <a:solidFill>
                  <a:srgbClr val="009900"/>
                </a:solidFill>
                <a:latin typeface="Arial" panose="020B0604020202020204" pitchFamily="34" charset="0"/>
              </a:rPr>
              <a:t>synonym</a:t>
            </a:r>
          </a:p>
        </p:txBody>
      </p:sp>
      <p:sp>
        <p:nvSpPr>
          <p:cNvPr id="1604644" name="AutoShape 36"/>
          <p:cNvSpPr>
            <a:spLocks noChangeArrowheads="1"/>
          </p:cNvSpPr>
          <p:nvPr/>
        </p:nvSpPr>
        <p:spPr bwMode="auto">
          <a:xfrm>
            <a:off x="7086600" y="6019800"/>
            <a:ext cx="1295400" cy="381000"/>
          </a:xfrm>
          <a:prstGeom prst="wedgeRectCallout">
            <a:avLst>
              <a:gd name="adj1" fmla="val -231986"/>
              <a:gd name="adj2" fmla="val -177500"/>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800" b="1" i="1">
                <a:solidFill>
                  <a:srgbClr val="009900"/>
                </a:solidFill>
                <a:latin typeface="Arial" panose="020B0604020202020204" pitchFamily="34" charset="0"/>
              </a:rPr>
              <a:t>antonym</a:t>
            </a:r>
          </a:p>
        </p:txBody>
      </p:sp>
    </p:spTree>
    <p:extLst>
      <p:ext uri="{BB962C8B-B14F-4D97-AF65-F5344CB8AC3E}">
        <p14:creationId xmlns:p14="http://schemas.microsoft.com/office/powerpoint/2010/main" val="2153305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706" name="Rectangle 2"/>
          <p:cNvSpPr>
            <a:spLocks noGrp="1" noChangeArrowheads="1"/>
          </p:cNvSpPr>
          <p:nvPr>
            <p:ph type="title"/>
          </p:nvPr>
        </p:nvSpPr>
        <p:spPr>
          <a:xfrm>
            <a:off x="552450" y="227748"/>
            <a:ext cx="7886700" cy="717549"/>
          </a:xfrm>
        </p:spPr>
        <p:txBody>
          <a:bodyPr/>
          <a:lstStyle/>
          <a:p>
            <a:pPr algn="ctr"/>
            <a:r>
              <a:rPr lang="en-US" altLang="en-US" sz="3200" b="1" dirty="0"/>
              <a:t>Word Sense Disambiguation</a:t>
            </a:r>
          </a:p>
        </p:txBody>
      </p:sp>
      <p:sp>
        <p:nvSpPr>
          <p:cNvPr id="10" name="Slide Number Placeholder 5"/>
          <p:cNvSpPr>
            <a:spLocks noGrp="1"/>
          </p:cNvSpPr>
          <p:nvPr>
            <p:ph type="sldNum" sz="quarter" idx="12"/>
          </p:nvPr>
        </p:nvSpPr>
        <p:spPr/>
        <p:txBody>
          <a:bodyPr/>
          <a:lstStyle/>
          <a:p>
            <a:fld id="{95A56A5A-DA6D-4C92-852A-56A5E9F9B4C2}" type="slidenum">
              <a:rPr lang="en-US" altLang="en-US"/>
              <a:pPr/>
              <a:t>29</a:t>
            </a:fld>
            <a:endParaRPr lang="en-US" altLang="en-US"/>
          </a:p>
        </p:txBody>
      </p:sp>
      <p:sp>
        <p:nvSpPr>
          <p:cNvPr id="8" name="Date Placeholder 3"/>
          <p:cNvSpPr>
            <a:spLocks noGrp="1"/>
          </p:cNvSpPr>
          <p:nvPr>
            <p:ph type="dt" sz="half" idx="10"/>
          </p:nvPr>
        </p:nvSpPr>
        <p:spPr/>
        <p:txBody>
          <a:bodyPr/>
          <a:lstStyle/>
          <a:p>
            <a:fld id="{5EEDED28-41CF-4893-8049-6D072563DB2F}" type="datetime1">
              <a:rPr lang="en-US" altLang="en-US" smtClean="0"/>
              <a:t>8/16/2020</a:t>
            </a:fld>
            <a:endParaRPr lang="en-US" altLang="en-US"/>
          </a:p>
        </p:txBody>
      </p:sp>
      <p:sp>
        <p:nvSpPr>
          <p:cNvPr id="1608707" name="Text Box 3"/>
          <p:cNvSpPr txBox="1">
            <a:spLocks noChangeArrowheads="1"/>
          </p:cNvSpPr>
          <p:nvPr/>
        </p:nvSpPr>
        <p:spPr bwMode="auto">
          <a:xfrm>
            <a:off x="712671" y="2332687"/>
            <a:ext cx="7693025" cy="383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Aft>
                <a:spcPts val="300"/>
              </a:spcAft>
            </a:pPr>
            <a:r>
              <a:rPr lang="en-US" altLang="en-US" sz="1800" u="sng" dirty="0">
                <a:latin typeface="Arial" panose="020B0604020202020204" pitchFamily="34" charset="0"/>
              </a:rPr>
              <a:t>Supervised Learning</a:t>
            </a:r>
          </a:p>
          <a:p>
            <a:pPr>
              <a:spcAft>
                <a:spcPts val="300"/>
              </a:spcAft>
            </a:pPr>
            <a:r>
              <a:rPr lang="en-US" altLang="en-US" sz="1800" dirty="0">
                <a:latin typeface="Arial" panose="020B0604020202020204" pitchFamily="34" charset="0"/>
              </a:rPr>
              <a:t>  Features:</a:t>
            </a:r>
          </a:p>
          <a:p>
            <a:pPr lvl="1">
              <a:spcAft>
                <a:spcPts val="300"/>
              </a:spcAft>
              <a:buFontTx/>
              <a:buChar char="•"/>
            </a:pPr>
            <a:r>
              <a:rPr lang="en-US" altLang="en-US" sz="1800" dirty="0">
                <a:latin typeface="Arial" panose="020B0604020202020204" pitchFamily="34" charset="0"/>
              </a:rPr>
              <a:t> Neighboring </a:t>
            </a:r>
            <a:r>
              <a:rPr lang="en-US" altLang="en-US" sz="1800" dirty="0">
                <a:solidFill>
                  <a:srgbClr val="CC0000"/>
                </a:solidFill>
                <a:latin typeface="Arial" panose="020B0604020202020204" pitchFamily="34" charset="0"/>
              </a:rPr>
              <a:t>POS</a:t>
            </a:r>
            <a:r>
              <a:rPr lang="en-US" altLang="en-US" sz="1800" dirty="0">
                <a:latin typeface="Arial" panose="020B0604020202020204" pitchFamily="34" charset="0"/>
              </a:rPr>
              <a:t> tags (</a:t>
            </a:r>
            <a:r>
              <a:rPr lang="en-US" altLang="en-US" sz="1800" dirty="0">
                <a:solidFill>
                  <a:srgbClr val="0000FF"/>
                </a:solidFill>
                <a:latin typeface="Arial" panose="020B0604020202020204" pitchFamily="34" charset="0"/>
              </a:rPr>
              <a:t>N</a:t>
            </a:r>
            <a:r>
              <a:rPr lang="en-US" altLang="en-US" sz="1800" dirty="0">
                <a:latin typeface="Arial" panose="020B0604020202020204" pitchFamily="34" charset="0"/>
              </a:rPr>
              <a:t> </a:t>
            </a:r>
            <a:r>
              <a:rPr lang="en-US" altLang="en-US" sz="1800" dirty="0">
                <a:solidFill>
                  <a:srgbClr val="0000FF"/>
                </a:solidFill>
                <a:latin typeface="Arial" panose="020B0604020202020204" pitchFamily="34" charset="0"/>
              </a:rPr>
              <a:t>Aux</a:t>
            </a:r>
            <a:r>
              <a:rPr lang="en-US" altLang="en-US" sz="1800" dirty="0">
                <a:latin typeface="Arial" panose="020B0604020202020204" pitchFamily="34" charset="0"/>
              </a:rPr>
              <a:t> </a:t>
            </a:r>
            <a:r>
              <a:rPr lang="en-US" altLang="en-US" sz="1800" dirty="0">
                <a:solidFill>
                  <a:srgbClr val="0000FF"/>
                </a:solidFill>
                <a:latin typeface="Arial" panose="020B0604020202020204" pitchFamily="34" charset="0"/>
              </a:rPr>
              <a:t>V</a:t>
            </a:r>
            <a:r>
              <a:rPr lang="en-US" altLang="en-US" sz="1800" dirty="0">
                <a:latin typeface="Arial" panose="020B0604020202020204" pitchFamily="34" charset="0"/>
              </a:rPr>
              <a:t> </a:t>
            </a:r>
            <a:r>
              <a:rPr lang="en-US" altLang="en-US" sz="1800" dirty="0">
                <a:solidFill>
                  <a:srgbClr val="0000FF"/>
                </a:solidFill>
                <a:latin typeface="Arial" panose="020B0604020202020204" pitchFamily="34" charset="0"/>
              </a:rPr>
              <a:t>P</a:t>
            </a:r>
            <a:r>
              <a:rPr lang="en-US" altLang="en-US" sz="1800" dirty="0">
                <a:latin typeface="Arial" panose="020B0604020202020204" pitchFamily="34" charset="0"/>
              </a:rPr>
              <a:t> </a:t>
            </a:r>
            <a:r>
              <a:rPr lang="en-US" altLang="en-US" sz="1800" dirty="0">
                <a:solidFill>
                  <a:srgbClr val="0000FF"/>
                </a:solidFill>
                <a:latin typeface="Arial" panose="020B0604020202020204" pitchFamily="34" charset="0"/>
              </a:rPr>
              <a:t>N</a:t>
            </a:r>
            <a:r>
              <a:rPr lang="en-US" altLang="en-US" sz="1800" dirty="0">
                <a:latin typeface="Arial" panose="020B0604020202020204" pitchFamily="34" charset="0"/>
              </a:rPr>
              <a:t>)</a:t>
            </a:r>
          </a:p>
          <a:p>
            <a:pPr lvl="1">
              <a:spcAft>
                <a:spcPts val="300"/>
              </a:spcAft>
              <a:buFontTx/>
              <a:buChar char="•"/>
            </a:pPr>
            <a:r>
              <a:rPr lang="en-US" altLang="en-US" sz="1800" dirty="0">
                <a:latin typeface="Arial" panose="020B0604020202020204" pitchFamily="34" charset="0"/>
              </a:rPr>
              <a:t> Neighboring </a:t>
            </a:r>
            <a:r>
              <a:rPr lang="en-US" altLang="en-US" sz="1800" dirty="0">
                <a:solidFill>
                  <a:srgbClr val="CC0000"/>
                </a:solidFill>
                <a:latin typeface="Arial" panose="020B0604020202020204" pitchFamily="34" charset="0"/>
              </a:rPr>
              <a:t>words</a:t>
            </a:r>
            <a:r>
              <a:rPr lang="en-US" altLang="en-US" sz="1800" dirty="0">
                <a:latin typeface="Arial" panose="020B0604020202020204" pitchFamily="34" charset="0"/>
              </a:rPr>
              <a:t> (</a:t>
            </a:r>
            <a:r>
              <a:rPr lang="en-US" altLang="en-US" sz="1800" dirty="0">
                <a:solidFill>
                  <a:srgbClr val="CC00CC"/>
                </a:solidFill>
                <a:latin typeface="Arial" panose="020B0604020202020204" pitchFamily="34" charset="0"/>
              </a:rPr>
              <a:t>linguistics are rooted in ambiguity</a:t>
            </a:r>
            <a:r>
              <a:rPr lang="en-US" altLang="en-US" sz="1800" dirty="0">
                <a:latin typeface="Arial" panose="020B0604020202020204" pitchFamily="34" charset="0"/>
              </a:rPr>
              <a:t>)</a:t>
            </a:r>
          </a:p>
          <a:p>
            <a:pPr lvl="1">
              <a:spcAft>
                <a:spcPts val="300"/>
              </a:spcAft>
              <a:buFontTx/>
              <a:buChar char="•"/>
            </a:pPr>
            <a:r>
              <a:rPr lang="en-US" altLang="en-US" sz="1800" dirty="0">
                <a:latin typeface="Arial" panose="020B0604020202020204" pitchFamily="34" charset="0"/>
              </a:rPr>
              <a:t> </a:t>
            </a:r>
            <a:r>
              <a:rPr lang="en-US" altLang="en-US" sz="1800" dirty="0">
                <a:solidFill>
                  <a:srgbClr val="CC0000"/>
                </a:solidFill>
                <a:latin typeface="Arial" panose="020B0604020202020204" pitchFamily="34" charset="0"/>
              </a:rPr>
              <a:t>Stemmed</a:t>
            </a:r>
            <a:r>
              <a:rPr lang="en-US" altLang="en-US" sz="1800" dirty="0">
                <a:latin typeface="Arial" panose="020B0604020202020204" pitchFamily="34" charset="0"/>
              </a:rPr>
              <a:t> form (</a:t>
            </a:r>
            <a:r>
              <a:rPr lang="en-US" altLang="en-US" sz="1800" dirty="0">
                <a:solidFill>
                  <a:srgbClr val="009900"/>
                </a:solidFill>
                <a:latin typeface="Arial" panose="020B0604020202020204" pitchFamily="34" charset="0"/>
              </a:rPr>
              <a:t>root</a:t>
            </a:r>
            <a:r>
              <a:rPr lang="en-US" altLang="en-US" sz="1800" dirty="0">
                <a:latin typeface="Arial" panose="020B0604020202020204" pitchFamily="34" charset="0"/>
              </a:rPr>
              <a:t>)</a:t>
            </a:r>
          </a:p>
          <a:p>
            <a:pPr lvl="1">
              <a:spcAft>
                <a:spcPts val="300"/>
              </a:spcAft>
              <a:buFontTx/>
              <a:buChar char="•"/>
            </a:pPr>
            <a:r>
              <a:rPr lang="en-US" altLang="en-US" sz="1800" dirty="0">
                <a:latin typeface="Arial" panose="020B0604020202020204" pitchFamily="34" charset="0"/>
              </a:rPr>
              <a:t> </a:t>
            </a:r>
            <a:r>
              <a:rPr lang="en-US" altLang="en-US" sz="1800" dirty="0">
                <a:solidFill>
                  <a:srgbClr val="CC0000"/>
                </a:solidFill>
                <a:latin typeface="Arial" panose="020B0604020202020204" pitchFamily="34" charset="0"/>
              </a:rPr>
              <a:t>Dictionary</a:t>
            </a:r>
            <a:r>
              <a:rPr lang="en-US" altLang="en-US" sz="1800" dirty="0">
                <a:latin typeface="Arial" panose="020B0604020202020204" pitchFamily="34" charset="0"/>
              </a:rPr>
              <a:t>/</a:t>
            </a:r>
            <a:r>
              <a:rPr lang="en-US" altLang="en-US" sz="1800" dirty="0">
                <a:solidFill>
                  <a:srgbClr val="CC0000"/>
                </a:solidFill>
                <a:latin typeface="Arial" panose="020B0604020202020204" pitchFamily="34" charset="0"/>
              </a:rPr>
              <a:t>Thesaurus</a:t>
            </a:r>
            <a:r>
              <a:rPr lang="en-US" altLang="en-US" sz="1800" dirty="0">
                <a:latin typeface="Arial" panose="020B0604020202020204" pitchFamily="34" charset="0"/>
              </a:rPr>
              <a:t> entries of neighboring words</a:t>
            </a:r>
            <a:endParaRPr lang="en-US" altLang="en-US" sz="2000" dirty="0">
              <a:latin typeface="Arial" panose="020B0604020202020204" pitchFamily="34" charset="0"/>
            </a:endParaRPr>
          </a:p>
          <a:p>
            <a:pPr lvl="1">
              <a:spcAft>
                <a:spcPts val="300"/>
              </a:spcAft>
              <a:buFontTx/>
              <a:buChar char="•"/>
            </a:pPr>
            <a:r>
              <a:rPr lang="en-US" altLang="en-US" sz="1800" dirty="0">
                <a:latin typeface="Arial" panose="020B0604020202020204" pitchFamily="34" charset="0"/>
              </a:rPr>
              <a:t> High </a:t>
            </a:r>
            <a:r>
              <a:rPr lang="en-US" altLang="en-US" sz="1800" dirty="0">
                <a:solidFill>
                  <a:srgbClr val="CC0000"/>
                </a:solidFill>
                <a:latin typeface="Arial" panose="020B0604020202020204" pitchFamily="34" charset="0"/>
              </a:rPr>
              <a:t>co-occurrence</a:t>
            </a:r>
            <a:r>
              <a:rPr lang="en-US" altLang="en-US" sz="1800" dirty="0">
                <a:latin typeface="Arial" panose="020B0604020202020204" pitchFamily="34" charset="0"/>
              </a:rPr>
              <a:t> words (</a:t>
            </a:r>
            <a:r>
              <a:rPr lang="en-US" altLang="en-US" sz="1800" dirty="0">
                <a:solidFill>
                  <a:srgbClr val="993300"/>
                </a:solidFill>
                <a:latin typeface="Arial" panose="020B0604020202020204" pitchFamily="34" charset="0"/>
              </a:rPr>
              <a:t>plant</a:t>
            </a:r>
            <a:r>
              <a:rPr lang="en-US" altLang="en-US" sz="1800" dirty="0">
                <a:latin typeface="Arial" panose="020B0604020202020204" pitchFamily="34" charset="0"/>
              </a:rPr>
              <a:t>, </a:t>
            </a:r>
            <a:r>
              <a:rPr lang="en-US" altLang="en-US" sz="1800" dirty="0">
                <a:solidFill>
                  <a:srgbClr val="993300"/>
                </a:solidFill>
                <a:latin typeface="Arial" panose="020B0604020202020204" pitchFamily="34" charset="0"/>
              </a:rPr>
              <a:t>tree</a:t>
            </a:r>
            <a:r>
              <a:rPr lang="en-US" altLang="en-US" sz="1800" dirty="0">
                <a:latin typeface="Arial" panose="020B0604020202020204" pitchFamily="34" charset="0"/>
              </a:rPr>
              <a:t>, </a:t>
            </a:r>
            <a:r>
              <a:rPr lang="en-US" altLang="en-US" sz="1800" dirty="0">
                <a:solidFill>
                  <a:srgbClr val="993300"/>
                </a:solidFill>
                <a:latin typeface="Arial" panose="020B0604020202020204" pitchFamily="34" charset="0"/>
              </a:rPr>
              <a:t>origin</a:t>
            </a:r>
            <a:r>
              <a:rPr lang="en-US" altLang="en-US" sz="1800" dirty="0">
                <a:latin typeface="Arial" panose="020B0604020202020204" pitchFamily="34" charset="0"/>
              </a:rPr>
              <a:t>,…)</a:t>
            </a:r>
          </a:p>
          <a:p>
            <a:pPr lvl="1">
              <a:spcAft>
                <a:spcPts val="300"/>
              </a:spcAft>
              <a:buFontTx/>
              <a:buChar char="•"/>
            </a:pPr>
            <a:r>
              <a:rPr lang="en-US" altLang="en-US" sz="1800" dirty="0">
                <a:latin typeface="Arial" panose="020B0604020202020204" pitchFamily="34" charset="0"/>
              </a:rPr>
              <a:t> Other </a:t>
            </a:r>
            <a:r>
              <a:rPr lang="en-US" altLang="en-US" sz="1800" dirty="0">
                <a:solidFill>
                  <a:srgbClr val="CC0000"/>
                </a:solidFill>
                <a:latin typeface="Arial" panose="020B0604020202020204" pitchFamily="34" charset="0"/>
              </a:rPr>
              <a:t>senses</a:t>
            </a:r>
            <a:r>
              <a:rPr lang="en-US" altLang="en-US" sz="1800" dirty="0">
                <a:latin typeface="Arial" panose="020B0604020202020204" pitchFamily="34" charset="0"/>
              </a:rPr>
              <a:t> of word within discourse</a:t>
            </a:r>
          </a:p>
          <a:p>
            <a:pPr>
              <a:spcAft>
                <a:spcPts val="300"/>
              </a:spcAft>
            </a:pPr>
            <a:r>
              <a:rPr lang="en-US" altLang="en-US" sz="1800" dirty="0">
                <a:latin typeface="Arial" panose="020B0604020202020204" pitchFamily="34" charset="0"/>
              </a:rPr>
              <a:t>  Algorithms:</a:t>
            </a:r>
          </a:p>
          <a:p>
            <a:pPr lvl="1">
              <a:spcAft>
                <a:spcPts val="300"/>
              </a:spcAft>
              <a:buFontTx/>
              <a:buChar char="•"/>
            </a:pPr>
            <a:r>
              <a:rPr lang="en-US" altLang="en-US" sz="1800" dirty="0">
                <a:latin typeface="Arial" panose="020B0604020202020204" pitchFamily="34" charset="0"/>
              </a:rPr>
              <a:t> </a:t>
            </a:r>
            <a:r>
              <a:rPr lang="en-US" altLang="en-US" sz="1800" dirty="0">
                <a:solidFill>
                  <a:srgbClr val="CC0000"/>
                </a:solidFill>
                <a:latin typeface="Arial" panose="020B0604020202020204" pitchFamily="34" charset="0"/>
              </a:rPr>
              <a:t>Rule-based</a:t>
            </a:r>
            <a:r>
              <a:rPr lang="en-US" altLang="en-US" sz="1800" dirty="0">
                <a:latin typeface="Arial" panose="020B0604020202020204" pitchFamily="34" charset="0"/>
              </a:rPr>
              <a:t> Learning </a:t>
            </a:r>
          </a:p>
          <a:p>
            <a:pPr lvl="1">
              <a:spcAft>
                <a:spcPts val="300"/>
              </a:spcAft>
              <a:buFontTx/>
              <a:buChar char="•"/>
            </a:pPr>
            <a:r>
              <a:rPr lang="en-US" altLang="en-US" sz="1800" dirty="0">
                <a:latin typeface="Arial" panose="020B0604020202020204" pitchFamily="34" charset="0"/>
              </a:rPr>
              <a:t> </a:t>
            </a:r>
            <a:r>
              <a:rPr lang="en-US" altLang="en-US" sz="1800" dirty="0">
                <a:solidFill>
                  <a:srgbClr val="CC0000"/>
                </a:solidFill>
                <a:latin typeface="Arial" panose="020B0604020202020204" pitchFamily="34" charset="0"/>
              </a:rPr>
              <a:t>Statistical</a:t>
            </a:r>
            <a:r>
              <a:rPr lang="en-US" altLang="en-US" sz="1800" dirty="0">
                <a:latin typeface="Arial" panose="020B0604020202020204" pitchFamily="34" charset="0"/>
              </a:rPr>
              <a:t> Learning (</a:t>
            </a:r>
            <a:r>
              <a:rPr lang="en-US" altLang="en-US" sz="1800" i="1" dirty="0">
                <a:latin typeface="Arial" panose="020B0604020202020204" pitchFamily="34" charset="0"/>
              </a:rPr>
              <a:t>i.e.</a:t>
            </a:r>
            <a:r>
              <a:rPr lang="en-US" altLang="en-US" sz="1800" dirty="0">
                <a:latin typeface="Arial" panose="020B0604020202020204" pitchFamily="34" charset="0"/>
              </a:rPr>
              <a:t> Naïve Bayes)</a:t>
            </a:r>
          </a:p>
          <a:p>
            <a:pPr lvl="1">
              <a:spcAft>
                <a:spcPts val="300"/>
              </a:spcAft>
              <a:buFontTx/>
              <a:buChar char="•"/>
            </a:pPr>
            <a:r>
              <a:rPr lang="en-US" altLang="en-US" sz="1800" dirty="0">
                <a:latin typeface="Arial" panose="020B0604020202020204" pitchFamily="34" charset="0"/>
              </a:rPr>
              <a:t> </a:t>
            </a:r>
            <a:r>
              <a:rPr lang="en-US" altLang="en-US" sz="1800" dirty="0">
                <a:solidFill>
                  <a:srgbClr val="CC0000"/>
                </a:solidFill>
                <a:latin typeface="Arial" panose="020B0604020202020204" pitchFamily="34" charset="0"/>
              </a:rPr>
              <a:t>Unsupervised</a:t>
            </a:r>
            <a:r>
              <a:rPr lang="en-US" altLang="en-US" sz="1800" dirty="0">
                <a:latin typeface="Arial" panose="020B0604020202020204" pitchFamily="34" charset="0"/>
              </a:rPr>
              <a:t> Learning (</a:t>
            </a:r>
            <a:r>
              <a:rPr lang="en-US" altLang="en-US" sz="1800" i="1" dirty="0">
                <a:latin typeface="Arial" panose="020B0604020202020204" pitchFamily="34" charset="0"/>
              </a:rPr>
              <a:t>i.e.</a:t>
            </a:r>
            <a:r>
              <a:rPr lang="en-US" altLang="en-US" sz="1800" dirty="0">
                <a:latin typeface="Arial" panose="020B0604020202020204" pitchFamily="34" charset="0"/>
              </a:rPr>
              <a:t> Nearest Neighbor)</a:t>
            </a:r>
          </a:p>
        </p:txBody>
      </p:sp>
      <p:grpSp>
        <p:nvGrpSpPr>
          <p:cNvPr id="1608708" name="Group 4"/>
          <p:cNvGrpSpPr>
            <a:grpSpLocks/>
          </p:cNvGrpSpPr>
          <p:nvPr/>
        </p:nvGrpSpPr>
        <p:grpSpPr bwMode="auto">
          <a:xfrm>
            <a:off x="-76200" y="1066800"/>
            <a:ext cx="9144000" cy="1143000"/>
            <a:chOff x="0" y="864"/>
            <a:chExt cx="5760" cy="720"/>
          </a:xfrm>
        </p:grpSpPr>
        <p:sp>
          <p:nvSpPr>
            <p:cNvPr id="1608709" name="Text Box 5"/>
            <p:cNvSpPr txBox="1">
              <a:spLocks noChangeArrowheads="1"/>
            </p:cNvSpPr>
            <p:nvPr/>
          </p:nvSpPr>
          <p:spPr bwMode="auto">
            <a:xfrm>
              <a:off x="0" y="1056"/>
              <a:ext cx="576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i="1" dirty="0">
                  <a:latin typeface="Arial" panose="020B0604020202020204" pitchFamily="34" charset="0"/>
                </a:rPr>
                <a:t>“The difficulties of computational </a:t>
              </a:r>
              <a:r>
                <a:rPr lang="en-US" altLang="en-US" sz="2000" i="1" dirty="0">
                  <a:solidFill>
                    <a:srgbClr val="CC00CC"/>
                  </a:solidFill>
                  <a:latin typeface="Arial" panose="020B0604020202020204" pitchFamily="34" charset="0"/>
                </a:rPr>
                <a:t>linguistics are</a:t>
              </a:r>
              <a:r>
                <a:rPr lang="en-US" altLang="en-US" sz="2000" i="1" dirty="0">
                  <a:solidFill>
                    <a:srgbClr val="CC0000"/>
                  </a:solidFill>
                  <a:latin typeface="Arial" panose="020B0604020202020204" pitchFamily="34" charset="0"/>
                </a:rPr>
                <a:t> </a:t>
              </a:r>
              <a:r>
                <a:rPr lang="en-US" altLang="en-US" sz="2000" b="1" i="1" u="sng" dirty="0">
                  <a:solidFill>
                    <a:srgbClr val="009900"/>
                  </a:solidFill>
                  <a:latin typeface="Arial" panose="020B0604020202020204" pitchFamily="34" charset="0"/>
                </a:rPr>
                <a:t>rooted</a:t>
              </a:r>
              <a:r>
                <a:rPr lang="en-US" altLang="en-US" sz="2000" i="1" dirty="0">
                  <a:solidFill>
                    <a:srgbClr val="CC0000"/>
                  </a:solidFill>
                  <a:latin typeface="Arial" panose="020B0604020202020204" pitchFamily="34" charset="0"/>
                </a:rPr>
                <a:t> </a:t>
              </a:r>
              <a:r>
                <a:rPr lang="en-US" altLang="en-US" sz="2000" i="1" dirty="0">
                  <a:solidFill>
                    <a:srgbClr val="CC00CC"/>
                  </a:solidFill>
                  <a:latin typeface="Arial" panose="020B0604020202020204" pitchFamily="34" charset="0"/>
                </a:rPr>
                <a:t>in ambiguity</a:t>
              </a:r>
              <a:r>
                <a:rPr lang="en-US" altLang="en-US" sz="2000" i="1" dirty="0">
                  <a:latin typeface="Arial" panose="020B0604020202020204" pitchFamily="34" charset="0"/>
                </a:rPr>
                <a:t>.”</a:t>
              </a:r>
            </a:p>
            <a:p>
              <a:r>
                <a:rPr lang="en-US" altLang="en-US" sz="2200" dirty="0">
                  <a:latin typeface="Arial" panose="020B0604020202020204" pitchFamily="34" charset="0"/>
                </a:rPr>
                <a:t>                                                              </a:t>
              </a:r>
              <a:r>
                <a:rPr lang="en-US" altLang="en-US" sz="2200" dirty="0">
                  <a:solidFill>
                    <a:srgbClr val="0000FF"/>
                  </a:solidFill>
                  <a:latin typeface="Arial" panose="020B0604020202020204" pitchFamily="34" charset="0"/>
                </a:rPr>
                <a:t>N       Aux     V      P      N</a:t>
              </a:r>
            </a:p>
          </p:txBody>
        </p:sp>
        <p:sp>
          <p:nvSpPr>
            <p:cNvPr id="1608711" name="Rectangle 7"/>
            <p:cNvSpPr>
              <a:spLocks noChangeArrowheads="1"/>
            </p:cNvSpPr>
            <p:nvPr/>
          </p:nvSpPr>
          <p:spPr bwMode="auto">
            <a:xfrm>
              <a:off x="144" y="864"/>
              <a:ext cx="5520" cy="72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68626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D26740DE-8293-487D-9531-1FF883CE0649}" type="slidenum">
              <a:rPr lang="en-US" smtClean="0"/>
              <a:t>3</a:t>
            </a:fld>
            <a:endParaRPr lang="en-US"/>
          </a:p>
        </p:txBody>
      </p:sp>
    </p:spTree>
    <p:extLst>
      <p:ext uri="{BB962C8B-B14F-4D97-AF65-F5344CB8AC3E}">
        <p14:creationId xmlns:p14="http://schemas.microsoft.com/office/powerpoint/2010/main" val="2455958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0754" name="Rectangle 2"/>
          <p:cNvSpPr>
            <a:spLocks noGrp="1" noChangeArrowheads="1"/>
          </p:cNvSpPr>
          <p:nvPr>
            <p:ph type="title"/>
          </p:nvPr>
        </p:nvSpPr>
        <p:spPr>
          <a:xfrm>
            <a:off x="628650" y="238718"/>
            <a:ext cx="7886700" cy="491645"/>
          </a:xfrm>
        </p:spPr>
        <p:txBody>
          <a:bodyPr>
            <a:normAutofit fontScale="90000"/>
          </a:bodyPr>
          <a:lstStyle/>
          <a:p>
            <a:pPr algn="ctr"/>
            <a:r>
              <a:rPr lang="en-US" altLang="en-US" sz="3200" b="1" dirty="0"/>
              <a:t>Parsing</a:t>
            </a:r>
          </a:p>
        </p:txBody>
      </p:sp>
      <p:sp>
        <p:nvSpPr>
          <p:cNvPr id="116" name="Slide Number Placeholder 5"/>
          <p:cNvSpPr>
            <a:spLocks noGrp="1"/>
          </p:cNvSpPr>
          <p:nvPr>
            <p:ph type="sldNum" sz="quarter" idx="12"/>
          </p:nvPr>
        </p:nvSpPr>
        <p:spPr>
          <a:xfrm>
            <a:off x="7010400" y="6569075"/>
            <a:ext cx="2133600" cy="365125"/>
          </a:xfrm>
        </p:spPr>
        <p:txBody>
          <a:bodyPr/>
          <a:lstStyle/>
          <a:p>
            <a:fld id="{2E761E17-CC3D-4D07-9987-CD6000704019}" type="slidenum">
              <a:rPr lang="en-US" altLang="en-US"/>
              <a:pPr/>
              <a:t>30</a:t>
            </a:fld>
            <a:endParaRPr lang="en-US" altLang="en-US"/>
          </a:p>
        </p:txBody>
      </p:sp>
      <p:sp>
        <p:nvSpPr>
          <p:cNvPr id="114" name="Date Placeholder 3"/>
          <p:cNvSpPr>
            <a:spLocks noGrp="1"/>
          </p:cNvSpPr>
          <p:nvPr>
            <p:ph type="dt" sz="half" idx="10"/>
          </p:nvPr>
        </p:nvSpPr>
        <p:spPr>
          <a:xfrm>
            <a:off x="152400" y="6492875"/>
            <a:ext cx="2057400" cy="365125"/>
          </a:xfrm>
        </p:spPr>
        <p:txBody>
          <a:bodyPr/>
          <a:lstStyle/>
          <a:p>
            <a:fld id="{64B87E30-5B0D-4B5A-B866-DAB38A38636A}" type="datetime1">
              <a:rPr lang="en-US" altLang="en-US" smtClean="0"/>
              <a:t>8/16/2020</a:t>
            </a:fld>
            <a:endParaRPr lang="en-US" altLang="en-US"/>
          </a:p>
        </p:txBody>
      </p:sp>
      <p:sp>
        <p:nvSpPr>
          <p:cNvPr id="1610756" name="AutoShape 4"/>
          <p:cNvSpPr>
            <a:spLocks noChangeArrowheads="1"/>
          </p:cNvSpPr>
          <p:nvPr/>
        </p:nvSpPr>
        <p:spPr bwMode="auto">
          <a:xfrm rot="1116627">
            <a:off x="3429000" y="4059718"/>
            <a:ext cx="685800" cy="257175"/>
          </a:xfrm>
          <a:prstGeom prst="rightArrow">
            <a:avLst>
              <a:gd name="adj1" fmla="val 50000"/>
              <a:gd name="adj2" fmla="val 6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0757" name="Text Box 5"/>
          <p:cNvSpPr txBox="1">
            <a:spLocks noChangeArrowheads="1"/>
          </p:cNvSpPr>
          <p:nvPr/>
        </p:nvSpPr>
        <p:spPr bwMode="auto">
          <a:xfrm>
            <a:off x="117061" y="894840"/>
            <a:ext cx="4808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dirty="0">
                <a:latin typeface="Arial" panose="020B0604020202020204" pitchFamily="34" charset="0"/>
              </a:rPr>
              <a:t>Choose </a:t>
            </a:r>
            <a:r>
              <a:rPr lang="en-US" altLang="en-US" sz="2400" b="1" dirty="0">
                <a:solidFill>
                  <a:srgbClr val="CC0000"/>
                </a:solidFill>
                <a:latin typeface="Arial" panose="020B0604020202020204" pitchFamily="34" charset="0"/>
              </a:rPr>
              <a:t>most likely</a:t>
            </a:r>
            <a:r>
              <a:rPr lang="en-US" altLang="en-US" sz="2400" b="1" dirty="0">
                <a:latin typeface="Arial" panose="020B0604020202020204" pitchFamily="34" charset="0"/>
              </a:rPr>
              <a:t> parse tree…</a:t>
            </a:r>
          </a:p>
        </p:txBody>
      </p:sp>
      <p:sp>
        <p:nvSpPr>
          <p:cNvPr id="1610758" name="AutoShape 6"/>
          <p:cNvSpPr>
            <a:spLocks noChangeArrowheads="1"/>
          </p:cNvSpPr>
          <p:nvPr/>
        </p:nvSpPr>
        <p:spPr bwMode="auto">
          <a:xfrm rot="20483373" flipV="1">
            <a:off x="3429000" y="3554893"/>
            <a:ext cx="685800" cy="257175"/>
          </a:xfrm>
          <a:prstGeom prst="rightArrow">
            <a:avLst>
              <a:gd name="adj1" fmla="val 50000"/>
              <a:gd name="adj2" fmla="val 6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10759" name="Group 7"/>
          <p:cNvGrpSpPr>
            <a:grpSpLocks/>
          </p:cNvGrpSpPr>
          <p:nvPr/>
        </p:nvGrpSpPr>
        <p:grpSpPr bwMode="auto">
          <a:xfrm>
            <a:off x="3901041" y="1447800"/>
            <a:ext cx="5242959" cy="5105400"/>
            <a:chOff x="2375" y="768"/>
            <a:chExt cx="3385" cy="3360"/>
          </a:xfrm>
        </p:grpSpPr>
        <p:sp>
          <p:nvSpPr>
            <p:cNvPr id="1610760" name="Text Box 8"/>
            <p:cNvSpPr txBox="1">
              <a:spLocks noChangeArrowheads="1"/>
            </p:cNvSpPr>
            <p:nvPr/>
          </p:nvSpPr>
          <p:spPr bwMode="auto">
            <a:xfrm>
              <a:off x="4656" y="2169"/>
              <a:ext cx="11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b="1" i="1">
                  <a:latin typeface="Times New Roman" panose="02020603050405020304" pitchFamily="18" charset="0"/>
                </a:rPr>
                <a:t>the playground</a:t>
              </a:r>
            </a:p>
          </p:txBody>
        </p:sp>
        <p:grpSp>
          <p:nvGrpSpPr>
            <p:cNvPr id="1610761" name="Group 9"/>
            <p:cNvGrpSpPr>
              <a:grpSpLocks/>
            </p:cNvGrpSpPr>
            <p:nvPr/>
          </p:nvGrpSpPr>
          <p:grpSpPr bwMode="auto">
            <a:xfrm>
              <a:off x="2544" y="768"/>
              <a:ext cx="3216" cy="1469"/>
              <a:chOff x="2544" y="768"/>
              <a:chExt cx="3216" cy="1469"/>
            </a:xfrm>
          </p:grpSpPr>
          <p:sp>
            <p:nvSpPr>
              <p:cNvPr id="1610762" name="Freeform 10"/>
              <p:cNvSpPr>
                <a:spLocks/>
              </p:cNvSpPr>
              <p:nvPr/>
            </p:nvSpPr>
            <p:spPr bwMode="auto">
              <a:xfrm>
                <a:off x="3568" y="936"/>
                <a:ext cx="1808" cy="920"/>
              </a:xfrm>
              <a:custGeom>
                <a:avLst/>
                <a:gdLst>
                  <a:gd name="T0" fmla="*/ 272 w 1808"/>
                  <a:gd name="T1" fmla="*/ 32 h 920"/>
                  <a:gd name="T2" fmla="*/ 1616 w 1808"/>
                  <a:gd name="T3" fmla="*/ 416 h 920"/>
                  <a:gd name="T4" fmla="*/ 1424 w 1808"/>
                  <a:gd name="T5" fmla="*/ 656 h 920"/>
                  <a:gd name="T6" fmla="*/ 512 w 1808"/>
                  <a:gd name="T7" fmla="*/ 320 h 920"/>
                  <a:gd name="T8" fmla="*/ 416 w 1808"/>
                  <a:gd name="T9" fmla="*/ 512 h 920"/>
                  <a:gd name="T10" fmla="*/ 992 w 1808"/>
                  <a:gd name="T11" fmla="*/ 752 h 920"/>
                  <a:gd name="T12" fmla="*/ 752 w 1808"/>
                  <a:gd name="T13" fmla="*/ 896 h 920"/>
                  <a:gd name="T14" fmla="*/ 80 w 1808"/>
                  <a:gd name="T15" fmla="*/ 608 h 920"/>
                  <a:gd name="T16" fmla="*/ 272 w 1808"/>
                  <a:gd name="T17" fmla="*/ 32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8" h="920">
                    <a:moveTo>
                      <a:pt x="272" y="32"/>
                    </a:moveTo>
                    <a:cubicBezTo>
                      <a:pt x="528" y="0"/>
                      <a:pt x="1424" y="312"/>
                      <a:pt x="1616" y="416"/>
                    </a:cubicBezTo>
                    <a:cubicBezTo>
                      <a:pt x="1808" y="520"/>
                      <a:pt x="1608" y="672"/>
                      <a:pt x="1424" y="656"/>
                    </a:cubicBezTo>
                    <a:cubicBezTo>
                      <a:pt x="1240" y="640"/>
                      <a:pt x="680" y="344"/>
                      <a:pt x="512" y="320"/>
                    </a:cubicBezTo>
                    <a:cubicBezTo>
                      <a:pt x="344" y="296"/>
                      <a:pt x="336" y="440"/>
                      <a:pt x="416" y="512"/>
                    </a:cubicBezTo>
                    <a:cubicBezTo>
                      <a:pt x="496" y="584"/>
                      <a:pt x="936" y="688"/>
                      <a:pt x="992" y="752"/>
                    </a:cubicBezTo>
                    <a:cubicBezTo>
                      <a:pt x="1048" y="816"/>
                      <a:pt x="904" y="920"/>
                      <a:pt x="752" y="896"/>
                    </a:cubicBezTo>
                    <a:cubicBezTo>
                      <a:pt x="600" y="872"/>
                      <a:pt x="160" y="752"/>
                      <a:pt x="80" y="608"/>
                    </a:cubicBezTo>
                    <a:cubicBezTo>
                      <a:pt x="0" y="464"/>
                      <a:pt x="16" y="64"/>
                      <a:pt x="272" y="32"/>
                    </a:cubicBezTo>
                    <a:close/>
                  </a:path>
                </a:pathLst>
              </a:cu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763" name="Text Box 11"/>
              <p:cNvSpPr txBox="1">
                <a:spLocks noChangeArrowheads="1"/>
              </p:cNvSpPr>
              <p:nvPr/>
            </p:nvSpPr>
            <p:spPr bwMode="auto">
              <a:xfrm>
                <a:off x="3139" y="76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i="1">
                    <a:latin typeface="Times New Roman" panose="02020603050405020304" pitchFamily="18" charset="0"/>
                  </a:rPr>
                  <a:t>S</a:t>
                </a:r>
              </a:p>
            </p:txBody>
          </p:sp>
          <p:sp>
            <p:nvSpPr>
              <p:cNvPr id="1610764" name="Text Box 12"/>
              <p:cNvSpPr txBox="1">
                <a:spLocks noChangeArrowheads="1"/>
              </p:cNvSpPr>
              <p:nvPr/>
            </p:nvSpPr>
            <p:spPr bwMode="auto">
              <a:xfrm>
                <a:off x="2845" y="1017"/>
                <a:ext cx="27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i="1">
                    <a:latin typeface="Times New Roman" panose="02020603050405020304" pitchFamily="18" charset="0"/>
                  </a:rPr>
                  <a:t>NP</a:t>
                </a:r>
              </a:p>
            </p:txBody>
          </p:sp>
          <p:sp>
            <p:nvSpPr>
              <p:cNvPr id="1610765" name="Text Box 13"/>
              <p:cNvSpPr txBox="1">
                <a:spLocks noChangeArrowheads="1"/>
              </p:cNvSpPr>
              <p:nvPr/>
            </p:nvSpPr>
            <p:spPr bwMode="auto">
              <a:xfrm>
                <a:off x="3792" y="1017"/>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i="1">
                    <a:latin typeface="Times New Roman" panose="02020603050405020304" pitchFamily="18" charset="0"/>
                  </a:rPr>
                  <a:t>VP</a:t>
                </a:r>
              </a:p>
            </p:txBody>
          </p:sp>
          <p:sp>
            <p:nvSpPr>
              <p:cNvPr id="1610766" name="Line 14"/>
              <p:cNvSpPr>
                <a:spLocks noChangeShapeType="1"/>
              </p:cNvSpPr>
              <p:nvPr/>
            </p:nvSpPr>
            <p:spPr bwMode="auto">
              <a:xfrm flipH="1">
                <a:off x="3037" y="969"/>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767" name="Line 15"/>
              <p:cNvSpPr>
                <a:spLocks noChangeShapeType="1"/>
              </p:cNvSpPr>
              <p:nvPr/>
            </p:nvSpPr>
            <p:spPr bwMode="auto">
              <a:xfrm>
                <a:off x="3277" y="969"/>
                <a:ext cx="611"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768" name="Text Box 16"/>
              <p:cNvSpPr txBox="1">
                <a:spLocks noChangeArrowheads="1"/>
              </p:cNvSpPr>
              <p:nvPr/>
            </p:nvSpPr>
            <p:spPr bwMode="auto">
              <a:xfrm>
                <a:off x="2989" y="1305"/>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i="1">
                    <a:latin typeface="Times New Roman" panose="02020603050405020304" pitchFamily="18" charset="0"/>
                  </a:rPr>
                  <a:t>BNP</a:t>
                </a:r>
              </a:p>
            </p:txBody>
          </p:sp>
          <p:sp>
            <p:nvSpPr>
              <p:cNvPr id="1610769" name="Line 17"/>
              <p:cNvSpPr>
                <a:spLocks noChangeShapeType="1"/>
              </p:cNvSpPr>
              <p:nvPr/>
            </p:nvSpPr>
            <p:spPr bwMode="auto">
              <a:xfrm>
                <a:off x="2989" y="1209"/>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770" name="Text Box 18"/>
              <p:cNvSpPr txBox="1">
                <a:spLocks noChangeArrowheads="1"/>
              </p:cNvSpPr>
              <p:nvPr/>
            </p:nvSpPr>
            <p:spPr bwMode="auto">
              <a:xfrm>
                <a:off x="2941" y="1593"/>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i="1">
                    <a:latin typeface="Times New Roman" panose="02020603050405020304" pitchFamily="18" charset="0"/>
                  </a:rPr>
                  <a:t>N</a:t>
                </a:r>
              </a:p>
            </p:txBody>
          </p:sp>
          <p:sp>
            <p:nvSpPr>
              <p:cNvPr id="1610771" name="Line 19"/>
              <p:cNvSpPr>
                <a:spLocks noChangeShapeType="1"/>
              </p:cNvSpPr>
              <p:nvPr/>
            </p:nvSpPr>
            <p:spPr bwMode="auto">
              <a:xfrm>
                <a:off x="3133" y="149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772" name="Text Box 20"/>
              <p:cNvSpPr txBox="1">
                <a:spLocks noChangeArrowheads="1"/>
              </p:cNvSpPr>
              <p:nvPr/>
            </p:nvSpPr>
            <p:spPr bwMode="auto">
              <a:xfrm>
                <a:off x="2592" y="1248"/>
                <a:ext cx="3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i="1">
                    <a:latin typeface="Times New Roman" panose="02020603050405020304" pitchFamily="18" charset="0"/>
                  </a:rPr>
                  <a:t>Det</a:t>
                </a:r>
              </a:p>
            </p:txBody>
          </p:sp>
          <p:sp>
            <p:nvSpPr>
              <p:cNvPr id="1610773" name="Line 21"/>
              <p:cNvSpPr>
                <a:spLocks noChangeShapeType="1"/>
              </p:cNvSpPr>
              <p:nvPr/>
            </p:nvSpPr>
            <p:spPr bwMode="auto">
              <a:xfrm flipH="1">
                <a:off x="2797" y="1209"/>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774" name="Line 22"/>
              <p:cNvSpPr>
                <a:spLocks noChangeShapeType="1"/>
              </p:cNvSpPr>
              <p:nvPr/>
            </p:nvSpPr>
            <p:spPr bwMode="auto">
              <a:xfrm>
                <a:off x="2736" y="144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775" name="Text Box 23"/>
              <p:cNvSpPr txBox="1">
                <a:spLocks noChangeArrowheads="1"/>
              </p:cNvSpPr>
              <p:nvPr/>
            </p:nvSpPr>
            <p:spPr bwMode="auto">
              <a:xfrm>
                <a:off x="2544" y="1564"/>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b="1" i="1">
                    <a:latin typeface="Times New Roman" panose="02020603050405020304" pitchFamily="18" charset="0"/>
                  </a:rPr>
                  <a:t>A</a:t>
                </a:r>
              </a:p>
            </p:txBody>
          </p:sp>
          <p:sp>
            <p:nvSpPr>
              <p:cNvPr id="1610776" name="Line 24"/>
              <p:cNvSpPr>
                <a:spLocks noChangeShapeType="1"/>
              </p:cNvSpPr>
              <p:nvPr/>
            </p:nvSpPr>
            <p:spPr bwMode="auto">
              <a:xfrm>
                <a:off x="3120" y="1785"/>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777" name="Text Box 25"/>
              <p:cNvSpPr txBox="1">
                <a:spLocks noChangeArrowheads="1"/>
              </p:cNvSpPr>
              <p:nvPr/>
            </p:nvSpPr>
            <p:spPr bwMode="auto">
              <a:xfrm>
                <a:off x="2976" y="1929"/>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b="1" i="1">
                    <a:latin typeface="Times New Roman" panose="02020603050405020304" pitchFamily="18" charset="0"/>
                  </a:rPr>
                  <a:t>dog</a:t>
                </a:r>
              </a:p>
            </p:txBody>
          </p:sp>
          <p:sp>
            <p:nvSpPr>
              <p:cNvPr id="1610778" name="Text Box 26"/>
              <p:cNvSpPr txBox="1">
                <a:spLocks noChangeArrowheads="1"/>
              </p:cNvSpPr>
              <p:nvPr/>
            </p:nvSpPr>
            <p:spPr bwMode="auto">
              <a:xfrm>
                <a:off x="3648" y="1353"/>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i="1">
                    <a:latin typeface="Times New Roman" panose="02020603050405020304" pitchFamily="18" charset="0"/>
                  </a:rPr>
                  <a:t>VP</a:t>
                </a:r>
              </a:p>
            </p:txBody>
          </p:sp>
          <p:sp>
            <p:nvSpPr>
              <p:cNvPr id="1610779" name="Text Box 27"/>
              <p:cNvSpPr txBox="1">
                <a:spLocks noChangeArrowheads="1"/>
              </p:cNvSpPr>
              <p:nvPr/>
            </p:nvSpPr>
            <p:spPr bwMode="auto">
              <a:xfrm>
                <a:off x="4752" y="1353"/>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i="1">
                    <a:latin typeface="Times New Roman" panose="02020603050405020304" pitchFamily="18" charset="0"/>
                  </a:rPr>
                  <a:t>PP</a:t>
                </a:r>
              </a:p>
            </p:txBody>
          </p:sp>
          <p:sp>
            <p:nvSpPr>
              <p:cNvPr id="1610780" name="Line 28"/>
              <p:cNvSpPr>
                <a:spLocks noChangeShapeType="1"/>
              </p:cNvSpPr>
              <p:nvPr/>
            </p:nvSpPr>
            <p:spPr bwMode="auto">
              <a:xfrm flipH="1">
                <a:off x="3840" y="1209"/>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781" name="Line 29"/>
              <p:cNvSpPr>
                <a:spLocks noChangeShapeType="1"/>
              </p:cNvSpPr>
              <p:nvPr/>
            </p:nvSpPr>
            <p:spPr bwMode="auto">
              <a:xfrm>
                <a:off x="4032" y="1113"/>
                <a:ext cx="86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782" name="Text Box 30"/>
              <p:cNvSpPr txBox="1">
                <a:spLocks noChangeArrowheads="1"/>
              </p:cNvSpPr>
              <p:nvPr/>
            </p:nvSpPr>
            <p:spPr bwMode="auto">
              <a:xfrm>
                <a:off x="3360" y="1593"/>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i="1">
                    <a:latin typeface="Times New Roman" panose="02020603050405020304" pitchFamily="18" charset="0"/>
                  </a:rPr>
                  <a:t>Aux</a:t>
                </a:r>
              </a:p>
            </p:txBody>
          </p:sp>
          <p:sp>
            <p:nvSpPr>
              <p:cNvPr id="1610783" name="Text Box 31"/>
              <p:cNvSpPr txBox="1">
                <a:spLocks noChangeArrowheads="1"/>
              </p:cNvSpPr>
              <p:nvPr/>
            </p:nvSpPr>
            <p:spPr bwMode="auto">
              <a:xfrm>
                <a:off x="3744" y="1593"/>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i="1">
                    <a:latin typeface="Times New Roman" panose="02020603050405020304" pitchFamily="18" charset="0"/>
                  </a:rPr>
                  <a:t>V</a:t>
                </a:r>
              </a:p>
            </p:txBody>
          </p:sp>
          <p:sp>
            <p:nvSpPr>
              <p:cNvPr id="1610784" name="Line 32"/>
              <p:cNvSpPr>
                <a:spLocks noChangeShapeType="1"/>
              </p:cNvSpPr>
              <p:nvPr/>
            </p:nvSpPr>
            <p:spPr bwMode="auto">
              <a:xfrm flipH="1">
                <a:off x="3600" y="1545"/>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785" name="Line 33"/>
              <p:cNvSpPr>
                <a:spLocks noChangeShapeType="1"/>
              </p:cNvSpPr>
              <p:nvPr/>
            </p:nvSpPr>
            <p:spPr bwMode="auto">
              <a:xfrm>
                <a:off x="3792" y="1545"/>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786" name="Text Box 34"/>
              <p:cNvSpPr txBox="1">
                <a:spLocks noChangeArrowheads="1"/>
              </p:cNvSpPr>
              <p:nvPr/>
            </p:nvSpPr>
            <p:spPr bwMode="auto">
              <a:xfrm>
                <a:off x="3360" y="1929"/>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b="1" i="1">
                    <a:latin typeface="Times New Roman" panose="02020603050405020304" pitchFamily="18" charset="0"/>
                  </a:rPr>
                  <a:t>is</a:t>
                </a:r>
              </a:p>
            </p:txBody>
          </p:sp>
          <p:sp>
            <p:nvSpPr>
              <p:cNvPr id="1610787" name="Line 35"/>
              <p:cNvSpPr>
                <a:spLocks noChangeShapeType="1"/>
              </p:cNvSpPr>
              <p:nvPr/>
            </p:nvSpPr>
            <p:spPr bwMode="auto">
              <a:xfrm>
                <a:off x="3504" y="1785"/>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788" name="Text Box 36"/>
              <p:cNvSpPr txBox="1">
                <a:spLocks noChangeArrowheads="1"/>
              </p:cNvSpPr>
              <p:nvPr/>
            </p:nvSpPr>
            <p:spPr bwMode="auto">
              <a:xfrm>
                <a:off x="4512" y="1881"/>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b="1" i="1">
                    <a:latin typeface="Times New Roman" panose="02020603050405020304" pitchFamily="18" charset="0"/>
                  </a:rPr>
                  <a:t>on</a:t>
                </a:r>
              </a:p>
            </p:txBody>
          </p:sp>
          <p:sp>
            <p:nvSpPr>
              <p:cNvPr id="1610789" name="Text Box 37"/>
              <p:cNvSpPr txBox="1">
                <a:spLocks noChangeArrowheads="1"/>
              </p:cNvSpPr>
              <p:nvPr/>
            </p:nvSpPr>
            <p:spPr bwMode="auto">
              <a:xfrm>
                <a:off x="4128" y="2025"/>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b="1" i="1">
                    <a:latin typeface="Times New Roman" panose="02020603050405020304" pitchFamily="18" charset="0"/>
                  </a:rPr>
                  <a:t>a boy</a:t>
                </a:r>
              </a:p>
            </p:txBody>
          </p:sp>
          <p:sp>
            <p:nvSpPr>
              <p:cNvPr id="1610790" name="Text Box 38"/>
              <p:cNvSpPr txBox="1">
                <a:spLocks noChangeArrowheads="1"/>
              </p:cNvSpPr>
              <p:nvPr/>
            </p:nvSpPr>
            <p:spPr bwMode="auto">
              <a:xfrm>
                <a:off x="3600" y="1881"/>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b="1" i="1">
                    <a:latin typeface="Times New Roman" panose="02020603050405020304" pitchFamily="18" charset="0"/>
                  </a:rPr>
                  <a:t>chasing</a:t>
                </a:r>
              </a:p>
            </p:txBody>
          </p:sp>
          <p:sp>
            <p:nvSpPr>
              <p:cNvPr id="1610791" name="Line 39"/>
              <p:cNvSpPr>
                <a:spLocks noChangeShapeType="1"/>
              </p:cNvSpPr>
              <p:nvPr/>
            </p:nvSpPr>
            <p:spPr bwMode="auto">
              <a:xfrm>
                <a:off x="3936" y="173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792" name="Text Box 40"/>
              <p:cNvSpPr txBox="1">
                <a:spLocks noChangeArrowheads="1"/>
              </p:cNvSpPr>
              <p:nvPr/>
            </p:nvSpPr>
            <p:spPr bwMode="auto">
              <a:xfrm>
                <a:off x="4176" y="1593"/>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i="1">
                    <a:latin typeface="Times New Roman" panose="02020603050405020304" pitchFamily="18" charset="0"/>
                  </a:rPr>
                  <a:t>NP</a:t>
                </a:r>
              </a:p>
            </p:txBody>
          </p:sp>
          <p:sp>
            <p:nvSpPr>
              <p:cNvPr id="1610793" name="Line 41"/>
              <p:cNvSpPr>
                <a:spLocks noChangeShapeType="1"/>
              </p:cNvSpPr>
              <p:nvPr/>
            </p:nvSpPr>
            <p:spPr bwMode="auto">
              <a:xfrm>
                <a:off x="3840" y="1497"/>
                <a:ext cx="43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794" name="AutoShape 42"/>
              <p:cNvSpPr>
                <a:spLocks noChangeArrowheads="1"/>
              </p:cNvSpPr>
              <p:nvPr/>
            </p:nvSpPr>
            <p:spPr bwMode="auto">
              <a:xfrm>
                <a:off x="4176" y="1785"/>
                <a:ext cx="288" cy="288"/>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0795" name="Text Box 43"/>
              <p:cNvSpPr txBox="1">
                <a:spLocks noChangeArrowheads="1"/>
              </p:cNvSpPr>
              <p:nvPr/>
            </p:nvSpPr>
            <p:spPr bwMode="auto">
              <a:xfrm>
                <a:off x="4512" y="1593"/>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i="1">
                    <a:latin typeface="Times New Roman" panose="02020603050405020304" pitchFamily="18" charset="0"/>
                  </a:rPr>
                  <a:t>P</a:t>
                </a:r>
              </a:p>
            </p:txBody>
          </p:sp>
          <p:sp>
            <p:nvSpPr>
              <p:cNvPr id="1610796" name="Text Box 44"/>
              <p:cNvSpPr txBox="1">
                <a:spLocks noChangeArrowheads="1"/>
              </p:cNvSpPr>
              <p:nvPr/>
            </p:nvSpPr>
            <p:spPr bwMode="auto">
              <a:xfrm>
                <a:off x="5136" y="1593"/>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i="1">
                    <a:latin typeface="Times New Roman" panose="02020603050405020304" pitchFamily="18" charset="0"/>
                  </a:rPr>
                  <a:t>NP</a:t>
                </a:r>
              </a:p>
            </p:txBody>
          </p:sp>
          <p:sp>
            <p:nvSpPr>
              <p:cNvPr id="1610797" name="Line 45"/>
              <p:cNvSpPr>
                <a:spLocks noChangeShapeType="1"/>
              </p:cNvSpPr>
              <p:nvPr/>
            </p:nvSpPr>
            <p:spPr bwMode="auto">
              <a:xfrm flipH="1">
                <a:off x="4752" y="1497"/>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798" name="Line 46"/>
              <p:cNvSpPr>
                <a:spLocks noChangeShapeType="1"/>
              </p:cNvSpPr>
              <p:nvPr/>
            </p:nvSpPr>
            <p:spPr bwMode="auto">
              <a:xfrm>
                <a:off x="4992" y="1497"/>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799" name="Line 47"/>
              <p:cNvSpPr>
                <a:spLocks noChangeShapeType="1"/>
              </p:cNvSpPr>
              <p:nvPr/>
            </p:nvSpPr>
            <p:spPr bwMode="auto">
              <a:xfrm>
                <a:off x="4704" y="1785"/>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800" name="AutoShape 48"/>
              <p:cNvSpPr>
                <a:spLocks noChangeArrowheads="1"/>
              </p:cNvSpPr>
              <p:nvPr/>
            </p:nvSpPr>
            <p:spPr bwMode="auto">
              <a:xfrm>
                <a:off x="5088" y="1737"/>
                <a:ext cx="432" cy="432"/>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0801" name="Text Box 49"/>
              <p:cNvSpPr txBox="1">
                <a:spLocks noChangeArrowheads="1"/>
              </p:cNvSpPr>
              <p:nvPr/>
            </p:nvSpPr>
            <p:spPr bwMode="auto">
              <a:xfrm>
                <a:off x="3936" y="788"/>
                <a:ext cx="18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b="1">
                    <a:solidFill>
                      <a:srgbClr val="0000CC"/>
                    </a:solidFill>
                    <a:latin typeface="Arial" panose="020B0604020202020204" pitchFamily="34" charset="0"/>
                  </a:rPr>
                  <a:t>Probability of this tree=0.000015</a:t>
                </a:r>
              </a:p>
            </p:txBody>
          </p:sp>
        </p:grpSp>
        <p:sp>
          <p:nvSpPr>
            <p:cNvPr id="1610802" name="Line 50"/>
            <p:cNvSpPr>
              <a:spLocks noChangeShapeType="1"/>
            </p:cNvSpPr>
            <p:nvPr/>
          </p:nvSpPr>
          <p:spPr bwMode="auto">
            <a:xfrm>
              <a:off x="2640" y="2400"/>
              <a:ext cx="30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610803" name="Group 51"/>
            <p:cNvGrpSpPr>
              <a:grpSpLocks/>
            </p:cNvGrpSpPr>
            <p:nvPr/>
          </p:nvGrpSpPr>
          <p:grpSpPr bwMode="auto">
            <a:xfrm>
              <a:off x="2375" y="2160"/>
              <a:ext cx="169" cy="384"/>
              <a:chOff x="4560" y="240"/>
              <a:chExt cx="169" cy="384"/>
            </a:xfrm>
          </p:grpSpPr>
          <p:sp>
            <p:nvSpPr>
              <p:cNvPr id="1610804" name="Text Box 52"/>
              <p:cNvSpPr txBox="1">
                <a:spLocks noChangeArrowheads="1"/>
              </p:cNvSpPr>
              <p:nvPr/>
            </p:nvSpPr>
            <p:spPr bwMode="auto">
              <a:xfrm>
                <a:off x="4560" y="240"/>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latin typeface="Arial" panose="020B0604020202020204" pitchFamily="34" charset="0"/>
                  </a:rPr>
                  <a:t>.</a:t>
                </a:r>
              </a:p>
            </p:txBody>
          </p:sp>
          <p:sp>
            <p:nvSpPr>
              <p:cNvPr id="1610805" name="Text Box 53"/>
              <p:cNvSpPr txBox="1">
                <a:spLocks noChangeArrowheads="1"/>
              </p:cNvSpPr>
              <p:nvPr/>
            </p:nvSpPr>
            <p:spPr bwMode="auto">
              <a:xfrm>
                <a:off x="4560" y="288"/>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latin typeface="Arial" panose="020B0604020202020204" pitchFamily="34" charset="0"/>
                  </a:rPr>
                  <a:t>.</a:t>
                </a:r>
              </a:p>
            </p:txBody>
          </p:sp>
          <p:sp>
            <p:nvSpPr>
              <p:cNvPr id="1610806" name="Text Box 54"/>
              <p:cNvSpPr txBox="1">
                <a:spLocks noChangeArrowheads="1"/>
              </p:cNvSpPr>
              <p:nvPr/>
            </p:nvSpPr>
            <p:spPr bwMode="auto">
              <a:xfrm>
                <a:off x="4560" y="336"/>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latin typeface="Arial" panose="020B0604020202020204" pitchFamily="34" charset="0"/>
                  </a:rPr>
                  <a:t>.</a:t>
                </a:r>
              </a:p>
            </p:txBody>
          </p:sp>
        </p:grpSp>
        <p:grpSp>
          <p:nvGrpSpPr>
            <p:cNvPr id="1610807" name="Group 55"/>
            <p:cNvGrpSpPr>
              <a:grpSpLocks/>
            </p:cNvGrpSpPr>
            <p:nvPr/>
          </p:nvGrpSpPr>
          <p:grpSpPr bwMode="auto">
            <a:xfrm>
              <a:off x="2544" y="2400"/>
              <a:ext cx="3216" cy="1728"/>
              <a:chOff x="2544" y="2400"/>
              <a:chExt cx="3216" cy="1728"/>
            </a:xfrm>
          </p:grpSpPr>
          <p:sp>
            <p:nvSpPr>
              <p:cNvPr id="1610808" name="Freeform 56"/>
              <p:cNvSpPr>
                <a:spLocks/>
              </p:cNvSpPr>
              <p:nvPr/>
            </p:nvSpPr>
            <p:spPr bwMode="auto">
              <a:xfrm>
                <a:off x="3712" y="2592"/>
                <a:ext cx="1616" cy="896"/>
              </a:xfrm>
              <a:custGeom>
                <a:avLst/>
                <a:gdLst>
                  <a:gd name="T0" fmla="*/ 128 w 1616"/>
                  <a:gd name="T1" fmla="*/ 8 h 896"/>
                  <a:gd name="T2" fmla="*/ 704 w 1616"/>
                  <a:gd name="T3" fmla="*/ 152 h 896"/>
                  <a:gd name="T4" fmla="*/ 1520 w 1616"/>
                  <a:gd name="T5" fmla="*/ 632 h 896"/>
                  <a:gd name="T6" fmla="*/ 1280 w 1616"/>
                  <a:gd name="T7" fmla="*/ 776 h 896"/>
                  <a:gd name="T8" fmla="*/ 944 w 1616"/>
                  <a:gd name="T9" fmla="*/ 584 h 896"/>
                  <a:gd name="T10" fmla="*/ 608 w 1616"/>
                  <a:gd name="T11" fmla="*/ 872 h 896"/>
                  <a:gd name="T12" fmla="*/ 512 w 1616"/>
                  <a:gd name="T13" fmla="*/ 728 h 896"/>
                  <a:gd name="T14" fmla="*/ 752 w 1616"/>
                  <a:gd name="T15" fmla="*/ 440 h 896"/>
                  <a:gd name="T16" fmla="*/ 320 w 1616"/>
                  <a:gd name="T17" fmla="*/ 248 h 896"/>
                  <a:gd name="T18" fmla="*/ 32 w 1616"/>
                  <a:gd name="T19" fmla="*/ 200 h 896"/>
                  <a:gd name="T20" fmla="*/ 128 w 1616"/>
                  <a:gd name="T21" fmla="*/ 8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6" h="896">
                    <a:moveTo>
                      <a:pt x="128" y="8"/>
                    </a:moveTo>
                    <a:cubicBezTo>
                      <a:pt x="240" y="0"/>
                      <a:pt x="472" y="48"/>
                      <a:pt x="704" y="152"/>
                    </a:cubicBezTo>
                    <a:cubicBezTo>
                      <a:pt x="936" y="256"/>
                      <a:pt x="1424" y="528"/>
                      <a:pt x="1520" y="632"/>
                    </a:cubicBezTo>
                    <a:cubicBezTo>
                      <a:pt x="1616" y="736"/>
                      <a:pt x="1376" y="784"/>
                      <a:pt x="1280" y="776"/>
                    </a:cubicBezTo>
                    <a:cubicBezTo>
                      <a:pt x="1184" y="768"/>
                      <a:pt x="1056" y="568"/>
                      <a:pt x="944" y="584"/>
                    </a:cubicBezTo>
                    <a:cubicBezTo>
                      <a:pt x="832" y="600"/>
                      <a:pt x="680" y="848"/>
                      <a:pt x="608" y="872"/>
                    </a:cubicBezTo>
                    <a:cubicBezTo>
                      <a:pt x="536" y="896"/>
                      <a:pt x="488" y="800"/>
                      <a:pt x="512" y="728"/>
                    </a:cubicBezTo>
                    <a:cubicBezTo>
                      <a:pt x="536" y="656"/>
                      <a:pt x="784" y="520"/>
                      <a:pt x="752" y="440"/>
                    </a:cubicBezTo>
                    <a:cubicBezTo>
                      <a:pt x="720" y="360"/>
                      <a:pt x="440" y="288"/>
                      <a:pt x="320" y="248"/>
                    </a:cubicBezTo>
                    <a:cubicBezTo>
                      <a:pt x="200" y="208"/>
                      <a:pt x="64" y="240"/>
                      <a:pt x="32" y="200"/>
                    </a:cubicBezTo>
                    <a:cubicBezTo>
                      <a:pt x="0" y="160"/>
                      <a:pt x="16" y="16"/>
                      <a:pt x="128" y="8"/>
                    </a:cubicBezTo>
                    <a:close/>
                  </a:path>
                </a:pathLst>
              </a:cu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809" name="Text Box 57"/>
              <p:cNvSpPr txBox="1">
                <a:spLocks noChangeArrowheads="1"/>
              </p:cNvSpPr>
              <p:nvPr/>
            </p:nvSpPr>
            <p:spPr bwMode="auto">
              <a:xfrm>
                <a:off x="3139" y="240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i="1">
                    <a:latin typeface="Times New Roman" panose="02020603050405020304" pitchFamily="18" charset="0"/>
                  </a:rPr>
                  <a:t>S</a:t>
                </a:r>
              </a:p>
            </p:txBody>
          </p:sp>
          <p:sp>
            <p:nvSpPr>
              <p:cNvPr id="1610810" name="Text Box 58"/>
              <p:cNvSpPr txBox="1">
                <a:spLocks noChangeArrowheads="1"/>
              </p:cNvSpPr>
              <p:nvPr/>
            </p:nvSpPr>
            <p:spPr bwMode="auto">
              <a:xfrm>
                <a:off x="2845" y="2657"/>
                <a:ext cx="27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i="1">
                    <a:latin typeface="Times New Roman" panose="02020603050405020304" pitchFamily="18" charset="0"/>
                  </a:rPr>
                  <a:t>NP</a:t>
                </a:r>
              </a:p>
            </p:txBody>
          </p:sp>
          <p:sp>
            <p:nvSpPr>
              <p:cNvPr id="1610811" name="Text Box 59"/>
              <p:cNvSpPr txBox="1">
                <a:spLocks noChangeArrowheads="1"/>
              </p:cNvSpPr>
              <p:nvPr/>
            </p:nvSpPr>
            <p:spPr bwMode="auto">
              <a:xfrm>
                <a:off x="3792" y="2657"/>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i="1">
                    <a:latin typeface="Times New Roman" panose="02020603050405020304" pitchFamily="18" charset="0"/>
                  </a:rPr>
                  <a:t>VP</a:t>
                </a:r>
              </a:p>
            </p:txBody>
          </p:sp>
          <p:sp>
            <p:nvSpPr>
              <p:cNvPr id="1610812" name="Line 60"/>
              <p:cNvSpPr>
                <a:spLocks noChangeShapeType="1"/>
              </p:cNvSpPr>
              <p:nvPr/>
            </p:nvSpPr>
            <p:spPr bwMode="auto">
              <a:xfrm flipH="1">
                <a:off x="3037" y="2609"/>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813" name="Line 61"/>
              <p:cNvSpPr>
                <a:spLocks noChangeShapeType="1"/>
              </p:cNvSpPr>
              <p:nvPr/>
            </p:nvSpPr>
            <p:spPr bwMode="auto">
              <a:xfrm>
                <a:off x="3277" y="2609"/>
                <a:ext cx="611"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814" name="Text Box 62"/>
              <p:cNvSpPr txBox="1">
                <a:spLocks noChangeArrowheads="1"/>
              </p:cNvSpPr>
              <p:nvPr/>
            </p:nvSpPr>
            <p:spPr bwMode="auto">
              <a:xfrm>
                <a:off x="2989" y="2945"/>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i="1">
                    <a:latin typeface="Times New Roman" panose="02020603050405020304" pitchFamily="18" charset="0"/>
                  </a:rPr>
                  <a:t>BNP</a:t>
                </a:r>
              </a:p>
            </p:txBody>
          </p:sp>
          <p:sp>
            <p:nvSpPr>
              <p:cNvPr id="1610815" name="Line 63"/>
              <p:cNvSpPr>
                <a:spLocks noChangeShapeType="1"/>
              </p:cNvSpPr>
              <p:nvPr/>
            </p:nvSpPr>
            <p:spPr bwMode="auto">
              <a:xfrm>
                <a:off x="2989" y="2849"/>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816" name="Text Box 64"/>
              <p:cNvSpPr txBox="1">
                <a:spLocks noChangeArrowheads="1"/>
              </p:cNvSpPr>
              <p:nvPr/>
            </p:nvSpPr>
            <p:spPr bwMode="auto">
              <a:xfrm>
                <a:off x="2941" y="3233"/>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i="1">
                    <a:latin typeface="Times New Roman" panose="02020603050405020304" pitchFamily="18" charset="0"/>
                  </a:rPr>
                  <a:t>N</a:t>
                </a:r>
              </a:p>
            </p:txBody>
          </p:sp>
          <p:sp>
            <p:nvSpPr>
              <p:cNvPr id="1610817" name="Line 65"/>
              <p:cNvSpPr>
                <a:spLocks noChangeShapeType="1"/>
              </p:cNvSpPr>
              <p:nvPr/>
            </p:nvSpPr>
            <p:spPr bwMode="auto">
              <a:xfrm>
                <a:off x="3133" y="313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818" name="Line 66"/>
              <p:cNvSpPr>
                <a:spLocks noChangeShapeType="1"/>
              </p:cNvSpPr>
              <p:nvPr/>
            </p:nvSpPr>
            <p:spPr bwMode="auto">
              <a:xfrm flipH="1">
                <a:off x="2797" y="2849"/>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819" name="Line 67"/>
              <p:cNvSpPr>
                <a:spLocks noChangeShapeType="1"/>
              </p:cNvSpPr>
              <p:nvPr/>
            </p:nvSpPr>
            <p:spPr bwMode="auto">
              <a:xfrm>
                <a:off x="2736" y="308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820" name="Line 68"/>
              <p:cNvSpPr>
                <a:spLocks noChangeShapeType="1"/>
              </p:cNvSpPr>
              <p:nvPr/>
            </p:nvSpPr>
            <p:spPr bwMode="auto">
              <a:xfrm>
                <a:off x="3120" y="3425"/>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821" name="Text Box 69"/>
              <p:cNvSpPr txBox="1">
                <a:spLocks noChangeArrowheads="1"/>
              </p:cNvSpPr>
              <p:nvPr/>
            </p:nvSpPr>
            <p:spPr bwMode="auto">
              <a:xfrm>
                <a:off x="2976" y="3569"/>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b="1" i="1">
                    <a:latin typeface="Times New Roman" panose="02020603050405020304" pitchFamily="18" charset="0"/>
                  </a:rPr>
                  <a:t>dog</a:t>
                </a:r>
              </a:p>
            </p:txBody>
          </p:sp>
          <p:sp>
            <p:nvSpPr>
              <p:cNvPr id="1610822" name="Text Box 70"/>
              <p:cNvSpPr txBox="1">
                <a:spLocks noChangeArrowheads="1"/>
              </p:cNvSpPr>
              <p:nvPr/>
            </p:nvSpPr>
            <p:spPr bwMode="auto">
              <a:xfrm>
                <a:off x="4800" y="3089"/>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i="1">
                    <a:latin typeface="Times New Roman" panose="02020603050405020304" pitchFamily="18" charset="0"/>
                  </a:rPr>
                  <a:t>PP</a:t>
                </a:r>
              </a:p>
            </p:txBody>
          </p:sp>
          <p:sp>
            <p:nvSpPr>
              <p:cNvPr id="1610823" name="Text Box 71"/>
              <p:cNvSpPr txBox="1">
                <a:spLocks noChangeArrowheads="1"/>
              </p:cNvSpPr>
              <p:nvPr/>
            </p:nvSpPr>
            <p:spPr bwMode="auto">
              <a:xfrm>
                <a:off x="3456" y="2945"/>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i="1">
                    <a:latin typeface="Times New Roman" panose="02020603050405020304" pitchFamily="18" charset="0"/>
                  </a:rPr>
                  <a:t>Aux</a:t>
                </a:r>
              </a:p>
            </p:txBody>
          </p:sp>
          <p:sp>
            <p:nvSpPr>
              <p:cNvPr id="1610824" name="Text Box 72"/>
              <p:cNvSpPr txBox="1">
                <a:spLocks noChangeArrowheads="1"/>
              </p:cNvSpPr>
              <p:nvPr/>
            </p:nvSpPr>
            <p:spPr bwMode="auto">
              <a:xfrm>
                <a:off x="3792" y="2945"/>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i="1">
                    <a:latin typeface="Times New Roman" panose="02020603050405020304" pitchFamily="18" charset="0"/>
                  </a:rPr>
                  <a:t>V</a:t>
                </a:r>
              </a:p>
            </p:txBody>
          </p:sp>
          <p:sp>
            <p:nvSpPr>
              <p:cNvPr id="1610825" name="Line 73"/>
              <p:cNvSpPr>
                <a:spLocks noChangeShapeType="1"/>
              </p:cNvSpPr>
              <p:nvPr/>
            </p:nvSpPr>
            <p:spPr bwMode="auto">
              <a:xfrm flipH="1">
                <a:off x="3696" y="2849"/>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826" name="Line 74"/>
              <p:cNvSpPr>
                <a:spLocks noChangeShapeType="1"/>
              </p:cNvSpPr>
              <p:nvPr/>
            </p:nvSpPr>
            <p:spPr bwMode="auto">
              <a:xfrm>
                <a:off x="3888" y="2849"/>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827" name="Text Box 75"/>
              <p:cNvSpPr txBox="1">
                <a:spLocks noChangeArrowheads="1"/>
              </p:cNvSpPr>
              <p:nvPr/>
            </p:nvSpPr>
            <p:spPr bwMode="auto">
              <a:xfrm>
                <a:off x="3456" y="3233"/>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b="1" i="1">
                    <a:latin typeface="Times New Roman" panose="02020603050405020304" pitchFamily="18" charset="0"/>
                  </a:rPr>
                  <a:t>is</a:t>
                </a:r>
              </a:p>
            </p:txBody>
          </p:sp>
          <p:sp>
            <p:nvSpPr>
              <p:cNvPr id="1610828" name="Line 76"/>
              <p:cNvSpPr>
                <a:spLocks noChangeShapeType="1"/>
              </p:cNvSpPr>
              <p:nvPr/>
            </p:nvSpPr>
            <p:spPr bwMode="auto">
              <a:xfrm>
                <a:off x="3648" y="313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829" name="Text Box 77"/>
              <p:cNvSpPr txBox="1">
                <a:spLocks noChangeArrowheads="1"/>
              </p:cNvSpPr>
              <p:nvPr/>
            </p:nvSpPr>
            <p:spPr bwMode="auto">
              <a:xfrm>
                <a:off x="4635" y="3645"/>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b="1" i="1">
                    <a:latin typeface="Times New Roman" panose="02020603050405020304" pitchFamily="18" charset="0"/>
                  </a:rPr>
                  <a:t>on</a:t>
                </a:r>
              </a:p>
            </p:txBody>
          </p:sp>
          <p:sp>
            <p:nvSpPr>
              <p:cNvPr id="1610830" name="Text Box 78"/>
              <p:cNvSpPr txBox="1">
                <a:spLocks noChangeArrowheads="1"/>
              </p:cNvSpPr>
              <p:nvPr/>
            </p:nvSpPr>
            <p:spPr bwMode="auto">
              <a:xfrm>
                <a:off x="4224" y="3597"/>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b="1" i="1">
                    <a:latin typeface="Times New Roman" panose="02020603050405020304" pitchFamily="18" charset="0"/>
                  </a:rPr>
                  <a:t>a boy</a:t>
                </a:r>
              </a:p>
            </p:txBody>
          </p:sp>
          <p:sp>
            <p:nvSpPr>
              <p:cNvPr id="1610831" name="Text Box 79"/>
              <p:cNvSpPr txBox="1">
                <a:spLocks noChangeArrowheads="1"/>
              </p:cNvSpPr>
              <p:nvPr/>
            </p:nvSpPr>
            <p:spPr bwMode="auto">
              <a:xfrm>
                <a:off x="3744" y="3233"/>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b="1" i="1">
                    <a:latin typeface="Times New Roman" panose="02020603050405020304" pitchFamily="18" charset="0"/>
                  </a:rPr>
                  <a:t>chasing</a:t>
                </a:r>
              </a:p>
            </p:txBody>
          </p:sp>
          <p:sp>
            <p:nvSpPr>
              <p:cNvPr id="1610832" name="Line 80"/>
              <p:cNvSpPr>
                <a:spLocks noChangeShapeType="1"/>
              </p:cNvSpPr>
              <p:nvPr/>
            </p:nvSpPr>
            <p:spPr bwMode="auto">
              <a:xfrm>
                <a:off x="4032" y="313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833" name="Text Box 81"/>
              <p:cNvSpPr txBox="1">
                <a:spLocks noChangeArrowheads="1"/>
              </p:cNvSpPr>
              <p:nvPr/>
            </p:nvSpPr>
            <p:spPr bwMode="auto">
              <a:xfrm>
                <a:off x="4464" y="2897"/>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i="1">
                    <a:latin typeface="Times New Roman" panose="02020603050405020304" pitchFamily="18" charset="0"/>
                  </a:rPr>
                  <a:t>NP</a:t>
                </a:r>
              </a:p>
            </p:txBody>
          </p:sp>
          <p:sp>
            <p:nvSpPr>
              <p:cNvPr id="1610834" name="Line 82"/>
              <p:cNvSpPr>
                <a:spLocks noChangeShapeType="1"/>
              </p:cNvSpPr>
              <p:nvPr/>
            </p:nvSpPr>
            <p:spPr bwMode="auto">
              <a:xfrm>
                <a:off x="4032" y="2753"/>
                <a:ext cx="52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835" name="AutoShape 83"/>
              <p:cNvSpPr>
                <a:spLocks noChangeArrowheads="1"/>
              </p:cNvSpPr>
              <p:nvPr/>
            </p:nvSpPr>
            <p:spPr bwMode="auto">
              <a:xfrm>
                <a:off x="4272" y="3357"/>
                <a:ext cx="288" cy="288"/>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0836" name="Text Box 84"/>
              <p:cNvSpPr txBox="1">
                <a:spLocks noChangeArrowheads="1"/>
              </p:cNvSpPr>
              <p:nvPr/>
            </p:nvSpPr>
            <p:spPr bwMode="auto">
              <a:xfrm>
                <a:off x="4635" y="3357"/>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i="1">
                    <a:latin typeface="Times New Roman" panose="02020603050405020304" pitchFamily="18" charset="0"/>
                  </a:rPr>
                  <a:t>P</a:t>
                </a:r>
              </a:p>
            </p:txBody>
          </p:sp>
          <p:sp>
            <p:nvSpPr>
              <p:cNvPr id="1610837" name="Text Box 85"/>
              <p:cNvSpPr txBox="1">
                <a:spLocks noChangeArrowheads="1"/>
              </p:cNvSpPr>
              <p:nvPr/>
            </p:nvSpPr>
            <p:spPr bwMode="auto">
              <a:xfrm>
                <a:off x="5184" y="3329"/>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i="1">
                    <a:latin typeface="Times New Roman" panose="02020603050405020304" pitchFamily="18" charset="0"/>
                  </a:rPr>
                  <a:t>NP</a:t>
                </a:r>
              </a:p>
            </p:txBody>
          </p:sp>
          <p:sp>
            <p:nvSpPr>
              <p:cNvPr id="1610838" name="Line 86"/>
              <p:cNvSpPr>
                <a:spLocks noChangeShapeType="1"/>
              </p:cNvSpPr>
              <p:nvPr/>
            </p:nvSpPr>
            <p:spPr bwMode="auto">
              <a:xfrm flipH="1">
                <a:off x="4800" y="3233"/>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839" name="Line 87"/>
              <p:cNvSpPr>
                <a:spLocks noChangeShapeType="1"/>
              </p:cNvSpPr>
              <p:nvPr/>
            </p:nvSpPr>
            <p:spPr bwMode="auto">
              <a:xfrm>
                <a:off x="5040" y="3233"/>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840" name="Line 88"/>
              <p:cNvSpPr>
                <a:spLocks noChangeShapeType="1"/>
              </p:cNvSpPr>
              <p:nvPr/>
            </p:nvSpPr>
            <p:spPr bwMode="auto">
              <a:xfrm>
                <a:off x="4800" y="3521"/>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841" name="AutoShape 89"/>
              <p:cNvSpPr>
                <a:spLocks noChangeArrowheads="1"/>
              </p:cNvSpPr>
              <p:nvPr/>
            </p:nvSpPr>
            <p:spPr bwMode="auto">
              <a:xfrm>
                <a:off x="5136" y="3473"/>
                <a:ext cx="432" cy="432"/>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0842" name="Text Box 90"/>
              <p:cNvSpPr txBox="1">
                <a:spLocks noChangeArrowheads="1"/>
              </p:cNvSpPr>
              <p:nvPr/>
            </p:nvSpPr>
            <p:spPr bwMode="auto">
              <a:xfrm>
                <a:off x="2592" y="2897"/>
                <a:ext cx="3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i="1">
                    <a:latin typeface="Times New Roman" panose="02020603050405020304" pitchFamily="18" charset="0"/>
                  </a:rPr>
                  <a:t>Det</a:t>
                </a:r>
              </a:p>
            </p:txBody>
          </p:sp>
          <p:sp>
            <p:nvSpPr>
              <p:cNvPr id="1610843" name="Text Box 91"/>
              <p:cNvSpPr txBox="1">
                <a:spLocks noChangeArrowheads="1"/>
              </p:cNvSpPr>
              <p:nvPr/>
            </p:nvSpPr>
            <p:spPr bwMode="auto">
              <a:xfrm>
                <a:off x="2544" y="3185"/>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b="1" i="1">
                    <a:latin typeface="Times New Roman" panose="02020603050405020304" pitchFamily="18" charset="0"/>
                  </a:rPr>
                  <a:t>A</a:t>
                </a:r>
              </a:p>
            </p:txBody>
          </p:sp>
          <p:sp>
            <p:nvSpPr>
              <p:cNvPr id="1610844" name="Text Box 92"/>
              <p:cNvSpPr txBox="1">
                <a:spLocks noChangeArrowheads="1"/>
              </p:cNvSpPr>
              <p:nvPr/>
            </p:nvSpPr>
            <p:spPr bwMode="auto">
              <a:xfrm>
                <a:off x="4656" y="3916"/>
                <a:ext cx="11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b="1" i="1">
                    <a:latin typeface="Times New Roman" panose="02020603050405020304" pitchFamily="18" charset="0"/>
                  </a:rPr>
                  <a:t>the playground</a:t>
                </a:r>
              </a:p>
            </p:txBody>
          </p:sp>
          <p:sp>
            <p:nvSpPr>
              <p:cNvPr id="1610845" name="Line 93"/>
              <p:cNvSpPr>
                <a:spLocks noChangeShapeType="1"/>
              </p:cNvSpPr>
              <p:nvPr/>
            </p:nvSpPr>
            <p:spPr bwMode="auto">
              <a:xfrm>
                <a:off x="4704" y="3041"/>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846" name="Text Box 94"/>
              <p:cNvSpPr txBox="1">
                <a:spLocks noChangeArrowheads="1"/>
              </p:cNvSpPr>
              <p:nvPr/>
            </p:nvSpPr>
            <p:spPr bwMode="auto">
              <a:xfrm>
                <a:off x="4224" y="3185"/>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i="1">
                    <a:latin typeface="Times New Roman" panose="02020603050405020304" pitchFamily="18" charset="0"/>
                  </a:rPr>
                  <a:t>NP</a:t>
                </a:r>
              </a:p>
            </p:txBody>
          </p:sp>
          <p:sp>
            <p:nvSpPr>
              <p:cNvPr id="1610847" name="Line 95"/>
              <p:cNvSpPr>
                <a:spLocks noChangeShapeType="1"/>
              </p:cNvSpPr>
              <p:nvPr/>
            </p:nvSpPr>
            <p:spPr bwMode="auto">
              <a:xfrm flipH="1">
                <a:off x="4464" y="3089"/>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0848" name="Text Box 96"/>
              <p:cNvSpPr txBox="1">
                <a:spLocks noChangeArrowheads="1"/>
              </p:cNvSpPr>
              <p:nvPr/>
            </p:nvSpPr>
            <p:spPr bwMode="auto">
              <a:xfrm>
                <a:off x="3936" y="2400"/>
                <a:ext cx="18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b="1">
                    <a:solidFill>
                      <a:srgbClr val="0000CC"/>
                    </a:solidFill>
                    <a:latin typeface="Arial" panose="020B0604020202020204" pitchFamily="34" charset="0"/>
                  </a:rPr>
                  <a:t>Probability of this tree=0.000011</a:t>
                </a:r>
              </a:p>
            </p:txBody>
          </p:sp>
        </p:grpSp>
      </p:grpSp>
      <p:grpSp>
        <p:nvGrpSpPr>
          <p:cNvPr id="1610849" name="Group 97"/>
          <p:cNvGrpSpPr>
            <a:grpSpLocks/>
          </p:cNvGrpSpPr>
          <p:nvPr/>
        </p:nvGrpSpPr>
        <p:grpSpPr bwMode="auto">
          <a:xfrm>
            <a:off x="304800" y="1516517"/>
            <a:ext cx="3048000" cy="5036683"/>
            <a:chOff x="48" y="1008"/>
            <a:chExt cx="2064" cy="3120"/>
          </a:xfrm>
        </p:grpSpPr>
        <p:sp>
          <p:nvSpPr>
            <p:cNvPr id="1610850" name="Text Box 98"/>
            <p:cNvSpPr txBox="1">
              <a:spLocks noChangeArrowheads="1"/>
            </p:cNvSpPr>
            <p:nvPr/>
          </p:nvSpPr>
          <p:spPr bwMode="auto">
            <a:xfrm>
              <a:off x="816" y="1296"/>
              <a:ext cx="1106" cy="2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600" i="1">
                  <a:latin typeface="Times New Roman" panose="02020603050405020304" pitchFamily="18" charset="0"/>
                </a:rPr>
                <a:t>S</a:t>
              </a:r>
              <a:r>
                <a:rPr lang="en-US" altLang="en-US" sz="1600" i="1">
                  <a:latin typeface="Times New Roman" panose="02020603050405020304" pitchFamily="18" charset="0"/>
                  <a:sym typeface="Symbol" panose="05050102010706020507" pitchFamily="18" charset="2"/>
                </a:rPr>
                <a:t> NP  VP</a:t>
              </a:r>
            </a:p>
            <a:p>
              <a:pPr eaLnBrk="0" hangingPunct="0"/>
              <a:r>
                <a:rPr lang="en-US" altLang="en-US" sz="1600" i="1">
                  <a:latin typeface="Times New Roman" panose="02020603050405020304" pitchFamily="18" charset="0"/>
                  <a:sym typeface="Symbol" panose="05050102010706020507" pitchFamily="18" charset="2"/>
                </a:rPr>
                <a:t>NP  Det BNP</a:t>
              </a:r>
            </a:p>
            <a:p>
              <a:pPr eaLnBrk="0" hangingPunct="0"/>
              <a:r>
                <a:rPr lang="en-US" altLang="en-US" sz="1600" i="1">
                  <a:latin typeface="Times New Roman" panose="02020603050405020304" pitchFamily="18" charset="0"/>
                  <a:sym typeface="Symbol" panose="05050102010706020507" pitchFamily="18" charset="2"/>
                </a:rPr>
                <a:t>NP  BNP</a:t>
              </a:r>
            </a:p>
            <a:p>
              <a:pPr eaLnBrk="0" hangingPunct="0"/>
              <a:r>
                <a:rPr lang="en-US" altLang="en-US" sz="1600" i="1">
                  <a:latin typeface="Times New Roman" panose="02020603050405020304" pitchFamily="18" charset="0"/>
                  <a:sym typeface="Symbol" panose="05050102010706020507" pitchFamily="18" charset="2"/>
                </a:rPr>
                <a:t>NP NP  PP</a:t>
              </a:r>
            </a:p>
            <a:p>
              <a:pPr eaLnBrk="0" hangingPunct="0"/>
              <a:r>
                <a:rPr lang="en-US" altLang="en-US" sz="1600" i="1">
                  <a:latin typeface="Times New Roman" panose="02020603050405020304" pitchFamily="18" charset="0"/>
                  <a:sym typeface="Symbol" panose="05050102010706020507" pitchFamily="18" charset="2"/>
                </a:rPr>
                <a:t>BNP N</a:t>
              </a:r>
            </a:p>
            <a:p>
              <a:pPr eaLnBrk="0" hangingPunct="0"/>
              <a:r>
                <a:rPr lang="en-US" altLang="en-US" sz="1600" i="1">
                  <a:latin typeface="Times New Roman" panose="02020603050405020304" pitchFamily="18" charset="0"/>
                  <a:sym typeface="Symbol" panose="05050102010706020507" pitchFamily="18" charset="2"/>
                </a:rPr>
                <a:t>VP  V </a:t>
              </a:r>
            </a:p>
            <a:p>
              <a:pPr eaLnBrk="0" hangingPunct="0"/>
              <a:r>
                <a:rPr lang="en-US" altLang="en-US" sz="1600" i="1">
                  <a:latin typeface="Times New Roman" panose="02020603050405020304" pitchFamily="18" charset="0"/>
                  <a:sym typeface="Symbol" panose="05050102010706020507" pitchFamily="18" charset="2"/>
                </a:rPr>
                <a:t>VP  Aux V NP</a:t>
              </a:r>
            </a:p>
            <a:p>
              <a:pPr eaLnBrk="0" hangingPunct="0"/>
              <a:r>
                <a:rPr lang="en-US" altLang="en-US" sz="1600" i="1">
                  <a:latin typeface="Times New Roman" panose="02020603050405020304" pitchFamily="18" charset="0"/>
                  <a:sym typeface="Symbol" panose="05050102010706020507" pitchFamily="18" charset="2"/>
                </a:rPr>
                <a:t>VP  VP PP</a:t>
              </a:r>
            </a:p>
            <a:p>
              <a:pPr eaLnBrk="0" hangingPunct="0"/>
              <a:r>
                <a:rPr lang="en-US" altLang="en-US" sz="1600" i="1">
                  <a:latin typeface="Times New Roman" panose="02020603050405020304" pitchFamily="18" charset="0"/>
                  <a:sym typeface="Symbol" panose="05050102010706020507" pitchFamily="18" charset="2"/>
                </a:rPr>
                <a:t>PP  P NP</a:t>
              </a:r>
            </a:p>
            <a:p>
              <a:pPr eaLnBrk="0" hangingPunct="0"/>
              <a:endParaRPr lang="en-US" altLang="en-US" sz="1600" i="1">
                <a:latin typeface="Times New Roman" panose="02020603050405020304" pitchFamily="18" charset="0"/>
                <a:sym typeface="Symbol" panose="05050102010706020507" pitchFamily="18" charset="2"/>
              </a:endParaRPr>
            </a:p>
            <a:p>
              <a:pPr eaLnBrk="0" hangingPunct="0"/>
              <a:r>
                <a:rPr lang="en-US" altLang="en-US" sz="1600" i="1">
                  <a:latin typeface="Times New Roman" panose="02020603050405020304" pitchFamily="18" charset="0"/>
                  <a:sym typeface="Symbol" panose="05050102010706020507" pitchFamily="18" charset="2"/>
                </a:rPr>
                <a:t>V  chasing</a:t>
              </a:r>
            </a:p>
            <a:p>
              <a:pPr eaLnBrk="0" hangingPunct="0"/>
              <a:r>
                <a:rPr lang="en-US" altLang="en-US" sz="1600" i="1">
                  <a:latin typeface="Times New Roman" panose="02020603050405020304" pitchFamily="18" charset="0"/>
                  <a:sym typeface="Symbol" panose="05050102010706020507" pitchFamily="18" charset="2"/>
                </a:rPr>
                <a:t>Aux is</a:t>
              </a:r>
            </a:p>
            <a:p>
              <a:pPr eaLnBrk="0" hangingPunct="0"/>
              <a:r>
                <a:rPr lang="en-US" altLang="en-US" sz="1600" i="1">
                  <a:latin typeface="Times New Roman" panose="02020603050405020304" pitchFamily="18" charset="0"/>
                  <a:sym typeface="Symbol" panose="05050102010706020507" pitchFamily="18" charset="2"/>
                </a:rPr>
                <a:t>N  dog</a:t>
              </a:r>
            </a:p>
            <a:p>
              <a:pPr eaLnBrk="0" hangingPunct="0"/>
              <a:r>
                <a:rPr lang="en-US" altLang="en-US" sz="1600" i="1">
                  <a:latin typeface="Times New Roman" panose="02020603050405020304" pitchFamily="18" charset="0"/>
                  <a:sym typeface="Symbol" panose="05050102010706020507" pitchFamily="18" charset="2"/>
                </a:rPr>
                <a:t>N  boy</a:t>
              </a:r>
            </a:p>
            <a:p>
              <a:pPr eaLnBrk="0" hangingPunct="0"/>
              <a:r>
                <a:rPr lang="en-US" altLang="en-US" sz="1600" i="1">
                  <a:latin typeface="Times New Roman" panose="02020603050405020304" pitchFamily="18" charset="0"/>
                  <a:sym typeface="Symbol" panose="05050102010706020507" pitchFamily="18" charset="2"/>
                </a:rPr>
                <a:t>N playground</a:t>
              </a:r>
            </a:p>
            <a:p>
              <a:pPr eaLnBrk="0" hangingPunct="0"/>
              <a:r>
                <a:rPr lang="en-US" altLang="en-US" sz="1600" i="1">
                  <a:latin typeface="Times New Roman" panose="02020603050405020304" pitchFamily="18" charset="0"/>
                  <a:sym typeface="Symbol" panose="05050102010706020507" pitchFamily="18" charset="2"/>
                </a:rPr>
                <a:t>Det the</a:t>
              </a:r>
            </a:p>
            <a:p>
              <a:pPr eaLnBrk="0" hangingPunct="0"/>
              <a:r>
                <a:rPr lang="en-US" altLang="en-US" sz="1600" i="1">
                  <a:latin typeface="Times New Roman" panose="02020603050405020304" pitchFamily="18" charset="0"/>
                  <a:sym typeface="Symbol" panose="05050102010706020507" pitchFamily="18" charset="2"/>
                </a:rPr>
                <a:t>Det a</a:t>
              </a:r>
            </a:p>
            <a:p>
              <a:pPr eaLnBrk="0" hangingPunct="0"/>
              <a:r>
                <a:rPr lang="en-US" altLang="en-US" sz="1600" i="1">
                  <a:latin typeface="Times New Roman" panose="02020603050405020304" pitchFamily="18" charset="0"/>
                  <a:sym typeface="Symbol" panose="05050102010706020507" pitchFamily="18" charset="2"/>
                </a:rPr>
                <a:t>P  on</a:t>
              </a:r>
            </a:p>
          </p:txBody>
        </p:sp>
        <p:sp>
          <p:nvSpPr>
            <p:cNvPr id="1610851" name="AutoShape 99"/>
            <p:cNvSpPr>
              <a:spLocks/>
            </p:cNvSpPr>
            <p:nvPr/>
          </p:nvSpPr>
          <p:spPr bwMode="auto">
            <a:xfrm>
              <a:off x="718" y="1372"/>
              <a:ext cx="98" cy="1296"/>
            </a:xfrm>
            <a:prstGeom prst="leftBrace">
              <a:avLst>
                <a:gd name="adj1" fmla="val 11020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0852" name="AutoShape 100"/>
            <p:cNvSpPr>
              <a:spLocks/>
            </p:cNvSpPr>
            <p:nvPr/>
          </p:nvSpPr>
          <p:spPr bwMode="auto">
            <a:xfrm>
              <a:off x="720" y="2908"/>
              <a:ext cx="96" cy="1152"/>
            </a:xfrm>
            <a:prstGeom prst="leftBrace">
              <a:avLst>
                <a:gd name="adj1" fmla="val 10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0853" name="Text Box 101"/>
            <p:cNvSpPr txBox="1">
              <a:spLocks noChangeArrowheads="1"/>
            </p:cNvSpPr>
            <p:nvPr/>
          </p:nvSpPr>
          <p:spPr bwMode="auto">
            <a:xfrm>
              <a:off x="48" y="1860"/>
              <a:ext cx="6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b="1">
                  <a:latin typeface="Arial" panose="020B0604020202020204" pitchFamily="34" charset="0"/>
                </a:rPr>
                <a:t>Grammar</a:t>
              </a:r>
            </a:p>
          </p:txBody>
        </p:sp>
        <p:sp>
          <p:nvSpPr>
            <p:cNvPr id="1610854" name="Text Box 102"/>
            <p:cNvSpPr txBox="1">
              <a:spLocks noChangeArrowheads="1"/>
            </p:cNvSpPr>
            <p:nvPr/>
          </p:nvSpPr>
          <p:spPr bwMode="auto">
            <a:xfrm>
              <a:off x="48" y="3320"/>
              <a:ext cx="59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600" b="1">
                  <a:latin typeface="Arial" panose="020B0604020202020204" pitchFamily="34" charset="0"/>
                </a:rPr>
                <a:t>Lexicon</a:t>
              </a:r>
            </a:p>
          </p:txBody>
        </p:sp>
        <p:sp>
          <p:nvSpPr>
            <p:cNvPr id="1610855" name="Text Box 103"/>
            <p:cNvSpPr txBox="1">
              <a:spLocks noChangeArrowheads="1"/>
            </p:cNvSpPr>
            <p:nvPr/>
          </p:nvSpPr>
          <p:spPr bwMode="auto">
            <a:xfrm>
              <a:off x="1776" y="1304"/>
              <a:ext cx="2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b="1" i="1">
                  <a:solidFill>
                    <a:srgbClr val="0000CC"/>
                  </a:solidFill>
                  <a:latin typeface="Times New Roman" panose="02020603050405020304" pitchFamily="18" charset="0"/>
                </a:rPr>
                <a:t>1.0</a:t>
              </a:r>
            </a:p>
          </p:txBody>
        </p:sp>
        <p:sp>
          <p:nvSpPr>
            <p:cNvPr id="1610856" name="Text Box 104"/>
            <p:cNvSpPr txBox="1">
              <a:spLocks noChangeArrowheads="1"/>
            </p:cNvSpPr>
            <p:nvPr/>
          </p:nvSpPr>
          <p:spPr bwMode="auto">
            <a:xfrm>
              <a:off x="1776" y="1448"/>
              <a:ext cx="25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b="1" i="1">
                  <a:solidFill>
                    <a:srgbClr val="0000CC"/>
                  </a:solidFill>
                  <a:latin typeface="Times New Roman" panose="02020603050405020304" pitchFamily="18" charset="0"/>
                </a:rPr>
                <a:t>0.3</a:t>
              </a:r>
            </a:p>
            <a:p>
              <a:pPr algn="ctr" eaLnBrk="0" hangingPunct="0"/>
              <a:r>
                <a:rPr lang="en-US" altLang="en-US" sz="1400" b="1" i="1">
                  <a:solidFill>
                    <a:srgbClr val="0000CC"/>
                  </a:solidFill>
                  <a:latin typeface="Times New Roman" panose="02020603050405020304" pitchFamily="18" charset="0"/>
                </a:rPr>
                <a:t>0.4</a:t>
              </a:r>
            </a:p>
            <a:p>
              <a:pPr algn="ctr" eaLnBrk="0" hangingPunct="0"/>
              <a:r>
                <a:rPr lang="en-US" altLang="en-US" sz="1400" b="1" i="1">
                  <a:solidFill>
                    <a:srgbClr val="0000CC"/>
                  </a:solidFill>
                  <a:latin typeface="Times New Roman" panose="02020603050405020304" pitchFamily="18" charset="0"/>
                </a:rPr>
                <a:t>0.3</a:t>
              </a:r>
            </a:p>
          </p:txBody>
        </p:sp>
        <p:sp>
          <p:nvSpPr>
            <p:cNvPr id="1610857" name="Text Box 105"/>
            <p:cNvSpPr txBox="1">
              <a:spLocks noChangeArrowheads="1"/>
            </p:cNvSpPr>
            <p:nvPr/>
          </p:nvSpPr>
          <p:spPr bwMode="auto">
            <a:xfrm>
              <a:off x="1760" y="2552"/>
              <a:ext cx="2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b="1" i="1">
                  <a:solidFill>
                    <a:srgbClr val="0000CC"/>
                  </a:solidFill>
                  <a:latin typeface="Times New Roman" panose="02020603050405020304" pitchFamily="18" charset="0"/>
                </a:rPr>
                <a:t>1.0</a:t>
              </a:r>
            </a:p>
          </p:txBody>
        </p:sp>
        <p:sp>
          <p:nvSpPr>
            <p:cNvPr id="1610858" name="Text Box 106"/>
            <p:cNvSpPr txBox="1">
              <a:spLocks noChangeArrowheads="1"/>
            </p:cNvSpPr>
            <p:nvPr/>
          </p:nvSpPr>
          <p:spPr bwMode="auto">
            <a:xfrm>
              <a:off x="1788" y="1976"/>
              <a:ext cx="2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b="1" i="1">
                  <a:solidFill>
                    <a:srgbClr val="0000CC"/>
                  </a:solidFill>
                  <a:latin typeface="Times New Roman" panose="02020603050405020304" pitchFamily="18" charset="0"/>
                </a:rPr>
                <a:t>…</a:t>
              </a:r>
            </a:p>
          </p:txBody>
        </p:sp>
        <p:sp>
          <p:nvSpPr>
            <p:cNvPr id="1610859" name="Text Box 107"/>
            <p:cNvSpPr txBox="1">
              <a:spLocks noChangeArrowheads="1"/>
            </p:cNvSpPr>
            <p:nvPr/>
          </p:nvSpPr>
          <p:spPr bwMode="auto">
            <a:xfrm>
              <a:off x="1788" y="2312"/>
              <a:ext cx="2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b="1" i="1">
                  <a:solidFill>
                    <a:srgbClr val="0000CC"/>
                  </a:solidFill>
                  <a:latin typeface="Times New Roman" panose="02020603050405020304" pitchFamily="18" charset="0"/>
                </a:rPr>
                <a:t>…</a:t>
              </a:r>
            </a:p>
          </p:txBody>
        </p:sp>
        <p:sp>
          <p:nvSpPr>
            <p:cNvPr id="1610860" name="Text Box 108"/>
            <p:cNvSpPr txBox="1">
              <a:spLocks noChangeArrowheads="1"/>
            </p:cNvSpPr>
            <p:nvPr/>
          </p:nvSpPr>
          <p:spPr bwMode="auto">
            <a:xfrm>
              <a:off x="1752" y="2888"/>
              <a:ext cx="3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b="1" i="1">
                  <a:solidFill>
                    <a:srgbClr val="0000CC"/>
                  </a:solidFill>
                  <a:latin typeface="Times New Roman" panose="02020603050405020304" pitchFamily="18" charset="0"/>
                </a:rPr>
                <a:t>0.01</a:t>
              </a:r>
            </a:p>
          </p:txBody>
        </p:sp>
        <p:sp>
          <p:nvSpPr>
            <p:cNvPr id="1610861" name="Text Box 109"/>
            <p:cNvSpPr txBox="1">
              <a:spLocks noChangeArrowheads="1"/>
            </p:cNvSpPr>
            <p:nvPr/>
          </p:nvSpPr>
          <p:spPr bwMode="auto">
            <a:xfrm>
              <a:off x="1744" y="3176"/>
              <a:ext cx="3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b="1" i="1">
                  <a:solidFill>
                    <a:srgbClr val="0000CC"/>
                  </a:solidFill>
                  <a:latin typeface="Times New Roman" panose="02020603050405020304" pitchFamily="18" charset="0"/>
                </a:rPr>
                <a:t>0.003</a:t>
              </a:r>
            </a:p>
          </p:txBody>
        </p:sp>
        <p:sp>
          <p:nvSpPr>
            <p:cNvPr id="1610862" name="Text Box 110"/>
            <p:cNvSpPr txBox="1">
              <a:spLocks noChangeArrowheads="1"/>
            </p:cNvSpPr>
            <p:nvPr/>
          </p:nvSpPr>
          <p:spPr bwMode="auto">
            <a:xfrm>
              <a:off x="1776" y="3704"/>
              <a:ext cx="2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b="1" i="1">
                  <a:solidFill>
                    <a:srgbClr val="0000CC"/>
                  </a:solidFill>
                  <a:latin typeface="Times New Roman" panose="02020603050405020304" pitchFamily="18" charset="0"/>
                </a:rPr>
                <a:t>…</a:t>
              </a:r>
            </a:p>
          </p:txBody>
        </p:sp>
        <p:sp>
          <p:nvSpPr>
            <p:cNvPr id="1610863" name="Text Box 111"/>
            <p:cNvSpPr txBox="1">
              <a:spLocks noChangeArrowheads="1"/>
            </p:cNvSpPr>
            <p:nvPr/>
          </p:nvSpPr>
          <p:spPr bwMode="auto">
            <a:xfrm>
              <a:off x="1776" y="3464"/>
              <a:ext cx="2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b="1" i="1">
                  <a:solidFill>
                    <a:srgbClr val="0000CC"/>
                  </a:solidFill>
                  <a:latin typeface="Times New Roman" panose="02020603050405020304" pitchFamily="18" charset="0"/>
                </a:rPr>
                <a:t>…</a:t>
              </a:r>
            </a:p>
          </p:txBody>
        </p:sp>
        <p:sp>
          <p:nvSpPr>
            <p:cNvPr id="1610864" name="Rectangle 112"/>
            <p:cNvSpPr>
              <a:spLocks noChangeArrowheads="1"/>
            </p:cNvSpPr>
            <p:nvPr/>
          </p:nvSpPr>
          <p:spPr bwMode="auto">
            <a:xfrm>
              <a:off x="48" y="1008"/>
              <a:ext cx="2064" cy="312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0865" name="Text Box 113"/>
            <p:cNvSpPr txBox="1">
              <a:spLocks noChangeArrowheads="1"/>
            </p:cNvSpPr>
            <p:nvPr/>
          </p:nvSpPr>
          <p:spPr bwMode="auto">
            <a:xfrm>
              <a:off x="48" y="1056"/>
              <a:ext cx="20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b="1" u="sng" dirty="0">
                  <a:latin typeface="Arial" panose="020B0604020202020204" pitchFamily="34" charset="0"/>
                </a:rPr>
                <a:t>Probabilistic CFG</a:t>
              </a:r>
            </a:p>
          </p:txBody>
        </p:sp>
      </p:grpSp>
    </p:spTree>
    <p:extLst>
      <p:ext uri="{BB962C8B-B14F-4D97-AF65-F5344CB8AC3E}">
        <p14:creationId xmlns:p14="http://schemas.microsoft.com/office/powerpoint/2010/main" val="1728996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0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075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802" name="Rectangle 2"/>
          <p:cNvSpPr>
            <a:spLocks noGrp="1" noChangeArrowheads="1"/>
          </p:cNvSpPr>
          <p:nvPr>
            <p:ph type="title"/>
          </p:nvPr>
        </p:nvSpPr>
        <p:spPr>
          <a:xfrm>
            <a:off x="419100" y="304800"/>
            <a:ext cx="7886700" cy="625474"/>
          </a:xfrm>
        </p:spPr>
        <p:txBody>
          <a:bodyPr>
            <a:normAutofit/>
          </a:bodyPr>
          <a:lstStyle/>
          <a:p>
            <a:pPr algn="ctr"/>
            <a:r>
              <a:rPr lang="en-US" altLang="en-US" sz="3200" b="1" dirty="0"/>
              <a:t>Obstacles</a:t>
            </a:r>
          </a:p>
        </p:txBody>
      </p:sp>
      <p:sp>
        <p:nvSpPr>
          <p:cNvPr id="6" name="Slide Number Placeholder 5"/>
          <p:cNvSpPr>
            <a:spLocks noGrp="1"/>
          </p:cNvSpPr>
          <p:nvPr>
            <p:ph type="sldNum" sz="quarter" idx="12"/>
          </p:nvPr>
        </p:nvSpPr>
        <p:spPr/>
        <p:txBody>
          <a:bodyPr/>
          <a:lstStyle/>
          <a:p>
            <a:fld id="{41756D4D-8927-4AAB-B3D7-ECBDFE3B87E1}" type="slidenum">
              <a:rPr lang="en-US" altLang="en-US"/>
              <a:pPr/>
              <a:t>31</a:t>
            </a:fld>
            <a:endParaRPr lang="en-US" altLang="en-US"/>
          </a:p>
        </p:txBody>
      </p:sp>
      <p:sp>
        <p:nvSpPr>
          <p:cNvPr id="4" name="Date Placeholder 3"/>
          <p:cNvSpPr>
            <a:spLocks noGrp="1"/>
          </p:cNvSpPr>
          <p:nvPr>
            <p:ph type="dt" sz="half" idx="10"/>
          </p:nvPr>
        </p:nvSpPr>
        <p:spPr/>
        <p:txBody>
          <a:bodyPr/>
          <a:lstStyle/>
          <a:p>
            <a:fld id="{EDB9BD51-4986-44AF-B878-C18775673CEA}" type="datetime1">
              <a:rPr lang="en-US" altLang="en-US" smtClean="0"/>
              <a:t>8/16/2020</a:t>
            </a:fld>
            <a:endParaRPr lang="en-US" altLang="en-US"/>
          </a:p>
        </p:txBody>
      </p:sp>
      <p:sp>
        <p:nvSpPr>
          <p:cNvPr id="1612803" name="Text Box 3"/>
          <p:cNvSpPr txBox="1">
            <a:spLocks noChangeArrowheads="1"/>
          </p:cNvSpPr>
          <p:nvPr/>
        </p:nvSpPr>
        <p:spPr bwMode="auto">
          <a:xfrm>
            <a:off x="533400" y="1524000"/>
            <a:ext cx="7772400" cy="4447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anose="02020603050405020304" pitchFamily="18" charset="0"/>
              </a:defRPr>
            </a:lvl1pPr>
            <a:lvl2pPr marL="800100" indent="-342900" eaLnBrk="0" hangingPunct="0">
              <a:defRPr sz="2400">
                <a:solidFill>
                  <a:schemeClr val="tx1"/>
                </a:solidFill>
                <a:latin typeface="Times New Roman" panose="02020603050405020304" pitchFamily="18" charset="0"/>
              </a:defRPr>
            </a:lvl2pPr>
            <a:lvl3pPr marL="1257300" indent="-342900" eaLnBrk="0" hangingPunct="0">
              <a:defRPr sz="2400">
                <a:solidFill>
                  <a:schemeClr val="tx1"/>
                </a:solidFill>
                <a:latin typeface="Times New Roman" panose="02020603050405020304" pitchFamily="18" charset="0"/>
              </a:defRPr>
            </a:lvl3pPr>
            <a:lvl4pPr marL="1714500" indent="-342900" eaLnBrk="0" hangingPunct="0">
              <a:defRPr sz="2400">
                <a:solidFill>
                  <a:schemeClr val="tx1"/>
                </a:solidFill>
                <a:latin typeface="Times New Roman" panose="02020603050405020304" pitchFamily="18" charset="0"/>
              </a:defRPr>
            </a:lvl4pPr>
            <a:lvl5pPr marL="2171700" indent="-342900" eaLnBrk="0" hangingPunct="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Aft>
                <a:spcPts val="600"/>
              </a:spcAft>
              <a:buFontTx/>
              <a:buChar char="•"/>
            </a:pPr>
            <a:r>
              <a:rPr lang="en-US" altLang="en-US" sz="3200" b="1" dirty="0">
                <a:latin typeface="Arial" panose="020B0604020202020204" pitchFamily="34" charset="0"/>
              </a:rPr>
              <a:t> </a:t>
            </a:r>
            <a:r>
              <a:rPr lang="en-US" altLang="en-US" b="1" dirty="0">
                <a:solidFill>
                  <a:srgbClr val="CC0000"/>
                </a:solidFill>
                <a:latin typeface="Arial" panose="020B0604020202020204" pitchFamily="34" charset="0"/>
              </a:rPr>
              <a:t>Ambiguity</a:t>
            </a:r>
          </a:p>
          <a:p>
            <a:pPr eaLnBrk="1" hangingPunct="1">
              <a:spcAft>
                <a:spcPts val="600"/>
              </a:spcAft>
            </a:pPr>
            <a:r>
              <a:rPr lang="en-US" altLang="en-US" b="1" dirty="0">
                <a:latin typeface="Arial" panose="020B0604020202020204" pitchFamily="34" charset="0"/>
              </a:rPr>
              <a:t>		</a:t>
            </a:r>
            <a:r>
              <a:rPr lang="en-US" altLang="en-US" b="1" i="1" dirty="0">
                <a:latin typeface="Arial" panose="020B0604020202020204" pitchFamily="34" charset="0"/>
              </a:rPr>
              <a:t>“A man saw a boy </a:t>
            </a:r>
            <a:r>
              <a:rPr lang="en-US" altLang="en-US" b="1" i="1" u="sng" dirty="0">
                <a:latin typeface="Arial" panose="020B0604020202020204" pitchFamily="34" charset="0"/>
              </a:rPr>
              <a:t>with a telescope</a:t>
            </a:r>
            <a:r>
              <a:rPr lang="en-US" altLang="en-US" b="1" i="1" dirty="0">
                <a:latin typeface="Arial" panose="020B0604020202020204" pitchFamily="34" charset="0"/>
              </a:rPr>
              <a:t>.”</a:t>
            </a:r>
          </a:p>
          <a:p>
            <a:pPr eaLnBrk="1" hangingPunct="1">
              <a:spcAft>
                <a:spcPts val="600"/>
              </a:spcAft>
              <a:buFontTx/>
              <a:buChar char="•"/>
            </a:pPr>
            <a:r>
              <a:rPr lang="en-US" altLang="en-US" b="1" dirty="0">
                <a:solidFill>
                  <a:srgbClr val="CC0000"/>
                </a:solidFill>
                <a:latin typeface="Arial" panose="020B0604020202020204" pitchFamily="34" charset="0"/>
              </a:rPr>
              <a:t>Computational Intensity</a:t>
            </a:r>
          </a:p>
          <a:p>
            <a:pPr eaLnBrk="1" hangingPunct="1">
              <a:spcAft>
                <a:spcPts val="600"/>
              </a:spcAft>
            </a:pPr>
            <a:r>
              <a:rPr lang="en-US" altLang="en-US" b="1" dirty="0">
                <a:solidFill>
                  <a:srgbClr val="CC0000"/>
                </a:solidFill>
                <a:latin typeface="Arial" panose="020B0604020202020204" pitchFamily="34" charset="0"/>
              </a:rPr>
              <a:t>	</a:t>
            </a:r>
            <a:r>
              <a:rPr lang="en-US" altLang="en-US" b="1" dirty="0">
                <a:latin typeface="Arial" panose="020B0604020202020204" pitchFamily="34" charset="0"/>
              </a:rPr>
              <a:t>	Imposes a </a:t>
            </a:r>
            <a:r>
              <a:rPr lang="en-US" altLang="en-US" b="1" u="sng" dirty="0">
                <a:latin typeface="Arial" panose="020B0604020202020204" pitchFamily="34" charset="0"/>
              </a:rPr>
              <a:t>context horizon</a:t>
            </a:r>
            <a:r>
              <a:rPr lang="en-US" altLang="en-US" b="1" dirty="0">
                <a:latin typeface="Arial" panose="020B0604020202020204" pitchFamily="34" charset="0"/>
              </a:rPr>
              <a:t>.</a:t>
            </a:r>
          </a:p>
          <a:p>
            <a:pPr eaLnBrk="1" hangingPunct="1">
              <a:spcAft>
                <a:spcPts val="600"/>
              </a:spcAft>
            </a:pPr>
            <a:endParaRPr lang="en-US" altLang="en-US" b="1" dirty="0">
              <a:latin typeface="Arial" panose="020B0604020202020204" pitchFamily="34" charset="0"/>
            </a:endParaRPr>
          </a:p>
          <a:p>
            <a:pPr eaLnBrk="1" hangingPunct="1">
              <a:spcAft>
                <a:spcPts val="600"/>
              </a:spcAft>
            </a:pPr>
            <a:r>
              <a:rPr lang="en-US" altLang="en-US" b="1" dirty="0">
                <a:latin typeface="Arial" panose="020B0604020202020204" pitchFamily="34" charset="0"/>
              </a:rPr>
              <a:t>Text Mining NLP Approach:</a:t>
            </a:r>
          </a:p>
          <a:p>
            <a:pPr lvl="1" eaLnBrk="1" hangingPunct="1">
              <a:spcAft>
                <a:spcPts val="600"/>
              </a:spcAft>
              <a:buFontTx/>
              <a:buAutoNum type="arabicPeriod"/>
            </a:pPr>
            <a:r>
              <a:rPr lang="en-US" altLang="en-US" b="1" dirty="0">
                <a:latin typeface="Arial" panose="020B0604020202020204" pitchFamily="34" charset="0"/>
              </a:rPr>
              <a:t>Locate promising fragments using </a:t>
            </a:r>
            <a:r>
              <a:rPr lang="en-US" altLang="en-US" b="1" dirty="0">
                <a:solidFill>
                  <a:srgbClr val="009900"/>
                </a:solidFill>
                <a:latin typeface="Arial" panose="020B0604020202020204" pitchFamily="34" charset="0"/>
              </a:rPr>
              <a:t>fast IR methods</a:t>
            </a:r>
            <a:r>
              <a:rPr lang="en-US" altLang="en-US" b="1" dirty="0">
                <a:latin typeface="Arial" panose="020B0604020202020204" pitchFamily="34" charset="0"/>
              </a:rPr>
              <a:t> (bag-of-tokens).</a:t>
            </a:r>
          </a:p>
          <a:p>
            <a:pPr lvl="1" eaLnBrk="1" hangingPunct="1">
              <a:spcAft>
                <a:spcPts val="600"/>
              </a:spcAft>
              <a:buFontTx/>
              <a:buAutoNum type="arabicPeriod"/>
            </a:pPr>
            <a:r>
              <a:rPr lang="en-US" altLang="en-US" b="1" dirty="0">
                <a:latin typeface="Arial" panose="020B0604020202020204" pitchFamily="34" charset="0"/>
              </a:rPr>
              <a:t>Only apply </a:t>
            </a:r>
            <a:r>
              <a:rPr lang="en-US" altLang="en-US" b="1" dirty="0">
                <a:solidFill>
                  <a:srgbClr val="009900"/>
                </a:solidFill>
                <a:latin typeface="Arial" panose="020B0604020202020204" pitchFamily="34" charset="0"/>
              </a:rPr>
              <a:t>slow NLP techniques</a:t>
            </a:r>
            <a:r>
              <a:rPr lang="en-US" altLang="en-US" b="1" dirty="0">
                <a:latin typeface="Arial" panose="020B0604020202020204" pitchFamily="34" charset="0"/>
              </a:rPr>
              <a:t> to promising fragments.</a:t>
            </a:r>
          </a:p>
        </p:txBody>
      </p:sp>
    </p:spTree>
    <p:extLst>
      <p:ext uri="{BB962C8B-B14F-4D97-AF65-F5344CB8AC3E}">
        <p14:creationId xmlns:p14="http://schemas.microsoft.com/office/powerpoint/2010/main" val="6496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850" name="Rectangle 2"/>
          <p:cNvSpPr>
            <a:spLocks noGrp="1" noChangeArrowheads="1"/>
          </p:cNvSpPr>
          <p:nvPr>
            <p:ph type="title"/>
          </p:nvPr>
        </p:nvSpPr>
        <p:spPr>
          <a:xfrm>
            <a:off x="628650" y="173851"/>
            <a:ext cx="7886700" cy="625756"/>
          </a:xfrm>
        </p:spPr>
        <p:txBody>
          <a:bodyPr>
            <a:normAutofit/>
          </a:bodyPr>
          <a:lstStyle/>
          <a:p>
            <a:pPr algn="ctr"/>
            <a:r>
              <a:rPr lang="en-US" altLang="en-US" sz="3200" b="1" dirty="0"/>
              <a:t>Summary: Shallow NLP </a:t>
            </a:r>
          </a:p>
        </p:txBody>
      </p:sp>
      <p:sp>
        <p:nvSpPr>
          <p:cNvPr id="6" name="Slide Number Placeholder 5"/>
          <p:cNvSpPr>
            <a:spLocks noGrp="1"/>
          </p:cNvSpPr>
          <p:nvPr>
            <p:ph type="sldNum" sz="quarter" idx="12"/>
          </p:nvPr>
        </p:nvSpPr>
        <p:spPr/>
        <p:txBody>
          <a:bodyPr/>
          <a:lstStyle/>
          <a:p>
            <a:fld id="{EBBD7FB0-687B-4457-8905-974A875829FE}" type="slidenum">
              <a:rPr lang="en-US" altLang="en-US"/>
              <a:pPr/>
              <a:t>32</a:t>
            </a:fld>
            <a:endParaRPr lang="en-US" altLang="en-US"/>
          </a:p>
        </p:txBody>
      </p:sp>
      <p:sp>
        <p:nvSpPr>
          <p:cNvPr id="4" name="Date Placeholder 3"/>
          <p:cNvSpPr>
            <a:spLocks noGrp="1"/>
          </p:cNvSpPr>
          <p:nvPr>
            <p:ph type="dt" sz="half" idx="10"/>
          </p:nvPr>
        </p:nvSpPr>
        <p:spPr/>
        <p:txBody>
          <a:bodyPr/>
          <a:lstStyle/>
          <a:p>
            <a:fld id="{54AD974A-9FE1-4BE7-B0E2-B047F07F0F78}" type="datetime1">
              <a:rPr lang="en-US" altLang="en-US" smtClean="0"/>
              <a:t>8/16/2020</a:t>
            </a:fld>
            <a:endParaRPr lang="en-US" altLang="en-US"/>
          </a:p>
        </p:txBody>
      </p:sp>
      <p:sp>
        <p:nvSpPr>
          <p:cNvPr id="1614851" name="Text Box 3"/>
          <p:cNvSpPr txBox="1">
            <a:spLocks noChangeArrowheads="1"/>
          </p:cNvSpPr>
          <p:nvPr/>
        </p:nvSpPr>
        <p:spPr bwMode="auto">
          <a:xfrm>
            <a:off x="381000" y="996782"/>
            <a:ext cx="8690517" cy="514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Aft>
                <a:spcPts val="600"/>
              </a:spcAft>
            </a:pPr>
            <a:r>
              <a:rPr lang="en-US" altLang="en-US" sz="1800" b="1" dirty="0">
                <a:latin typeface="Arial" panose="020B0604020202020204" pitchFamily="34" charset="0"/>
              </a:rPr>
              <a:t>However, </a:t>
            </a:r>
            <a:r>
              <a:rPr lang="en-US" altLang="en-US" sz="1800" b="1" dirty="0">
                <a:solidFill>
                  <a:srgbClr val="CC0000"/>
                </a:solidFill>
                <a:latin typeface="Arial" panose="020B0604020202020204" pitchFamily="34" charset="0"/>
              </a:rPr>
              <a:t>shallow</a:t>
            </a:r>
            <a:r>
              <a:rPr lang="en-US" altLang="en-US" sz="1800" b="1" dirty="0">
                <a:latin typeface="Arial" panose="020B0604020202020204" pitchFamily="34" charset="0"/>
              </a:rPr>
              <a:t> NLP techniques are </a:t>
            </a:r>
            <a:r>
              <a:rPr lang="en-US" altLang="en-US" sz="1800" b="1" dirty="0">
                <a:solidFill>
                  <a:srgbClr val="CC0000"/>
                </a:solidFill>
                <a:latin typeface="Arial" panose="020B0604020202020204" pitchFamily="34" charset="0"/>
              </a:rPr>
              <a:t>feasible</a:t>
            </a:r>
            <a:r>
              <a:rPr lang="en-US" altLang="en-US" sz="1800" b="1" dirty="0">
                <a:latin typeface="Arial" panose="020B0604020202020204" pitchFamily="34" charset="0"/>
              </a:rPr>
              <a:t> and </a:t>
            </a:r>
            <a:r>
              <a:rPr lang="en-US" altLang="en-US" sz="1800" b="1" dirty="0">
                <a:solidFill>
                  <a:srgbClr val="CC0000"/>
                </a:solidFill>
                <a:latin typeface="Arial" panose="020B0604020202020204" pitchFamily="34" charset="0"/>
              </a:rPr>
              <a:t>useful</a:t>
            </a:r>
            <a:r>
              <a:rPr lang="en-US" altLang="en-US" sz="1800" b="1" dirty="0">
                <a:latin typeface="Arial" panose="020B0604020202020204" pitchFamily="34" charset="0"/>
              </a:rPr>
              <a:t>:</a:t>
            </a:r>
          </a:p>
          <a:p>
            <a:pPr>
              <a:lnSpc>
                <a:spcPct val="130000"/>
              </a:lnSpc>
              <a:spcAft>
                <a:spcPts val="600"/>
              </a:spcAft>
              <a:buFontTx/>
              <a:buChar char="•"/>
            </a:pPr>
            <a:r>
              <a:rPr lang="en-US" altLang="en-US" sz="1800" b="1" dirty="0">
                <a:latin typeface="Arial" panose="020B0604020202020204" pitchFamily="34" charset="0"/>
              </a:rPr>
              <a:t> </a:t>
            </a:r>
            <a:r>
              <a:rPr lang="en-US" altLang="en-US" sz="1800" b="1" dirty="0">
                <a:solidFill>
                  <a:srgbClr val="009900"/>
                </a:solidFill>
                <a:latin typeface="Arial" panose="020B0604020202020204" pitchFamily="34" charset="0"/>
              </a:rPr>
              <a:t>Lexicon</a:t>
            </a:r>
            <a:r>
              <a:rPr lang="en-US" altLang="en-US" sz="1800" b="1" dirty="0">
                <a:latin typeface="Arial" panose="020B0604020202020204" pitchFamily="34" charset="0"/>
              </a:rPr>
              <a:t> – machine understandable linguistic knowledge</a:t>
            </a:r>
            <a:endParaRPr lang="en-US" altLang="en-US" sz="1800" b="1" i="1" dirty="0">
              <a:latin typeface="Arial" panose="020B0604020202020204" pitchFamily="34" charset="0"/>
            </a:endParaRPr>
          </a:p>
          <a:p>
            <a:pPr lvl="1">
              <a:lnSpc>
                <a:spcPct val="130000"/>
              </a:lnSpc>
              <a:spcAft>
                <a:spcPts val="600"/>
              </a:spcAft>
              <a:buFontTx/>
              <a:buChar char="•"/>
            </a:pPr>
            <a:r>
              <a:rPr lang="en-US" altLang="en-US" sz="1800" b="1" i="1" dirty="0">
                <a:latin typeface="Arial" panose="020B0604020202020204" pitchFamily="34" charset="0"/>
              </a:rPr>
              <a:t> </a:t>
            </a:r>
            <a:r>
              <a:rPr lang="en-US" altLang="en-US" sz="1800" dirty="0">
                <a:latin typeface="Arial" panose="020B0604020202020204" pitchFamily="34" charset="0"/>
              </a:rPr>
              <a:t>possible senses, definitions, synonyms, antonyms, </a:t>
            </a:r>
            <a:r>
              <a:rPr lang="en-US" altLang="en-US" sz="1800" dirty="0" err="1">
                <a:latin typeface="Arial" panose="020B0604020202020204" pitchFamily="34" charset="0"/>
              </a:rPr>
              <a:t>typeof</a:t>
            </a:r>
            <a:r>
              <a:rPr lang="en-US" altLang="en-US" sz="1800" dirty="0">
                <a:latin typeface="Arial" panose="020B0604020202020204" pitchFamily="34" charset="0"/>
              </a:rPr>
              <a:t>, etc.</a:t>
            </a:r>
          </a:p>
          <a:p>
            <a:pPr>
              <a:lnSpc>
                <a:spcPct val="130000"/>
              </a:lnSpc>
              <a:spcAft>
                <a:spcPts val="600"/>
              </a:spcAft>
              <a:buFontTx/>
              <a:buChar char="•"/>
            </a:pPr>
            <a:r>
              <a:rPr lang="en-US" altLang="en-US" sz="1800" b="1" dirty="0">
                <a:latin typeface="Arial" panose="020B0604020202020204" pitchFamily="34" charset="0"/>
              </a:rPr>
              <a:t> </a:t>
            </a:r>
            <a:r>
              <a:rPr lang="en-US" altLang="en-US" sz="1800" b="1" dirty="0">
                <a:solidFill>
                  <a:srgbClr val="009900"/>
                </a:solidFill>
                <a:latin typeface="Arial" panose="020B0604020202020204" pitchFamily="34" charset="0"/>
              </a:rPr>
              <a:t>POS Tagging</a:t>
            </a:r>
            <a:r>
              <a:rPr lang="en-US" altLang="en-US" sz="1800" b="1" dirty="0">
                <a:latin typeface="Arial" panose="020B0604020202020204" pitchFamily="34" charset="0"/>
              </a:rPr>
              <a:t> – limit ambiguity (word/POS), entity extraction</a:t>
            </a:r>
          </a:p>
          <a:p>
            <a:pPr lvl="1">
              <a:lnSpc>
                <a:spcPct val="130000"/>
              </a:lnSpc>
              <a:spcAft>
                <a:spcPts val="600"/>
              </a:spcAft>
              <a:buFontTx/>
              <a:buChar char="•"/>
            </a:pPr>
            <a:r>
              <a:rPr lang="en-US" altLang="en-US" sz="1800" b="1" dirty="0">
                <a:latin typeface="Arial" panose="020B0604020202020204" pitchFamily="34" charset="0"/>
              </a:rPr>
              <a:t> “</a:t>
            </a:r>
            <a:r>
              <a:rPr lang="en-US" altLang="en-US" sz="1800" i="1" dirty="0">
                <a:latin typeface="Arial" panose="020B0604020202020204" pitchFamily="34" charset="0"/>
              </a:rPr>
              <a:t>...</a:t>
            </a:r>
            <a:r>
              <a:rPr lang="en-US" altLang="en-US" sz="1800" b="1" i="1" u="sng" dirty="0">
                <a:latin typeface="Arial" panose="020B0604020202020204" pitchFamily="34" charset="0"/>
              </a:rPr>
              <a:t>research interests</a:t>
            </a:r>
            <a:r>
              <a:rPr lang="en-US" altLang="en-US" sz="1800" i="1" dirty="0">
                <a:latin typeface="Arial" panose="020B0604020202020204" pitchFamily="34" charset="0"/>
              </a:rPr>
              <a:t> include </a:t>
            </a:r>
            <a:r>
              <a:rPr lang="en-US" altLang="en-US" sz="1800" b="1" i="1" dirty="0">
                <a:latin typeface="Arial" panose="020B0604020202020204" pitchFamily="34" charset="0"/>
              </a:rPr>
              <a:t>text mining</a:t>
            </a:r>
            <a:r>
              <a:rPr lang="en-US" altLang="en-US" sz="1800" i="1" dirty="0">
                <a:latin typeface="Arial" panose="020B0604020202020204" pitchFamily="34" charset="0"/>
              </a:rPr>
              <a:t> as well as </a:t>
            </a:r>
            <a:r>
              <a:rPr lang="en-US" altLang="en-US" sz="1800" b="1" i="1" dirty="0">
                <a:latin typeface="Arial" panose="020B0604020202020204" pitchFamily="34" charset="0"/>
              </a:rPr>
              <a:t>bioinformatics</a:t>
            </a:r>
            <a:r>
              <a:rPr lang="en-US" altLang="en-US" sz="1800" i="1" dirty="0">
                <a:latin typeface="Arial" panose="020B0604020202020204" pitchFamily="34" charset="0"/>
              </a:rPr>
              <a:t>.”</a:t>
            </a:r>
          </a:p>
          <a:p>
            <a:pPr>
              <a:lnSpc>
                <a:spcPct val="130000"/>
              </a:lnSpc>
              <a:spcAft>
                <a:spcPts val="600"/>
              </a:spcAft>
              <a:buFontTx/>
              <a:buChar char="•"/>
            </a:pPr>
            <a:r>
              <a:rPr lang="en-US" altLang="en-US" sz="1800" b="1" dirty="0">
                <a:latin typeface="Arial" panose="020B0604020202020204" pitchFamily="34" charset="0"/>
              </a:rPr>
              <a:t> </a:t>
            </a:r>
            <a:r>
              <a:rPr lang="en-US" altLang="en-US" sz="1800" b="1" dirty="0">
                <a:solidFill>
                  <a:srgbClr val="009900"/>
                </a:solidFill>
                <a:latin typeface="Arial" panose="020B0604020202020204" pitchFamily="34" charset="0"/>
              </a:rPr>
              <a:t>WSD </a:t>
            </a:r>
            <a:r>
              <a:rPr lang="en-US" altLang="en-US" sz="800" dirty="0">
                <a:solidFill>
                  <a:srgbClr val="009900"/>
                </a:solidFill>
                <a:latin typeface="Arial" panose="020B0604020202020204" pitchFamily="34" charset="0"/>
              </a:rPr>
              <a:t>(word sense disambiguation)</a:t>
            </a:r>
            <a:r>
              <a:rPr lang="en-US" altLang="en-US" sz="800" dirty="0">
                <a:latin typeface="Arial" panose="020B0604020202020204" pitchFamily="34" charset="0"/>
              </a:rPr>
              <a:t> </a:t>
            </a:r>
            <a:r>
              <a:rPr lang="en-US" altLang="en-US" sz="1800" b="1" dirty="0">
                <a:latin typeface="Arial" panose="020B0604020202020204" pitchFamily="34" charset="0"/>
              </a:rPr>
              <a:t>– stem/synonym/hyponym matches (doc and query)</a:t>
            </a:r>
          </a:p>
          <a:p>
            <a:pPr lvl="1">
              <a:lnSpc>
                <a:spcPct val="130000"/>
              </a:lnSpc>
              <a:spcAft>
                <a:spcPts val="600"/>
              </a:spcAft>
              <a:buFontTx/>
              <a:buChar char="•"/>
            </a:pPr>
            <a:r>
              <a:rPr lang="en-US" altLang="en-US" sz="1800" dirty="0">
                <a:latin typeface="Arial" panose="020B0604020202020204" pitchFamily="34" charset="0"/>
              </a:rPr>
              <a:t> Query: </a:t>
            </a:r>
            <a:r>
              <a:rPr lang="en-US" altLang="en-US" sz="1800" i="1" dirty="0">
                <a:latin typeface="Arial" panose="020B0604020202020204" pitchFamily="34" charset="0"/>
              </a:rPr>
              <a:t>“Foreign cars”</a:t>
            </a:r>
            <a:r>
              <a:rPr lang="en-US" altLang="en-US" sz="1800" dirty="0">
                <a:latin typeface="Arial" panose="020B0604020202020204" pitchFamily="34" charset="0"/>
              </a:rPr>
              <a:t>     Document: </a:t>
            </a:r>
            <a:r>
              <a:rPr lang="en-US" altLang="en-US" sz="1800" i="1" dirty="0">
                <a:latin typeface="Arial" panose="020B0604020202020204" pitchFamily="34" charset="0"/>
              </a:rPr>
              <a:t>“I’m selling a 1976 Jaguar…”</a:t>
            </a:r>
          </a:p>
          <a:p>
            <a:pPr>
              <a:lnSpc>
                <a:spcPct val="130000"/>
              </a:lnSpc>
              <a:spcAft>
                <a:spcPts val="600"/>
              </a:spcAft>
              <a:buFontTx/>
              <a:buChar char="•"/>
            </a:pPr>
            <a:r>
              <a:rPr lang="en-US" altLang="en-US" sz="1800" b="1" dirty="0">
                <a:latin typeface="Arial" panose="020B0604020202020204" pitchFamily="34" charset="0"/>
              </a:rPr>
              <a:t> </a:t>
            </a:r>
            <a:r>
              <a:rPr lang="en-US" altLang="en-US" sz="1800" b="1" dirty="0">
                <a:solidFill>
                  <a:srgbClr val="009900"/>
                </a:solidFill>
                <a:latin typeface="Arial" panose="020B0604020202020204" pitchFamily="34" charset="0"/>
              </a:rPr>
              <a:t>Parsing</a:t>
            </a:r>
            <a:r>
              <a:rPr lang="en-US" altLang="en-US" sz="1800" b="1" dirty="0">
                <a:latin typeface="Arial" panose="020B0604020202020204" pitchFamily="34" charset="0"/>
              </a:rPr>
              <a:t> – logical view of information (inference?, translation?)</a:t>
            </a:r>
          </a:p>
          <a:p>
            <a:pPr lvl="1">
              <a:lnSpc>
                <a:spcPct val="130000"/>
              </a:lnSpc>
              <a:spcAft>
                <a:spcPts val="600"/>
              </a:spcAft>
              <a:buFontTx/>
              <a:buChar char="•"/>
            </a:pPr>
            <a:r>
              <a:rPr lang="en-US" altLang="en-US" sz="1800" i="1" dirty="0">
                <a:latin typeface="Arial" panose="020B0604020202020204" pitchFamily="34" charset="0"/>
              </a:rPr>
              <a:t> “A man saw a boy </a:t>
            </a:r>
            <a:r>
              <a:rPr lang="en-US" altLang="en-US" sz="1800" i="1" u="sng" dirty="0">
                <a:latin typeface="Arial" panose="020B0604020202020204" pitchFamily="34" charset="0"/>
              </a:rPr>
              <a:t>with a telescope</a:t>
            </a:r>
            <a:r>
              <a:rPr lang="en-US" altLang="en-US" sz="1800" i="1" dirty="0">
                <a:latin typeface="Arial" panose="020B0604020202020204" pitchFamily="34" charset="0"/>
              </a:rPr>
              <a:t>.”</a:t>
            </a:r>
            <a:endParaRPr lang="en-US" altLang="en-US" sz="1800" b="1" dirty="0">
              <a:latin typeface="Arial" panose="020B0604020202020204" pitchFamily="34" charset="0"/>
            </a:endParaRPr>
          </a:p>
          <a:p>
            <a:pPr>
              <a:lnSpc>
                <a:spcPct val="130000"/>
              </a:lnSpc>
              <a:spcAft>
                <a:spcPts val="600"/>
              </a:spcAft>
            </a:pPr>
            <a:r>
              <a:rPr lang="en-US" altLang="en-US" sz="1800" b="1" dirty="0">
                <a:latin typeface="Arial" panose="020B0604020202020204" pitchFamily="34" charset="0"/>
              </a:rPr>
              <a:t>Even without complete NLP, </a:t>
            </a:r>
            <a:r>
              <a:rPr lang="en-US" altLang="en-US" sz="1800" b="1" dirty="0">
                <a:solidFill>
                  <a:srgbClr val="CC0000"/>
                </a:solidFill>
                <a:latin typeface="Arial" panose="020B0604020202020204" pitchFamily="34" charset="0"/>
              </a:rPr>
              <a:t>any additional knowledge</a:t>
            </a:r>
            <a:r>
              <a:rPr lang="en-US" altLang="en-US" sz="1800" b="1" dirty="0">
                <a:latin typeface="Arial" panose="020B0604020202020204" pitchFamily="34" charset="0"/>
              </a:rPr>
              <a:t> extracted from text data can only be </a:t>
            </a:r>
            <a:r>
              <a:rPr lang="en-US" altLang="en-US" sz="1800" b="1" dirty="0">
                <a:solidFill>
                  <a:srgbClr val="CC0000"/>
                </a:solidFill>
                <a:latin typeface="Arial" panose="020B0604020202020204" pitchFamily="34" charset="0"/>
              </a:rPr>
              <a:t>beneficial</a:t>
            </a:r>
            <a:r>
              <a:rPr lang="en-US" altLang="en-US" sz="1800" b="1" dirty="0">
                <a:latin typeface="Arial" panose="020B0604020202020204" pitchFamily="34" charset="0"/>
              </a:rPr>
              <a:t>.</a:t>
            </a:r>
          </a:p>
          <a:p>
            <a:pPr>
              <a:lnSpc>
                <a:spcPct val="130000"/>
              </a:lnSpc>
              <a:spcAft>
                <a:spcPts val="600"/>
              </a:spcAft>
            </a:pPr>
            <a:r>
              <a:rPr lang="en-US" altLang="en-US" sz="1800" b="1" dirty="0">
                <a:solidFill>
                  <a:srgbClr val="CC0000"/>
                </a:solidFill>
                <a:latin typeface="Arial" panose="020B0604020202020204" pitchFamily="34" charset="0"/>
              </a:rPr>
              <a:t>Ingenuity</a:t>
            </a:r>
            <a:r>
              <a:rPr lang="en-US" altLang="en-US" sz="1800" b="1" dirty="0">
                <a:latin typeface="Arial" panose="020B0604020202020204" pitchFamily="34" charset="0"/>
              </a:rPr>
              <a:t> will determine the </a:t>
            </a:r>
            <a:r>
              <a:rPr lang="en-US" altLang="en-US" sz="1800" b="1" dirty="0">
                <a:solidFill>
                  <a:srgbClr val="CC0000"/>
                </a:solidFill>
                <a:latin typeface="Arial" panose="020B0604020202020204" pitchFamily="34" charset="0"/>
              </a:rPr>
              <a:t>applications</a:t>
            </a:r>
            <a:r>
              <a:rPr lang="en-US" altLang="en-US" sz="1800" b="1" dirty="0">
                <a:latin typeface="Arial" panose="020B0604020202020204" pitchFamily="34" charset="0"/>
              </a:rPr>
              <a:t>.</a:t>
            </a:r>
          </a:p>
        </p:txBody>
      </p:sp>
    </p:spTree>
    <p:extLst>
      <p:ext uri="{BB962C8B-B14F-4D97-AF65-F5344CB8AC3E}">
        <p14:creationId xmlns:p14="http://schemas.microsoft.com/office/powerpoint/2010/main" val="2954119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6754" name="Rectangle 2"/>
          <p:cNvSpPr>
            <a:spLocks noGrp="1" noChangeArrowheads="1"/>
          </p:cNvSpPr>
          <p:nvPr>
            <p:ph type="title"/>
          </p:nvPr>
        </p:nvSpPr>
        <p:spPr>
          <a:xfrm>
            <a:off x="628650" y="216597"/>
            <a:ext cx="7886700" cy="625474"/>
          </a:xfrm>
        </p:spPr>
        <p:txBody>
          <a:bodyPr>
            <a:normAutofit/>
          </a:bodyPr>
          <a:lstStyle/>
          <a:p>
            <a:pPr algn="ctr"/>
            <a:r>
              <a:rPr lang="en-US" altLang="en-US" sz="3200" b="1" dirty="0"/>
              <a:t>Text Databases and IR</a:t>
            </a:r>
          </a:p>
        </p:txBody>
      </p:sp>
      <p:sp>
        <p:nvSpPr>
          <p:cNvPr id="1866755" name="Rectangle 3"/>
          <p:cNvSpPr>
            <a:spLocks noGrp="1" noChangeArrowheads="1"/>
          </p:cNvSpPr>
          <p:nvPr>
            <p:ph idx="1"/>
          </p:nvPr>
        </p:nvSpPr>
        <p:spPr>
          <a:xfrm>
            <a:off x="457200" y="1447800"/>
            <a:ext cx="8077200" cy="4724400"/>
          </a:xfrm>
        </p:spPr>
        <p:txBody>
          <a:bodyPr>
            <a:normAutofit fontScale="92500"/>
          </a:bodyPr>
          <a:lstStyle/>
          <a:p>
            <a:pPr>
              <a:lnSpc>
                <a:spcPct val="100000"/>
              </a:lnSpc>
            </a:pPr>
            <a:r>
              <a:rPr lang="en-US" altLang="en-US" sz="2400" dirty="0"/>
              <a:t>Text databases (document databases) </a:t>
            </a:r>
          </a:p>
          <a:p>
            <a:pPr lvl="1">
              <a:lnSpc>
                <a:spcPct val="100000"/>
              </a:lnSpc>
            </a:pPr>
            <a:r>
              <a:rPr lang="en-US" altLang="en-US" sz="2400" dirty="0"/>
              <a:t>Large collections of documents from various sources: news articles, research papers, books, digital libraries, e-mail messages, and Web pages, library database, etc.</a:t>
            </a:r>
          </a:p>
          <a:p>
            <a:pPr lvl="1">
              <a:lnSpc>
                <a:spcPct val="100000"/>
              </a:lnSpc>
            </a:pPr>
            <a:r>
              <a:rPr lang="en-US" altLang="en-US" sz="2400" dirty="0"/>
              <a:t>Data stored is usually </a:t>
            </a:r>
            <a:r>
              <a:rPr lang="en-US" altLang="en-US" sz="2400" i="1" dirty="0"/>
              <a:t>semi-structured</a:t>
            </a:r>
          </a:p>
          <a:p>
            <a:pPr lvl="1">
              <a:lnSpc>
                <a:spcPct val="100000"/>
              </a:lnSpc>
            </a:pPr>
            <a:r>
              <a:rPr lang="en-US" altLang="en-US" sz="2400" dirty="0"/>
              <a:t>Traditional information retrieval techniques become inadequate for the increasingly vast amounts of text data</a:t>
            </a:r>
          </a:p>
          <a:p>
            <a:pPr>
              <a:lnSpc>
                <a:spcPct val="100000"/>
              </a:lnSpc>
            </a:pPr>
            <a:r>
              <a:rPr lang="en-US" altLang="en-US" sz="2400" dirty="0"/>
              <a:t>Information retrieval</a:t>
            </a:r>
          </a:p>
          <a:p>
            <a:pPr lvl="1">
              <a:lnSpc>
                <a:spcPct val="100000"/>
              </a:lnSpc>
            </a:pPr>
            <a:r>
              <a:rPr lang="en-US" altLang="en-US" sz="2400" dirty="0"/>
              <a:t>A field developed in parallel with database systems</a:t>
            </a:r>
          </a:p>
          <a:p>
            <a:pPr lvl="1">
              <a:lnSpc>
                <a:spcPct val="100000"/>
              </a:lnSpc>
            </a:pPr>
            <a:r>
              <a:rPr lang="en-US" altLang="en-US" sz="2400" dirty="0"/>
              <a:t>Information is organized into (a large number of)  documents</a:t>
            </a:r>
          </a:p>
          <a:p>
            <a:pPr lvl="1">
              <a:lnSpc>
                <a:spcPct val="100000"/>
              </a:lnSpc>
            </a:pPr>
            <a:r>
              <a:rPr lang="en-US" altLang="en-US" sz="2400" dirty="0"/>
              <a:t>Information retrieval problem: locating relevant documents based on user input, such as keywords or example documents</a:t>
            </a:r>
          </a:p>
        </p:txBody>
      </p:sp>
      <p:sp>
        <p:nvSpPr>
          <p:cNvPr id="6" name="Slide Number Placeholder 5"/>
          <p:cNvSpPr>
            <a:spLocks noGrp="1"/>
          </p:cNvSpPr>
          <p:nvPr>
            <p:ph type="sldNum" sz="quarter" idx="12"/>
          </p:nvPr>
        </p:nvSpPr>
        <p:spPr/>
        <p:txBody>
          <a:bodyPr/>
          <a:lstStyle/>
          <a:p>
            <a:fld id="{536B5551-12CB-4E50-A917-E6EB1919EF06}" type="slidenum">
              <a:rPr lang="en-US" altLang="en-US"/>
              <a:pPr/>
              <a:t>33</a:t>
            </a:fld>
            <a:endParaRPr lang="en-US" altLang="en-US"/>
          </a:p>
        </p:txBody>
      </p:sp>
      <p:sp>
        <p:nvSpPr>
          <p:cNvPr id="4" name="Date Placeholder 3"/>
          <p:cNvSpPr>
            <a:spLocks noGrp="1"/>
          </p:cNvSpPr>
          <p:nvPr>
            <p:ph type="dt" sz="half" idx="10"/>
          </p:nvPr>
        </p:nvSpPr>
        <p:spPr/>
        <p:txBody>
          <a:bodyPr/>
          <a:lstStyle/>
          <a:p>
            <a:fld id="{C975BB05-0013-4D30-AA57-A65007D7F478}" type="datetime1">
              <a:rPr lang="en-US" altLang="en-US" smtClean="0"/>
              <a:t>8/16/2020</a:t>
            </a:fld>
            <a:endParaRPr lang="en-US" altLang="en-US"/>
          </a:p>
        </p:txBody>
      </p:sp>
    </p:spTree>
    <p:extLst>
      <p:ext uri="{BB962C8B-B14F-4D97-AF65-F5344CB8AC3E}">
        <p14:creationId xmlns:p14="http://schemas.microsoft.com/office/powerpoint/2010/main" val="366457176"/>
      </p:ext>
    </p:extLst>
  </p:cSld>
  <p:clrMapOvr>
    <a:masterClrMapping/>
  </p:clrMapOvr>
  <p:transition>
    <p:diamon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8802" name="Rectangle 2"/>
          <p:cNvSpPr>
            <a:spLocks noGrp="1" noChangeArrowheads="1"/>
          </p:cNvSpPr>
          <p:nvPr>
            <p:ph type="title"/>
          </p:nvPr>
        </p:nvSpPr>
        <p:spPr>
          <a:xfrm>
            <a:off x="533400" y="244475"/>
            <a:ext cx="7886700" cy="701674"/>
          </a:xfrm>
          <a:noFill/>
          <a:ln/>
        </p:spPr>
        <p:txBody>
          <a:bodyPr lIns="92075" tIns="46038" rIns="92075" bIns="46038" anchor="ctr">
            <a:normAutofit/>
          </a:bodyPr>
          <a:lstStyle/>
          <a:p>
            <a:pPr algn="ctr"/>
            <a:r>
              <a:rPr lang="en-US" altLang="en-US" sz="3200" b="1" dirty="0"/>
              <a:t>Information Retrieval</a:t>
            </a:r>
          </a:p>
        </p:txBody>
      </p:sp>
      <p:sp>
        <p:nvSpPr>
          <p:cNvPr id="1868803" name="Rectangle 3"/>
          <p:cNvSpPr>
            <a:spLocks noGrp="1" noChangeArrowheads="1"/>
          </p:cNvSpPr>
          <p:nvPr>
            <p:ph idx="1"/>
          </p:nvPr>
        </p:nvSpPr>
        <p:spPr>
          <a:xfrm>
            <a:off x="533400" y="1400233"/>
            <a:ext cx="7886700" cy="4351338"/>
          </a:xfrm>
          <a:noFill/>
          <a:ln/>
        </p:spPr>
        <p:txBody>
          <a:bodyPr lIns="92075" tIns="46038" rIns="92075" bIns="46038">
            <a:normAutofit fontScale="92500" lnSpcReduction="10000"/>
          </a:bodyPr>
          <a:lstStyle/>
          <a:p>
            <a:pPr>
              <a:lnSpc>
                <a:spcPct val="130000"/>
              </a:lnSpc>
            </a:pPr>
            <a:r>
              <a:rPr lang="en-US" altLang="en-US" sz="2400" dirty="0"/>
              <a:t>Typical IR systems</a:t>
            </a:r>
          </a:p>
          <a:p>
            <a:pPr lvl="1">
              <a:lnSpc>
                <a:spcPct val="130000"/>
              </a:lnSpc>
            </a:pPr>
            <a:r>
              <a:rPr lang="en-US" altLang="en-US" sz="2400" dirty="0"/>
              <a:t>Online library catalogs</a:t>
            </a:r>
          </a:p>
          <a:p>
            <a:pPr lvl="1">
              <a:lnSpc>
                <a:spcPct val="130000"/>
              </a:lnSpc>
            </a:pPr>
            <a:r>
              <a:rPr lang="en-US" altLang="en-US" sz="2400" dirty="0"/>
              <a:t>Online document management systems</a:t>
            </a:r>
          </a:p>
          <a:p>
            <a:pPr>
              <a:lnSpc>
                <a:spcPct val="130000"/>
              </a:lnSpc>
            </a:pPr>
            <a:r>
              <a:rPr lang="en-US" altLang="en-US" sz="2400" dirty="0"/>
              <a:t>Information retrieval vs. database systems</a:t>
            </a:r>
          </a:p>
          <a:p>
            <a:pPr lvl="1">
              <a:lnSpc>
                <a:spcPct val="130000"/>
              </a:lnSpc>
            </a:pPr>
            <a:r>
              <a:rPr lang="en-US" altLang="en-US" sz="2400" dirty="0"/>
              <a:t>Some DB problems are not present in IR, e.g., update, transaction management, complex objects</a:t>
            </a:r>
          </a:p>
          <a:p>
            <a:pPr lvl="1">
              <a:lnSpc>
                <a:spcPct val="130000"/>
              </a:lnSpc>
            </a:pPr>
            <a:r>
              <a:rPr lang="en-US" altLang="en-US" sz="2400" dirty="0"/>
              <a:t>Some IR problems are not addressed well in DBMS, e.g., unstructured documents, approximate search using keywords and relevance</a:t>
            </a:r>
          </a:p>
        </p:txBody>
      </p:sp>
      <p:sp>
        <p:nvSpPr>
          <p:cNvPr id="6" name="Slide Number Placeholder 5"/>
          <p:cNvSpPr>
            <a:spLocks noGrp="1"/>
          </p:cNvSpPr>
          <p:nvPr>
            <p:ph type="sldNum" sz="quarter" idx="12"/>
          </p:nvPr>
        </p:nvSpPr>
        <p:spPr/>
        <p:txBody>
          <a:bodyPr/>
          <a:lstStyle/>
          <a:p>
            <a:fld id="{E86C484A-47F5-4EF1-9B17-9956F73BBB58}" type="slidenum">
              <a:rPr lang="en-US" altLang="en-US"/>
              <a:pPr/>
              <a:t>34</a:t>
            </a:fld>
            <a:endParaRPr lang="en-US" altLang="en-US"/>
          </a:p>
        </p:txBody>
      </p:sp>
      <p:sp>
        <p:nvSpPr>
          <p:cNvPr id="4" name="Date Placeholder 3"/>
          <p:cNvSpPr>
            <a:spLocks noGrp="1"/>
          </p:cNvSpPr>
          <p:nvPr>
            <p:ph type="dt" sz="half" idx="10"/>
          </p:nvPr>
        </p:nvSpPr>
        <p:spPr/>
        <p:txBody>
          <a:bodyPr/>
          <a:lstStyle/>
          <a:p>
            <a:fld id="{BF0CD94E-C169-4524-A65A-17B93A460279}" type="datetime1">
              <a:rPr lang="en-US" altLang="en-US" smtClean="0"/>
              <a:t>8/16/2020</a:t>
            </a:fld>
            <a:endParaRPr lang="en-US" altLang="en-US"/>
          </a:p>
        </p:txBody>
      </p:sp>
    </p:spTree>
    <p:extLst>
      <p:ext uri="{BB962C8B-B14F-4D97-AF65-F5344CB8AC3E}">
        <p14:creationId xmlns:p14="http://schemas.microsoft.com/office/powerpoint/2010/main" val="2300685893"/>
      </p:ext>
    </p:extLst>
  </p:cSld>
  <p:clrMapOvr>
    <a:masterClrMapping/>
  </p:clrMapOvr>
  <p:transition>
    <p:diamon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0850" name="Rectangle 2"/>
          <p:cNvSpPr>
            <a:spLocks noGrp="1" noChangeArrowheads="1"/>
          </p:cNvSpPr>
          <p:nvPr>
            <p:ph type="title"/>
          </p:nvPr>
        </p:nvSpPr>
        <p:spPr>
          <a:xfrm>
            <a:off x="533400" y="248192"/>
            <a:ext cx="8210550" cy="617453"/>
          </a:xfrm>
        </p:spPr>
        <p:txBody>
          <a:bodyPr/>
          <a:lstStyle/>
          <a:p>
            <a:pPr algn="ctr"/>
            <a:r>
              <a:rPr lang="en-US" altLang="en-US" sz="3200" b="1" dirty="0"/>
              <a:t>Basic Measures for Text Retrieval</a:t>
            </a:r>
          </a:p>
        </p:txBody>
      </p:sp>
      <p:sp>
        <p:nvSpPr>
          <p:cNvPr id="1870851" name="Rectangle 3"/>
          <p:cNvSpPr>
            <a:spLocks noGrp="1" noChangeArrowheads="1"/>
          </p:cNvSpPr>
          <p:nvPr>
            <p:ph idx="1"/>
          </p:nvPr>
        </p:nvSpPr>
        <p:spPr>
          <a:xfrm>
            <a:off x="533400" y="3714751"/>
            <a:ext cx="7886700" cy="1619249"/>
          </a:xfrm>
        </p:spPr>
        <p:txBody>
          <a:bodyPr/>
          <a:lstStyle/>
          <a:p>
            <a:pPr>
              <a:lnSpc>
                <a:spcPct val="90000"/>
              </a:lnSpc>
              <a:spcBef>
                <a:spcPct val="10000"/>
              </a:spcBef>
            </a:pPr>
            <a:r>
              <a:rPr lang="en-US" altLang="en-US" sz="2000" dirty="0">
                <a:solidFill>
                  <a:schemeClr val="hlink"/>
                </a:solidFill>
              </a:rPr>
              <a:t>Precision:</a:t>
            </a:r>
            <a:r>
              <a:rPr lang="en-US" altLang="en-US" sz="2000" dirty="0"/>
              <a:t> the percentage of retrieved documents that are in fact relevant to the query (i.e., “correct” responses)</a:t>
            </a:r>
          </a:p>
          <a:p>
            <a:pPr marL="342900" lvl="1" indent="0">
              <a:lnSpc>
                <a:spcPct val="90000"/>
              </a:lnSpc>
              <a:spcBef>
                <a:spcPct val="10000"/>
              </a:spcBef>
              <a:buNone/>
            </a:pPr>
            <a:endParaRPr lang="en-US" altLang="en-US" sz="2000" dirty="0"/>
          </a:p>
          <a:p>
            <a:pPr>
              <a:lnSpc>
                <a:spcPct val="90000"/>
              </a:lnSpc>
              <a:spcBef>
                <a:spcPct val="10000"/>
              </a:spcBef>
            </a:pPr>
            <a:r>
              <a:rPr lang="en-US" altLang="en-US" sz="2000" dirty="0">
                <a:solidFill>
                  <a:schemeClr val="hlink"/>
                </a:solidFill>
              </a:rPr>
              <a:t>Recall:</a:t>
            </a:r>
            <a:r>
              <a:rPr lang="en-US" altLang="en-US" sz="2000" dirty="0"/>
              <a:t> the percentage of documents that are relevant to the query and were, in fact, retrieved</a:t>
            </a:r>
          </a:p>
        </p:txBody>
      </p:sp>
      <p:sp>
        <p:nvSpPr>
          <p:cNvPr id="16" name="Slide Number Placeholder 5"/>
          <p:cNvSpPr>
            <a:spLocks noGrp="1"/>
          </p:cNvSpPr>
          <p:nvPr>
            <p:ph type="sldNum" sz="quarter" idx="12"/>
          </p:nvPr>
        </p:nvSpPr>
        <p:spPr/>
        <p:txBody>
          <a:bodyPr/>
          <a:lstStyle/>
          <a:p>
            <a:fld id="{B96246E7-711E-405C-980B-76719103F7D4}" type="slidenum">
              <a:rPr lang="en-US" altLang="en-US" sz="1100"/>
              <a:pPr/>
              <a:t>35</a:t>
            </a:fld>
            <a:endParaRPr lang="en-US" altLang="en-US" sz="1100"/>
          </a:p>
        </p:txBody>
      </p:sp>
      <p:sp>
        <p:nvSpPr>
          <p:cNvPr id="14" name="Date Placeholder 3"/>
          <p:cNvSpPr>
            <a:spLocks noGrp="1"/>
          </p:cNvSpPr>
          <p:nvPr>
            <p:ph type="dt" sz="half" idx="10"/>
          </p:nvPr>
        </p:nvSpPr>
        <p:spPr/>
        <p:txBody>
          <a:bodyPr/>
          <a:lstStyle/>
          <a:p>
            <a:fld id="{5C734262-A85C-4BBB-9923-60B82A62FCCB}" type="datetime1">
              <a:rPr lang="en-US" altLang="en-US" smtClean="0"/>
              <a:t>8/16/2020</a:t>
            </a:fld>
            <a:endParaRPr lang="en-US" altLang="en-US"/>
          </a:p>
        </p:txBody>
      </p:sp>
      <p:graphicFrame>
        <p:nvGraphicFramePr>
          <p:cNvPr id="1870852" name="Object 4"/>
          <p:cNvGraphicFramePr>
            <a:graphicFrameLocks noChangeAspect="1"/>
          </p:cNvGraphicFramePr>
          <p:nvPr>
            <p:extLst/>
          </p:nvPr>
        </p:nvGraphicFramePr>
        <p:xfrm>
          <a:off x="4953000" y="5341294"/>
          <a:ext cx="4114799" cy="834081"/>
        </p:xfrm>
        <a:graphic>
          <a:graphicData uri="http://schemas.openxmlformats.org/presentationml/2006/ole">
            <mc:AlternateContent xmlns:mc="http://schemas.openxmlformats.org/markup-compatibility/2006">
              <mc:Choice xmlns:v="urn:schemas-microsoft-com:vml" Requires="v">
                <p:oleObj spid="_x0000_s1044" name="Equation" r:id="rId4" imgW="1879560" imgH="380880" progId="Equation.3">
                  <p:embed/>
                </p:oleObj>
              </mc:Choice>
              <mc:Fallback>
                <p:oleObj name="Equation" r:id="rId4" imgW="1879560" imgH="380880" progId="Equation.3">
                  <p:embed/>
                  <p:pic>
                    <p:nvPicPr>
                      <p:cNvPr id="1870852" name="Object 4"/>
                      <p:cNvPicPr>
                        <a:picLocks noChangeAspect="1" noChangeArrowheads="1"/>
                      </p:cNvPicPr>
                      <p:nvPr/>
                    </p:nvPicPr>
                    <p:blipFill>
                      <a:blip r:embed="rId5"/>
                      <a:srcRect/>
                      <a:stretch>
                        <a:fillRect/>
                      </a:stretch>
                    </p:blipFill>
                    <p:spPr bwMode="auto">
                      <a:xfrm>
                        <a:off x="4953000" y="5341294"/>
                        <a:ext cx="4114799" cy="834081"/>
                      </a:xfrm>
                      <a:prstGeom prst="rect">
                        <a:avLst/>
                      </a:prstGeom>
                      <a:noFill/>
                      <a:ln>
                        <a:noFill/>
                      </a:ln>
                      <a:effectLst/>
                    </p:spPr>
                  </p:pic>
                </p:oleObj>
              </mc:Fallback>
            </mc:AlternateContent>
          </a:graphicData>
        </a:graphic>
      </p:graphicFrame>
      <p:graphicFrame>
        <p:nvGraphicFramePr>
          <p:cNvPr id="1870853" name="Object 5"/>
          <p:cNvGraphicFramePr>
            <a:graphicFrameLocks noChangeAspect="1"/>
          </p:cNvGraphicFramePr>
          <p:nvPr>
            <p:extLst/>
          </p:nvPr>
        </p:nvGraphicFramePr>
        <p:xfrm>
          <a:off x="76200" y="5384800"/>
          <a:ext cx="4800600" cy="787400"/>
        </p:xfrm>
        <a:graphic>
          <a:graphicData uri="http://schemas.openxmlformats.org/presentationml/2006/ole">
            <mc:AlternateContent xmlns:mc="http://schemas.openxmlformats.org/markup-compatibility/2006">
              <mc:Choice xmlns:v="urn:schemas-microsoft-com:vml" Requires="v">
                <p:oleObj spid="_x0000_s1045" name="Equation" r:id="rId6" imgW="4800600" imgH="787320" progId="Equation.3">
                  <p:embed/>
                </p:oleObj>
              </mc:Choice>
              <mc:Fallback>
                <p:oleObj name="Equation" r:id="rId6" imgW="4800600" imgH="787320" progId="Equation.3">
                  <p:embed/>
                  <p:pic>
                    <p:nvPicPr>
                      <p:cNvPr id="187085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5384800"/>
                        <a:ext cx="48006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70854" name="Group 6"/>
          <p:cNvGrpSpPr>
            <a:grpSpLocks/>
          </p:cNvGrpSpPr>
          <p:nvPr/>
        </p:nvGrpSpPr>
        <p:grpSpPr bwMode="auto">
          <a:xfrm>
            <a:off x="1752600" y="1524000"/>
            <a:ext cx="5257800" cy="2057400"/>
            <a:chOff x="1464" y="672"/>
            <a:chExt cx="2832" cy="912"/>
          </a:xfrm>
        </p:grpSpPr>
        <p:sp>
          <p:nvSpPr>
            <p:cNvPr id="1870855" name="Oval 7"/>
            <p:cNvSpPr>
              <a:spLocks noChangeArrowheads="1"/>
            </p:cNvSpPr>
            <p:nvPr/>
          </p:nvSpPr>
          <p:spPr bwMode="auto">
            <a:xfrm>
              <a:off x="1464" y="672"/>
              <a:ext cx="2832" cy="912"/>
            </a:xfrm>
            <a:prstGeom prst="ellipse">
              <a:avLst/>
            </a:prstGeom>
            <a:solidFill>
              <a:schemeClr val="bg1"/>
            </a:solidFill>
            <a:ln w="38100">
              <a:solidFill>
                <a:srgbClr val="990033"/>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70856" name="Oval 8"/>
            <p:cNvSpPr>
              <a:spLocks noChangeArrowheads="1"/>
            </p:cNvSpPr>
            <p:nvPr/>
          </p:nvSpPr>
          <p:spPr bwMode="auto">
            <a:xfrm>
              <a:off x="1632" y="912"/>
              <a:ext cx="1536" cy="432"/>
            </a:xfrm>
            <a:prstGeom prst="ellipse">
              <a:avLst/>
            </a:pr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70857" name="Oval 9"/>
            <p:cNvSpPr>
              <a:spLocks noChangeArrowheads="1"/>
            </p:cNvSpPr>
            <p:nvPr/>
          </p:nvSpPr>
          <p:spPr bwMode="auto">
            <a:xfrm>
              <a:off x="2592" y="912"/>
              <a:ext cx="1536" cy="432"/>
            </a:xfrm>
            <a:prstGeom prst="ellipse">
              <a:avLst/>
            </a:prstGeom>
            <a:noFill/>
            <a:ln w="38100">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70858" name="Text Box 10"/>
            <p:cNvSpPr txBox="1">
              <a:spLocks noChangeArrowheads="1"/>
            </p:cNvSpPr>
            <p:nvPr/>
          </p:nvSpPr>
          <p:spPr bwMode="auto">
            <a:xfrm>
              <a:off x="1776" y="1008"/>
              <a:ext cx="484"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eaLnBrk="0" hangingPunct="0"/>
              <a:r>
                <a:rPr lang="en-US" altLang="en-US" sz="1200"/>
                <a:t>Relevant</a:t>
              </a:r>
            </a:p>
          </p:txBody>
        </p:sp>
        <p:sp>
          <p:nvSpPr>
            <p:cNvPr id="1870859" name="Text Box 11"/>
            <p:cNvSpPr txBox="1">
              <a:spLocks noChangeArrowheads="1"/>
            </p:cNvSpPr>
            <p:nvPr/>
          </p:nvSpPr>
          <p:spPr bwMode="auto">
            <a:xfrm>
              <a:off x="2572" y="1008"/>
              <a:ext cx="615"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gn="ctr" eaLnBrk="0" hangingPunct="0"/>
              <a:r>
                <a:rPr lang="en-US" altLang="en-US" sz="1000"/>
                <a:t>Relevant &amp; Retrieved</a:t>
              </a:r>
            </a:p>
          </p:txBody>
        </p:sp>
        <p:sp>
          <p:nvSpPr>
            <p:cNvPr id="1870860" name="Text Box 12"/>
            <p:cNvSpPr txBox="1">
              <a:spLocks noChangeArrowheads="1"/>
            </p:cNvSpPr>
            <p:nvPr/>
          </p:nvSpPr>
          <p:spPr bwMode="auto">
            <a:xfrm>
              <a:off x="3456" y="1056"/>
              <a:ext cx="576" cy="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eaLnBrk="0" hangingPunct="0"/>
              <a:r>
                <a:rPr lang="en-US" altLang="en-US" sz="1200"/>
                <a:t>Retrieved</a:t>
              </a:r>
            </a:p>
          </p:txBody>
        </p:sp>
        <p:sp>
          <p:nvSpPr>
            <p:cNvPr id="1870861" name="Text Box 13"/>
            <p:cNvSpPr txBox="1">
              <a:spLocks noChangeArrowheads="1"/>
            </p:cNvSpPr>
            <p:nvPr/>
          </p:nvSpPr>
          <p:spPr bwMode="auto">
            <a:xfrm>
              <a:off x="2472" y="1392"/>
              <a:ext cx="816" cy="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eaLnBrk="0" hangingPunct="0"/>
              <a:r>
                <a:rPr lang="en-US" altLang="en-US" sz="1200">
                  <a:solidFill>
                    <a:srgbClr val="990033"/>
                  </a:solidFill>
                </a:rPr>
                <a:t>All Documents</a:t>
              </a:r>
            </a:p>
          </p:txBody>
        </p:sp>
      </p:grpSp>
    </p:spTree>
    <p:extLst>
      <p:ext uri="{BB962C8B-B14F-4D97-AF65-F5344CB8AC3E}">
        <p14:creationId xmlns:p14="http://schemas.microsoft.com/office/powerpoint/2010/main" val="2384576572"/>
      </p:ext>
    </p:extLst>
  </p:cSld>
  <p:clrMapOvr>
    <a:masterClrMapping/>
  </p:clrMapOvr>
  <p:transition>
    <p:diamon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2898" name="Rectangle 2"/>
          <p:cNvSpPr>
            <a:spLocks noGrp="1" noChangeArrowheads="1"/>
          </p:cNvSpPr>
          <p:nvPr>
            <p:ph type="title"/>
          </p:nvPr>
        </p:nvSpPr>
        <p:spPr>
          <a:xfrm>
            <a:off x="628650" y="244475"/>
            <a:ext cx="7886700" cy="696932"/>
          </a:xfrm>
        </p:spPr>
        <p:txBody>
          <a:bodyPr>
            <a:normAutofit/>
          </a:bodyPr>
          <a:lstStyle/>
          <a:p>
            <a:pPr algn="ctr"/>
            <a:r>
              <a:rPr lang="en-US" altLang="en-US" sz="3200" b="1" dirty="0"/>
              <a:t>Information Retrieval Techniques</a:t>
            </a:r>
          </a:p>
        </p:txBody>
      </p:sp>
      <p:sp>
        <p:nvSpPr>
          <p:cNvPr id="1872899" name="Rectangle 3"/>
          <p:cNvSpPr>
            <a:spLocks noGrp="1" noChangeArrowheads="1"/>
          </p:cNvSpPr>
          <p:nvPr>
            <p:ph idx="1"/>
          </p:nvPr>
        </p:nvSpPr>
        <p:spPr>
          <a:xfrm>
            <a:off x="493906" y="1318196"/>
            <a:ext cx="8001000" cy="4572000"/>
          </a:xfrm>
          <a:ln/>
          <a:extLst>
            <a:ext uri="{91240B29-F687-4F45-9708-019B960494DF}">
              <a14:hiddenLine xmlns:a14="http://schemas.microsoft.com/office/drawing/2010/main" w="9525">
                <a:solidFill>
                  <a:schemeClr val="hlink"/>
                </a:solidFill>
                <a:miter lim="800000"/>
                <a:headEnd/>
                <a:tailEnd/>
              </a14:hiddenLine>
            </a:ext>
          </a:extLst>
        </p:spPr>
        <p:txBody>
          <a:bodyPr>
            <a:normAutofit/>
          </a:bodyPr>
          <a:lstStyle/>
          <a:p>
            <a:pPr>
              <a:lnSpc>
                <a:spcPct val="100000"/>
              </a:lnSpc>
            </a:pPr>
            <a:r>
              <a:rPr lang="en-US" altLang="en-US" sz="2400" dirty="0"/>
              <a:t>Basic Concepts</a:t>
            </a:r>
          </a:p>
          <a:p>
            <a:pPr lvl="1">
              <a:lnSpc>
                <a:spcPct val="100000"/>
              </a:lnSpc>
            </a:pPr>
            <a:r>
              <a:rPr lang="en-US" altLang="en-US" sz="2400" dirty="0"/>
              <a:t>A document can be described by a set of representative keywords called </a:t>
            </a:r>
            <a:r>
              <a:rPr lang="en-US" altLang="en-US" sz="2400" dirty="0">
                <a:solidFill>
                  <a:schemeClr val="hlink"/>
                </a:solidFill>
              </a:rPr>
              <a:t>index terms</a:t>
            </a:r>
            <a:r>
              <a:rPr lang="en-US" altLang="en-US" sz="2400" dirty="0"/>
              <a:t>.</a:t>
            </a:r>
          </a:p>
          <a:p>
            <a:pPr lvl="1">
              <a:lnSpc>
                <a:spcPct val="100000"/>
              </a:lnSpc>
            </a:pPr>
            <a:r>
              <a:rPr lang="en-US" altLang="en-US" sz="2400" dirty="0"/>
              <a:t>Different index terms have varying relevance when used to describe document contents.</a:t>
            </a:r>
          </a:p>
          <a:p>
            <a:pPr lvl="1">
              <a:lnSpc>
                <a:spcPct val="100000"/>
              </a:lnSpc>
            </a:pPr>
            <a:r>
              <a:rPr lang="en-US" altLang="en-US" sz="2400" dirty="0"/>
              <a:t>This effect is captured through the </a:t>
            </a:r>
            <a:r>
              <a:rPr lang="en-US" altLang="en-US" sz="2400" dirty="0">
                <a:solidFill>
                  <a:schemeClr val="hlink"/>
                </a:solidFill>
              </a:rPr>
              <a:t>assignment of numerical weights to each index term</a:t>
            </a:r>
            <a:r>
              <a:rPr lang="en-US" altLang="en-US" sz="2400" dirty="0"/>
              <a:t> of a document. (e.g.: frequency, </a:t>
            </a:r>
            <a:r>
              <a:rPr lang="en-US" altLang="en-US" sz="2400" dirty="0" err="1"/>
              <a:t>tf-idf</a:t>
            </a:r>
            <a:r>
              <a:rPr lang="en-US" altLang="en-US" sz="2400" dirty="0"/>
              <a:t>)</a:t>
            </a:r>
          </a:p>
          <a:p>
            <a:pPr>
              <a:lnSpc>
                <a:spcPct val="100000"/>
              </a:lnSpc>
            </a:pPr>
            <a:r>
              <a:rPr lang="en-US" altLang="en-US" sz="2400" dirty="0"/>
              <a:t>DBMS Analogy</a:t>
            </a:r>
          </a:p>
          <a:p>
            <a:pPr lvl="1">
              <a:lnSpc>
                <a:spcPct val="100000"/>
              </a:lnSpc>
            </a:pPr>
            <a:r>
              <a:rPr lang="en-US" altLang="en-US" sz="2400" dirty="0"/>
              <a:t>Index Terms </a:t>
            </a:r>
            <a:r>
              <a:rPr lang="en-US" altLang="en-US" sz="2400" dirty="0">
                <a:sym typeface="Wingdings" panose="05000000000000000000" pitchFamily="2" charset="2"/>
              </a:rPr>
              <a:t></a:t>
            </a:r>
            <a:r>
              <a:rPr lang="en-US" altLang="en-US" sz="2400" dirty="0"/>
              <a:t> </a:t>
            </a:r>
            <a:r>
              <a:rPr lang="en-US" altLang="en-US" sz="2400" dirty="0">
                <a:solidFill>
                  <a:schemeClr val="hlink"/>
                </a:solidFill>
              </a:rPr>
              <a:t>Attributes</a:t>
            </a:r>
          </a:p>
          <a:p>
            <a:pPr lvl="1">
              <a:lnSpc>
                <a:spcPct val="100000"/>
              </a:lnSpc>
            </a:pPr>
            <a:r>
              <a:rPr lang="en-US" altLang="en-US" sz="2400" dirty="0"/>
              <a:t>Weights </a:t>
            </a:r>
            <a:r>
              <a:rPr lang="en-US" altLang="en-US" sz="2400" dirty="0">
                <a:sym typeface="Wingdings" panose="05000000000000000000" pitchFamily="2" charset="2"/>
              </a:rPr>
              <a:t></a:t>
            </a:r>
            <a:r>
              <a:rPr lang="en-US" altLang="en-US" sz="2400" dirty="0"/>
              <a:t> </a:t>
            </a:r>
            <a:r>
              <a:rPr lang="en-US" altLang="en-US" sz="2400" dirty="0">
                <a:solidFill>
                  <a:schemeClr val="hlink"/>
                </a:solidFill>
              </a:rPr>
              <a:t>Attribute Values</a:t>
            </a:r>
          </a:p>
          <a:p>
            <a:pPr lvl="1">
              <a:lnSpc>
                <a:spcPct val="100000"/>
              </a:lnSpc>
              <a:buFont typeface="Wingdings" panose="05000000000000000000" pitchFamily="2" charset="2"/>
              <a:buNone/>
            </a:pPr>
            <a:endParaRPr lang="en-US" altLang="en-US" sz="2400" dirty="0"/>
          </a:p>
        </p:txBody>
      </p:sp>
      <p:sp>
        <p:nvSpPr>
          <p:cNvPr id="6" name="Slide Number Placeholder 5"/>
          <p:cNvSpPr>
            <a:spLocks noGrp="1"/>
          </p:cNvSpPr>
          <p:nvPr>
            <p:ph type="sldNum" sz="quarter" idx="12"/>
          </p:nvPr>
        </p:nvSpPr>
        <p:spPr/>
        <p:txBody>
          <a:bodyPr/>
          <a:lstStyle/>
          <a:p>
            <a:fld id="{9582FFFE-81CE-4B59-B5E5-B3174D03844B}" type="slidenum">
              <a:rPr lang="en-US" altLang="en-US"/>
              <a:pPr/>
              <a:t>36</a:t>
            </a:fld>
            <a:endParaRPr lang="en-US" altLang="en-US"/>
          </a:p>
        </p:txBody>
      </p:sp>
      <p:sp>
        <p:nvSpPr>
          <p:cNvPr id="4" name="Date Placeholder 3"/>
          <p:cNvSpPr>
            <a:spLocks noGrp="1"/>
          </p:cNvSpPr>
          <p:nvPr>
            <p:ph type="dt" sz="half" idx="10"/>
          </p:nvPr>
        </p:nvSpPr>
        <p:spPr/>
        <p:txBody>
          <a:bodyPr/>
          <a:lstStyle/>
          <a:p>
            <a:fld id="{A42F9515-F04E-4A65-A497-CAF8EC7F1E5C}" type="datetime1">
              <a:rPr lang="en-US" altLang="en-US" smtClean="0"/>
              <a:t>8/16/2020</a:t>
            </a:fld>
            <a:endParaRPr lang="en-US" altLang="en-US"/>
          </a:p>
        </p:txBody>
      </p:sp>
    </p:spTree>
    <p:extLst>
      <p:ext uri="{BB962C8B-B14F-4D97-AF65-F5344CB8AC3E}">
        <p14:creationId xmlns:p14="http://schemas.microsoft.com/office/powerpoint/2010/main" val="1776382987"/>
      </p:ext>
    </p:extLst>
  </p:cSld>
  <p:clrMapOvr>
    <a:masterClrMapping/>
  </p:clrMapOvr>
  <p:transition>
    <p:diamon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946" name="Rectangle 2"/>
          <p:cNvSpPr>
            <a:spLocks noGrp="1" noChangeArrowheads="1"/>
          </p:cNvSpPr>
          <p:nvPr>
            <p:ph type="title"/>
          </p:nvPr>
        </p:nvSpPr>
        <p:spPr>
          <a:xfrm>
            <a:off x="628650" y="292100"/>
            <a:ext cx="8134350" cy="777874"/>
          </a:xfrm>
        </p:spPr>
        <p:txBody>
          <a:bodyPr>
            <a:normAutofit/>
          </a:bodyPr>
          <a:lstStyle/>
          <a:p>
            <a:pPr algn="ctr"/>
            <a:r>
              <a:rPr lang="en-US" altLang="en-US" sz="3200" b="1" dirty="0"/>
              <a:t>Information Retrieval Techniques</a:t>
            </a:r>
          </a:p>
        </p:txBody>
      </p:sp>
      <p:sp>
        <p:nvSpPr>
          <p:cNvPr id="1874947" name="Rectangle 3"/>
          <p:cNvSpPr>
            <a:spLocks noGrp="1" noChangeArrowheads="1"/>
          </p:cNvSpPr>
          <p:nvPr>
            <p:ph idx="1"/>
          </p:nvPr>
        </p:nvSpPr>
        <p:spPr>
          <a:xfrm>
            <a:off x="636084" y="1676400"/>
            <a:ext cx="7886700" cy="4351338"/>
          </a:xfrm>
        </p:spPr>
        <p:txBody>
          <a:bodyPr/>
          <a:lstStyle/>
          <a:p>
            <a:pPr>
              <a:lnSpc>
                <a:spcPct val="100000"/>
              </a:lnSpc>
            </a:pPr>
            <a:r>
              <a:rPr lang="en-US" altLang="en-US" dirty="0"/>
              <a:t>Index Terms (Attribute) Selection:</a:t>
            </a:r>
          </a:p>
          <a:p>
            <a:pPr lvl="1">
              <a:lnSpc>
                <a:spcPct val="100000"/>
              </a:lnSpc>
            </a:pPr>
            <a:r>
              <a:rPr lang="en-US" altLang="en-US" dirty="0"/>
              <a:t>Stop list</a:t>
            </a:r>
          </a:p>
          <a:p>
            <a:pPr lvl="1">
              <a:lnSpc>
                <a:spcPct val="100000"/>
              </a:lnSpc>
            </a:pPr>
            <a:r>
              <a:rPr lang="en-US" altLang="en-US" dirty="0"/>
              <a:t>Word stem</a:t>
            </a:r>
          </a:p>
          <a:p>
            <a:pPr lvl="1">
              <a:lnSpc>
                <a:spcPct val="100000"/>
              </a:lnSpc>
            </a:pPr>
            <a:r>
              <a:rPr lang="en-US" altLang="en-US" dirty="0"/>
              <a:t>Index terms weighting methods</a:t>
            </a:r>
          </a:p>
          <a:p>
            <a:pPr>
              <a:lnSpc>
                <a:spcPct val="100000"/>
              </a:lnSpc>
            </a:pPr>
            <a:r>
              <a:rPr lang="en-US" altLang="en-US" dirty="0"/>
              <a:t>Terms </a:t>
            </a:r>
            <a:r>
              <a:rPr lang="en-US" altLang="en-US" dirty="0">
                <a:sym typeface="Webdings" panose="05030102010509060703" pitchFamily="18" charset="2"/>
              </a:rPr>
              <a:t></a:t>
            </a:r>
            <a:r>
              <a:rPr lang="en-US" altLang="en-US" dirty="0"/>
              <a:t> Documents Frequency Matrices</a:t>
            </a:r>
          </a:p>
          <a:p>
            <a:pPr>
              <a:lnSpc>
                <a:spcPct val="100000"/>
              </a:lnSpc>
            </a:pPr>
            <a:r>
              <a:rPr lang="en-US" altLang="en-US" dirty="0"/>
              <a:t>Information Retrieval Models:</a:t>
            </a:r>
          </a:p>
          <a:p>
            <a:pPr lvl="1">
              <a:lnSpc>
                <a:spcPct val="100000"/>
              </a:lnSpc>
            </a:pPr>
            <a:r>
              <a:rPr lang="en-US" altLang="en-US" dirty="0"/>
              <a:t>Boolean Model (simplistic)</a:t>
            </a:r>
          </a:p>
          <a:p>
            <a:pPr lvl="1">
              <a:lnSpc>
                <a:spcPct val="100000"/>
              </a:lnSpc>
            </a:pPr>
            <a:r>
              <a:rPr lang="en-US" altLang="en-US" dirty="0"/>
              <a:t>Vector Space Model (Document Ranking considered)</a:t>
            </a:r>
          </a:p>
          <a:p>
            <a:pPr lvl="1">
              <a:lnSpc>
                <a:spcPct val="100000"/>
              </a:lnSpc>
            </a:pPr>
            <a:r>
              <a:rPr lang="en-US" altLang="en-US" dirty="0"/>
              <a:t>Etc.</a:t>
            </a:r>
          </a:p>
          <a:p>
            <a:pPr lvl="1">
              <a:lnSpc>
                <a:spcPct val="100000"/>
              </a:lnSpc>
              <a:buFont typeface="Wingdings" panose="05000000000000000000" pitchFamily="2" charset="2"/>
              <a:buNone/>
            </a:pPr>
            <a:endParaRPr lang="en-US" altLang="en-US" dirty="0"/>
          </a:p>
        </p:txBody>
      </p:sp>
      <p:sp>
        <p:nvSpPr>
          <p:cNvPr id="6" name="Slide Number Placeholder 5"/>
          <p:cNvSpPr>
            <a:spLocks noGrp="1"/>
          </p:cNvSpPr>
          <p:nvPr>
            <p:ph type="sldNum" sz="quarter" idx="12"/>
          </p:nvPr>
        </p:nvSpPr>
        <p:spPr/>
        <p:txBody>
          <a:bodyPr/>
          <a:lstStyle/>
          <a:p>
            <a:fld id="{AA263454-88F6-4CD8-A1EE-EA1D1C3EDFE9}" type="slidenum">
              <a:rPr lang="en-US" altLang="en-US"/>
              <a:pPr/>
              <a:t>37</a:t>
            </a:fld>
            <a:endParaRPr lang="en-US" altLang="en-US"/>
          </a:p>
        </p:txBody>
      </p:sp>
      <p:sp>
        <p:nvSpPr>
          <p:cNvPr id="4" name="Date Placeholder 3"/>
          <p:cNvSpPr>
            <a:spLocks noGrp="1"/>
          </p:cNvSpPr>
          <p:nvPr>
            <p:ph type="dt" sz="half" idx="10"/>
          </p:nvPr>
        </p:nvSpPr>
        <p:spPr/>
        <p:txBody>
          <a:bodyPr/>
          <a:lstStyle/>
          <a:p>
            <a:fld id="{235C7556-B9E6-4103-AB27-9C38F47207A7}" type="datetime1">
              <a:rPr lang="en-US" altLang="en-US" smtClean="0"/>
              <a:t>8/16/2020</a:t>
            </a:fld>
            <a:endParaRPr lang="en-US" altLang="en-US"/>
          </a:p>
        </p:txBody>
      </p:sp>
    </p:spTree>
    <p:extLst>
      <p:ext uri="{BB962C8B-B14F-4D97-AF65-F5344CB8AC3E}">
        <p14:creationId xmlns:p14="http://schemas.microsoft.com/office/powerpoint/2010/main" val="398001787"/>
      </p:ext>
    </p:extLst>
  </p:cSld>
  <p:clrMapOvr>
    <a:masterClrMapping/>
  </p:clrMapOvr>
  <p:transition>
    <p:diamon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6994" name="Rectangle 2"/>
          <p:cNvSpPr>
            <a:spLocks noGrp="1" noChangeArrowheads="1"/>
          </p:cNvSpPr>
          <p:nvPr>
            <p:ph type="title"/>
          </p:nvPr>
        </p:nvSpPr>
        <p:spPr>
          <a:xfrm>
            <a:off x="628650" y="244475"/>
            <a:ext cx="7886700" cy="630064"/>
          </a:xfrm>
        </p:spPr>
        <p:txBody>
          <a:bodyPr>
            <a:normAutofit/>
          </a:bodyPr>
          <a:lstStyle/>
          <a:p>
            <a:pPr algn="ctr"/>
            <a:r>
              <a:rPr lang="en-US" altLang="en-US" sz="3200" b="1" dirty="0"/>
              <a:t>Boolean Model</a:t>
            </a:r>
          </a:p>
        </p:txBody>
      </p:sp>
      <p:sp>
        <p:nvSpPr>
          <p:cNvPr id="1876995" name="Rectangle 3"/>
          <p:cNvSpPr>
            <a:spLocks noGrp="1" noChangeArrowheads="1"/>
          </p:cNvSpPr>
          <p:nvPr>
            <p:ph idx="1"/>
          </p:nvPr>
        </p:nvSpPr>
        <p:spPr>
          <a:xfrm>
            <a:off x="457200" y="1551647"/>
            <a:ext cx="7886700" cy="4351338"/>
          </a:xfrm>
        </p:spPr>
        <p:txBody>
          <a:bodyPr>
            <a:normAutofit lnSpcReduction="10000"/>
          </a:bodyPr>
          <a:lstStyle/>
          <a:p>
            <a:pPr>
              <a:lnSpc>
                <a:spcPct val="110000"/>
              </a:lnSpc>
            </a:pPr>
            <a:r>
              <a:rPr lang="en-US" altLang="en-US" sz="2400" dirty="0"/>
              <a:t>Consider that index terms are either present or absent in a document</a:t>
            </a:r>
          </a:p>
          <a:p>
            <a:pPr>
              <a:lnSpc>
                <a:spcPct val="110000"/>
              </a:lnSpc>
            </a:pPr>
            <a:r>
              <a:rPr lang="en-US" altLang="en-US" sz="2400" dirty="0"/>
              <a:t>As a result, the index term weights are assumed to be all binaries</a:t>
            </a:r>
          </a:p>
          <a:p>
            <a:pPr>
              <a:lnSpc>
                <a:spcPct val="110000"/>
              </a:lnSpc>
            </a:pPr>
            <a:r>
              <a:rPr lang="en-US" altLang="en-US" sz="2400" dirty="0"/>
              <a:t>A query is composed of index terms linked by three connectives: </a:t>
            </a:r>
            <a:r>
              <a:rPr lang="en-US" altLang="en-US" sz="2400" dirty="0">
                <a:solidFill>
                  <a:srgbClr val="FF0000"/>
                </a:solidFill>
              </a:rPr>
              <a:t>not</a:t>
            </a:r>
            <a:r>
              <a:rPr lang="en-US" altLang="en-US" sz="2400" dirty="0"/>
              <a:t>, </a:t>
            </a:r>
            <a:r>
              <a:rPr lang="en-US" altLang="en-US" sz="2400" dirty="0">
                <a:solidFill>
                  <a:srgbClr val="FF0000"/>
                </a:solidFill>
              </a:rPr>
              <a:t>and</a:t>
            </a:r>
            <a:r>
              <a:rPr lang="en-US" altLang="en-US" sz="2400" dirty="0"/>
              <a:t>, and </a:t>
            </a:r>
            <a:r>
              <a:rPr lang="en-US" altLang="en-US" sz="2400" dirty="0">
                <a:solidFill>
                  <a:srgbClr val="FF0000"/>
                </a:solidFill>
              </a:rPr>
              <a:t>or</a:t>
            </a:r>
            <a:endParaRPr lang="en-US" altLang="en-US" sz="2400" dirty="0"/>
          </a:p>
          <a:p>
            <a:pPr lvl="1">
              <a:lnSpc>
                <a:spcPct val="110000"/>
              </a:lnSpc>
            </a:pPr>
            <a:r>
              <a:rPr lang="en-US" altLang="en-US" sz="2400" dirty="0"/>
              <a:t>e.g.: car </a:t>
            </a:r>
            <a:r>
              <a:rPr lang="en-US" altLang="en-US" sz="2400" i="1" dirty="0">
                <a:solidFill>
                  <a:srgbClr val="FF0000"/>
                </a:solidFill>
              </a:rPr>
              <a:t>and</a:t>
            </a:r>
            <a:r>
              <a:rPr lang="en-US" altLang="en-US" sz="2400" dirty="0">
                <a:solidFill>
                  <a:srgbClr val="FF0000"/>
                </a:solidFill>
              </a:rPr>
              <a:t>  </a:t>
            </a:r>
            <a:r>
              <a:rPr lang="en-US" altLang="en-US" sz="2400" dirty="0"/>
              <a:t>repair, plane </a:t>
            </a:r>
            <a:r>
              <a:rPr lang="en-US" altLang="en-US" sz="2400" i="1" dirty="0">
                <a:solidFill>
                  <a:srgbClr val="FF0000"/>
                </a:solidFill>
              </a:rPr>
              <a:t>or</a:t>
            </a:r>
            <a:r>
              <a:rPr lang="en-US" altLang="en-US" sz="2400" dirty="0">
                <a:solidFill>
                  <a:schemeClr val="accent1"/>
                </a:solidFill>
              </a:rPr>
              <a:t>  </a:t>
            </a:r>
            <a:r>
              <a:rPr lang="en-US" altLang="en-US" sz="2400" dirty="0"/>
              <a:t>airplane</a:t>
            </a:r>
          </a:p>
          <a:p>
            <a:pPr>
              <a:lnSpc>
                <a:spcPct val="110000"/>
              </a:lnSpc>
            </a:pPr>
            <a:r>
              <a:rPr lang="en-US" altLang="en-US" sz="2400" dirty="0"/>
              <a:t>The Boolean model predicts that each document is either relevant or non-relevant based on the match of a document to the query</a:t>
            </a:r>
          </a:p>
        </p:txBody>
      </p:sp>
      <p:sp>
        <p:nvSpPr>
          <p:cNvPr id="6" name="Slide Number Placeholder 5"/>
          <p:cNvSpPr>
            <a:spLocks noGrp="1"/>
          </p:cNvSpPr>
          <p:nvPr>
            <p:ph type="sldNum" sz="quarter" idx="12"/>
          </p:nvPr>
        </p:nvSpPr>
        <p:spPr/>
        <p:txBody>
          <a:bodyPr/>
          <a:lstStyle/>
          <a:p>
            <a:fld id="{7C44B09B-02EA-42A9-9AB3-1586F656B67F}" type="slidenum">
              <a:rPr lang="en-US" altLang="en-US"/>
              <a:pPr/>
              <a:t>38</a:t>
            </a:fld>
            <a:endParaRPr lang="en-US" altLang="en-US"/>
          </a:p>
        </p:txBody>
      </p:sp>
      <p:sp>
        <p:nvSpPr>
          <p:cNvPr id="4" name="Date Placeholder 3"/>
          <p:cNvSpPr>
            <a:spLocks noGrp="1"/>
          </p:cNvSpPr>
          <p:nvPr>
            <p:ph type="dt" sz="half" idx="10"/>
          </p:nvPr>
        </p:nvSpPr>
        <p:spPr/>
        <p:txBody>
          <a:bodyPr/>
          <a:lstStyle/>
          <a:p>
            <a:fld id="{2197D072-DF02-4307-84BC-93663355E5A0}" type="datetime1">
              <a:rPr lang="en-US" altLang="en-US" smtClean="0"/>
              <a:t>8/16/2020</a:t>
            </a:fld>
            <a:endParaRPr lang="en-US" altLang="en-US"/>
          </a:p>
        </p:txBody>
      </p:sp>
    </p:spTree>
    <p:extLst>
      <p:ext uri="{BB962C8B-B14F-4D97-AF65-F5344CB8AC3E}">
        <p14:creationId xmlns:p14="http://schemas.microsoft.com/office/powerpoint/2010/main" val="3851882295"/>
      </p:ext>
    </p:extLst>
  </p:cSld>
  <p:clrMapOvr>
    <a:masterClrMapping/>
  </p:clrMapOvr>
  <p:transition>
    <p:diamon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9042" name="Rectangle 2"/>
          <p:cNvSpPr>
            <a:spLocks noGrp="1" noChangeArrowheads="1"/>
          </p:cNvSpPr>
          <p:nvPr>
            <p:ph type="title"/>
          </p:nvPr>
        </p:nvSpPr>
        <p:spPr>
          <a:xfrm>
            <a:off x="628650" y="238920"/>
            <a:ext cx="7886700" cy="701674"/>
          </a:xfrm>
        </p:spPr>
        <p:txBody>
          <a:bodyPr/>
          <a:lstStyle/>
          <a:p>
            <a:pPr algn="ctr"/>
            <a:r>
              <a:rPr lang="en-US" altLang="en-US" sz="3200" b="1" dirty="0"/>
              <a:t>Keyword-Based Retrieval</a:t>
            </a:r>
          </a:p>
        </p:txBody>
      </p:sp>
      <p:sp>
        <p:nvSpPr>
          <p:cNvPr id="1879043" name="Rectangle 3"/>
          <p:cNvSpPr>
            <a:spLocks noGrp="1" noChangeArrowheads="1"/>
          </p:cNvSpPr>
          <p:nvPr>
            <p:ph idx="1"/>
          </p:nvPr>
        </p:nvSpPr>
        <p:spPr>
          <a:xfrm>
            <a:off x="457200" y="1295400"/>
            <a:ext cx="7886700" cy="4953000"/>
          </a:xfrm>
        </p:spPr>
        <p:txBody>
          <a:bodyPr>
            <a:normAutofit/>
          </a:bodyPr>
          <a:lstStyle/>
          <a:p>
            <a:pPr>
              <a:lnSpc>
                <a:spcPct val="90000"/>
              </a:lnSpc>
            </a:pPr>
            <a:r>
              <a:rPr lang="en-US" altLang="en-US" sz="2400" dirty="0"/>
              <a:t>A document is represented by a string, which can be identified by a set of keywords</a:t>
            </a:r>
          </a:p>
          <a:p>
            <a:pPr>
              <a:lnSpc>
                <a:spcPct val="90000"/>
              </a:lnSpc>
            </a:pPr>
            <a:r>
              <a:rPr lang="en-US" altLang="en-US" sz="2400" dirty="0"/>
              <a:t>Queries may use </a:t>
            </a:r>
            <a:r>
              <a:rPr lang="en-US" altLang="en-US" sz="2400" dirty="0">
                <a:solidFill>
                  <a:schemeClr val="hlink"/>
                </a:solidFill>
              </a:rPr>
              <a:t>expressions</a:t>
            </a:r>
            <a:r>
              <a:rPr lang="en-US" altLang="en-US" sz="2400" dirty="0"/>
              <a:t> of keywords</a:t>
            </a:r>
          </a:p>
          <a:p>
            <a:pPr lvl="1">
              <a:lnSpc>
                <a:spcPct val="90000"/>
              </a:lnSpc>
            </a:pPr>
            <a:r>
              <a:rPr lang="en-US" altLang="en-US" sz="2400" dirty="0"/>
              <a:t>E.g., car </a:t>
            </a:r>
            <a:r>
              <a:rPr lang="en-US" altLang="en-US" sz="2400" i="1" dirty="0">
                <a:solidFill>
                  <a:schemeClr val="hlink"/>
                </a:solidFill>
              </a:rPr>
              <a:t>and</a:t>
            </a:r>
            <a:r>
              <a:rPr lang="en-US" altLang="en-US" sz="2400" dirty="0">
                <a:solidFill>
                  <a:schemeClr val="accent1"/>
                </a:solidFill>
              </a:rPr>
              <a:t> </a:t>
            </a:r>
            <a:r>
              <a:rPr lang="en-US" altLang="en-US" sz="2400" dirty="0"/>
              <a:t>repair shop, tea </a:t>
            </a:r>
            <a:r>
              <a:rPr lang="en-US" altLang="en-US" sz="2400" i="1" dirty="0">
                <a:solidFill>
                  <a:schemeClr val="hlink"/>
                </a:solidFill>
              </a:rPr>
              <a:t>or</a:t>
            </a:r>
            <a:r>
              <a:rPr lang="en-US" altLang="en-US" sz="2400" dirty="0">
                <a:solidFill>
                  <a:schemeClr val="accent1"/>
                </a:solidFill>
              </a:rPr>
              <a:t> </a:t>
            </a:r>
            <a:r>
              <a:rPr lang="en-US" altLang="en-US" sz="2400" dirty="0"/>
              <a:t>coffee, DBMS </a:t>
            </a:r>
            <a:r>
              <a:rPr lang="en-US" altLang="en-US" sz="2400" i="1" dirty="0">
                <a:solidFill>
                  <a:schemeClr val="hlink"/>
                </a:solidFill>
              </a:rPr>
              <a:t>but not</a:t>
            </a:r>
            <a:r>
              <a:rPr lang="en-US" altLang="en-US" sz="2400" dirty="0"/>
              <a:t> Oracle</a:t>
            </a:r>
          </a:p>
          <a:p>
            <a:pPr lvl="1">
              <a:lnSpc>
                <a:spcPct val="90000"/>
              </a:lnSpc>
            </a:pPr>
            <a:r>
              <a:rPr lang="en-US" altLang="en-US" sz="2400" dirty="0"/>
              <a:t>Queries and retrieval should consider </a:t>
            </a:r>
            <a:r>
              <a:rPr lang="en-US" altLang="en-US" sz="2400" dirty="0">
                <a:solidFill>
                  <a:schemeClr val="hlink"/>
                </a:solidFill>
              </a:rPr>
              <a:t>synonyms</a:t>
            </a:r>
            <a:r>
              <a:rPr lang="en-US" altLang="en-US" sz="2400" dirty="0">
                <a:solidFill>
                  <a:srgbClr val="121328"/>
                </a:solidFill>
              </a:rPr>
              <a:t>,</a:t>
            </a:r>
            <a:r>
              <a:rPr lang="en-US" altLang="en-US" sz="2400" dirty="0"/>
              <a:t> e.g., repair and maintenance</a:t>
            </a:r>
          </a:p>
          <a:p>
            <a:pPr>
              <a:lnSpc>
                <a:spcPct val="90000"/>
              </a:lnSpc>
            </a:pPr>
            <a:r>
              <a:rPr lang="en-US" altLang="en-US" sz="2400" dirty="0"/>
              <a:t>Major difficulties of the model</a:t>
            </a:r>
          </a:p>
          <a:p>
            <a:pPr lvl="1">
              <a:lnSpc>
                <a:spcPct val="90000"/>
              </a:lnSpc>
            </a:pPr>
            <a:r>
              <a:rPr lang="en-US" altLang="en-US" sz="2400" dirty="0">
                <a:solidFill>
                  <a:schemeClr val="hlink"/>
                </a:solidFill>
              </a:rPr>
              <a:t>Synonymy</a:t>
            </a:r>
            <a:r>
              <a:rPr lang="en-US" altLang="en-US" sz="2400" dirty="0"/>
              <a:t>: A keyword </a:t>
            </a:r>
            <a:r>
              <a:rPr lang="en-US" altLang="en-US" sz="2400" i="1" dirty="0"/>
              <a:t>T</a:t>
            </a:r>
            <a:r>
              <a:rPr lang="en-US" altLang="en-US" sz="2400" dirty="0"/>
              <a:t> does not appear anywhere in the document, even though the document is closely related to </a:t>
            </a:r>
            <a:r>
              <a:rPr lang="en-US" altLang="en-US" sz="2400" i="1" dirty="0"/>
              <a:t>T</a:t>
            </a:r>
            <a:r>
              <a:rPr lang="en-US" altLang="en-US" sz="2400" dirty="0"/>
              <a:t>, e.g., data mining</a:t>
            </a:r>
          </a:p>
          <a:p>
            <a:pPr lvl="1">
              <a:lnSpc>
                <a:spcPct val="90000"/>
              </a:lnSpc>
            </a:pPr>
            <a:r>
              <a:rPr lang="en-US" altLang="en-US" sz="2400" dirty="0">
                <a:solidFill>
                  <a:schemeClr val="hlink"/>
                </a:solidFill>
              </a:rPr>
              <a:t>Polysemy</a:t>
            </a:r>
            <a:r>
              <a:rPr lang="en-US" altLang="en-US" sz="2400" dirty="0"/>
              <a:t>: The same keyword may mean different things in different contexts, e.g., mining</a:t>
            </a:r>
          </a:p>
        </p:txBody>
      </p:sp>
      <p:sp>
        <p:nvSpPr>
          <p:cNvPr id="6" name="Slide Number Placeholder 5"/>
          <p:cNvSpPr>
            <a:spLocks noGrp="1"/>
          </p:cNvSpPr>
          <p:nvPr>
            <p:ph type="sldNum" sz="quarter" idx="12"/>
          </p:nvPr>
        </p:nvSpPr>
        <p:spPr/>
        <p:txBody>
          <a:bodyPr/>
          <a:lstStyle/>
          <a:p>
            <a:fld id="{B9BC3546-79C1-4800-8188-E3A1B451FCB2}" type="slidenum">
              <a:rPr lang="en-US" altLang="en-US"/>
              <a:pPr/>
              <a:t>39</a:t>
            </a:fld>
            <a:endParaRPr lang="en-US" altLang="en-US"/>
          </a:p>
        </p:txBody>
      </p:sp>
      <p:sp>
        <p:nvSpPr>
          <p:cNvPr id="4" name="Date Placeholder 3"/>
          <p:cNvSpPr>
            <a:spLocks noGrp="1"/>
          </p:cNvSpPr>
          <p:nvPr>
            <p:ph type="dt" sz="half" idx="10"/>
          </p:nvPr>
        </p:nvSpPr>
        <p:spPr/>
        <p:txBody>
          <a:bodyPr/>
          <a:lstStyle/>
          <a:p>
            <a:fld id="{659886B5-53D2-4014-8C92-3BC57FA6EEA0}" type="datetime1">
              <a:rPr lang="en-US" altLang="en-US" smtClean="0"/>
              <a:t>8/16/2020</a:t>
            </a:fld>
            <a:endParaRPr lang="en-US" altLang="en-US"/>
          </a:p>
        </p:txBody>
      </p:sp>
    </p:spTree>
    <p:extLst>
      <p:ext uri="{BB962C8B-B14F-4D97-AF65-F5344CB8AC3E}">
        <p14:creationId xmlns:p14="http://schemas.microsoft.com/office/powerpoint/2010/main" val="3607759759"/>
      </p:ext>
    </p:extLst>
  </p:cSld>
  <p:clrMapOvr>
    <a:masterClrMapping/>
  </p:clrMapOvr>
  <p:transition>
    <p:diamon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0327" y="1549976"/>
            <a:ext cx="8222672" cy="1200329"/>
          </a:xfrm>
          <a:prstGeom prst="rect">
            <a:avLst/>
          </a:prstGeom>
          <a:noFill/>
        </p:spPr>
        <p:txBody>
          <a:bodyPr wrap="square" rtlCol="0">
            <a:spAutoFit/>
          </a:bodyPr>
          <a:lstStyle/>
          <a:p>
            <a:pPr marL="257175" indent="-257175">
              <a:buFont typeface="Wingdings" panose="05000000000000000000" pitchFamily="2" charset="2"/>
              <a:buChar char="q"/>
            </a:pPr>
            <a:r>
              <a:rPr lang="en-US" dirty="0"/>
              <a:t>Text mining (also referred to as </a:t>
            </a:r>
            <a:r>
              <a:rPr lang="en-US" i="1" dirty="0"/>
              <a:t>text analytics</a:t>
            </a:r>
            <a:r>
              <a:rPr lang="en-US" dirty="0"/>
              <a:t>) is an artificial intelligence (AI) technology that uses natural language processing (NLP) to transform the free (unstructured) text in documents and databases into normalized, structured data suitable for analysis or to drive machine learning (ML) algorithms.</a:t>
            </a:r>
            <a:endParaRPr lang="en-IN" dirty="0"/>
          </a:p>
        </p:txBody>
      </p:sp>
      <p:sp>
        <p:nvSpPr>
          <p:cNvPr id="3" name="Rectangle 2"/>
          <p:cNvSpPr/>
          <p:nvPr/>
        </p:nvSpPr>
        <p:spPr>
          <a:xfrm>
            <a:off x="484909" y="2657949"/>
            <a:ext cx="8222672" cy="2862322"/>
          </a:xfrm>
          <a:prstGeom prst="rect">
            <a:avLst/>
          </a:prstGeom>
        </p:spPr>
        <p:txBody>
          <a:bodyPr wrap="square">
            <a:spAutoFit/>
          </a:bodyPr>
          <a:lstStyle/>
          <a:p>
            <a:pPr marL="257175" indent="-257175">
              <a:buFont typeface="Wingdings" panose="05000000000000000000" pitchFamily="2" charset="2"/>
              <a:buChar char="q"/>
            </a:pPr>
            <a:r>
              <a:rPr lang="en-US" dirty="0"/>
              <a:t>Text mining identifies facts, relationships and assertions that would otherwise remain buried in the mass of textual big data. </a:t>
            </a:r>
            <a:endParaRPr lang="en-US" dirty="0"/>
          </a:p>
          <a:p>
            <a:pPr marL="257175" indent="-257175">
              <a:buFont typeface="Wingdings" panose="05000000000000000000" pitchFamily="2" charset="2"/>
              <a:buChar char="q"/>
            </a:pPr>
            <a:r>
              <a:rPr lang="en-US" dirty="0"/>
              <a:t>Once </a:t>
            </a:r>
            <a:r>
              <a:rPr lang="en-US" dirty="0"/>
              <a:t>extracted, this information is converted into a structured form that can be further analyzed, or presented directly using clustered HTML tables, mind maps, charts, etc. </a:t>
            </a:r>
            <a:endParaRPr lang="en-US" dirty="0"/>
          </a:p>
          <a:p>
            <a:pPr marL="257175" indent="-257175">
              <a:buFont typeface="Wingdings" panose="05000000000000000000" pitchFamily="2" charset="2"/>
              <a:buChar char="q"/>
            </a:pPr>
            <a:r>
              <a:rPr lang="en-US" dirty="0"/>
              <a:t>Text </a:t>
            </a:r>
            <a:r>
              <a:rPr lang="en-US" dirty="0"/>
              <a:t>mining employs a variety of methodologies to process the text, one of the most important of these being Natural Language Processing (NLP).</a:t>
            </a:r>
          </a:p>
          <a:p>
            <a:pPr marL="257175" indent="-257175">
              <a:buFont typeface="Wingdings" panose="05000000000000000000" pitchFamily="2" charset="2"/>
              <a:buChar char="q"/>
            </a:pPr>
            <a:r>
              <a:rPr lang="en-US" dirty="0"/>
              <a:t>The </a:t>
            </a:r>
            <a:r>
              <a:rPr lang="en-US" dirty="0"/>
              <a:t>structured data created by text mining can be integrated into databases, data warehouses or business intelligence dashboards and used for descriptive, prescriptive or predictive analytics.</a:t>
            </a:r>
          </a:p>
        </p:txBody>
      </p:sp>
      <p:sp>
        <p:nvSpPr>
          <p:cNvPr id="4" name="TextBox 3"/>
          <p:cNvSpPr txBox="1"/>
          <p:nvPr/>
        </p:nvSpPr>
        <p:spPr>
          <a:xfrm>
            <a:off x="3052216" y="545867"/>
            <a:ext cx="3430939" cy="507831"/>
          </a:xfrm>
          <a:prstGeom prst="rect">
            <a:avLst/>
          </a:prstGeom>
          <a:noFill/>
        </p:spPr>
        <p:txBody>
          <a:bodyPr wrap="none" rtlCol="0">
            <a:spAutoFit/>
          </a:bodyPr>
          <a:lstStyle/>
          <a:p>
            <a:r>
              <a:rPr lang="en-US" sz="2700" b="1" dirty="0">
                <a:solidFill>
                  <a:srgbClr val="FF0000"/>
                </a:solidFill>
              </a:rPr>
              <a:t>WHAT IS TEXT MINING</a:t>
            </a:r>
            <a:endParaRPr lang="en-IN" sz="2700" b="1" dirty="0">
              <a:solidFill>
                <a:srgbClr val="FF0000"/>
              </a:solidFill>
            </a:endParaRPr>
          </a:p>
        </p:txBody>
      </p:sp>
    </p:spTree>
    <p:extLst>
      <p:ext uri="{BB962C8B-B14F-4D97-AF65-F5344CB8AC3E}">
        <p14:creationId xmlns:p14="http://schemas.microsoft.com/office/powerpoint/2010/main" val="3231306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1090" name="Rectangle 2"/>
          <p:cNvSpPr>
            <a:spLocks noGrp="1" noChangeArrowheads="1"/>
          </p:cNvSpPr>
          <p:nvPr>
            <p:ph type="title"/>
          </p:nvPr>
        </p:nvSpPr>
        <p:spPr>
          <a:xfrm>
            <a:off x="628650" y="225890"/>
            <a:ext cx="7886700" cy="625474"/>
          </a:xfrm>
        </p:spPr>
        <p:txBody>
          <a:bodyPr>
            <a:normAutofit/>
          </a:bodyPr>
          <a:lstStyle/>
          <a:p>
            <a:pPr algn="ctr"/>
            <a:r>
              <a:rPr lang="en-US" altLang="en-US" sz="3200" b="1" dirty="0"/>
              <a:t>Similarity-Based Retrieval in Text Data</a:t>
            </a:r>
          </a:p>
        </p:txBody>
      </p:sp>
      <p:sp>
        <p:nvSpPr>
          <p:cNvPr id="1881091" name="Rectangle 3"/>
          <p:cNvSpPr>
            <a:spLocks noGrp="1" noChangeArrowheads="1"/>
          </p:cNvSpPr>
          <p:nvPr>
            <p:ph idx="1"/>
          </p:nvPr>
        </p:nvSpPr>
        <p:spPr>
          <a:xfrm>
            <a:off x="628650" y="1219200"/>
            <a:ext cx="7886700" cy="4800599"/>
          </a:xfrm>
        </p:spPr>
        <p:txBody>
          <a:bodyPr/>
          <a:lstStyle/>
          <a:p>
            <a:pPr>
              <a:lnSpc>
                <a:spcPct val="100000"/>
              </a:lnSpc>
            </a:pPr>
            <a:r>
              <a:rPr lang="en-US" altLang="en-US" sz="2400" dirty="0"/>
              <a:t>Finds similar documents based on a set of common keywords</a:t>
            </a:r>
          </a:p>
          <a:p>
            <a:pPr>
              <a:lnSpc>
                <a:spcPct val="100000"/>
              </a:lnSpc>
            </a:pPr>
            <a:r>
              <a:rPr lang="en-US" altLang="en-US" sz="2400" dirty="0"/>
              <a:t>Answer should be based on the degree of relevance based on the nearness of the keywords, relative frequency of the keywords, etc.</a:t>
            </a:r>
          </a:p>
          <a:p>
            <a:pPr>
              <a:lnSpc>
                <a:spcPct val="100000"/>
              </a:lnSpc>
            </a:pPr>
            <a:r>
              <a:rPr lang="en-US" altLang="en-US" sz="2400" dirty="0"/>
              <a:t>Basic techniques</a:t>
            </a:r>
          </a:p>
          <a:p>
            <a:pPr>
              <a:lnSpc>
                <a:spcPct val="100000"/>
              </a:lnSpc>
            </a:pPr>
            <a:r>
              <a:rPr lang="en-US" altLang="en-US" sz="2400" dirty="0"/>
              <a:t>Stop list</a:t>
            </a:r>
          </a:p>
          <a:p>
            <a:pPr lvl="2">
              <a:lnSpc>
                <a:spcPct val="100000"/>
              </a:lnSpc>
            </a:pPr>
            <a:r>
              <a:rPr lang="en-US" altLang="en-US" sz="1600" dirty="0"/>
              <a:t>Set of words that are deemed “irrelevant”, even though they may appear frequently</a:t>
            </a:r>
          </a:p>
          <a:p>
            <a:pPr lvl="2">
              <a:lnSpc>
                <a:spcPct val="100000"/>
              </a:lnSpc>
            </a:pPr>
            <a:r>
              <a:rPr lang="en-US" altLang="en-US" sz="1600" dirty="0"/>
              <a:t>E.g., </a:t>
            </a:r>
            <a:r>
              <a:rPr lang="en-US" altLang="en-US" sz="1600" i="1" dirty="0">
                <a:solidFill>
                  <a:schemeClr val="hlink"/>
                </a:solidFill>
              </a:rPr>
              <a:t>a, the, of, for, to, with</a:t>
            </a:r>
            <a:r>
              <a:rPr lang="en-US" altLang="en-US" sz="1600" dirty="0"/>
              <a:t>, etc.</a:t>
            </a:r>
          </a:p>
          <a:p>
            <a:pPr lvl="2">
              <a:lnSpc>
                <a:spcPct val="100000"/>
              </a:lnSpc>
            </a:pPr>
            <a:r>
              <a:rPr lang="en-US" altLang="en-US" sz="1600" dirty="0"/>
              <a:t>Stop lists may vary when document set varies</a:t>
            </a:r>
          </a:p>
        </p:txBody>
      </p:sp>
      <p:sp>
        <p:nvSpPr>
          <p:cNvPr id="6" name="Slide Number Placeholder 5"/>
          <p:cNvSpPr>
            <a:spLocks noGrp="1"/>
          </p:cNvSpPr>
          <p:nvPr>
            <p:ph type="sldNum" sz="quarter" idx="12"/>
          </p:nvPr>
        </p:nvSpPr>
        <p:spPr/>
        <p:txBody>
          <a:bodyPr/>
          <a:lstStyle/>
          <a:p>
            <a:fld id="{00C9C5BA-4610-4F69-848B-06D99292AF03}" type="slidenum">
              <a:rPr lang="en-US" altLang="en-US"/>
              <a:pPr/>
              <a:t>40</a:t>
            </a:fld>
            <a:endParaRPr lang="en-US" altLang="en-US"/>
          </a:p>
        </p:txBody>
      </p:sp>
      <p:sp>
        <p:nvSpPr>
          <p:cNvPr id="4" name="Date Placeholder 3"/>
          <p:cNvSpPr>
            <a:spLocks noGrp="1"/>
          </p:cNvSpPr>
          <p:nvPr>
            <p:ph type="dt" sz="half" idx="10"/>
          </p:nvPr>
        </p:nvSpPr>
        <p:spPr/>
        <p:txBody>
          <a:bodyPr/>
          <a:lstStyle/>
          <a:p>
            <a:fld id="{A66EC74D-AA65-4699-91BF-A8072ABAA4C3}" type="datetime1">
              <a:rPr lang="en-US" altLang="en-US" smtClean="0"/>
              <a:t>8/16/2020</a:t>
            </a:fld>
            <a:endParaRPr lang="en-US" altLang="en-US"/>
          </a:p>
        </p:txBody>
      </p:sp>
    </p:spTree>
    <p:extLst>
      <p:ext uri="{BB962C8B-B14F-4D97-AF65-F5344CB8AC3E}">
        <p14:creationId xmlns:p14="http://schemas.microsoft.com/office/powerpoint/2010/main" val="466726135"/>
      </p:ext>
    </p:extLst>
  </p:cSld>
  <p:clrMapOvr>
    <a:masterClrMapping/>
  </p:clrMapOvr>
  <p:transition>
    <p:diamon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3138" name="Rectangle 2"/>
          <p:cNvSpPr>
            <a:spLocks noGrp="1" noChangeArrowheads="1"/>
          </p:cNvSpPr>
          <p:nvPr>
            <p:ph type="title"/>
          </p:nvPr>
        </p:nvSpPr>
        <p:spPr>
          <a:xfrm>
            <a:off x="628650" y="168275"/>
            <a:ext cx="7886700" cy="714375"/>
          </a:xfrm>
          <a:noFill/>
          <a:ln/>
        </p:spPr>
        <p:txBody>
          <a:bodyPr lIns="92075" tIns="46038" rIns="92075" bIns="46038" anchor="ctr"/>
          <a:lstStyle/>
          <a:p>
            <a:pPr algn="ctr"/>
            <a:r>
              <a:rPr lang="en-US" altLang="en-US" sz="3200" b="1" dirty="0"/>
              <a:t>Similarity-Based Retrieval in Text Data</a:t>
            </a:r>
          </a:p>
        </p:txBody>
      </p:sp>
      <p:sp>
        <p:nvSpPr>
          <p:cNvPr id="1883139" name="Rectangle 3"/>
          <p:cNvSpPr>
            <a:spLocks noGrp="1" noChangeArrowheads="1"/>
          </p:cNvSpPr>
          <p:nvPr>
            <p:ph idx="1"/>
          </p:nvPr>
        </p:nvSpPr>
        <p:spPr>
          <a:xfrm>
            <a:off x="462861" y="1219200"/>
            <a:ext cx="7886700" cy="4810126"/>
          </a:xfrm>
          <a:noFill/>
          <a:ln/>
        </p:spPr>
        <p:txBody>
          <a:bodyPr lIns="92075" tIns="46038" rIns="92075" bIns="46038"/>
          <a:lstStyle/>
          <a:p>
            <a:pPr lvl="1">
              <a:lnSpc>
                <a:spcPct val="100000"/>
              </a:lnSpc>
            </a:pPr>
            <a:r>
              <a:rPr lang="en-US" altLang="en-US" sz="2400" dirty="0"/>
              <a:t>Word stem</a:t>
            </a:r>
          </a:p>
          <a:p>
            <a:pPr lvl="2">
              <a:lnSpc>
                <a:spcPct val="100000"/>
              </a:lnSpc>
            </a:pPr>
            <a:r>
              <a:rPr lang="en-US" altLang="en-US" sz="1800" dirty="0"/>
              <a:t>Several words are small syntactic variants of each other since they share a common word stem</a:t>
            </a:r>
          </a:p>
          <a:p>
            <a:pPr lvl="2">
              <a:lnSpc>
                <a:spcPct val="100000"/>
              </a:lnSpc>
            </a:pPr>
            <a:r>
              <a:rPr lang="en-US" altLang="en-US" sz="1800" dirty="0"/>
              <a:t>E.g., </a:t>
            </a:r>
            <a:r>
              <a:rPr lang="en-US" altLang="en-US" sz="1800" i="1" dirty="0">
                <a:solidFill>
                  <a:schemeClr val="hlink"/>
                </a:solidFill>
              </a:rPr>
              <a:t>drug</a:t>
            </a:r>
            <a:r>
              <a:rPr lang="en-US" altLang="en-US" sz="1800" dirty="0">
                <a:solidFill>
                  <a:schemeClr val="hlink"/>
                </a:solidFill>
              </a:rPr>
              <a:t>, </a:t>
            </a:r>
            <a:r>
              <a:rPr lang="en-US" altLang="en-US" sz="1800" i="1" dirty="0">
                <a:solidFill>
                  <a:schemeClr val="hlink"/>
                </a:solidFill>
              </a:rPr>
              <a:t>drugs, drugged</a:t>
            </a:r>
            <a:endParaRPr lang="en-US" altLang="en-US" sz="1800" dirty="0">
              <a:solidFill>
                <a:srgbClr val="121328"/>
              </a:solidFill>
            </a:endParaRPr>
          </a:p>
          <a:p>
            <a:pPr lvl="1">
              <a:lnSpc>
                <a:spcPct val="100000"/>
              </a:lnSpc>
            </a:pPr>
            <a:r>
              <a:rPr lang="en-US" altLang="en-US" sz="2400" dirty="0"/>
              <a:t>A term frequency table</a:t>
            </a:r>
          </a:p>
          <a:p>
            <a:pPr lvl="2">
              <a:lnSpc>
                <a:spcPct val="100000"/>
              </a:lnSpc>
            </a:pPr>
            <a:r>
              <a:rPr lang="en-US" altLang="en-US" sz="1800" dirty="0"/>
              <a:t>Each entry</a:t>
            </a:r>
            <a:r>
              <a:rPr lang="en-US" altLang="en-US" sz="1800" i="1" dirty="0"/>
              <a:t> </a:t>
            </a:r>
            <a:r>
              <a:rPr lang="en-US" altLang="en-US" sz="1800" i="1" dirty="0" err="1"/>
              <a:t>frequent_table</a:t>
            </a:r>
            <a:r>
              <a:rPr lang="en-US" altLang="en-US" sz="1800" i="1" dirty="0"/>
              <a:t>(</a:t>
            </a:r>
            <a:r>
              <a:rPr lang="en-US" altLang="en-US" sz="1800" i="1" dirty="0" err="1"/>
              <a:t>i</a:t>
            </a:r>
            <a:r>
              <a:rPr lang="en-US" altLang="en-US" sz="1800" i="1" dirty="0"/>
              <a:t>, j)</a:t>
            </a:r>
            <a:r>
              <a:rPr lang="en-US" altLang="en-US" sz="1800" dirty="0"/>
              <a:t> =  # of occurrences of the word</a:t>
            </a:r>
            <a:r>
              <a:rPr lang="en-US" altLang="en-US" sz="1800" i="1" dirty="0"/>
              <a:t> </a:t>
            </a:r>
            <a:r>
              <a:rPr lang="en-US" altLang="en-US" sz="1800" i="1" dirty="0" err="1"/>
              <a:t>t</a:t>
            </a:r>
            <a:r>
              <a:rPr lang="en-US" altLang="en-US" sz="1800" i="1" baseline="-25000" dirty="0" err="1"/>
              <a:t>i</a:t>
            </a:r>
            <a:r>
              <a:rPr lang="en-US" altLang="en-US" sz="1800" dirty="0"/>
              <a:t> in document </a:t>
            </a:r>
            <a:r>
              <a:rPr lang="en-US" altLang="en-US" sz="1800" i="1" dirty="0"/>
              <a:t>d</a:t>
            </a:r>
            <a:r>
              <a:rPr lang="en-US" altLang="en-US" sz="1800" i="1" baseline="-25000" dirty="0"/>
              <a:t>i</a:t>
            </a:r>
            <a:endParaRPr lang="en-US" altLang="en-US" sz="1800" dirty="0"/>
          </a:p>
          <a:p>
            <a:pPr lvl="2">
              <a:lnSpc>
                <a:spcPct val="100000"/>
              </a:lnSpc>
            </a:pPr>
            <a:r>
              <a:rPr lang="en-US" altLang="en-US" sz="1800" dirty="0"/>
              <a:t>Usually, the </a:t>
            </a:r>
            <a:r>
              <a:rPr lang="en-US" altLang="en-US" sz="1800" i="1" dirty="0"/>
              <a:t>ratio</a:t>
            </a:r>
            <a:r>
              <a:rPr lang="en-US" altLang="en-US" sz="1800" dirty="0"/>
              <a:t> instead of the absolute number of occurrences is used</a:t>
            </a:r>
          </a:p>
          <a:p>
            <a:pPr lvl="1">
              <a:lnSpc>
                <a:spcPct val="100000"/>
              </a:lnSpc>
            </a:pPr>
            <a:r>
              <a:rPr lang="en-US" altLang="en-US" sz="2400" dirty="0"/>
              <a:t>Similarity metrics: measure the closeness of a document to a query (a set of keywords)</a:t>
            </a:r>
          </a:p>
          <a:p>
            <a:pPr lvl="2">
              <a:lnSpc>
                <a:spcPct val="100000"/>
              </a:lnSpc>
            </a:pPr>
            <a:r>
              <a:rPr lang="en-US" altLang="en-US" sz="1800" dirty="0"/>
              <a:t>Relative term occurrences</a:t>
            </a:r>
          </a:p>
          <a:p>
            <a:pPr lvl="2">
              <a:lnSpc>
                <a:spcPct val="100000"/>
              </a:lnSpc>
            </a:pPr>
            <a:r>
              <a:rPr lang="en-US" altLang="en-US" sz="1800" dirty="0"/>
              <a:t>Cosine distance:</a:t>
            </a:r>
          </a:p>
        </p:txBody>
      </p:sp>
      <p:sp>
        <p:nvSpPr>
          <p:cNvPr id="7" name="Slide Number Placeholder 5"/>
          <p:cNvSpPr>
            <a:spLocks noGrp="1"/>
          </p:cNvSpPr>
          <p:nvPr>
            <p:ph type="sldNum" sz="quarter" idx="12"/>
          </p:nvPr>
        </p:nvSpPr>
        <p:spPr/>
        <p:txBody>
          <a:bodyPr/>
          <a:lstStyle/>
          <a:p>
            <a:fld id="{9F215315-F619-44D6-8818-199CA0CCB1F9}" type="slidenum">
              <a:rPr lang="en-US" altLang="en-US"/>
              <a:pPr/>
              <a:t>41</a:t>
            </a:fld>
            <a:endParaRPr lang="en-US" altLang="en-US"/>
          </a:p>
        </p:txBody>
      </p:sp>
      <p:sp>
        <p:nvSpPr>
          <p:cNvPr id="5" name="Date Placeholder 3"/>
          <p:cNvSpPr>
            <a:spLocks noGrp="1"/>
          </p:cNvSpPr>
          <p:nvPr>
            <p:ph type="dt" sz="half" idx="10"/>
          </p:nvPr>
        </p:nvSpPr>
        <p:spPr/>
        <p:txBody>
          <a:bodyPr/>
          <a:lstStyle/>
          <a:p>
            <a:fld id="{55C49CB7-2452-4C08-BD64-DDB1A78CE9CB}" type="datetime1">
              <a:rPr lang="en-US" altLang="en-US" smtClean="0"/>
              <a:t>8/16/2020</a:t>
            </a:fld>
            <a:endParaRPr lang="en-US" altLang="en-US"/>
          </a:p>
        </p:txBody>
      </p:sp>
      <p:graphicFrame>
        <p:nvGraphicFramePr>
          <p:cNvPr id="1883140" name="Object 4"/>
          <p:cNvGraphicFramePr>
            <a:graphicFrameLocks noChangeAspect="1"/>
          </p:cNvGraphicFramePr>
          <p:nvPr>
            <p:extLst/>
          </p:nvPr>
        </p:nvGraphicFramePr>
        <p:xfrm>
          <a:off x="5410200" y="4982466"/>
          <a:ext cx="2540000" cy="800100"/>
        </p:xfrm>
        <a:graphic>
          <a:graphicData uri="http://schemas.openxmlformats.org/presentationml/2006/ole">
            <mc:AlternateContent xmlns:mc="http://schemas.openxmlformats.org/markup-compatibility/2006">
              <mc:Choice xmlns:v="urn:schemas-microsoft-com:vml" Requires="v">
                <p:oleObj spid="_x0000_s2059" name="Equation" r:id="rId4" imgW="2539800" imgH="799920" progId="Equation.3">
                  <p:embed/>
                </p:oleObj>
              </mc:Choice>
              <mc:Fallback>
                <p:oleObj name="Equation" r:id="rId4" imgW="2539800" imgH="799920" progId="Equation.3">
                  <p:embed/>
                  <p:pic>
                    <p:nvPicPr>
                      <p:cNvPr id="188314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4982466"/>
                        <a:ext cx="25400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00795968"/>
      </p:ext>
    </p:extLst>
  </p:cSld>
  <p:clrMapOvr>
    <a:masterClrMapping/>
  </p:clrMapOvr>
  <p:transition>
    <p:diamon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9186" name="Rectangle 2"/>
          <p:cNvSpPr>
            <a:spLocks noGrp="1" noChangeArrowheads="1"/>
          </p:cNvSpPr>
          <p:nvPr>
            <p:ph type="title"/>
          </p:nvPr>
        </p:nvSpPr>
        <p:spPr>
          <a:xfrm>
            <a:off x="457200" y="259343"/>
            <a:ext cx="7886700" cy="625474"/>
          </a:xfrm>
        </p:spPr>
        <p:txBody>
          <a:bodyPr>
            <a:normAutofit/>
          </a:bodyPr>
          <a:lstStyle/>
          <a:p>
            <a:pPr algn="ctr"/>
            <a:r>
              <a:rPr lang="en-US" altLang="zh-CN" sz="3200" b="1" dirty="0">
                <a:ea typeface="SimSun" panose="02010600030101010101" pitchFamily="2" charset="-122"/>
              </a:rPr>
              <a:t>Vector Space Model</a:t>
            </a:r>
          </a:p>
        </p:txBody>
      </p:sp>
      <p:sp>
        <p:nvSpPr>
          <p:cNvPr id="1629187" name="Rectangle 3"/>
          <p:cNvSpPr>
            <a:spLocks noGrp="1" noChangeArrowheads="1"/>
          </p:cNvSpPr>
          <p:nvPr>
            <p:ph idx="1"/>
          </p:nvPr>
        </p:nvSpPr>
        <p:spPr>
          <a:xfrm>
            <a:off x="628650" y="1371600"/>
            <a:ext cx="7886700" cy="4545806"/>
          </a:xfrm>
        </p:spPr>
        <p:txBody>
          <a:bodyPr/>
          <a:lstStyle/>
          <a:p>
            <a:pPr>
              <a:lnSpc>
                <a:spcPct val="120000"/>
              </a:lnSpc>
            </a:pPr>
            <a:r>
              <a:rPr lang="en-US" altLang="zh-CN" sz="2400" dirty="0">
                <a:ea typeface="SimSun" panose="02010600030101010101" pitchFamily="2" charset="-122"/>
              </a:rPr>
              <a:t>Represent a doc by a term vector</a:t>
            </a:r>
          </a:p>
          <a:p>
            <a:pPr lvl="1">
              <a:lnSpc>
                <a:spcPct val="120000"/>
              </a:lnSpc>
            </a:pPr>
            <a:r>
              <a:rPr lang="en-US" altLang="zh-CN" sz="2400" dirty="0">
                <a:ea typeface="SimSun" panose="02010600030101010101" pitchFamily="2" charset="-122"/>
              </a:rPr>
              <a:t>Term: basic concept, e.g., word or phrase</a:t>
            </a:r>
          </a:p>
          <a:p>
            <a:pPr lvl="1">
              <a:lnSpc>
                <a:spcPct val="120000"/>
              </a:lnSpc>
            </a:pPr>
            <a:r>
              <a:rPr lang="en-US" altLang="zh-CN" sz="2400" dirty="0">
                <a:ea typeface="SimSun" panose="02010600030101010101" pitchFamily="2" charset="-122"/>
              </a:rPr>
              <a:t>Each term defines one dimension</a:t>
            </a:r>
          </a:p>
          <a:p>
            <a:pPr lvl="1">
              <a:lnSpc>
                <a:spcPct val="120000"/>
              </a:lnSpc>
            </a:pPr>
            <a:r>
              <a:rPr lang="en-US" altLang="zh-CN" sz="2400" dirty="0">
                <a:ea typeface="SimSun" panose="02010600030101010101" pitchFamily="2" charset="-122"/>
              </a:rPr>
              <a:t>N terms define a N-dimensional space</a:t>
            </a:r>
          </a:p>
          <a:p>
            <a:pPr lvl="1">
              <a:lnSpc>
                <a:spcPct val="120000"/>
              </a:lnSpc>
            </a:pPr>
            <a:r>
              <a:rPr lang="en-US" altLang="zh-CN" sz="2400" dirty="0">
                <a:ea typeface="SimSun" panose="02010600030101010101" pitchFamily="2" charset="-122"/>
              </a:rPr>
              <a:t>Element of vector corresponds to term weight</a:t>
            </a:r>
          </a:p>
          <a:p>
            <a:pPr lvl="1">
              <a:lnSpc>
                <a:spcPct val="120000"/>
              </a:lnSpc>
            </a:pPr>
            <a:r>
              <a:rPr lang="en-US" altLang="zh-CN" sz="2400" dirty="0">
                <a:ea typeface="SimSun" panose="02010600030101010101" pitchFamily="2" charset="-122"/>
              </a:rPr>
              <a:t>E.g., d = (x</a:t>
            </a:r>
            <a:r>
              <a:rPr lang="en-US" altLang="zh-CN" sz="2400" baseline="-25000" dirty="0">
                <a:ea typeface="SimSun" panose="02010600030101010101" pitchFamily="2" charset="-122"/>
              </a:rPr>
              <a:t>1</a:t>
            </a:r>
            <a:r>
              <a:rPr lang="en-US" altLang="zh-CN" sz="2400" dirty="0">
                <a:ea typeface="SimSun" panose="02010600030101010101" pitchFamily="2" charset="-122"/>
              </a:rPr>
              <a:t>,…,</a:t>
            </a:r>
            <a:r>
              <a:rPr lang="en-US" altLang="zh-CN" sz="2400" dirty="0" err="1">
                <a:ea typeface="SimSun" panose="02010600030101010101" pitchFamily="2" charset="-122"/>
              </a:rPr>
              <a:t>x</a:t>
            </a:r>
            <a:r>
              <a:rPr lang="en-US" altLang="zh-CN" sz="2400" baseline="-25000" dirty="0" err="1">
                <a:ea typeface="SimSun" panose="02010600030101010101" pitchFamily="2" charset="-122"/>
              </a:rPr>
              <a:t>N</a:t>
            </a:r>
            <a:r>
              <a:rPr lang="en-US" altLang="zh-CN" sz="2400" dirty="0">
                <a:ea typeface="SimSun" panose="02010600030101010101" pitchFamily="2" charset="-122"/>
              </a:rPr>
              <a:t>), x</a:t>
            </a:r>
            <a:r>
              <a:rPr lang="en-US" altLang="zh-CN" sz="2400" baseline="-25000" dirty="0">
                <a:ea typeface="SimSun" panose="02010600030101010101" pitchFamily="2" charset="-122"/>
              </a:rPr>
              <a:t>i</a:t>
            </a:r>
            <a:r>
              <a:rPr lang="en-US" altLang="zh-CN" sz="2400" dirty="0">
                <a:ea typeface="SimSun" panose="02010600030101010101" pitchFamily="2" charset="-122"/>
              </a:rPr>
              <a:t> is “importance” of term </a:t>
            </a:r>
            <a:r>
              <a:rPr lang="en-US" altLang="zh-CN" sz="2400" dirty="0" err="1">
                <a:ea typeface="SimSun" panose="02010600030101010101" pitchFamily="2" charset="-122"/>
              </a:rPr>
              <a:t>i</a:t>
            </a:r>
            <a:endParaRPr lang="en-US" altLang="zh-CN" sz="2400" dirty="0">
              <a:ea typeface="SimSun" panose="02010600030101010101" pitchFamily="2" charset="-122"/>
            </a:endParaRPr>
          </a:p>
          <a:p>
            <a:pPr>
              <a:lnSpc>
                <a:spcPct val="120000"/>
              </a:lnSpc>
            </a:pPr>
            <a:r>
              <a:rPr lang="en-US" altLang="zh-CN" sz="2400" dirty="0">
                <a:ea typeface="SimSun" panose="02010600030101010101" pitchFamily="2" charset="-122"/>
              </a:rPr>
              <a:t>New document is assigned to the most likely category based on vector similarity. </a:t>
            </a:r>
          </a:p>
        </p:txBody>
      </p:sp>
      <p:sp>
        <p:nvSpPr>
          <p:cNvPr id="6" name="Slide Number Placeholder 5"/>
          <p:cNvSpPr>
            <a:spLocks noGrp="1"/>
          </p:cNvSpPr>
          <p:nvPr>
            <p:ph type="sldNum" sz="quarter" idx="12"/>
          </p:nvPr>
        </p:nvSpPr>
        <p:spPr/>
        <p:txBody>
          <a:bodyPr/>
          <a:lstStyle/>
          <a:p>
            <a:fld id="{41068443-A80F-461A-A7D5-478FD4B943DB}" type="slidenum">
              <a:rPr lang="en-US" altLang="en-US"/>
              <a:pPr/>
              <a:t>42</a:t>
            </a:fld>
            <a:endParaRPr lang="en-US" altLang="en-US"/>
          </a:p>
        </p:txBody>
      </p:sp>
      <p:sp>
        <p:nvSpPr>
          <p:cNvPr id="4" name="Date Placeholder 3"/>
          <p:cNvSpPr>
            <a:spLocks noGrp="1"/>
          </p:cNvSpPr>
          <p:nvPr>
            <p:ph type="dt" sz="half" idx="10"/>
          </p:nvPr>
        </p:nvSpPr>
        <p:spPr/>
        <p:txBody>
          <a:bodyPr/>
          <a:lstStyle/>
          <a:p>
            <a:fld id="{6D0E17D2-E345-42F7-A7FA-BEAF7D60D579}" type="datetime1">
              <a:rPr lang="en-US" altLang="en-US" smtClean="0"/>
              <a:t>8/16/2020</a:t>
            </a:fld>
            <a:endParaRPr lang="en-US" altLang="en-US"/>
          </a:p>
        </p:txBody>
      </p:sp>
    </p:spTree>
    <p:extLst>
      <p:ext uri="{BB962C8B-B14F-4D97-AF65-F5344CB8AC3E}">
        <p14:creationId xmlns:p14="http://schemas.microsoft.com/office/powerpoint/2010/main" val="2633741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1234" name="Rectangle 2"/>
          <p:cNvSpPr>
            <a:spLocks noGrp="1" noChangeArrowheads="1"/>
          </p:cNvSpPr>
          <p:nvPr>
            <p:ph type="title"/>
          </p:nvPr>
        </p:nvSpPr>
        <p:spPr>
          <a:xfrm>
            <a:off x="533400" y="342572"/>
            <a:ext cx="7886700" cy="701674"/>
          </a:xfrm>
        </p:spPr>
        <p:txBody>
          <a:bodyPr>
            <a:normAutofit/>
          </a:bodyPr>
          <a:lstStyle/>
          <a:p>
            <a:pPr algn="ctr"/>
            <a:r>
              <a:rPr lang="en-US" altLang="zh-CN" sz="3200" b="1" dirty="0">
                <a:ea typeface="SimSun" panose="02010600030101010101" pitchFamily="2" charset="-122"/>
              </a:rPr>
              <a:t>What VS Model Does Not Specify</a:t>
            </a:r>
          </a:p>
        </p:txBody>
      </p:sp>
      <p:sp>
        <p:nvSpPr>
          <p:cNvPr id="1631235" name="Rectangle 3"/>
          <p:cNvSpPr>
            <a:spLocks noGrp="1" noChangeArrowheads="1"/>
          </p:cNvSpPr>
          <p:nvPr>
            <p:ph idx="1"/>
          </p:nvPr>
        </p:nvSpPr>
        <p:spPr>
          <a:xfrm>
            <a:off x="533400" y="1371600"/>
            <a:ext cx="8001000" cy="4648200"/>
          </a:xfrm>
        </p:spPr>
        <p:txBody>
          <a:bodyPr/>
          <a:lstStyle/>
          <a:p>
            <a:pPr>
              <a:lnSpc>
                <a:spcPct val="100000"/>
              </a:lnSpc>
            </a:pPr>
            <a:r>
              <a:rPr lang="en-US" altLang="zh-CN" sz="2400" dirty="0">
                <a:ea typeface="SimSun" panose="02010600030101010101" pitchFamily="2" charset="-122"/>
              </a:rPr>
              <a:t>How to select terms to capture “basic concepts” </a:t>
            </a:r>
          </a:p>
          <a:p>
            <a:pPr lvl="1">
              <a:lnSpc>
                <a:spcPct val="100000"/>
              </a:lnSpc>
            </a:pPr>
            <a:r>
              <a:rPr lang="en-US" altLang="zh-CN" sz="2400" dirty="0">
                <a:ea typeface="SimSun" panose="02010600030101010101" pitchFamily="2" charset="-122"/>
              </a:rPr>
              <a:t>Word stopping</a:t>
            </a:r>
          </a:p>
          <a:p>
            <a:pPr lvl="2">
              <a:lnSpc>
                <a:spcPct val="100000"/>
              </a:lnSpc>
            </a:pPr>
            <a:r>
              <a:rPr lang="en-US" altLang="zh-CN" sz="1800" dirty="0">
                <a:ea typeface="SimSun" panose="02010600030101010101" pitchFamily="2" charset="-122"/>
              </a:rPr>
              <a:t>e.g. “a”, “the”, “always”, “along”</a:t>
            </a:r>
          </a:p>
          <a:p>
            <a:pPr lvl="1">
              <a:lnSpc>
                <a:spcPct val="100000"/>
              </a:lnSpc>
            </a:pPr>
            <a:r>
              <a:rPr lang="en-US" altLang="zh-CN" sz="2400" dirty="0">
                <a:ea typeface="SimSun" panose="02010600030101010101" pitchFamily="2" charset="-122"/>
              </a:rPr>
              <a:t>Word stemming</a:t>
            </a:r>
          </a:p>
          <a:p>
            <a:pPr lvl="2">
              <a:lnSpc>
                <a:spcPct val="100000"/>
              </a:lnSpc>
            </a:pPr>
            <a:r>
              <a:rPr lang="en-US" altLang="zh-CN" sz="1800" dirty="0">
                <a:ea typeface="SimSun" panose="02010600030101010101" pitchFamily="2" charset="-122"/>
              </a:rPr>
              <a:t>e.g. “computer”, “computing”, “computerize” =&gt; “compute”</a:t>
            </a:r>
            <a:endParaRPr lang="en-US" altLang="zh-CN" dirty="0">
              <a:ea typeface="SimSun" panose="02010600030101010101" pitchFamily="2" charset="-122"/>
            </a:endParaRPr>
          </a:p>
          <a:p>
            <a:pPr lvl="1">
              <a:lnSpc>
                <a:spcPct val="100000"/>
              </a:lnSpc>
            </a:pPr>
            <a:r>
              <a:rPr lang="en-US" altLang="zh-CN" sz="2400" dirty="0">
                <a:ea typeface="SimSun" panose="02010600030101010101" pitchFamily="2" charset="-122"/>
              </a:rPr>
              <a:t>Latent semantic indexing</a:t>
            </a:r>
          </a:p>
          <a:p>
            <a:pPr>
              <a:lnSpc>
                <a:spcPct val="100000"/>
              </a:lnSpc>
            </a:pPr>
            <a:r>
              <a:rPr lang="en-US" altLang="zh-CN" sz="2400" dirty="0">
                <a:ea typeface="SimSun" panose="02010600030101010101" pitchFamily="2" charset="-122"/>
              </a:rPr>
              <a:t>How to assign weights</a:t>
            </a:r>
          </a:p>
          <a:p>
            <a:pPr lvl="1">
              <a:lnSpc>
                <a:spcPct val="100000"/>
              </a:lnSpc>
            </a:pPr>
            <a:r>
              <a:rPr lang="en-US" altLang="zh-CN" sz="2400" dirty="0">
                <a:ea typeface="SimSun" panose="02010600030101010101" pitchFamily="2" charset="-122"/>
              </a:rPr>
              <a:t>Not all words are equally important: Some are more indicative than others</a:t>
            </a:r>
          </a:p>
          <a:p>
            <a:pPr lvl="2">
              <a:lnSpc>
                <a:spcPct val="100000"/>
              </a:lnSpc>
            </a:pPr>
            <a:r>
              <a:rPr lang="en-US" altLang="zh-CN" sz="1800" dirty="0">
                <a:ea typeface="SimSun" panose="02010600030101010101" pitchFamily="2" charset="-122"/>
              </a:rPr>
              <a:t>e.g. “algebra” vs. “science”</a:t>
            </a:r>
          </a:p>
          <a:p>
            <a:pPr>
              <a:lnSpc>
                <a:spcPct val="100000"/>
              </a:lnSpc>
            </a:pPr>
            <a:r>
              <a:rPr lang="en-US" altLang="zh-CN" sz="2400" dirty="0">
                <a:ea typeface="SimSun" panose="02010600030101010101" pitchFamily="2" charset="-122"/>
              </a:rPr>
              <a:t>How to measure the similarity</a:t>
            </a:r>
          </a:p>
        </p:txBody>
      </p:sp>
      <p:sp>
        <p:nvSpPr>
          <p:cNvPr id="6" name="Slide Number Placeholder 5"/>
          <p:cNvSpPr>
            <a:spLocks noGrp="1"/>
          </p:cNvSpPr>
          <p:nvPr>
            <p:ph type="sldNum" sz="quarter" idx="12"/>
          </p:nvPr>
        </p:nvSpPr>
        <p:spPr/>
        <p:txBody>
          <a:bodyPr/>
          <a:lstStyle/>
          <a:p>
            <a:fld id="{ACE19278-2689-4388-807D-612DDD02AF1E}" type="slidenum">
              <a:rPr lang="en-US" altLang="en-US"/>
              <a:pPr/>
              <a:t>43</a:t>
            </a:fld>
            <a:endParaRPr lang="en-US" altLang="en-US"/>
          </a:p>
        </p:txBody>
      </p:sp>
      <p:sp>
        <p:nvSpPr>
          <p:cNvPr id="4" name="Date Placeholder 3"/>
          <p:cNvSpPr>
            <a:spLocks noGrp="1"/>
          </p:cNvSpPr>
          <p:nvPr>
            <p:ph type="dt" sz="half" idx="10"/>
          </p:nvPr>
        </p:nvSpPr>
        <p:spPr/>
        <p:txBody>
          <a:bodyPr/>
          <a:lstStyle/>
          <a:p>
            <a:fld id="{3C6266AD-8915-48D9-8991-AFF21A471F18}" type="datetime1">
              <a:rPr lang="en-US" altLang="en-US" smtClean="0"/>
              <a:t>8/16/2020</a:t>
            </a:fld>
            <a:endParaRPr lang="en-US" altLang="en-US"/>
          </a:p>
        </p:txBody>
      </p:sp>
    </p:spTree>
    <p:extLst>
      <p:ext uri="{BB962C8B-B14F-4D97-AF65-F5344CB8AC3E}">
        <p14:creationId xmlns:p14="http://schemas.microsoft.com/office/powerpoint/2010/main" val="28737448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2258" name="Rectangle 2"/>
          <p:cNvSpPr>
            <a:spLocks noGrp="1" noChangeArrowheads="1"/>
          </p:cNvSpPr>
          <p:nvPr>
            <p:ph type="title"/>
          </p:nvPr>
        </p:nvSpPr>
        <p:spPr>
          <a:xfrm>
            <a:off x="628650" y="204403"/>
            <a:ext cx="7886700" cy="701674"/>
          </a:xfrm>
        </p:spPr>
        <p:txBody>
          <a:bodyPr>
            <a:normAutofit/>
          </a:bodyPr>
          <a:lstStyle/>
          <a:p>
            <a:pPr algn="ctr"/>
            <a:r>
              <a:rPr lang="en-US" altLang="zh-CN" sz="3200" b="1" dirty="0">
                <a:ea typeface="SimSun" panose="02010600030101010101" pitchFamily="2" charset="-122"/>
              </a:rPr>
              <a:t>How to Assign Weights</a:t>
            </a:r>
          </a:p>
        </p:txBody>
      </p:sp>
      <p:sp>
        <p:nvSpPr>
          <p:cNvPr id="1632259" name="Rectangle 3"/>
          <p:cNvSpPr>
            <a:spLocks noGrp="1" noChangeArrowheads="1"/>
          </p:cNvSpPr>
          <p:nvPr>
            <p:ph idx="1"/>
          </p:nvPr>
        </p:nvSpPr>
        <p:spPr>
          <a:xfrm>
            <a:off x="533400" y="1371600"/>
            <a:ext cx="7886700" cy="4572889"/>
          </a:xfrm>
        </p:spPr>
        <p:txBody>
          <a:bodyPr>
            <a:normAutofit/>
          </a:bodyPr>
          <a:lstStyle/>
          <a:p>
            <a:pPr>
              <a:lnSpc>
                <a:spcPct val="100000"/>
              </a:lnSpc>
            </a:pPr>
            <a:r>
              <a:rPr lang="en-US" altLang="zh-CN" sz="2800" dirty="0">
                <a:ea typeface="SimSun" panose="02010600030101010101" pitchFamily="2" charset="-122"/>
              </a:rPr>
              <a:t>Two-fold heuristics based on frequency</a:t>
            </a:r>
          </a:p>
          <a:p>
            <a:pPr lvl="1">
              <a:lnSpc>
                <a:spcPct val="100000"/>
              </a:lnSpc>
            </a:pPr>
            <a:r>
              <a:rPr lang="en-US" altLang="zh-CN" sz="2400" dirty="0">
                <a:ea typeface="SimSun" panose="02010600030101010101" pitchFamily="2" charset="-122"/>
              </a:rPr>
              <a:t>TF (Term frequency)			</a:t>
            </a:r>
          </a:p>
          <a:p>
            <a:pPr lvl="2">
              <a:lnSpc>
                <a:spcPct val="100000"/>
              </a:lnSpc>
            </a:pPr>
            <a:r>
              <a:rPr lang="en-US" altLang="zh-CN" sz="1800" dirty="0">
                <a:ea typeface="SimSun" panose="02010600030101010101" pitchFamily="2" charset="-122"/>
              </a:rPr>
              <a:t>More frequent </a:t>
            </a:r>
            <a:r>
              <a:rPr lang="en-US" altLang="zh-CN" sz="1800" b="1" i="1" dirty="0">
                <a:solidFill>
                  <a:srgbClr val="FF0000"/>
                </a:solidFill>
                <a:ea typeface="SimSun" panose="02010600030101010101" pitchFamily="2" charset="-122"/>
              </a:rPr>
              <a:t>within</a:t>
            </a:r>
            <a:r>
              <a:rPr lang="en-US" altLang="zh-CN" sz="1800" dirty="0">
                <a:ea typeface="SimSun" panose="02010600030101010101" pitchFamily="2" charset="-122"/>
              </a:rPr>
              <a:t> a document </a:t>
            </a:r>
            <a:r>
              <a:rPr lang="en-US" altLang="zh-CN" sz="1800" dirty="0">
                <a:ea typeface="SimSun" panose="02010600030101010101" pitchFamily="2" charset="-122"/>
                <a:sym typeface="Wingdings" panose="05000000000000000000" pitchFamily="2" charset="2"/>
              </a:rPr>
              <a:t></a:t>
            </a:r>
            <a:r>
              <a:rPr lang="en-US" altLang="zh-CN" sz="1800" dirty="0">
                <a:ea typeface="SimSun" panose="02010600030101010101" pitchFamily="2" charset="-122"/>
              </a:rPr>
              <a:t> more relevant to semantics</a:t>
            </a:r>
          </a:p>
          <a:p>
            <a:pPr lvl="2">
              <a:lnSpc>
                <a:spcPct val="100000"/>
              </a:lnSpc>
            </a:pPr>
            <a:endParaRPr lang="en-US" altLang="zh-CN" sz="1800" dirty="0">
              <a:ea typeface="SimSun" panose="02010600030101010101" pitchFamily="2" charset="-122"/>
            </a:endParaRPr>
          </a:p>
          <a:p>
            <a:pPr lvl="2">
              <a:lnSpc>
                <a:spcPct val="100000"/>
              </a:lnSpc>
            </a:pPr>
            <a:endParaRPr lang="en-US" altLang="zh-CN" sz="1800" dirty="0">
              <a:ea typeface="SimSun" panose="02010600030101010101" pitchFamily="2" charset="-122"/>
            </a:endParaRPr>
          </a:p>
          <a:p>
            <a:pPr lvl="1">
              <a:lnSpc>
                <a:spcPct val="100000"/>
              </a:lnSpc>
            </a:pPr>
            <a:r>
              <a:rPr lang="en-US" altLang="zh-CN" sz="2400" dirty="0">
                <a:ea typeface="SimSun" panose="02010600030101010101" pitchFamily="2" charset="-122"/>
              </a:rPr>
              <a:t>IDF (Inverse document frequency)</a:t>
            </a:r>
          </a:p>
          <a:p>
            <a:pPr lvl="2">
              <a:lnSpc>
                <a:spcPct val="100000"/>
              </a:lnSpc>
            </a:pPr>
            <a:r>
              <a:rPr lang="en-US" altLang="zh-CN" sz="1800" dirty="0">
                <a:ea typeface="SimSun" panose="02010600030101010101" pitchFamily="2" charset="-122"/>
              </a:rPr>
              <a:t>Less frequent</a:t>
            </a:r>
            <a:r>
              <a:rPr lang="en-US" altLang="zh-CN" sz="1800" b="1" i="1" dirty="0">
                <a:solidFill>
                  <a:srgbClr val="FF0000"/>
                </a:solidFill>
                <a:ea typeface="SimSun" panose="02010600030101010101" pitchFamily="2" charset="-122"/>
              </a:rPr>
              <a:t> among</a:t>
            </a:r>
            <a:r>
              <a:rPr lang="en-US" altLang="zh-CN" sz="1800" dirty="0">
                <a:ea typeface="SimSun" panose="02010600030101010101" pitchFamily="2" charset="-122"/>
              </a:rPr>
              <a:t> documents </a:t>
            </a:r>
            <a:r>
              <a:rPr lang="en-US" altLang="zh-CN" sz="1800" dirty="0">
                <a:ea typeface="SimSun" panose="02010600030101010101" pitchFamily="2" charset="-122"/>
                <a:sym typeface="Wingdings" panose="05000000000000000000" pitchFamily="2" charset="2"/>
              </a:rPr>
              <a:t></a:t>
            </a:r>
            <a:r>
              <a:rPr lang="en-US" altLang="zh-CN" sz="1800" dirty="0">
                <a:ea typeface="SimSun" panose="02010600030101010101" pitchFamily="2" charset="-122"/>
              </a:rPr>
              <a:t> more discriminative</a:t>
            </a:r>
          </a:p>
        </p:txBody>
      </p:sp>
      <p:sp>
        <p:nvSpPr>
          <p:cNvPr id="6" name="Slide Number Placeholder 5"/>
          <p:cNvSpPr>
            <a:spLocks noGrp="1"/>
          </p:cNvSpPr>
          <p:nvPr>
            <p:ph type="sldNum" sz="quarter" idx="12"/>
          </p:nvPr>
        </p:nvSpPr>
        <p:spPr/>
        <p:txBody>
          <a:bodyPr/>
          <a:lstStyle/>
          <a:p>
            <a:fld id="{55F2911C-B7E1-4628-B277-49858E362A0A}" type="slidenum">
              <a:rPr lang="en-US" altLang="en-US"/>
              <a:pPr/>
              <a:t>44</a:t>
            </a:fld>
            <a:endParaRPr lang="en-US" altLang="en-US"/>
          </a:p>
        </p:txBody>
      </p:sp>
      <p:sp>
        <p:nvSpPr>
          <p:cNvPr id="4" name="Date Placeholder 3"/>
          <p:cNvSpPr>
            <a:spLocks noGrp="1"/>
          </p:cNvSpPr>
          <p:nvPr>
            <p:ph type="dt" sz="half" idx="10"/>
          </p:nvPr>
        </p:nvSpPr>
        <p:spPr/>
        <p:txBody>
          <a:bodyPr/>
          <a:lstStyle/>
          <a:p>
            <a:fld id="{6964D133-54D1-43F3-B5DB-877F714159A8}" type="datetime1">
              <a:rPr lang="en-US" altLang="en-US" smtClean="0"/>
              <a:t>8/16/2020</a:t>
            </a:fld>
            <a:endParaRPr lang="en-US" altLang="en-US"/>
          </a:p>
        </p:txBody>
      </p:sp>
    </p:spTree>
    <p:extLst>
      <p:ext uri="{BB962C8B-B14F-4D97-AF65-F5344CB8AC3E}">
        <p14:creationId xmlns:p14="http://schemas.microsoft.com/office/powerpoint/2010/main" val="29914235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3282" name="Rectangle 2"/>
          <p:cNvSpPr>
            <a:spLocks noGrp="1" noChangeArrowheads="1"/>
          </p:cNvSpPr>
          <p:nvPr>
            <p:ph type="title"/>
          </p:nvPr>
        </p:nvSpPr>
        <p:spPr>
          <a:xfrm>
            <a:off x="647235" y="231447"/>
            <a:ext cx="7886700" cy="611186"/>
          </a:xfrm>
        </p:spPr>
        <p:txBody>
          <a:bodyPr>
            <a:normAutofit/>
          </a:bodyPr>
          <a:lstStyle/>
          <a:p>
            <a:pPr algn="ctr"/>
            <a:r>
              <a:rPr lang="en-US" altLang="zh-CN" sz="3200" b="1" dirty="0">
                <a:ea typeface="SimSun" panose="02010600030101010101" pitchFamily="2" charset="-122"/>
              </a:rPr>
              <a:t>TF Weighting</a:t>
            </a:r>
          </a:p>
        </p:txBody>
      </p:sp>
      <p:sp>
        <p:nvSpPr>
          <p:cNvPr id="1633283" name="Rectangle 3"/>
          <p:cNvSpPr>
            <a:spLocks noGrp="1" noChangeArrowheads="1"/>
          </p:cNvSpPr>
          <p:nvPr>
            <p:ph idx="1"/>
          </p:nvPr>
        </p:nvSpPr>
        <p:spPr>
          <a:xfrm>
            <a:off x="628650" y="1482395"/>
            <a:ext cx="7886700" cy="4544549"/>
          </a:xfrm>
        </p:spPr>
        <p:txBody>
          <a:bodyPr/>
          <a:lstStyle/>
          <a:p>
            <a:pPr>
              <a:lnSpc>
                <a:spcPct val="110000"/>
              </a:lnSpc>
            </a:pPr>
            <a:r>
              <a:rPr lang="en-US" altLang="ja-JP" sz="2400" dirty="0">
                <a:ea typeface="ＭＳ Ｐゴシック" panose="020B0600070205080204" pitchFamily="34" charset="-128"/>
              </a:rPr>
              <a:t>Weighting:</a:t>
            </a:r>
          </a:p>
          <a:p>
            <a:pPr lvl="1">
              <a:lnSpc>
                <a:spcPct val="110000"/>
              </a:lnSpc>
            </a:pPr>
            <a:r>
              <a:rPr lang="en-US" altLang="ja-JP" sz="2400" dirty="0">
                <a:ea typeface="ＭＳ Ｐゴシック" panose="020B0600070205080204" pitchFamily="34" charset="-128"/>
              </a:rPr>
              <a:t>More frequent =&gt; more relevant to topic</a:t>
            </a:r>
          </a:p>
          <a:p>
            <a:pPr lvl="2">
              <a:lnSpc>
                <a:spcPct val="110000"/>
              </a:lnSpc>
            </a:pPr>
            <a:r>
              <a:rPr lang="en-US" altLang="ja-JP" sz="1800" dirty="0">
                <a:ea typeface="ＭＳ Ｐゴシック" panose="020B0600070205080204" pitchFamily="34" charset="-128"/>
              </a:rPr>
              <a:t>Raw TF= f(</a:t>
            </a:r>
            <a:r>
              <a:rPr lang="en-US" altLang="ja-JP" sz="1800" i="1" dirty="0" err="1">
                <a:ea typeface="ＭＳ Ｐゴシック" panose="020B0600070205080204" pitchFamily="34" charset="-128"/>
              </a:rPr>
              <a:t>t,d</a:t>
            </a:r>
            <a:r>
              <a:rPr lang="en-US" altLang="ja-JP" sz="1800" dirty="0">
                <a:ea typeface="ＭＳ Ｐゴシック" panose="020B0600070205080204" pitchFamily="34" charset="-128"/>
              </a:rPr>
              <a:t>): how many times term</a:t>
            </a:r>
            <a:r>
              <a:rPr lang="en-US" altLang="ja-JP" sz="1800" i="1" dirty="0">
                <a:ea typeface="ＭＳ Ｐゴシック" panose="020B0600070205080204" pitchFamily="34" charset="-128"/>
              </a:rPr>
              <a:t> t</a:t>
            </a:r>
            <a:r>
              <a:rPr lang="en-US" altLang="ja-JP" sz="1800" dirty="0">
                <a:ea typeface="ＭＳ Ｐゴシック" panose="020B0600070205080204" pitchFamily="34" charset="-128"/>
              </a:rPr>
              <a:t>  appears in doc </a:t>
            </a:r>
            <a:r>
              <a:rPr lang="en-US" altLang="ja-JP" sz="1800" i="1" dirty="0">
                <a:ea typeface="ＭＳ Ｐゴシック" panose="020B0600070205080204" pitchFamily="34" charset="-128"/>
              </a:rPr>
              <a:t>d</a:t>
            </a:r>
            <a:r>
              <a:rPr lang="en-US" altLang="ja-JP" sz="1800" dirty="0">
                <a:ea typeface="ＭＳ Ｐゴシック" panose="020B0600070205080204" pitchFamily="34" charset="-128"/>
              </a:rPr>
              <a:t> </a:t>
            </a:r>
            <a:endParaRPr lang="en-US" altLang="ja-JP" sz="2000" dirty="0">
              <a:ea typeface="ＭＳ Ｐゴシック" panose="020B0600070205080204" pitchFamily="34" charset="-128"/>
            </a:endParaRPr>
          </a:p>
          <a:p>
            <a:pPr>
              <a:lnSpc>
                <a:spcPct val="110000"/>
              </a:lnSpc>
            </a:pPr>
            <a:r>
              <a:rPr lang="en-US" altLang="ja-JP" sz="2400" dirty="0">
                <a:ea typeface="ＭＳ Ｐゴシック" panose="020B0600070205080204" pitchFamily="34" charset="-128"/>
              </a:rPr>
              <a:t>Normalization:</a:t>
            </a:r>
          </a:p>
          <a:p>
            <a:pPr lvl="1">
              <a:lnSpc>
                <a:spcPct val="110000"/>
              </a:lnSpc>
            </a:pPr>
            <a:r>
              <a:rPr lang="en-US" altLang="ja-JP" sz="2400" dirty="0">
                <a:ea typeface="ＭＳ Ｐゴシック" panose="020B0600070205080204" pitchFamily="34" charset="-128"/>
              </a:rPr>
              <a:t>Document length varies =&gt; relative frequency preferred</a:t>
            </a:r>
          </a:p>
          <a:p>
            <a:pPr lvl="2">
              <a:lnSpc>
                <a:spcPct val="110000"/>
              </a:lnSpc>
            </a:pPr>
            <a:r>
              <a:rPr lang="en-US" altLang="ja-JP" sz="1800" dirty="0">
                <a:ea typeface="ＭＳ Ｐゴシック" panose="020B0600070205080204" pitchFamily="34" charset="-128"/>
              </a:rPr>
              <a:t>e.g., Maximum frequency normalization</a:t>
            </a:r>
            <a:endParaRPr lang="en-US" altLang="zh-CN" sz="1800" dirty="0">
              <a:ea typeface="ＭＳ Ｐゴシック" panose="020B0600070205080204" pitchFamily="34" charset="-128"/>
            </a:endParaRPr>
          </a:p>
        </p:txBody>
      </p:sp>
      <p:sp>
        <p:nvSpPr>
          <p:cNvPr id="7" name="Slide Number Placeholder 5"/>
          <p:cNvSpPr>
            <a:spLocks noGrp="1"/>
          </p:cNvSpPr>
          <p:nvPr>
            <p:ph type="sldNum" sz="quarter" idx="12"/>
          </p:nvPr>
        </p:nvSpPr>
        <p:spPr/>
        <p:txBody>
          <a:bodyPr/>
          <a:lstStyle/>
          <a:p>
            <a:fld id="{F1D24604-86A7-4DEE-A88F-C6D0FC0185ED}" type="slidenum">
              <a:rPr lang="en-US" altLang="en-US"/>
              <a:pPr/>
              <a:t>45</a:t>
            </a:fld>
            <a:endParaRPr lang="en-US" altLang="en-US"/>
          </a:p>
        </p:txBody>
      </p:sp>
      <p:sp>
        <p:nvSpPr>
          <p:cNvPr id="5" name="Date Placeholder 3"/>
          <p:cNvSpPr>
            <a:spLocks noGrp="1"/>
          </p:cNvSpPr>
          <p:nvPr>
            <p:ph type="dt" sz="half" idx="10"/>
          </p:nvPr>
        </p:nvSpPr>
        <p:spPr/>
        <p:txBody>
          <a:bodyPr/>
          <a:lstStyle/>
          <a:p>
            <a:fld id="{93EA4536-CD5D-42DA-9A92-1CECE41B44E9}" type="datetime1">
              <a:rPr lang="en-US" altLang="en-US" smtClean="0"/>
              <a:t>8/16/2020</a:t>
            </a:fld>
            <a:endParaRPr lang="en-US" altLang="en-US"/>
          </a:p>
        </p:txBody>
      </p:sp>
      <p:pic>
        <p:nvPicPr>
          <p:cNvPr id="16332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756150"/>
            <a:ext cx="4572000" cy="85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91331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4306" name="Rectangle 2"/>
          <p:cNvSpPr>
            <a:spLocks noGrp="1" noChangeArrowheads="1"/>
          </p:cNvSpPr>
          <p:nvPr>
            <p:ph type="title"/>
          </p:nvPr>
        </p:nvSpPr>
        <p:spPr>
          <a:xfrm>
            <a:off x="381000" y="365127"/>
            <a:ext cx="7886700" cy="930274"/>
          </a:xfrm>
        </p:spPr>
        <p:txBody>
          <a:bodyPr>
            <a:normAutofit/>
          </a:bodyPr>
          <a:lstStyle/>
          <a:p>
            <a:pPr algn="ctr"/>
            <a:r>
              <a:rPr lang="en-US" altLang="zh-CN" sz="3200" b="1" dirty="0">
                <a:ea typeface="SimSun" panose="02010600030101010101" pitchFamily="2" charset="-122"/>
              </a:rPr>
              <a:t>IDF Weighting</a:t>
            </a:r>
          </a:p>
        </p:txBody>
      </p:sp>
      <p:sp>
        <p:nvSpPr>
          <p:cNvPr id="1634307" name="Rectangle 3"/>
          <p:cNvSpPr>
            <a:spLocks noGrp="1" noChangeArrowheads="1"/>
          </p:cNvSpPr>
          <p:nvPr>
            <p:ph idx="1"/>
          </p:nvPr>
        </p:nvSpPr>
        <p:spPr/>
        <p:txBody>
          <a:bodyPr>
            <a:normAutofit/>
          </a:bodyPr>
          <a:lstStyle/>
          <a:p>
            <a:pPr>
              <a:lnSpc>
                <a:spcPct val="100000"/>
              </a:lnSpc>
            </a:pPr>
            <a:r>
              <a:rPr lang="en-US" altLang="zh-CN" sz="2400" dirty="0">
                <a:ea typeface="SimSun" panose="02010600030101010101" pitchFamily="2" charset="-122"/>
              </a:rPr>
              <a:t>Ideas:</a:t>
            </a:r>
          </a:p>
          <a:p>
            <a:pPr lvl="1">
              <a:lnSpc>
                <a:spcPct val="100000"/>
              </a:lnSpc>
            </a:pPr>
            <a:r>
              <a:rPr lang="en-US" altLang="zh-CN" sz="2000" dirty="0">
                <a:ea typeface="SimSun" panose="02010600030101010101" pitchFamily="2" charset="-122"/>
              </a:rPr>
              <a:t>Less frequent</a:t>
            </a:r>
            <a:r>
              <a:rPr lang="en-US" altLang="zh-CN" sz="2000" b="1" i="1" dirty="0">
                <a:solidFill>
                  <a:srgbClr val="FF0000"/>
                </a:solidFill>
                <a:ea typeface="SimSun" panose="02010600030101010101" pitchFamily="2" charset="-122"/>
              </a:rPr>
              <a:t> among</a:t>
            </a:r>
            <a:r>
              <a:rPr lang="en-US" altLang="zh-CN" sz="2000" dirty="0">
                <a:ea typeface="SimSun" panose="02010600030101010101" pitchFamily="2" charset="-122"/>
              </a:rPr>
              <a:t> documents </a:t>
            </a:r>
            <a:r>
              <a:rPr lang="en-US" altLang="zh-CN" sz="2000" dirty="0">
                <a:ea typeface="SimSun" panose="02010600030101010101" pitchFamily="2" charset="-122"/>
                <a:sym typeface="Wingdings" panose="05000000000000000000" pitchFamily="2" charset="2"/>
              </a:rPr>
              <a:t></a:t>
            </a:r>
            <a:r>
              <a:rPr lang="en-US" altLang="zh-CN" sz="2000" dirty="0">
                <a:ea typeface="SimSun" panose="02010600030101010101" pitchFamily="2" charset="-122"/>
              </a:rPr>
              <a:t> more discriminative</a:t>
            </a:r>
          </a:p>
          <a:p>
            <a:pPr lvl="1">
              <a:lnSpc>
                <a:spcPct val="100000"/>
              </a:lnSpc>
            </a:pPr>
            <a:endParaRPr lang="en-US" altLang="ja-JP" sz="2000" dirty="0">
              <a:ea typeface="ＭＳ Ｐゴシック" panose="020B0600070205080204" pitchFamily="34" charset="-128"/>
            </a:endParaRPr>
          </a:p>
          <a:p>
            <a:pPr>
              <a:lnSpc>
                <a:spcPct val="100000"/>
              </a:lnSpc>
            </a:pPr>
            <a:r>
              <a:rPr lang="en-US" altLang="ja-JP" sz="2400" dirty="0">
                <a:ea typeface="ＭＳ Ｐゴシック" panose="020B0600070205080204" pitchFamily="34" charset="-128"/>
              </a:rPr>
              <a:t>Formula:								</a:t>
            </a:r>
          </a:p>
          <a:p>
            <a:pPr>
              <a:buFont typeface="Wingdings" panose="05000000000000000000" pitchFamily="2" charset="2"/>
              <a:buNone/>
            </a:pPr>
            <a:endParaRPr lang="en-US" altLang="ja-JP" sz="2400" dirty="0">
              <a:ea typeface="ＭＳ Ｐゴシック" panose="020B0600070205080204" pitchFamily="34" charset="-128"/>
            </a:endParaRPr>
          </a:p>
          <a:p>
            <a:pPr>
              <a:lnSpc>
                <a:spcPct val="110000"/>
              </a:lnSpc>
              <a:buFont typeface="Wingdings" panose="05000000000000000000" pitchFamily="2" charset="2"/>
              <a:buNone/>
            </a:pPr>
            <a:r>
              <a:rPr lang="en-US" altLang="ja-JP" sz="2400" dirty="0">
                <a:ea typeface="ＭＳ Ｐゴシック" panose="020B0600070205080204" pitchFamily="34" charset="-128"/>
              </a:rPr>
              <a:t>			n </a:t>
            </a:r>
            <a:r>
              <a:rPr lang="en-US" altLang="ja-JP" sz="2400" dirty="0">
                <a:ea typeface="ＭＳ Ｐゴシック" panose="020B0600070205080204" pitchFamily="34" charset="-128"/>
                <a:cs typeface="Tahoma" panose="020B0604030504040204" pitchFamily="34" charset="0"/>
              </a:rPr>
              <a:t>—</a:t>
            </a:r>
            <a:r>
              <a:rPr lang="en-US" altLang="ja-JP" sz="2400" dirty="0">
                <a:ea typeface="ＭＳ Ｐゴシック" panose="020B0600070205080204" pitchFamily="34" charset="-128"/>
              </a:rPr>
              <a:t> total number of docs                 		</a:t>
            </a:r>
          </a:p>
          <a:p>
            <a:pPr>
              <a:lnSpc>
                <a:spcPct val="110000"/>
              </a:lnSpc>
              <a:buFont typeface="Wingdings" panose="05000000000000000000" pitchFamily="2" charset="2"/>
              <a:buNone/>
            </a:pPr>
            <a:r>
              <a:rPr lang="en-US" altLang="ja-JP" sz="2400" dirty="0">
                <a:ea typeface="ＭＳ Ｐゴシック" panose="020B0600070205080204" pitchFamily="34" charset="-128"/>
              </a:rPr>
              <a:t>                    k — # docs with term t appearing </a:t>
            </a:r>
          </a:p>
          <a:p>
            <a:pPr>
              <a:lnSpc>
                <a:spcPct val="110000"/>
              </a:lnSpc>
              <a:buFont typeface="Wingdings" panose="05000000000000000000" pitchFamily="2" charset="2"/>
              <a:buNone/>
            </a:pPr>
            <a:r>
              <a:rPr lang="en-US" altLang="ja-JP" sz="2400" dirty="0">
                <a:ea typeface="ＭＳ Ｐゴシック" panose="020B0600070205080204" pitchFamily="34" charset="-128"/>
              </a:rPr>
              <a:t>                     (the DF document frequency)</a:t>
            </a:r>
            <a:endParaRPr lang="en-US" altLang="zh-CN" sz="2400" dirty="0">
              <a:ea typeface="ＭＳ Ｐゴシック" panose="020B0600070205080204" pitchFamily="34" charset="-128"/>
            </a:endParaRPr>
          </a:p>
        </p:txBody>
      </p:sp>
      <p:sp>
        <p:nvSpPr>
          <p:cNvPr id="7" name="Slide Number Placeholder 5"/>
          <p:cNvSpPr>
            <a:spLocks noGrp="1"/>
          </p:cNvSpPr>
          <p:nvPr>
            <p:ph type="sldNum" sz="quarter" idx="12"/>
          </p:nvPr>
        </p:nvSpPr>
        <p:spPr/>
        <p:txBody>
          <a:bodyPr/>
          <a:lstStyle/>
          <a:p>
            <a:fld id="{5FD131D1-5019-4DF1-829D-DFB69344CFBD}" type="slidenum">
              <a:rPr lang="en-US" altLang="en-US"/>
              <a:pPr/>
              <a:t>46</a:t>
            </a:fld>
            <a:endParaRPr lang="en-US" altLang="en-US"/>
          </a:p>
        </p:txBody>
      </p:sp>
      <p:sp>
        <p:nvSpPr>
          <p:cNvPr id="5" name="Date Placeholder 3"/>
          <p:cNvSpPr>
            <a:spLocks noGrp="1"/>
          </p:cNvSpPr>
          <p:nvPr>
            <p:ph type="dt" sz="half" idx="10"/>
          </p:nvPr>
        </p:nvSpPr>
        <p:spPr/>
        <p:txBody>
          <a:bodyPr/>
          <a:lstStyle/>
          <a:p>
            <a:fld id="{67894A06-E8FE-463E-BC03-6F2E09426960}" type="datetime1">
              <a:rPr lang="en-US" altLang="en-US" smtClean="0"/>
              <a:t>8/16/2020</a:t>
            </a:fld>
            <a:endParaRPr lang="en-US" altLang="en-US"/>
          </a:p>
        </p:txBody>
      </p:sp>
      <p:pic>
        <p:nvPicPr>
          <p:cNvPr id="16343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026569"/>
            <a:ext cx="36576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1243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5330" name="Rectangle 2"/>
          <p:cNvSpPr>
            <a:spLocks noGrp="1" noChangeArrowheads="1"/>
          </p:cNvSpPr>
          <p:nvPr>
            <p:ph type="title"/>
          </p:nvPr>
        </p:nvSpPr>
        <p:spPr>
          <a:xfrm>
            <a:off x="407020" y="248192"/>
            <a:ext cx="7886700" cy="685915"/>
          </a:xfrm>
        </p:spPr>
        <p:txBody>
          <a:bodyPr>
            <a:normAutofit/>
          </a:bodyPr>
          <a:lstStyle/>
          <a:p>
            <a:pPr algn="ctr"/>
            <a:r>
              <a:rPr lang="en-US" altLang="zh-CN" sz="3200" b="1" dirty="0">
                <a:ea typeface="SimSun" panose="02010600030101010101" pitchFamily="2" charset="-122"/>
              </a:rPr>
              <a:t>TF-IDF Weighting</a:t>
            </a:r>
          </a:p>
        </p:txBody>
      </p:sp>
      <p:sp>
        <p:nvSpPr>
          <p:cNvPr id="1635331" name="Rectangle 3"/>
          <p:cNvSpPr>
            <a:spLocks noGrp="1" noChangeArrowheads="1"/>
          </p:cNvSpPr>
          <p:nvPr>
            <p:ph idx="1"/>
          </p:nvPr>
        </p:nvSpPr>
        <p:spPr>
          <a:xfrm>
            <a:off x="381000" y="1295400"/>
            <a:ext cx="8382000" cy="4800599"/>
          </a:xfrm>
        </p:spPr>
        <p:txBody>
          <a:bodyPr>
            <a:normAutofit fontScale="92500" lnSpcReduction="10000"/>
          </a:bodyPr>
          <a:lstStyle/>
          <a:p>
            <a:pPr>
              <a:lnSpc>
                <a:spcPct val="110000"/>
              </a:lnSpc>
            </a:pPr>
            <a:r>
              <a:rPr lang="en-US" altLang="ja-JP" sz="2400" dirty="0">
                <a:ea typeface="ＭＳ Ｐゴシック" panose="020B0600070205080204" pitchFamily="34" charset="-128"/>
              </a:rPr>
              <a:t>TF-IDF weighting : </a:t>
            </a:r>
            <a:r>
              <a:rPr lang="en-US" altLang="ja-JP" sz="2400" b="1" dirty="0">
                <a:ea typeface="ＭＳ Ｐゴシック" panose="020B0600070205080204" pitchFamily="34" charset="-128"/>
              </a:rPr>
              <a:t>weight(t, d) = TF(t, d) * IDF(t)</a:t>
            </a:r>
          </a:p>
          <a:p>
            <a:pPr lvl="1">
              <a:lnSpc>
                <a:spcPct val="110000"/>
              </a:lnSpc>
            </a:pPr>
            <a:r>
              <a:rPr lang="en-US" altLang="ja-JP" sz="2400" dirty="0" err="1">
                <a:ea typeface="ＭＳ Ｐゴシック" panose="020B0600070205080204" pitchFamily="34" charset="-128"/>
              </a:rPr>
              <a:t>Freqent</a:t>
            </a:r>
            <a:r>
              <a:rPr lang="en-US" altLang="ja-JP" sz="2400" dirty="0">
                <a:ea typeface="ＭＳ Ｐゴシック" panose="020B0600070205080204" pitchFamily="34" charset="-128"/>
              </a:rPr>
              <a:t> within doc </a:t>
            </a:r>
            <a:r>
              <a:rPr lang="en-US" altLang="ja-JP" sz="2400" dirty="0">
                <a:ea typeface="ＭＳ Ｐゴシック" panose="020B0600070205080204" pitchFamily="34" charset="-128"/>
                <a:sym typeface="Wingdings" panose="05000000000000000000" pitchFamily="2" charset="2"/>
              </a:rPr>
              <a:t></a:t>
            </a:r>
            <a:r>
              <a:rPr lang="en-US" altLang="ja-JP" sz="2400" dirty="0">
                <a:ea typeface="ＭＳ Ｐゴシック" panose="020B0600070205080204" pitchFamily="34" charset="-128"/>
              </a:rPr>
              <a:t> high </a:t>
            </a:r>
            <a:r>
              <a:rPr lang="en-US" altLang="ja-JP" sz="2400" dirty="0" err="1">
                <a:ea typeface="ＭＳ Ｐゴシック" panose="020B0600070205080204" pitchFamily="34" charset="-128"/>
              </a:rPr>
              <a:t>tf</a:t>
            </a:r>
            <a:r>
              <a:rPr lang="en-US" altLang="ja-JP" sz="2400" dirty="0">
                <a:ea typeface="ＭＳ Ｐゴシック" panose="020B0600070205080204" pitchFamily="34" charset="-128"/>
              </a:rPr>
              <a:t> </a:t>
            </a:r>
            <a:r>
              <a:rPr lang="en-US" altLang="ja-JP" sz="2400" dirty="0">
                <a:ea typeface="ＭＳ Ｐゴシック" panose="020B0600070205080204" pitchFamily="34" charset="-128"/>
                <a:sym typeface="Wingdings" panose="05000000000000000000" pitchFamily="2" charset="2"/>
              </a:rPr>
              <a:t> high weight</a:t>
            </a:r>
          </a:p>
          <a:p>
            <a:pPr lvl="1">
              <a:lnSpc>
                <a:spcPct val="110000"/>
              </a:lnSpc>
            </a:pPr>
            <a:r>
              <a:rPr lang="en-US" altLang="ja-JP" sz="2400" dirty="0">
                <a:ea typeface="ＭＳ Ｐゴシック" panose="020B0600070205080204" pitchFamily="34" charset="-128"/>
              </a:rPr>
              <a:t>Selective among docs </a:t>
            </a:r>
            <a:r>
              <a:rPr lang="en-US" altLang="ja-JP" sz="2400" dirty="0">
                <a:ea typeface="ＭＳ Ｐゴシック" panose="020B0600070205080204" pitchFamily="34" charset="-128"/>
                <a:sym typeface="Wingdings" panose="05000000000000000000" pitchFamily="2" charset="2"/>
              </a:rPr>
              <a:t></a:t>
            </a:r>
            <a:r>
              <a:rPr lang="en-US" altLang="ja-JP" sz="2400" dirty="0">
                <a:ea typeface="ＭＳ Ｐゴシック" panose="020B0600070205080204" pitchFamily="34" charset="-128"/>
              </a:rPr>
              <a:t> high </a:t>
            </a:r>
            <a:r>
              <a:rPr lang="en-US" altLang="ja-JP" sz="2400" dirty="0" err="1">
                <a:ea typeface="ＭＳ Ｐゴシック" panose="020B0600070205080204" pitchFamily="34" charset="-128"/>
              </a:rPr>
              <a:t>idf</a:t>
            </a:r>
            <a:r>
              <a:rPr lang="en-US" altLang="ja-JP" sz="2400" dirty="0">
                <a:ea typeface="ＭＳ Ｐゴシック" panose="020B0600070205080204" pitchFamily="34" charset="-128"/>
              </a:rPr>
              <a:t> </a:t>
            </a:r>
            <a:r>
              <a:rPr lang="en-US" altLang="ja-JP" sz="2400" dirty="0">
                <a:ea typeface="ＭＳ Ｐゴシック" panose="020B0600070205080204" pitchFamily="34" charset="-128"/>
                <a:sym typeface="Wingdings" panose="05000000000000000000" pitchFamily="2" charset="2"/>
              </a:rPr>
              <a:t> high weight</a:t>
            </a:r>
            <a:endParaRPr lang="en-US" altLang="ja-JP" sz="2400" dirty="0">
              <a:ea typeface="ＭＳ Ｐゴシック" panose="020B0600070205080204" pitchFamily="34" charset="-128"/>
            </a:endParaRPr>
          </a:p>
          <a:p>
            <a:pPr>
              <a:lnSpc>
                <a:spcPct val="110000"/>
              </a:lnSpc>
            </a:pPr>
            <a:r>
              <a:rPr lang="en-US" altLang="ja-JP" sz="2400" dirty="0">
                <a:ea typeface="ＭＳ Ｐゴシック" panose="020B0600070205080204" pitchFamily="34" charset="-128"/>
              </a:rPr>
              <a:t>Recall VS model</a:t>
            </a:r>
          </a:p>
          <a:p>
            <a:pPr lvl="1">
              <a:lnSpc>
                <a:spcPct val="110000"/>
              </a:lnSpc>
            </a:pPr>
            <a:r>
              <a:rPr lang="en-US" altLang="ja-JP" sz="2400" dirty="0">
                <a:ea typeface="ＭＳ Ｐゴシック" panose="020B0600070205080204" pitchFamily="34" charset="-128"/>
              </a:rPr>
              <a:t>Each selected term represents one dimension</a:t>
            </a:r>
          </a:p>
          <a:p>
            <a:pPr lvl="1">
              <a:lnSpc>
                <a:spcPct val="110000"/>
              </a:lnSpc>
            </a:pPr>
            <a:r>
              <a:rPr lang="en-US" altLang="ja-JP" sz="2400" dirty="0">
                <a:ea typeface="ＭＳ Ｐゴシック" panose="020B0600070205080204" pitchFamily="34" charset="-128"/>
              </a:rPr>
              <a:t>Each doc is represented by a feature vector</a:t>
            </a:r>
          </a:p>
          <a:p>
            <a:pPr lvl="1">
              <a:lnSpc>
                <a:spcPct val="110000"/>
              </a:lnSpc>
            </a:pPr>
            <a:r>
              <a:rPr lang="en-US" altLang="ja-JP" sz="2400" dirty="0">
                <a:ea typeface="ＭＳ Ｐゴシック" panose="020B0600070205080204" pitchFamily="34" charset="-128"/>
              </a:rPr>
              <a:t>Its </a:t>
            </a:r>
            <a:r>
              <a:rPr lang="en-US" altLang="ja-JP" sz="2400" i="1" dirty="0">
                <a:ea typeface="ＭＳ Ｐゴシック" panose="020B0600070205080204" pitchFamily="34" charset="-128"/>
              </a:rPr>
              <a:t>t</a:t>
            </a:r>
            <a:r>
              <a:rPr lang="en-US" altLang="ja-JP" sz="2400" dirty="0">
                <a:ea typeface="ＭＳ Ｐゴシック" panose="020B0600070205080204" pitchFamily="34" charset="-128"/>
              </a:rPr>
              <a:t>-term coordinate of document </a:t>
            </a:r>
            <a:r>
              <a:rPr lang="en-US" altLang="ja-JP" sz="2400" i="1" dirty="0">
                <a:ea typeface="ＭＳ Ｐゴシック" panose="020B0600070205080204" pitchFamily="34" charset="-128"/>
              </a:rPr>
              <a:t>d</a:t>
            </a:r>
            <a:r>
              <a:rPr lang="en-US" altLang="ja-JP" sz="2400" dirty="0">
                <a:ea typeface="ＭＳ Ｐゴシック" panose="020B0600070205080204" pitchFamily="34" charset="-128"/>
              </a:rPr>
              <a:t>  is the TF-IDF weight</a:t>
            </a:r>
          </a:p>
          <a:p>
            <a:pPr lvl="1">
              <a:lnSpc>
                <a:spcPct val="110000"/>
              </a:lnSpc>
            </a:pPr>
            <a:r>
              <a:rPr lang="en-US" altLang="ja-JP" sz="2400" dirty="0">
                <a:ea typeface="ＭＳ Ｐゴシック" panose="020B0600070205080204" pitchFamily="34" charset="-128"/>
              </a:rPr>
              <a:t>This is more reasonable</a:t>
            </a:r>
          </a:p>
          <a:p>
            <a:pPr>
              <a:lnSpc>
                <a:spcPct val="110000"/>
              </a:lnSpc>
            </a:pPr>
            <a:r>
              <a:rPr lang="en-US" altLang="ja-JP" sz="2400" dirty="0">
                <a:ea typeface="ＭＳ Ｐゴシック" panose="020B0600070205080204" pitchFamily="34" charset="-128"/>
              </a:rPr>
              <a:t>Just for illustration </a:t>
            </a:r>
            <a:r>
              <a:rPr lang="en-US" altLang="ja-JP" sz="2400" dirty="0">
                <a:latin typeface="Lucida Sans"/>
                <a:ea typeface="ＭＳ Ｐゴシック" panose="020B0600070205080204" pitchFamily="34" charset="-128"/>
              </a:rPr>
              <a:t>…</a:t>
            </a:r>
            <a:endParaRPr lang="en-US" altLang="ja-JP" sz="2400" dirty="0">
              <a:ea typeface="ＭＳ Ｐゴシック" panose="020B0600070205080204" pitchFamily="34" charset="-128"/>
            </a:endParaRPr>
          </a:p>
          <a:p>
            <a:pPr lvl="1">
              <a:lnSpc>
                <a:spcPct val="110000"/>
              </a:lnSpc>
            </a:pPr>
            <a:r>
              <a:rPr lang="en-US" altLang="ja-JP" sz="2400" dirty="0">
                <a:ea typeface="ＭＳ Ｐゴシック" panose="020B0600070205080204" pitchFamily="34" charset="-128"/>
              </a:rPr>
              <a:t>Many complex and more effective weighting variants exist in practice</a:t>
            </a:r>
            <a:endParaRPr lang="en-US" altLang="zh-CN" sz="2400" dirty="0">
              <a:ea typeface="SimSun" panose="02010600030101010101" pitchFamily="2" charset="-122"/>
            </a:endParaRPr>
          </a:p>
        </p:txBody>
      </p:sp>
      <p:sp>
        <p:nvSpPr>
          <p:cNvPr id="6" name="Slide Number Placeholder 5"/>
          <p:cNvSpPr>
            <a:spLocks noGrp="1"/>
          </p:cNvSpPr>
          <p:nvPr>
            <p:ph type="sldNum" sz="quarter" idx="12"/>
          </p:nvPr>
        </p:nvSpPr>
        <p:spPr/>
        <p:txBody>
          <a:bodyPr/>
          <a:lstStyle/>
          <a:p>
            <a:fld id="{1F504B4D-CE4C-42CC-A495-353735170C02}" type="slidenum">
              <a:rPr lang="en-US" altLang="en-US"/>
              <a:pPr/>
              <a:t>47</a:t>
            </a:fld>
            <a:endParaRPr lang="en-US" altLang="en-US"/>
          </a:p>
        </p:txBody>
      </p:sp>
      <p:sp>
        <p:nvSpPr>
          <p:cNvPr id="4" name="Date Placeholder 3"/>
          <p:cNvSpPr>
            <a:spLocks noGrp="1"/>
          </p:cNvSpPr>
          <p:nvPr>
            <p:ph type="dt" sz="half" idx="10"/>
          </p:nvPr>
        </p:nvSpPr>
        <p:spPr/>
        <p:txBody>
          <a:bodyPr/>
          <a:lstStyle/>
          <a:p>
            <a:fld id="{EAD91871-FF11-4E69-9EB6-C6CBD611FB31}" type="datetime1">
              <a:rPr lang="en-US" altLang="en-US" smtClean="0"/>
              <a:t>8/16/2020</a:t>
            </a:fld>
            <a:endParaRPr lang="en-US" altLang="en-US"/>
          </a:p>
        </p:txBody>
      </p:sp>
    </p:spTree>
    <p:extLst>
      <p:ext uri="{BB962C8B-B14F-4D97-AF65-F5344CB8AC3E}">
        <p14:creationId xmlns:p14="http://schemas.microsoft.com/office/powerpoint/2010/main" val="2766578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6354" name="Rectangle 2"/>
          <p:cNvSpPr>
            <a:spLocks noGrp="1" noChangeArrowheads="1"/>
          </p:cNvSpPr>
          <p:nvPr>
            <p:ph type="title"/>
          </p:nvPr>
        </p:nvSpPr>
        <p:spPr>
          <a:xfrm>
            <a:off x="628650" y="224299"/>
            <a:ext cx="7886700" cy="798702"/>
          </a:xfrm>
        </p:spPr>
        <p:txBody>
          <a:bodyPr>
            <a:normAutofit/>
          </a:bodyPr>
          <a:lstStyle/>
          <a:p>
            <a:pPr algn="ctr"/>
            <a:r>
              <a:rPr lang="en-US" altLang="zh-CN" sz="3200" b="1" dirty="0">
                <a:ea typeface="SimSun" panose="02010600030101010101" pitchFamily="2" charset="-122"/>
              </a:rPr>
              <a:t>How to Measure Similarity?</a:t>
            </a:r>
          </a:p>
        </p:txBody>
      </p:sp>
      <p:sp>
        <p:nvSpPr>
          <p:cNvPr id="1636355" name="Rectangle 3"/>
          <p:cNvSpPr>
            <a:spLocks noGrp="1" noChangeArrowheads="1"/>
          </p:cNvSpPr>
          <p:nvPr>
            <p:ph idx="1"/>
          </p:nvPr>
        </p:nvSpPr>
        <p:spPr>
          <a:xfrm>
            <a:off x="616715" y="1530445"/>
            <a:ext cx="7886700" cy="4351338"/>
          </a:xfrm>
        </p:spPr>
        <p:txBody>
          <a:bodyPr/>
          <a:lstStyle/>
          <a:p>
            <a:r>
              <a:rPr lang="en-US" altLang="zh-CN" dirty="0">
                <a:ea typeface="SimSun" panose="02010600030101010101" pitchFamily="2" charset="-122"/>
              </a:rPr>
              <a:t>Given two document</a:t>
            </a:r>
          </a:p>
          <a:p>
            <a:endParaRPr lang="en-US" altLang="zh-CN" dirty="0">
              <a:ea typeface="SimSun" panose="02010600030101010101" pitchFamily="2" charset="-122"/>
            </a:endParaRPr>
          </a:p>
          <a:p>
            <a:endParaRPr lang="en-US" altLang="zh-CN" dirty="0">
              <a:ea typeface="SimSun" panose="02010600030101010101" pitchFamily="2" charset="-122"/>
            </a:endParaRPr>
          </a:p>
          <a:p>
            <a:r>
              <a:rPr lang="en-US" altLang="zh-CN" dirty="0">
                <a:ea typeface="SimSun" panose="02010600030101010101" pitchFamily="2" charset="-122"/>
              </a:rPr>
              <a:t>Similarity definition</a:t>
            </a:r>
          </a:p>
          <a:p>
            <a:pPr lvl="1"/>
            <a:r>
              <a:rPr lang="en-US" altLang="zh-CN" dirty="0">
                <a:ea typeface="SimSun" panose="02010600030101010101" pitchFamily="2" charset="-122"/>
              </a:rPr>
              <a:t>dot product</a:t>
            </a:r>
          </a:p>
          <a:p>
            <a:pPr lvl="1"/>
            <a:endParaRPr lang="en-US" altLang="zh-CN" dirty="0">
              <a:ea typeface="SimSun" panose="02010600030101010101" pitchFamily="2" charset="-122"/>
            </a:endParaRPr>
          </a:p>
          <a:p>
            <a:pPr lvl="1"/>
            <a:endParaRPr lang="en-US" altLang="zh-CN" dirty="0">
              <a:ea typeface="SimSun" panose="02010600030101010101" pitchFamily="2" charset="-122"/>
            </a:endParaRPr>
          </a:p>
          <a:p>
            <a:pPr lvl="1"/>
            <a:r>
              <a:rPr lang="en-US" altLang="zh-CN" dirty="0">
                <a:ea typeface="SimSun" panose="02010600030101010101" pitchFamily="2" charset="-122"/>
              </a:rPr>
              <a:t>normalized dot product (or cosine)</a:t>
            </a:r>
          </a:p>
        </p:txBody>
      </p:sp>
      <p:sp>
        <p:nvSpPr>
          <p:cNvPr id="10" name="Slide Number Placeholder 5"/>
          <p:cNvSpPr>
            <a:spLocks noGrp="1"/>
          </p:cNvSpPr>
          <p:nvPr>
            <p:ph type="sldNum" sz="quarter" idx="12"/>
          </p:nvPr>
        </p:nvSpPr>
        <p:spPr/>
        <p:txBody>
          <a:bodyPr/>
          <a:lstStyle/>
          <a:p>
            <a:fld id="{CCD2C576-313D-47F7-A8B9-635ECA644F1F}" type="slidenum">
              <a:rPr lang="en-US" altLang="en-US"/>
              <a:pPr/>
              <a:t>48</a:t>
            </a:fld>
            <a:endParaRPr lang="en-US" altLang="en-US"/>
          </a:p>
        </p:txBody>
      </p:sp>
      <p:sp>
        <p:nvSpPr>
          <p:cNvPr id="8" name="Date Placeholder 3"/>
          <p:cNvSpPr>
            <a:spLocks noGrp="1"/>
          </p:cNvSpPr>
          <p:nvPr>
            <p:ph type="dt" sz="half" idx="10"/>
          </p:nvPr>
        </p:nvSpPr>
        <p:spPr/>
        <p:txBody>
          <a:bodyPr/>
          <a:lstStyle/>
          <a:p>
            <a:fld id="{D1BEF378-03E9-4854-B9C4-D947FF239EBC}" type="datetime1">
              <a:rPr lang="en-US" altLang="en-US" smtClean="0"/>
              <a:t>8/16/2020</a:t>
            </a:fld>
            <a:endParaRPr lang="en-US" altLang="en-US"/>
          </a:p>
        </p:txBody>
      </p:sp>
      <p:pic>
        <p:nvPicPr>
          <p:cNvPr id="16363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775" y="1922415"/>
            <a:ext cx="31115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63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4425" y="1838325"/>
            <a:ext cx="32289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635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962275"/>
            <a:ext cx="382905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635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4432394"/>
            <a:ext cx="53816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7992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7378" name="Rectangle 2"/>
          <p:cNvSpPr>
            <a:spLocks noGrp="1" noChangeArrowheads="1"/>
          </p:cNvSpPr>
          <p:nvPr>
            <p:ph type="title"/>
          </p:nvPr>
        </p:nvSpPr>
        <p:spPr>
          <a:xfrm>
            <a:off x="723900" y="440921"/>
            <a:ext cx="7886700" cy="552023"/>
          </a:xfrm>
        </p:spPr>
        <p:txBody>
          <a:bodyPr>
            <a:normAutofit/>
          </a:bodyPr>
          <a:lstStyle/>
          <a:p>
            <a:pPr algn="ctr"/>
            <a:r>
              <a:rPr lang="en-US" altLang="zh-CN" sz="3200" b="1" dirty="0">
                <a:ea typeface="SimSun" panose="02010600030101010101" pitchFamily="2" charset="-122"/>
              </a:rPr>
              <a:t>Illustrative Example</a:t>
            </a:r>
          </a:p>
        </p:txBody>
      </p:sp>
      <p:sp>
        <p:nvSpPr>
          <p:cNvPr id="22" name="Slide Number Placeholder 5"/>
          <p:cNvSpPr>
            <a:spLocks noGrp="1"/>
          </p:cNvSpPr>
          <p:nvPr>
            <p:ph type="sldNum" sz="quarter" idx="12"/>
          </p:nvPr>
        </p:nvSpPr>
        <p:spPr/>
        <p:txBody>
          <a:bodyPr/>
          <a:lstStyle/>
          <a:p>
            <a:fld id="{96A3534E-E9BA-422A-A44F-2F94A5F79F4B}" type="slidenum">
              <a:rPr lang="en-US" altLang="en-US"/>
              <a:pPr/>
              <a:t>49</a:t>
            </a:fld>
            <a:endParaRPr lang="en-US" altLang="en-US"/>
          </a:p>
        </p:txBody>
      </p:sp>
      <p:sp>
        <p:nvSpPr>
          <p:cNvPr id="20" name="Date Placeholder 3"/>
          <p:cNvSpPr>
            <a:spLocks noGrp="1"/>
          </p:cNvSpPr>
          <p:nvPr>
            <p:ph type="dt" sz="half" idx="10"/>
          </p:nvPr>
        </p:nvSpPr>
        <p:spPr/>
        <p:txBody>
          <a:bodyPr/>
          <a:lstStyle/>
          <a:p>
            <a:fld id="{2BB5E9E2-4F0C-4D86-B351-798B4CFF493D}" type="datetime1">
              <a:rPr lang="en-US" altLang="en-US" smtClean="0"/>
              <a:t>8/16/2020</a:t>
            </a:fld>
            <a:endParaRPr lang="en-US" altLang="en-US"/>
          </a:p>
        </p:txBody>
      </p:sp>
      <p:sp>
        <p:nvSpPr>
          <p:cNvPr id="1637379" name="Text Box 3"/>
          <p:cNvSpPr txBox="1">
            <a:spLocks noChangeArrowheads="1"/>
          </p:cNvSpPr>
          <p:nvPr/>
        </p:nvSpPr>
        <p:spPr bwMode="auto">
          <a:xfrm>
            <a:off x="2239963" y="4286250"/>
            <a:ext cx="6511925" cy="194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ja-JP" sz="2400">
                <a:latin typeface="Times New Roman" panose="02020603050405020304" pitchFamily="18" charset="0"/>
                <a:ea typeface="ＭＳ Ｐゴシック" panose="020B0600070205080204" pitchFamily="34" charset="-128"/>
              </a:rPr>
              <a:t>       </a:t>
            </a:r>
            <a:r>
              <a:rPr lang="en-US" altLang="ja-JP" sz="1400">
                <a:latin typeface="Times New Roman" panose="02020603050405020304" pitchFamily="18" charset="0"/>
                <a:ea typeface="ＭＳ Ｐゴシック" panose="020B0600070205080204" pitchFamily="34" charset="-128"/>
              </a:rPr>
              <a:t>	text     mining    travel 	map   search   engine  govern  president   congress</a:t>
            </a:r>
          </a:p>
          <a:p>
            <a:pPr eaLnBrk="0" hangingPunct="0"/>
            <a:r>
              <a:rPr lang="en-US" altLang="ja-JP" sz="1400">
                <a:latin typeface="Times New Roman" panose="02020603050405020304" pitchFamily="18" charset="0"/>
                <a:ea typeface="ＭＳ Ｐゴシック" panose="020B0600070205080204" pitchFamily="34" charset="-128"/>
              </a:rPr>
              <a:t>IDF(faked)    2.4         4.5	         2.8        3.3       2.1         5.4         2.2        3.2           4.3</a:t>
            </a:r>
          </a:p>
          <a:p>
            <a:pPr eaLnBrk="0" hangingPunct="0"/>
            <a:endParaRPr lang="en-US" altLang="ja-JP" sz="1400">
              <a:latin typeface="Times New Roman" panose="02020603050405020304" pitchFamily="18" charset="0"/>
              <a:ea typeface="ＭＳ Ｐゴシック" panose="020B0600070205080204" pitchFamily="34" charset="-128"/>
            </a:endParaRPr>
          </a:p>
          <a:p>
            <a:pPr eaLnBrk="0" hangingPunct="0"/>
            <a:r>
              <a:rPr lang="en-US" altLang="ja-JP" sz="1400">
                <a:latin typeface="Times New Roman" panose="02020603050405020304" pitchFamily="18" charset="0"/>
                <a:ea typeface="ＭＳ Ｐゴシック" panose="020B0600070205080204" pitchFamily="34" charset="-128"/>
              </a:rPr>
              <a:t>doc1	2(4.8)    1(4.5)	            1(2.1)     1(5.4)</a:t>
            </a:r>
          </a:p>
          <a:p>
            <a:pPr eaLnBrk="0" hangingPunct="0"/>
            <a:r>
              <a:rPr lang="en-US" altLang="ja-JP" sz="1400">
                <a:latin typeface="Times New Roman" panose="02020603050405020304" pitchFamily="18" charset="0"/>
                <a:ea typeface="ＭＳ Ｐゴシック" panose="020B0600070205080204" pitchFamily="34" charset="-128"/>
              </a:rPr>
              <a:t>doc2	1(2.4 )                  2 (5.6)   1(3.3)         </a:t>
            </a:r>
          </a:p>
          <a:p>
            <a:pPr eaLnBrk="0" hangingPunct="0"/>
            <a:r>
              <a:rPr lang="en-US" altLang="ja-JP" sz="1400">
                <a:latin typeface="Times New Roman" panose="02020603050405020304" pitchFamily="18" charset="0"/>
                <a:ea typeface="ＭＳ Ｐゴシック" panose="020B0600070205080204" pitchFamily="34" charset="-128"/>
              </a:rPr>
              <a:t>doc3				                  1 (2.2)    1(3.2)      1(4.3)</a:t>
            </a:r>
          </a:p>
          <a:p>
            <a:pPr eaLnBrk="0" hangingPunct="0"/>
            <a:endParaRPr lang="en-US" altLang="ja-JP" sz="1400">
              <a:latin typeface="Times New Roman" panose="02020603050405020304" pitchFamily="18" charset="0"/>
              <a:ea typeface="ＭＳ Ｐゴシック" panose="020B0600070205080204" pitchFamily="34" charset="-128"/>
            </a:endParaRPr>
          </a:p>
          <a:p>
            <a:pPr eaLnBrk="0" hangingPunct="0"/>
            <a:r>
              <a:rPr lang="en-US" altLang="ja-JP" sz="1400">
                <a:latin typeface="Times New Roman" panose="02020603050405020304" pitchFamily="18" charset="0"/>
                <a:ea typeface="ＭＳ Ｐゴシック" panose="020B0600070205080204" pitchFamily="34" charset="-128"/>
              </a:rPr>
              <a:t>newdoc	1(2.4)    1(4.5)</a:t>
            </a:r>
          </a:p>
        </p:txBody>
      </p:sp>
      <p:grpSp>
        <p:nvGrpSpPr>
          <p:cNvPr id="1637380" name="Group 4"/>
          <p:cNvGrpSpPr>
            <a:grpSpLocks/>
          </p:cNvGrpSpPr>
          <p:nvPr/>
        </p:nvGrpSpPr>
        <p:grpSpPr bwMode="auto">
          <a:xfrm>
            <a:off x="30163" y="1557338"/>
            <a:ext cx="1844675" cy="4884737"/>
            <a:chOff x="96" y="969"/>
            <a:chExt cx="1162" cy="2903"/>
          </a:xfrm>
        </p:grpSpPr>
        <p:sp>
          <p:nvSpPr>
            <p:cNvPr id="1637381" name="Text Box 5"/>
            <p:cNvSpPr txBox="1">
              <a:spLocks noChangeArrowheads="1"/>
            </p:cNvSpPr>
            <p:nvPr/>
          </p:nvSpPr>
          <p:spPr bwMode="auto">
            <a:xfrm>
              <a:off x="96" y="3264"/>
              <a:ext cx="48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ja-JP" sz="2000" dirty="0">
                  <a:latin typeface="Times New Roman" panose="02020603050405020304" pitchFamily="18" charset="0"/>
                  <a:ea typeface="ＭＳ Ｐゴシック" panose="020B0600070205080204" pitchFamily="34" charset="-128"/>
                </a:rPr>
                <a:t>doc3</a:t>
              </a:r>
            </a:p>
          </p:txBody>
        </p:sp>
        <p:grpSp>
          <p:nvGrpSpPr>
            <p:cNvPr id="1637382" name="Group 6"/>
            <p:cNvGrpSpPr>
              <a:grpSpLocks/>
            </p:cNvGrpSpPr>
            <p:nvPr/>
          </p:nvGrpSpPr>
          <p:grpSpPr bwMode="auto">
            <a:xfrm>
              <a:off x="144" y="969"/>
              <a:ext cx="1114" cy="2903"/>
              <a:chOff x="144" y="969"/>
              <a:chExt cx="1114" cy="2903"/>
            </a:xfrm>
          </p:grpSpPr>
          <p:sp>
            <p:nvSpPr>
              <p:cNvPr id="1637383" name="Rectangle 7"/>
              <p:cNvSpPr>
                <a:spLocks noChangeArrowheads="1"/>
              </p:cNvSpPr>
              <p:nvPr/>
            </p:nvSpPr>
            <p:spPr bwMode="auto">
              <a:xfrm>
                <a:off x="586" y="969"/>
                <a:ext cx="672"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ja-JP" sz="1400">
                    <a:latin typeface="Times New Roman" panose="02020603050405020304" pitchFamily="18" charset="0"/>
                    <a:ea typeface="ＭＳ Ｐゴシック" panose="020B0600070205080204" pitchFamily="34" charset="-128"/>
                  </a:rPr>
                  <a:t>text </a:t>
                </a:r>
              </a:p>
              <a:p>
                <a:pPr algn="ctr" eaLnBrk="0" hangingPunct="0"/>
                <a:r>
                  <a:rPr lang="en-US" altLang="ja-JP" sz="1400">
                    <a:latin typeface="Times New Roman" panose="02020603050405020304" pitchFamily="18" charset="0"/>
                    <a:ea typeface="ＭＳ Ｐゴシック" panose="020B0600070205080204" pitchFamily="34" charset="-128"/>
                  </a:rPr>
                  <a:t>mining</a:t>
                </a:r>
              </a:p>
              <a:p>
                <a:pPr algn="ctr" eaLnBrk="0" hangingPunct="0"/>
                <a:r>
                  <a:rPr lang="en-US" altLang="ja-JP" sz="1400">
                    <a:latin typeface="Times New Roman" panose="02020603050405020304" pitchFamily="18" charset="0"/>
                    <a:ea typeface="ＭＳ Ｐゴシック" panose="020B0600070205080204" pitchFamily="34" charset="-128"/>
                  </a:rPr>
                  <a:t>search</a:t>
                </a:r>
              </a:p>
              <a:p>
                <a:pPr algn="ctr" eaLnBrk="0" hangingPunct="0"/>
                <a:r>
                  <a:rPr lang="en-US" altLang="ja-JP" sz="1400">
                    <a:latin typeface="Times New Roman" panose="02020603050405020304" pitchFamily="18" charset="0"/>
                    <a:ea typeface="ＭＳ Ｐゴシック" panose="020B0600070205080204" pitchFamily="34" charset="-128"/>
                  </a:rPr>
                  <a:t>engine</a:t>
                </a:r>
              </a:p>
              <a:p>
                <a:pPr algn="ctr" eaLnBrk="0" hangingPunct="0"/>
                <a:r>
                  <a:rPr lang="en-US" altLang="ja-JP" sz="1400">
                    <a:latin typeface="Times New Roman" panose="02020603050405020304" pitchFamily="18" charset="0"/>
                    <a:ea typeface="ＭＳ Ｐゴシック" panose="020B0600070205080204" pitchFamily="34" charset="-128"/>
                  </a:rPr>
                  <a:t>text</a:t>
                </a:r>
              </a:p>
            </p:txBody>
          </p:sp>
          <p:sp>
            <p:nvSpPr>
              <p:cNvPr id="1637384" name="Rectangle 8"/>
              <p:cNvSpPr>
                <a:spLocks noChangeArrowheads="1"/>
              </p:cNvSpPr>
              <p:nvPr/>
            </p:nvSpPr>
            <p:spPr bwMode="auto">
              <a:xfrm>
                <a:off x="576" y="1872"/>
                <a:ext cx="672"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ja-JP" sz="1400">
                    <a:latin typeface="Times New Roman" panose="02020603050405020304" pitchFamily="18" charset="0"/>
                    <a:ea typeface="ＭＳ Ｐゴシック" panose="020B0600070205080204" pitchFamily="34" charset="-128"/>
                  </a:rPr>
                  <a:t>travel</a:t>
                </a:r>
              </a:p>
              <a:p>
                <a:pPr algn="ctr" eaLnBrk="0" hangingPunct="0"/>
                <a:r>
                  <a:rPr lang="en-US" altLang="ja-JP" sz="1400">
                    <a:latin typeface="Times New Roman" panose="02020603050405020304" pitchFamily="18" charset="0"/>
                    <a:ea typeface="ＭＳ Ｐゴシック" panose="020B0600070205080204" pitchFamily="34" charset="-128"/>
                  </a:rPr>
                  <a:t>text </a:t>
                </a:r>
              </a:p>
              <a:p>
                <a:pPr algn="ctr" eaLnBrk="0" hangingPunct="0"/>
                <a:endParaRPr lang="en-US" altLang="ja-JP" sz="1400">
                  <a:latin typeface="Times New Roman" panose="02020603050405020304" pitchFamily="18" charset="0"/>
                  <a:ea typeface="ＭＳ Ｐゴシック" panose="020B0600070205080204" pitchFamily="34" charset="-128"/>
                </a:endParaRPr>
              </a:p>
              <a:p>
                <a:pPr algn="ctr" eaLnBrk="0" hangingPunct="0"/>
                <a:r>
                  <a:rPr lang="en-US" altLang="ja-JP" sz="1400">
                    <a:latin typeface="Times New Roman" panose="02020603050405020304" pitchFamily="18" charset="0"/>
                    <a:ea typeface="ＭＳ Ｐゴシック" panose="020B0600070205080204" pitchFamily="34" charset="-128"/>
                  </a:rPr>
                  <a:t>map</a:t>
                </a:r>
              </a:p>
              <a:p>
                <a:pPr algn="ctr" eaLnBrk="0" hangingPunct="0"/>
                <a:r>
                  <a:rPr lang="en-US" altLang="ja-JP" sz="1400">
                    <a:latin typeface="Times New Roman" panose="02020603050405020304" pitchFamily="18" charset="0"/>
                    <a:ea typeface="ＭＳ Ｐゴシック" panose="020B0600070205080204" pitchFamily="34" charset="-128"/>
                  </a:rPr>
                  <a:t>travel</a:t>
                </a:r>
              </a:p>
            </p:txBody>
          </p:sp>
          <p:sp>
            <p:nvSpPr>
              <p:cNvPr id="1637385" name="Rectangle 9"/>
              <p:cNvSpPr>
                <a:spLocks noChangeArrowheads="1"/>
              </p:cNvSpPr>
              <p:nvPr/>
            </p:nvSpPr>
            <p:spPr bwMode="auto">
              <a:xfrm>
                <a:off x="576" y="2832"/>
                <a:ext cx="672"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ja-JP" sz="1400">
                    <a:latin typeface="Times New Roman" panose="02020603050405020304" pitchFamily="18" charset="0"/>
                    <a:ea typeface="ＭＳ Ｐゴシック" panose="020B0600070205080204" pitchFamily="34" charset="-128"/>
                  </a:rPr>
                  <a:t>government </a:t>
                </a:r>
              </a:p>
              <a:p>
                <a:pPr algn="ctr" eaLnBrk="0" hangingPunct="0"/>
                <a:r>
                  <a:rPr lang="en-US" altLang="ja-JP" sz="1400">
                    <a:latin typeface="Times New Roman" panose="02020603050405020304" pitchFamily="18" charset="0"/>
                    <a:ea typeface="ＭＳ Ｐゴシック" panose="020B0600070205080204" pitchFamily="34" charset="-128"/>
                  </a:rPr>
                  <a:t>president</a:t>
                </a:r>
              </a:p>
              <a:p>
                <a:pPr algn="ctr" eaLnBrk="0" hangingPunct="0"/>
                <a:r>
                  <a:rPr lang="en-US" altLang="ja-JP" sz="1400">
                    <a:latin typeface="Times New Roman" panose="02020603050405020304" pitchFamily="18" charset="0"/>
                    <a:ea typeface="ＭＳ Ｐゴシック" panose="020B0600070205080204" pitchFamily="34" charset="-128"/>
                  </a:rPr>
                  <a:t>congress</a:t>
                </a:r>
              </a:p>
            </p:txBody>
          </p:sp>
          <p:sp>
            <p:nvSpPr>
              <p:cNvPr id="1637386" name="Text Box 10"/>
              <p:cNvSpPr txBox="1">
                <a:spLocks noChangeArrowheads="1"/>
              </p:cNvSpPr>
              <p:nvPr/>
            </p:nvSpPr>
            <p:spPr bwMode="auto">
              <a:xfrm>
                <a:off x="144" y="1056"/>
                <a:ext cx="43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ja-JP" sz="2000" dirty="0">
                    <a:latin typeface="Times New Roman" panose="02020603050405020304" pitchFamily="18" charset="0"/>
                    <a:ea typeface="ＭＳ Ｐゴシック" panose="020B0600070205080204" pitchFamily="34" charset="-128"/>
                  </a:rPr>
                  <a:t>doc1</a:t>
                </a:r>
                <a:endParaRPr lang="en-US" altLang="ja-JP" sz="2400" dirty="0">
                  <a:latin typeface="Times New Roman" panose="02020603050405020304" pitchFamily="18" charset="0"/>
                  <a:ea typeface="ＭＳ Ｐゴシック" panose="020B0600070205080204" pitchFamily="34" charset="-128"/>
                </a:endParaRPr>
              </a:p>
            </p:txBody>
          </p:sp>
          <p:sp>
            <p:nvSpPr>
              <p:cNvPr id="1637387" name="Text Box 11"/>
              <p:cNvSpPr txBox="1">
                <a:spLocks noChangeArrowheads="1"/>
              </p:cNvSpPr>
              <p:nvPr/>
            </p:nvSpPr>
            <p:spPr bwMode="auto">
              <a:xfrm>
                <a:off x="144" y="2304"/>
                <a:ext cx="43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ja-JP" sz="2000" dirty="0">
                    <a:latin typeface="Times New Roman" panose="02020603050405020304" pitchFamily="18" charset="0"/>
                    <a:ea typeface="ＭＳ Ｐゴシック" panose="020B0600070205080204" pitchFamily="34" charset="-128"/>
                  </a:rPr>
                  <a:t>doc2</a:t>
                </a:r>
                <a:endParaRPr lang="en-US" altLang="ja-JP" sz="2400" dirty="0">
                  <a:latin typeface="Times New Roman" panose="02020603050405020304" pitchFamily="18" charset="0"/>
                  <a:ea typeface="ＭＳ Ｐゴシック" panose="020B0600070205080204" pitchFamily="34" charset="-128"/>
                </a:endParaRPr>
              </a:p>
            </p:txBody>
          </p:sp>
          <p:sp>
            <p:nvSpPr>
              <p:cNvPr id="1637388" name="Text Box 12"/>
              <p:cNvSpPr txBox="1">
                <a:spLocks noChangeArrowheads="1"/>
              </p:cNvSpPr>
              <p:nvPr/>
            </p:nvSpPr>
            <p:spPr bwMode="auto">
              <a:xfrm>
                <a:off x="624" y="3600"/>
                <a:ext cx="50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ja-JP" sz="2400">
                    <a:latin typeface="Times New Roman" panose="02020603050405020304" pitchFamily="18" charset="0"/>
                    <a:ea typeface="ＭＳ Ｐゴシック" panose="020B0600070205080204" pitchFamily="34" charset="-128"/>
                  </a:rPr>
                  <a:t>……</a:t>
                </a:r>
              </a:p>
            </p:txBody>
          </p:sp>
        </p:grpSp>
      </p:grpSp>
      <p:sp>
        <p:nvSpPr>
          <p:cNvPr id="1637389" name="Text Box 13"/>
          <p:cNvSpPr txBox="1">
            <a:spLocks noChangeArrowheads="1"/>
          </p:cNvSpPr>
          <p:nvPr/>
        </p:nvSpPr>
        <p:spPr bwMode="auto">
          <a:xfrm>
            <a:off x="5638800" y="2514600"/>
            <a:ext cx="2971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ja-JP" sz="2400">
                <a:latin typeface="Times New Roman" panose="02020603050405020304" pitchFamily="18" charset="0"/>
                <a:ea typeface="ＭＳ Ｐゴシック" panose="020B0600070205080204" pitchFamily="34" charset="-128"/>
              </a:rPr>
              <a:t>To whom is newdoc more similar?</a:t>
            </a:r>
          </a:p>
          <a:p>
            <a:pPr eaLnBrk="0" hangingPunct="0"/>
            <a:endParaRPr lang="en-US" altLang="ja-JP" sz="2400">
              <a:latin typeface="Times New Roman" panose="02020603050405020304" pitchFamily="18" charset="0"/>
              <a:ea typeface="ＭＳ Ｐゴシック" panose="020B0600070205080204" pitchFamily="34" charset="-128"/>
            </a:endParaRPr>
          </a:p>
        </p:txBody>
      </p:sp>
      <p:grpSp>
        <p:nvGrpSpPr>
          <p:cNvPr id="1637390" name="Group 14"/>
          <p:cNvGrpSpPr>
            <a:grpSpLocks/>
          </p:cNvGrpSpPr>
          <p:nvPr/>
        </p:nvGrpSpPr>
        <p:grpSpPr bwMode="auto">
          <a:xfrm>
            <a:off x="1692275" y="1916113"/>
            <a:ext cx="4003675" cy="2746375"/>
            <a:chOff x="1248" y="1200"/>
            <a:chExt cx="2522" cy="1632"/>
          </a:xfrm>
        </p:grpSpPr>
        <p:sp>
          <p:nvSpPr>
            <p:cNvPr id="1637391" name="Text Box 15"/>
            <p:cNvSpPr txBox="1">
              <a:spLocks noChangeArrowheads="1"/>
            </p:cNvSpPr>
            <p:nvPr/>
          </p:nvSpPr>
          <p:spPr bwMode="auto">
            <a:xfrm>
              <a:off x="1536" y="1200"/>
              <a:ext cx="2234" cy="1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ja-JP" sz="1800" dirty="0">
                  <a:latin typeface="Times New Roman" panose="02020603050405020304" pitchFamily="18" charset="0"/>
                  <a:ea typeface="ＭＳ Ｐゴシック" panose="020B0600070205080204" pitchFamily="34" charset="-128"/>
                </a:rPr>
                <a:t>Sim(newdoc,doc1)=4.8*2.4+4.5*4.5</a:t>
              </a:r>
            </a:p>
            <a:p>
              <a:pPr eaLnBrk="0" hangingPunct="0"/>
              <a:endParaRPr lang="en-US" altLang="ja-JP" sz="1800" dirty="0">
                <a:latin typeface="Times New Roman" panose="02020603050405020304" pitchFamily="18" charset="0"/>
                <a:ea typeface="ＭＳ Ｐゴシック" panose="020B0600070205080204" pitchFamily="34" charset="-128"/>
              </a:endParaRPr>
            </a:p>
            <a:p>
              <a:pPr eaLnBrk="0" hangingPunct="0"/>
              <a:r>
                <a:rPr lang="en-US" altLang="ja-JP" sz="1800" dirty="0">
                  <a:latin typeface="Times New Roman" panose="02020603050405020304" pitchFamily="18" charset="0"/>
                  <a:ea typeface="ＭＳ Ｐゴシック" panose="020B0600070205080204" pitchFamily="34" charset="-128"/>
                </a:rPr>
                <a:t>Sim(newdoc,doc2)=2.4*2.4</a:t>
              </a:r>
            </a:p>
            <a:p>
              <a:pPr eaLnBrk="0" hangingPunct="0"/>
              <a:endParaRPr lang="en-US" altLang="ja-JP" sz="1800" dirty="0">
                <a:latin typeface="Times New Roman" panose="02020603050405020304" pitchFamily="18" charset="0"/>
                <a:ea typeface="ＭＳ Ｐゴシック" panose="020B0600070205080204" pitchFamily="34" charset="-128"/>
              </a:endParaRPr>
            </a:p>
            <a:p>
              <a:pPr eaLnBrk="0" hangingPunct="0"/>
              <a:endParaRPr lang="en-US" altLang="ja-JP" sz="1800" dirty="0">
                <a:latin typeface="Times New Roman" panose="02020603050405020304" pitchFamily="18" charset="0"/>
                <a:ea typeface="ＭＳ Ｐゴシック" panose="020B0600070205080204" pitchFamily="34" charset="-128"/>
              </a:endParaRPr>
            </a:p>
            <a:p>
              <a:pPr eaLnBrk="0" hangingPunct="0"/>
              <a:endParaRPr lang="en-US" altLang="ja-JP" sz="1800" dirty="0">
                <a:latin typeface="Times New Roman" panose="02020603050405020304" pitchFamily="18" charset="0"/>
                <a:ea typeface="ＭＳ Ｐゴシック" panose="020B0600070205080204" pitchFamily="34" charset="-128"/>
              </a:endParaRPr>
            </a:p>
            <a:p>
              <a:pPr eaLnBrk="0" hangingPunct="0"/>
              <a:r>
                <a:rPr lang="en-US" altLang="ja-JP" sz="1800" dirty="0">
                  <a:latin typeface="Times New Roman" panose="02020603050405020304" pitchFamily="18" charset="0"/>
                  <a:ea typeface="ＭＳ Ｐゴシック" panose="020B0600070205080204" pitchFamily="34" charset="-128"/>
                </a:rPr>
                <a:t>Sim(newdoc,doc3)=0</a:t>
              </a:r>
            </a:p>
          </p:txBody>
        </p:sp>
        <p:sp>
          <p:nvSpPr>
            <p:cNvPr id="1637392" name="Line 16"/>
            <p:cNvSpPr>
              <a:spLocks noChangeShapeType="1"/>
            </p:cNvSpPr>
            <p:nvPr/>
          </p:nvSpPr>
          <p:spPr bwMode="auto">
            <a:xfrm flipV="1">
              <a:off x="1248" y="1392"/>
              <a:ext cx="201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7393" name="Line 17"/>
            <p:cNvSpPr>
              <a:spLocks noChangeShapeType="1"/>
            </p:cNvSpPr>
            <p:nvPr/>
          </p:nvSpPr>
          <p:spPr bwMode="auto">
            <a:xfrm flipV="1">
              <a:off x="1248" y="1746"/>
              <a:ext cx="119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7394" name="Line 18"/>
            <p:cNvSpPr>
              <a:spLocks noChangeShapeType="1"/>
            </p:cNvSpPr>
            <p:nvPr/>
          </p:nvSpPr>
          <p:spPr bwMode="auto">
            <a:xfrm flipV="1">
              <a:off x="1248" y="2381"/>
              <a:ext cx="1046" cy="4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37395" name="Text Box 19"/>
          <p:cNvSpPr txBox="1">
            <a:spLocks noChangeArrowheads="1"/>
          </p:cNvSpPr>
          <p:nvPr/>
        </p:nvSpPr>
        <p:spPr bwMode="auto">
          <a:xfrm>
            <a:off x="4281488" y="42306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en-US" altLang="en-US" sz="240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380219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0327" y="1549976"/>
            <a:ext cx="8222672" cy="3554819"/>
          </a:xfrm>
          <a:prstGeom prst="rect">
            <a:avLst/>
          </a:prstGeom>
          <a:noFill/>
        </p:spPr>
        <p:txBody>
          <a:bodyPr wrap="square" rtlCol="0">
            <a:spAutoFit/>
          </a:bodyPr>
          <a:lstStyle/>
          <a:p>
            <a:pPr marL="257175" indent="-257175">
              <a:buFont typeface="Wingdings" panose="05000000000000000000" pitchFamily="2" charset="2"/>
              <a:buChar char="q"/>
            </a:pPr>
            <a:r>
              <a:rPr lang="en-US" sz="1350" dirty="0"/>
              <a:t>Natural Language Understanding helps machines “read” text (or another input such as speech) by simulating the human ability to understand a </a:t>
            </a:r>
            <a:r>
              <a:rPr lang="en-US" sz="1350" i="1" dirty="0"/>
              <a:t>natural</a:t>
            </a:r>
            <a:r>
              <a:rPr lang="en-US" sz="1350" dirty="0"/>
              <a:t> language such as English, Spanish or Chinese. </a:t>
            </a:r>
            <a:endParaRPr lang="en-US" sz="1350" dirty="0"/>
          </a:p>
          <a:p>
            <a:pPr marL="257175" indent="-257175">
              <a:buFont typeface="Wingdings" panose="05000000000000000000" pitchFamily="2" charset="2"/>
              <a:buChar char="q"/>
            </a:pPr>
            <a:r>
              <a:rPr lang="en-US" sz="1350" dirty="0"/>
              <a:t>Natural </a:t>
            </a:r>
            <a:r>
              <a:rPr lang="en-US" sz="1350" dirty="0"/>
              <a:t>Language Processing includes both Natural Language Understanding and Natural Language Generation, which simulates the human ability to create natural language text e.g. to summarize information or take part in a dialogue</a:t>
            </a:r>
            <a:r>
              <a:rPr lang="en-US" sz="1350" dirty="0"/>
              <a:t>.</a:t>
            </a:r>
          </a:p>
          <a:p>
            <a:pPr marL="257175" indent="-257175">
              <a:buFont typeface="Wingdings" panose="05000000000000000000" pitchFamily="2" charset="2"/>
              <a:buChar char="q"/>
            </a:pPr>
            <a:r>
              <a:rPr lang="en-US" sz="1350" dirty="0"/>
              <a:t>As a technology, natural language processing has come of age over the past ten years, with products such as Siri, Alexa and Google's voice search employing NLP to understand and respond to user requests. Sophisticated text mining applications have also been developed in fields as diverse as </a:t>
            </a:r>
            <a:r>
              <a:rPr lang="en-US" sz="1350" b="1" dirty="0">
                <a:solidFill>
                  <a:srgbClr val="FF0000"/>
                </a:solidFill>
              </a:rPr>
              <a:t>medical research, risk management, customer care, insurance (fraud detection) and contextual advertising</a:t>
            </a:r>
            <a:r>
              <a:rPr lang="en-US" sz="1350" b="1" dirty="0">
                <a:solidFill>
                  <a:srgbClr val="FF0000"/>
                </a:solidFill>
              </a:rPr>
              <a:t>.</a:t>
            </a:r>
          </a:p>
          <a:p>
            <a:pPr marL="257175" indent="-257175">
              <a:buFont typeface="Wingdings" panose="05000000000000000000" pitchFamily="2" charset="2"/>
              <a:buChar char="q"/>
            </a:pPr>
            <a:r>
              <a:rPr lang="en-US" sz="1350" dirty="0"/>
              <a:t>Today’s natural language processing systems can analyze unlimited amounts of text-based data without fatigue and in a consistent, unbiased manner. They can understand concepts within complex contexts, and decipher ambiguities of language to extract key facts and relationships, or provide summaries. Given the huge quantity of unstructured data that is produced every day, from electronic health records (EHRs) to social media posts, this form of automation has become critical to </a:t>
            </a:r>
            <a:r>
              <a:rPr lang="en-US" sz="1350" dirty="0" err="1"/>
              <a:t>analysing</a:t>
            </a:r>
            <a:r>
              <a:rPr lang="en-US" sz="1350" dirty="0"/>
              <a:t> text-based data efficiently.</a:t>
            </a:r>
            <a:endParaRPr lang="en-US" sz="1350" dirty="0"/>
          </a:p>
          <a:p>
            <a:pPr marL="257175" indent="-257175">
              <a:buFont typeface="Wingdings" panose="05000000000000000000" pitchFamily="2" charset="2"/>
              <a:buChar char="q"/>
            </a:pPr>
            <a:endParaRPr lang="en-US" dirty="0"/>
          </a:p>
          <a:p>
            <a:pPr marL="257175" indent="-257175">
              <a:buFont typeface="Wingdings" panose="05000000000000000000" pitchFamily="2" charset="2"/>
              <a:buChar char="q"/>
            </a:pPr>
            <a:endParaRPr lang="en-IN" dirty="0"/>
          </a:p>
        </p:txBody>
      </p:sp>
      <p:sp>
        <p:nvSpPr>
          <p:cNvPr id="4" name="TextBox 3"/>
          <p:cNvSpPr txBox="1"/>
          <p:nvPr/>
        </p:nvSpPr>
        <p:spPr>
          <a:xfrm>
            <a:off x="3221182" y="1051214"/>
            <a:ext cx="1229119" cy="300082"/>
          </a:xfrm>
          <a:prstGeom prst="rect">
            <a:avLst/>
          </a:prstGeom>
          <a:noFill/>
        </p:spPr>
        <p:txBody>
          <a:bodyPr wrap="none" rtlCol="0">
            <a:spAutoFit/>
          </a:bodyPr>
          <a:lstStyle/>
          <a:p>
            <a:r>
              <a:rPr lang="en-US" sz="1350" b="1" dirty="0">
                <a:solidFill>
                  <a:srgbClr val="FF0000"/>
                </a:solidFill>
              </a:rPr>
              <a:t>WHAT IS NLP ?</a:t>
            </a:r>
            <a:endParaRPr lang="en-IN" sz="1350" b="1" dirty="0">
              <a:solidFill>
                <a:srgbClr val="FF0000"/>
              </a:solidFill>
            </a:endParaRPr>
          </a:p>
        </p:txBody>
      </p:sp>
    </p:spTree>
    <p:extLst>
      <p:ext uri="{BB962C8B-B14F-4D97-AF65-F5344CB8AC3E}">
        <p14:creationId xmlns:p14="http://schemas.microsoft.com/office/powerpoint/2010/main" val="7550069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02" name="Rectangle 2"/>
          <p:cNvSpPr>
            <a:spLocks noGrp="1" noChangeArrowheads="1"/>
          </p:cNvSpPr>
          <p:nvPr>
            <p:ph type="title"/>
          </p:nvPr>
        </p:nvSpPr>
        <p:spPr>
          <a:xfrm>
            <a:off x="609600" y="385271"/>
            <a:ext cx="7886700" cy="701674"/>
          </a:xfrm>
        </p:spPr>
        <p:txBody>
          <a:bodyPr>
            <a:normAutofit/>
          </a:bodyPr>
          <a:lstStyle/>
          <a:p>
            <a:pPr algn="ctr"/>
            <a:r>
              <a:rPr lang="en-US" altLang="zh-CN" sz="3200" b="1" dirty="0">
                <a:ea typeface="SimSun" panose="02010600030101010101" pitchFamily="2" charset="-122"/>
              </a:rPr>
              <a:t>VS Model-Based Classifiers</a:t>
            </a:r>
          </a:p>
        </p:txBody>
      </p:sp>
      <p:sp>
        <p:nvSpPr>
          <p:cNvPr id="1638403" name="Rectangle 3"/>
          <p:cNvSpPr>
            <a:spLocks noGrp="1" noChangeArrowheads="1"/>
          </p:cNvSpPr>
          <p:nvPr>
            <p:ph idx="1"/>
          </p:nvPr>
        </p:nvSpPr>
        <p:spPr>
          <a:xfrm>
            <a:off x="762000" y="1588102"/>
            <a:ext cx="7581900" cy="4351338"/>
          </a:xfrm>
        </p:spPr>
        <p:txBody>
          <a:bodyPr>
            <a:normAutofit/>
          </a:bodyPr>
          <a:lstStyle/>
          <a:p>
            <a:pPr>
              <a:lnSpc>
                <a:spcPct val="100000"/>
              </a:lnSpc>
            </a:pPr>
            <a:r>
              <a:rPr lang="en-US" altLang="zh-CN" sz="2400" dirty="0">
                <a:ea typeface="SimSun" panose="02010600030101010101" pitchFamily="2" charset="-122"/>
              </a:rPr>
              <a:t>What do we have so far?</a:t>
            </a:r>
          </a:p>
          <a:p>
            <a:pPr lvl="1">
              <a:lnSpc>
                <a:spcPct val="100000"/>
              </a:lnSpc>
            </a:pPr>
            <a:r>
              <a:rPr lang="en-US" altLang="zh-CN" sz="2000" dirty="0">
                <a:ea typeface="SimSun" panose="02010600030101010101" pitchFamily="2" charset="-122"/>
              </a:rPr>
              <a:t>A feature space with similarity measure</a:t>
            </a:r>
          </a:p>
          <a:p>
            <a:pPr lvl="1">
              <a:lnSpc>
                <a:spcPct val="100000"/>
              </a:lnSpc>
            </a:pPr>
            <a:r>
              <a:rPr lang="en-US" altLang="zh-CN" sz="2000" dirty="0">
                <a:ea typeface="SimSun" panose="02010600030101010101" pitchFamily="2" charset="-122"/>
              </a:rPr>
              <a:t>This is a classic supervised learning problem</a:t>
            </a:r>
          </a:p>
          <a:p>
            <a:pPr lvl="2">
              <a:lnSpc>
                <a:spcPct val="100000"/>
              </a:lnSpc>
            </a:pPr>
            <a:r>
              <a:rPr lang="en-US" altLang="zh-CN" sz="1600" dirty="0">
                <a:ea typeface="SimSun" panose="02010600030101010101" pitchFamily="2" charset="-122"/>
              </a:rPr>
              <a:t>Search for an approximation to classification hyper plane</a:t>
            </a:r>
          </a:p>
          <a:p>
            <a:pPr>
              <a:lnSpc>
                <a:spcPct val="100000"/>
              </a:lnSpc>
            </a:pPr>
            <a:r>
              <a:rPr lang="en-US" altLang="zh-CN" sz="2400" dirty="0">
                <a:ea typeface="SimSun" panose="02010600030101010101" pitchFamily="2" charset="-122"/>
              </a:rPr>
              <a:t>VS model based classifiers</a:t>
            </a:r>
          </a:p>
          <a:p>
            <a:pPr lvl="1">
              <a:lnSpc>
                <a:spcPct val="100000"/>
              </a:lnSpc>
            </a:pPr>
            <a:r>
              <a:rPr lang="en-US" altLang="zh-CN" sz="2000" dirty="0">
                <a:ea typeface="SimSun" panose="02010600030101010101" pitchFamily="2" charset="-122"/>
              </a:rPr>
              <a:t>K-NN</a:t>
            </a:r>
          </a:p>
          <a:p>
            <a:pPr lvl="1">
              <a:lnSpc>
                <a:spcPct val="100000"/>
              </a:lnSpc>
            </a:pPr>
            <a:r>
              <a:rPr lang="en-US" altLang="zh-CN" sz="2000" dirty="0">
                <a:ea typeface="SimSun" panose="02010600030101010101" pitchFamily="2" charset="-122"/>
              </a:rPr>
              <a:t>Decision tree based</a:t>
            </a:r>
          </a:p>
          <a:p>
            <a:pPr lvl="1">
              <a:lnSpc>
                <a:spcPct val="100000"/>
              </a:lnSpc>
            </a:pPr>
            <a:r>
              <a:rPr lang="en-US" altLang="zh-CN" sz="2000" dirty="0">
                <a:ea typeface="SimSun" panose="02010600030101010101" pitchFamily="2" charset="-122"/>
              </a:rPr>
              <a:t>Neural networks</a:t>
            </a:r>
          </a:p>
          <a:p>
            <a:pPr lvl="1">
              <a:lnSpc>
                <a:spcPct val="100000"/>
              </a:lnSpc>
            </a:pPr>
            <a:r>
              <a:rPr lang="en-US" altLang="zh-CN" sz="2000" dirty="0">
                <a:ea typeface="SimSun" panose="02010600030101010101" pitchFamily="2" charset="-122"/>
              </a:rPr>
              <a:t>Support vector machine</a:t>
            </a:r>
          </a:p>
        </p:txBody>
      </p:sp>
      <p:sp>
        <p:nvSpPr>
          <p:cNvPr id="6" name="Slide Number Placeholder 5"/>
          <p:cNvSpPr>
            <a:spLocks noGrp="1"/>
          </p:cNvSpPr>
          <p:nvPr>
            <p:ph type="sldNum" sz="quarter" idx="12"/>
          </p:nvPr>
        </p:nvSpPr>
        <p:spPr/>
        <p:txBody>
          <a:bodyPr/>
          <a:lstStyle/>
          <a:p>
            <a:fld id="{A9DF5DDE-A94B-4BB3-9606-DB8C256C826E}" type="slidenum">
              <a:rPr lang="en-US" altLang="en-US"/>
              <a:pPr/>
              <a:t>50</a:t>
            </a:fld>
            <a:endParaRPr lang="en-US" altLang="en-US"/>
          </a:p>
        </p:txBody>
      </p:sp>
      <p:sp>
        <p:nvSpPr>
          <p:cNvPr id="4" name="Date Placeholder 3"/>
          <p:cNvSpPr>
            <a:spLocks noGrp="1"/>
          </p:cNvSpPr>
          <p:nvPr>
            <p:ph type="dt" sz="half" idx="10"/>
          </p:nvPr>
        </p:nvSpPr>
        <p:spPr/>
        <p:txBody>
          <a:bodyPr/>
          <a:lstStyle/>
          <a:p>
            <a:fld id="{474B389C-76B4-4D1E-96E5-4905F4104EFD}" type="datetime1">
              <a:rPr lang="en-US" altLang="en-US" smtClean="0"/>
              <a:t>8/16/2020</a:t>
            </a:fld>
            <a:endParaRPr lang="en-US" altLang="en-US"/>
          </a:p>
        </p:txBody>
      </p:sp>
    </p:spTree>
    <p:extLst>
      <p:ext uri="{BB962C8B-B14F-4D97-AF65-F5344CB8AC3E}">
        <p14:creationId xmlns:p14="http://schemas.microsoft.com/office/powerpoint/2010/main" val="26960810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7A8C-41C1-417D-AEF0-55E7FEC86B2D}"/>
              </a:ext>
            </a:extLst>
          </p:cNvPr>
          <p:cNvSpPr>
            <a:spLocks noGrp="1"/>
          </p:cNvSpPr>
          <p:nvPr>
            <p:ph type="title"/>
          </p:nvPr>
        </p:nvSpPr>
        <p:spPr>
          <a:xfrm>
            <a:off x="628650" y="365127"/>
            <a:ext cx="7886700" cy="549273"/>
          </a:xfrm>
        </p:spPr>
        <p:txBody>
          <a:bodyPr>
            <a:normAutofit fontScale="90000"/>
          </a:bodyPr>
          <a:lstStyle/>
          <a:p>
            <a:pPr algn="ctr"/>
            <a:r>
              <a:rPr lang="en-US" b="1" dirty="0"/>
              <a:t>Probabilistic Retrieval Models</a:t>
            </a:r>
          </a:p>
        </p:txBody>
      </p:sp>
      <p:sp>
        <p:nvSpPr>
          <p:cNvPr id="3" name="Content Placeholder 2">
            <a:extLst>
              <a:ext uri="{FF2B5EF4-FFF2-40B4-BE49-F238E27FC236}">
                <a16:creationId xmlns:a16="http://schemas.microsoft.com/office/drawing/2014/main" id="{A4783B90-6303-4766-B3E5-E53659CFE05F}"/>
              </a:ext>
            </a:extLst>
          </p:cNvPr>
          <p:cNvSpPr>
            <a:spLocks noGrp="1"/>
          </p:cNvSpPr>
          <p:nvPr>
            <p:ph idx="1"/>
          </p:nvPr>
        </p:nvSpPr>
        <p:spPr>
          <a:xfrm>
            <a:off x="628650" y="1371600"/>
            <a:ext cx="7886700" cy="4805363"/>
          </a:xfrm>
        </p:spPr>
        <p:txBody>
          <a:bodyPr>
            <a:normAutofit fontScale="92500" lnSpcReduction="20000"/>
          </a:bodyPr>
          <a:lstStyle/>
          <a:p>
            <a:pPr>
              <a:lnSpc>
                <a:spcPct val="100000"/>
              </a:lnSpc>
              <a:spcAft>
                <a:spcPts val="600"/>
              </a:spcAft>
            </a:pPr>
            <a:r>
              <a:rPr lang="en-US" dirty="0"/>
              <a:t>The ranking function based on the probability that a given document d is relevant to a query q, </a:t>
            </a:r>
          </a:p>
          <a:p>
            <a:pPr lvl="1">
              <a:lnSpc>
                <a:spcPct val="100000"/>
              </a:lnSpc>
              <a:spcAft>
                <a:spcPts val="600"/>
              </a:spcAft>
            </a:pPr>
            <a:r>
              <a:rPr lang="en-US" sz="2000" dirty="0"/>
              <a:t>or p(R = 1| d, q) where R ∈ {0, 1} is a binary random variable denoting relevance.</a:t>
            </a:r>
          </a:p>
          <a:p>
            <a:pPr>
              <a:lnSpc>
                <a:spcPct val="100000"/>
              </a:lnSpc>
              <a:spcAft>
                <a:spcPts val="600"/>
              </a:spcAft>
            </a:pPr>
            <a:r>
              <a:rPr lang="en-US" dirty="0"/>
              <a:t>In query likelihood retrieval model (one of the probabilistic models), we assume that this probability of relevance can be approximated by the probability of a query given a document and relevance,</a:t>
            </a:r>
          </a:p>
          <a:p>
            <a:pPr lvl="1">
              <a:lnSpc>
                <a:spcPct val="100000"/>
              </a:lnSpc>
              <a:spcAft>
                <a:spcPts val="600"/>
              </a:spcAft>
            </a:pPr>
            <a:r>
              <a:rPr lang="en-US" sz="2000" dirty="0"/>
              <a:t>p(q | d, R = 1).</a:t>
            </a:r>
          </a:p>
          <a:p>
            <a:pPr lvl="1">
              <a:lnSpc>
                <a:spcPct val="100000"/>
              </a:lnSpc>
              <a:spcAft>
                <a:spcPts val="600"/>
              </a:spcAft>
            </a:pPr>
            <a:endParaRPr lang="en-US" sz="2000" dirty="0"/>
          </a:p>
          <a:p>
            <a:pPr>
              <a:lnSpc>
                <a:spcPct val="100000"/>
              </a:lnSpc>
              <a:spcAft>
                <a:spcPts val="600"/>
              </a:spcAft>
            </a:pPr>
            <a:r>
              <a:rPr lang="en-US" dirty="0"/>
              <a:t>Intuitively, if a user likes document d, how likely would the user enter query q in order to retrieve document d? </a:t>
            </a:r>
          </a:p>
        </p:txBody>
      </p:sp>
      <p:sp>
        <p:nvSpPr>
          <p:cNvPr id="4" name="Slide Number Placeholder 3">
            <a:extLst>
              <a:ext uri="{FF2B5EF4-FFF2-40B4-BE49-F238E27FC236}">
                <a16:creationId xmlns:a16="http://schemas.microsoft.com/office/drawing/2014/main" id="{E95788AA-5BD1-475A-A24D-96477EE28D5A}"/>
              </a:ext>
            </a:extLst>
          </p:cNvPr>
          <p:cNvSpPr>
            <a:spLocks noGrp="1"/>
          </p:cNvSpPr>
          <p:nvPr>
            <p:ph type="sldNum" sz="quarter" idx="12"/>
          </p:nvPr>
        </p:nvSpPr>
        <p:spPr/>
        <p:txBody>
          <a:bodyPr/>
          <a:lstStyle/>
          <a:p>
            <a:pPr>
              <a:defRPr/>
            </a:pPr>
            <a:fld id="{649AB6AE-DC6C-4C19-AD98-A8BE141DCE93}" type="slidenum">
              <a:rPr lang="en-US" smtClean="0"/>
              <a:pPr>
                <a:defRPr/>
              </a:pPr>
              <a:t>51</a:t>
            </a:fld>
            <a:endParaRPr lang="en-US" sz="1000"/>
          </a:p>
        </p:txBody>
      </p:sp>
      <p:sp>
        <p:nvSpPr>
          <p:cNvPr id="5" name="Date Placeholder 4">
            <a:extLst>
              <a:ext uri="{FF2B5EF4-FFF2-40B4-BE49-F238E27FC236}">
                <a16:creationId xmlns:a16="http://schemas.microsoft.com/office/drawing/2014/main" id="{268C8402-531C-42E9-B67C-93B0795BDC42}"/>
              </a:ext>
            </a:extLst>
          </p:cNvPr>
          <p:cNvSpPr>
            <a:spLocks noGrp="1"/>
          </p:cNvSpPr>
          <p:nvPr>
            <p:ph type="dt" sz="half" idx="10"/>
          </p:nvPr>
        </p:nvSpPr>
        <p:spPr/>
        <p:txBody>
          <a:bodyPr/>
          <a:lstStyle/>
          <a:p>
            <a:fld id="{FE164A10-562A-4437-B1C3-B55B80AFD3E1}" type="datetime1">
              <a:rPr lang="en-US" smtClean="0"/>
              <a:t>8/16/2020</a:t>
            </a:fld>
            <a:endParaRPr lang="en-US"/>
          </a:p>
        </p:txBody>
      </p:sp>
    </p:spTree>
    <p:extLst>
      <p:ext uri="{BB962C8B-B14F-4D97-AF65-F5344CB8AC3E}">
        <p14:creationId xmlns:p14="http://schemas.microsoft.com/office/powerpoint/2010/main" val="24724555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526D8A-5559-468E-8DD5-A412EA7E484A}"/>
              </a:ext>
            </a:extLst>
          </p:cNvPr>
          <p:cNvSpPr>
            <a:spLocks noGrp="1"/>
          </p:cNvSpPr>
          <p:nvPr>
            <p:ph idx="1"/>
          </p:nvPr>
        </p:nvSpPr>
        <p:spPr>
          <a:xfrm>
            <a:off x="3810000" y="4199247"/>
            <a:ext cx="4800600" cy="906153"/>
          </a:xfrm>
        </p:spPr>
        <p:txBody>
          <a:bodyPr>
            <a:normAutofit fontScale="85000" lnSpcReduction="20000"/>
          </a:bodyPr>
          <a:lstStyle/>
          <a:p>
            <a:pPr marL="0" indent="0">
              <a:buNone/>
            </a:pPr>
            <a:r>
              <a:rPr lang="en-US" dirty="0"/>
              <a:t>Clearly, </a:t>
            </a:r>
            <a:r>
              <a:rPr lang="en-US" i="1" dirty="0"/>
              <a:t>p(R </a:t>
            </a:r>
            <a:r>
              <a:rPr lang="en-US" dirty="0"/>
              <a:t>= 1 | </a:t>
            </a:r>
            <a:r>
              <a:rPr lang="en-US" i="1" dirty="0"/>
              <a:t>d</a:t>
            </a:r>
            <a:r>
              <a:rPr lang="en-US" dirty="0"/>
              <a:t>, </a:t>
            </a:r>
            <a:r>
              <a:rPr lang="en-US" i="1" dirty="0"/>
              <a:t>q) </a:t>
            </a:r>
            <a:r>
              <a:rPr lang="en-US" dirty="0"/>
              <a:t>+ </a:t>
            </a:r>
            <a:r>
              <a:rPr lang="en-US" i="1" dirty="0"/>
              <a:t>p(R </a:t>
            </a:r>
            <a:r>
              <a:rPr lang="en-US" dirty="0"/>
              <a:t>= 0 | </a:t>
            </a:r>
            <a:r>
              <a:rPr lang="en-US" i="1" dirty="0"/>
              <a:t>d</a:t>
            </a:r>
            <a:r>
              <a:rPr lang="en-US" dirty="0"/>
              <a:t>, </a:t>
            </a:r>
            <a:r>
              <a:rPr lang="en-US" i="1" dirty="0"/>
              <a:t>q) </a:t>
            </a:r>
            <a:r>
              <a:rPr lang="en-US" dirty="0"/>
              <a:t>= 1 </a:t>
            </a:r>
            <a:br>
              <a:rPr lang="en-US" dirty="0"/>
            </a:br>
            <a:endParaRPr lang="en-US" dirty="0"/>
          </a:p>
        </p:txBody>
      </p:sp>
      <p:sp>
        <p:nvSpPr>
          <p:cNvPr id="4" name="Slide Number Placeholder 3">
            <a:extLst>
              <a:ext uri="{FF2B5EF4-FFF2-40B4-BE49-F238E27FC236}">
                <a16:creationId xmlns:a16="http://schemas.microsoft.com/office/drawing/2014/main" id="{D2520EDC-265D-449F-B529-24D40F1A096B}"/>
              </a:ext>
            </a:extLst>
          </p:cNvPr>
          <p:cNvSpPr>
            <a:spLocks noGrp="1"/>
          </p:cNvSpPr>
          <p:nvPr>
            <p:ph type="sldNum" sz="quarter" idx="12"/>
          </p:nvPr>
        </p:nvSpPr>
        <p:spPr/>
        <p:txBody>
          <a:bodyPr/>
          <a:lstStyle/>
          <a:p>
            <a:pPr>
              <a:defRPr/>
            </a:pPr>
            <a:fld id="{649AB6AE-DC6C-4C19-AD98-A8BE141DCE93}" type="slidenum">
              <a:rPr lang="en-US" smtClean="0"/>
              <a:pPr>
                <a:defRPr/>
              </a:pPr>
              <a:t>52</a:t>
            </a:fld>
            <a:endParaRPr lang="en-US" sz="1000"/>
          </a:p>
        </p:txBody>
      </p:sp>
      <p:sp>
        <p:nvSpPr>
          <p:cNvPr id="5" name="Date Placeholder 4">
            <a:extLst>
              <a:ext uri="{FF2B5EF4-FFF2-40B4-BE49-F238E27FC236}">
                <a16:creationId xmlns:a16="http://schemas.microsoft.com/office/drawing/2014/main" id="{07C70D4C-FB8F-4069-9A75-80207A40A8B6}"/>
              </a:ext>
            </a:extLst>
          </p:cNvPr>
          <p:cNvSpPr>
            <a:spLocks noGrp="1"/>
          </p:cNvSpPr>
          <p:nvPr>
            <p:ph type="dt" sz="half" idx="10"/>
          </p:nvPr>
        </p:nvSpPr>
        <p:spPr/>
        <p:txBody>
          <a:bodyPr/>
          <a:lstStyle/>
          <a:p>
            <a:fld id="{FE164A10-562A-4437-B1C3-B55B80AFD3E1}" type="datetime1">
              <a:rPr lang="en-US" smtClean="0"/>
              <a:t>8/16/2020</a:t>
            </a:fld>
            <a:endParaRPr lang="en-US"/>
          </a:p>
        </p:txBody>
      </p:sp>
      <p:sp>
        <p:nvSpPr>
          <p:cNvPr id="6" name="Title 1">
            <a:extLst>
              <a:ext uri="{FF2B5EF4-FFF2-40B4-BE49-F238E27FC236}">
                <a16:creationId xmlns:a16="http://schemas.microsoft.com/office/drawing/2014/main" id="{7240C9BD-5E8D-4379-84E3-4C58249D28B4}"/>
              </a:ext>
            </a:extLst>
          </p:cNvPr>
          <p:cNvSpPr>
            <a:spLocks noGrp="1"/>
          </p:cNvSpPr>
          <p:nvPr>
            <p:ph type="title"/>
          </p:nvPr>
        </p:nvSpPr>
        <p:spPr>
          <a:xfrm>
            <a:off x="628650" y="365127"/>
            <a:ext cx="7886700" cy="549273"/>
          </a:xfrm>
        </p:spPr>
        <p:txBody>
          <a:bodyPr>
            <a:normAutofit fontScale="90000"/>
          </a:bodyPr>
          <a:lstStyle/>
          <a:p>
            <a:pPr algn="ctr"/>
            <a:r>
              <a:rPr lang="en-US" b="1" dirty="0"/>
              <a:t>Probabilistic Retrieval Models</a:t>
            </a:r>
          </a:p>
        </p:txBody>
      </p:sp>
      <p:pic>
        <p:nvPicPr>
          <p:cNvPr id="7" name="Picture 6">
            <a:extLst>
              <a:ext uri="{FF2B5EF4-FFF2-40B4-BE49-F238E27FC236}">
                <a16:creationId xmlns:a16="http://schemas.microsoft.com/office/drawing/2014/main" id="{670ECD92-0B68-4E0A-A971-60D5F2926469}"/>
              </a:ext>
            </a:extLst>
          </p:cNvPr>
          <p:cNvPicPr>
            <a:picLocks noChangeAspect="1"/>
          </p:cNvPicPr>
          <p:nvPr/>
        </p:nvPicPr>
        <p:blipFill>
          <a:blip r:embed="rId2"/>
          <a:stretch>
            <a:fillRect/>
          </a:stretch>
        </p:blipFill>
        <p:spPr>
          <a:xfrm>
            <a:off x="649094" y="1371600"/>
            <a:ext cx="2905125" cy="3943350"/>
          </a:xfrm>
          <a:prstGeom prst="rect">
            <a:avLst/>
          </a:prstGeom>
        </p:spPr>
      </p:pic>
      <p:pic>
        <p:nvPicPr>
          <p:cNvPr id="8" name="Picture 7">
            <a:extLst>
              <a:ext uri="{FF2B5EF4-FFF2-40B4-BE49-F238E27FC236}">
                <a16:creationId xmlns:a16="http://schemas.microsoft.com/office/drawing/2014/main" id="{97A242D9-D0E8-42F9-B51E-05228998040D}"/>
              </a:ext>
            </a:extLst>
          </p:cNvPr>
          <p:cNvPicPr>
            <a:picLocks noChangeAspect="1"/>
          </p:cNvPicPr>
          <p:nvPr/>
        </p:nvPicPr>
        <p:blipFill>
          <a:blip r:embed="rId3"/>
          <a:stretch>
            <a:fillRect/>
          </a:stretch>
        </p:blipFill>
        <p:spPr>
          <a:xfrm>
            <a:off x="4267200" y="1447800"/>
            <a:ext cx="3505200" cy="1447800"/>
          </a:xfrm>
          <a:prstGeom prst="rect">
            <a:avLst/>
          </a:prstGeom>
        </p:spPr>
      </p:pic>
      <p:pic>
        <p:nvPicPr>
          <p:cNvPr id="9" name="Picture 8">
            <a:extLst>
              <a:ext uri="{FF2B5EF4-FFF2-40B4-BE49-F238E27FC236}">
                <a16:creationId xmlns:a16="http://schemas.microsoft.com/office/drawing/2014/main" id="{7C059CAD-D3D3-4BB5-A0A0-F2CC6F5AC979}"/>
              </a:ext>
            </a:extLst>
          </p:cNvPr>
          <p:cNvPicPr>
            <a:picLocks noChangeAspect="1"/>
          </p:cNvPicPr>
          <p:nvPr/>
        </p:nvPicPr>
        <p:blipFill>
          <a:blip r:embed="rId4"/>
          <a:stretch>
            <a:fillRect/>
          </a:stretch>
        </p:blipFill>
        <p:spPr>
          <a:xfrm>
            <a:off x="4419600" y="3294139"/>
            <a:ext cx="3009900" cy="466725"/>
          </a:xfrm>
          <a:prstGeom prst="rect">
            <a:avLst/>
          </a:prstGeom>
        </p:spPr>
      </p:pic>
    </p:spTree>
    <p:extLst>
      <p:ext uri="{BB962C8B-B14F-4D97-AF65-F5344CB8AC3E}">
        <p14:creationId xmlns:p14="http://schemas.microsoft.com/office/powerpoint/2010/main" val="2643398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714" name="Rectangle 2"/>
          <p:cNvSpPr>
            <a:spLocks noGrp="1" noChangeArrowheads="1"/>
          </p:cNvSpPr>
          <p:nvPr>
            <p:ph type="title"/>
          </p:nvPr>
        </p:nvSpPr>
        <p:spPr>
          <a:xfrm>
            <a:off x="304800" y="552106"/>
            <a:ext cx="7886700" cy="615951"/>
          </a:xfrm>
        </p:spPr>
        <p:txBody>
          <a:bodyPr>
            <a:normAutofit/>
          </a:bodyPr>
          <a:lstStyle/>
          <a:p>
            <a:r>
              <a:rPr lang="en-US" altLang="zh-CN" sz="3200" b="1" dirty="0">
                <a:ea typeface="SimSun" panose="02010600030101010101" pitchFamily="2" charset="-122"/>
              </a:rPr>
              <a:t>Summary: Text Categorization</a:t>
            </a:r>
          </a:p>
        </p:txBody>
      </p:sp>
      <p:sp>
        <p:nvSpPr>
          <p:cNvPr id="1651715" name="Rectangle 3"/>
          <p:cNvSpPr>
            <a:spLocks noGrp="1" noChangeArrowheads="1"/>
          </p:cNvSpPr>
          <p:nvPr>
            <p:ph idx="1"/>
          </p:nvPr>
        </p:nvSpPr>
        <p:spPr>
          <a:xfrm>
            <a:off x="628650" y="1524000"/>
            <a:ext cx="7886700" cy="4351338"/>
          </a:xfrm>
        </p:spPr>
        <p:txBody>
          <a:bodyPr>
            <a:normAutofit fontScale="92500"/>
          </a:bodyPr>
          <a:lstStyle/>
          <a:p>
            <a:pPr>
              <a:lnSpc>
                <a:spcPct val="140000"/>
              </a:lnSpc>
            </a:pPr>
            <a:r>
              <a:rPr lang="en-US" altLang="zh-CN" sz="2400" dirty="0">
                <a:ea typeface="SimSun" panose="02010600030101010101" pitchFamily="2" charset="-122"/>
              </a:rPr>
              <a:t>Wide application domain</a:t>
            </a:r>
          </a:p>
          <a:p>
            <a:pPr>
              <a:lnSpc>
                <a:spcPct val="140000"/>
              </a:lnSpc>
            </a:pPr>
            <a:r>
              <a:rPr lang="en-US" altLang="zh-CN" sz="2400" dirty="0">
                <a:ea typeface="SimSun" panose="02010600030101010101" pitchFamily="2" charset="-122"/>
              </a:rPr>
              <a:t>Comparable effectiveness to professionals</a:t>
            </a:r>
          </a:p>
          <a:p>
            <a:pPr lvl="1">
              <a:lnSpc>
                <a:spcPct val="140000"/>
              </a:lnSpc>
            </a:pPr>
            <a:r>
              <a:rPr lang="en-US" altLang="zh-CN" sz="2400" dirty="0">
                <a:ea typeface="SimSun" panose="02010600030101010101" pitchFamily="2" charset="-122"/>
              </a:rPr>
              <a:t>Manual TC is not 100% and unlikely to improve substantially. </a:t>
            </a:r>
          </a:p>
          <a:p>
            <a:pPr lvl="1">
              <a:lnSpc>
                <a:spcPct val="140000"/>
              </a:lnSpc>
            </a:pPr>
            <a:r>
              <a:rPr lang="en-US" altLang="zh-CN" sz="2400" dirty="0">
                <a:ea typeface="SimSun" panose="02010600030101010101" pitchFamily="2" charset="-122"/>
              </a:rPr>
              <a:t>A.T.C. is growing at a steady pace</a:t>
            </a:r>
          </a:p>
          <a:p>
            <a:pPr>
              <a:lnSpc>
                <a:spcPct val="140000"/>
              </a:lnSpc>
            </a:pPr>
            <a:r>
              <a:rPr lang="en-US" altLang="zh-CN" sz="2400" dirty="0">
                <a:ea typeface="SimSun" panose="02010600030101010101" pitchFamily="2" charset="-122"/>
              </a:rPr>
              <a:t>Prospects and extensions</a:t>
            </a:r>
          </a:p>
          <a:p>
            <a:pPr lvl="1">
              <a:lnSpc>
                <a:spcPct val="140000"/>
              </a:lnSpc>
            </a:pPr>
            <a:r>
              <a:rPr lang="en-US" altLang="zh-CN" sz="2400" dirty="0">
                <a:ea typeface="SimSun" panose="02010600030101010101" pitchFamily="2" charset="-122"/>
              </a:rPr>
              <a:t>Very noisy text, such as text from O.C.R.</a:t>
            </a:r>
          </a:p>
          <a:p>
            <a:pPr lvl="1">
              <a:lnSpc>
                <a:spcPct val="140000"/>
              </a:lnSpc>
            </a:pPr>
            <a:r>
              <a:rPr lang="en-US" altLang="zh-CN" sz="2400" dirty="0">
                <a:ea typeface="SimSun" panose="02010600030101010101" pitchFamily="2" charset="-122"/>
              </a:rPr>
              <a:t>Speech transcripts</a:t>
            </a:r>
          </a:p>
        </p:txBody>
      </p:sp>
      <p:sp>
        <p:nvSpPr>
          <p:cNvPr id="6" name="Slide Number Placeholder 5"/>
          <p:cNvSpPr>
            <a:spLocks noGrp="1"/>
          </p:cNvSpPr>
          <p:nvPr>
            <p:ph type="sldNum" sz="quarter" idx="12"/>
          </p:nvPr>
        </p:nvSpPr>
        <p:spPr/>
        <p:txBody>
          <a:bodyPr/>
          <a:lstStyle/>
          <a:p>
            <a:fld id="{17A73A3C-B47C-48ED-A784-19F7080C42A6}" type="slidenum">
              <a:rPr lang="en-US" altLang="en-US"/>
              <a:pPr/>
              <a:t>53</a:t>
            </a:fld>
            <a:endParaRPr lang="en-US" altLang="en-US"/>
          </a:p>
        </p:txBody>
      </p:sp>
      <p:sp>
        <p:nvSpPr>
          <p:cNvPr id="4" name="Date Placeholder 3"/>
          <p:cNvSpPr>
            <a:spLocks noGrp="1"/>
          </p:cNvSpPr>
          <p:nvPr>
            <p:ph type="dt" sz="half" idx="10"/>
          </p:nvPr>
        </p:nvSpPr>
        <p:spPr/>
        <p:txBody>
          <a:bodyPr/>
          <a:lstStyle/>
          <a:p>
            <a:fld id="{A46A1C60-456D-4AF6-99FE-5E42B6E9C879}" type="datetime1">
              <a:rPr lang="en-US" altLang="en-US" smtClean="0"/>
              <a:t>8/16/2020</a:t>
            </a:fld>
            <a:endParaRPr lang="en-US" altLang="en-US"/>
          </a:p>
        </p:txBody>
      </p:sp>
    </p:spTree>
    <p:extLst>
      <p:ext uri="{BB962C8B-B14F-4D97-AF65-F5344CB8AC3E}">
        <p14:creationId xmlns:p14="http://schemas.microsoft.com/office/powerpoint/2010/main" val="1536632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02" name="Rectangle 2"/>
          <p:cNvSpPr>
            <a:spLocks noGrp="1" noChangeArrowheads="1"/>
          </p:cNvSpPr>
          <p:nvPr>
            <p:ph type="title"/>
          </p:nvPr>
        </p:nvSpPr>
        <p:spPr>
          <a:xfrm>
            <a:off x="762000" y="244475"/>
            <a:ext cx="7886700" cy="638175"/>
          </a:xfrm>
        </p:spPr>
        <p:txBody>
          <a:bodyPr>
            <a:normAutofit/>
          </a:bodyPr>
          <a:lstStyle/>
          <a:p>
            <a:pPr algn="ctr"/>
            <a:r>
              <a:rPr lang="en-US" altLang="en-US" sz="3200" b="1" dirty="0"/>
              <a:t>Types of Text Data Mining</a:t>
            </a:r>
          </a:p>
        </p:txBody>
      </p:sp>
      <p:sp>
        <p:nvSpPr>
          <p:cNvPr id="1894403" name="Rectangle 3"/>
          <p:cNvSpPr>
            <a:spLocks noGrp="1" noChangeArrowheads="1"/>
          </p:cNvSpPr>
          <p:nvPr>
            <p:ph idx="1"/>
          </p:nvPr>
        </p:nvSpPr>
        <p:spPr>
          <a:xfrm>
            <a:off x="457200" y="1447800"/>
            <a:ext cx="7886700" cy="4588766"/>
          </a:xfrm>
        </p:spPr>
        <p:txBody>
          <a:bodyPr>
            <a:normAutofit fontScale="92500" lnSpcReduction="20000"/>
          </a:bodyPr>
          <a:lstStyle/>
          <a:p>
            <a:pPr>
              <a:lnSpc>
                <a:spcPct val="100000"/>
              </a:lnSpc>
            </a:pPr>
            <a:r>
              <a:rPr lang="en-US" altLang="en-US" sz="2400" dirty="0"/>
              <a:t>Keyword-based association analysis</a:t>
            </a:r>
          </a:p>
          <a:p>
            <a:pPr>
              <a:lnSpc>
                <a:spcPct val="100000"/>
              </a:lnSpc>
            </a:pPr>
            <a:r>
              <a:rPr lang="en-US" altLang="en-US" sz="2400" dirty="0"/>
              <a:t>Automatic document classification</a:t>
            </a:r>
          </a:p>
          <a:p>
            <a:pPr>
              <a:lnSpc>
                <a:spcPct val="100000"/>
              </a:lnSpc>
            </a:pPr>
            <a:r>
              <a:rPr lang="en-US" altLang="en-US" sz="2400" dirty="0"/>
              <a:t>Similarity detection</a:t>
            </a:r>
          </a:p>
          <a:p>
            <a:pPr lvl="1">
              <a:lnSpc>
                <a:spcPct val="100000"/>
              </a:lnSpc>
            </a:pPr>
            <a:r>
              <a:rPr lang="en-US" altLang="en-US" sz="2400" dirty="0"/>
              <a:t>Cluster documents by a common author</a:t>
            </a:r>
          </a:p>
          <a:p>
            <a:pPr lvl="1">
              <a:lnSpc>
                <a:spcPct val="100000"/>
              </a:lnSpc>
            </a:pPr>
            <a:r>
              <a:rPr lang="en-US" altLang="en-US" sz="2400" dirty="0"/>
              <a:t>Cluster documents containing information from a common source </a:t>
            </a:r>
          </a:p>
          <a:p>
            <a:pPr>
              <a:lnSpc>
                <a:spcPct val="100000"/>
              </a:lnSpc>
            </a:pPr>
            <a:r>
              <a:rPr lang="en-US" altLang="en-US" sz="2400" dirty="0"/>
              <a:t>Link analysis: unusual correlation between entities</a:t>
            </a:r>
          </a:p>
          <a:p>
            <a:pPr>
              <a:lnSpc>
                <a:spcPct val="100000"/>
              </a:lnSpc>
            </a:pPr>
            <a:r>
              <a:rPr lang="en-US" altLang="en-US" sz="2400" dirty="0"/>
              <a:t>Sequence analysis: predicting a recurring event</a:t>
            </a:r>
          </a:p>
          <a:p>
            <a:pPr>
              <a:lnSpc>
                <a:spcPct val="100000"/>
              </a:lnSpc>
            </a:pPr>
            <a:r>
              <a:rPr lang="en-US" altLang="en-US" sz="2400" dirty="0"/>
              <a:t>Anomaly detection: find information that violates usual patterns </a:t>
            </a:r>
          </a:p>
          <a:p>
            <a:pPr>
              <a:lnSpc>
                <a:spcPct val="100000"/>
              </a:lnSpc>
            </a:pPr>
            <a:r>
              <a:rPr lang="en-US" altLang="en-US" sz="2400" dirty="0"/>
              <a:t>Hypertext analysis</a:t>
            </a:r>
          </a:p>
          <a:p>
            <a:pPr lvl="1">
              <a:lnSpc>
                <a:spcPct val="100000"/>
              </a:lnSpc>
            </a:pPr>
            <a:r>
              <a:rPr lang="en-US" altLang="en-US" sz="2400" dirty="0"/>
              <a:t>Patterns in anchors/links</a:t>
            </a:r>
          </a:p>
          <a:p>
            <a:pPr lvl="2">
              <a:lnSpc>
                <a:spcPct val="100000"/>
              </a:lnSpc>
            </a:pPr>
            <a:r>
              <a:rPr lang="en-US" altLang="en-US" sz="1900" dirty="0"/>
              <a:t>Anchor text correlations with linked objects</a:t>
            </a:r>
          </a:p>
        </p:txBody>
      </p:sp>
      <p:sp>
        <p:nvSpPr>
          <p:cNvPr id="6" name="Slide Number Placeholder 5"/>
          <p:cNvSpPr>
            <a:spLocks noGrp="1"/>
          </p:cNvSpPr>
          <p:nvPr>
            <p:ph type="sldNum" sz="quarter" idx="12"/>
          </p:nvPr>
        </p:nvSpPr>
        <p:spPr/>
        <p:txBody>
          <a:bodyPr/>
          <a:lstStyle/>
          <a:p>
            <a:fld id="{1E605AB0-CD57-4702-97C1-130411C5EB65}" type="slidenum">
              <a:rPr lang="en-US" altLang="en-US" sz="1100"/>
              <a:pPr/>
              <a:t>54</a:t>
            </a:fld>
            <a:endParaRPr lang="en-US" altLang="en-US" sz="1100"/>
          </a:p>
        </p:txBody>
      </p:sp>
      <p:sp>
        <p:nvSpPr>
          <p:cNvPr id="4" name="Date Placeholder 3"/>
          <p:cNvSpPr>
            <a:spLocks noGrp="1"/>
          </p:cNvSpPr>
          <p:nvPr>
            <p:ph type="dt" sz="half" idx="10"/>
          </p:nvPr>
        </p:nvSpPr>
        <p:spPr/>
        <p:txBody>
          <a:bodyPr/>
          <a:lstStyle/>
          <a:p>
            <a:fld id="{B79CCF36-805A-4D2F-8284-7F75DEC5DE68}" type="datetime1">
              <a:rPr lang="en-US" altLang="en-US" smtClean="0"/>
              <a:t>8/16/2020</a:t>
            </a:fld>
            <a:endParaRPr lang="en-US" altLang="en-US"/>
          </a:p>
        </p:txBody>
      </p:sp>
    </p:spTree>
    <p:extLst>
      <p:ext uri="{BB962C8B-B14F-4D97-AF65-F5344CB8AC3E}">
        <p14:creationId xmlns:p14="http://schemas.microsoft.com/office/powerpoint/2010/main" val="1912340332"/>
      </p:ext>
    </p:extLst>
  </p:cSld>
  <p:clrMapOvr>
    <a:masterClrMapping/>
  </p:clrMapOvr>
  <p:transition>
    <p:diamon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6450" name="Rectangle 2"/>
          <p:cNvSpPr>
            <a:spLocks noGrp="1" noChangeArrowheads="1"/>
          </p:cNvSpPr>
          <p:nvPr>
            <p:ph type="title"/>
          </p:nvPr>
        </p:nvSpPr>
        <p:spPr>
          <a:xfrm>
            <a:off x="628650" y="248192"/>
            <a:ext cx="7886700" cy="638175"/>
          </a:xfrm>
        </p:spPr>
        <p:txBody>
          <a:bodyPr>
            <a:normAutofit/>
          </a:bodyPr>
          <a:lstStyle/>
          <a:p>
            <a:pPr algn="ctr"/>
            <a:r>
              <a:rPr lang="en-US" altLang="en-US" sz="3200" b="1" dirty="0"/>
              <a:t>Keyword-Based Association Analysis</a:t>
            </a:r>
          </a:p>
        </p:txBody>
      </p:sp>
      <p:sp>
        <p:nvSpPr>
          <p:cNvPr id="1896451" name="Rectangle 3"/>
          <p:cNvSpPr>
            <a:spLocks noGrp="1" noChangeArrowheads="1"/>
          </p:cNvSpPr>
          <p:nvPr>
            <p:ph idx="1"/>
          </p:nvPr>
        </p:nvSpPr>
        <p:spPr>
          <a:xfrm>
            <a:off x="628650" y="1219200"/>
            <a:ext cx="7886700" cy="4957763"/>
          </a:xfrm>
        </p:spPr>
        <p:txBody>
          <a:bodyPr>
            <a:normAutofit lnSpcReduction="10000"/>
          </a:bodyPr>
          <a:lstStyle/>
          <a:p>
            <a:pPr>
              <a:lnSpc>
                <a:spcPct val="100000"/>
              </a:lnSpc>
            </a:pPr>
            <a:r>
              <a:rPr lang="en-US" altLang="en-US" sz="2000" dirty="0"/>
              <a:t>Motivation</a:t>
            </a:r>
          </a:p>
          <a:p>
            <a:pPr lvl="1">
              <a:lnSpc>
                <a:spcPct val="100000"/>
              </a:lnSpc>
            </a:pPr>
            <a:r>
              <a:rPr lang="en-US" altLang="en-US" sz="2000" dirty="0"/>
              <a:t>Collect sets of keywords or terms that occur frequently together and then find the </a:t>
            </a:r>
            <a:r>
              <a:rPr lang="en-US" altLang="en-US" sz="2000" dirty="0">
                <a:solidFill>
                  <a:schemeClr val="hlink"/>
                </a:solidFill>
              </a:rPr>
              <a:t>association</a:t>
            </a:r>
            <a:r>
              <a:rPr lang="en-US" altLang="en-US" sz="2000" dirty="0"/>
              <a:t> or</a:t>
            </a:r>
            <a:r>
              <a:rPr lang="en-US" altLang="en-US" sz="2000" dirty="0">
                <a:solidFill>
                  <a:schemeClr val="hlink"/>
                </a:solidFill>
              </a:rPr>
              <a:t> correlation </a:t>
            </a:r>
            <a:r>
              <a:rPr lang="en-US" altLang="en-US" sz="2000" dirty="0"/>
              <a:t>relationships among them</a:t>
            </a:r>
          </a:p>
          <a:p>
            <a:pPr>
              <a:lnSpc>
                <a:spcPct val="100000"/>
              </a:lnSpc>
            </a:pPr>
            <a:r>
              <a:rPr lang="en-US" altLang="en-US" sz="2000" dirty="0"/>
              <a:t>Association Analysis Process</a:t>
            </a:r>
          </a:p>
          <a:p>
            <a:pPr lvl="1">
              <a:lnSpc>
                <a:spcPct val="100000"/>
              </a:lnSpc>
            </a:pPr>
            <a:r>
              <a:rPr lang="en-US" altLang="en-US" sz="2000" dirty="0"/>
              <a:t>Preprocess the text data by parsing, stemming, removing stop words, etc.</a:t>
            </a:r>
          </a:p>
          <a:p>
            <a:pPr lvl="1">
              <a:lnSpc>
                <a:spcPct val="100000"/>
              </a:lnSpc>
            </a:pPr>
            <a:r>
              <a:rPr lang="en-US" altLang="en-US" sz="2000" dirty="0"/>
              <a:t>Evoke association mining algorithms</a:t>
            </a:r>
          </a:p>
          <a:p>
            <a:pPr lvl="2">
              <a:lnSpc>
                <a:spcPct val="100000"/>
              </a:lnSpc>
            </a:pPr>
            <a:r>
              <a:rPr lang="en-US" altLang="en-US" sz="1800" dirty="0"/>
              <a:t>Consider each document as a transaction</a:t>
            </a:r>
          </a:p>
          <a:p>
            <a:pPr lvl="2">
              <a:lnSpc>
                <a:spcPct val="100000"/>
              </a:lnSpc>
            </a:pPr>
            <a:r>
              <a:rPr lang="en-US" altLang="en-US" sz="1800" dirty="0"/>
              <a:t>View a set of keywords in the document as a set of items in the transaction</a:t>
            </a:r>
          </a:p>
          <a:p>
            <a:pPr lvl="1">
              <a:lnSpc>
                <a:spcPct val="100000"/>
              </a:lnSpc>
            </a:pPr>
            <a:r>
              <a:rPr lang="en-US" altLang="en-US" sz="2000" dirty="0"/>
              <a:t>Term level association mining</a:t>
            </a:r>
          </a:p>
          <a:p>
            <a:pPr lvl="2">
              <a:lnSpc>
                <a:spcPct val="100000"/>
              </a:lnSpc>
            </a:pPr>
            <a:r>
              <a:rPr lang="en-US" altLang="en-US" sz="1800" dirty="0"/>
              <a:t>No need for human effort in tagging documents</a:t>
            </a:r>
          </a:p>
          <a:p>
            <a:pPr lvl="2">
              <a:lnSpc>
                <a:spcPct val="100000"/>
              </a:lnSpc>
            </a:pPr>
            <a:r>
              <a:rPr lang="en-US" altLang="en-US" sz="1800" dirty="0"/>
              <a:t>The number of meaningless results and the execution time is greatly reduced</a:t>
            </a:r>
          </a:p>
        </p:txBody>
      </p:sp>
      <p:sp>
        <p:nvSpPr>
          <p:cNvPr id="6" name="Slide Number Placeholder 5"/>
          <p:cNvSpPr>
            <a:spLocks noGrp="1"/>
          </p:cNvSpPr>
          <p:nvPr>
            <p:ph type="sldNum" sz="quarter" idx="12"/>
          </p:nvPr>
        </p:nvSpPr>
        <p:spPr/>
        <p:txBody>
          <a:bodyPr/>
          <a:lstStyle/>
          <a:p>
            <a:fld id="{176F46A2-14CA-4AB9-8620-42A2E1F60224}" type="slidenum">
              <a:rPr lang="en-US" altLang="en-US"/>
              <a:pPr/>
              <a:t>55</a:t>
            </a:fld>
            <a:endParaRPr lang="en-US" altLang="en-US"/>
          </a:p>
        </p:txBody>
      </p:sp>
      <p:sp>
        <p:nvSpPr>
          <p:cNvPr id="4" name="Date Placeholder 3"/>
          <p:cNvSpPr>
            <a:spLocks noGrp="1"/>
          </p:cNvSpPr>
          <p:nvPr>
            <p:ph type="dt" sz="half" idx="10"/>
          </p:nvPr>
        </p:nvSpPr>
        <p:spPr/>
        <p:txBody>
          <a:bodyPr/>
          <a:lstStyle/>
          <a:p>
            <a:fld id="{7531C5CD-E379-48A4-929E-4E11628B22E1}" type="datetime1">
              <a:rPr lang="en-US" altLang="en-US" smtClean="0"/>
              <a:t>8/16/2020</a:t>
            </a:fld>
            <a:endParaRPr lang="en-US" altLang="en-US"/>
          </a:p>
        </p:txBody>
      </p:sp>
    </p:spTree>
    <p:extLst>
      <p:ext uri="{BB962C8B-B14F-4D97-AF65-F5344CB8AC3E}">
        <p14:creationId xmlns:p14="http://schemas.microsoft.com/office/powerpoint/2010/main" val="785678519"/>
      </p:ext>
    </p:extLst>
  </p:cSld>
  <p:clrMapOvr>
    <a:masterClrMapping/>
  </p:clrMapOvr>
  <p:transition>
    <p:diamon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8498" name="Rectangle 2"/>
          <p:cNvSpPr>
            <a:spLocks noGrp="1" noChangeArrowheads="1"/>
          </p:cNvSpPr>
          <p:nvPr>
            <p:ph type="title"/>
          </p:nvPr>
        </p:nvSpPr>
        <p:spPr>
          <a:xfrm>
            <a:off x="598913" y="321471"/>
            <a:ext cx="7886700" cy="777874"/>
          </a:xfrm>
        </p:spPr>
        <p:txBody>
          <a:bodyPr>
            <a:normAutofit/>
          </a:bodyPr>
          <a:lstStyle/>
          <a:p>
            <a:pPr algn="ctr"/>
            <a:r>
              <a:rPr lang="en-US" altLang="en-US" sz="3200" b="1" dirty="0"/>
              <a:t>Text Classification</a:t>
            </a:r>
          </a:p>
        </p:txBody>
      </p:sp>
      <p:sp>
        <p:nvSpPr>
          <p:cNvPr id="1898499" name="Rectangle 3"/>
          <p:cNvSpPr>
            <a:spLocks noGrp="1" noChangeArrowheads="1"/>
          </p:cNvSpPr>
          <p:nvPr>
            <p:ph idx="1"/>
          </p:nvPr>
        </p:nvSpPr>
        <p:spPr>
          <a:xfrm>
            <a:off x="628650" y="1219200"/>
            <a:ext cx="7886700" cy="4957763"/>
          </a:xfrm>
        </p:spPr>
        <p:txBody>
          <a:bodyPr>
            <a:normAutofit lnSpcReduction="10000"/>
          </a:bodyPr>
          <a:lstStyle/>
          <a:p>
            <a:pPr>
              <a:lnSpc>
                <a:spcPct val="100000"/>
              </a:lnSpc>
            </a:pPr>
            <a:r>
              <a:rPr lang="en-US" altLang="en-US" sz="2000" dirty="0"/>
              <a:t>Motivation</a:t>
            </a:r>
          </a:p>
          <a:p>
            <a:pPr lvl="1">
              <a:lnSpc>
                <a:spcPct val="100000"/>
              </a:lnSpc>
            </a:pPr>
            <a:r>
              <a:rPr lang="en-US" altLang="en-US" sz="2000" dirty="0"/>
              <a:t>Automatic classification for the large number of on-line text documents (Web pages, e-mails, corporate intranets, etc.) </a:t>
            </a:r>
          </a:p>
          <a:p>
            <a:pPr>
              <a:lnSpc>
                <a:spcPct val="100000"/>
              </a:lnSpc>
            </a:pPr>
            <a:r>
              <a:rPr lang="en-US" altLang="en-US" sz="2000" dirty="0"/>
              <a:t>Classification Process</a:t>
            </a:r>
          </a:p>
          <a:p>
            <a:pPr lvl="1">
              <a:lnSpc>
                <a:spcPct val="100000"/>
              </a:lnSpc>
            </a:pPr>
            <a:r>
              <a:rPr lang="en-US" altLang="en-US" sz="2000" dirty="0"/>
              <a:t>Data preprocessing</a:t>
            </a:r>
          </a:p>
          <a:p>
            <a:pPr lvl="1">
              <a:lnSpc>
                <a:spcPct val="100000"/>
              </a:lnSpc>
            </a:pPr>
            <a:r>
              <a:rPr lang="en-US" altLang="en-US" sz="2000" dirty="0"/>
              <a:t>Definition of training set and test sets</a:t>
            </a:r>
          </a:p>
          <a:p>
            <a:pPr lvl="1">
              <a:lnSpc>
                <a:spcPct val="100000"/>
              </a:lnSpc>
            </a:pPr>
            <a:r>
              <a:rPr lang="en-US" altLang="en-US" sz="2000" dirty="0"/>
              <a:t>Creation of the classification model using the selected classification algorithm</a:t>
            </a:r>
          </a:p>
          <a:p>
            <a:pPr lvl="1">
              <a:lnSpc>
                <a:spcPct val="100000"/>
              </a:lnSpc>
            </a:pPr>
            <a:r>
              <a:rPr lang="en-US" altLang="en-US" sz="2000" dirty="0"/>
              <a:t>Classification model validation</a:t>
            </a:r>
          </a:p>
          <a:p>
            <a:pPr lvl="1">
              <a:lnSpc>
                <a:spcPct val="100000"/>
              </a:lnSpc>
            </a:pPr>
            <a:r>
              <a:rPr lang="en-US" altLang="en-US" sz="2000" dirty="0"/>
              <a:t>Classification of new/unknown text documents</a:t>
            </a:r>
          </a:p>
          <a:p>
            <a:pPr>
              <a:lnSpc>
                <a:spcPct val="100000"/>
              </a:lnSpc>
            </a:pPr>
            <a:r>
              <a:rPr lang="en-US" altLang="en-US" sz="2000" dirty="0"/>
              <a:t>Text document classification differs from the classification of relational data</a:t>
            </a:r>
          </a:p>
          <a:p>
            <a:pPr lvl="1">
              <a:lnSpc>
                <a:spcPct val="100000"/>
              </a:lnSpc>
            </a:pPr>
            <a:r>
              <a:rPr lang="en-US" altLang="en-US" sz="2000" dirty="0"/>
              <a:t>Document databases are not structured according to attribute-value pairs</a:t>
            </a:r>
          </a:p>
        </p:txBody>
      </p:sp>
      <p:sp>
        <p:nvSpPr>
          <p:cNvPr id="6" name="Slide Number Placeholder 5"/>
          <p:cNvSpPr>
            <a:spLocks noGrp="1"/>
          </p:cNvSpPr>
          <p:nvPr>
            <p:ph type="sldNum" sz="quarter" idx="12"/>
          </p:nvPr>
        </p:nvSpPr>
        <p:spPr/>
        <p:txBody>
          <a:bodyPr/>
          <a:lstStyle/>
          <a:p>
            <a:fld id="{84DA8971-6029-40A4-A52F-BBAFEFD4FEB6}" type="slidenum">
              <a:rPr lang="en-US" altLang="en-US"/>
              <a:pPr/>
              <a:t>56</a:t>
            </a:fld>
            <a:endParaRPr lang="en-US" altLang="en-US"/>
          </a:p>
        </p:txBody>
      </p:sp>
      <p:sp>
        <p:nvSpPr>
          <p:cNvPr id="4" name="Date Placeholder 3"/>
          <p:cNvSpPr>
            <a:spLocks noGrp="1"/>
          </p:cNvSpPr>
          <p:nvPr>
            <p:ph type="dt" sz="half" idx="10"/>
          </p:nvPr>
        </p:nvSpPr>
        <p:spPr/>
        <p:txBody>
          <a:bodyPr/>
          <a:lstStyle/>
          <a:p>
            <a:fld id="{72AFA2FC-7745-4930-96E2-9748515C01E2}" type="datetime1">
              <a:rPr lang="en-US" altLang="en-US" smtClean="0"/>
              <a:t>8/16/2020</a:t>
            </a:fld>
            <a:endParaRPr lang="en-US" altLang="en-US"/>
          </a:p>
        </p:txBody>
      </p:sp>
    </p:spTree>
    <p:extLst>
      <p:ext uri="{BB962C8B-B14F-4D97-AF65-F5344CB8AC3E}">
        <p14:creationId xmlns:p14="http://schemas.microsoft.com/office/powerpoint/2010/main" val="2926967982"/>
      </p:ext>
    </p:extLst>
  </p:cSld>
  <p:clrMapOvr>
    <a:masterClrMapping/>
  </p:clrMapOvr>
  <p:transition>
    <p:diamon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2594" name="Rectangle 2"/>
          <p:cNvSpPr>
            <a:spLocks noGrp="1" noChangeArrowheads="1"/>
          </p:cNvSpPr>
          <p:nvPr>
            <p:ph type="title"/>
          </p:nvPr>
        </p:nvSpPr>
        <p:spPr>
          <a:xfrm>
            <a:off x="552450" y="334963"/>
            <a:ext cx="7886700" cy="549274"/>
          </a:xfrm>
        </p:spPr>
        <p:txBody>
          <a:bodyPr>
            <a:normAutofit/>
          </a:bodyPr>
          <a:lstStyle/>
          <a:p>
            <a:pPr algn="ctr"/>
            <a:r>
              <a:rPr lang="en-US" altLang="en-US" sz="3200" b="1" dirty="0"/>
              <a:t>Document Clustering</a:t>
            </a:r>
          </a:p>
        </p:txBody>
      </p:sp>
      <p:sp>
        <p:nvSpPr>
          <p:cNvPr id="1902595" name="Rectangle 3"/>
          <p:cNvSpPr>
            <a:spLocks noGrp="1" noChangeArrowheads="1"/>
          </p:cNvSpPr>
          <p:nvPr>
            <p:ph idx="1"/>
          </p:nvPr>
        </p:nvSpPr>
        <p:spPr>
          <a:xfrm>
            <a:off x="457200" y="1295400"/>
            <a:ext cx="8077200" cy="4953000"/>
          </a:xfrm>
        </p:spPr>
        <p:txBody>
          <a:bodyPr>
            <a:normAutofit fontScale="92500" lnSpcReduction="10000"/>
          </a:bodyPr>
          <a:lstStyle/>
          <a:p>
            <a:pPr>
              <a:lnSpc>
                <a:spcPct val="110000"/>
              </a:lnSpc>
            </a:pPr>
            <a:r>
              <a:rPr lang="en-US" altLang="en-US" sz="2400" dirty="0"/>
              <a:t>Motivation</a:t>
            </a:r>
          </a:p>
          <a:p>
            <a:pPr lvl="1">
              <a:lnSpc>
                <a:spcPct val="110000"/>
              </a:lnSpc>
            </a:pPr>
            <a:r>
              <a:rPr lang="en-US" altLang="en-US" sz="2400" dirty="0"/>
              <a:t>Automatically group related documents based on their contents</a:t>
            </a:r>
          </a:p>
          <a:p>
            <a:pPr lvl="1">
              <a:lnSpc>
                <a:spcPct val="110000"/>
              </a:lnSpc>
            </a:pPr>
            <a:r>
              <a:rPr lang="en-US" altLang="en-US" sz="2400" dirty="0"/>
              <a:t>No predetermined training sets or taxonomies</a:t>
            </a:r>
          </a:p>
          <a:p>
            <a:pPr lvl="1">
              <a:lnSpc>
                <a:spcPct val="110000"/>
              </a:lnSpc>
            </a:pPr>
            <a:r>
              <a:rPr lang="en-US" altLang="en-US" sz="2400" dirty="0"/>
              <a:t>Generate a taxonomy at runtime</a:t>
            </a:r>
          </a:p>
          <a:p>
            <a:pPr>
              <a:lnSpc>
                <a:spcPct val="110000"/>
              </a:lnSpc>
            </a:pPr>
            <a:r>
              <a:rPr lang="en-US" altLang="en-US" sz="2400" dirty="0"/>
              <a:t>Clustering Process</a:t>
            </a:r>
          </a:p>
          <a:p>
            <a:pPr lvl="1">
              <a:lnSpc>
                <a:spcPct val="110000"/>
              </a:lnSpc>
            </a:pPr>
            <a:r>
              <a:rPr lang="en-US" altLang="en-US" sz="2400" dirty="0"/>
              <a:t>Data preprocessing: remove stop words, stem, feature extraction, lexical analysis, etc.</a:t>
            </a:r>
          </a:p>
          <a:p>
            <a:pPr lvl="1">
              <a:lnSpc>
                <a:spcPct val="110000"/>
              </a:lnSpc>
            </a:pPr>
            <a:r>
              <a:rPr lang="en-US" altLang="en-US" sz="2400" dirty="0"/>
              <a:t>Hierarchical clustering: compute similarities applying clustering algorithms.</a:t>
            </a:r>
          </a:p>
          <a:p>
            <a:pPr lvl="1">
              <a:lnSpc>
                <a:spcPct val="110000"/>
              </a:lnSpc>
            </a:pPr>
            <a:r>
              <a:rPr lang="en-US" altLang="en-US" sz="2400" dirty="0"/>
              <a:t>Model-Based clustering (Neural Network Approach): clusters are represented by “exemplars”. (e.g.: SOM)</a:t>
            </a:r>
          </a:p>
        </p:txBody>
      </p:sp>
      <p:sp>
        <p:nvSpPr>
          <p:cNvPr id="6" name="Slide Number Placeholder 5"/>
          <p:cNvSpPr>
            <a:spLocks noGrp="1"/>
          </p:cNvSpPr>
          <p:nvPr>
            <p:ph type="sldNum" sz="quarter" idx="12"/>
          </p:nvPr>
        </p:nvSpPr>
        <p:spPr/>
        <p:txBody>
          <a:bodyPr/>
          <a:lstStyle/>
          <a:p>
            <a:fld id="{E85A8BDD-BE87-45EA-A25B-37C16CA1824B}" type="slidenum">
              <a:rPr lang="en-US" altLang="en-US"/>
              <a:pPr/>
              <a:t>57</a:t>
            </a:fld>
            <a:endParaRPr lang="en-US" altLang="en-US"/>
          </a:p>
        </p:txBody>
      </p:sp>
      <p:sp>
        <p:nvSpPr>
          <p:cNvPr id="4" name="Date Placeholder 3"/>
          <p:cNvSpPr>
            <a:spLocks noGrp="1"/>
          </p:cNvSpPr>
          <p:nvPr>
            <p:ph type="dt" sz="half" idx="10"/>
          </p:nvPr>
        </p:nvSpPr>
        <p:spPr/>
        <p:txBody>
          <a:bodyPr/>
          <a:lstStyle/>
          <a:p>
            <a:fld id="{89F14B95-B4DD-4EAC-8E52-8AF0167393D5}" type="datetime1">
              <a:rPr lang="en-US" altLang="en-US" smtClean="0"/>
              <a:t>8/16/2020</a:t>
            </a:fld>
            <a:endParaRPr lang="en-US" altLang="en-US"/>
          </a:p>
        </p:txBody>
      </p:sp>
    </p:spTree>
    <p:extLst>
      <p:ext uri="{BB962C8B-B14F-4D97-AF65-F5344CB8AC3E}">
        <p14:creationId xmlns:p14="http://schemas.microsoft.com/office/powerpoint/2010/main" val="69196358"/>
      </p:ext>
    </p:extLst>
  </p:cSld>
  <p:clrMapOvr>
    <a:masterClrMapping/>
  </p:clrMapOvr>
  <p:transition>
    <p:diamon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5923" name="Rectangle 3"/>
          <p:cNvSpPr>
            <a:spLocks noGrp="1" noChangeArrowheads="1"/>
          </p:cNvSpPr>
          <p:nvPr>
            <p:ph idx="1"/>
          </p:nvPr>
        </p:nvSpPr>
        <p:spPr>
          <a:xfrm>
            <a:off x="457200" y="1483518"/>
            <a:ext cx="7886700" cy="4500563"/>
          </a:xfrm>
        </p:spPr>
        <p:txBody>
          <a:bodyPr>
            <a:normAutofit fontScale="77500" lnSpcReduction="20000"/>
          </a:bodyPr>
          <a:lstStyle/>
          <a:p>
            <a:r>
              <a:rPr lang="en-US" altLang="zh-CN" dirty="0">
                <a:ea typeface="SimSun" panose="02010600030101010101" pitchFamily="2" charset="-122"/>
              </a:rPr>
              <a:t>The Web is too huge for effective data warehousing and data mining. It is barely possible to set up a data warehouse to replicate, store, or integrate all of the data on the Web</a:t>
            </a:r>
          </a:p>
          <a:p>
            <a:r>
              <a:rPr lang="en-US" altLang="zh-CN" dirty="0">
                <a:ea typeface="SimSun" panose="02010600030101010101" pitchFamily="2" charset="-122"/>
              </a:rPr>
              <a:t>The complexity of Web pages is far greater than that of any traditional text document collection. There is no index by category, nor by title, author, cover page, table of contents, etc. </a:t>
            </a:r>
          </a:p>
          <a:p>
            <a:r>
              <a:rPr lang="en-US" altLang="zh-CN" dirty="0">
                <a:ea typeface="SimSun" panose="02010600030101010101" pitchFamily="2" charset="-122"/>
              </a:rPr>
              <a:t>The Web is a highly dynamic information source. Not only does the Web grow rapidly, but is also constantly updated. Linkage information and access records are also updated frequently</a:t>
            </a:r>
          </a:p>
          <a:p>
            <a:r>
              <a:rPr lang="en-US" altLang="zh-CN" dirty="0">
                <a:ea typeface="SimSun" panose="02010600030101010101" pitchFamily="2" charset="-122"/>
              </a:rPr>
              <a:t>The Web serves a broad diversity of user communities. Users may have very different backgrounds, interests, and usage purposes. </a:t>
            </a:r>
          </a:p>
          <a:p>
            <a:r>
              <a:rPr lang="en-US" altLang="zh-CN" dirty="0">
                <a:ea typeface="SimSun" panose="02010600030101010101" pitchFamily="2" charset="-122"/>
              </a:rPr>
              <a:t>Only a small portion of the information on the Web is truly relevant or useful. It is said that 99% of the Web information is useless to 99% of Web users. How can the portion of the Web that is truly relevant to your interest be determined? How can we find high quality Web pages on a specified topic?</a:t>
            </a:r>
          </a:p>
        </p:txBody>
      </p:sp>
      <p:sp>
        <p:nvSpPr>
          <p:cNvPr id="6" name="Slide Number Placeholder 5"/>
          <p:cNvSpPr>
            <a:spLocks noGrp="1"/>
          </p:cNvSpPr>
          <p:nvPr>
            <p:ph type="sldNum" sz="quarter" idx="12"/>
          </p:nvPr>
        </p:nvSpPr>
        <p:spPr/>
        <p:txBody>
          <a:bodyPr/>
          <a:lstStyle/>
          <a:p>
            <a:fld id="{38FC0958-68DA-4684-960B-939E6521674D}" type="slidenum">
              <a:rPr lang="en-US" altLang="en-US" sz="1100"/>
              <a:pPr/>
              <a:t>58</a:t>
            </a:fld>
            <a:endParaRPr lang="en-US" altLang="en-US" sz="1100"/>
          </a:p>
        </p:txBody>
      </p:sp>
      <p:sp>
        <p:nvSpPr>
          <p:cNvPr id="4" name="Date Placeholder 3"/>
          <p:cNvSpPr>
            <a:spLocks noGrp="1"/>
          </p:cNvSpPr>
          <p:nvPr>
            <p:ph type="dt" sz="half" idx="10"/>
          </p:nvPr>
        </p:nvSpPr>
        <p:spPr/>
        <p:txBody>
          <a:bodyPr/>
          <a:lstStyle/>
          <a:p>
            <a:fld id="{75C040AC-BAF2-45E4-B03B-E34676C32283}" type="datetime1">
              <a:rPr lang="en-US" altLang="en-US" smtClean="0"/>
              <a:t>8/16/2020</a:t>
            </a:fld>
            <a:endParaRPr lang="en-US" altLang="en-US"/>
          </a:p>
        </p:txBody>
      </p:sp>
      <p:sp>
        <p:nvSpPr>
          <p:cNvPr id="7" name="Title 1"/>
          <p:cNvSpPr txBox="1">
            <a:spLocks/>
          </p:cNvSpPr>
          <p:nvPr/>
        </p:nvSpPr>
        <p:spPr bwMode="auto">
          <a:xfrm>
            <a:off x="228600" y="685800"/>
            <a:ext cx="7716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fontAlgn="base">
              <a:spcBef>
                <a:spcPct val="0"/>
              </a:spcBef>
              <a:spcAft>
                <a:spcPct val="0"/>
              </a:spcAft>
              <a:defRPr sz="3600" b="1" kern="1200">
                <a:solidFill>
                  <a:schemeClr val="tx1"/>
                </a:solidFill>
                <a:latin typeface="+mj-lt"/>
                <a:ea typeface="+mj-ea"/>
                <a:cs typeface="+mj-cs"/>
              </a:defRPr>
            </a:lvl1pPr>
            <a:lvl2pPr algn="ctr" rtl="0" fontAlgn="base">
              <a:spcBef>
                <a:spcPct val="0"/>
              </a:spcBef>
              <a:spcAft>
                <a:spcPct val="0"/>
              </a:spcAft>
              <a:defRPr sz="3600" b="1">
                <a:solidFill>
                  <a:schemeClr val="tx2"/>
                </a:solidFill>
                <a:latin typeface="Tahoma" panose="020B0604030504040204" pitchFamily="34" charset="0"/>
              </a:defRPr>
            </a:lvl2pPr>
            <a:lvl3pPr algn="ctr" rtl="0" fontAlgn="base">
              <a:spcBef>
                <a:spcPct val="0"/>
              </a:spcBef>
              <a:spcAft>
                <a:spcPct val="0"/>
              </a:spcAft>
              <a:defRPr sz="3600" b="1">
                <a:solidFill>
                  <a:schemeClr val="tx2"/>
                </a:solidFill>
                <a:latin typeface="Tahoma" panose="020B0604030504040204" pitchFamily="34" charset="0"/>
              </a:defRPr>
            </a:lvl3pPr>
            <a:lvl4pPr algn="ctr" rtl="0" fontAlgn="base">
              <a:spcBef>
                <a:spcPct val="0"/>
              </a:spcBef>
              <a:spcAft>
                <a:spcPct val="0"/>
              </a:spcAft>
              <a:defRPr sz="3600" b="1">
                <a:solidFill>
                  <a:schemeClr val="tx2"/>
                </a:solidFill>
                <a:latin typeface="Tahoma" panose="020B0604030504040204" pitchFamily="34" charset="0"/>
              </a:defRPr>
            </a:lvl4pPr>
            <a:lvl5pPr algn="ctr" rtl="0" fontAlgn="base">
              <a:spcBef>
                <a:spcPct val="0"/>
              </a:spcBef>
              <a:spcAft>
                <a:spcPct val="0"/>
              </a:spcAft>
              <a:defRPr sz="3600" b="1">
                <a:solidFill>
                  <a:schemeClr val="tx2"/>
                </a:solidFill>
                <a:latin typeface="Tahoma" panose="020B0604030504040204" pitchFamily="34" charset="0"/>
              </a:defRPr>
            </a:lvl5pPr>
            <a:lvl6pPr marL="457200" algn="ctr" rtl="0" fontAlgn="base">
              <a:spcBef>
                <a:spcPct val="0"/>
              </a:spcBef>
              <a:spcAft>
                <a:spcPct val="0"/>
              </a:spcAft>
              <a:defRPr sz="3600" b="1">
                <a:solidFill>
                  <a:schemeClr val="tx2"/>
                </a:solidFill>
                <a:latin typeface="Tahoma" panose="020B0604030504040204" pitchFamily="34" charset="0"/>
              </a:defRPr>
            </a:lvl6pPr>
            <a:lvl7pPr marL="914400" algn="ctr" rtl="0" fontAlgn="base">
              <a:spcBef>
                <a:spcPct val="0"/>
              </a:spcBef>
              <a:spcAft>
                <a:spcPct val="0"/>
              </a:spcAft>
              <a:defRPr sz="3600" b="1">
                <a:solidFill>
                  <a:schemeClr val="tx2"/>
                </a:solidFill>
                <a:latin typeface="Tahoma" panose="020B0604030504040204" pitchFamily="34" charset="0"/>
              </a:defRPr>
            </a:lvl7pPr>
            <a:lvl8pPr marL="1371600" algn="ctr" rtl="0" fontAlgn="base">
              <a:spcBef>
                <a:spcPct val="0"/>
              </a:spcBef>
              <a:spcAft>
                <a:spcPct val="0"/>
              </a:spcAft>
              <a:defRPr sz="3600" b="1">
                <a:solidFill>
                  <a:schemeClr val="tx2"/>
                </a:solidFill>
                <a:latin typeface="Tahoma" panose="020B0604030504040204" pitchFamily="34" charset="0"/>
              </a:defRPr>
            </a:lvl8pPr>
            <a:lvl9pPr marL="1828800" algn="ctr" rtl="0" fontAlgn="base">
              <a:spcBef>
                <a:spcPct val="0"/>
              </a:spcBef>
              <a:spcAft>
                <a:spcPct val="0"/>
              </a:spcAft>
              <a:defRPr sz="3600" b="1">
                <a:solidFill>
                  <a:schemeClr val="tx2"/>
                </a:solidFill>
                <a:latin typeface="Tahoma" panose="020B0604030504040204" pitchFamily="34" charset="0"/>
              </a:defRPr>
            </a:lvl9pPr>
          </a:lstStyle>
          <a:p>
            <a:pPr algn="l"/>
            <a:r>
              <a:rPr lang="en-US" dirty="0">
                <a:latin typeface="+mn-lt"/>
              </a:rPr>
              <a:t>Challenges in Mining WWW</a:t>
            </a:r>
          </a:p>
        </p:txBody>
      </p:sp>
    </p:spTree>
    <p:extLst>
      <p:ext uri="{BB962C8B-B14F-4D97-AF65-F5344CB8AC3E}">
        <p14:creationId xmlns:p14="http://schemas.microsoft.com/office/powerpoint/2010/main" val="25138632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7970" name="Rectangle 2"/>
          <p:cNvSpPr>
            <a:spLocks noGrp="1" noChangeArrowheads="1"/>
          </p:cNvSpPr>
          <p:nvPr>
            <p:ph type="title"/>
          </p:nvPr>
        </p:nvSpPr>
        <p:spPr>
          <a:xfrm>
            <a:off x="232603" y="573471"/>
            <a:ext cx="7886700" cy="631694"/>
          </a:xfrm>
        </p:spPr>
        <p:txBody>
          <a:bodyPr>
            <a:normAutofit/>
          </a:bodyPr>
          <a:lstStyle/>
          <a:p>
            <a:r>
              <a:rPr lang="en-US" altLang="zh-CN" sz="3200" b="1" dirty="0">
                <a:ea typeface="SimSun" panose="02010600030101010101" pitchFamily="2" charset="-122"/>
              </a:rPr>
              <a:t>Search Engine </a:t>
            </a:r>
            <a:r>
              <a:rPr lang="en-US" altLang="zh-CN" sz="3200" b="1" dirty="0">
                <a:latin typeface="Arial" panose="020B0604020202020204" pitchFamily="34" charset="0"/>
                <a:ea typeface="SimSun" panose="02010600030101010101" pitchFamily="2" charset="-122"/>
              </a:rPr>
              <a:t>–</a:t>
            </a:r>
            <a:r>
              <a:rPr lang="en-US" altLang="zh-CN" sz="3200" b="1" dirty="0">
                <a:ea typeface="SimSun" panose="02010600030101010101" pitchFamily="2" charset="-122"/>
              </a:rPr>
              <a:t> Two Rank Functions</a:t>
            </a:r>
          </a:p>
        </p:txBody>
      </p:sp>
      <p:sp>
        <p:nvSpPr>
          <p:cNvPr id="116" name="Slide Number Placeholder 5"/>
          <p:cNvSpPr>
            <a:spLocks noGrp="1"/>
          </p:cNvSpPr>
          <p:nvPr>
            <p:ph type="sldNum" sz="quarter" idx="12"/>
          </p:nvPr>
        </p:nvSpPr>
        <p:spPr/>
        <p:txBody>
          <a:bodyPr/>
          <a:lstStyle/>
          <a:p>
            <a:fld id="{5DBAA37C-CA03-4CB6-8993-D9E5DCB71ACF}" type="slidenum">
              <a:rPr lang="en-US" altLang="en-US"/>
              <a:pPr/>
              <a:t>59</a:t>
            </a:fld>
            <a:endParaRPr lang="en-US" altLang="en-US"/>
          </a:p>
        </p:txBody>
      </p:sp>
      <p:sp>
        <p:nvSpPr>
          <p:cNvPr id="114" name="Date Placeholder 3"/>
          <p:cNvSpPr>
            <a:spLocks noGrp="1"/>
          </p:cNvSpPr>
          <p:nvPr>
            <p:ph type="dt" sz="half" idx="10"/>
          </p:nvPr>
        </p:nvSpPr>
        <p:spPr/>
        <p:txBody>
          <a:bodyPr/>
          <a:lstStyle/>
          <a:p>
            <a:fld id="{8AB27D37-CCE8-4DC6-BB1C-A54CE7C47121}" type="datetime1">
              <a:rPr lang="en-US" altLang="en-US" smtClean="0"/>
              <a:t>8/16/2020</a:t>
            </a:fld>
            <a:endParaRPr lang="en-US" altLang="en-US"/>
          </a:p>
        </p:txBody>
      </p:sp>
      <p:grpSp>
        <p:nvGrpSpPr>
          <p:cNvPr id="1747971" name="Group 3"/>
          <p:cNvGrpSpPr>
            <a:grpSpLocks noChangeAspect="1"/>
          </p:cNvGrpSpPr>
          <p:nvPr/>
        </p:nvGrpSpPr>
        <p:grpSpPr bwMode="auto">
          <a:xfrm>
            <a:off x="1181100" y="1614554"/>
            <a:ext cx="6247385" cy="4798601"/>
            <a:chOff x="528" y="528"/>
            <a:chExt cx="4752" cy="3650"/>
          </a:xfrm>
        </p:grpSpPr>
        <p:sp>
          <p:nvSpPr>
            <p:cNvPr id="1747972" name="AutoShape 4"/>
            <p:cNvSpPr>
              <a:spLocks noChangeAspect="1" noChangeArrowheads="1" noTextEdit="1"/>
            </p:cNvSpPr>
            <p:nvPr/>
          </p:nvSpPr>
          <p:spPr bwMode="auto">
            <a:xfrm>
              <a:off x="528" y="528"/>
              <a:ext cx="4752" cy="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7973" name="Freeform 5"/>
            <p:cNvSpPr>
              <a:spLocks noEditPoints="1"/>
            </p:cNvSpPr>
            <p:nvPr/>
          </p:nvSpPr>
          <p:spPr bwMode="auto">
            <a:xfrm>
              <a:off x="2430" y="3747"/>
              <a:ext cx="555" cy="380"/>
            </a:xfrm>
            <a:custGeom>
              <a:avLst/>
              <a:gdLst>
                <a:gd name="T0" fmla="*/ 0 w 1050"/>
                <a:gd name="T1" fmla="*/ 105 h 840"/>
                <a:gd name="T2" fmla="*/ 0 w 1050"/>
                <a:gd name="T3" fmla="*/ 735 h 840"/>
                <a:gd name="T4" fmla="*/ 525 w 1050"/>
                <a:gd name="T5" fmla="*/ 840 h 840"/>
                <a:gd name="T6" fmla="*/ 1050 w 1050"/>
                <a:gd name="T7" fmla="*/ 735 h 840"/>
                <a:gd name="T8" fmla="*/ 1050 w 1050"/>
                <a:gd name="T9" fmla="*/ 735 h 840"/>
                <a:gd name="T10" fmla="*/ 1050 w 1050"/>
                <a:gd name="T11" fmla="*/ 735 h 840"/>
                <a:gd name="T12" fmla="*/ 1050 w 1050"/>
                <a:gd name="T13" fmla="*/ 105 h 840"/>
                <a:gd name="T14" fmla="*/ 525 w 1050"/>
                <a:gd name="T15" fmla="*/ 0 h 840"/>
                <a:gd name="T16" fmla="*/ 0 w 1050"/>
                <a:gd name="T17" fmla="*/ 105 h 840"/>
                <a:gd name="T18" fmla="*/ 0 w 1050"/>
                <a:gd name="T19" fmla="*/ 105 h 840"/>
                <a:gd name="T20" fmla="*/ 525 w 1050"/>
                <a:gd name="T21" fmla="*/ 210 h 840"/>
                <a:gd name="T22" fmla="*/ 1050 w 1050"/>
                <a:gd name="T23" fmla="*/ 105 h 840"/>
                <a:gd name="T24" fmla="*/ 1050 w 1050"/>
                <a:gd name="T25" fmla="*/ 105 h 840"/>
                <a:gd name="T26" fmla="*/ 0 w 1050"/>
                <a:gd name="T27" fmla="*/ 158 h 840"/>
                <a:gd name="T28" fmla="*/ 525 w 1050"/>
                <a:gd name="T29" fmla="*/ 263 h 840"/>
                <a:gd name="T30" fmla="*/ 1050 w 1050"/>
                <a:gd name="T31" fmla="*/ 158 h 840"/>
                <a:gd name="T32" fmla="*/ 1050 w 1050"/>
                <a:gd name="T33" fmla="*/ 158 h 840"/>
                <a:gd name="T34" fmla="*/ 0 w 1050"/>
                <a:gd name="T35" fmla="*/ 210 h 840"/>
                <a:gd name="T36" fmla="*/ 525 w 1050"/>
                <a:gd name="T37" fmla="*/ 315 h 840"/>
                <a:gd name="T38" fmla="*/ 1050 w 1050"/>
                <a:gd name="T39" fmla="*/ 210 h 840"/>
                <a:gd name="T40" fmla="*/ 1050 w 1050"/>
                <a:gd name="T41" fmla="*/ 21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0" h="840">
                  <a:moveTo>
                    <a:pt x="0" y="105"/>
                  </a:moveTo>
                  <a:lnTo>
                    <a:pt x="0" y="735"/>
                  </a:lnTo>
                  <a:cubicBezTo>
                    <a:pt x="0" y="793"/>
                    <a:pt x="235" y="840"/>
                    <a:pt x="525" y="840"/>
                  </a:cubicBezTo>
                  <a:cubicBezTo>
                    <a:pt x="815" y="840"/>
                    <a:pt x="1050" y="793"/>
                    <a:pt x="1050" y="735"/>
                  </a:cubicBezTo>
                  <a:cubicBezTo>
                    <a:pt x="1050" y="735"/>
                    <a:pt x="1050" y="735"/>
                    <a:pt x="1050" y="735"/>
                  </a:cubicBezTo>
                  <a:lnTo>
                    <a:pt x="1050" y="735"/>
                  </a:lnTo>
                  <a:lnTo>
                    <a:pt x="1050" y="105"/>
                  </a:lnTo>
                  <a:cubicBezTo>
                    <a:pt x="1050" y="47"/>
                    <a:pt x="815" y="0"/>
                    <a:pt x="525" y="0"/>
                  </a:cubicBezTo>
                  <a:cubicBezTo>
                    <a:pt x="235" y="0"/>
                    <a:pt x="0" y="47"/>
                    <a:pt x="0" y="105"/>
                  </a:cubicBezTo>
                  <a:moveTo>
                    <a:pt x="0" y="105"/>
                  </a:moveTo>
                  <a:cubicBezTo>
                    <a:pt x="0" y="163"/>
                    <a:pt x="235" y="210"/>
                    <a:pt x="525" y="210"/>
                  </a:cubicBezTo>
                  <a:cubicBezTo>
                    <a:pt x="815" y="210"/>
                    <a:pt x="1050" y="163"/>
                    <a:pt x="1050" y="105"/>
                  </a:cubicBezTo>
                  <a:cubicBezTo>
                    <a:pt x="1050" y="105"/>
                    <a:pt x="1050" y="105"/>
                    <a:pt x="1050" y="105"/>
                  </a:cubicBezTo>
                  <a:moveTo>
                    <a:pt x="0" y="158"/>
                  </a:moveTo>
                  <a:cubicBezTo>
                    <a:pt x="0" y="216"/>
                    <a:pt x="235" y="263"/>
                    <a:pt x="525" y="263"/>
                  </a:cubicBezTo>
                  <a:cubicBezTo>
                    <a:pt x="815" y="263"/>
                    <a:pt x="1050" y="216"/>
                    <a:pt x="1050" y="158"/>
                  </a:cubicBezTo>
                  <a:cubicBezTo>
                    <a:pt x="1050" y="158"/>
                    <a:pt x="1050" y="158"/>
                    <a:pt x="1050" y="158"/>
                  </a:cubicBezTo>
                  <a:moveTo>
                    <a:pt x="0" y="210"/>
                  </a:moveTo>
                  <a:cubicBezTo>
                    <a:pt x="0" y="268"/>
                    <a:pt x="235" y="315"/>
                    <a:pt x="525" y="315"/>
                  </a:cubicBezTo>
                  <a:cubicBezTo>
                    <a:pt x="815" y="315"/>
                    <a:pt x="1050" y="268"/>
                    <a:pt x="1050" y="210"/>
                  </a:cubicBezTo>
                  <a:cubicBezTo>
                    <a:pt x="1050" y="210"/>
                    <a:pt x="1050" y="210"/>
                    <a:pt x="1050" y="210"/>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974" name="Rectangle 6"/>
            <p:cNvSpPr>
              <a:spLocks noChangeArrowheads="1"/>
            </p:cNvSpPr>
            <p:nvPr/>
          </p:nvSpPr>
          <p:spPr bwMode="auto">
            <a:xfrm>
              <a:off x="2459" y="3958"/>
              <a:ext cx="41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panose="020B0604020202020204" pitchFamily="34" charset="0"/>
                </a:rPr>
                <a:t>Web Pages</a:t>
              </a:r>
              <a:endParaRPr lang="en-US" altLang="en-US" sz="1800">
                <a:latin typeface="Arial" panose="020B0604020202020204" pitchFamily="34" charset="0"/>
              </a:endParaRPr>
            </a:p>
          </p:txBody>
        </p:sp>
        <p:sp>
          <p:nvSpPr>
            <p:cNvPr id="1747975" name="Freeform 7"/>
            <p:cNvSpPr>
              <a:spLocks/>
            </p:cNvSpPr>
            <p:nvPr/>
          </p:nvSpPr>
          <p:spPr bwMode="auto">
            <a:xfrm>
              <a:off x="1670" y="2658"/>
              <a:ext cx="556" cy="464"/>
            </a:xfrm>
            <a:custGeom>
              <a:avLst/>
              <a:gdLst>
                <a:gd name="T0" fmla="*/ 0 w 1050"/>
                <a:gd name="T1" fmla="*/ 104 h 1024"/>
                <a:gd name="T2" fmla="*/ 0 w 1050"/>
                <a:gd name="T3" fmla="*/ 919 h 1024"/>
                <a:gd name="T4" fmla="*/ 525 w 1050"/>
                <a:gd name="T5" fmla="*/ 1024 h 1024"/>
                <a:gd name="T6" fmla="*/ 1050 w 1050"/>
                <a:gd name="T7" fmla="*/ 919 h 1024"/>
                <a:gd name="T8" fmla="*/ 1050 w 1050"/>
                <a:gd name="T9" fmla="*/ 919 h 1024"/>
                <a:gd name="T10" fmla="*/ 1050 w 1050"/>
                <a:gd name="T11" fmla="*/ 919 h 1024"/>
                <a:gd name="T12" fmla="*/ 1050 w 1050"/>
                <a:gd name="T13" fmla="*/ 104 h 1024"/>
                <a:gd name="T14" fmla="*/ 525 w 1050"/>
                <a:gd name="T15" fmla="*/ 0 h 1024"/>
                <a:gd name="T16" fmla="*/ 0 w 1050"/>
                <a:gd name="T17" fmla="*/ 10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0" h="1024">
                  <a:moveTo>
                    <a:pt x="0" y="104"/>
                  </a:moveTo>
                  <a:lnTo>
                    <a:pt x="0" y="919"/>
                  </a:lnTo>
                  <a:cubicBezTo>
                    <a:pt x="0" y="977"/>
                    <a:pt x="235" y="1024"/>
                    <a:pt x="525" y="1024"/>
                  </a:cubicBezTo>
                  <a:cubicBezTo>
                    <a:pt x="815" y="1024"/>
                    <a:pt x="1050" y="977"/>
                    <a:pt x="1050" y="919"/>
                  </a:cubicBezTo>
                  <a:cubicBezTo>
                    <a:pt x="1050" y="919"/>
                    <a:pt x="1050" y="919"/>
                    <a:pt x="1050" y="919"/>
                  </a:cubicBezTo>
                  <a:lnTo>
                    <a:pt x="1050" y="919"/>
                  </a:lnTo>
                  <a:lnTo>
                    <a:pt x="1050" y="104"/>
                  </a:lnTo>
                  <a:cubicBezTo>
                    <a:pt x="1050" y="47"/>
                    <a:pt x="815" y="0"/>
                    <a:pt x="525" y="0"/>
                  </a:cubicBezTo>
                  <a:cubicBezTo>
                    <a:pt x="235" y="0"/>
                    <a:pt x="0" y="47"/>
                    <a:pt x="0" y="104"/>
                  </a:cubicBezTo>
                  <a:close/>
                </a:path>
              </a:pathLst>
            </a:custGeom>
            <a:solidFill>
              <a:srgbClr val="FFFFFF"/>
            </a:solidFill>
            <a:ln w="0">
              <a:solidFill>
                <a:srgbClr val="000000"/>
              </a:solidFill>
              <a:prstDash val="solid"/>
              <a:round/>
              <a:headEnd/>
              <a:tailEnd/>
            </a:ln>
          </p:spPr>
          <p:txBody>
            <a:bodyPr/>
            <a:lstStyle/>
            <a:p>
              <a:endParaRPr lang="en-US"/>
            </a:p>
          </p:txBody>
        </p:sp>
        <p:sp>
          <p:nvSpPr>
            <p:cNvPr id="1747976" name="Freeform 8"/>
            <p:cNvSpPr>
              <a:spLocks noEditPoints="1"/>
            </p:cNvSpPr>
            <p:nvPr/>
          </p:nvSpPr>
          <p:spPr bwMode="auto">
            <a:xfrm>
              <a:off x="1670" y="2658"/>
              <a:ext cx="556" cy="464"/>
            </a:xfrm>
            <a:custGeom>
              <a:avLst/>
              <a:gdLst>
                <a:gd name="T0" fmla="*/ 0 w 1050"/>
                <a:gd name="T1" fmla="*/ 104 h 1024"/>
                <a:gd name="T2" fmla="*/ 0 w 1050"/>
                <a:gd name="T3" fmla="*/ 919 h 1024"/>
                <a:gd name="T4" fmla="*/ 525 w 1050"/>
                <a:gd name="T5" fmla="*/ 1024 h 1024"/>
                <a:gd name="T6" fmla="*/ 1050 w 1050"/>
                <a:gd name="T7" fmla="*/ 919 h 1024"/>
                <a:gd name="T8" fmla="*/ 1050 w 1050"/>
                <a:gd name="T9" fmla="*/ 919 h 1024"/>
                <a:gd name="T10" fmla="*/ 1050 w 1050"/>
                <a:gd name="T11" fmla="*/ 919 h 1024"/>
                <a:gd name="T12" fmla="*/ 1050 w 1050"/>
                <a:gd name="T13" fmla="*/ 104 h 1024"/>
                <a:gd name="T14" fmla="*/ 525 w 1050"/>
                <a:gd name="T15" fmla="*/ 0 h 1024"/>
                <a:gd name="T16" fmla="*/ 0 w 1050"/>
                <a:gd name="T17" fmla="*/ 104 h 1024"/>
                <a:gd name="T18" fmla="*/ 0 w 1050"/>
                <a:gd name="T19" fmla="*/ 104 h 1024"/>
                <a:gd name="T20" fmla="*/ 525 w 1050"/>
                <a:gd name="T21" fmla="*/ 209 h 1024"/>
                <a:gd name="T22" fmla="*/ 1050 w 1050"/>
                <a:gd name="T23" fmla="*/ 104 h 1024"/>
                <a:gd name="T24" fmla="*/ 1050 w 1050"/>
                <a:gd name="T25" fmla="*/ 104 h 1024"/>
                <a:gd name="T26" fmla="*/ 0 w 1050"/>
                <a:gd name="T27" fmla="*/ 157 h 1024"/>
                <a:gd name="T28" fmla="*/ 525 w 1050"/>
                <a:gd name="T29" fmla="*/ 262 h 1024"/>
                <a:gd name="T30" fmla="*/ 1050 w 1050"/>
                <a:gd name="T31" fmla="*/ 157 h 1024"/>
                <a:gd name="T32" fmla="*/ 1050 w 1050"/>
                <a:gd name="T33" fmla="*/ 157 h 1024"/>
                <a:gd name="T34" fmla="*/ 0 w 1050"/>
                <a:gd name="T35" fmla="*/ 209 h 1024"/>
                <a:gd name="T36" fmla="*/ 525 w 1050"/>
                <a:gd name="T37" fmla="*/ 314 h 1024"/>
                <a:gd name="T38" fmla="*/ 1050 w 1050"/>
                <a:gd name="T39" fmla="*/ 209 h 1024"/>
                <a:gd name="T40" fmla="*/ 1050 w 1050"/>
                <a:gd name="T41" fmla="*/ 209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0" h="1024">
                  <a:moveTo>
                    <a:pt x="0" y="104"/>
                  </a:moveTo>
                  <a:lnTo>
                    <a:pt x="0" y="919"/>
                  </a:lnTo>
                  <a:cubicBezTo>
                    <a:pt x="0" y="977"/>
                    <a:pt x="235" y="1024"/>
                    <a:pt x="525" y="1024"/>
                  </a:cubicBezTo>
                  <a:cubicBezTo>
                    <a:pt x="815" y="1024"/>
                    <a:pt x="1050" y="977"/>
                    <a:pt x="1050" y="919"/>
                  </a:cubicBezTo>
                  <a:cubicBezTo>
                    <a:pt x="1050" y="919"/>
                    <a:pt x="1050" y="919"/>
                    <a:pt x="1050" y="919"/>
                  </a:cubicBezTo>
                  <a:lnTo>
                    <a:pt x="1050" y="919"/>
                  </a:lnTo>
                  <a:lnTo>
                    <a:pt x="1050" y="104"/>
                  </a:lnTo>
                  <a:cubicBezTo>
                    <a:pt x="1050" y="47"/>
                    <a:pt x="815" y="0"/>
                    <a:pt x="525" y="0"/>
                  </a:cubicBezTo>
                  <a:cubicBezTo>
                    <a:pt x="235" y="0"/>
                    <a:pt x="0" y="47"/>
                    <a:pt x="0" y="104"/>
                  </a:cubicBezTo>
                  <a:moveTo>
                    <a:pt x="0" y="104"/>
                  </a:moveTo>
                  <a:cubicBezTo>
                    <a:pt x="0" y="162"/>
                    <a:pt x="235" y="209"/>
                    <a:pt x="525" y="209"/>
                  </a:cubicBezTo>
                  <a:cubicBezTo>
                    <a:pt x="815" y="209"/>
                    <a:pt x="1050" y="162"/>
                    <a:pt x="1050" y="104"/>
                  </a:cubicBezTo>
                  <a:cubicBezTo>
                    <a:pt x="1050" y="104"/>
                    <a:pt x="1050" y="104"/>
                    <a:pt x="1050" y="104"/>
                  </a:cubicBezTo>
                  <a:moveTo>
                    <a:pt x="0" y="157"/>
                  </a:moveTo>
                  <a:cubicBezTo>
                    <a:pt x="0" y="215"/>
                    <a:pt x="235" y="262"/>
                    <a:pt x="525" y="262"/>
                  </a:cubicBezTo>
                  <a:cubicBezTo>
                    <a:pt x="815" y="262"/>
                    <a:pt x="1050" y="215"/>
                    <a:pt x="1050" y="157"/>
                  </a:cubicBezTo>
                  <a:cubicBezTo>
                    <a:pt x="1050" y="157"/>
                    <a:pt x="1050" y="157"/>
                    <a:pt x="1050" y="157"/>
                  </a:cubicBezTo>
                  <a:moveTo>
                    <a:pt x="0" y="209"/>
                  </a:moveTo>
                  <a:cubicBezTo>
                    <a:pt x="0" y="267"/>
                    <a:pt x="235" y="314"/>
                    <a:pt x="525" y="314"/>
                  </a:cubicBezTo>
                  <a:cubicBezTo>
                    <a:pt x="815" y="314"/>
                    <a:pt x="1050" y="267"/>
                    <a:pt x="1050" y="209"/>
                  </a:cubicBezTo>
                  <a:cubicBezTo>
                    <a:pt x="1050" y="209"/>
                    <a:pt x="1050" y="209"/>
                    <a:pt x="1050" y="209"/>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977" name="Rectangle 9"/>
            <p:cNvSpPr>
              <a:spLocks noChangeArrowheads="1"/>
            </p:cNvSpPr>
            <p:nvPr/>
          </p:nvSpPr>
          <p:spPr bwMode="auto">
            <a:xfrm>
              <a:off x="1731" y="2913"/>
              <a:ext cx="36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panose="020B0604020202020204" pitchFamily="34" charset="0"/>
                </a:rPr>
                <a:t>Meta Data</a:t>
              </a:r>
              <a:endParaRPr lang="en-US" altLang="en-US" sz="1800">
                <a:latin typeface="Arial" panose="020B0604020202020204" pitchFamily="34" charset="0"/>
              </a:endParaRPr>
            </a:p>
          </p:txBody>
        </p:sp>
        <p:sp>
          <p:nvSpPr>
            <p:cNvPr id="1747978" name="Freeform 10"/>
            <p:cNvSpPr>
              <a:spLocks/>
            </p:cNvSpPr>
            <p:nvPr/>
          </p:nvSpPr>
          <p:spPr bwMode="auto">
            <a:xfrm>
              <a:off x="2430" y="2658"/>
              <a:ext cx="555" cy="464"/>
            </a:xfrm>
            <a:custGeom>
              <a:avLst/>
              <a:gdLst>
                <a:gd name="T0" fmla="*/ 0 w 1050"/>
                <a:gd name="T1" fmla="*/ 104 h 1024"/>
                <a:gd name="T2" fmla="*/ 0 w 1050"/>
                <a:gd name="T3" fmla="*/ 919 h 1024"/>
                <a:gd name="T4" fmla="*/ 525 w 1050"/>
                <a:gd name="T5" fmla="*/ 1024 h 1024"/>
                <a:gd name="T6" fmla="*/ 1050 w 1050"/>
                <a:gd name="T7" fmla="*/ 919 h 1024"/>
                <a:gd name="T8" fmla="*/ 1050 w 1050"/>
                <a:gd name="T9" fmla="*/ 919 h 1024"/>
                <a:gd name="T10" fmla="*/ 1050 w 1050"/>
                <a:gd name="T11" fmla="*/ 919 h 1024"/>
                <a:gd name="T12" fmla="*/ 1050 w 1050"/>
                <a:gd name="T13" fmla="*/ 104 h 1024"/>
                <a:gd name="T14" fmla="*/ 525 w 1050"/>
                <a:gd name="T15" fmla="*/ 0 h 1024"/>
                <a:gd name="T16" fmla="*/ 0 w 1050"/>
                <a:gd name="T17" fmla="*/ 10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0" h="1024">
                  <a:moveTo>
                    <a:pt x="0" y="104"/>
                  </a:moveTo>
                  <a:lnTo>
                    <a:pt x="0" y="919"/>
                  </a:lnTo>
                  <a:cubicBezTo>
                    <a:pt x="0" y="977"/>
                    <a:pt x="235" y="1024"/>
                    <a:pt x="525" y="1024"/>
                  </a:cubicBezTo>
                  <a:cubicBezTo>
                    <a:pt x="815" y="1024"/>
                    <a:pt x="1050" y="977"/>
                    <a:pt x="1050" y="919"/>
                  </a:cubicBezTo>
                  <a:cubicBezTo>
                    <a:pt x="1050" y="919"/>
                    <a:pt x="1050" y="919"/>
                    <a:pt x="1050" y="919"/>
                  </a:cubicBezTo>
                  <a:lnTo>
                    <a:pt x="1050" y="919"/>
                  </a:lnTo>
                  <a:lnTo>
                    <a:pt x="1050" y="104"/>
                  </a:lnTo>
                  <a:cubicBezTo>
                    <a:pt x="1050" y="47"/>
                    <a:pt x="815" y="0"/>
                    <a:pt x="525" y="0"/>
                  </a:cubicBezTo>
                  <a:cubicBezTo>
                    <a:pt x="235" y="0"/>
                    <a:pt x="0" y="47"/>
                    <a:pt x="0" y="104"/>
                  </a:cubicBezTo>
                  <a:close/>
                </a:path>
              </a:pathLst>
            </a:custGeom>
            <a:solidFill>
              <a:srgbClr val="FFFFFF"/>
            </a:solidFill>
            <a:ln w="0">
              <a:solidFill>
                <a:srgbClr val="000000"/>
              </a:solidFill>
              <a:prstDash val="solid"/>
              <a:round/>
              <a:headEnd/>
              <a:tailEnd/>
            </a:ln>
          </p:spPr>
          <p:txBody>
            <a:bodyPr/>
            <a:lstStyle/>
            <a:p>
              <a:endParaRPr lang="en-US"/>
            </a:p>
          </p:txBody>
        </p:sp>
        <p:sp>
          <p:nvSpPr>
            <p:cNvPr id="1747979" name="Freeform 11"/>
            <p:cNvSpPr>
              <a:spLocks noEditPoints="1"/>
            </p:cNvSpPr>
            <p:nvPr/>
          </p:nvSpPr>
          <p:spPr bwMode="auto">
            <a:xfrm>
              <a:off x="2430" y="2658"/>
              <a:ext cx="555" cy="464"/>
            </a:xfrm>
            <a:custGeom>
              <a:avLst/>
              <a:gdLst>
                <a:gd name="T0" fmla="*/ 0 w 1050"/>
                <a:gd name="T1" fmla="*/ 104 h 1024"/>
                <a:gd name="T2" fmla="*/ 0 w 1050"/>
                <a:gd name="T3" fmla="*/ 919 h 1024"/>
                <a:gd name="T4" fmla="*/ 525 w 1050"/>
                <a:gd name="T5" fmla="*/ 1024 h 1024"/>
                <a:gd name="T6" fmla="*/ 1050 w 1050"/>
                <a:gd name="T7" fmla="*/ 919 h 1024"/>
                <a:gd name="T8" fmla="*/ 1050 w 1050"/>
                <a:gd name="T9" fmla="*/ 919 h 1024"/>
                <a:gd name="T10" fmla="*/ 1050 w 1050"/>
                <a:gd name="T11" fmla="*/ 919 h 1024"/>
                <a:gd name="T12" fmla="*/ 1050 w 1050"/>
                <a:gd name="T13" fmla="*/ 104 h 1024"/>
                <a:gd name="T14" fmla="*/ 525 w 1050"/>
                <a:gd name="T15" fmla="*/ 0 h 1024"/>
                <a:gd name="T16" fmla="*/ 0 w 1050"/>
                <a:gd name="T17" fmla="*/ 104 h 1024"/>
                <a:gd name="T18" fmla="*/ 0 w 1050"/>
                <a:gd name="T19" fmla="*/ 104 h 1024"/>
                <a:gd name="T20" fmla="*/ 525 w 1050"/>
                <a:gd name="T21" fmla="*/ 209 h 1024"/>
                <a:gd name="T22" fmla="*/ 1050 w 1050"/>
                <a:gd name="T23" fmla="*/ 104 h 1024"/>
                <a:gd name="T24" fmla="*/ 1050 w 1050"/>
                <a:gd name="T25" fmla="*/ 104 h 1024"/>
                <a:gd name="T26" fmla="*/ 0 w 1050"/>
                <a:gd name="T27" fmla="*/ 157 h 1024"/>
                <a:gd name="T28" fmla="*/ 525 w 1050"/>
                <a:gd name="T29" fmla="*/ 262 h 1024"/>
                <a:gd name="T30" fmla="*/ 1050 w 1050"/>
                <a:gd name="T31" fmla="*/ 157 h 1024"/>
                <a:gd name="T32" fmla="*/ 1050 w 1050"/>
                <a:gd name="T33" fmla="*/ 157 h 1024"/>
                <a:gd name="T34" fmla="*/ 0 w 1050"/>
                <a:gd name="T35" fmla="*/ 209 h 1024"/>
                <a:gd name="T36" fmla="*/ 525 w 1050"/>
                <a:gd name="T37" fmla="*/ 314 h 1024"/>
                <a:gd name="T38" fmla="*/ 1050 w 1050"/>
                <a:gd name="T39" fmla="*/ 209 h 1024"/>
                <a:gd name="T40" fmla="*/ 1050 w 1050"/>
                <a:gd name="T41" fmla="*/ 209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0" h="1024">
                  <a:moveTo>
                    <a:pt x="0" y="104"/>
                  </a:moveTo>
                  <a:lnTo>
                    <a:pt x="0" y="919"/>
                  </a:lnTo>
                  <a:cubicBezTo>
                    <a:pt x="0" y="977"/>
                    <a:pt x="235" y="1024"/>
                    <a:pt x="525" y="1024"/>
                  </a:cubicBezTo>
                  <a:cubicBezTo>
                    <a:pt x="815" y="1024"/>
                    <a:pt x="1050" y="977"/>
                    <a:pt x="1050" y="919"/>
                  </a:cubicBezTo>
                  <a:cubicBezTo>
                    <a:pt x="1050" y="919"/>
                    <a:pt x="1050" y="919"/>
                    <a:pt x="1050" y="919"/>
                  </a:cubicBezTo>
                  <a:lnTo>
                    <a:pt x="1050" y="919"/>
                  </a:lnTo>
                  <a:lnTo>
                    <a:pt x="1050" y="104"/>
                  </a:lnTo>
                  <a:cubicBezTo>
                    <a:pt x="1050" y="47"/>
                    <a:pt x="815" y="0"/>
                    <a:pt x="525" y="0"/>
                  </a:cubicBezTo>
                  <a:cubicBezTo>
                    <a:pt x="235" y="0"/>
                    <a:pt x="0" y="47"/>
                    <a:pt x="0" y="104"/>
                  </a:cubicBezTo>
                  <a:moveTo>
                    <a:pt x="0" y="104"/>
                  </a:moveTo>
                  <a:cubicBezTo>
                    <a:pt x="0" y="162"/>
                    <a:pt x="235" y="209"/>
                    <a:pt x="525" y="209"/>
                  </a:cubicBezTo>
                  <a:cubicBezTo>
                    <a:pt x="815" y="209"/>
                    <a:pt x="1050" y="162"/>
                    <a:pt x="1050" y="104"/>
                  </a:cubicBezTo>
                  <a:cubicBezTo>
                    <a:pt x="1050" y="104"/>
                    <a:pt x="1050" y="104"/>
                    <a:pt x="1050" y="104"/>
                  </a:cubicBezTo>
                  <a:moveTo>
                    <a:pt x="0" y="157"/>
                  </a:moveTo>
                  <a:cubicBezTo>
                    <a:pt x="0" y="215"/>
                    <a:pt x="235" y="262"/>
                    <a:pt x="525" y="262"/>
                  </a:cubicBezTo>
                  <a:cubicBezTo>
                    <a:pt x="815" y="262"/>
                    <a:pt x="1050" y="215"/>
                    <a:pt x="1050" y="157"/>
                  </a:cubicBezTo>
                  <a:cubicBezTo>
                    <a:pt x="1050" y="157"/>
                    <a:pt x="1050" y="157"/>
                    <a:pt x="1050" y="157"/>
                  </a:cubicBezTo>
                  <a:moveTo>
                    <a:pt x="0" y="209"/>
                  </a:moveTo>
                  <a:cubicBezTo>
                    <a:pt x="0" y="267"/>
                    <a:pt x="235" y="314"/>
                    <a:pt x="525" y="314"/>
                  </a:cubicBezTo>
                  <a:cubicBezTo>
                    <a:pt x="815" y="314"/>
                    <a:pt x="1050" y="267"/>
                    <a:pt x="1050" y="209"/>
                  </a:cubicBezTo>
                  <a:cubicBezTo>
                    <a:pt x="1050" y="209"/>
                    <a:pt x="1050" y="209"/>
                    <a:pt x="1050" y="209"/>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980" name="Rectangle 12"/>
            <p:cNvSpPr>
              <a:spLocks noChangeArrowheads="1"/>
            </p:cNvSpPr>
            <p:nvPr/>
          </p:nvSpPr>
          <p:spPr bwMode="auto">
            <a:xfrm>
              <a:off x="2535" y="2863"/>
              <a:ext cx="29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panose="020B0604020202020204" pitchFamily="34" charset="0"/>
                </a:rPr>
                <a:t>Forward</a:t>
              </a:r>
              <a:endParaRPr lang="en-US" altLang="en-US" sz="1800">
                <a:latin typeface="Arial" panose="020B0604020202020204" pitchFamily="34" charset="0"/>
              </a:endParaRPr>
            </a:p>
          </p:txBody>
        </p:sp>
        <p:sp>
          <p:nvSpPr>
            <p:cNvPr id="1747981" name="Rectangle 13"/>
            <p:cNvSpPr>
              <a:spLocks noChangeArrowheads="1"/>
            </p:cNvSpPr>
            <p:nvPr/>
          </p:nvSpPr>
          <p:spPr bwMode="auto">
            <a:xfrm>
              <a:off x="2586" y="2964"/>
              <a:ext cx="19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panose="020B0604020202020204" pitchFamily="34" charset="0"/>
                </a:rPr>
                <a:t>Index</a:t>
              </a:r>
              <a:endParaRPr lang="en-US" altLang="en-US" sz="1800">
                <a:latin typeface="Arial" panose="020B0604020202020204" pitchFamily="34" charset="0"/>
              </a:endParaRPr>
            </a:p>
          </p:txBody>
        </p:sp>
        <p:sp>
          <p:nvSpPr>
            <p:cNvPr id="1747982" name="Freeform 14"/>
            <p:cNvSpPr>
              <a:spLocks/>
            </p:cNvSpPr>
            <p:nvPr/>
          </p:nvSpPr>
          <p:spPr bwMode="auto">
            <a:xfrm>
              <a:off x="1210" y="1848"/>
              <a:ext cx="556" cy="418"/>
            </a:xfrm>
            <a:custGeom>
              <a:avLst/>
              <a:gdLst>
                <a:gd name="T0" fmla="*/ 0 w 1050"/>
                <a:gd name="T1" fmla="*/ 105 h 922"/>
                <a:gd name="T2" fmla="*/ 0 w 1050"/>
                <a:gd name="T3" fmla="*/ 817 h 922"/>
                <a:gd name="T4" fmla="*/ 525 w 1050"/>
                <a:gd name="T5" fmla="*/ 922 h 922"/>
                <a:gd name="T6" fmla="*/ 1050 w 1050"/>
                <a:gd name="T7" fmla="*/ 817 h 922"/>
                <a:gd name="T8" fmla="*/ 1050 w 1050"/>
                <a:gd name="T9" fmla="*/ 817 h 922"/>
                <a:gd name="T10" fmla="*/ 1050 w 1050"/>
                <a:gd name="T11" fmla="*/ 817 h 922"/>
                <a:gd name="T12" fmla="*/ 1050 w 1050"/>
                <a:gd name="T13" fmla="*/ 105 h 922"/>
                <a:gd name="T14" fmla="*/ 525 w 1050"/>
                <a:gd name="T15" fmla="*/ 0 h 922"/>
                <a:gd name="T16" fmla="*/ 0 w 1050"/>
                <a:gd name="T17" fmla="*/ 105 h 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0" h="922">
                  <a:moveTo>
                    <a:pt x="0" y="105"/>
                  </a:moveTo>
                  <a:lnTo>
                    <a:pt x="0" y="817"/>
                  </a:lnTo>
                  <a:cubicBezTo>
                    <a:pt x="0" y="875"/>
                    <a:pt x="235" y="922"/>
                    <a:pt x="525" y="922"/>
                  </a:cubicBezTo>
                  <a:cubicBezTo>
                    <a:pt x="815" y="922"/>
                    <a:pt x="1050" y="875"/>
                    <a:pt x="1050" y="817"/>
                  </a:cubicBezTo>
                  <a:cubicBezTo>
                    <a:pt x="1050" y="817"/>
                    <a:pt x="1050" y="817"/>
                    <a:pt x="1050" y="817"/>
                  </a:cubicBezTo>
                  <a:lnTo>
                    <a:pt x="1050" y="817"/>
                  </a:lnTo>
                  <a:lnTo>
                    <a:pt x="1050" y="105"/>
                  </a:lnTo>
                  <a:cubicBezTo>
                    <a:pt x="1050" y="47"/>
                    <a:pt x="815" y="0"/>
                    <a:pt x="525" y="0"/>
                  </a:cubicBezTo>
                  <a:cubicBezTo>
                    <a:pt x="235" y="0"/>
                    <a:pt x="0" y="47"/>
                    <a:pt x="0" y="105"/>
                  </a:cubicBezTo>
                  <a:close/>
                </a:path>
              </a:pathLst>
            </a:custGeom>
            <a:solidFill>
              <a:srgbClr val="FFFFFF"/>
            </a:solidFill>
            <a:ln w="0">
              <a:solidFill>
                <a:srgbClr val="000000"/>
              </a:solidFill>
              <a:prstDash val="solid"/>
              <a:round/>
              <a:headEnd/>
              <a:tailEnd/>
            </a:ln>
          </p:spPr>
          <p:txBody>
            <a:bodyPr/>
            <a:lstStyle/>
            <a:p>
              <a:endParaRPr lang="en-US"/>
            </a:p>
          </p:txBody>
        </p:sp>
        <p:sp>
          <p:nvSpPr>
            <p:cNvPr id="1747983" name="Freeform 15"/>
            <p:cNvSpPr>
              <a:spLocks noEditPoints="1"/>
            </p:cNvSpPr>
            <p:nvPr/>
          </p:nvSpPr>
          <p:spPr bwMode="auto">
            <a:xfrm>
              <a:off x="1210" y="1848"/>
              <a:ext cx="556" cy="418"/>
            </a:xfrm>
            <a:custGeom>
              <a:avLst/>
              <a:gdLst>
                <a:gd name="T0" fmla="*/ 0 w 1050"/>
                <a:gd name="T1" fmla="*/ 105 h 922"/>
                <a:gd name="T2" fmla="*/ 0 w 1050"/>
                <a:gd name="T3" fmla="*/ 817 h 922"/>
                <a:gd name="T4" fmla="*/ 525 w 1050"/>
                <a:gd name="T5" fmla="*/ 922 h 922"/>
                <a:gd name="T6" fmla="*/ 1050 w 1050"/>
                <a:gd name="T7" fmla="*/ 817 h 922"/>
                <a:gd name="T8" fmla="*/ 1050 w 1050"/>
                <a:gd name="T9" fmla="*/ 817 h 922"/>
                <a:gd name="T10" fmla="*/ 1050 w 1050"/>
                <a:gd name="T11" fmla="*/ 817 h 922"/>
                <a:gd name="T12" fmla="*/ 1050 w 1050"/>
                <a:gd name="T13" fmla="*/ 105 h 922"/>
                <a:gd name="T14" fmla="*/ 525 w 1050"/>
                <a:gd name="T15" fmla="*/ 0 h 922"/>
                <a:gd name="T16" fmla="*/ 0 w 1050"/>
                <a:gd name="T17" fmla="*/ 105 h 922"/>
                <a:gd name="T18" fmla="*/ 0 w 1050"/>
                <a:gd name="T19" fmla="*/ 105 h 922"/>
                <a:gd name="T20" fmla="*/ 525 w 1050"/>
                <a:gd name="T21" fmla="*/ 210 h 922"/>
                <a:gd name="T22" fmla="*/ 1050 w 1050"/>
                <a:gd name="T23" fmla="*/ 105 h 922"/>
                <a:gd name="T24" fmla="*/ 1050 w 1050"/>
                <a:gd name="T25" fmla="*/ 105 h 922"/>
                <a:gd name="T26" fmla="*/ 0 w 1050"/>
                <a:gd name="T27" fmla="*/ 158 h 922"/>
                <a:gd name="T28" fmla="*/ 525 w 1050"/>
                <a:gd name="T29" fmla="*/ 262 h 922"/>
                <a:gd name="T30" fmla="*/ 1050 w 1050"/>
                <a:gd name="T31" fmla="*/ 158 h 922"/>
                <a:gd name="T32" fmla="*/ 1050 w 1050"/>
                <a:gd name="T33" fmla="*/ 158 h 922"/>
                <a:gd name="T34" fmla="*/ 0 w 1050"/>
                <a:gd name="T35" fmla="*/ 210 h 922"/>
                <a:gd name="T36" fmla="*/ 525 w 1050"/>
                <a:gd name="T37" fmla="*/ 315 h 922"/>
                <a:gd name="T38" fmla="*/ 1050 w 1050"/>
                <a:gd name="T39" fmla="*/ 210 h 922"/>
                <a:gd name="T40" fmla="*/ 1050 w 1050"/>
                <a:gd name="T41" fmla="*/ 210 h 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0" h="922">
                  <a:moveTo>
                    <a:pt x="0" y="105"/>
                  </a:moveTo>
                  <a:lnTo>
                    <a:pt x="0" y="817"/>
                  </a:lnTo>
                  <a:cubicBezTo>
                    <a:pt x="0" y="875"/>
                    <a:pt x="235" y="922"/>
                    <a:pt x="525" y="922"/>
                  </a:cubicBezTo>
                  <a:cubicBezTo>
                    <a:pt x="815" y="922"/>
                    <a:pt x="1050" y="875"/>
                    <a:pt x="1050" y="817"/>
                  </a:cubicBezTo>
                  <a:cubicBezTo>
                    <a:pt x="1050" y="817"/>
                    <a:pt x="1050" y="817"/>
                    <a:pt x="1050" y="817"/>
                  </a:cubicBezTo>
                  <a:lnTo>
                    <a:pt x="1050" y="817"/>
                  </a:lnTo>
                  <a:lnTo>
                    <a:pt x="1050" y="105"/>
                  </a:lnTo>
                  <a:cubicBezTo>
                    <a:pt x="1050" y="47"/>
                    <a:pt x="815" y="0"/>
                    <a:pt x="525" y="0"/>
                  </a:cubicBezTo>
                  <a:cubicBezTo>
                    <a:pt x="235" y="0"/>
                    <a:pt x="0" y="47"/>
                    <a:pt x="0" y="105"/>
                  </a:cubicBezTo>
                  <a:moveTo>
                    <a:pt x="0" y="105"/>
                  </a:moveTo>
                  <a:cubicBezTo>
                    <a:pt x="0" y="163"/>
                    <a:pt x="235" y="210"/>
                    <a:pt x="525" y="210"/>
                  </a:cubicBezTo>
                  <a:cubicBezTo>
                    <a:pt x="815" y="210"/>
                    <a:pt x="1050" y="163"/>
                    <a:pt x="1050" y="105"/>
                  </a:cubicBezTo>
                  <a:cubicBezTo>
                    <a:pt x="1050" y="105"/>
                    <a:pt x="1050" y="105"/>
                    <a:pt x="1050" y="105"/>
                  </a:cubicBezTo>
                  <a:moveTo>
                    <a:pt x="0" y="158"/>
                  </a:moveTo>
                  <a:cubicBezTo>
                    <a:pt x="0" y="215"/>
                    <a:pt x="235" y="262"/>
                    <a:pt x="525" y="262"/>
                  </a:cubicBezTo>
                  <a:cubicBezTo>
                    <a:pt x="815" y="262"/>
                    <a:pt x="1050" y="215"/>
                    <a:pt x="1050" y="158"/>
                  </a:cubicBezTo>
                  <a:cubicBezTo>
                    <a:pt x="1050" y="158"/>
                    <a:pt x="1050" y="158"/>
                    <a:pt x="1050" y="158"/>
                  </a:cubicBezTo>
                  <a:moveTo>
                    <a:pt x="0" y="210"/>
                  </a:moveTo>
                  <a:cubicBezTo>
                    <a:pt x="0" y="268"/>
                    <a:pt x="235" y="315"/>
                    <a:pt x="525" y="315"/>
                  </a:cubicBezTo>
                  <a:cubicBezTo>
                    <a:pt x="815" y="315"/>
                    <a:pt x="1050" y="268"/>
                    <a:pt x="1050" y="210"/>
                  </a:cubicBezTo>
                  <a:cubicBezTo>
                    <a:pt x="1050" y="210"/>
                    <a:pt x="1050" y="210"/>
                    <a:pt x="1050" y="210"/>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984" name="Rectangle 16"/>
            <p:cNvSpPr>
              <a:spLocks noChangeArrowheads="1"/>
            </p:cNvSpPr>
            <p:nvPr/>
          </p:nvSpPr>
          <p:spPr bwMode="auto">
            <a:xfrm>
              <a:off x="1316" y="2029"/>
              <a:ext cx="28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panose="020B0604020202020204" pitchFamily="34" charset="0"/>
                </a:rPr>
                <a:t>Inverted</a:t>
              </a:r>
              <a:endParaRPr lang="en-US" altLang="en-US" sz="1800">
                <a:latin typeface="Arial" panose="020B0604020202020204" pitchFamily="34" charset="0"/>
              </a:endParaRPr>
            </a:p>
          </p:txBody>
        </p:sp>
        <p:sp>
          <p:nvSpPr>
            <p:cNvPr id="1747985" name="Rectangle 17"/>
            <p:cNvSpPr>
              <a:spLocks noChangeArrowheads="1"/>
            </p:cNvSpPr>
            <p:nvPr/>
          </p:nvSpPr>
          <p:spPr bwMode="auto">
            <a:xfrm>
              <a:off x="1367" y="2130"/>
              <a:ext cx="19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panose="020B0604020202020204" pitchFamily="34" charset="0"/>
                </a:rPr>
                <a:t>Index</a:t>
              </a:r>
              <a:endParaRPr lang="en-US" altLang="en-US" sz="1800">
                <a:latin typeface="Arial" panose="020B0604020202020204" pitchFamily="34" charset="0"/>
              </a:endParaRPr>
            </a:p>
          </p:txBody>
        </p:sp>
        <p:sp>
          <p:nvSpPr>
            <p:cNvPr id="1747986" name="Freeform 18"/>
            <p:cNvSpPr>
              <a:spLocks/>
            </p:cNvSpPr>
            <p:nvPr/>
          </p:nvSpPr>
          <p:spPr bwMode="auto">
            <a:xfrm>
              <a:off x="3283" y="2658"/>
              <a:ext cx="556" cy="464"/>
            </a:xfrm>
            <a:custGeom>
              <a:avLst/>
              <a:gdLst>
                <a:gd name="T0" fmla="*/ 0 w 1049"/>
                <a:gd name="T1" fmla="*/ 104 h 1024"/>
                <a:gd name="T2" fmla="*/ 0 w 1049"/>
                <a:gd name="T3" fmla="*/ 919 h 1024"/>
                <a:gd name="T4" fmla="*/ 525 w 1049"/>
                <a:gd name="T5" fmla="*/ 1024 h 1024"/>
                <a:gd name="T6" fmla="*/ 1049 w 1049"/>
                <a:gd name="T7" fmla="*/ 919 h 1024"/>
                <a:gd name="T8" fmla="*/ 1049 w 1049"/>
                <a:gd name="T9" fmla="*/ 919 h 1024"/>
                <a:gd name="T10" fmla="*/ 1049 w 1049"/>
                <a:gd name="T11" fmla="*/ 919 h 1024"/>
                <a:gd name="T12" fmla="*/ 1049 w 1049"/>
                <a:gd name="T13" fmla="*/ 104 h 1024"/>
                <a:gd name="T14" fmla="*/ 525 w 1049"/>
                <a:gd name="T15" fmla="*/ 0 h 1024"/>
                <a:gd name="T16" fmla="*/ 0 w 1049"/>
                <a:gd name="T17" fmla="*/ 10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9" h="1024">
                  <a:moveTo>
                    <a:pt x="0" y="104"/>
                  </a:moveTo>
                  <a:lnTo>
                    <a:pt x="0" y="919"/>
                  </a:lnTo>
                  <a:cubicBezTo>
                    <a:pt x="0" y="977"/>
                    <a:pt x="235" y="1024"/>
                    <a:pt x="525" y="1024"/>
                  </a:cubicBezTo>
                  <a:cubicBezTo>
                    <a:pt x="814" y="1024"/>
                    <a:pt x="1049" y="977"/>
                    <a:pt x="1049" y="919"/>
                  </a:cubicBezTo>
                  <a:cubicBezTo>
                    <a:pt x="1049" y="919"/>
                    <a:pt x="1049" y="919"/>
                    <a:pt x="1049" y="919"/>
                  </a:cubicBezTo>
                  <a:lnTo>
                    <a:pt x="1049" y="919"/>
                  </a:lnTo>
                  <a:lnTo>
                    <a:pt x="1049" y="104"/>
                  </a:lnTo>
                  <a:cubicBezTo>
                    <a:pt x="1049" y="47"/>
                    <a:pt x="814" y="0"/>
                    <a:pt x="525" y="0"/>
                  </a:cubicBezTo>
                  <a:cubicBezTo>
                    <a:pt x="235" y="0"/>
                    <a:pt x="0" y="47"/>
                    <a:pt x="0" y="104"/>
                  </a:cubicBezTo>
                  <a:close/>
                </a:path>
              </a:pathLst>
            </a:custGeom>
            <a:solidFill>
              <a:srgbClr val="FFFFFF"/>
            </a:solidFill>
            <a:ln w="0">
              <a:solidFill>
                <a:srgbClr val="000000"/>
              </a:solidFill>
              <a:prstDash val="solid"/>
              <a:round/>
              <a:headEnd/>
              <a:tailEnd/>
            </a:ln>
          </p:spPr>
          <p:txBody>
            <a:bodyPr/>
            <a:lstStyle/>
            <a:p>
              <a:endParaRPr lang="en-US"/>
            </a:p>
          </p:txBody>
        </p:sp>
        <p:sp>
          <p:nvSpPr>
            <p:cNvPr id="1747987" name="Freeform 19"/>
            <p:cNvSpPr>
              <a:spLocks noEditPoints="1"/>
            </p:cNvSpPr>
            <p:nvPr/>
          </p:nvSpPr>
          <p:spPr bwMode="auto">
            <a:xfrm>
              <a:off x="3283" y="2658"/>
              <a:ext cx="556" cy="464"/>
            </a:xfrm>
            <a:custGeom>
              <a:avLst/>
              <a:gdLst>
                <a:gd name="T0" fmla="*/ 0 w 1049"/>
                <a:gd name="T1" fmla="*/ 104 h 1024"/>
                <a:gd name="T2" fmla="*/ 0 w 1049"/>
                <a:gd name="T3" fmla="*/ 919 h 1024"/>
                <a:gd name="T4" fmla="*/ 525 w 1049"/>
                <a:gd name="T5" fmla="*/ 1024 h 1024"/>
                <a:gd name="T6" fmla="*/ 1049 w 1049"/>
                <a:gd name="T7" fmla="*/ 919 h 1024"/>
                <a:gd name="T8" fmla="*/ 1049 w 1049"/>
                <a:gd name="T9" fmla="*/ 919 h 1024"/>
                <a:gd name="T10" fmla="*/ 1049 w 1049"/>
                <a:gd name="T11" fmla="*/ 919 h 1024"/>
                <a:gd name="T12" fmla="*/ 1049 w 1049"/>
                <a:gd name="T13" fmla="*/ 104 h 1024"/>
                <a:gd name="T14" fmla="*/ 525 w 1049"/>
                <a:gd name="T15" fmla="*/ 0 h 1024"/>
                <a:gd name="T16" fmla="*/ 0 w 1049"/>
                <a:gd name="T17" fmla="*/ 104 h 1024"/>
                <a:gd name="T18" fmla="*/ 0 w 1049"/>
                <a:gd name="T19" fmla="*/ 104 h 1024"/>
                <a:gd name="T20" fmla="*/ 525 w 1049"/>
                <a:gd name="T21" fmla="*/ 209 h 1024"/>
                <a:gd name="T22" fmla="*/ 1049 w 1049"/>
                <a:gd name="T23" fmla="*/ 104 h 1024"/>
                <a:gd name="T24" fmla="*/ 1049 w 1049"/>
                <a:gd name="T25" fmla="*/ 104 h 1024"/>
                <a:gd name="T26" fmla="*/ 0 w 1049"/>
                <a:gd name="T27" fmla="*/ 157 h 1024"/>
                <a:gd name="T28" fmla="*/ 525 w 1049"/>
                <a:gd name="T29" fmla="*/ 262 h 1024"/>
                <a:gd name="T30" fmla="*/ 1049 w 1049"/>
                <a:gd name="T31" fmla="*/ 157 h 1024"/>
                <a:gd name="T32" fmla="*/ 1049 w 1049"/>
                <a:gd name="T33" fmla="*/ 157 h 1024"/>
                <a:gd name="T34" fmla="*/ 0 w 1049"/>
                <a:gd name="T35" fmla="*/ 209 h 1024"/>
                <a:gd name="T36" fmla="*/ 525 w 1049"/>
                <a:gd name="T37" fmla="*/ 314 h 1024"/>
                <a:gd name="T38" fmla="*/ 1049 w 1049"/>
                <a:gd name="T39" fmla="*/ 209 h 1024"/>
                <a:gd name="T40" fmla="*/ 1049 w 1049"/>
                <a:gd name="T41" fmla="*/ 209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9" h="1024">
                  <a:moveTo>
                    <a:pt x="0" y="104"/>
                  </a:moveTo>
                  <a:lnTo>
                    <a:pt x="0" y="919"/>
                  </a:lnTo>
                  <a:cubicBezTo>
                    <a:pt x="0" y="977"/>
                    <a:pt x="235" y="1024"/>
                    <a:pt x="525" y="1024"/>
                  </a:cubicBezTo>
                  <a:cubicBezTo>
                    <a:pt x="814" y="1024"/>
                    <a:pt x="1049" y="977"/>
                    <a:pt x="1049" y="919"/>
                  </a:cubicBezTo>
                  <a:cubicBezTo>
                    <a:pt x="1049" y="919"/>
                    <a:pt x="1049" y="919"/>
                    <a:pt x="1049" y="919"/>
                  </a:cubicBezTo>
                  <a:lnTo>
                    <a:pt x="1049" y="919"/>
                  </a:lnTo>
                  <a:lnTo>
                    <a:pt x="1049" y="104"/>
                  </a:lnTo>
                  <a:cubicBezTo>
                    <a:pt x="1049" y="47"/>
                    <a:pt x="814" y="0"/>
                    <a:pt x="525" y="0"/>
                  </a:cubicBezTo>
                  <a:cubicBezTo>
                    <a:pt x="235" y="0"/>
                    <a:pt x="0" y="47"/>
                    <a:pt x="0" y="104"/>
                  </a:cubicBezTo>
                  <a:moveTo>
                    <a:pt x="0" y="104"/>
                  </a:moveTo>
                  <a:cubicBezTo>
                    <a:pt x="0" y="162"/>
                    <a:pt x="235" y="209"/>
                    <a:pt x="525" y="209"/>
                  </a:cubicBezTo>
                  <a:cubicBezTo>
                    <a:pt x="814" y="209"/>
                    <a:pt x="1049" y="162"/>
                    <a:pt x="1049" y="104"/>
                  </a:cubicBezTo>
                  <a:cubicBezTo>
                    <a:pt x="1049" y="104"/>
                    <a:pt x="1049" y="104"/>
                    <a:pt x="1049" y="104"/>
                  </a:cubicBezTo>
                  <a:moveTo>
                    <a:pt x="0" y="157"/>
                  </a:moveTo>
                  <a:cubicBezTo>
                    <a:pt x="0" y="215"/>
                    <a:pt x="235" y="262"/>
                    <a:pt x="525" y="262"/>
                  </a:cubicBezTo>
                  <a:cubicBezTo>
                    <a:pt x="814" y="262"/>
                    <a:pt x="1049" y="215"/>
                    <a:pt x="1049" y="157"/>
                  </a:cubicBezTo>
                  <a:cubicBezTo>
                    <a:pt x="1049" y="157"/>
                    <a:pt x="1049" y="157"/>
                    <a:pt x="1049" y="157"/>
                  </a:cubicBezTo>
                  <a:moveTo>
                    <a:pt x="0" y="209"/>
                  </a:moveTo>
                  <a:cubicBezTo>
                    <a:pt x="0" y="267"/>
                    <a:pt x="235" y="314"/>
                    <a:pt x="525" y="314"/>
                  </a:cubicBezTo>
                  <a:cubicBezTo>
                    <a:pt x="814" y="314"/>
                    <a:pt x="1049" y="267"/>
                    <a:pt x="1049" y="209"/>
                  </a:cubicBezTo>
                  <a:cubicBezTo>
                    <a:pt x="1049" y="209"/>
                    <a:pt x="1049" y="209"/>
                    <a:pt x="1049" y="209"/>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988" name="Rectangle 20"/>
            <p:cNvSpPr>
              <a:spLocks noChangeArrowheads="1"/>
            </p:cNvSpPr>
            <p:nvPr/>
          </p:nvSpPr>
          <p:spPr bwMode="auto">
            <a:xfrm>
              <a:off x="3382" y="2863"/>
              <a:ext cx="29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panose="020B0604020202020204" pitchFamily="34" charset="0"/>
                </a:rPr>
                <a:t>Forward</a:t>
              </a:r>
              <a:endParaRPr lang="en-US" altLang="en-US" sz="1800">
                <a:latin typeface="Arial" panose="020B0604020202020204" pitchFamily="34" charset="0"/>
              </a:endParaRPr>
            </a:p>
          </p:txBody>
        </p:sp>
        <p:sp>
          <p:nvSpPr>
            <p:cNvPr id="1747989" name="Rectangle 21"/>
            <p:cNvSpPr>
              <a:spLocks noChangeArrowheads="1"/>
            </p:cNvSpPr>
            <p:nvPr/>
          </p:nvSpPr>
          <p:spPr bwMode="auto">
            <a:xfrm>
              <a:off x="3476" y="2964"/>
              <a:ext cx="14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panose="020B0604020202020204" pitchFamily="34" charset="0"/>
                </a:rPr>
                <a:t>Link</a:t>
              </a:r>
              <a:endParaRPr lang="en-US" altLang="en-US" sz="1800">
                <a:latin typeface="Arial" panose="020B0604020202020204" pitchFamily="34" charset="0"/>
              </a:endParaRPr>
            </a:p>
          </p:txBody>
        </p:sp>
        <p:sp>
          <p:nvSpPr>
            <p:cNvPr id="1747990" name="Freeform 22"/>
            <p:cNvSpPr>
              <a:spLocks/>
            </p:cNvSpPr>
            <p:nvPr/>
          </p:nvSpPr>
          <p:spPr bwMode="auto">
            <a:xfrm>
              <a:off x="3385" y="1568"/>
              <a:ext cx="732" cy="487"/>
            </a:xfrm>
            <a:custGeom>
              <a:avLst/>
              <a:gdLst>
                <a:gd name="T0" fmla="*/ 0 w 1382"/>
                <a:gd name="T1" fmla="*/ 138 h 1075"/>
                <a:gd name="T2" fmla="*/ 0 w 1382"/>
                <a:gd name="T3" fmla="*/ 937 h 1075"/>
                <a:gd name="T4" fmla="*/ 691 w 1382"/>
                <a:gd name="T5" fmla="*/ 1075 h 1075"/>
                <a:gd name="T6" fmla="*/ 1382 w 1382"/>
                <a:gd name="T7" fmla="*/ 937 h 1075"/>
                <a:gd name="T8" fmla="*/ 1382 w 1382"/>
                <a:gd name="T9" fmla="*/ 937 h 1075"/>
                <a:gd name="T10" fmla="*/ 1382 w 1382"/>
                <a:gd name="T11" fmla="*/ 937 h 1075"/>
                <a:gd name="T12" fmla="*/ 1382 w 1382"/>
                <a:gd name="T13" fmla="*/ 138 h 1075"/>
                <a:gd name="T14" fmla="*/ 691 w 1382"/>
                <a:gd name="T15" fmla="*/ 0 h 1075"/>
                <a:gd name="T16" fmla="*/ 0 w 1382"/>
                <a:gd name="T17" fmla="*/ 138 h 1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2" h="1075">
                  <a:moveTo>
                    <a:pt x="0" y="138"/>
                  </a:moveTo>
                  <a:lnTo>
                    <a:pt x="0" y="937"/>
                  </a:lnTo>
                  <a:cubicBezTo>
                    <a:pt x="0" y="1013"/>
                    <a:pt x="309" y="1075"/>
                    <a:pt x="691" y="1075"/>
                  </a:cubicBezTo>
                  <a:cubicBezTo>
                    <a:pt x="1073" y="1075"/>
                    <a:pt x="1382" y="1013"/>
                    <a:pt x="1382" y="937"/>
                  </a:cubicBezTo>
                  <a:cubicBezTo>
                    <a:pt x="1382" y="937"/>
                    <a:pt x="1382" y="937"/>
                    <a:pt x="1382" y="937"/>
                  </a:cubicBezTo>
                  <a:lnTo>
                    <a:pt x="1382" y="937"/>
                  </a:lnTo>
                  <a:lnTo>
                    <a:pt x="1382" y="138"/>
                  </a:lnTo>
                  <a:cubicBezTo>
                    <a:pt x="1382" y="61"/>
                    <a:pt x="1073" y="0"/>
                    <a:pt x="691" y="0"/>
                  </a:cubicBezTo>
                  <a:cubicBezTo>
                    <a:pt x="309" y="0"/>
                    <a:pt x="0" y="61"/>
                    <a:pt x="0" y="138"/>
                  </a:cubicBezTo>
                  <a:close/>
                </a:path>
              </a:pathLst>
            </a:custGeom>
            <a:solidFill>
              <a:srgbClr val="FFFFFF"/>
            </a:solidFill>
            <a:ln w="0">
              <a:solidFill>
                <a:srgbClr val="000000"/>
              </a:solidFill>
              <a:prstDash val="solid"/>
              <a:round/>
              <a:headEnd/>
              <a:tailEnd/>
            </a:ln>
          </p:spPr>
          <p:txBody>
            <a:bodyPr/>
            <a:lstStyle/>
            <a:p>
              <a:endParaRPr lang="en-US"/>
            </a:p>
          </p:txBody>
        </p:sp>
        <p:sp>
          <p:nvSpPr>
            <p:cNvPr id="1747991" name="Freeform 23"/>
            <p:cNvSpPr>
              <a:spLocks noEditPoints="1"/>
            </p:cNvSpPr>
            <p:nvPr/>
          </p:nvSpPr>
          <p:spPr bwMode="auto">
            <a:xfrm>
              <a:off x="3385" y="1568"/>
              <a:ext cx="732" cy="487"/>
            </a:xfrm>
            <a:custGeom>
              <a:avLst/>
              <a:gdLst>
                <a:gd name="T0" fmla="*/ 0 w 1382"/>
                <a:gd name="T1" fmla="*/ 138 h 1075"/>
                <a:gd name="T2" fmla="*/ 0 w 1382"/>
                <a:gd name="T3" fmla="*/ 937 h 1075"/>
                <a:gd name="T4" fmla="*/ 691 w 1382"/>
                <a:gd name="T5" fmla="*/ 1075 h 1075"/>
                <a:gd name="T6" fmla="*/ 1382 w 1382"/>
                <a:gd name="T7" fmla="*/ 937 h 1075"/>
                <a:gd name="T8" fmla="*/ 1382 w 1382"/>
                <a:gd name="T9" fmla="*/ 937 h 1075"/>
                <a:gd name="T10" fmla="*/ 1382 w 1382"/>
                <a:gd name="T11" fmla="*/ 937 h 1075"/>
                <a:gd name="T12" fmla="*/ 1382 w 1382"/>
                <a:gd name="T13" fmla="*/ 138 h 1075"/>
                <a:gd name="T14" fmla="*/ 691 w 1382"/>
                <a:gd name="T15" fmla="*/ 0 h 1075"/>
                <a:gd name="T16" fmla="*/ 0 w 1382"/>
                <a:gd name="T17" fmla="*/ 138 h 1075"/>
                <a:gd name="T18" fmla="*/ 0 w 1382"/>
                <a:gd name="T19" fmla="*/ 138 h 1075"/>
                <a:gd name="T20" fmla="*/ 691 w 1382"/>
                <a:gd name="T21" fmla="*/ 276 h 1075"/>
                <a:gd name="T22" fmla="*/ 1382 w 1382"/>
                <a:gd name="T23" fmla="*/ 138 h 1075"/>
                <a:gd name="T24" fmla="*/ 1382 w 1382"/>
                <a:gd name="T25" fmla="*/ 138 h 1075"/>
                <a:gd name="T26" fmla="*/ 0 w 1382"/>
                <a:gd name="T27" fmla="*/ 207 h 1075"/>
                <a:gd name="T28" fmla="*/ 691 w 1382"/>
                <a:gd name="T29" fmla="*/ 345 h 1075"/>
                <a:gd name="T30" fmla="*/ 1382 w 1382"/>
                <a:gd name="T31" fmla="*/ 207 h 1075"/>
                <a:gd name="T32" fmla="*/ 1382 w 1382"/>
                <a:gd name="T33" fmla="*/ 207 h 1075"/>
                <a:gd name="T34" fmla="*/ 0 w 1382"/>
                <a:gd name="T35" fmla="*/ 276 h 1075"/>
                <a:gd name="T36" fmla="*/ 691 w 1382"/>
                <a:gd name="T37" fmla="*/ 414 h 1075"/>
                <a:gd name="T38" fmla="*/ 1382 w 1382"/>
                <a:gd name="T39" fmla="*/ 276 h 1075"/>
                <a:gd name="T40" fmla="*/ 1382 w 1382"/>
                <a:gd name="T41" fmla="*/ 276 h 1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82" h="1075">
                  <a:moveTo>
                    <a:pt x="0" y="138"/>
                  </a:moveTo>
                  <a:lnTo>
                    <a:pt x="0" y="937"/>
                  </a:lnTo>
                  <a:cubicBezTo>
                    <a:pt x="0" y="1013"/>
                    <a:pt x="309" y="1075"/>
                    <a:pt x="691" y="1075"/>
                  </a:cubicBezTo>
                  <a:cubicBezTo>
                    <a:pt x="1073" y="1075"/>
                    <a:pt x="1382" y="1013"/>
                    <a:pt x="1382" y="937"/>
                  </a:cubicBezTo>
                  <a:cubicBezTo>
                    <a:pt x="1382" y="937"/>
                    <a:pt x="1382" y="937"/>
                    <a:pt x="1382" y="937"/>
                  </a:cubicBezTo>
                  <a:lnTo>
                    <a:pt x="1382" y="937"/>
                  </a:lnTo>
                  <a:lnTo>
                    <a:pt x="1382" y="138"/>
                  </a:lnTo>
                  <a:cubicBezTo>
                    <a:pt x="1382" y="61"/>
                    <a:pt x="1073" y="0"/>
                    <a:pt x="691" y="0"/>
                  </a:cubicBezTo>
                  <a:cubicBezTo>
                    <a:pt x="309" y="0"/>
                    <a:pt x="0" y="61"/>
                    <a:pt x="0" y="138"/>
                  </a:cubicBezTo>
                  <a:moveTo>
                    <a:pt x="0" y="138"/>
                  </a:moveTo>
                  <a:cubicBezTo>
                    <a:pt x="0" y="214"/>
                    <a:pt x="309" y="276"/>
                    <a:pt x="691" y="276"/>
                  </a:cubicBezTo>
                  <a:cubicBezTo>
                    <a:pt x="1073" y="276"/>
                    <a:pt x="1382" y="214"/>
                    <a:pt x="1382" y="138"/>
                  </a:cubicBezTo>
                  <a:cubicBezTo>
                    <a:pt x="1382" y="138"/>
                    <a:pt x="1382" y="138"/>
                    <a:pt x="1382" y="138"/>
                  </a:cubicBezTo>
                  <a:moveTo>
                    <a:pt x="0" y="207"/>
                  </a:moveTo>
                  <a:cubicBezTo>
                    <a:pt x="0" y="283"/>
                    <a:pt x="309" y="345"/>
                    <a:pt x="691" y="345"/>
                  </a:cubicBezTo>
                  <a:cubicBezTo>
                    <a:pt x="1073" y="345"/>
                    <a:pt x="1382" y="283"/>
                    <a:pt x="1382" y="207"/>
                  </a:cubicBezTo>
                  <a:cubicBezTo>
                    <a:pt x="1382" y="207"/>
                    <a:pt x="1382" y="207"/>
                    <a:pt x="1382" y="207"/>
                  </a:cubicBezTo>
                  <a:moveTo>
                    <a:pt x="0" y="276"/>
                  </a:moveTo>
                  <a:cubicBezTo>
                    <a:pt x="0" y="352"/>
                    <a:pt x="309" y="414"/>
                    <a:pt x="691" y="414"/>
                  </a:cubicBezTo>
                  <a:cubicBezTo>
                    <a:pt x="1073" y="414"/>
                    <a:pt x="1382" y="352"/>
                    <a:pt x="1382" y="276"/>
                  </a:cubicBezTo>
                  <a:cubicBezTo>
                    <a:pt x="1382" y="276"/>
                    <a:pt x="1382" y="276"/>
                    <a:pt x="1382" y="276"/>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992" name="Rectangle 24"/>
            <p:cNvSpPr>
              <a:spLocks noChangeArrowheads="1"/>
            </p:cNvSpPr>
            <p:nvPr/>
          </p:nvSpPr>
          <p:spPr bwMode="auto">
            <a:xfrm>
              <a:off x="3442" y="1804"/>
              <a:ext cx="51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panose="020B0604020202020204" pitchFamily="34" charset="0"/>
                </a:rPr>
                <a:t>Backward Link</a:t>
              </a:r>
              <a:endParaRPr lang="en-US" altLang="en-US" sz="1800">
                <a:latin typeface="Arial" panose="020B0604020202020204" pitchFamily="34" charset="0"/>
              </a:endParaRPr>
            </a:p>
          </p:txBody>
        </p:sp>
        <p:sp>
          <p:nvSpPr>
            <p:cNvPr id="1747993" name="Rectangle 25"/>
            <p:cNvSpPr>
              <a:spLocks noChangeArrowheads="1"/>
            </p:cNvSpPr>
            <p:nvPr/>
          </p:nvSpPr>
          <p:spPr bwMode="auto">
            <a:xfrm>
              <a:off x="3459" y="1905"/>
              <a:ext cx="48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panose="020B0604020202020204" pitchFamily="34" charset="0"/>
                </a:rPr>
                <a:t>(Anchor Text)</a:t>
              </a:r>
              <a:endParaRPr lang="en-US" altLang="en-US" sz="1800">
                <a:latin typeface="Arial" panose="020B0604020202020204" pitchFamily="34" charset="0"/>
              </a:endParaRPr>
            </a:p>
          </p:txBody>
        </p:sp>
        <p:sp>
          <p:nvSpPr>
            <p:cNvPr id="1747994" name="Freeform 26"/>
            <p:cNvSpPr>
              <a:spLocks/>
            </p:cNvSpPr>
            <p:nvPr/>
          </p:nvSpPr>
          <p:spPr bwMode="auto">
            <a:xfrm>
              <a:off x="4330" y="1575"/>
              <a:ext cx="708" cy="473"/>
            </a:xfrm>
            <a:custGeom>
              <a:avLst/>
              <a:gdLst>
                <a:gd name="T0" fmla="*/ 0 w 1338"/>
                <a:gd name="T1" fmla="*/ 134 h 1044"/>
                <a:gd name="T2" fmla="*/ 0 w 1338"/>
                <a:gd name="T3" fmla="*/ 911 h 1044"/>
                <a:gd name="T4" fmla="*/ 669 w 1338"/>
                <a:gd name="T5" fmla="*/ 1044 h 1044"/>
                <a:gd name="T6" fmla="*/ 1338 w 1338"/>
                <a:gd name="T7" fmla="*/ 911 h 1044"/>
                <a:gd name="T8" fmla="*/ 1338 w 1338"/>
                <a:gd name="T9" fmla="*/ 911 h 1044"/>
                <a:gd name="T10" fmla="*/ 1338 w 1338"/>
                <a:gd name="T11" fmla="*/ 911 h 1044"/>
                <a:gd name="T12" fmla="*/ 1338 w 1338"/>
                <a:gd name="T13" fmla="*/ 134 h 1044"/>
                <a:gd name="T14" fmla="*/ 669 w 1338"/>
                <a:gd name="T15" fmla="*/ 0 h 1044"/>
                <a:gd name="T16" fmla="*/ 0 w 1338"/>
                <a:gd name="T17" fmla="*/ 134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8" h="1044">
                  <a:moveTo>
                    <a:pt x="0" y="134"/>
                  </a:moveTo>
                  <a:lnTo>
                    <a:pt x="0" y="911"/>
                  </a:lnTo>
                  <a:cubicBezTo>
                    <a:pt x="0" y="985"/>
                    <a:pt x="300" y="1044"/>
                    <a:pt x="669" y="1044"/>
                  </a:cubicBezTo>
                  <a:cubicBezTo>
                    <a:pt x="1039" y="1044"/>
                    <a:pt x="1338" y="985"/>
                    <a:pt x="1338" y="911"/>
                  </a:cubicBezTo>
                  <a:cubicBezTo>
                    <a:pt x="1338" y="911"/>
                    <a:pt x="1338" y="911"/>
                    <a:pt x="1338" y="911"/>
                  </a:cubicBezTo>
                  <a:lnTo>
                    <a:pt x="1338" y="911"/>
                  </a:lnTo>
                  <a:lnTo>
                    <a:pt x="1338" y="134"/>
                  </a:lnTo>
                  <a:cubicBezTo>
                    <a:pt x="1338" y="60"/>
                    <a:pt x="1039" y="0"/>
                    <a:pt x="669" y="0"/>
                  </a:cubicBezTo>
                  <a:cubicBezTo>
                    <a:pt x="300" y="0"/>
                    <a:pt x="0" y="60"/>
                    <a:pt x="0" y="134"/>
                  </a:cubicBezTo>
                  <a:close/>
                </a:path>
              </a:pathLst>
            </a:custGeom>
            <a:solidFill>
              <a:srgbClr val="FFFFFF"/>
            </a:solidFill>
            <a:ln w="0">
              <a:solidFill>
                <a:srgbClr val="000000"/>
              </a:solidFill>
              <a:prstDash val="solid"/>
              <a:round/>
              <a:headEnd/>
              <a:tailEnd/>
            </a:ln>
          </p:spPr>
          <p:txBody>
            <a:bodyPr/>
            <a:lstStyle/>
            <a:p>
              <a:endParaRPr lang="en-US"/>
            </a:p>
          </p:txBody>
        </p:sp>
        <p:sp>
          <p:nvSpPr>
            <p:cNvPr id="1747995" name="Freeform 27"/>
            <p:cNvSpPr>
              <a:spLocks noEditPoints="1"/>
            </p:cNvSpPr>
            <p:nvPr/>
          </p:nvSpPr>
          <p:spPr bwMode="auto">
            <a:xfrm>
              <a:off x="4330" y="1575"/>
              <a:ext cx="708" cy="473"/>
            </a:xfrm>
            <a:custGeom>
              <a:avLst/>
              <a:gdLst>
                <a:gd name="T0" fmla="*/ 0 w 1338"/>
                <a:gd name="T1" fmla="*/ 134 h 1044"/>
                <a:gd name="T2" fmla="*/ 0 w 1338"/>
                <a:gd name="T3" fmla="*/ 911 h 1044"/>
                <a:gd name="T4" fmla="*/ 669 w 1338"/>
                <a:gd name="T5" fmla="*/ 1044 h 1044"/>
                <a:gd name="T6" fmla="*/ 1338 w 1338"/>
                <a:gd name="T7" fmla="*/ 911 h 1044"/>
                <a:gd name="T8" fmla="*/ 1338 w 1338"/>
                <a:gd name="T9" fmla="*/ 911 h 1044"/>
                <a:gd name="T10" fmla="*/ 1338 w 1338"/>
                <a:gd name="T11" fmla="*/ 911 h 1044"/>
                <a:gd name="T12" fmla="*/ 1338 w 1338"/>
                <a:gd name="T13" fmla="*/ 134 h 1044"/>
                <a:gd name="T14" fmla="*/ 669 w 1338"/>
                <a:gd name="T15" fmla="*/ 0 h 1044"/>
                <a:gd name="T16" fmla="*/ 0 w 1338"/>
                <a:gd name="T17" fmla="*/ 134 h 1044"/>
                <a:gd name="T18" fmla="*/ 0 w 1338"/>
                <a:gd name="T19" fmla="*/ 134 h 1044"/>
                <a:gd name="T20" fmla="*/ 669 w 1338"/>
                <a:gd name="T21" fmla="*/ 267 h 1044"/>
                <a:gd name="T22" fmla="*/ 1338 w 1338"/>
                <a:gd name="T23" fmla="*/ 134 h 1044"/>
                <a:gd name="T24" fmla="*/ 1338 w 1338"/>
                <a:gd name="T25" fmla="*/ 134 h 1044"/>
                <a:gd name="T26" fmla="*/ 0 w 1338"/>
                <a:gd name="T27" fmla="*/ 201 h 1044"/>
                <a:gd name="T28" fmla="*/ 669 w 1338"/>
                <a:gd name="T29" fmla="*/ 334 h 1044"/>
                <a:gd name="T30" fmla="*/ 1338 w 1338"/>
                <a:gd name="T31" fmla="*/ 201 h 1044"/>
                <a:gd name="T32" fmla="*/ 1338 w 1338"/>
                <a:gd name="T33" fmla="*/ 201 h 1044"/>
                <a:gd name="T34" fmla="*/ 0 w 1338"/>
                <a:gd name="T35" fmla="*/ 267 h 1044"/>
                <a:gd name="T36" fmla="*/ 669 w 1338"/>
                <a:gd name="T37" fmla="*/ 401 h 1044"/>
                <a:gd name="T38" fmla="*/ 1338 w 1338"/>
                <a:gd name="T39" fmla="*/ 267 h 1044"/>
                <a:gd name="T40" fmla="*/ 1338 w 1338"/>
                <a:gd name="T41" fmla="*/ 267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38" h="1044">
                  <a:moveTo>
                    <a:pt x="0" y="134"/>
                  </a:moveTo>
                  <a:lnTo>
                    <a:pt x="0" y="911"/>
                  </a:lnTo>
                  <a:cubicBezTo>
                    <a:pt x="0" y="985"/>
                    <a:pt x="300" y="1044"/>
                    <a:pt x="669" y="1044"/>
                  </a:cubicBezTo>
                  <a:cubicBezTo>
                    <a:pt x="1039" y="1044"/>
                    <a:pt x="1338" y="985"/>
                    <a:pt x="1338" y="911"/>
                  </a:cubicBezTo>
                  <a:cubicBezTo>
                    <a:pt x="1338" y="911"/>
                    <a:pt x="1338" y="911"/>
                    <a:pt x="1338" y="911"/>
                  </a:cubicBezTo>
                  <a:lnTo>
                    <a:pt x="1338" y="911"/>
                  </a:lnTo>
                  <a:lnTo>
                    <a:pt x="1338" y="134"/>
                  </a:lnTo>
                  <a:cubicBezTo>
                    <a:pt x="1338" y="60"/>
                    <a:pt x="1039" y="0"/>
                    <a:pt x="669" y="0"/>
                  </a:cubicBezTo>
                  <a:cubicBezTo>
                    <a:pt x="300" y="0"/>
                    <a:pt x="0" y="60"/>
                    <a:pt x="0" y="134"/>
                  </a:cubicBezTo>
                  <a:moveTo>
                    <a:pt x="0" y="134"/>
                  </a:moveTo>
                  <a:cubicBezTo>
                    <a:pt x="0" y="208"/>
                    <a:pt x="300" y="267"/>
                    <a:pt x="669" y="267"/>
                  </a:cubicBezTo>
                  <a:cubicBezTo>
                    <a:pt x="1039" y="267"/>
                    <a:pt x="1338" y="208"/>
                    <a:pt x="1338" y="134"/>
                  </a:cubicBezTo>
                  <a:cubicBezTo>
                    <a:pt x="1338" y="134"/>
                    <a:pt x="1338" y="134"/>
                    <a:pt x="1338" y="134"/>
                  </a:cubicBezTo>
                  <a:moveTo>
                    <a:pt x="0" y="201"/>
                  </a:moveTo>
                  <a:cubicBezTo>
                    <a:pt x="0" y="274"/>
                    <a:pt x="300" y="334"/>
                    <a:pt x="669" y="334"/>
                  </a:cubicBezTo>
                  <a:cubicBezTo>
                    <a:pt x="1039" y="334"/>
                    <a:pt x="1338" y="274"/>
                    <a:pt x="1338" y="201"/>
                  </a:cubicBezTo>
                  <a:cubicBezTo>
                    <a:pt x="1338" y="201"/>
                    <a:pt x="1338" y="201"/>
                    <a:pt x="1338" y="201"/>
                  </a:cubicBezTo>
                  <a:moveTo>
                    <a:pt x="0" y="267"/>
                  </a:moveTo>
                  <a:cubicBezTo>
                    <a:pt x="0" y="341"/>
                    <a:pt x="300" y="401"/>
                    <a:pt x="669" y="401"/>
                  </a:cubicBezTo>
                  <a:cubicBezTo>
                    <a:pt x="1039" y="401"/>
                    <a:pt x="1338" y="341"/>
                    <a:pt x="1338" y="267"/>
                  </a:cubicBezTo>
                  <a:cubicBezTo>
                    <a:pt x="1338" y="267"/>
                    <a:pt x="1338" y="267"/>
                    <a:pt x="1338" y="267"/>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996" name="Rectangle 28"/>
            <p:cNvSpPr>
              <a:spLocks noChangeArrowheads="1"/>
            </p:cNvSpPr>
            <p:nvPr/>
          </p:nvSpPr>
          <p:spPr bwMode="auto">
            <a:xfrm>
              <a:off x="4373" y="1804"/>
              <a:ext cx="51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panose="020B0604020202020204" pitchFamily="34" charset="0"/>
                </a:rPr>
                <a:t>Web Topology</a:t>
              </a:r>
              <a:endParaRPr lang="en-US" altLang="en-US" sz="1800">
                <a:latin typeface="Arial" panose="020B0604020202020204" pitchFamily="34" charset="0"/>
              </a:endParaRPr>
            </a:p>
          </p:txBody>
        </p:sp>
        <p:sp>
          <p:nvSpPr>
            <p:cNvPr id="1747997" name="Rectangle 29"/>
            <p:cNvSpPr>
              <a:spLocks noChangeArrowheads="1"/>
            </p:cNvSpPr>
            <p:nvPr/>
          </p:nvSpPr>
          <p:spPr bwMode="auto">
            <a:xfrm>
              <a:off x="4551" y="1905"/>
              <a:ext cx="22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panose="020B0604020202020204" pitchFamily="34" charset="0"/>
                </a:rPr>
                <a:t>Graph</a:t>
              </a:r>
              <a:endParaRPr lang="en-US" altLang="en-US" sz="1800">
                <a:latin typeface="Arial" panose="020B0604020202020204" pitchFamily="34" charset="0"/>
              </a:endParaRPr>
            </a:p>
          </p:txBody>
        </p:sp>
        <p:sp>
          <p:nvSpPr>
            <p:cNvPr id="1747998" name="Freeform 30"/>
            <p:cNvSpPr>
              <a:spLocks/>
            </p:cNvSpPr>
            <p:nvPr/>
          </p:nvSpPr>
          <p:spPr bwMode="auto">
            <a:xfrm>
              <a:off x="2132" y="3320"/>
              <a:ext cx="1151" cy="232"/>
            </a:xfrm>
            <a:custGeom>
              <a:avLst/>
              <a:gdLst>
                <a:gd name="T0" fmla="*/ 1920 w 2176"/>
                <a:gd name="T1" fmla="*/ 512 h 512"/>
                <a:gd name="T2" fmla="*/ 2176 w 2176"/>
                <a:gd name="T3" fmla="*/ 256 h 512"/>
                <a:gd name="T4" fmla="*/ 2176 w 2176"/>
                <a:gd name="T5" fmla="*/ 256 h 512"/>
                <a:gd name="T6" fmla="*/ 2176 w 2176"/>
                <a:gd name="T7" fmla="*/ 256 h 512"/>
                <a:gd name="T8" fmla="*/ 1920 w 2176"/>
                <a:gd name="T9" fmla="*/ 0 h 512"/>
                <a:gd name="T10" fmla="*/ 256 w 2176"/>
                <a:gd name="T11" fmla="*/ 0 h 512"/>
                <a:gd name="T12" fmla="*/ 0 w 2176"/>
                <a:gd name="T13" fmla="*/ 256 h 512"/>
                <a:gd name="T14" fmla="*/ 0 w 2176"/>
                <a:gd name="T15" fmla="*/ 256 h 512"/>
                <a:gd name="T16" fmla="*/ 0 w 2176"/>
                <a:gd name="T17" fmla="*/ 256 h 512"/>
                <a:gd name="T18" fmla="*/ 256 w 2176"/>
                <a:gd name="T19" fmla="*/ 512 h 512"/>
                <a:gd name="T20" fmla="*/ 1920 w 2176"/>
                <a:gd name="T21" fmla="*/ 5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76" h="512">
                  <a:moveTo>
                    <a:pt x="1920" y="512"/>
                  </a:moveTo>
                  <a:cubicBezTo>
                    <a:pt x="2061" y="512"/>
                    <a:pt x="2176" y="398"/>
                    <a:pt x="2176" y="256"/>
                  </a:cubicBezTo>
                  <a:lnTo>
                    <a:pt x="2176" y="256"/>
                  </a:lnTo>
                  <a:lnTo>
                    <a:pt x="2176" y="256"/>
                  </a:lnTo>
                  <a:cubicBezTo>
                    <a:pt x="2176" y="115"/>
                    <a:pt x="2061" y="0"/>
                    <a:pt x="1920" y="0"/>
                  </a:cubicBezTo>
                  <a:lnTo>
                    <a:pt x="256" y="0"/>
                  </a:lnTo>
                  <a:cubicBezTo>
                    <a:pt x="114" y="0"/>
                    <a:pt x="0" y="115"/>
                    <a:pt x="0" y="256"/>
                  </a:cubicBezTo>
                  <a:lnTo>
                    <a:pt x="0" y="256"/>
                  </a:lnTo>
                  <a:lnTo>
                    <a:pt x="0" y="256"/>
                  </a:lnTo>
                  <a:cubicBezTo>
                    <a:pt x="0" y="398"/>
                    <a:pt x="114" y="512"/>
                    <a:pt x="256" y="512"/>
                  </a:cubicBezTo>
                  <a:lnTo>
                    <a:pt x="1920" y="512"/>
                  </a:lnTo>
                  <a:close/>
                </a:path>
              </a:pathLst>
            </a:custGeom>
            <a:solidFill>
              <a:srgbClr val="CCFFFF"/>
            </a:solidFill>
            <a:ln w="0">
              <a:solidFill>
                <a:srgbClr val="000000"/>
              </a:solidFill>
              <a:prstDash val="solid"/>
              <a:round/>
              <a:headEnd/>
              <a:tailEnd/>
            </a:ln>
          </p:spPr>
          <p:txBody>
            <a:bodyPr/>
            <a:lstStyle/>
            <a:p>
              <a:endParaRPr lang="en-US"/>
            </a:p>
          </p:txBody>
        </p:sp>
        <p:sp>
          <p:nvSpPr>
            <p:cNvPr id="1747999" name="Freeform 31"/>
            <p:cNvSpPr>
              <a:spLocks/>
            </p:cNvSpPr>
            <p:nvPr/>
          </p:nvSpPr>
          <p:spPr bwMode="auto">
            <a:xfrm>
              <a:off x="2132" y="3320"/>
              <a:ext cx="1151" cy="232"/>
            </a:xfrm>
            <a:custGeom>
              <a:avLst/>
              <a:gdLst>
                <a:gd name="T0" fmla="*/ 1920 w 2176"/>
                <a:gd name="T1" fmla="*/ 512 h 512"/>
                <a:gd name="T2" fmla="*/ 2176 w 2176"/>
                <a:gd name="T3" fmla="*/ 256 h 512"/>
                <a:gd name="T4" fmla="*/ 2176 w 2176"/>
                <a:gd name="T5" fmla="*/ 256 h 512"/>
                <a:gd name="T6" fmla="*/ 2176 w 2176"/>
                <a:gd name="T7" fmla="*/ 256 h 512"/>
                <a:gd name="T8" fmla="*/ 1920 w 2176"/>
                <a:gd name="T9" fmla="*/ 0 h 512"/>
                <a:gd name="T10" fmla="*/ 256 w 2176"/>
                <a:gd name="T11" fmla="*/ 0 h 512"/>
                <a:gd name="T12" fmla="*/ 0 w 2176"/>
                <a:gd name="T13" fmla="*/ 256 h 512"/>
                <a:gd name="T14" fmla="*/ 0 w 2176"/>
                <a:gd name="T15" fmla="*/ 256 h 512"/>
                <a:gd name="T16" fmla="*/ 0 w 2176"/>
                <a:gd name="T17" fmla="*/ 256 h 512"/>
                <a:gd name="T18" fmla="*/ 256 w 2176"/>
                <a:gd name="T19" fmla="*/ 512 h 512"/>
                <a:gd name="T20" fmla="*/ 1920 w 2176"/>
                <a:gd name="T21" fmla="*/ 5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76" h="512">
                  <a:moveTo>
                    <a:pt x="1920" y="512"/>
                  </a:moveTo>
                  <a:cubicBezTo>
                    <a:pt x="2061" y="512"/>
                    <a:pt x="2176" y="398"/>
                    <a:pt x="2176" y="256"/>
                  </a:cubicBezTo>
                  <a:lnTo>
                    <a:pt x="2176" y="256"/>
                  </a:lnTo>
                  <a:lnTo>
                    <a:pt x="2176" y="256"/>
                  </a:lnTo>
                  <a:cubicBezTo>
                    <a:pt x="2176" y="115"/>
                    <a:pt x="2061" y="0"/>
                    <a:pt x="1920" y="0"/>
                  </a:cubicBezTo>
                  <a:lnTo>
                    <a:pt x="256" y="0"/>
                  </a:lnTo>
                  <a:cubicBezTo>
                    <a:pt x="114" y="0"/>
                    <a:pt x="0" y="115"/>
                    <a:pt x="0" y="256"/>
                  </a:cubicBezTo>
                  <a:lnTo>
                    <a:pt x="0" y="256"/>
                  </a:lnTo>
                  <a:lnTo>
                    <a:pt x="0" y="256"/>
                  </a:lnTo>
                  <a:cubicBezTo>
                    <a:pt x="0" y="398"/>
                    <a:pt x="114" y="512"/>
                    <a:pt x="256" y="512"/>
                  </a:cubicBezTo>
                  <a:lnTo>
                    <a:pt x="1920" y="512"/>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00" name="Rectangle 32"/>
            <p:cNvSpPr>
              <a:spLocks noChangeArrowheads="1"/>
            </p:cNvSpPr>
            <p:nvPr/>
          </p:nvSpPr>
          <p:spPr bwMode="auto">
            <a:xfrm>
              <a:off x="2256" y="3371"/>
              <a:ext cx="8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300">
                  <a:solidFill>
                    <a:srgbClr val="000000"/>
                  </a:solidFill>
                  <a:latin typeface="Arial" panose="020B0604020202020204" pitchFamily="34" charset="0"/>
                </a:rPr>
                <a:t>Web Page Parser</a:t>
              </a:r>
              <a:endParaRPr lang="en-US" altLang="en-US" sz="1800">
                <a:latin typeface="Arial" panose="020B0604020202020204" pitchFamily="34" charset="0"/>
              </a:endParaRPr>
            </a:p>
          </p:txBody>
        </p:sp>
        <p:sp>
          <p:nvSpPr>
            <p:cNvPr id="1748001" name="Freeform 33"/>
            <p:cNvSpPr>
              <a:spLocks/>
            </p:cNvSpPr>
            <p:nvPr/>
          </p:nvSpPr>
          <p:spPr bwMode="auto">
            <a:xfrm>
              <a:off x="2517" y="3552"/>
              <a:ext cx="380" cy="195"/>
            </a:xfrm>
            <a:custGeom>
              <a:avLst/>
              <a:gdLst>
                <a:gd name="T0" fmla="*/ 190 w 380"/>
                <a:gd name="T1" fmla="*/ 0 h 195"/>
                <a:gd name="T2" fmla="*/ 0 w 380"/>
                <a:gd name="T3" fmla="*/ 88 h 195"/>
                <a:gd name="T4" fmla="*/ 126 w 380"/>
                <a:gd name="T5" fmla="*/ 88 h 195"/>
                <a:gd name="T6" fmla="*/ 126 w 380"/>
                <a:gd name="T7" fmla="*/ 195 h 195"/>
                <a:gd name="T8" fmla="*/ 255 w 380"/>
                <a:gd name="T9" fmla="*/ 195 h 195"/>
                <a:gd name="T10" fmla="*/ 255 w 380"/>
                <a:gd name="T11" fmla="*/ 88 h 195"/>
                <a:gd name="T12" fmla="*/ 380 w 380"/>
                <a:gd name="T13" fmla="*/ 88 h 195"/>
                <a:gd name="T14" fmla="*/ 190 w 380"/>
                <a:gd name="T15" fmla="*/ 0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195">
                  <a:moveTo>
                    <a:pt x="190" y="0"/>
                  </a:moveTo>
                  <a:lnTo>
                    <a:pt x="0" y="88"/>
                  </a:lnTo>
                  <a:lnTo>
                    <a:pt x="126" y="88"/>
                  </a:lnTo>
                  <a:lnTo>
                    <a:pt x="126" y="195"/>
                  </a:lnTo>
                  <a:lnTo>
                    <a:pt x="255" y="195"/>
                  </a:lnTo>
                  <a:lnTo>
                    <a:pt x="255" y="88"/>
                  </a:lnTo>
                  <a:lnTo>
                    <a:pt x="380" y="88"/>
                  </a:lnTo>
                  <a:lnTo>
                    <a:pt x="1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02" name="Freeform 34"/>
            <p:cNvSpPr>
              <a:spLocks/>
            </p:cNvSpPr>
            <p:nvPr/>
          </p:nvSpPr>
          <p:spPr bwMode="auto">
            <a:xfrm>
              <a:off x="2517" y="3552"/>
              <a:ext cx="380" cy="195"/>
            </a:xfrm>
            <a:custGeom>
              <a:avLst/>
              <a:gdLst>
                <a:gd name="T0" fmla="*/ 190 w 380"/>
                <a:gd name="T1" fmla="*/ 0 h 195"/>
                <a:gd name="T2" fmla="*/ 0 w 380"/>
                <a:gd name="T3" fmla="*/ 88 h 195"/>
                <a:gd name="T4" fmla="*/ 126 w 380"/>
                <a:gd name="T5" fmla="*/ 88 h 195"/>
                <a:gd name="T6" fmla="*/ 126 w 380"/>
                <a:gd name="T7" fmla="*/ 195 h 195"/>
                <a:gd name="T8" fmla="*/ 255 w 380"/>
                <a:gd name="T9" fmla="*/ 195 h 195"/>
                <a:gd name="T10" fmla="*/ 255 w 380"/>
                <a:gd name="T11" fmla="*/ 88 h 195"/>
                <a:gd name="T12" fmla="*/ 380 w 380"/>
                <a:gd name="T13" fmla="*/ 88 h 195"/>
                <a:gd name="T14" fmla="*/ 190 w 380"/>
                <a:gd name="T15" fmla="*/ 0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195">
                  <a:moveTo>
                    <a:pt x="190" y="0"/>
                  </a:moveTo>
                  <a:lnTo>
                    <a:pt x="0" y="88"/>
                  </a:lnTo>
                  <a:lnTo>
                    <a:pt x="126" y="88"/>
                  </a:lnTo>
                  <a:lnTo>
                    <a:pt x="126" y="195"/>
                  </a:lnTo>
                  <a:lnTo>
                    <a:pt x="255" y="195"/>
                  </a:lnTo>
                  <a:lnTo>
                    <a:pt x="255" y="88"/>
                  </a:lnTo>
                  <a:lnTo>
                    <a:pt x="380" y="88"/>
                  </a:lnTo>
                  <a:lnTo>
                    <a:pt x="190" y="0"/>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03" name="Freeform 35"/>
            <p:cNvSpPr>
              <a:spLocks/>
            </p:cNvSpPr>
            <p:nvPr/>
          </p:nvSpPr>
          <p:spPr bwMode="auto">
            <a:xfrm>
              <a:off x="1037" y="3094"/>
              <a:ext cx="1100" cy="356"/>
            </a:xfrm>
            <a:custGeom>
              <a:avLst/>
              <a:gdLst>
                <a:gd name="T0" fmla="*/ 0 w 1100"/>
                <a:gd name="T1" fmla="*/ 28 h 356"/>
                <a:gd name="T2" fmla="*/ 33 w 1100"/>
                <a:gd name="T3" fmla="*/ 84 h 356"/>
                <a:gd name="T4" fmla="*/ 44 w 1100"/>
                <a:gd name="T5" fmla="*/ 56 h 356"/>
                <a:gd name="T6" fmla="*/ 1089 w 1100"/>
                <a:gd name="T7" fmla="*/ 356 h 356"/>
                <a:gd name="T8" fmla="*/ 1100 w 1100"/>
                <a:gd name="T9" fmla="*/ 327 h 356"/>
                <a:gd name="T10" fmla="*/ 55 w 1100"/>
                <a:gd name="T11" fmla="*/ 28 h 356"/>
                <a:gd name="T12" fmla="*/ 66 w 1100"/>
                <a:gd name="T13" fmla="*/ 0 h 356"/>
                <a:gd name="T14" fmla="*/ 0 w 1100"/>
                <a:gd name="T15" fmla="*/ 28 h 3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0" h="356">
                  <a:moveTo>
                    <a:pt x="0" y="28"/>
                  </a:moveTo>
                  <a:lnTo>
                    <a:pt x="33" y="84"/>
                  </a:lnTo>
                  <a:lnTo>
                    <a:pt x="44" y="56"/>
                  </a:lnTo>
                  <a:lnTo>
                    <a:pt x="1089" y="356"/>
                  </a:lnTo>
                  <a:lnTo>
                    <a:pt x="1100" y="327"/>
                  </a:lnTo>
                  <a:lnTo>
                    <a:pt x="55" y="28"/>
                  </a:lnTo>
                  <a:lnTo>
                    <a:pt x="66" y="0"/>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04" name="Freeform 36"/>
            <p:cNvSpPr>
              <a:spLocks/>
            </p:cNvSpPr>
            <p:nvPr/>
          </p:nvSpPr>
          <p:spPr bwMode="auto">
            <a:xfrm>
              <a:off x="1037" y="3094"/>
              <a:ext cx="1100" cy="356"/>
            </a:xfrm>
            <a:custGeom>
              <a:avLst/>
              <a:gdLst>
                <a:gd name="T0" fmla="*/ 0 w 1100"/>
                <a:gd name="T1" fmla="*/ 28 h 356"/>
                <a:gd name="T2" fmla="*/ 33 w 1100"/>
                <a:gd name="T3" fmla="*/ 84 h 356"/>
                <a:gd name="T4" fmla="*/ 44 w 1100"/>
                <a:gd name="T5" fmla="*/ 56 h 356"/>
                <a:gd name="T6" fmla="*/ 1089 w 1100"/>
                <a:gd name="T7" fmla="*/ 356 h 356"/>
                <a:gd name="T8" fmla="*/ 1100 w 1100"/>
                <a:gd name="T9" fmla="*/ 327 h 356"/>
                <a:gd name="T10" fmla="*/ 55 w 1100"/>
                <a:gd name="T11" fmla="*/ 28 h 356"/>
                <a:gd name="T12" fmla="*/ 66 w 1100"/>
                <a:gd name="T13" fmla="*/ 0 h 356"/>
                <a:gd name="T14" fmla="*/ 0 w 1100"/>
                <a:gd name="T15" fmla="*/ 28 h 3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0" h="356">
                  <a:moveTo>
                    <a:pt x="0" y="28"/>
                  </a:moveTo>
                  <a:lnTo>
                    <a:pt x="33" y="84"/>
                  </a:lnTo>
                  <a:lnTo>
                    <a:pt x="44" y="56"/>
                  </a:lnTo>
                  <a:lnTo>
                    <a:pt x="1089" y="356"/>
                  </a:lnTo>
                  <a:lnTo>
                    <a:pt x="1100" y="327"/>
                  </a:lnTo>
                  <a:lnTo>
                    <a:pt x="55" y="28"/>
                  </a:lnTo>
                  <a:lnTo>
                    <a:pt x="66" y="0"/>
                  </a:lnTo>
                  <a:lnTo>
                    <a:pt x="0" y="28"/>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05" name="Freeform 37"/>
            <p:cNvSpPr>
              <a:spLocks/>
            </p:cNvSpPr>
            <p:nvPr/>
          </p:nvSpPr>
          <p:spPr bwMode="auto">
            <a:xfrm>
              <a:off x="1948" y="3101"/>
              <a:ext cx="496" cy="232"/>
            </a:xfrm>
            <a:custGeom>
              <a:avLst/>
              <a:gdLst>
                <a:gd name="T0" fmla="*/ 0 w 496"/>
                <a:gd name="T1" fmla="*/ 21 h 232"/>
                <a:gd name="T2" fmla="*/ 25 w 496"/>
                <a:gd name="T3" fmla="*/ 80 h 232"/>
                <a:gd name="T4" fmla="*/ 40 w 496"/>
                <a:gd name="T5" fmla="*/ 54 h 232"/>
                <a:gd name="T6" fmla="*/ 481 w 496"/>
                <a:gd name="T7" fmla="*/ 232 h 232"/>
                <a:gd name="T8" fmla="*/ 496 w 496"/>
                <a:gd name="T9" fmla="*/ 205 h 232"/>
                <a:gd name="T10" fmla="*/ 55 w 496"/>
                <a:gd name="T11" fmla="*/ 26 h 232"/>
                <a:gd name="T12" fmla="*/ 70 w 496"/>
                <a:gd name="T13" fmla="*/ 0 h 232"/>
                <a:gd name="T14" fmla="*/ 0 w 496"/>
                <a:gd name="T15" fmla="*/ 21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6" h="232">
                  <a:moveTo>
                    <a:pt x="0" y="21"/>
                  </a:moveTo>
                  <a:lnTo>
                    <a:pt x="25" y="80"/>
                  </a:lnTo>
                  <a:lnTo>
                    <a:pt x="40" y="54"/>
                  </a:lnTo>
                  <a:lnTo>
                    <a:pt x="481" y="232"/>
                  </a:lnTo>
                  <a:lnTo>
                    <a:pt x="496" y="205"/>
                  </a:lnTo>
                  <a:lnTo>
                    <a:pt x="55" y="26"/>
                  </a:lnTo>
                  <a:lnTo>
                    <a:pt x="70" y="0"/>
                  </a:ln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06" name="Freeform 38"/>
            <p:cNvSpPr>
              <a:spLocks/>
            </p:cNvSpPr>
            <p:nvPr/>
          </p:nvSpPr>
          <p:spPr bwMode="auto">
            <a:xfrm>
              <a:off x="1948" y="3101"/>
              <a:ext cx="496" cy="232"/>
            </a:xfrm>
            <a:custGeom>
              <a:avLst/>
              <a:gdLst>
                <a:gd name="T0" fmla="*/ 0 w 496"/>
                <a:gd name="T1" fmla="*/ 21 h 232"/>
                <a:gd name="T2" fmla="*/ 25 w 496"/>
                <a:gd name="T3" fmla="*/ 80 h 232"/>
                <a:gd name="T4" fmla="*/ 40 w 496"/>
                <a:gd name="T5" fmla="*/ 54 h 232"/>
                <a:gd name="T6" fmla="*/ 481 w 496"/>
                <a:gd name="T7" fmla="*/ 232 h 232"/>
                <a:gd name="T8" fmla="*/ 496 w 496"/>
                <a:gd name="T9" fmla="*/ 205 h 232"/>
                <a:gd name="T10" fmla="*/ 55 w 496"/>
                <a:gd name="T11" fmla="*/ 26 h 232"/>
                <a:gd name="T12" fmla="*/ 70 w 496"/>
                <a:gd name="T13" fmla="*/ 0 h 232"/>
                <a:gd name="T14" fmla="*/ 0 w 496"/>
                <a:gd name="T15" fmla="*/ 21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6" h="232">
                  <a:moveTo>
                    <a:pt x="0" y="21"/>
                  </a:moveTo>
                  <a:lnTo>
                    <a:pt x="25" y="80"/>
                  </a:lnTo>
                  <a:lnTo>
                    <a:pt x="40" y="54"/>
                  </a:lnTo>
                  <a:lnTo>
                    <a:pt x="481" y="232"/>
                  </a:lnTo>
                  <a:lnTo>
                    <a:pt x="496" y="205"/>
                  </a:lnTo>
                  <a:lnTo>
                    <a:pt x="55" y="26"/>
                  </a:lnTo>
                  <a:lnTo>
                    <a:pt x="70" y="0"/>
                  </a:lnTo>
                  <a:lnTo>
                    <a:pt x="0" y="21"/>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07" name="Freeform 39"/>
            <p:cNvSpPr>
              <a:spLocks/>
            </p:cNvSpPr>
            <p:nvPr/>
          </p:nvSpPr>
          <p:spPr bwMode="auto">
            <a:xfrm>
              <a:off x="2655" y="3122"/>
              <a:ext cx="104" cy="198"/>
            </a:xfrm>
            <a:custGeom>
              <a:avLst/>
              <a:gdLst>
                <a:gd name="T0" fmla="*/ 52 w 104"/>
                <a:gd name="T1" fmla="*/ 0 h 198"/>
                <a:gd name="T2" fmla="*/ 0 w 104"/>
                <a:gd name="T3" fmla="*/ 44 h 198"/>
                <a:gd name="T4" fmla="*/ 34 w 104"/>
                <a:gd name="T5" fmla="*/ 44 h 198"/>
                <a:gd name="T6" fmla="*/ 34 w 104"/>
                <a:gd name="T7" fmla="*/ 198 h 198"/>
                <a:gd name="T8" fmla="*/ 70 w 104"/>
                <a:gd name="T9" fmla="*/ 198 h 198"/>
                <a:gd name="T10" fmla="*/ 70 w 104"/>
                <a:gd name="T11" fmla="*/ 44 h 198"/>
                <a:gd name="T12" fmla="*/ 104 w 104"/>
                <a:gd name="T13" fmla="*/ 44 h 198"/>
                <a:gd name="T14" fmla="*/ 52 w 104"/>
                <a:gd name="T15" fmla="*/ 0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98">
                  <a:moveTo>
                    <a:pt x="52" y="0"/>
                  </a:moveTo>
                  <a:lnTo>
                    <a:pt x="0" y="44"/>
                  </a:lnTo>
                  <a:lnTo>
                    <a:pt x="34" y="44"/>
                  </a:lnTo>
                  <a:lnTo>
                    <a:pt x="34" y="198"/>
                  </a:lnTo>
                  <a:lnTo>
                    <a:pt x="70" y="198"/>
                  </a:lnTo>
                  <a:lnTo>
                    <a:pt x="70" y="44"/>
                  </a:lnTo>
                  <a:lnTo>
                    <a:pt x="104" y="44"/>
                  </a:lnTo>
                  <a:lnTo>
                    <a:pt x="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08" name="Freeform 40"/>
            <p:cNvSpPr>
              <a:spLocks/>
            </p:cNvSpPr>
            <p:nvPr/>
          </p:nvSpPr>
          <p:spPr bwMode="auto">
            <a:xfrm>
              <a:off x="2655" y="3122"/>
              <a:ext cx="104" cy="198"/>
            </a:xfrm>
            <a:custGeom>
              <a:avLst/>
              <a:gdLst>
                <a:gd name="T0" fmla="*/ 52 w 104"/>
                <a:gd name="T1" fmla="*/ 0 h 198"/>
                <a:gd name="T2" fmla="*/ 0 w 104"/>
                <a:gd name="T3" fmla="*/ 44 h 198"/>
                <a:gd name="T4" fmla="*/ 34 w 104"/>
                <a:gd name="T5" fmla="*/ 44 h 198"/>
                <a:gd name="T6" fmla="*/ 34 w 104"/>
                <a:gd name="T7" fmla="*/ 198 h 198"/>
                <a:gd name="T8" fmla="*/ 70 w 104"/>
                <a:gd name="T9" fmla="*/ 198 h 198"/>
                <a:gd name="T10" fmla="*/ 70 w 104"/>
                <a:gd name="T11" fmla="*/ 44 h 198"/>
                <a:gd name="T12" fmla="*/ 104 w 104"/>
                <a:gd name="T13" fmla="*/ 44 h 198"/>
                <a:gd name="T14" fmla="*/ 52 w 104"/>
                <a:gd name="T15" fmla="*/ 0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98">
                  <a:moveTo>
                    <a:pt x="52" y="0"/>
                  </a:moveTo>
                  <a:lnTo>
                    <a:pt x="0" y="44"/>
                  </a:lnTo>
                  <a:lnTo>
                    <a:pt x="34" y="44"/>
                  </a:lnTo>
                  <a:lnTo>
                    <a:pt x="34" y="198"/>
                  </a:lnTo>
                  <a:lnTo>
                    <a:pt x="70" y="198"/>
                  </a:lnTo>
                  <a:lnTo>
                    <a:pt x="70" y="44"/>
                  </a:lnTo>
                  <a:lnTo>
                    <a:pt x="104" y="44"/>
                  </a:lnTo>
                  <a:lnTo>
                    <a:pt x="52" y="0"/>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09" name="Freeform 41"/>
            <p:cNvSpPr>
              <a:spLocks/>
            </p:cNvSpPr>
            <p:nvPr/>
          </p:nvSpPr>
          <p:spPr bwMode="auto">
            <a:xfrm>
              <a:off x="2972" y="3097"/>
              <a:ext cx="589" cy="237"/>
            </a:xfrm>
            <a:custGeom>
              <a:avLst/>
              <a:gdLst>
                <a:gd name="T0" fmla="*/ 589 w 589"/>
                <a:gd name="T1" fmla="*/ 25 h 237"/>
                <a:gd name="T2" fmla="*/ 522 w 589"/>
                <a:gd name="T3" fmla="*/ 0 h 237"/>
                <a:gd name="T4" fmla="*/ 534 w 589"/>
                <a:gd name="T5" fmla="*/ 27 h 237"/>
                <a:gd name="T6" fmla="*/ 0 w 589"/>
                <a:gd name="T7" fmla="*/ 209 h 237"/>
                <a:gd name="T8" fmla="*/ 13 w 589"/>
                <a:gd name="T9" fmla="*/ 237 h 237"/>
                <a:gd name="T10" fmla="*/ 548 w 589"/>
                <a:gd name="T11" fmla="*/ 55 h 237"/>
                <a:gd name="T12" fmla="*/ 560 w 589"/>
                <a:gd name="T13" fmla="*/ 83 h 237"/>
                <a:gd name="T14" fmla="*/ 589 w 589"/>
                <a:gd name="T15" fmla="*/ 25 h 2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9" h="237">
                  <a:moveTo>
                    <a:pt x="589" y="25"/>
                  </a:moveTo>
                  <a:lnTo>
                    <a:pt x="522" y="0"/>
                  </a:lnTo>
                  <a:lnTo>
                    <a:pt x="534" y="27"/>
                  </a:lnTo>
                  <a:lnTo>
                    <a:pt x="0" y="209"/>
                  </a:lnTo>
                  <a:lnTo>
                    <a:pt x="13" y="237"/>
                  </a:lnTo>
                  <a:lnTo>
                    <a:pt x="548" y="55"/>
                  </a:lnTo>
                  <a:lnTo>
                    <a:pt x="560" y="83"/>
                  </a:lnTo>
                  <a:lnTo>
                    <a:pt x="589"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10" name="Freeform 42"/>
            <p:cNvSpPr>
              <a:spLocks/>
            </p:cNvSpPr>
            <p:nvPr/>
          </p:nvSpPr>
          <p:spPr bwMode="auto">
            <a:xfrm>
              <a:off x="2972" y="3097"/>
              <a:ext cx="589" cy="237"/>
            </a:xfrm>
            <a:custGeom>
              <a:avLst/>
              <a:gdLst>
                <a:gd name="T0" fmla="*/ 589 w 589"/>
                <a:gd name="T1" fmla="*/ 25 h 237"/>
                <a:gd name="T2" fmla="*/ 522 w 589"/>
                <a:gd name="T3" fmla="*/ 0 h 237"/>
                <a:gd name="T4" fmla="*/ 534 w 589"/>
                <a:gd name="T5" fmla="*/ 27 h 237"/>
                <a:gd name="T6" fmla="*/ 0 w 589"/>
                <a:gd name="T7" fmla="*/ 209 h 237"/>
                <a:gd name="T8" fmla="*/ 13 w 589"/>
                <a:gd name="T9" fmla="*/ 237 h 237"/>
                <a:gd name="T10" fmla="*/ 548 w 589"/>
                <a:gd name="T11" fmla="*/ 55 h 237"/>
                <a:gd name="T12" fmla="*/ 560 w 589"/>
                <a:gd name="T13" fmla="*/ 83 h 237"/>
                <a:gd name="T14" fmla="*/ 589 w 589"/>
                <a:gd name="T15" fmla="*/ 25 h 2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9" h="237">
                  <a:moveTo>
                    <a:pt x="589" y="25"/>
                  </a:moveTo>
                  <a:lnTo>
                    <a:pt x="522" y="0"/>
                  </a:lnTo>
                  <a:lnTo>
                    <a:pt x="534" y="27"/>
                  </a:lnTo>
                  <a:lnTo>
                    <a:pt x="0" y="209"/>
                  </a:lnTo>
                  <a:lnTo>
                    <a:pt x="13" y="237"/>
                  </a:lnTo>
                  <a:lnTo>
                    <a:pt x="548" y="55"/>
                  </a:lnTo>
                  <a:lnTo>
                    <a:pt x="560" y="83"/>
                  </a:lnTo>
                  <a:lnTo>
                    <a:pt x="589" y="25"/>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11" name="Freeform 43"/>
            <p:cNvSpPr>
              <a:spLocks/>
            </p:cNvSpPr>
            <p:nvPr/>
          </p:nvSpPr>
          <p:spPr bwMode="auto">
            <a:xfrm>
              <a:off x="3278" y="3092"/>
              <a:ext cx="1211" cy="358"/>
            </a:xfrm>
            <a:custGeom>
              <a:avLst/>
              <a:gdLst>
                <a:gd name="T0" fmla="*/ 1211 w 1211"/>
                <a:gd name="T1" fmla="*/ 30 h 358"/>
                <a:gd name="T2" fmla="*/ 1146 w 1211"/>
                <a:gd name="T3" fmla="*/ 0 h 358"/>
                <a:gd name="T4" fmla="*/ 1156 w 1211"/>
                <a:gd name="T5" fmla="*/ 28 h 358"/>
                <a:gd name="T6" fmla="*/ 0 w 1211"/>
                <a:gd name="T7" fmla="*/ 329 h 358"/>
                <a:gd name="T8" fmla="*/ 11 w 1211"/>
                <a:gd name="T9" fmla="*/ 358 h 358"/>
                <a:gd name="T10" fmla="*/ 1167 w 1211"/>
                <a:gd name="T11" fmla="*/ 57 h 358"/>
                <a:gd name="T12" fmla="*/ 1177 w 1211"/>
                <a:gd name="T13" fmla="*/ 85 h 358"/>
                <a:gd name="T14" fmla="*/ 1211 w 1211"/>
                <a:gd name="T15" fmla="*/ 30 h 3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1" h="358">
                  <a:moveTo>
                    <a:pt x="1211" y="30"/>
                  </a:moveTo>
                  <a:lnTo>
                    <a:pt x="1146" y="0"/>
                  </a:lnTo>
                  <a:lnTo>
                    <a:pt x="1156" y="28"/>
                  </a:lnTo>
                  <a:lnTo>
                    <a:pt x="0" y="329"/>
                  </a:lnTo>
                  <a:lnTo>
                    <a:pt x="11" y="358"/>
                  </a:lnTo>
                  <a:lnTo>
                    <a:pt x="1167" y="57"/>
                  </a:lnTo>
                  <a:lnTo>
                    <a:pt x="1177" y="85"/>
                  </a:lnTo>
                  <a:lnTo>
                    <a:pt x="121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12" name="Freeform 44"/>
            <p:cNvSpPr>
              <a:spLocks/>
            </p:cNvSpPr>
            <p:nvPr/>
          </p:nvSpPr>
          <p:spPr bwMode="auto">
            <a:xfrm>
              <a:off x="3278" y="3092"/>
              <a:ext cx="1211" cy="358"/>
            </a:xfrm>
            <a:custGeom>
              <a:avLst/>
              <a:gdLst>
                <a:gd name="T0" fmla="*/ 1211 w 1211"/>
                <a:gd name="T1" fmla="*/ 30 h 358"/>
                <a:gd name="T2" fmla="*/ 1146 w 1211"/>
                <a:gd name="T3" fmla="*/ 0 h 358"/>
                <a:gd name="T4" fmla="*/ 1156 w 1211"/>
                <a:gd name="T5" fmla="*/ 28 h 358"/>
                <a:gd name="T6" fmla="*/ 0 w 1211"/>
                <a:gd name="T7" fmla="*/ 329 h 358"/>
                <a:gd name="T8" fmla="*/ 11 w 1211"/>
                <a:gd name="T9" fmla="*/ 358 h 358"/>
                <a:gd name="T10" fmla="*/ 1167 w 1211"/>
                <a:gd name="T11" fmla="*/ 57 h 358"/>
                <a:gd name="T12" fmla="*/ 1177 w 1211"/>
                <a:gd name="T13" fmla="*/ 85 h 358"/>
                <a:gd name="T14" fmla="*/ 1211 w 1211"/>
                <a:gd name="T15" fmla="*/ 30 h 3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1" h="358">
                  <a:moveTo>
                    <a:pt x="1211" y="30"/>
                  </a:moveTo>
                  <a:lnTo>
                    <a:pt x="1146" y="0"/>
                  </a:lnTo>
                  <a:lnTo>
                    <a:pt x="1156" y="28"/>
                  </a:lnTo>
                  <a:lnTo>
                    <a:pt x="0" y="329"/>
                  </a:lnTo>
                  <a:lnTo>
                    <a:pt x="11" y="358"/>
                  </a:lnTo>
                  <a:lnTo>
                    <a:pt x="1167" y="57"/>
                  </a:lnTo>
                  <a:lnTo>
                    <a:pt x="1177" y="85"/>
                  </a:lnTo>
                  <a:lnTo>
                    <a:pt x="1211" y="30"/>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13" name="Freeform 45"/>
            <p:cNvSpPr>
              <a:spLocks/>
            </p:cNvSpPr>
            <p:nvPr/>
          </p:nvSpPr>
          <p:spPr bwMode="auto">
            <a:xfrm>
              <a:off x="3046" y="1800"/>
              <a:ext cx="350" cy="262"/>
            </a:xfrm>
            <a:custGeom>
              <a:avLst/>
              <a:gdLst>
                <a:gd name="T0" fmla="*/ 0 w 350"/>
                <a:gd name="T1" fmla="*/ 257 h 262"/>
                <a:gd name="T2" fmla="*/ 73 w 350"/>
                <a:gd name="T3" fmla="*/ 262 h 262"/>
                <a:gd name="T4" fmla="*/ 51 w 350"/>
                <a:gd name="T5" fmla="*/ 240 h 262"/>
                <a:gd name="T6" fmla="*/ 350 w 350"/>
                <a:gd name="T7" fmla="*/ 23 h 262"/>
                <a:gd name="T8" fmla="*/ 327 w 350"/>
                <a:gd name="T9" fmla="*/ 0 h 262"/>
                <a:gd name="T10" fmla="*/ 28 w 350"/>
                <a:gd name="T11" fmla="*/ 217 h 262"/>
                <a:gd name="T12" fmla="*/ 6 w 350"/>
                <a:gd name="T13" fmla="*/ 194 h 262"/>
                <a:gd name="T14" fmla="*/ 0 w 350"/>
                <a:gd name="T15" fmla="*/ 257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 h="262">
                  <a:moveTo>
                    <a:pt x="0" y="257"/>
                  </a:moveTo>
                  <a:lnTo>
                    <a:pt x="73" y="262"/>
                  </a:lnTo>
                  <a:lnTo>
                    <a:pt x="51" y="240"/>
                  </a:lnTo>
                  <a:lnTo>
                    <a:pt x="350" y="23"/>
                  </a:lnTo>
                  <a:lnTo>
                    <a:pt x="327" y="0"/>
                  </a:lnTo>
                  <a:lnTo>
                    <a:pt x="28" y="217"/>
                  </a:lnTo>
                  <a:lnTo>
                    <a:pt x="6" y="194"/>
                  </a:lnTo>
                  <a:lnTo>
                    <a:pt x="0" y="2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14" name="Freeform 46"/>
            <p:cNvSpPr>
              <a:spLocks/>
            </p:cNvSpPr>
            <p:nvPr/>
          </p:nvSpPr>
          <p:spPr bwMode="auto">
            <a:xfrm>
              <a:off x="3046" y="1800"/>
              <a:ext cx="350" cy="262"/>
            </a:xfrm>
            <a:custGeom>
              <a:avLst/>
              <a:gdLst>
                <a:gd name="T0" fmla="*/ 0 w 350"/>
                <a:gd name="T1" fmla="*/ 257 h 262"/>
                <a:gd name="T2" fmla="*/ 73 w 350"/>
                <a:gd name="T3" fmla="*/ 262 h 262"/>
                <a:gd name="T4" fmla="*/ 51 w 350"/>
                <a:gd name="T5" fmla="*/ 240 h 262"/>
                <a:gd name="T6" fmla="*/ 350 w 350"/>
                <a:gd name="T7" fmla="*/ 23 h 262"/>
                <a:gd name="T8" fmla="*/ 327 w 350"/>
                <a:gd name="T9" fmla="*/ 0 h 262"/>
                <a:gd name="T10" fmla="*/ 28 w 350"/>
                <a:gd name="T11" fmla="*/ 217 h 262"/>
                <a:gd name="T12" fmla="*/ 6 w 350"/>
                <a:gd name="T13" fmla="*/ 194 h 262"/>
                <a:gd name="T14" fmla="*/ 0 w 350"/>
                <a:gd name="T15" fmla="*/ 257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 h="262">
                  <a:moveTo>
                    <a:pt x="0" y="257"/>
                  </a:moveTo>
                  <a:lnTo>
                    <a:pt x="73" y="262"/>
                  </a:lnTo>
                  <a:lnTo>
                    <a:pt x="51" y="240"/>
                  </a:lnTo>
                  <a:lnTo>
                    <a:pt x="350" y="23"/>
                  </a:lnTo>
                  <a:lnTo>
                    <a:pt x="327" y="0"/>
                  </a:lnTo>
                  <a:lnTo>
                    <a:pt x="28" y="217"/>
                  </a:lnTo>
                  <a:lnTo>
                    <a:pt x="6" y="194"/>
                  </a:lnTo>
                  <a:lnTo>
                    <a:pt x="0" y="257"/>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15" name="Freeform 47"/>
            <p:cNvSpPr>
              <a:spLocks/>
            </p:cNvSpPr>
            <p:nvPr/>
          </p:nvSpPr>
          <p:spPr bwMode="auto">
            <a:xfrm>
              <a:off x="1766" y="2013"/>
              <a:ext cx="603" cy="89"/>
            </a:xfrm>
            <a:custGeom>
              <a:avLst/>
              <a:gdLst>
                <a:gd name="T0" fmla="*/ 0 w 603"/>
                <a:gd name="T1" fmla="*/ 44 h 89"/>
                <a:gd name="T2" fmla="*/ 52 w 603"/>
                <a:gd name="T3" fmla="*/ 89 h 89"/>
                <a:gd name="T4" fmla="*/ 52 w 603"/>
                <a:gd name="T5" fmla="*/ 59 h 89"/>
                <a:gd name="T6" fmla="*/ 603 w 603"/>
                <a:gd name="T7" fmla="*/ 59 h 89"/>
                <a:gd name="T8" fmla="*/ 603 w 603"/>
                <a:gd name="T9" fmla="*/ 29 h 89"/>
                <a:gd name="T10" fmla="*/ 52 w 603"/>
                <a:gd name="T11" fmla="*/ 29 h 89"/>
                <a:gd name="T12" fmla="*/ 52 w 603"/>
                <a:gd name="T13" fmla="*/ 0 h 89"/>
                <a:gd name="T14" fmla="*/ 0 w 603"/>
                <a:gd name="T15" fmla="*/ 44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3" h="89">
                  <a:moveTo>
                    <a:pt x="0" y="44"/>
                  </a:moveTo>
                  <a:lnTo>
                    <a:pt x="52" y="89"/>
                  </a:lnTo>
                  <a:lnTo>
                    <a:pt x="52" y="59"/>
                  </a:lnTo>
                  <a:lnTo>
                    <a:pt x="603" y="59"/>
                  </a:lnTo>
                  <a:lnTo>
                    <a:pt x="603" y="29"/>
                  </a:lnTo>
                  <a:lnTo>
                    <a:pt x="52" y="29"/>
                  </a:lnTo>
                  <a:lnTo>
                    <a:pt x="52" y="0"/>
                  </a:lnTo>
                  <a:lnTo>
                    <a:pt x="0"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16" name="Freeform 48"/>
            <p:cNvSpPr>
              <a:spLocks/>
            </p:cNvSpPr>
            <p:nvPr/>
          </p:nvSpPr>
          <p:spPr bwMode="auto">
            <a:xfrm>
              <a:off x="1766" y="2013"/>
              <a:ext cx="603" cy="89"/>
            </a:xfrm>
            <a:custGeom>
              <a:avLst/>
              <a:gdLst>
                <a:gd name="T0" fmla="*/ 0 w 603"/>
                <a:gd name="T1" fmla="*/ 44 h 89"/>
                <a:gd name="T2" fmla="*/ 52 w 603"/>
                <a:gd name="T3" fmla="*/ 89 h 89"/>
                <a:gd name="T4" fmla="*/ 52 w 603"/>
                <a:gd name="T5" fmla="*/ 59 h 89"/>
                <a:gd name="T6" fmla="*/ 603 w 603"/>
                <a:gd name="T7" fmla="*/ 59 h 89"/>
                <a:gd name="T8" fmla="*/ 603 w 603"/>
                <a:gd name="T9" fmla="*/ 29 h 89"/>
                <a:gd name="T10" fmla="*/ 52 w 603"/>
                <a:gd name="T11" fmla="*/ 29 h 89"/>
                <a:gd name="T12" fmla="*/ 52 w 603"/>
                <a:gd name="T13" fmla="*/ 0 h 89"/>
                <a:gd name="T14" fmla="*/ 0 w 603"/>
                <a:gd name="T15" fmla="*/ 44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3" h="89">
                  <a:moveTo>
                    <a:pt x="0" y="44"/>
                  </a:moveTo>
                  <a:lnTo>
                    <a:pt x="52" y="89"/>
                  </a:lnTo>
                  <a:lnTo>
                    <a:pt x="52" y="59"/>
                  </a:lnTo>
                  <a:lnTo>
                    <a:pt x="603" y="59"/>
                  </a:lnTo>
                  <a:lnTo>
                    <a:pt x="603" y="29"/>
                  </a:lnTo>
                  <a:lnTo>
                    <a:pt x="52" y="29"/>
                  </a:lnTo>
                  <a:lnTo>
                    <a:pt x="52" y="0"/>
                  </a:lnTo>
                  <a:lnTo>
                    <a:pt x="0" y="44"/>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17" name="Freeform 49"/>
            <p:cNvSpPr>
              <a:spLocks/>
            </p:cNvSpPr>
            <p:nvPr/>
          </p:nvSpPr>
          <p:spPr bwMode="auto">
            <a:xfrm>
              <a:off x="2369" y="1941"/>
              <a:ext cx="677" cy="232"/>
            </a:xfrm>
            <a:custGeom>
              <a:avLst/>
              <a:gdLst>
                <a:gd name="T0" fmla="*/ 1024 w 1280"/>
                <a:gd name="T1" fmla="*/ 512 h 512"/>
                <a:gd name="T2" fmla="*/ 1280 w 1280"/>
                <a:gd name="T3" fmla="*/ 256 h 512"/>
                <a:gd name="T4" fmla="*/ 1280 w 1280"/>
                <a:gd name="T5" fmla="*/ 256 h 512"/>
                <a:gd name="T6" fmla="*/ 1280 w 1280"/>
                <a:gd name="T7" fmla="*/ 256 h 512"/>
                <a:gd name="T8" fmla="*/ 1024 w 1280"/>
                <a:gd name="T9" fmla="*/ 0 h 512"/>
                <a:gd name="T10" fmla="*/ 256 w 1280"/>
                <a:gd name="T11" fmla="*/ 0 h 512"/>
                <a:gd name="T12" fmla="*/ 0 w 1280"/>
                <a:gd name="T13" fmla="*/ 256 h 512"/>
                <a:gd name="T14" fmla="*/ 0 w 1280"/>
                <a:gd name="T15" fmla="*/ 256 h 512"/>
                <a:gd name="T16" fmla="*/ 0 w 1280"/>
                <a:gd name="T17" fmla="*/ 256 h 512"/>
                <a:gd name="T18" fmla="*/ 256 w 1280"/>
                <a:gd name="T19" fmla="*/ 512 h 512"/>
                <a:gd name="T20" fmla="*/ 1024 w 1280"/>
                <a:gd name="T21" fmla="*/ 5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0" h="512">
                  <a:moveTo>
                    <a:pt x="1024" y="512"/>
                  </a:moveTo>
                  <a:cubicBezTo>
                    <a:pt x="1165" y="512"/>
                    <a:pt x="1280" y="397"/>
                    <a:pt x="1280" y="256"/>
                  </a:cubicBezTo>
                  <a:lnTo>
                    <a:pt x="1280" y="256"/>
                  </a:lnTo>
                  <a:lnTo>
                    <a:pt x="1280" y="256"/>
                  </a:lnTo>
                  <a:cubicBezTo>
                    <a:pt x="1280" y="114"/>
                    <a:pt x="1165" y="0"/>
                    <a:pt x="1024" y="0"/>
                  </a:cubicBezTo>
                  <a:lnTo>
                    <a:pt x="256" y="0"/>
                  </a:lnTo>
                  <a:cubicBezTo>
                    <a:pt x="114" y="0"/>
                    <a:pt x="0" y="114"/>
                    <a:pt x="0" y="256"/>
                  </a:cubicBezTo>
                  <a:lnTo>
                    <a:pt x="0" y="256"/>
                  </a:lnTo>
                  <a:lnTo>
                    <a:pt x="0" y="256"/>
                  </a:lnTo>
                  <a:cubicBezTo>
                    <a:pt x="0" y="397"/>
                    <a:pt x="114" y="512"/>
                    <a:pt x="256" y="512"/>
                  </a:cubicBezTo>
                  <a:lnTo>
                    <a:pt x="1024" y="512"/>
                  </a:lnTo>
                  <a:close/>
                </a:path>
              </a:pathLst>
            </a:custGeom>
            <a:solidFill>
              <a:srgbClr val="CCFFFF"/>
            </a:solidFill>
            <a:ln w="0">
              <a:solidFill>
                <a:srgbClr val="000000"/>
              </a:solidFill>
              <a:prstDash val="solid"/>
              <a:round/>
              <a:headEnd/>
              <a:tailEnd/>
            </a:ln>
          </p:spPr>
          <p:txBody>
            <a:bodyPr/>
            <a:lstStyle/>
            <a:p>
              <a:endParaRPr lang="en-US"/>
            </a:p>
          </p:txBody>
        </p:sp>
        <p:sp>
          <p:nvSpPr>
            <p:cNvPr id="1748018" name="Freeform 50"/>
            <p:cNvSpPr>
              <a:spLocks/>
            </p:cNvSpPr>
            <p:nvPr/>
          </p:nvSpPr>
          <p:spPr bwMode="auto">
            <a:xfrm>
              <a:off x="2369" y="1941"/>
              <a:ext cx="677" cy="232"/>
            </a:xfrm>
            <a:custGeom>
              <a:avLst/>
              <a:gdLst>
                <a:gd name="T0" fmla="*/ 1024 w 1280"/>
                <a:gd name="T1" fmla="*/ 512 h 512"/>
                <a:gd name="T2" fmla="*/ 1280 w 1280"/>
                <a:gd name="T3" fmla="*/ 256 h 512"/>
                <a:gd name="T4" fmla="*/ 1280 w 1280"/>
                <a:gd name="T5" fmla="*/ 256 h 512"/>
                <a:gd name="T6" fmla="*/ 1280 w 1280"/>
                <a:gd name="T7" fmla="*/ 256 h 512"/>
                <a:gd name="T8" fmla="*/ 1024 w 1280"/>
                <a:gd name="T9" fmla="*/ 0 h 512"/>
                <a:gd name="T10" fmla="*/ 256 w 1280"/>
                <a:gd name="T11" fmla="*/ 0 h 512"/>
                <a:gd name="T12" fmla="*/ 0 w 1280"/>
                <a:gd name="T13" fmla="*/ 256 h 512"/>
                <a:gd name="T14" fmla="*/ 0 w 1280"/>
                <a:gd name="T15" fmla="*/ 256 h 512"/>
                <a:gd name="T16" fmla="*/ 0 w 1280"/>
                <a:gd name="T17" fmla="*/ 256 h 512"/>
                <a:gd name="T18" fmla="*/ 256 w 1280"/>
                <a:gd name="T19" fmla="*/ 512 h 512"/>
                <a:gd name="T20" fmla="*/ 1024 w 1280"/>
                <a:gd name="T21" fmla="*/ 5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0" h="512">
                  <a:moveTo>
                    <a:pt x="1024" y="512"/>
                  </a:moveTo>
                  <a:cubicBezTo>
                    <a:pt x="1165" y="512"/>
                    <a:pt x="1280" y="397"/>
                    <a:pt x="1280" y="256"/>
                  </a:cubicBezTo>
                  <a:lnTo>
                    <a:pt x="1280" y="256"/>
                  </a:lnTo>
                  <a:lnTo>
                    <a:pt x="1280" y="256"/>
                  </a:lnTo>
                  <a:cubicBezTo>
                    <a:pt x="1280" y="114"/>
                    <a:pt x="1165" y="0"/>
                    <a:pt x="1024" y="0"/>
                  </a:cubicBezTo>
                  <a:lnTo>
                    <a:pt x="256" y="0"/>
                  </a:lnTo>
                  <a:cubicBezTo>
                    <a:pt x="114" y="0"/>
                    <a:pt x="0" y="114"/>
                    <a:pt x="0" y="256"/>
                  </a:cubicBezTo>
                  <a:lnTo>
                    <a:pt x="0" y="256"/>
                  </a:lnTo>
                  <a:lnTo>
                    <a:pt x="0" y="256"/>
                  </a:lnTo>
                  <a:cubicBezTo>
                    <a:pt x="0" y="397"/>
                    <a:pt x="114" y="512"/>
                    <a:pt x="256" y="512"/>
                  </a:cubicBezTo>
                  <a:lnTo>
                    <a:pt x="1024" y="512"/>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19" name="Rectangle 51"/>
            <p:cNvSpPr>
              <a:spLocks noChangeArrowheads="1"/>
            </p:cNvSpPr>
            <p:nvPr/>
          </p:nvSpPr>
          <p:spPr bwMode="auto">
            <a:xfrm>
              <a:off x="2485" y="1992"/>
              <a:ext cx="40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latin typeface="Arial" panose="020B0604020202020204" pitchFamily="34" charset="0"/>
                </a:rPr>
                <a:t>Indexer</a:t>
              </a:r>
              <a:endParaRPr lang="en-US" altLang="en-US" sz="1800">
                <a:latin typeface="Arial" panose="020B0604020202020204" pitchFamily="34" charset="0"/>
              </a:endParaRPr>
            </a:p>
          </p:txBody>
        </p:sp>
        <p:sp>
          <p:nvSpPr>
            <p:cNvPr id="1748020" name="Freeform 52"/>
            <p:cNvSpPr>
              <a:spLocks/>
            </p:cNvSpPr>
            <p:nvPr/>
          </p:nvSpPr>
          <p:spPr bwMode="auto">
            <a:xfrm>
              <a:off x="2655" y="2173"/>
              <a:ext cx="104" cy="485"/>
            </a:xfrm>
            <a:custGeom>
              <a:avLst/>
              <a:gdLst>
                <a:gd name="T0" fmla="*/ 52 w 104"/>
                <a:gd name="T1" fmla="*/ 0 h 485"/>
                <a:gd name="T2" fmla="*/ 0 w 104"/>
                <a:gd name="T3" fmla="*/ 45 h 485"/>
                <a:gd name="T4" fmla="*/ 34 w 104"/>
                <a:gd name="T5" fmla="*/ 45 h 485"/>
                <a:gd name="T6" fmla="*/ 34 w 104"/>
                <a:gd name="T7" fmla="*/ 485 h 485"/>
                <a:gd name="T8" fmla="*/ 70 w 104"/>
                <a:gd name="T9" fmla="*/ 485 h 485"/>
                <a:gd name="T10" fmla="*/ 70 w 104"/>
                <a:gd name="T11" fmla="*/ 45 h 485"/>
                <a:gd name="T12" fmla="*/ 104 w 104"/>
                <a:gd name="T13" fmla="*/ 45 h 485"/>
                <a:gd name="T14" fmla="*/ 52 w 104"/>
                <a:gd name="T15" fmla="*/ 0 h 4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485">
                  <a:moveTo>
                    <a:pt x="52" y="0"/>
                  </a:moveTo>
                  <a:lnTo>
                    <a:pt x="0" y="45"/>
                  </a:lnTo>
                  <a:lnTo>
                    <a:pt x="34" y="45"/>
                  </a:lnTo>
                  <a:lnTo>
                    <a:pt x="34" y="485"/>
                  </a:lnTo>
                  <a:lnTo>
                    <a:pt x="70" y="485"/>
                  </a:lnTo>
                  <a:lnTo>
                    <a:pt x="70" y="45"/>
                  </a:lnTo>
                  <a:lnTo>
                    <a:pt x="104" y="45"/>
                  </a:lnTo>
                  <a:lnTo>
                    <a:pt x="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21" name="Freeform 53"/>
            <p:cNvSpPr>
              <a:spLocks/>
            </p:cNvSpPr>
            <p:nvPr/>
          </p:nvSpPr>
          <p:spPr bwMode="auto">
            <a:xfrm>
              <a:off x="2655" y="2173"/>
              <a:ext cx="104" cy="485"/>
            </a:xfrm>
            <a:custGeom>
              <a:avLst/>
              <a:gdLst>
                <a:gd name="T0" fmla="*/ 52 w 104"/>
                <a:gd name="T1" fmla="*/ 0 h 485"/>
                <a:gd name="T2" fmla="*/ 0 w 104"/>
                <a:gd name="T3" fmla="*/ 45 h 485"/>
                <a:gd name="T4" fmla="*/ 34 w 104"/>
                <a:gd name="T5" fmla="*/ 45 h 485"/>
                <a:gd name="T6" fmla="*/ 34 w 104"/>
                <a:gd name="T7" fmla="*/ 485 h 485"/>
                <a:gd name="T8" fmla="*/ 70 w 104"/>
                <a:gd name="T9" fmla="*/ 485 h 485"/>
                <a:gd name="T10" fmla="*/ 70 w 104"/>
                <a:gd name="T11" fmla="*/ 45 h 485"/>
                <a:gd name="T12" fmla="*/ 104 w 104"/>
                <a:gd name="T13" fmla="*/ 45 h 485"/>
                <a:gd name="T14" fmla="*/ 52 w 104"/>
                <a:gd name="T15" fmla="*/ 0 h 4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485">
                  <a:moveTo>
                    <a:pt x="52" y="0"/>
                  </a:moveTo>
                  <a:lnTo>
                    <a:pt x="0" y="45"/>
                  </a:lnTo>
                  <a:lnTo>
                    <a:pt x="34" y="45"/>
                  </a:lnTo>
                  <a:lnTo>
                    <a:pt x="34" y="485"/>
                  </a:lnTo>
                  <a:lnTo>
                    <a:pt x="70" y="485"/>
                  </a:lnTo>
                  <a:lnTo>
                    <a:pt x="70" y="45"/>
                  </a:lnTo>
                  <a:lnTo>
                    <a:pt x="104" y="45"/>
                  </a:lnTo>
                  <a:lnTo>
                    <a:pt x="52" y="0"/>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22" name="Freeform 54"/>
            <p:cNvSpPr>
              <a:spLocks/>
            </p:cNvSpPr>
            <p:nvPr/>
          </p:nvSpPr>
          <p:spPr bwMode="auto">
            <a:xfrm>
              <a:off x="3550" y="2047"/>
              <a:ext cx="201" cy="148"/>
            </a:xfrm>
            <a:custGeom>
              <a:avLst/>
              <a:gdLst>
                <a:gd name="T0" fmla="*/ 201 w 201"/>
                <a:gd name="T1" fmla="*/ 8 h 148"/>
                <a:gd name="T2" fmla="*/ 128 w 201"/>
                <a:gd name="T3" fmla="*/ 0 h 148"/>
                <a:gd name="T4" fmla="*/ 149 w 201"/>
                <a:gd name="T5" fmla="*/ 23 h 148"/>
                <a:gd name="T6" fmla="*/ 0 w 201"/>
                <a:gd name="T7" fmla="*/ 124 h 148"/>
                <a:gd name="T8" fmla="*/ 22 w 201"/>
                <a:gd name="T9" fmla="*/ 148 h 148"/>
                <a:gd name="T10" fmla="*/ 171 w 201"/>
                <a:gd name="T11" fmla="*/ 47 h 148"/>
                <a:gd name="T12" fmla="*/ 192 w 201"/>
                <a:gd name="T13" fmla="*/ 71 h 148"/>
                <a:gd name="T14" fmla="*/ 201 w 201"/>
                <a:gd name="T15" fmla="*/ 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1" h="148">
                  <a:moveTo>
                    <a:pt x="201" y="8"/>
                  </a:moveTo>
                  <a:lnTo>
                    <a:pt x="128" y="0"/>
                  </a:lnTo>
                  <a:lnTo>
                    <a:pt x="149" y="23"/>
                  </a:lnTo>
                  <a:lnTo>
                    <a:pt x="0" y="124"/>
                  </a:lnTo>
                  <a:lnTo>
                    <a:pt x="22" y="148"/>
                  </a:lnTo>
                  <a:lnTo>
                    <a:pt x="171" y="47"/>
                  </a:lnTo>
                  <a:lnTo>
                    <a:pt x="192" y="71"/>
                  </a:lnTo>
                  <a:lnTo>
                    <a:pt x="2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23" name="Freeform 55"/>
            <p:cNvSpPr>
              <a:spLocks/>
            </p:cNvSpPr>
            <p:nvPr/>
          </p:nvSpPr>
          <p:spPr bwMode="auto">
            <a:xfrm>
              <a:off x="3550" y="2047"/>
              <a:ext cx="201" cy="148"/>
            </a:xfrm>
            <a:custGeom>
              <a:avLst/>
              <a:gdLst>
                <a:gd name="T0" fmla="*/ 201 w 201"/>
                <a:gd name="T1" fmla="*/ 8 h 148"/>
                <a:gd name="T2" fmla="*/ 128 w 201"/>
                <a:gd name="T3" fmla="*/ 0 h 148"/>
                <a:gd name="T4" fmla="*/ 149 w 201"/>
                <a:gd name="T5" fmla="*/ 23 h 148"/>
                <a:gd name="T6" fmla="*/ 0 w 201"/>
                <a:gd name="T7" fmla="*/ 124 h 148"/>
                <a:gd name="T8" fmla="*/ 22 w 201"/>
                <a:gd name="T9" fmla="*/ 148 h 148"/>
                <a:gd name="T10" fmla="*/ 171 w 201"/>
                <a:gd name="T11" fmla="*/ 47 h 148"/>
                <a:gd name="T12" fmla="*/ 192 w 201"/>
                <a:gd name="T13" fmla="*/ 71 h 148"/>
                <a:gd name="T14" fmla="*/ 201 w 201"/>
                <a:gd name="T15" fmla="*/ 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1" h="148">
                  <a:moveTo>
                    <a:pt x="201" y="8"/>
                  </a:moveTo>
                  <a:lnTo>
                    <a:pt x="128" y="0"/>
                  </a:lnTo>
                  <a:lnTo>
                    <a:pt x="149" y="23"/>
                  </a:lnTo>
                  <a:lnTo>
                    <a:pt x="0" y="124"/>
                  </a:lnTo>
                  <a:lnTo>
                    <a:pt x="22" y="148"/>
                  </a:lnTo>
                  <a:lnTo>
                    <a:pt x="171" y="47"/>
                  </a:lnTo>
                  <a:lnTo>
                    <a:pt x="192" y="71"/>
                  </a:lnTo>
                  <a:lnTo>
                    <a:pt x="201" y="8"/>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24" name="Freeform 56"/>
            <p:cNvSpPr>
              <a:spLocks/>
            </p:cNvSpPr>
            <p:nvPr/>
          </p:nvSpPr>
          <p:spPr bwMode="auto">
            <a:xfrm>
              <a:off x="3087" y="2182"/>
              <a:ext cx="949" cy="279"/>
            </a:xfrm>
            <a:custGeom>
              <a:avLst/>
              <a:gdLst>
                <a:gd name="T0" fmla="*/ 1536 w 1792"/>
                <a:gd name="T1" fmla="*/ 615 h 615"/>
                <a:gd name="T2" fmla="*/ 1792 w 1792"/>
                <a:gd name="T3" fmla="*/ 359 h 615"/>
                <a:gd name="T4" fmla="*/ 1792 w 1792"/>
                <a:gd name="T5" fmla="*/ 359 h 615"/>
                <a:gd name="T6" fmla="*/ 1792 w 1792"/>
                <a:gd name="T7" fmla="*/ 256 h 615"/>
                <a:gd name="T8" fmla="*/ 1536 w 1792"/>
                <a:gd name="T9" fmla="*/ 0 h 615"/>
                <a:gd name="T10" fmla="*/ 1536 w 1792"/>
                <a:gd name="T11" fmla="*/ 0 h 615"/>
                <a:gd name="T12" fmla="*/ 256 w 1792"/>
                <a:gd name="T13" fmla="*/ 0 h 615"/>
                <a:gd name="T14" fmla="*/ 0 w 1792"/>
                <a:gd name="T15" fmla="*/ 256 h 615"/>
                <a:gd name="T16" fmla="*/ 0 w 1792"/>
                <a:gd name="T17" fmla="*/ 256 h 615"/>
                <a:gd name="T18" fmla="*/ 0 w 1792"/>
                <a:gd name="T19" fmla="*/ 359 h 615"/>
                <a:gd name="T20" fmla="*/ 256 w 1792"/>
                <a:gd name="T21" fmla="*/ 615 h 615"/>
                <a:gd name="T22" fmla="*/ 256 w 1792"/>
                <a:gd name="T23" fmla="*/ 615 h 615"/>
                <a:gd name="T24" fmla="*/ 1536 w 1792"/>
                <a:gd name="T25" fmla="*/ 61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2" h="615">
                  <a:moveTo>
                    <a:pt x="1536" y="615"/>
                  </a:moveTo>
                  <a:cubicBezTo>
                    <a:pt x="1677" y="615"/>
                    <a:pt x="1792" y="500"/>
                    <a:pt x="1792" y="359"/>
                  </a:cubicBezTo>
                  <a:lnTo>
                    <a:pt x="1792" y="359"/>
                  </a:lnTo>
                  <a:lnTo>
                    <a:pt x="1792" y="256"/>
                  </a:lnTo>
                  <a:cubicBezTo>
                    <a:pt x="1792" y="115"/>
                    <a:pt x="1677" y="0"/>
                    <a:pt x="1536" y="0"/>
                  </a:cubicBezTo>
                  <a:lnTo>
                    <a:pt x="1536" y="0"/>
                  </a:lnTo>
                  <a:lnTo>
                    <a:pt x="256" y="0"/>
                  </a:lnTo>
                  <a:cubicBezTo>
                    <a:pt x="114" y="0"/>
                    <a:pt x="0" y="115"/>
                    <a:pt x="0" y="256"/>
                  </a:cubicBezTo>
                  <a:lnTo>
                    <a:pt x="0" y="256"/>
                  </a:lnTo>
                  <a:lnTo>
                    <a:pt x="0" y="359"/>
                  </a:lnTo>
                  <a:cubicBezTo>
                    <a:pt x="0" y="500"/>
                    <a:pt x="114" y="615"/>
                    <a:pt x="256" y="615"/>
                  </a:cubicBezTo>
                  <a:lnTo>
                    <a:pt x="256" y="615"/>
                  </a:lnTo>
                  <a:lnTo>
                    <a:pt x="1536" y="615"/>
                  </a:lnTo>
                  <a:close/>
                </a:path>
              </a:pathLst>
            </a:custGeom>
            <a:solidFill>
              <a:srgbClr val="CCFFFF"/>
            </a:solidFill>
            <a:ln w="0">
              <a:solidFill>
                <a:srgbClr val="000000"/>
              </a:solidFill>
              <a:prstDash val="solid"/>
              <a:round/>
              <a:headEnd/>
              <a:tailEnd/>
            </a:ln>
          </p:spPr>
          <p:txBody>
            <a:bodyPr/>
            <a:lstStyle/>
            <a:p>
              <a:endParaRPr lang="en-US"/>
            </a:p>
          </p:txBody>
        </p:sp>
        <p:sp>
          <p:nvSpPr>
            <p:cNvPr id="1748025" name="Freeform 57"/>
            <p:cNvSpPr>
              <a:spLocks/>
            </p:cNvSpPr>
            <p:nvPr/>
          </p:nvSpPr>
          <p:spPr bwMode="auto">
            <a:xfrm>
              <a:off x="3087" y="2182"/>
              <a:ext cx="949" cy="279"/>
            </a:xfrm>
            <a:custGeom>
              <a:avLst/>
              <a:gdLst>
                <a:gd name="T0" fmla="*/ 1536 w 1792"/>
                <a:gd name="T1" fmla="*/ 615 h 615"/>
                <a:gd name="T2" fmla="*/ 1792 w 1792"/>
                <a:gd name="T3" fmla="*/ 359 h 615"/>
                <a:gd name="T4" fmla="*/ 1792 w 1792"/>
                <a:gd name="T5" fmla="*/ 359 h 615"/>
                <a:gd name="T6" fmla="*/ 1792 w 1792"/>
                <a:gd name="T7" fmla="*/ 256 h 615"/>
                <a:gd name="T8" fmla="*/ 1536 w 1792"/>
                <a:gd name="T9" fmla="*/ 0 h 615"/>
                <a:gd name="T10" fmla="*/ 1536 w 1792"/>
                <a:gd name="T11" fmla="*/ 0 h 615"/>
                <a:gd name="T12" fmla="*/ 256 w 1792"/>
                <a:gd name="T13" fmla="*/ 0 h 615"/>
                <a:gd name="T14" fmla="*/ 0 w 1792"/>
                <a:gd name="T15" fmla="*/ 256 h 615"/>
                <a:gd name="T16" fmla="*/ 0 w 1792"/>
                <a:gd name="T17" fmla="*/ 256 h 615"/>
                <a:gd name="T18" fmla="*/ 0 w 1792"/>
                <a:gd name="T19" fmla="*/ 359 h 615"/>
                <a:gd name="T20" fmla="*/ 256 w 1792"/>
                <a:gd name="T21" fmla="*/ 615 h 615"/>
                <a:gd name="T22" fmla="*/ 256 w 1792"/>
                <a:gd name="T23" fmla="*/ 615 h 615"/>
                <a:gd name="T24" fmla="*/ 1536 w 1792"/>
                <a:gd name="T25" fmla="*/ 61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2" h="615">
                  <a:moveTo>
                    <a:pt x="1536" y="615"/>
                  </a:moveTo>
                  <a:cubicBezTo>
                    <a:pt x="1677" y="615"/>
                    <a:pt x="1792" y="500"/>
                    <a:pt x="1792" y="359"/>
                  </a:cubicBezTo>
                  <a:lnTo>
                    <a:pt x="1792" y="359"/>
                  </a:lnTo>
                  <a:lnTo>
                    <a:pt x="1792" y="256"/>
                  </a:lnTo>
                  <a:cubicBezTo>
                    <a:pt x="1792" y="115"/>
                    <a:pt x="1677" y="0"/>
                    <a:pt x="1536" y="0"/>
                  </a:cubicBezTo>
                  <a:lnTo>
                    <a:pt x="1536" y="0"/>
                  </a:lnTo>
                  <a:lnTo>
                    <a:pt x="256" y="0"/>
                  </a:lnTo>
                  <a:cubicBezTo>
                    <a:pt x="114" y="0"/>
                    <a:pt x="0" y="115"/>
                    <a:pt x="0" y="256"/>
                  </a:cubicBezTo>
                  <a:lnTo>
                    <a:pt x="0" y="256"/>
                  </a:lnTo>
                  <a:lnTo>
                    <a:pt x="0" y="359"/>
                  </a:lnTo>
                  <a:cubicBezTo>
                    <a:pt x="0" y="500"/>
                    <a:pt x="114" y="615"/>
                    <a:pt x="256" y="615"/>
                  </a:cubicBezTo>
                  <a:lnTo>
                    <a:pt x="256" y="615"/>
                  </a:lnTo>
                  <a:lnTo>
                    <a:pt x="1536" y="615"/>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26" name="Rectangle 58"/>
            <p:cNvSpPr>
              <a:spLocks noChangeArrowheads="1"/>
            </p:cNvSpPr>
            <p:nvPr/>
          </p:nvSpPr>
          <p:spPr bwMode="auto">
            <a:xfrm>
              <a:off x="3255" y="2196"/>
              <a:ext cx="5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300">
                  <a:solidFill>
                    <a:srgbClr val="000000"/>
                  </a:solidFill>
                  <a:latin typeface="Arial" panose="020B0604020202020204" pitchFamily="34" charset="0"/>
                </a:rPr>
                <a:t>Anchor Text</a:t>
              </a:r>
              <a:endParaRPr lang="en-US" altLang="en-US" sz="1800">
                <a:latin typeface="Arial" panose="020B0604020202020204" pitchFamily="34" charset="0"/>
              </a:endParaRPr>
            </a:p>
          </p:txBody>
        </p:sp>
        <p:sp>
          <p:nvSpPr>
            <p:cNvPr id="1748027" name="Rectangle 59"/>
            <p:cNvSpPr>
              <a:spLocks noChangeArrowheads="1"/>
            </p:cNvSpPr>
            <p:nvPr/>
          </p:nvSpPr>
          <p:spPr bwMode="auto">
            <a:xfrm>
              <a:off x="3306" y="2320"/>
              <a:ext cx="47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300">
                  <a:solidFill>
                    <a:srgbClr val="000000"/>
                  </a:solidFill>
                  <a:latin typeface="Arial" panose="020B0604020202020204" pitchFamily="34" charset="0"/>
                </a:rPr>
                <a:t>Generator</a:t>
              </a:r>
              <a:endParaRPr lang="en-US" altLang="en-US" sz="1800">
                <a:latin typeface="Arial" panose="020B0604020202020204" pitchFamily="34" charset="0"/>
              </a:endParaRPr>
            </a:p>
          </p:txBody>
        </p:sp>
        <p:sp>
          <p:nvSpPr>
            <p:cNvPr id="1748028" name="Freeform 60"/>
            <p:cNvSpPr>
              <a:spLocks/>
            </p:cNvSpPr>
            <p:nvPr/>
          </p:nvSpPr>
          <p:spPr bwMode="auto">
            <a:xfrm>
              <a:off x="3509" y="2461"/>
              <a:ext cx="104" cy="197"/>
            </a:xfrm>
            <a:custGeom>
              <a:avLst/>
              <a:gdLst>
                <a:gd name="T0" fmla="*/ 52 w 104"/>
                <a:gd name="T1" fmla="*/ 0 h 197"/>
                <a:gd name="T2" fmla="*/ 0 w 104"/>
                <a:gd name="T3" fmla="*/ 45 h 197"/>
                <a:gd name="T4" fmla="*/ 34 w 104"/>
                <a:gd name="T5" fmla="*/ 45 h 197"/>
                <a:gd name="T6" fmla="*/ 34 w 104"/>
                <a:gd name="T7" fmla="*/ 197 h 197"/>
                <a:gd name="T8" fmla="*/ 70 w 104"/>
                <a:gd name="T9" fmla="*/ 197 h 197"/>
                <a:gd name="T10" fmla="*/ 70 w 104"/>
                <a:gd name="T11" fmla="*/ 45 h 197"/>
                <a:gd name="T12" fmla="*/ 104 w 104"/>
                <a:gd name="T13" fmla="*/ 45 h 197"/>
                <a:gd name="T14" fmla="*/ 52 w 104"/>
                <a:gd name="T15" fmla="*/ 0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97">
                  <a:moveTo>
                    <a:pt x="52" y="0"/>
                  </a:moveTo>
                  <a:lnTo>
                    <a:pt x="0" y="45"/>
                  </a:lnTo>
                  <a:lnTo>
                    <a:pt x="34" y="45"/>
                  </a:lnTo>
                  <a:lnTo>
                    <a:pt x="34" y="197"/>
                  </a:lnTo>
                  <a:lnTo>
                    <a:pt x="70" y="197"/>
                  </a:lnTo>
                  <a:lnTo>
                    <a:pt x="70" y="45"/>
                  </a:lnTo>
                  <a:lnTo>
                    <a:pt x="104" y="45"/>
                  </a:lnTo>
                  <a:lnTo>
                    <a:pt x="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29" name="Freeform 61"/>
            <p:cNvSpPr>
              <a:spLocks/>
            </p:cNvSpPr>
            <p:nvPr/>
          </p:nvSpPr>
          <p:spPr bwMode="auto">
            <a:xfrm>
              <a:off x="3509" y="2461"/>
              <a:ext cx="104" cy="197"/>
            </a:xfrm>
            <a:custGeom>
              <a:avLst/>
              <a:gdLst>
                <a:gd name="T0" fmla="*/ 52 w 104"/>
                <a:gd name="T1" fmla="*/ 0 h 197"/>
                <a:gd name="T2" fmla="*/ 0 w 104"/>
                <a:gd name="T3" fmla="*/ 45 h 197"/>
                <a:gd name="T4" fmla="*/ 34 w 104"/>
                <a:gd name="T5" fmla="*/ 45 h 197"/>
                <a:gd name="T6" fmla="*/ 34 w 104"/>
                <a:gd name="T7" fmla="*/ 197 h 197"/>
                <a:gd name="T8" fmla="*/ 70 w 104"/>
                <a:gd name="T9" fmla="*/ 197 h 197"/>
                <a:gd name="T10" fmla="*/ 70 w 104"/>
                <a:gd name="T11" fmla="*/ 45 h 197"/>
                <a:gd name="T12" fmla="*/ 104 w 104"/>
                <a:gd name="T13" fmla="*/ 45 h 197"/>
                <a:gd name="T14" fmla="*/ 52 w 104"/>
                <a:gd name="T15" fmla="*/ 0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97">
                  <a:moveTo>
                    <a:pt x="52" y="0"/>
                  </a:moveTo>
                  <a:lnTo>
                    <a:pt x="0" y="45"/>
                  </a:lnTo>
                  <a:lnTo>
                    <a:pt x="34" y="45"/>
                  </a:lnTo>
                  <a:lnTo>
                    <a:pt x="34" y="197"/>
                  </a:lnTo>
                  <a:lnTo>
                    <a:pt x="70" y="197"/>
                  </a:lnTo>
                  <a:lnTo>
                    <a:pt x="70" y="45"/>
                  </a:lnTo>
                  <a:lnTo>
                    <a:pt x="104" y="45"/>
                  </a:lnTo>
                  <a:lnTo>
                    <a:pt x="52" y="0"/>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30" name="Freeform 62"/>
            <p:cNvSpPr>
              <a:spLocks/>
            </p:cNvSpPr>
            <p:nvPr/>
          </p:nvSpPr>
          <p:spPr bwMode="auto">
            <a:xfrm>
              <a:off x="4211" y="2182"/>
              <a:ext cx="936" cy="279"/>
            </a:xfrm>
            <a:custGeom>
              <a:avLst/>
              <a:gdLst>
                <a:gd name="T0" fmla="*/ 1511 w 1767"/>
                <a:gd name="T1" fmla="*/ 615 h 615"/>
                <a:gd name="T2" fmla="*/ 1767 w 1767"/>
                <a:gd name="T3" fmla="*/ 359 h 615"/>
                <a:gd name="T4" fmla="*/ 1767 w 1767"/>
                <a:gd name="T5" fmla="*/ 359 h 615"/>
                <a:gd name="T6" fmla="*/ 1767 w 1767"/>
                <a:gd name="T7" fmla="*/ 256 h 615"/>
                <a:gd name="T8" fmla="*/ 1511 w 1767"/>
                <a:gd name="T9" fmla="*/ 0 h 615"/>
                <a:gd name="T10" fmla="*/ 256 w 1767"/>
                <a:gd name="T11" fmla="*/ 0 h 615"/>
                <a:gd name="T12" fmla="*/ 0 w 1767"/>
                <a:gd name="T13" fmla="*/ 256 h 615"/>
                <a:gd name="T14" fmla="*/ 0 w 1767"/>
                <a:gd name="T15" fmla="*/ 256 h 615"/>
                <a:gd name="T16" fmla="*/ 0 w 1767"/>
                <a:gd name="T17" fmla="*/ 359 h 615"/>
                <a:gd name="T18" fmla="*/ 256 w 1767"/>
                <a:gd name="T19" fmla="*/ 615 h 615"/>
                <a:gd name="T20" fmla="*/ 256 w 1767"/>
                <a:gd name="T21" fmla="*/ 615 h 615"/>
                <a:gd name="T22" fmla="*/ 1511 w 1767"/>
                <a:gd name="T23" fmla="*/ 61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7" h="615">
                  <a:moveTo>
                    <a:pt x="1511" y="615"/>
                  </a:moveTo>
                  <a:cubicBezTo>
                    <a:pt x="1652" y="615"/>
                    <a:pt x="1767" y="500"/>
                    <a:pt x="1767" y="359"/>
                  </a:cubicBezTo>
                  <a:lnTo>
                    <a:pt x="1767" y="359"/>
                  </a:lnTo>
                  <a:lnTo>
                    <a:pt x="1767" y="256"/>
                  </a:lnTo>
                  <a:cubicBezTo>
                    <a:pt x="1767" y="115"/>
                    <a:pt x="1652" y="0"/>
                    <a:pt x="1511" y="0"/>
                  </a:cubicBezTo>
                  <a:lnTo>
                    <a:pt x="256" y="0"/>
                  </a:lnTo>
                  <a:cubicBezTo>
                    <a:pt x="115" y="0"/>
                    <a:pt x="0" y="115"/>
                    <a:pt x="0" y="256"/>
                  </a:cubicBezTo>
                  <a:lnTo>
                    <a:pt x="0" y="256"/>
                  </a:lnTo>
                  <a:lnTo>
                    <a:pt x="0" y="359"/>
                  </a:lnTo>
                  <a:cubicBezTo>
                    <a:pt x="0" y="500"/>
                    <a:pt x="115" y="615"/>
                    <a:pt x="256" y="615"/>
                  </a:cubicBezTo>
                  <a:lnTo>
                    <a:pt x="256" y="615"/>
                  </a:lnTo>
                  <a:lnTo>
                    <a:pt x="1511" y="615"/>
                  </a:lnTo>
                  <a:close/>
                </a:path>
              </a:pathLst>
            </a:custGeom>
            <a:solidFill>
              <a:srgbClr val="CCFFFF"/>
            </a:solidFill>
            <a:ln w="0">
              <a:solidFill>
                <a:srgbClr val="000000"/>
              </a:solidFill>
              <a:prstDash val="solid"/>
              <a:round/>
              <a:headEnd/>
              <a:tailEnd/>
            </a:ln>
          </p:spPr>
          <p:txBody>
            <a:bodyPr/>
            <a:lstStyle/>
            <a:p>
              <a:endParaRPr lang="en-US"/>
            </a:p>
          </p:txBody>
        </p:sp>
        <p:sp>
          <p:nvSpPr>
            <p:cNvPr id="1748031" name="Freeform 63"/>
            <p:cNvSpPr>
              <a:spLocks/>
            </p:cNvSpPr>
            <p:nvPr/>
          </p:nvSpPr>
          <p:spPr bwMode="auto">
            <a:xfrm>
              <a:off x="4211" y="2182"/>
              <a:ext cx="936" cy="279"/>
            </a:xfrm>
            <a:custGeom>
              <a:avLst/>
              <a:gdLst>
                <a:gd name="T0" fmla="*/ 1511 w 1767"/>
                <a:gd name="T1" fmla="*/ 615 h 615"/>
                <a:gd name="T2" fmla="*/ 1767 w 1767"/>
                <a:gd name="T3" fmla="*/ 359 h 615"/>
                <a:gd name="T4" fmla="*/ 1767 w 1767"/>
                <a:gd name="T5" fmla="*/ 359 h 615"/>
                <a:gd name="T6" fmla="*/ 1767 w 1767"/>
                <a:gd name="T7" fmla="*/ 256 h 615"/>
                <a:gd name="T8" fmla="*/ 1511 w 1767"/>
                <a:gd name="T9" fmla="*/ 0 h 615"/>
                <a:gd name="T10" fmla="*/ 256 w 1767"/>
                <a:gd name="T11" fmla="*/ 0 h 615"/>
                <a:gd name="T12" fmla="*/ 0 w 1767"/>
                <a:gd name="T13" fmla="*/ 256 h 615"/>
                <a:gd name="T14" fmla="*/ 0 w 1767"/>
                <a:gd name="T15" fmla="*/ 256 h 615"/>
                <a:gd name="T16" fmla="*/ 0 w 1767"/>
                <a:gd name="T17" fmla="*/ 359 h 615"/>
                <a:gd name="T18" fmla="*/ 256 w 1767"/>
                <a:gd name="T19" fmla="*/ 615 h 615"/>
                <a:gd name="T20" fmla="*/ 256 w 1767"/>
                <a:gd name="T21" fmla="*/ 615 h 615"/>
                <a:gd name="T22" fmla="*/ 1511 w 1767"/>
                <a:gd name="T23" fmla="*/ 61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7" h="615">
                  <a:moveTo>
                    <a:pt x="1511" y="615"/>
                  </a:moveTo>
                  <a:cubicBezTo>
                    <a:pt x="1652" y="615"/>
                    <a:pt x="1767" y="500"/>
                    <a:pt x="1767" y="359"/>
                  </a:cubicBezTo>
                  <a:lnTo>
                    <a:pt x="1767" y="359"/>
                  </a:lnTo>
                  <a:lnTo>
                    <a:pt x="1767" y="256"/>
                  </a:lnTo>
                  <a:cubicBezTo>
                    <a:pt x="1767" y="115"/>
                    <a:pt x="1652" y="0"/>
                    <a:pt x="1511" y="0"/>
                  </a:cubicBezTo>
                  <a:lnTo>
                    <a:pt x="256" y="0"/>
                  </a:lnTo>
                  <a:cubicBezTo>
                    <a:pt x="115" y="0"/>
                    <a:pt x="0" y="115"/>
                    <a:pt x="0" y="256"/>
                  </a:cubicBezTo>
                  <a:lnTo>
                    <a:pt x="0" y="256"/>
                  </a:lnTo>
                  <a:lnTo>
                    <a:pt x="0" y="359"/>
                  </a:lnTo>
                  <a:cubicBezTo>
                    <a:pt x="0" y="500"/>
                    <a:pt x="115" y="615"/>
                    <a:pt x="256" y="615"/>
                  </a:cubicBezTo>
                  <a:lnTo>
                    <a:pt x="256" y="615"/>
                  </a:lnTo>
                  <a:lnTo>
                    <a:pt x="1511" y="615"/>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32" name="Rectangle 64"/>
            <p:cNvSpPr>
              <a:spLocks noChangeArrowheads="1"/>
            </p:cNvSpPr>
            <p:nvPr/>
          </p:nvSpPr>
          <p:spPr bwMode="auto">
            <a:xfrm>
              <a:off x="4382" y="2196"/>
              <a:ext cx="53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300">
                  <a:solidFill>
                    <a:srgbClr val="000000"/>
                  </a:solidFill>
                  <a:latin typeface="Arial" panose="020B0604020202020204" pitchFamily="34" charset="0"/>
                </a:rPr>
                <a:t>Web Graph</a:t>
              </a:r>
              <a:endParaRPr lang="en-US" altLang="en-US" sz="1800">
                <a:latin typeface="Arial" panose="020B0604020202020204" pitchFamily="34" charset="0"/>
              </a:endParaRPr>
            </a:p>
          </p:txBody>
        </p:sp>
        <p:sp>
          <p:nvSpPr>
            <p:cNvPr id="1748033" name="Rectangle 65"/>
            <p:cNvSpPr>
              <a:spLocks noChangeArrowheads="1"/>
            </p:cNvSpPr>
            <p:nvPr/>
          </p:nvSpPr>
          <p:spPr bwMode="auto">
            <a:xfrm>
              <a:off x="4382" y="2320"/>
              <a:ext cx="53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300">
                  <a:solidFill>
                    <a:srgbClr val="000000"/>
                  </a:solidFill>
                  <a:latin typeface="Arial" panose="020B0604020202020204" pitchFamily="34" charset="0"/>
                </a:rPr>
                <a:t>Constructor</a:t>
              </a:r>
              <a:endParaRPr lang="en-US" altLang="en-US" sz="1800">
                <a:latin typeface="Arial" panose="020B0604020202020204" pitchFamily="34" charset="0"/>
              </a:endParaRPr>
            </a:p>
          </p:txBody>
        </p:sp>
        <p:sp>
          <p:nvSpPr>
            <p:cNvPr id="1748034" name="Freeform 66"/>
            <p:cNvSpPr>
              <a:spLocks/>
            </p:cNvSpPr>
            <p:nvPr/>
          </p:nvSpPr>
          <p:spPr bwMode="auto">
            <a:xfrm>
              <a:off x="3723" y="2429"/>
              <a:ext cx="956" cy="253"/>
            </a:xfrm>
            <a:custGeom>
              <a:avLst/>
              <a:gdLst>
                <a:gd name="T0" fmla="*/ 956 w 956"/>
                <a:gd name="T1" fmla="*/ 32 h 253"/>
                <a:gd name="T2" fmla="*/ 893 w 956"/>
                <a:gd name="T3" fmla="*/ 0 h 253"/>
                <a:gd name="T4" fmla="*/ 901 w 956"/>
                <a:gd name="T5" fmla="*/ 28 h 253"/>
                <a:gd name="T6" fmla="*/ 0 w 956"/>
                <a:gd name="T7" fmla="*/ 223 h 253"/>
                <a:gd name="T8" fmla="*/ 9 w 956"/>
                <a:gd name="T9" fmla="*/ 253 h 253"/>
                <a:gd name="T10" fmla="*/ 910 w 956"/>
                <a:gd name="T11" fmla="*/ 58 h 253"/>
                <a:gd name="T12" fmla="*/ 918 w 956"/>
                <a:gd name="T13" fmla="*/ 86 h 253"/>
                <a:gd name="T14" fmla="*/ 956 w 956"/>
                <a:gd name="T15" fmla="*/ 32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6" h="253">
                  <a:moveTo>
                    <a:pt x="956" y="32"/>
                  </a:moveTo>
                  <a:lnTo>
                    <a:pt x="893" y="0"/>
                  </a:lnTo>
                  <a:lnTo>
                    <a:pt x="901" y="28"/>
                  </a:lnTo>
                  <a:lnTo>
                    <a:pt x="0" y="223"/>
                  </a:lnTo>
                  <a:lnTo>
                    <a:pt x="9" y="253"/>
                  </a:lnTo>
                  <a:lnTo>
                    <a:pt x="910" y="58"/>
                  </a:lnTo>
                  <a:lnTo>
                    <a:pt x="918" y="86"/>
                  </a:lnTo>
                  <a:lnTo>
                    <a:pt x="956"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35" name="Freeform 67"/>
            <p:cNvSpPr>
              <a:spLocks/>
            </p:cNvSpPr>
            <p:nvPr/>
          </p:nvSpPr>
          <p:spPr bwMode="auto">
            <a:xfrm>
              <a:off x="3723" y="2429"/>
              <a:ext cx="956" cy="253"/>
            </a:xfrm>
            <a:custGeom>
              <a:avLst/>
              <a:gdLst>
                <a:gd name="T0" fmla="*/ 956 w 956"/>
                <a:gd name="T1" fmla="*/ 32 h 253"/>
                <a:gd name="T2" fmla="*/ 893 w 956"/>
                <a:gd name="T3" fmla="*/ 0 h 253"/>
                <a:gd name="T4" fmla="*/ 901 w 956"/>
                <a:gd name="T5" fmla="*/ 28 h 253"/>
                <a:gd name="T6" fmla="*/ 0 w 956"/>
                <a:gd name="T7" fmla="*/ 223 h 253"/>
                <a:gd name="T8" fmla="*/ 9 w 956"/>
                <a:gd name="T9" fmla="*/ 253 h 253"/>
                <a:gd name="T10" fmla="*/ 910 w 956"/>
                <a:gd name="T11" fmla="*/ 58 h 253"/>
                <a:gd name="T12" fmla="*/ 918 w 956"/>
                <a:gd name="T13" fmla="*/ 86 h 253"/>
                <a:gd name="T14" fmla="*/ 956 w 956"/>
                <a:gd name="T15" fmla="*/ 32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6" h="253">
                  <a:moveTo>
                    <a:pt x="956" y="32"/>
                  </a:moveTo>
                  <a:lnTo>
                    <a:pt x="893" y="0"/>
                  </a:lnTo>
                  <a:lnTo>
                    <a:pt x="901" y="28"/>
                  </a:lnTo>
                  <a:lnTo>
                    <a:pt x="0" y="223"/>
                  </a:lnTo>
                  <a:lnTo>
                    <a:pt x="9" y="253"/>
                  </a:lnTo>
                  <a:lnTo>
                    <a:pt x="910" y="58"/>
                  </a:lnTo>
                  <a:lnTo>
                    <a:pt x="918" y="86"/>
                  </a:lnTo>
                  <a:lnTo>
                    <a:pt x="956" y="32"/>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36" name="Freeform 68"/>
            <p:cNvSpPr>
              <a:spLocks/>
            </p:cNvSpPr>
            <p:nvPr/>
          </p:nvSpPr>
          <p:spPr bwMode="auto">
            <a:xfrm>
              <a:off x="4631" y="2048"/>
              <a:ext cx="104" cy="135"/>
            </a:xfrm>
            <a:custGeom>
              <a:avLst/>
              <a:gdLst>
                <a:gd name="T0" fmla="*/ 53 w 104"/>
                <a:gd name="T1" fmla="*/ 0 h 135"/>
                <a:gd name="T2" fmla="*/ 0 w 104"/>
                <a:gd name="T3" fmla="*/ 43 h 135"/>
                <a:gd name="T4" fmla="*/ 34 w 104"/>
                <a:gd name="T5" fmla="*/ 44 h 135"/>
                <a:gd name="T6" fmla="*/ 30 w 104"/>
                <a:gd name="T7" fmla="*/ 134 h 135"/>
                <a:gd name="T8" fmla="*/ 66 w 104"/>
                <a:gd name="T9" fmla="*/ 135 h 135"/>
                <a:gd name="T10" fmla="*/ 69 w 104"/>
                <a:gd name="T11" fmla="*/ 45 h 135"/>
                <a:gd name="T12" fmla="*/ 104 w 104"/>
                <a:gd name="T13" fmla="*/ 46 h 135"/>
                <a:gd name="T14" fmla="*/ 53 w 104"/>
                <a:gd name="T15" fmla="*/ 0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35">
                  <a:moveTo>
                    <a:pt x="53" y="0"/>
                  </a:moveTo>
                  <a:lnTo>
                    <a:pt x="0" y="43"/>
                  </a:lnTo>
                  <a:lnTo>
                    <a:pt x="34" y="44"/>
                  </a:lnTo>
                  <a:lnTo>
                    <a:pt x="30" y="134"/>
                  </a:lnTo>
                  <a:lnTo>
                    <a:pt x="66" y="135"/>
                  </a:lnTo>
                  <a:lnTo>
                    <a:pt x="69" y="45"/>
                  </a:lnTo>
                  <a:lnTo>
                    <a:pt x="104" y="46"/>
                  </a:lnTo>
                  <a:lnTo>
                    <a:pt x="5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37" name="Freeform 69"/>
            <p:cNvSpPr>
              <a:spLocks/>
            </p:cNvSpPr>
            <p:nvPr/>
          </p:nvSpPr>
          <p:spPr bwMode="auto">
            <a:xfrm>
              <a:off x="4631" y="2048"/>
              <a:ext cx="104" cy="135"/>
            </a:xfrm>
            <a:custGeom>
              <a:avLst/>
              <a:gdLst>
                <a:gd name="T0" fmla="*/ 53 w 104"/>
                <a:gd name="T1" fmla="*/ 0 h 135"/>
                <a:gd name="T2" fmla="*/ 0 w 104"/>
                <a:gd name="T3" fmla="*/ 43 h 135"/>
                <a:gd name="T4" fmla="*/ 34 w 104"/>
                <a:gd name="T5" fmla="*/ 44 h 135"/>
                <a:gd name="T6" fmla="*/ 30 w 104"/>
                <a:gd name="T7" fmla="*/ 134 h 135"/>
                <a:gd name="T8" fmla="*/ 66 w 104"/>
                <a:gd name="T9" fmla="*/ 135 h 135"/>
                <a:gd name="T10" fmla="*/ 69 w 104"/>
                <a:gd name="T11" fmla="*/ 45 h 135"/>
                <a:gd name="T12" fmla="*/ 104 w 104"/>
                <a:gd name="T13" fmla="*/ 46 h 135"/>
                <a:gd name="T14" fmla="*/ 53 w 104"/>
                <a:gd name="T15" fmla="*/ 0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35">
                  <a:moveTo>
                    <a:pt x="53" y="0"/>
                  </a:moveTo>
                  <a:lnTo>
                    <a:pt x="0" y="43"/>
                  </a:lnTo>
                  <a:lnTo>
                    <a:pt x="34" y="44"/>
                  </a:lnTo>
                  <a:lnTo>
                    <a:pt x="30" y="134"/>
                  </a:lnTo>
                  <a:lnTo>
                    <a:pt x="66" y="135"/>
                  </a:lnTo>
                  <a:lnTo>
                    <a:pt x="69" y="45"/>
                  </a:lnTo>
                  <a:lnTo>
                    <a:pt x="104" y="46"/>
                  </a:lnTo>
                  <a:lnTo>
                    <a:pt x="53" y="0"/>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38" name="Freeform 70"/>
            <p:cNvSpPr>
              <a:spLocks/>
            </p:cNvSpPr>
            <p:nvPr/>
          </p:nvSpPr>
          <p:spPr bwMode="auto">
            <a:xfrm>
              <a:off x="2707" y="1059"/>
              <a:ext cx="1220" cy="325"/>
            </a:xfrm>
            <a:custGeom>
              <a:avLst/>
              <a:gdLst>
                <a:gd name="T0" fmla="*/ 2048 w 2304"/>
                <a:gd name="T1" fmla="*/ 717 h 717"/>
                <a:gd name="T2" fmla="*/ 2304 w 2304"/>
                <a:gd name="T3" fmla="*/ 461 h 717"/>
                <a:gd name="T4" fmla="*/ 2304 w 2304"/>
                <a:gd name="T5" fmla="*/ 461 h 717"/>
                <a:gd name="T6" fmla="*/ 2304 w 2304"/>
                <a:gd name="T7" fmla="*/ 256 h 717"/>
                <a:gd name="T8" fmla="*/ 2048 w 2304"/>
                <a:gd name="T9" fmla="*/ 0 h 717"/>
                <a:gd name="T10" fmla="*/ 256 w 2304"/>
                <a:gd name="T11" fmla="*/ 0 h 717"/>
                <a:gd name="T12" fmla="*/ 0 w 2304"/>
                <a:gd name="T13" fmla="*/ 256 h 717"/>
                <a:gd name="T14" fmla="*/ 0 w 2304"/>
                <a:gd name="T15" fmla="*/ 256 h 717"/>
                <a:gd name="T16" fmla="*/ 0 w 2304"/>
                <a:gd name="T17" fmla="*/ 461 h 717"/>
                <a:gd name="T18" fmla="*/ 256 w 2304"/>
                <a:gd name="T19" fmla="*/ 717 h 717"/>
                <a:gd name="T20" fmla="*/ 256 w 2304"/>
                <a:gd name="T21" fmla="*/ 717 h 717"/>
                <a:gd name="T22" fmla="*/ 2048 w 2304"/>
                <a:gd name="T23" fmla="*/ 717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04" h="717">
                  <a:moveTo>
                    <a:pt x="2048" y="717"/>
                  </a:moveTo>
                  <a:cubicBezTo>
                    <a:pt x="2189" y="717"/>
                    <a:pt x="2304" y="602"/>
                    <a:pt x="2304" y="461"/>
                  </a:cubicBezTo>
                  <a:lnTo>
                    <a:pt x="2304" y="461"/>
                  </a:lnTo>
                  <a:lnTo>
                    <a:pt x="2304" y="256"/>
                  </a:lnTo>
                  <a:cubicBezTo>
                    <a:pt x="2304" y="115"/>
                    <a:pt x="2189" y="0"/>
                    <a:pt x="2048" y="0"/>
                  </a:cubicBezTo>
                  <a:lnTo>
                    <a:pt x="256" y="0"/>
                  </a:lnTo>
                  <a:cubicBezTo>
                    <a:pt x="114" y="0"/>
                    <a:pt x="0" y="115"/>
                    <a:pt x="0" y="256"/>
                  </a:cubicBezTo>
                  <a:lnTo>
                    <a:pt x="0" y="256"/>
                  </a:lnTo>
                  <a:lnTo>
                    <a:pt x="0" y="461"/>
                  </a:lnTo>
                  <a:cubicBezTo>
                    <a:pt x="0" y="602"/>
                    <a:pt x="114" y="717"/>
                    <a:pt x="256" y="717"/>
                  </a:cubicBezTo>
                  <a:lnTo>
                    <a:pt x="256" y="717"/>
                  </a:lnTo>
                  <a:lnTo>
                    <a:pt x="2048" y="717"/>
                  </a:lnTo>
                  <a:close/>
                </a:path>
              </a:pathLst>
            </a:custGeom>
            <a:solidFill>
              <a:srgbClr val="CCFFFF"/>
            </a:solidFill>
            <a:ln w="0">
              <a:solidFill>
                <a:srgbClr val="000000"/>
              </a:solidFill>
              <a:prstDash val="solid"/>
              <a:round/>
              <a:headEnd/>
              <a:tailEnd/>
            </a:ln>
          </p:spPr>
          <p:txBody>
            <a:bodyPr/>
            <a:lstStyle/>
            <a:p>
              <a:endParaRPr lang="en-US"/>
            </a:p>
          </p:txBody>
        </p:sp>
        <p:sp>
          <p:nvSpPr>
            <p:cNvPr id="1748039" name="Freeform 71"/>
            <p:cNvSpPr>
              <a:spLocks/>
            </p:cNvSpPr>
            <p:nvPr/>
          </p:nvSpPr>
          <p:spPr bwMode="auto">
            <a:xfrm>
              <a:off x="2707" y="1059"/>
              <a:ext cx="1220" cy="325"/>
            </a:xfrm>
            <a:custGeom>
              <a:avLst/>
              <a:gdLst>
                <a:gd name="T0" fmla="*/ 2048 w 2304"/>
                <a:gd name="T1" fmla="*/ 717 h 717"/>
                <a:gd name="T2" fmla="*/ 2304 w 2304"/>
                <a:gd name="T3" fmla="*/ 461 h 717"/>
                <a:gd name="T4" fmla="*/ 2304 w 2304"/>
                <a:gd name="T5" fmla="*/ 461 h 717"/>
                <a:gd name="T6" fmla="*/ 2304 w 2304"/>
                <a:gd name="T7" fmla="*/ 256 h 717"/>
                <a:gd name="T8" fmla="*/ 2048 w 2304"/>
                <a:gd name="T9" fmla="*/ 0 h 717"/>
                <a:gd name="T10" fmla="*/ 256 w 2304"/>
                <a:gd name="T11" fmla="*/ 0 h 717"/>
                <a:gd name="T12" fmla="*/ 0 w 2304"/>
                <a:gd name="T13" fmla="*/ 256 h 717"/>
                <a:gd name="T14" fmla="*/ 0 w 2304"/>
                <a:gd name="T15" fmla="*/ 256 h 717"/>
                <a:gd name="T16" fmla="*/ 0 w 2304"/>
                <a:gd name="T17" fmla="*/ 461 h 717"/>
                <a:gd name="T18" fmla="*/ 256 w 2304"/>
                <a:gd name="T19" fmla="*/ 717 h 717"/>
                <a:gd name="T20" fmla="*/ 256 w 2304"/>
                <a:gd name="T21" fmla="*/ 717 h 717"/>
                <a:gd name="T22" fmla="*/ 2048 w 2304"/>
                <a:gd name="T23" fmla="*/ 717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04" h="717">
                  <a:moveTo>
                    <a:pt x="2048" y="717"/>
                  </a:moveTo>
                  <a:cubicBezTo>
                    <a:pt x="2189" y="717"/>
                    <a:pt x="2304" y="602"/>
                    <a:pt x="2304" y="461"/>
                  </a:cubicBezTo>
                  <a:lnTo>
                    <a:pt x="2304" y="461"/>
                  </a:lnTo>
                  <a:lnTo>
                    <a:pt x="2304" y="256"/>
                  </a:lnTo>
                  <a:cubicBezTo>
                    <a:pt x="2304" y="115"/>
                    <a:pt x="2189" y="0"/>
                    <a:pt x="2048" y="0"/>
                  </a:cubicBezTo>
                  <a:lnTo>
                    <a:pt x="256" y="0"/>
                  </a:lnTo>
                  <a:cubicBezTo>
                    <a:pt x="114" y="0"/>
                    <a:pt x="0" y="115"/>
                    <a:pt x="0" y="256"/>
                  </a:cubicBezTo>
                  <a:lnTo>
                    <a:pt x="0" y="256"/>
                  </a:lnTo>
                  <a:lnTo>
                    <a:pt x="0" y="461"/>
                  </a:lnTo>
                  <a:cubicBezTo>
                    <a:pt x="0" y="602"/>
                    <a:pt x="114" y="717"/>
                    <a:pt x="256" y="717"/>
                  </a:cubicBezTo>
                  <a:lnTo>
                    <a:pt x="256" y="717"/>
                  </a:lnTo>
                  <a:lnTo>
                    <a:pt x="2048" y="717"/>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40" name="Rectangle 72"/>
            <p:cNvSpPr>
              <a:spLocks noChangeArrowheads="1"/>
            </p:cNvSpPr>
            <p:nvPr/>
          </p:nvSpPr>
          <p:spPr bwMode="auto">
            <a:xfrm>
              <a:off x="2806" y="1101"/>
              <a:ext cx="93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300">
                  <a:solidFill>
                    <a:srgbClr val="000000"/>
                  </a:solidFill>
                  <a:latin typeface="Arial" panose="020B0604020202020204" pitchFamily="34" charset="0"/>
                </a:rPr>
                <a:t>Importance Ranking</a:t>
              </a:r>
              <a:endParaRPr lang="en-US" altLang="en-US" sz="1800">
                <a:latin typeface="Arial" panose="020B0604020202020204" pitchFamily="34" charset="0"/>
              </a:endParaRPr>
            </a:p>
          </p:txBody>
        </p:sp>
        <p:sp>
          <p:nvSpPr>
            <p:cNvPr id="1748041" name="Rectangle 73"/>
            <p:cNvSpPr>
              <a:spLocks noChangeArrowheads="1"/>
            </p:cNvSpPr>
            <p:nvPr/>
          </p:nvSpPr>
          <p:spPr bwMode="auto">
            <a:xfrm>
              <a:off x="2942" y="1217"/>
              <a:ext cx="67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300">
                  <a:solidFill>
                    <a:srgbClr val="000000"/>
                  </a:solidFill>
                  <a:latin typeface="Arial" panose="020B0604020202020204" pitchFamily="34" charset="0"/>
                </a:rPr>
                <a:t>(Link Analysis)</a:t>
              </a:r>
              <a:endParaRPr lang="en-US" altLang="en-US" sz="1800">
                <a:latin typeface="Arial" panose="020B0604020202020204" pitchFamily="34" charset="0"/>
              </a:endParaRPr>
            </a:p>
          </p:txBody>
        </p:sp>
        <p:sp>
          <p:nvSpPr>
            <p:cNvPr id="1748042" name="Freeform 74"/>
            <p:cNvSpPr>
              <a:spLocks/>
            </p:cNvSpPr>
            <p:nvPr/>
          </p:nvSpPr>
          <p:spPr bwMode="auto">
            <a:xfrm>
              <a:off x="1145" y="1106"/>
              <a:ext cx="1064" cy="232"/>
            </a:xfrm>
            <a:custGeom>
              <a:avLst/>
              <a:gdLst>
                <a:gd name="T0" fmla="*/ 1754 w 2010"/>
                <a:gd name="T1" fmla="*/ 512 h 512"/>
                <a:gd name="T2" fmla="*/ 2010 w 2010"/>
                <a:gd name="T3" fmla="*/ 256 h 512"/>
                <a:gd name="T4" fmla="*/ 2010 w 2010"/>
                <a:gd name="T5" fmla="*/ 256 h 512"/>
                <a:gd name="T6" fmla="*/ 2010 w 2010"/>
                <a:gd name="T7" fmla="*/ 256 h 512"/>
                <a:gd name="T8" fmla="*/ 1754 w 2010"/>
                <a:gd name="T9" fmla="*/ 0 h 512"/>
                <a:gd name="T10" fmla="*/ 256 w 2010"/>
                <a:gd name="T11" fmla="*/ 0 h 512"/>
                <a:gd name="T12" fmla="*/ 0 w 2010"/>
                <a:gd name="T13" fmla="*/ 256 h 512"/>
                <a:gd name="T14" fmla="*/ 0 w 2010"/>
                <a:gd name="T15" fmla="*/ 256 h 512"/>
                <a:gd name="T16" fmla="*/ 0 w 2010"/>
                <a:gd name="T17" fmla="*/ 256 h 512"/>
                <a:gd name="T18" fmla="*/ 256 w 2010"/>
                <a:gd name="T19" fmla="*/ 512 h 512"/>
                <a:gd name="T20" fmla="*/ 256 w 2010"/>
                <a:gd name="T21" fmla="*/ 512 h 512"/>
                <a:gd name="T22" fmla="*/ 1754 w 2010"/>
                <a:gd name="T23" fmla="*/ 5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0" h="512">
                  <a:moveTo>
                    <a:pt x="1754" y="512"/>
                  </a:moveTo>
                  <a:cubicBezTo>
                    <a:pt x="1895" y="512"/>
                    <a:pt x="2010" y="397"/>
                    <a:pt x="2010" y="256"/>
                  </a:cubicBezTo>
                  <a:lnTo>
                    <a:pt x="2010" y="256"/>
                  </a:lnTo>
                  <a:lnTo>
                    <a:pt x="2010" y="256"/>
                  </a:lnTo>
                  <a:cubicBezTo>
                    <a:pt x="2010" y="114"/>
                    <a:pt x="1895" y="0"/>
                    <a:pt x="1754" y="0"/>
                  </a:cubicBezTo>
                  <a:lnTo>
                    <a:pt x="256" y="0"/>
                  </a:lnTo>
                  <a:cubicBezTo>
                    <a:pt x="115" y="0"/>
                    <a:pt x="0" y="114"/>
                    <a:pt x="0" y="256"/>
                  </a:cubicBezTo>
                  <a:lnTo>
                    <a:pt x="0" y="256"/>
                  </a:lnTo>
                  <a:lnTo>
                    <a:pt x="0" y="256"/>
                  </a:lnTo>
                  <a:cubicBezTo>
                    <a:pt x="0" y="397"/>
                    <a:pt x="115" y="512"/>
                    <a:pt x="256" y="512"/>
                  </a:cubicBezTo>
                  <a:lnTo>
                    <a:pt x="256" y="512"/>
                  </a:lnTo>
                  <a:lnTo>
                    <a:pt x="1754" y="512"/>
                  </a:lnTo>
                  <a:close/>
                </a:path>
              </a:pathLst>
            </a:custGeom>
            <a:solidFill>
              <a:srgbClr val="CCFFFF"/>
            </a:solidFill>
            <a:ln w="0">
              <a:solidFill>
                <a:srgbClr val="000000"/>
              </a:solidFill>
              <a:prstDash val="solid"/>
              <a:round/>
              <a:headEnd/>
              <a:tailEnd/>
            </a:ln>
          </p:spPr>
          <p:txBody>
            <a:bodyPr/>
            <a:lstStyle/>
            <a:p>
              <a:endParaRPr lang="en-US"/>
            </a:p>
          </p:txBody>
        </p:sp>
        <p:sp>
          <p:nvSpPr>
            <p:cNvPr id="1748043" name="Freeform 75"/>
            <p:cNvSpPr>
              <a:spLocks/>
            </p:cNvSpPr>
            <p:nvPr/>
          </p:nvSpPr>
          <p:spPr bwMode="auto">
            <a:xfrm>
              <a:off x="1145" y="1106"/>
              <a:ext cx="1064" cy="232"/>
            </a:xfrm>
            <a:custGeom>
              <a:avLst/>
              <a:gdLst>
                <a:gd name="T0" fmla="*/ 1754 w 2010"/>
                <a:gd name="T1" fmla="*/ 512 h 512"/>
                <a:gd name="T2" fmla="*/ 2010 w 2010"/>
                <a:gd name="T3" fmla="*/ 256 h 512"/>
                <a:gd name="T4" fmla="*/ 2010 w 2010"/>
                <a:gd name="T5" fmla="*/ 256 h 512"/>
                <a:gd name="T6" fmla="*/ 2010 w 2010"/>
                <a:gd name="T7" fmla="*/ 256 h 512"/>
                <a:gd name="T8" fmla="*/ 1754 w 2010"/>
                <a:gd name="T9" fmla="*/ 0 h 512"/>
                <a:gd name="T10" fmla="*/ 256 w 2010"/>
                <a:gd name="T11" fmla="*/ 0 h 512"/>
                <a:gd name="T12" fmla="*/ 0 w 2010"/>
                <a:gd name="T13" fmla="*/ 256 h 512"/>
                <a:gd name="T14" fmla="*/ 0 w 2010"/>
                <a:gd name="T15" fmla="*/ 256 h 512"/>
                <a:gd name="T16" fmla="*/ 0 w 2010"/>
                <a:gd name="T17" fmla="*/ 256 h 512"/>
                <a:gd name="T18" fmla="*/ 256 w 2010"/>
                <a:gd name="T19" fmla="*/ 512 h 512"/>
                <a:gd name="T20" fmla="*/ 256 w 2010"/>
                <a:gd name="T21" fmla="*/ 512 h 512"/>
                <a:gd name="T22" fmla="*/ 1754 w 2010"/>
                <a:gd name="T23" fmla="*/ 5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0" h="512">
                  <a:moveTo>
                    <a:pt x="1754" y="512"/>
                  </a:moveTo>
                  <a:cubicBezTo>
                    <a:pt x="1895" y="512"/>
                    <a:pt x="2010" y="397"/>
                    <a:pt x="2010" y="256"/>
                  </a:cubicBezTo>
                  <a:lnTo>
                    <a:pt x="2010" y="256"/>
                  </a:lnTo>
                  <a:lnTo>
                    <a:pt x="2010" y="256"/>
                  </a:lnTo>
                  <a:cubicBezTo>
                    <a:pt x="2010" y="114"/>
                    <a:pt x="1895" y="0"/>
                    <a:pt x="1754" y="0"/>
                  </a:cubicBezTo>
                  <a:lnTo>
                    <a:pt x="256" y="0"/>
                  </a:lnTo>
                  <a:cubicBezTo>
                    <a:pt x="115" y="0"/>
                    <a:pt x="0" y="114"/>
                    <a:pt x="0" y="256"/>
                  </a:cubicBezTo>
                  <a:lnTo>
                    <a:pt x="0" y="256"/>
                  </a:lnTo>
                  <a:lnTo>
                    <a:pt x="0" y="256"/>
                  </a:lnTo>
                  <a:cubicBezTo>
                    <a:pt x="0" y="397"/>
                    <a:pt x="115" y="512"/>
                    <a:pt x="256" y="512"/>
                  </a:cubicBezTo>
                  <a:lnTo>
                    <a:pt x="256" y="512"/>
                  </a:lnTo>
                  <a:lnTo>
                    <a:pt x="1754" y="512"/>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44" name="Rectangle 76"/>
            <p:cNvSpPr>
              <a:spLocks noChangeArrowheads="1"/>
            </p:cNvSpPr>
            <p:nvPr/>
          </p:nvSpPr>
          <p:spPr bwMode="auto">
            <a:xfrm>
              <a:off x="1214" y="1151"/>
              <a:ext cx="83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latin typeface="Arial" panose="020B0604020202020204" pitchFamily="34" charset="0"/>
                </a:rPr>
                <a:t>Rank Functions</a:t>
              </a:r>
              <a:endParaRPr lang="en-US" altLang="en-US" sz="1800">
                <a:latin typeface="Arial" panose="020B0604020202020204" pitchFamily="34" charset="0"/>
              </a:endParaRPr>
            </a:p>
          </p:txBody>
        </p:sp>
        <p:sp>
          <p:nvSpPr>
            <p:cNvPr id="1748045" name="Freeform 77"/>
            <p:cNvSpPr>
              <a:spLocks/>
            </p:cNvSpPr>
            <p:nvPr/>
          </p:nvSpPr>
          <p:spPr bwMode="auto">
            <a:xfrm>
              <a:off x="1435" y="1709"/>
              <a:ext cx="105" cy="139"/>
            </a:xfrm>
            <a:custGeom>
              <a:avLst/>
              <a:gdLst>
                <a:gd name="T0" fmla="*/ 53 w 105"/>
                <a:gd name="T1" fmla="*/ 0 h 139"/>
                <a:gd name="T2" fmla="*/ 0 w 105"/>
                <a:gd name="T3" fmla="*/ 45 h 139"/>
                <a:gd name="T4" fmla="*/ 35 w 105"/>
                <a:gd name="T5" fmla="*/ 45 h 139"/>
                <a:gd name="T6" fmla="*/ 35 w 105"/>
                <a:gd name="T7" fmla="*/ 139 h 139"/>
                <a:gd name="T8" fmla="*/ 70 w 105"/>
                <a:gd name="T9" fmla="*/ 139 h 139"/>
                <a:gd name="T10" fmla="*/ 70 w 105"/>
                <a:gd name="T11" fmla="*/ 45 h 139"/>
                <a:gd name="T12" fmla="*/ 105 w 105"/>
                <a:gd name="T13" fmla="*/ 45 h 139"/>
                <a:gd name="T14" fmla="*/ 53 w 105"/>
                <a:gd name="T15" fmla="*/ 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39">
                  <a:moveTo>
                    <a:pt x="53" y="0"/>
                  </a:moveTo>
                  <a:lnTo>
                    <a:pt x="0" y="45"/>
                  </a:lnTo>
                  <a:lnTo>
                    <a:pt x="35" y="45"/>
                  </a:lnTo>
                  <a:lnTo>
                    <a:pt x="35" y="139"/>
                  </a:lnTo>
                  <a:lnTo>
                    <a:pt x="70" y="139"/>
                  </a:lnTo>
                  <a:lnTo>
                    <a:pt x="70" y="45"/>
                  </a:lnTo>
                  <a:lnTo>
                    <a:pt x="105" y="45"/>
                  </a:lnTo>
                  <a:lnTo>
                    <a:pt x="5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46" name="Freeform 78"/>
            <p:cNvSpPr>
              <a:spLocks/>
            </p:cNvSpPr>
            <p:nvPr/>
          </p:nvSpPr>
          <p:spPr bwMode="auto">
            <a:xfrm>
              <a:off x="1435" y="1709"/>
              <a:ext cx="105" cy="139"/>
            </a:xfrm>
            <a:custGeom>
              <a:avLst/>
              <a:gdLst>
                <a:gd name="T0" fmla="*/ 53 w 105"/>
                <a:gd name="T1" fmla="*/ 0 h 139"/>
                <a:gd name="T2" fmla="*/ 0 w 105"/>
                <a:gd name="T3" fmla="*/ 45 h 139"/>
                <a:gd name="T4" fmla="*/ 35 w 105"/>
                <a:gd name="T5" fmla="*/ 45 h 139"/>
                <a:gd name="T6" fmla="*/ 35 w 105"/>
                <a:gd name="T7" fmla="*/ 139 h 139"/>
                <a:gd name="T8" fmla="*/ 70 w 105"/>
                <a:gd name="T9" fmla="*/ 139 h 139"/>
                <a:gd name="T10" fmla="*/ 70 w 105"/>
                <a:gd name="T11" fmla="*/ 45 h 139"/>
                <a:gd name="T12" fmla="*/ 105 w 105"/>
                <a:gd name="T13" fmla="*/ 45 h 139"/>
                <a:gd name="T14" fmla="*/ 53 w 105"/>
                <a:gd name="T15" fmla="*/ 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39">
                  <a:moveTo>
                    <a:pt x="53" y="0"/>
                  </a:moveTo>
                  <a:lnTo>
                    <a:pt x="0" y="45"/>
                  </a:lnTo>
                  <a:lnTo>
                    <a:pt x="35" y="45"/>
                  </a:lnTo>
                  <a:lnTo>
                    <a:pt x="35" y="139"/>
                  </a:lnTo>
                  <a:lnTo>
                    <a:pt x="70" y="139"/>
                  </a:lnTo>
                  <a:lnTo>
                    <a:pt x="70" y="45"/>
                  </a:lnTo>
                  <a:lnTo>
                    <a:pt x="105" y="45"/>
                  </a:lnTo>
                  <a:lnTo>
                    <a:pt x="53" y="0"/>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47" name="Freeform 79"/>
            <p:cNvSpPr>
              <a:spLocks/>
            </p:cNvSpPr>
            <p:nvPr/>
          </p:nvSpPr>
          <p:spPr bwMode="auto">
            <a:xfrm>
              <a:off x="3927" y="1204"/>
              <a:ext cx="766" cy="384"/>
            </a:xfrm>
            <a:custGeom>
              <a:avLst/>
              <a:gdLst>
                <a:gd name="T0" fmla="*/ 0 w 766"/>
                <a:gd name="T1" fmla="*/ 18 h 384"/>
                <a:gd name="T2" fmla="*/ 21 w 766"/>
                <a:gd name="T3" fmla="*/ 78 h 384"/>
                <a:gd name="T4" fmla="*/ 37 w 766"/>
                <a:gd name="T5" fmla="*/ 52 h 384"/>
                <a:gd name="T6" fmla="*/ 749 w 766"/>
                <a:gd name="T7" fmla="*/ 384 h 384"/>
                <a:gd name="T8" fmla="*/ 766 w 766"/>
                <a:gd name="T9" fmla="*/ 357 h 384"/>
                <a:gd name="T10" fmla="*/ 54 w 766"/>
                <a:gd name="T11" fmla="*/ 26 h 384"/>
                <a:gd name="T12" fmla="*/ 71 w 766"/>
                <a:gd name="T13" fmla="*/ 0 h 384"/>
                <a:gd name="T14" fmla="*/ 0 w 766"/>
                <a:gd name="T15" fmla="*/ 18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6" h="384">
                  <a:moveTo>
                    <a:pt x="0" y="18"/>
                  </a:moveTo>
                  <a:lnTo>
                    <a:pt x="21" y="78"/>
                  </a:lnTo>
                  <a:lnTo>
                    <a:pt x="37" y="52"/>
                  </a:lnTo>
                  <a:lnTo>
                    <a:pt x="749" y="384"/>
                  </a:lnTo>
                  <a:lnTo>
                    <a:pt x="766" y="357"/>
                  </a:lnTo>
                  <a:lnTo>
                    <a:pt x="54" y="26"/>
                  </a:lnTo>
                  <a:lnTo>
                    <a:pt x="71" y="0"/>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48" name="Freeform 80"/>
            <p:cNvSpPr>
              <a:spLocks/>
            </p:cNvSpPr>
            <p:nvPr/>
          </p:nvSpPr>
          <p:spPr bwMode="auto">
            <a:xfrm>
              <a:off x="3927" y="1204"/>
              <a:ext cx="766" cy="384"/>
            </a:xfrm>
            <a:custGeom>
              <a:avLst/>
              <a:gdLst>
                <a:gd name="T0" fmla="*/ 0 w 766"/>
                <a:gd name="T1" fmla="*/ 18 h 384"/>
                <a:gd name="T2" fmla="*/ 21 w 766"/>
                <a:gd name="T3" fmla="*/ 78 h 384"/>
                <a:gd name="T4" fmla="*/ 37 w 766"/>
                <a:gd name="T5" fmla="*/ 52 h 384"/>
                <a:gd name="T6" fmla="*/ 749 w 766"/>
                <a:gd name="T7" fmla="*/ 384 h 384"/>
                <a:gd name="T8" fmla="*/ 766 w 766"/>
                <a:gd name="T9" fmla="*/ 357 h 384"/>
                <a:gd name="T10" fmla="*/ 54 w 766"/>
                <a:gd name="T11" fmla="*/ 26 h 384"/>
                <a:gd name="T12" fmla="*/ 71 w 766"/>
                <a:gd name="T13" fmla="*/ 0 h 384"/>
                <a:gd name="T14" fmla="*/ 0 w 766"/>
                <a:gd name="T15" fmla="*/ 18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6" h="384">
                  <a:moveTo>
                    <a:pt x="0" y="18"/>
                  </a:moveTo>
                  <a:lnTo>
                    <a:pt x="21" y="78"/>
                  </a:lnTo>
                  <a:lnTo>
                    <a:pt x="37" y="52"/>
                  </a:lnTo>
                  <a:lnTo>
                    <a:pt x="749" y="384"/>
                  </a:lnTo>
                  <a:lnTo>
                    <a:pt x="766" y="357"/>
                  </a:lnTo>
                  <a:lnTo>
                    <a:pt x="54" y="26"/>
                  </a:lnTo>
                  <a:lnTo>
                    <a:pt x="71" y="0"/>
                  </a:lnTo>
                  <a:lnTo>
                    <a:pt x="0" y="18"/>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49" name="Freeform 81"/>
            <p:cNvSpPr>
              <a:spLocks/>
            </p:cNvSpPr>
            <p:nvPr/>
          </p:nvSpPr>
          <p:spPr bwMode="auto">
            <a:xfrm>
              <a:off x="2209" y="1177"/>
              <a:ext cx="498" cy="89"/>
            </a:xfrm>
            <a:custGeom>
              <a:avLst/>
              <a:gdLst>
                <a:gd name="T0" fmla="*/ 0 w 498"/>
                <a:gd name="T1" fmla="*/ 45 h 89"/>
                <a:gd name="T2" fmla="*/ 52 w 498"/>
                <a:gd name="T3" fmla="*/ 89 h 89"/>
                <a:gd name="T4" fmla="*/ 52 w 498"/>
                <a:gd name="T5" fmla="*/ 60 h 89"/>
                <a:gd name="T6" fmla="*/ 498 w 498"/>
                <a:gd name="T7" fmla="*/ 60 h 89"/>
                <a:gd name="T8" fmla="*/ 498 w 498"/>
                <a:gd name="T9" fmla="*/ 30 h 89"/>
                <a:gd name="T10" fmla="*/ 52 w 498"/>
                <a:gd name="T11" fmla="*/ 30 h 89"/>
                <a:gd name="T12" fmla="*/ 52 w 498"/>
                <a:gd name="T13" fmla="*/ 0 h 89"/>
                <a:gd name="T14" fmla="*/ 0 w 498"/>
                <a:gd name="T15" fmla="*/ 45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89">
                  <a:moveTo>
                    <a:pt x="0" y="45"/>
                  </a:moveTo>
                  <a:lnTo>
                    <a:pt x="52" y="89"/>
                  </a:lnTo>
                  <a:lnTo>
                    <a:pt x="52" y="60"/>
                  </a:lnTo>
                  <a:lnTo>
                    <a:pt x="498" y="60"/>
                  </a:lnTo>
                  <a:lnTo>
                    <a:pt x="498" y="30"/>
                  </a:lnTo>
                  <a:lnTo>
                    <a:pt x="52" y="30"/>
                  </a:lnTo>
                  <a:lnTo>
                    <a:pt x="52" y="0"/>
                  </a:lnTo>
                  <a:lnTo>
                    <a:pt x="0"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50" name="Freeform 82"/>
            <p:cNvSpPr>
              <a:spLocks/>
            </p:cNvSpPr>
            <p:nvPr/>
          </p:nvSpPr>
          <p:spPr bwMode="auto">
            <a:xfrm>
              <a:off x="2209" y="1177"/>
              <a:ext cx="498" cy="89"/>
            </a:xfrm>
            <a:custGeom>
              <a:avLst/>
              <a:gdLst>
                <a:gd name="T0" fmla="*/ 0 w 498"/>
                <a:gd name="T1" fmla="*/ 45 h 89"/>
                <a:gd name="T2" fmla="*/ 52 w 498"/>
                <a:gd name="T3" fmla="*/ 89 h 89"/>
                <a:gd name="T4" fmla="*/ 52 w 498"/>
                <a:gd name="T5" fmla="*/ 60 h 89"/>
                <a:gd name="T6" fmla="*/ 498 w 498"/>
                <a:gd name="T7" fmla="*/ 60 h 89"/>
                <a:gd name="T8" fmla="*/ 498 w 498"/>
                <a:gd name="T9" fmla="*/ 30 h 89"/>
                <a:gd name="T10" fmla="*/ 52 w 498"/>
                <a:gd name="T11" fmla="*/ 30 h 89"/>
                <a:gd name="T12" fmla="*/ 52 w 498"/>
                <a:gd name="T13" fmla="*/ 0 h 89"/>
                <a:gd name="T14" fmla="*/ 0 w 498"/>
                <a:gd name="T15" fmla="*/ 45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89">
                  <a:moveTo>
                    <a:pt x="0" y="45"/>
                  </a:moveTo>
                  <a:lnTo>
                    <a:pt x="52" y="89"/>
                  </a:lnTo>
                  <a:lnTo>
                    <a:pt x="52" y="60"/>
                  </a:lnTo>
                  <a:lnTo>
                    <a:pt x="498" y="60"/>
                  </a:lnTo>
                  <a:lnTo>
                    <a:pt x="498" y="30"/>
                  </a:lnTo>
                  <a:lnTo>
                    <a:pt x="52" y="30"/>
                  </a:lnTo>
                  <a:lnTo>
                    <a:pt x="52" y="0"/>
                  </a:lnTo>
                  <a:lnTo>
                    <a:pt x="0" y="45"/>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51" name="Freeform 83"/>
            <p:cNvSpPr>
              <a:spLocks/>
            </p:cNvSpPr>
            <p:nvPr/>
          </p:nvSpPr>
          <p:spPr bwMode="auto">
            <a:xfrm>
              <a:off x="975" y="850"/>
              <a:ext cx="104" cy="1808"/>
            </a:xfrm>
            <a:custGeom>
              <a:avLst/>
              <a:gdLst>
                <a:gd name="T0" fmla="*/ 52 w 104"/>
                <a:gd name="T1" fmla="*/ 0 h 1808"/>
                <a:gd name="T2" fmla="*/ 0 w 104"/>
                <a:gd name="T3" fmla="*/ 45 h 1808"/>
                <a:gd name="T4" fmla="*/ 34 w 104"/>
                <a:gd name="T5" fmla="*/ 45 h 1808"/>
                <a:gd name="T6" fmla="*/ 44 w 104"/>
                <a:gd name="T7" fmla="*/ 1808 h 1808"/>
                <a:gd name="T8" fmla="*/ 80 w 104"/>
                <a:gd name="T9" fmla="*/ 1807 h 1808"/>
                <a:gd name="T10" fmla="*/ 70 w 104"/>
                <a:gd name="T11" fmla="*/ 45 h 1808"/>
                <a:gd name="T12" fmla="*/ 104 w 104"/>
                <a:gd name="T13" fmla="*/ 45 h 1808"/>
                <a:gd name="T14" fmla="*/ 52 w 104"/>
                <a:gd name="T15" fmla="*/ 0 h 18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808">
                  <a:moveTo>
                    <a:pt x="52" y="0"/>
                  </a:moveTo>
                  <a:lnTo>
                    <a:pt x="0" y="45"/>
                  </a:lnTo>
                  <a:lnTo>
                    <a:pt x="34" y="45"/>
                  </a:lnTo>
                  <a:lnTo>
                    <a:pt x="44" y="1808"/>
                  </a:lnTo>
                  <a:lnTo>
                    <a:pt x="80" y="1807"/>
                  </a:lnTo>
                  <a:lnTo>
                    <a:pt x="70" y="45"/>
                  </a:lnTo>
                  <a:lnTo>
                    <a:pt x="104" y="45"/>
                  </a:lnTo>
                  <a:lnTo>
                    <a:pt x="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52" name="Freeform 84"/>
            <p:cNvSpPr>
              <a:spLocks/>
            </p:cNvSpPr>
            <p:nvPr/>
          </p:nvSpPr>
          <p:spPr bwMode="auto">
            <a:xfrm>
              <a:off x="975" y="850"/>
              <a:ext cx="104" cy="1808"/>
            </a:xfrm>
            <a:custGeom>
              <a:avLst/>
              <a:gdLst>
                <a:gd name="T0" fmla="*/ 52 w 104"/>
                <a:gd name="T1" fmla="*/ 0 h 1808"/>
                <a:gd name="T2" fmla="*/ 0 w 104"/>
                <a:gd name="T3" fmla="*/ 45 h 1808"/>
                <a:gd name="T4" fmla="*/ 34 w 104"/>
                <a:gd name="T5" fmla="*/ 45 h 1808"/>
                <a:gd name="T6" fmla="*/ 44 w 104"/>
                <a:gd name="T7" fmla="*/ 1808 h 1808"/>
                <a:gd name="T8" fmla="*/ 80 w 104"/>
                <a:gd name="T9" fmla="*/ 1807 h 1808"/>
                <a:gd name="T10" fmla="*/ 70 w 104"/>
                <a:gd name="T11" fmla="*/ 45 h 1808"/>
                <a:gd name="T12" fmla="*/ 104 w 104"/>
                <a:gd name="T13" fmla="*/ 45 h 1808"/>
                <a:gd name="T14" fmla="*/ 52 w 104"/>
                <a:gd name="T15" fmla="*/ 0 h 18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808">
                  <a:moveTo>
                    <a:pt x="52" y="0"/>
                  </a:moveTo>
                  <a:lnTo>
                    <a:pt x="0" y="45"/>
                  </a:lnTo>
                  <a:lnTo>
                    <a:pt x="34" y="45"/>
                  </a:lnTo>
                  <a:lnTo>
                    <a:pt x="44" y="1808"/>
                  </a:lnTo>
                  <a:lnTo>
                    <a:pt x="80" y="1807"/>
                  </a:lnTo>
                  <a:lnTo>
                    <a:pt x="70" y="45"/>
                  </a:lnTo>
                  <a:lnTo>
                    <a:pt x="104" y="45"/>
                  </a:lnTo>
                  <a:lnTo>
                    <a:pt x="52" y="0"/>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53" name="Freeform 85"/>
            <p:cNvSpPr>
              <a:spLocks/>
            </p:cNvSpPr>
            <p:nvPr/>
          </p:nvSpPr>
          <p:spPr bwMode="auto">
            <a:xfrm>
              <a:off x="4211" y="2658"/>
              <a:ext cx="556" cy="464"/>
            </a:xfrm>
            <a:custGeom>
              <a:avLst/>
              <a:gdLst>
                <a:gd name="T0" fmla="*/ 0 w 1050"/>
                <a:gd name="T1" fmla="*/ 104 h 1024"/>
                <a:gd name="T2" fmla="*/ 0 w 1050"/>
                <a:gd name="T3" fmla="*/ 919 h 1024"/>
                <a:gd name="T4" fmla="*/ 525 w 1050"/>
                <a:gd name="T5" fmla="*/ 1024 h 1024"/>
                <a:gd name="T6" fmla="*/ 1050 w 1050"/>
                <a:gd name="T7" fmla="*/ 919 h 1024"/>
                <a:gd name="T8" fmla="*/ 1050 w 1050"/>
                <a:gd name="T9" fmla="*/ 919 h 1024"/>
                <a:gd name="T10" fmla="*/ 1050 w 1050"/>
                <a:gd name="T11" fmla="*/ 919 h 1024"/>
                <a:gd name="T12" fmla="*/ 1050 w 1050"/>
                <a:gd name="T13" fmla="*/ 104 h 1024"/>
                <a:gd name="T14" fmla="*/ 525 w 1050"/>
                <a:gd name="T15" fmla="*/ 0 h 1024"/>
                <a:gd name="T16" fmla="*/ 0 w 1050"/>
                <a:gd name="T17" fmla="*/ 10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0" h="1024">
                  <a:moveTo>
                    <a:pt x="0" y="104"/>
                  </a:moveTo>
                  <a:lnTo>
                    <a:pt x="0" y="919"/>
                  </a:lnTo>
                  <a:cubicBezTo>
                    <a:pt x="0" y="977"/>
                    <a:pt x="235" y="1024"/>
                    <a:pt x="525" y="1024"/>
                  </a:cubicBezTo>
                  <a:cubicBezTo>
                    <a:pt x="815" y="1024"/>
                    <a:pt x="1050" y="977"/>
                    <a:pt x="1050" y="919"/>
                  </a:cubicBezTo>
                  <a:cubicBezTo>
                    <a:pt x="1050" y="919"/>
                    <a:pt x="1050" y="919"/>
                    <a:pt x="1050" y="919"/>
                  </a:cubicBezTo>
                  <a:lnTo>
                    <a:pt x="1050" y="919"/>
                  </a:lnTo>
                  <a:lnTo>
                    <a:pt x="1050" y="104"/>
                  </a:lnTo>
                  <a:cubicBezTo>
                    <a:pt x="1050" y="47"/>
                    <a:pt x="815" y="0"/>
                    <a:pt x="525" y="0"/>
                  </a:cubicBezTo>
                  <a:cubicBezTo>
                    <a:pt x="235" y="0"/>
                    <a:pt x="0" y="47"/>
                    <a:pt x="0" y="104"/>
                  </a:cubicBezTo>
                  <a:close/>
                </a:path>
              </a:pathLst>
            </a:custGeom>
            <a:solidFill>
              <a:srgbClr val="FFFFFF"/>
            </a:solidFill>
            <a:ln w="0">
              <a:solidFill>
                <a:srgbClr val="000000"/>
              </a:solidFill>
              <a:prstDash val="solid"/>
              <a:round/>
              <a:headEnd/>
              <a:tailEnd/>
            </a:ln>
          </p:spPr>
          <p:txBody>
            <a:bodyPr/>
            <a:lstStyle/>
            <a:p>
              <a:endParaRPr lang="en-US"/>
            </a:p>
          </p:txBody>
        </p:sp>
        <p:sp>
          <p:nvSpPr>
            <p:cNvPr id="1748054" name="Freeform 86"/>
            <p:cNvSpPr>
              <a:spLocks noEditPoints="1"/>
            </p:cNvSpPr>
            <p:nvPr/>
          </p:nvSpPr>
          <p:spPr bwMode="auto">
            <a:xfrm>
              <a:off x="4211" y="2658"/>
              <a:ext cx="556" cy="464"/>
            </a:xfrm>
            <a:custGeom>
              <a:avLst/>
              <a:gdLst>
                <a:gd name="T0" fmla="*/ 0 w 1050"/>
                <a:gd name="T1" fmla="*/ 104 h 1024"/>
                <a:gd name="T2" fmla="*/ 0 w 1050"/>
                <a:gd name="T3" fmla="*/ 919 h 1024"/>
                <a:gd name="T4" fmla="*/ 525 w 1050"/>
                <a:gd name="T5" fmla="*/ 1024 h 1024"/>
                <a:gd name="T6" fmla="*/ 1050 w 1050"/>
                <a:gd name="T7" fmla="*/ 919 h 1024"/>
                <a:gd name="T8" fmla="*/ 1050 w 1050"/>
                <a:gd name="T9" fmla="*/ 919 h 1024"/>
                <a:gd name="T10" fmla="*/ 1050 w 1050"/>
                <a:gd name="T11" fmla="*/ 919 h 1024"/>
                <a:gd name="T12" fmla="*/ 1050 w 1050"/>
                <a:gd name="T13" fmla="*/ 104 h 1024"/>
                <a:gd name="T14" fmla="*/ 525 w 1050"/>
                <a:gd name="T15" fmla="*/ 0 h 1024"/>
                <a:gd name="T16" fmla="*/ 0 w 1050"/>
                <a:gd name="T17" fmla="*/ 104 h 1024"/>
                <a:gd name="T18" fmla="*/ 0 w 1050"/>
                <a:gd name="T19" fmla="*/ 104 h 1024"/>
                <a:gd name="T20" fmla="*/ 525 w 1050"/>
                <a:gd name="T21" fmla="*/ 209 h 1024"/>
                <a:gd name="T22" fmla="*/ 1050 w 1050"/>
                <a:gd name="T23" fmla="*/ 104 h 1024"/>
                <a:gd name="T24" fmla="*/ 1050 w 1050"/>
                <a:gd name="T25" fmla="*/ 104 h 1024"/>
                <a:gd name="T26" fmla="*/ 0 w 1050"/>
                <a:gd name="T27" fmla="*/ 157 h 1024"/>
                <a:gd name="T28" fmla="*/ 525 w 1050"/>
                <a:gd name="T29" fmla="*/ 262 h 1024"/>
                <a:gd name="T30" fmla="*/ 1050 w 1050"/>
                <a:gd name="T31" fmla="*/ 157 h 1024"/>
                <a:gd name="T32" fmla="*/ 1050 w 1050"/>
                <a:gd name="T33" fmla="*/ 157 h 1024"/>
                <a:gd name="T34" fmla="*/ 0 w 1050"/>
                <a:gd name="T35" fmla="*/ 209 h 1024"/>
                <a:gd name="T36" fmla="*/ 525 w 1050"/>
                <a:gd name="T37" fmla="*/ 314 h 1024"/>
                <a:gd name="T38" fmla="*/ 1050 w 1050"/>
                <a:gd name="T39" fmla="*/ 209 h 1024"/>
                <a:gd name="T40" fmla="*/ 1050 w 1050"/>
                <a:gd name="T41" fmla="*/ 209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0" h="1024">
                  <a:moveTo>
                    <a:pt x="0" y="104"/>
                  </a:moveTo>
                  <a:lnTo>
                    <a:pt x="0" y="919"/>
                  </a:lnTo>
                  <a:cubicBezTo>
                    <a:pt x="0" y="977"/>
                    <a:pt x="235" y="1024"/>
                    <a:pt x="525" y="1024"/>
                  </a:cubicBezTo>
                  <a:cubicBezTo>
                    <a:pt x="815" y="1024"/>
                    <a:pt x="1050" y="977"/>
                    <a:pt x="1050" y="919"/>
                  </a:cubicBezTo>
                  <a:cubicBezTo>
                    <a:pt x="1050" y="919"/>
                    <a:pt x="1050" y="919"/>
                    <a:pt x="1050" y="919"/>
                  </a:cubicBezTo>
                  <a:lnTo>
                    <a:pt x="1050" y="919"/>
                  </a:lnTo>
                  <a:lnTo>
                    <a:pt x="1050" y="104"/>
                  </a:lnTo>
                  <a:cubicBezTo>
                    <a:pt x="1050" y="47"/>
                    <a:pt x="815" y="0"/>
                    <a:pt x="525" y="0"/>
                  </a:cubicBezTo>
                  <a:cubicBezTo>
                    <a:pt x="235" y="0"/>
                    <a:pt x="0" y="47"/>
                    <a:pt x="0" y="104"/>
                  </a:cubicBezTo>
                  <a:moveTo>
                    <a:pt x="0" y="104"/>
                  </a:moveTo>
                  <a:cubicBezTo>
                    <a:pt x="0" y="162"/>
                    <a:pt x="235" y="209"/>
                    <a:pt x="525" y="209"/>
                  </a:cubicBezTo>
                  <a:cubicBezTo>
                    <a:pt x="815" y="209"/>
                    <a:pt x="1050" y="162"/>
                    <a:pt x="1050" y="104"/>
                  </a:cubicBezTo>
                  <a:cubicBezTo>
                    <a:pt x="1050" y="104"/>
                    <a:pt x="1050" y="104"/>
                    <a:pt x="1050" y="104"/>
                  </a:cubicBezTo>
                  <a:moveTo>
                    <a:pt x="0" y="157"/>
                  </a:moveTo>
                  <a:cubicBezTo>
                    <a:pt x="0" y="215"/>
                    <a:pt x="235" y="262"/>
                    <a:pt x="525" y="262"/>
                  </a:cubicBezTo>
                  <a:cubicBezTo>
                    <a:pt x="815" y="262"/>
                    <a:pt x="1050" y="215"/>
                    <a:pt x="1050" y="157"/>
                  </a:cubicBezTo>
                  <a:cubicBezTo>
                    <a:pt x="1050" y="157"/>
                    <a:pt x="1050" y="157"/>
                    <a:pt x="1050" y="157"/>
                  </a:cubicBezTo>
                  <a:moveTo>
                    <a:pt x="0" y="209"/>
                  </a:moveTo>
                  <a:cubicBezTo>
                    <a:pt x="0" y="267"/>
                    <a:pt x="235" y="314"/>
                    <a:pt x="525" y="314"/>
                  </a:cubicBezTo>
                  <a:cubicBezTo>
                    <a:pt x="815" y="314"/>
                    <a:pt x="1050" y="267"/>
                    <a:pt x="1050" y="209"/>
                  </a:cubicBezTo>
                  <a:cubicBezTo>
                    <a:pt x="1050" y="209"/>
                    <a:pt x="1050" y="209"/>
                    <a:pt x="1050" y="209"/>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55" name="Rectangle 87"/>
            <p:cNvSpPr>
              <a:spLocks noChangeArrowheads="1"/>
            </p:cNvSpPr>
            <p:nvPr/>
          </p:nvSpPr>
          <p:spPr bwMode="auto">
            <a:xfrm>
              <a:off x="4390" y="2863"/>
              <a:ext cx="16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panose="020B0604020202020204" pitchFamily="34" charset="0"/>
                </a:rPr>
                <a:t>URL</a:t>
              </a:r>
              <a:endParaRPr lang="en-US" altLang="en-US" sz="1800">
                <a:latin typeface="Arial" panose="020B0604020202020204" pitchFamily="34" charset="0"/>
              </a:endParaRPr>
            </a:p>
          </p:txBody>
        </p:sp>
        <p:sp>
          <p:nvSpPr>
            <p:cNvPr id="1748056" name="Rectangle 88"/>
            <p:cNvSpPr>
              <a:spLocks noChangeArrowheads="1"/>
            </p:cNvSpPr>
            <p:nvPr/>
          </p:nvSpPr>
          <p:spPr bwMode="auto">
            <a:xfrm>
              <a:off x="4280" y="2964"/>
              <a:ext cx="35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panose="020B0604020202020204" pitchFamily="34" charset="0"/>
                </a:rPr>
                <a:t>Dictioanry</a:t>
              </a:r>
              <a:endParaRPr lang="en-US" altLang="en-US" sz="1800">
                <a:latin typeface="Arial" panose="020B0604020202020204" pitchFamily="34" charset="0"/>
              </a:endParaRPr>
            </a:p>
          </p:txBody>
        </p:sp>
        <p:sp>
          <p:nvSpPr>
            <p:cNvPr id="1748057" name="Freeform 89"/>
            <p:cNvSpPr>
              <a:spLocks/>
            </p:cNvSpPr>
            <p:nvPr/>
          </p:nvSpPr>
          <p:spPr bwMode="auto">
            <a:xfrm>
              <a:off x="675" y="2658"/>
              <a:ext cx="724" cy="464"/>
            </a:xfrm>
            <a:custGeom>
              <a:avLst/>
              <a:gdLst>
                <a:gd name="T0" fmla="*/ 0 w 1369"/>
                <a:gd name="T1" fmla="*/ 136 h 1024"/>
                <a:gd name="T2" fmla="*/ 0 w 1369"/>
                <a:gd name="T3" fmla="*/ 887 h 1024"/>
                <a:gd name="T4" fmla="*/ 685 w 1369"/>
                <a:gd name="T5" fmla="*/ 1024 h 1024"/>
                <a:gd name="T6" fmla="*/ 1369 w 1369"/>
                <a:gd name="T7" fmla="*/ 887 h 1024"/>
                <a:gd name="T8" fmla="*/ 1369 w 1369"/>
                <a:gd name="T9" fmla="*/ 887 h 1024"/>
                <a:gd name="T10" fmla="*/ 1369 w 1369"/>
                <a:gd name="T11" fmla="*/ 887 h 1024"/>
                <a:gd name="T12" fmla="*/ 1369 w 1369"/>
                <a:gd name="T13" fmla="*/ 136 h 1024"/>
                <a:gd name="T14" fmla="*/ 685 w 1369"/>
                <a:gd name="T15" fmla="*/ 0 h 1024"/>
                <a:gd name="T16" fmla="*/ 0 w 1369"/>
                <a:gd name="T17" fmla="*/ 136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9" h="1024">
                  <a:moveTo>
                    <a:pt x="0" y="136"/>
                  </a:moveTo>
                  <a:lnTo>
                    <a:pt x="0" y="887"/>
                  </a:lnTo>
                  <a:cubicBezTo>
                    <a:pt x="0" y="962"/>
                    <a:pt x="306" y="1024"/>
                    <a:pt x="685" y="1024"/>
                  </a:cubicBezTo>
                  <a:cubicBezTo>
                    <a:pt x="1063" y="1024"/>
                    <a:pt x="1369" y="962"/>
                    <a:pt x="1369" y="887"/>
                  </a:cubicBezTo>
                  <a:cubicBezTo>
                    <a:pt x="1369" y="887"/>
                    <a:pt x="1369" y="887"/>
                    <a:pt x="1369" y="887"/>
                  </a:cubicBezTo>
                  <a:lnTo>
                    <a:pt x="1369" y="887"/>
                  </a:lnTo>
                  <a:lnTo>
                    <a:pt x="1369" y="136"/>
                  </a:lnTo>
                  <a:cubicBezTo>
                    <a:pt x="1369" y="61"/>
                    <a:pt x="1063" y="0"/>
                    <a:pt x="685" y="0"/>
                  </a:cubicBezTo>
                  <a:cubicBezTo>
                    <a:pt x="306" y="0"/>
                    <a:pt x="0" y="61"/>
                    <a:pt x="0" y="136"/>
                  </a:cubicBezTo>
                  <a:close/>
                </a:path>
              </a:pathLst>
            </a:custGeom>
            <a:solidFill>
              <a:srgbClr val="FFFFFF"/>
            </a:solidFill>
            <a:ln w="0">
              <a:solidFill>
                <a:srgbClr val="000000"/>
              </a:solidFill>
              <a:prstDash val="solid"/>
              <a:round/>
              <a:headEnd/>
              <a:tailEnd/>
            </a:ln>
          </p:spPr>
          <p:txBody>
            <a:bodyPr/>
            <a:lstStyle/>
            <a:p>
              <a:endParaRPr lang="en-US"/>
            </a:p>
          </p:txBody>
        </p:sp>
        <p:sp>
          <p:nvSpPr>
            <p:cNvPr id="1748058" name="Freeform 90"/>
            <p:cNvSpPr>
              <a:spLocks noEditPoints="1"/>
            </p:cNvSpPr>
            <p:nvPr/>
          </p:nvSpPr>
          <p:spPr bwMode="auto">
            <a:xfrm>
              <a:off x="675" y="2658"/>
              <a:ext cx="724" cy="464"/>
            </a:xfrm>
            <a:custGeom>
              <a:avLst/>
              <a:gdLst>
                <a:gd name="T0" fmla="*/ 0 w 1369"/>
                <a:gd name="T1" fmla="*/ 136 h 1024"/>
                <a:gd name="T2" fmla="*/ 0 w 1369"/>
                <a:gd name="T3" fmla="*/ 887 h 1024"/>
                <a:gd name="T4" fmla="*/ 685 w 1369"/>
                <a:gd name="T5" fmla="*/ 1024 h 1024"/>
                <a:gd name="T6" fmla="*/ 1369 w 1369"/>
                <a:gd name="T7" fmla="*/ 887 h 1024"/>
                <a:gd name="T8" fmla="*/ 1369 w 1369"/>
                <a:gd name="T9" fmla="*/ 887 h 1024"/>
                <a:gd name="T10" fmla="*/ 1369 w 1369"/>
                <a:gd name="T11" fmla="*/ 887 h 1024"/>
                <a:gd name="T12" fmla="*/ 1369 w 1369"/>
                <a:gd name="T13" fmla="*/ 136 h 1024"/>
                <a:gd name="T14" fmla="*/ 685 w 1369"/>
                <a:gd name="T15" fmla="*/ 0 h 1024"/>
                <a:gd name="T16" fmla="*/ 0 w 1369"/>
                <a:gd name="T17" fmla="*/ 136 h 1024"/>
                <a:gd name="T18" fmla="*/ 0 w 1369"/>
                <a:gd name="T19" fmla="*/ 136 h 1024"/>
                <a:gd name="T20" fmla="*/ 685 w 1369"/>
                <a:gd name="T21" fmla="*/ 273 h 1024"/>
                <a:gd name="T22" fmla="*/ 1369 w 1369"/>
                <a:gd name="T23" fmla="*/ 136 h 1024"/>
                <a:gd name="T24" fmla="*/ 1369 w 1369"/>
                <a:gd name="T25" fmla="*/ 136 h 1024"/>
                <a:gd name="T26" fmla="*/ 0 w 1369"/>
                <a:gd name="T27" fmla="*/ 205 h 1024"/>
                <a:gd name="T28" fmla="*/ 685 w 1369"/>
                <a:gd name="T29" fmla="*/ 342 h 1024"/>
                <a:gd name="T30" fmla="*/ 1369 w 1369"/>
                <a:gd name="T31" fmla="*/ 205 h 1024"/>
                <a:gd name="T32" fmla="*/ 1369 w 1369"/>
                <a:gd name="T33" fmla="*/ 205 h 1024"/>
                <a:gd name="T34" fmla="*/ 0 w 1369"/>
                <a:gd name="T35" fmla="*/ 273 h 1024"/>
                <a:gd name="T36" fmla="*/ 685 w 1369"/>
                <a:gd name="T37" fmla="*/ 410 h 1024"/>
                <a:gd name="T38" fmla="*/ 1369 w 1369"/>
                <a:gd name="T39" fmla="*/ 273 h 1024"/>
                <a:gd name="T40" fmla="*/ 1369 w 1369"/>
                <a:gd name="T41" fmla="*/ 273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69" h="1024">
                  <a:moveTo>
                    <a:pt x="0" y="136"/>
                  </a:moveTo>
                  <a:lnTo>
                    <a:pt x="0" y="887"/>
                  </a:lnTo>
                  <a:cubicBezTo>
                    <a:pt x="0" y="962"/>
                    <a:pt x="306" y="1024"/>
                    <a:pt x="685" y="1024"/>
                  </a:cubicBezTo>
                  <a:cubicBezTo>
                    <a:pt x="1063" y="1024"/>
                    <a:pt x="1369" y="962"/>
                    <a:pt x="1369" y="887"/>
                  </a:cubicBezTo>
                  <a:cubicBezTo>
                    <a:pt x="1369" y="887"/>
                    <a:pt x="1369" y="887"/>
                    <a:pt x="1369" y="887"/>
                  </a:cubicBezTo>
                  <a:lnTo>
                    <a:pt x="1369" y="887"/>
                  </a:lnTo>
                  <a:lnTo>
                    <a:pt x="1369" y="136"/>
                  </a:lnTo>
                  <a:cubicBezTo>
                    <a:pt x="1369" y="61"/>
                    <a:pt x="1063" y="0"/>
                    <a:pt x="685" y="0"/>
                  </a:cubicBezTo>
                  <a:cubicBezTo>
                    <a:pt x="306" y="0"/>
                    <a:pt x="0" y="61"/>
                    <a:pt x="0" y="136"/>
                  </a:cubicBezTo>
                  <a:moveTo>
                    <a:pt x="0" y="136"/>
                  </a:moveTo>
                  <a:cubicBezTo>
                    <a:pt x="0" y="212"/>
                    <a:pt x="306" y="273"/>
                    <a:pt x="685" y="273"/>
                  </a:cubicBezTo>
                  <a:cubicBezTo>
                    <a:pt x="1063" y="273"/>
                    <a:pt x="1369" y="212"/>
                    <a:pt x="1369" y="136"/>
                  </a:cubicBezTo>
                  <a:cubicBezTo>
                    <a:pt x="1369" y="136"/>
                    <a:pt x="1369" y="136"/>
                    <a:pt x="1369" y="136"/>
                  </a:cubicBezTo>
                  <a:moveTo>
                    <a:pt x="0" y="205"/>
                  </a:moveTo>
                  <a:cubicBezTo>
                    <a:pt x="0" y="281"/>
                    <a:pt x="306" y="342"/>
                    <a:pt x="685" y="342"/>
                  </a:cubicBezTo>
                  <a:cubicBezTo>
                    <a:pt x="1063" y="342"/>
                    <a:pt x="1369" y="281"/>
                    <a:pt x="1369" y="205"/>
                  </a:cubicBezTo>
                  <a:cubicBezTo>
                    <a:pt x="1369" y="205"/>
                    <a:pt x="1369" y="205"/>
                    <a:pt x="1369" y="205"/>
                  </a:cubicBezTo>
                  <a:moveTo>
                    <a:pt x="0" y="273"/>
                  </a:moveTo>
                  <a:cubicBezTo>
                    <a:pt x="0" y="349"/>
                    <a:pt x="306" y="410"/>
                    <a:pt x="685" y="410"/>
                  </a:cubicBezTo>
                  <a:cubicBezTo>
                    <a:pt x="1063" y="410"/>
                    <a:pt x="1369" y="349"/>
                    <a:pt x="1369" y="273"/>
                  </a:cubicBezTo>
                  <a:cubicBezTo>
                    <a:pt x="1369" y="273"/>
                    <a:pt x="1369" y="273"/>
                    <a:pt x="1369" y="273"/>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59" name="Rectangle 91"/>
            <p:cNvSpPr>
              <a:spLocks noChangeArrowheads="1"/>
            </p:cNvSpPr>
            <p:nvPr/>
          </p:nvSpPr>
          <p:spPr bwMode="auto">
            <a:xfrm>
              <a:off x="697" y="2884"/>
              <a:ext cx="56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panose="020B0604020202020204" pitchFamily="34" charset="0"/>
                </a:rPr>
                <a:t>Term Dictionary</a:t>
              </a:r>
              <a:endParaRPr lang="en-US" altLang="en-US" sz="1800">
                <a:latin typeface="Arial" panose="020B0604020202020204" pitchFamily="34" charset="0"/>
              </a:endParaRPr>
            </a:p>
          </p:txBody>
        </p:sp>
        <p:sp>
          <p:nvSpPr>
            <p:cNvPr id="1748060" name="Rectangle 92"/>
            <p:cNvSpPr>
              <a:spLocks noChangeArrowheads="1"/>
            </p:cNvSpPr>
            <p:nvPr/>
          </p:nvSpPr>
          <p:spPr bwMode="auto">
            <a:xfrm>
              <a:off x="841" y="2986"/>
              <a:ext cx="32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panose="020B0604020202020204" pitchFamily="34" charset="0"/>
                </a:rPr>
                <a:t>(Lexicon)</a:t>
              </a:r>
              <a:endParaRPr lang="en-US" altLang="en-US" sz="1800">
                <a:latin typeface="Arial" panose="020B0604020202020204" pitchFamily="34" charset="0"/>
              </a:endParaRPr>
            </a:p>
          </p:txBody>
        </p:sp>
        <p:sp>
          <p:nvSpPr>
            <p:cNvPr id="1748061" name="Freeform 93"/>
            <p:cNvSpPr>
              <a:spLocks/>
            </p:cNvSpPr>
            <p:nvPr/>
          </p:nvSpPr>
          <p:spPr bwMode="auto">
            <a:xfrm>
              <a:off x="3839" y="2845"/>
              <a:ext cx="372" cy="89"/>
            </a:xfrm>
            <a:custGeom>
              <a:avLst/>
              <a:gdLst>
                <a:gd name="T0" fmla="*/ 372 w 372"/>
                <a:gd name="T1" fmla="*/ 45 h 89"/>
                <a:gd name="T2" fmla="*/ 321 w 372"/>
                <a:gd name="T3" fmla="*/ 0 h 89"/>
                <a:gd name="T4" fmla="*/ 321 w 372"/>
                <a:gd name="T5" fmla="*/ 30 h 89"/>
                <a:gd name="T6" fmla="*/ 0 w 372"/>
                <a:gd name="T7" fmla="*/ 30 h 89"/>
                <a:gd name="T8" fmla="*/ 0 w 372"/>
                <a:gd name="T9" fmla="*/ 60 h 89"/>
                <a:gd name="T10" fmla="*/ 321 w 372"/>
                <a:gd name="T11" fmla="*/ 60 h 89"/>
                <a:gd name="T12" fmla="*/ 321 w 372"/>
                <a:gd name="T13" fmla="*/ 89 h 89"/>
                <a:gd name="T14" fmla="*/ 372 w 372"/>
                <a:gd name="T15" fmla="*/ 45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2" h="89">
                  <a:moveTo>
                    <a:pt x="372" y="45"/>
                  </a:moveTo>
                  <a:lnTo>
                    <a:pt x="321" y="0"/>
                  </a:lnTo>
                  <a:lnTo>
                    <a:pt x="321" y="30"/>
                  </a:lnTo>
                  <a:lnTo>
                    <a:pt x="0" y="30"/>
                  </a:lnTo>
                  <a:lnTo>
                    <a:pt x="0" y="60"/>
                  </a:lnTo>
                  <a:lnTo>
                    <a:pt x="321" y="60"/>
                  </a:lnTo>
                  <a:lnTo>
                    <a:pt x="321" y="89"/>
                  </a:lnTo>
                  <a:lnTo>
                    <a:pt x="372"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62" name="Freeform 94"/>
            <p:cNvSpPr>
              <a:spLocks/>
            </p:cNvSpPr>
            <p:nvPr/>
          </p:nvSpPr>
          <p:spPr bwMode="auto">
            <a:xfrm>
              <a:off x="3839" y="2845"/>
              <a:ext cx="372" cy="89"/>
            </a:xfrm>
            <a:custGeom>
              <a:avLst/>
              <a:gdLst>
                <a:gd name="T0" fmla="*/ 372 w 372"/>
                <a:gd name="T1" fmla="*/ 45 h 89"/>
                <a:gd name="T2" fmla="*/ 321 w 372"/>
                <a:gd name="T3" fmla="*/ 0 h 89"/>
                <a:gd name="T4" fmla="*/ 321 w 372"/>
                <a:gd name="T5" fmla="*/ 30 h 89"/>
                <a:gd name="T6" fmla="*/ 0 w 372"/>
                <a:gd name="T7" fmla="*/ 30 h 89"/>
                <a:gd name="T8" fmla="*/ 0 w 372"/>
                <a:gd name="T9" fmla="*/ 60 h 89"/>
                <a:gd name="T10" fmla="*/ 321 w 372"/>
                <a:gd name="T11" fmla="*/ 60 h 89"/>
                <a:gd name="T12" fmla="*/ 321 w 372"/>
                <a:gd name="T13" fmla="*/ 89 h 89"/>
                <a:gd name="T14" fmla="*/ 372 w 372"/>
                <a:gd name="T15" fmla="*/ 45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2" h="89">
                  <a:moveTo>
                    <a:pt x="372" y="45"/>
                  </a:moveTo>
                  <a:lnTo>
                    <a:pt x="321" y="0"/>
                  </a:lnTo>
                  <a:lnTo>
                    <a:pt x="321" y="30"/>
                  </a:lnTo>
                  <a:lnTo>
                    <a:pt x="0" y="30"/>
                  </a:lnTo>
                  <a:lnTo>
                    <a:pt x="0" y="60"/>
                  </a:lnTo>
                  <a:lnTo>
                    <a:pt x="321" y="60"/>
                  </a:lnTo>
                  <a:lnTo>
                    <a:pt x="321" y="89"/>
                  </a:lnTo>
                  <a:lnTo>
                    <a:pt x="372" y="45"/>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63" name="Freeform 95"/>
            <p:cNvSpPr>
              <a:spLocks/>
            </p:cNvSpPr>
            <p:nvPr/>
          </p:nvSpPr>
          <p:spPr bwMode="auto">
            <a:xfrm>
              <a:off x="1896" y="1709"/>
              <a:ext cx="105" cy="949"/>
            </a:xfrm>
            <a:custGeom>
              <a:avLst/>
              <a:gdLst>
                <a:gd name="T0" fmla="*/ 52 w 105"/>
                <a:gd name="T1" fmla="*/ 0 h 949"/>
                <a:gd name="T2" fmla="*/ 0 w 105"/>
                <a:gd name="T3" fmla="*/ 45 h 949"/>
                <a:gd name="T4" fmla="*/ 35 w 105"/>
                <a:gd name="T5" fmla="*/ 45 h 949"/>
                <a:gd name="T6" fmla="*/ 35 w 105"/>
                <a:gd name="T7" fmla="*/ 949 h 949"/>
                <a:gd name="T8" fmla="*/ 70 w 105"/>
                <a:gd name="T9" fmla="*/ 949 h 949"/>
                <a:gd name="T10" fmla="*/ 70 w 105"/>
                <a:gd name="T11" fmla="*/ 45 h 949"/>
                <a:gd name="T12" fmla="*/ 105 w 105"/>
                <a:gd name="T13" fmla="*/ 45 h 949"/>
                <a:gd name="T14" fmla="*/ 52 w 105"/>
                <a:gd name="T15" fmla="*/ 0 h 9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949">
                  <a:moveTo>
                    <a:pt x="52" y="0"/>
                  </a:moveTo>
                  <a:lnTo>
                    <a:pt x="0" y="45"/>
                  </a:lnTo>
                  <a:lnTo>
                    <a:pt x="35" y="45"/>
                  </a:lnTo>
                  <a:lnTo>
                    <a:pt x="35" y="949"/>
                  </a:lnTo>
                  <a:lnTo>
                    <a:pt x="70" y="949"/>
                  </a:lnTo>
                  <a:lnTo>
                    <a:pt x="70" y="45"/>
                  </a:lnTo>
                  <a:lnTo>
                    <a:pt x="105" y="45"/>
                  </a:lnTo>
                  <a:lnTo>
                    <a:pt x="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64" name="Freeform 96"/>
            <p:cNvSpPr>
              <a:spLocks/>
            </p:cNvSpPr>
            <p:nvPr/>
          </p:nvSpPr>
          <p:spPr bwMode="auto">
            <a:xfrm>
              <a:off x="1896" y="1709"/>
              <a:ext cx="105" cy="949"/>
            </a:xfrm>
            <a:custGeom>
              <a:avLst/>
              <a:gdLst>
                <a:gd name="T0" fmla="*/ 52 w 105"/>
                <a:gd name="T1" fmla="*/ 0 h 949"/>
                <a:gd name="T2" fmla="*/ 0 w 105"/>
                <a:gd name="T3" fmla="*/ 45 h 949"/>
                <a:gd name="T4" fmla="*/ 35 w 105"/>
                <a:gd name="T5" fmla="*/ 45 h 949"/>
                <a:gd name="T6" fmla="*/ 35 w 105"/>
                <a:gd name="T7" fmla="*/ 949 h 949"/>
                <a:gd name="T8" fmla="*/ 70 w 105"/>
                <a:gd name="T9" fmla="*/ 949 h 949"/>
                <a:gd name="T10" fmla="*/ 70 w 105"/>
                <a:gd name="T11" fmla="*/ 45 h 949"/>
                <a:gd name="T12" fmla="*/ 105 w 105"/>
                <a:gd name="T13" fmla="*/ 45 h 949"/>
                <a:gd name="T14" fmla="*/ 52 w 105"/>
                <a:gd name="T15" fmla="*/ 0 h 9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949">
                  <a:moveTo>
                    <a:pt x="52" y="0"/>
                  </a:moveTo>
                  <a:lnTo>
                    <a:pt x="0" y="45"/>
                  </a:lnTo>
                  <a:lnTo>
                    <a:pt x="35" y="45"/>
                  </a:lnTo>
                  <a:lnTo>
                    <a:pt x="35" y="949"/>
                  </a:lnTo>
                  <a:lnTo>
                    <a:pt x="70" y="949"/>
                  </a:lnTo>
                  <a:lnTo>
                    <a:pt x="70" y="45"/>
                  </a:lnTo>
                  <a:lnTo>
                    <a:pt x="105" y="45"/>
                  </a:lnTo>
                  <a:lnTo>
                    <a:pt x="52" y="0"/>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65" name="Freeform 97"/>
            <p:cNvSpPr>
              <a:spLocks/>
            </p:cNvSpPr>
            <p:nvPr/>
          </p:nvSpPr>
          <p:spPr bwMode="auto">
            <a:xfrm>
              <a:off x="783" y="618"/>
              <a:ext cx="1220" cy="232"/>
            </a:xfrm>
            <a:custGeom>
              <a:avLst/>
              <a:gdLst>
                <a:gd name="T0" fmla="*/ 2048 w 2304"/>
                <a:gd name="T1" fmla="*/ 512 h 512"/>
                <a:gd name="T2" fmla="*/ 2304 w 2304"/>
                <a:gd name="T3" fmla="*/ 256 h 512"/>
                <a:gd name="T4" fmla="*/ 2304 w 2304"/>
                <a:gd name="T5" fmla="*/ 256 h 512"/>
                <a:gd name="T6" fmla="*/ 2304 w 2304"/>
                <a:gd name="T7" fmla="*/ 256 h 512"/>
                <a:gd name="T8" fmla="*/ 2048 w 2304"/>
                <a:gd name="T9" fmla="*/ 0 h 512"/>
                <a:gd name="T10" fmla="*/ 2048 w 2304"/>
                <a:gd name="T11" fmla="*/ 0 h 512"/>
                <a:gd name="T12" fmla="*/ 256 w 2304"/>
                <a:gd name="T13" fmla="*/ 0 h 512"/>
                <a:gd name="T14" fmla="*/ 0 w 2304"/>
                <a:gd name="T15" fmla="*/ 256 h 512"/>
                <a:gd name="T16" fmla="*/ 0 w 2304"/>
                <a:gd name="T17" fmla="*/ 256 h 512"/>
                <a:gd name="T18" fmla="*/ 0 w 2304"/>
                <a:gd name="T19" fmla="*/ 256 h 512"/>
                <a:gd name="T20" fmla="*/ 256 w 2304"/>
                <a:gd name="T21" fmla="*/ 512 h 512"/>
                <a:gd name="T22" fmla="*/ 256 w 2304"/>
                <a:gd name="T23" fmla="*/ 512 h 512"/>
                <a:gd name="T24" fmla="*/ 2048 w 2304"/>
                <a:gd name="T25" fmla="*/ 5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04" h="512">
                  <a:moveTo>
                    <a:pt x="2048" y="512"/>
                  </a:moveTo>
                  <a:cubicBezTo>
                    <a:pt x="2189" y="512"/>
                    <a:pt x="2304" y="398"/>
                    <a:pt x="2304" y="256"/>
                  </a:cubicBezTo>
                  <a:lnTo>
                    <a:pt x="2304" y="256"/>
                  </a:lnTo>
                  <a:lnTo>
                    <a:pt x="2304" y="256"/>
                  </a:lnTo>
                  <a:cubicBezTo>
                    <a:pt x="2304" y="115"/>
                    <a:pt x="2189" y="0"/>
                    <a:pt x="2048" y="0"/>
                  </a:cubicBezTo>
                  <a:lnTo>
                    <a:pt x="2048" y="0"/>
                  </a:lnTo>
                  <a:lnTo>
                    <a:pt x="256" y="0"/>
                  </a:lnTo>
                  <a:cubicBezTo>
                    <a:pt x="114" y="0"/>
                    <a:pt x="0" y="115"/>
                    <a:pt x="0" y="256"/>
                  </a:cubicBezTo>
                  <a:lnTo>
                    <a:pt x="0" y="256"/>
                  </a:lnTo>
                  <a:lnTo>
                    <a:pt x="0" y="256"/>
                  </a:lnTo>
                  <a:cubicBezTo>
                    <a:pt x="0" y="398"/>
                    <a:pt x="114" y="512"/>
                    <a:pt x="256" y="512"/>
                  </a:cubicBezTo>
                  <a:lnTo>
                    <a:pt x="256" y="512"/>
                  </a:lnTo>
                  <a:lnTo>
                    <a:pt x="2048" y="512"/>
                  </a:lnTo>
                  <a:close/>
                </a:path>
              </a:pathLst>
            </a:custGeom>
            <a:solidFill>
              <a:srgbClr val="CCFFFF"/>
            </a:solidFill>
            <a:ln w="0">
              <a:solidFill>
                <a:srgbClr val="000000"/>
              </a:solidFill>
              <a:prstDash val="solid"/>
              <a:round/>
              <a:headEnd/>
              <a:tailEnd/>
            </a:ln>
          </p:spPr>
          <p:txBody>
            <a:bodyPr/>
            <a:lstStyle/>
            <a:p>
              <a:endParaRPr lang="en-US"/>
            </a:p>
          </p:txBody>
        </p:sp>
        <p:sp>
          <p:nvSpPr>
            <p:cNvPr id="1748066" name="Freeform 98"/>
            <p:cNvSpPr>
              <a:spLocks/>
            </p:cNvSpPr>
            <p:nvPr/>
          </p:nvSpPr>
          <p:spPr bwMode="auto">
            <a:xfrm>
              <a:off x="783" y="618"/>
              <a:ext cx="1220" cy="232"/>
            </a:xfrm>
            <a:custGeom>
              <a:avLst/>
              <a:gdLst>
                <a:gd name="T0" fmla="*/ 2048 w 2304"/>
                <a:gd name="T1" fmla="*/ 512 h 512"/>
                <a:gd name="T2" fmla="*/ 2304 w 2304"/>
                <a:gd name="T3" fmla="*/ 256 h 512"/>
                <a:gd name="T4" fmla="*/ 2304 w 2304"/>
                <a:gd name="T5" fmla="*/ 256 h 512"/>
                <a:gd name="T6" fmla="*/ 2304 w 2304"/>
                <a:gd name="T7" fmla="*/ 256 h 512"/>
                <a:gd name="T8" fmla="*/ 2048 w 2304"/>
                <a:gd name="T9" fmla="*/ 0 h 512"/>
                <a:gd name="T10" fmla="*/ 2048 w 2304"/>
                <a:gd name="T11" fmla="*/ 0 h 512"/>
                <a:gd name="T12" fmla="*/ 256 w 2304"/>
                <a:gd name="T13" fmla="*/ 0 h 512"/>
                <a:gd name="T14" fmla="*/ 0 w 2304"/>
                <a:gd name="T15" fmla="*/ 256 h 512"/>
                <a:gd name="T16" fmla="*/ 0 w 2304"/>
                <a:gd name="T17" fmla="*/ 256 h 512"/>
                <a:gd name="T18" fmla="*/ 0 w 2304"/>
                <a:gd name="T19" fmla="*/ 256 h 512"/>
                <a:gd name="T20" fmla="*/ 256 w 2304"/>
                <a:gd name="T21" fmla="*/ 512 h 512"/>
                <a:gd name="T22" fmla="*/ 256 w 2304"/>
                <a:gd name="T23" fmla="*/ 512 h 512"/>
                <a:gd name="T24" fmla="*/ 2048 w 2304"/>
                <a:gd name="T25" fmla="*/ 5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04" h="512">
                  <a:moveTo>
                    <a:pt x="2048" y="512"/>
                  </a:moveTo>
                  <a:cubicBezTo>
                    <a:pt x="2189" y="512"/>
                    <a:pt x="2304" y="398"/>
                    <a:pt x="2304" y="256"/>
                  </a:cubicBezTo>
                  <a:lnTo>
                    <a:pt x="2304" y="256"/>
                  </a:lnTo>
                  <a:lnTo>
                    <a:pt x="2304" y="256"/>
                  </a:lnTo>
                  <a:cubicBezTo>
                    <a:pt x="2304" y="115"/>
                    <a:pt x="2189" y="0"/>
                    <a:pt x="2048" y="0"/>
                  </a:cubicBezTo>
                  <a:lnTo>
                    <a:pt x="2048" y="0"/>
                  </a:lnTo>
                  <a:lnTo>
                    <a:pt x="256" y="0"/>
                  </a:lnTo>
                  <a:cubicBezTo>
                    <a:pt x="114" y="0"/>
                    <a:pt x="0" y="115"/>
                    <a:pt x="0" y="256"/>
                  </a:cubicBezTo>
                  <a:lnTo>
                    <a:pt x="0" y="256"/>
                  </a:lnTo>
                  <a:lnTo>
                    <a:pt x="0" y="256"/>
                  </a:lnTo>
                  <a:cubicBezTo>
                    <a:pt x="0" y="398"/>
                    <a:pt x="114" y="512"/>
                    <a:pt x="256" y="512"/>
                  </a:cubicBezTo>
                  <a:lnTo>
                    <a:pt x="256" y="512"/>
                  </a:lnTo>
                  <a:lnTo>
                    <a:pt x="2048" y="512"/>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67" name="Rectangle 99"/>
            <p:cNvSpPr>
              <a:spLocks noChangeArrowheads="1"/>
            </p:cNvSpPr>
            <p:nvPr/>
          </p:nvSpPr>
          <p:spPr bwMode="auto">
            <a:xfrm>
              <a:off x="1214" y="673"/>
              <a:ext cx="33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300">
                  <a:solidFill>
                    <a:srgbClr val="000000"/>
                  </a:solidFill>
                  <a:latin typeface="Arial" panose="020B0604020202020204" pitchFamily="34" charset="0"/>
                </a:rPr>
                <a:t>Search</a:t>
              </a:r>
              <a:endParaRPr lang="en-US" altLang="en-US" sz="1800">
                <a:latin typeface="Arial" panose="020B0604020202020204" pitchFamily="34" charset="0"/>
              </a:endParaRPr>
            </a:p>
          </p:txBody>
        </p:sp>
        <p:sp>
          <p:nvSpPr>
            <p:cNvPr id="1748068" name="Freeform 100"/>
            <p:cNvSpPr>
              <a:spLocks/>
            </p:cNvSpPr>
            <p:nvPr/>
          </p:nvSpPr>
          <p:spPr bwMode="auto">
            <a:xfrm>
              <a:off x="1625" y="850"/>
              <a:ext cx="105" cy="256"/>
            </a:xfrm>
            <a:custGeom>
              <a:avLst/>
              <a:gdLst>
                <a:gd name="T0" fmla="*/ 52 w 105"/>
                <a:gd name="T1" fmla="*/ 0 h 256"/>
                <a:gd name="T2" fmla="*/ 0 w 105"/>
                <a:gd name="T3" fmla="*/ 45 h 256"/>
                <a:gd name="T4" fmla="*/ 35 w 105"/>
                <a:gd name="T5" fmla="*/ 45 h 256"/>
                <a:gd name="T6" fmla="*/ 35 w 105"/>
                <a:gd name="T7" fmla="*/ 256 h 256"/>
                <a:gd name="T8" fmla="*/ 70 w 105"/>
                <a:gd name="T9" fmla="*/ 256 h 256"/>
                <a:gd name="T10" fmla="*/ 70 w 105"/>
                <a:gd name="T11" fmla="*/ 45 h 256"/>
                <a:gd name="T12" fmla="*/ 105 w 105"/>
                <a:gd name="T13" fmla="*/ 45 h 256"/>
                <a:gd name="T14" fmla="*/ 52 w 105"/>
                <a:gd name="T15" fmla="*/ 0 h 2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56">
                  <a:moveTo>
                    <a:pt x="52" y="0"/>
                  </a:moveTo>
                  <a:lnTo>
                    <a:pt x="0" y="45"/>
                  </a:lnTo>
                  <a:lnTo>
                    <a:pt x="35" y="45"/>
                  </a:lnTo>
                  <a:lnTo>
                    <a:pt x="35" y="256"/>
                  </a:lnTo>
                  <a:lnTo>
                    <a:pt x="70" y="256"/>
                  </a:lnTo>
                  <a:lnTo>
                    <a:pt x="70" y="45"/>
                  </a:lnTo>
                  <a:lnTo>
                    <a:pt x="105" y="45"/>
                  </a:lnTo>
                  <a:lnTo>
                    <a:pt x="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69" name="Freeform 101"/>
            <p:cNvSpPr>
              <a:spLocks/>
            </p:cNvSpPr>
            <p:nvPr/>
          </p:nvSpPr>
          <p:spPr bwMode="auto">
            <a:xfrm>
              <a:off x="1625" y="850"/>
              <a:ext cx="105" cy="256"/>
            </a:xfrm>
            <a:custGeom>
              <a:avLst/>
              <a:gdLst>
                <a:gd name="T0" fmla="*/ 52 w 105"/>
                <a:gd name="T1" fmla="*/ 0 h 256"/>
                <a:gd name="T2" fmla="*/ 0 w 105"/>
                <a:gd name="T3" fmla="*/ 45 h 256"/>
                <a:gd name="T4" fmla="*/ 35 w 105"/>
                <a:gd name="T5" fmla="*/ 45 h 256"/>
                <a:gd name="T6" fmla="*/ 35 w 105"/>
                <a:gd name="T7" fmla="*/ 256 h 256"/>
                <a:gd name="T8" fmla="*/ 70 w 105"/>
                <a:gd name="T9" fmla="*/ 256 h 256"/>
                <a:gd name="T10" fmla="*/ 70 w 105"/>
                <a:gd name="T11" fmla="*/ 45 h 256"/>
                <a:gd name="T12" fmla="*/ 105 w 105"/>
                <a:gd name="T13" fmla="*/ 45 h 256"/>
                <a:gd name="T14" fmla="*/ 52 w 105"/>
                <a:gd name="T15" fmla="*/ 0 h 2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56">
                  <a:moveTo>
                    <a:pt x="52" y="0"/>
                  </a:moveTo>
                  <a:lnTo>
                    <a:pt x="0" y="45"/>
                  </a:lnTo>
                  <a:lnTo>
                    <a:pt x="35" y="45"/>
                  </a:lnTo>
                  <a:lnTo>
                    <a:pt x="35" y="256"/>
                  </a:lnTo>
                  <a:lnTo>
                    <a:pt x="70" y="256"/>
                  </a:lnTo>
                  <a:lnTo>
                    <a:pt x="70" y="45"/>
                  </a:lnTo>
                  <a:lnTo>
                    <a:pt x="105" y="45"/>
                  </a:lnTo>
                  <a:lnTo>
                    <a:pt x="52" y="0"/>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70" name="Freeform 102"/>
            <p:cNvSpPr>
              <a:spLocks/>
            </p:cNvSpPr>
            <p:nvPr/>
          </p:nvSpPr>
          <p:spPr bwMode="auto">
            <a:xfrm>
              <a:off x="1135" y="1477"/>
              <a:ext cx="1084" cy="232"/>
            </a:xfrm>
            <a:custGeom>
              <a:avLst/>
              <a:gdLst>
                <a:gd name="T0" fmla="*/ 1792 w 2048"/>
                <a:gd name="T1" fmla="*/ 512 h 512"/>
                <a:gd name="T2" fmla="*/ 2048 w 2048"/>
                <a:gd name="T3" fmla="*/ 256 h 512"/>
                <a:gd name="T4" fmla="*/ 2048 w 2048"/>
                <a:gd name="T5" fmla="*/ 256 h 512"/>
                <a:gd name="T6" fmla="*/ 2048 w 2048"/>
                <a:gd name="T7" fmla="*/ 256 h 512"/>
                <a:gd name="T8" fmla="*/ 1792 w 2048"/>
                <a:gd name="T9" fmla="*/ 0 h 512"/>
                <a:gd name="T10" fmla="*/ 256 w 2048"/>
                <a:gd name="T11" fmla="*/ 0 h 512"/>
                <a:gd name="T12" fmla="*/ 0 w 2048"/>
                <a:gd name="T13" fmla="*/ 256 h 512"/>
                <a:gd name="T14" fmla="*/ 0 w 2048"/>
                <a:gd name="T15" fmla="*/ 256 h 512"/>
                <a:gd name="T16" fmla="*/ 0 w 2048"/>
                <a:gd name="T17" fmla="*/ 256 h 512"/>
                <a:gd name="T18" fmla="*/ 256 w 2048"/>
                <a:gd name="T19" fmla="*/ 512 h 512"/>
                <a:gd name="T20" fmla="*/ 256 w 2048"/>
                <a:gd name="T21" fmla="*/ 512 h 512"/>
                <a:gd name="T22" fmla="*/ 1792 w 2048"/>
                <a:gd name="T23" fmla="*/ 5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8" h="512">
                  <a:moveTo>
                    <a:pt x="1792" y="512"/>
                  </a:moveTo>
                  <a:cubicBezTo>
                    <a:pt x="1934" y="512"/>
                    <a:pt x="2048" y="397"/>
                    <a:pt x="2048" y="256"/>
                  </a:cubicBezTo>
                  <a:lnTo>
                    <a:pt x="2048" y="256"/>
                  </a:lnTo>
                  <a:lnTo>
                    <a:pt x="2048" y="256"/>
                  </a:lnTo>
                  <a:cubicBezTo>
                    <a:pt x="2048" y="114"/>
                    <a:pt x="1934" y="0"/>
                    <a:pt x="1792" y="0"/>
                  </a:cubicBezTo>
                  <a:lnTo>
                    <a:pt x="256" y="0"/>
                  </a:lnTo>
                  <a:cubicBezTo>
                    <a:pt x="115" y="0"/>
                    <a:pt x="0" y="114"/>
                    <a:pt x="0" y="256"/>
                  </a:cubicBezTo>
                  <a:lnTo>
                    <a:pt x="0" y="256"/>
                  </a:lnTo>
                  <a:lnTo>
                    <a:pt x="0" y="256"/>
                  </a:lnTo>
                  <a:cubicBezTo>
                    <a:pt x="0" y="397"/>
                    <a:pt x="115" y="512"/>
                    <a:pt x="256" y="512"/>
                  </a:cubicBezTo>
                  <a:lnTo>
                    <a:pt x="256" y="512"/>
                  </a:lnTo>
                  <a:lnTo>
                    <a:pt x="1792" y="512"/>
                  </a:lnTo>
                  <a:close/>
                </a:path>
              </a:pathLst>
            </a:custGeom>
            <a:solidFill>
              <a:srgbClr val="CCFFFF"/>
            </a:solidFill>
            <a:ln w="0">
              <a:solidFill>
                <a:srgbClr val="000000"/>
              </a:solidFill>
              <a:prstDash val="solid"/>
              <a:round/>
              <a:headEnd/>
              <a:tailEnd/>
            </a:ln>
          </p:spPr>
          <p:txBody>
            <a:bodyPr/>
            <a:lstStyle/>
            <a:p>
              <a:endParaRPr lang="en-US"/>
            </a:p>
          </p:txBody>
        </p:sp>
        <p:sp>
          <p:nvSpPr>
            <p:cNvPr id="1748071" name="Freeform 103"/>
            <p:cNvSpPr>
              <a:spLocks/>
            </p:cNvSpPr>
            <p:nvPr/>
          </p:nvSpPr>
          <p:spPr bwMode="auto">
            <a:xfrm>
              <a:off x="1135" y="1477"/>
              <a:ext cx="1084" cy="232"/>
            </a:xfrm>
            <a:custGeom>
              <a:avLst/>
              <a:gdLst>
                <a:gd name="T0" fmla="*/ 1792 w 2048"/>
                <a:gd name="T1" fmla="*/ 512 h 512"/>
                <a:gd name="T2" fmla="*/ 2048 w 2048"/>
                <a:gd name="T3" fmla="*/ 256 h 512"/>
                <a:gd name="T4" fmla="*/ 2048 w 2048"/>
                <a:gd name="T5" fmla="*/ 256 h 512"/>
                <a:gd name="T6" fmla="*/ 2048 w 2048"/>
                <a:gd name="T7" fmla="*/ 256 h 512"/>
                <a:gd name="T8" fmla="*/ 1792 w 2048"/>
                <a:gd name="T9" fmla="*/ 0 h 512"/>
                <a:gd name="T10" fmla="*/ 256 w 2048"/>
                <a:gd name="T11" fmla="*/ 0 h 512"/>
                <a:gd name="T12" fmla="*/ 0 w 2048"/>
                <a:gd name="T13" fmla="*/ 256 h 512"/>
                <a:gd name="T14" fmla="*/ 0 w 2048"/>
                <a:gd name="T15" fmla="*/ 256 h 512"/>
                <a:gd name="T16" fmla="*/ 0 w 2048"/>
                <a:gd name="T17" fmla="*/ 256 h 512"/>
                <a:gd name="T18" fmla="*/ 256 w 2048"/>
                <a:gd name="T19" fmla="*/ 512 h 512"/>
                <a:gd name="T20" fmla="*/ 256 w 2048"/>
                <a:gd name="T21" fmla="*/ 512 h 512"/>
                <a:gd name="T22" fmla="*/ 1792 w 2048"/>
                <a:gd name="T23" fmla="*/ 5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8" h="512">
                  <a:moveTo>
                    <a:pt x="1792" y="512"/>
                  </a:moveTo>
                  <a:cubicBezTo>
                    <a:pt x="1934" y="512"/>
                    <a:pt x="2048" y="397"/>
                    <a:pt x="2048" y="256"/>
                  </a:cubicBezTo>
                  <a:lnTo>
                    <a:pt x="2048" y="256"/>
                  </a:lnTo>
                  <a:lnTo>
                    <a:pt x="2048" y="256"/>
                  </a:lnTo>
                  <a:cubicBezTo>
                    <a:pt x="2048" y="114"/>
                    <a:pt x="1934" y="0"/>
                    <a:pt x="1792" y="0"/>
                  </a:cubicBezTo>
                  <a:lnTo>
                    <a:pt x="256" y="0"/>
                  </a:lnTo>
                  <a:cubicBezTo>
                    <a:pt x="115" y="0"/>
                    <a:pt x="0" y="114"/>
                    <a:pt x="0" y="256"/>
                  </a:cubicBezTo>
                  <a:lnTo>
                    <a:pt x="0" y="256"/>
                  </a:lnTo>
                  <a:lnTo>
                    <a:pt x="0" y="256"/>
                  </a:lnTo>
                  <a:cubicBezTo>
                    <a:pt x="0" y="397"/>
                    <a:pt x="115" y="512"/>
                    <a:pt x="256" y="512"/>
                  </a:cubicBezTo>
                  <a:lnTo>
                    <a:pt x="256" y="512"/>
                  </a:lnTo>
                  <a:lnTo>
                    <a:pt x="1792" y="512"/>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72" name="Rectangle 104"/>
            <p:cNvSpPr>
              <a:spLocks noChangeArrowheads="1"/>
            </p:cNvSpPr>
            <p:nvPr/>
          </p:nvSpPr>
          <p:spPr bwMode="auto">
            <a:xfrm>
              <a:off x="1180" y="1529"/>
              <a:ext cx="90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300">
                  <a:solidFill>
                    <a:srgbClr val="000000"/>
                  </a:solidFill>
                  <a:latin typeface="Arial" panose="020B0604020202020204" pitchFamily="34" charset="0"/>
                </a:rPr>
                <a:t>Relevance Ranking</a:t>
              </a:r>
              <a:endParaRPr lang="en-US" altLang="en-US" sz="1800">
                <a:latin typeface="Arial" panose="020B0604020202020204" pitchFamily="34" charset="0"/>
              </a:endParaRPr>
            </a:p>
          </p:txBody>
        </p:sp>
        <p:sp>
          <p:nvSpPr>
            <p:cNvPr id="1748073" name="Freeform 105"/>
            <p:cNvSpPr>
              <a:spLocks/>
            </p:cNvSpPr>
            <p:nvPr/>
          </p:nvSpPr>
          <p:spPr bwMode="auto">
            <a:xfrm>
              <a:off x="1625" y="1338"/>
              <a:ext cx="105" cy="139"/>
            </a:xfrm>
            <a:custGeom>
              <a:avLst/>
              <a:gdLst>
                <a:gd name="T0" fmla="*/ 52 w 105"/>
                <a:gd name="T1" fmla="*/ 0 h 139"/>
                <a:gd name="T2" fmla="*/ 0 w 105"/>
                <a:gd name="T3" fmla="*/ 44 h 139"/>
                <a:gd name="T4" fmla="*/ 35 w 105"/>
                <a:gd name="T5" fmla="*/ 44 h 139"/>
                <a:gd name="T6" fmla="*/ 35 w 105"/>
                <a:gd name="T7" fmla="*/ 139 h 139"/>
                <a:gd name="T8" fmla="*/ 70 w 105"/>
                <a:gd name="T9" fmla="*/ 139 h 139"/>
                <a:gd name="T10" fmla="*/ 70 w 105"/>
                <a:gd name="T11" fmla="*/ 44 h 139"/>
                <a:gd name="T12" fmla="*/ 105 w 105"/>
                <a:gd name="T13" fmla="*/ 44 h 139"/>
                <a:gd name="T14" fmla="*/ 52 w 105"/>
                <a:gd name="T15" fmla="*/ 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39">
                  <a:moveTo>
                    <a:pt x="52" y="0"/>
                  </a:moveTo>
                  <a:lnTo>
                    <a:pt x="0" y="44"/>
                  </a:lnTo>
                  <a:lnTo>
                    <a:pt x="35" y="44"/>
                  </a:lnTo>
                  <a:lnTo>
                    <a:pt x="35" y="139"/>
                  </a:lnTo>
                  <a:lnTo>
                    <a:pt x="70" y="139"/>
                  </a:lnTo>
                  <a:lnTo>
                    <a:pt x="70" y="44"/>
                  </a:lnTo>
                  <a:lnTo>
                    <a:pt x="105" y="44"/>
                  </a:lnTo>
                  <a:lnTo>
                    <a:pt x="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74" name="Freeform 106"/>
            <p:cNvSpPr>
              <a:spLocks/>
            </p:cNvSpPr>
            <p:nvPr/>
          </p:nvSpPr>
          <p:spPr bwMode="auto">
            <a:xfrm>
              <a:off x="1625" y="1338"/>
              <a:ext cx="105" cy="139"/>
            </a:xfrm>
            <a:custGeom>
              <a:avLst/>
              <a:gdLst>
                <a:gd name="T0" fmla="*/ 52 w 105"/>
                <a:gd name="T1" fmla="*/ 0 h 139"/>
                <a:gd name="T2" fmla="*/ 0 w 105"/>
                <a:gd name="T3" fmla="*/ 44 h 139"/>
                <a:gd name="T4" fmla="*/ 35 w 105"/>
                <a:gd name="T5" fmla="*/ 44 h 139"/>
                <a:gd name="T6" fmla="*/ 35 w 105"/>
                <a:gd name="T7" fmla="*/ 139 h 139"/>
                <a:gd name="T8" fmla="*/ 70 w 105"/>
                <a:gd name="T9" fmla="*/ 139 h 139"/>
                <a:gd name="T10" fmla="*/ 70 w 105"/>
                <a:gd name="T11" fmla="*/ 44 h 139"/>
                <a:gd name="T12" fmla="*/ 105 w 105"/>
                <a:gd name="T13" fmla="*/ 44 h 139"/>
                <a:gd name="T14" fmla="*/ 52 w 105"/>
                <a:gd name="T15" fmla="*/ 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39">
                  <a:moveTo>
                    <a:pt x="52" y="0"/>
                  </a:moveTo>
                  <a:lnTo>
                    <a:pt x="0" y="44"/>
                  </a:lnTo>
                  <a:lnTo>
                    <a:pt x="35" y="44"/>
                  </a:lnTo>
                  <a:lnTo>
                    <a:pt x="35" y="139"/>
                  </a:lnTo>
                  <a:lnTo>
                    <a:pt x="70" y="139"/>
                  </a:lnTo>
                  <a:lnTo>
                    <a:pt x="70" y="44"/>
                  </a:lnTo>
                  <a:lnTo>
                    <a:pt x="105" y="44"/>
                  </a:lnTo>
                  <a:lnTo>
                    <a:pt x="52" y="0"/>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748076" name="Group 108"/>
          <p:cNvGrpSpPr>
            <a:grpSpLocks/>
          </p:cNvGrpSpPr>
          <p:nvPr/>
        </p:nvGrpSpPr>
        <p:grpSpPr bwMode="auto">
          <a:xfrm>
            <a:off x="4766247" y="1412885"/>
            <a:ext cx="2381250" cy="844550"/>
            <a:chOff x="3388" y="612"/>
            <a:chExt cx="1500" cy="532"/>
          </a:xfrm>
        </p:grpSpPr>
        <p:sp>
          <p:nvSpPr>
            <p:cNvPr id="1748077" name="Line 109"/>
            <p:cNvSpPr>
              <a:spLocks noChangeShapeType="1"/>
            </p:cNvSpPr>
            <p:nvPr/>
          </p:nvSpPr>
          <p:spPr bwMode="auto">
            <a:xfrm flipV="1">
              <a:off x="3388" y="902"/>
              <a:ext cx="0" cy="24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8078" name="Text Box 110"/>
            <p:cNvSpPr txBox="1">
              <a:spLocks noChangeArrowheads="1"/>
            </p:cNvSpPr>
            <p:nvPr/>
          </p:nvSpPr>
          <p:spPr bwMode="auto">
            <a:xfrm>
              <a:off x="3436" y="612"/>
              <a:ext cx="145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dirty="0">
                  <a:latin typeface="Arial" panose="020B0604020202020204" pitchFamily="34" charset="0"/>
                </a:rPr>
                <a:t>Ranking based on link structure analysis</a:t>
              </a:r>
            </a:p>
          </p:txBody>
        </p:sp>
      </p:grpSp>
      <p:grpSp>
        <p:nvGrpSpPr>
          <p:cNvPr id="1748079" name="Group 111"/>
          <p:cNvGrpSpPr>
            <a:grpSpLocks/>
          </p:cNvGrpSpPr>
          <p:nvPr/>
        </p:nvGrpSpPr>
        <p:grpSpPr bwMode="auto">
          <a:xfrm>
            <a:off x="166858" y="2655617"/>
            <a:ext cx="1804988" cy="825500"/>
            <a:chOff x="122" y="1446"/>
            <a:chExt cx="1137" cy="520"/>
          </a:xfrm>
        </p:grpSpPr>
        <p:sp>
          <p:nvSpPr>
            <p:cNvPr id="1748080" name="Text Box 112"/>
            <p:cNvSpPr txBox="1">
              <a:spLocks noChangeArrowheads="1"/>
            </p:cNvSpPr>
            <p:nvPr/>
          </p:nvSpPr>
          <p:spPr bwMode="auto">
            <a:xfrm>
              <a:off x="122" y="1446"/>
              <a:ext cx="968"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dirty="0">
                  <a:latin typeface="Arial" panose="020B0604020202020204" pitchFamily="34" charset="0"/>
                </a:rPr>
                <a:t>Similarity based on content or text</a:t>
              </a:r>
            </a:p>
          </p:txBody>
        </p:sp>
        <p:sp>
          <p:nvSpPr>
            <p:cNvPr id="1748081" name="Line 113"/>
            <p:cNvSpPr>
              <a:spLocks noChangeShapeType="1"/>
            </p:cNvSpPr>
            <p:nvPr/>
          </p:nvSpPr>
          <p:spPr bwMode="auto">
            <a:xfrm flipH="1">
              <a:off x="848" y="1676"/>
              <a:ext cx="411"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306228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80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8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0327" y="1549976"/>
            <a:ext cx="8222672" cy="4316566"/>
          </a:xfrm>
          <a:prstGeom prst="rect">
            <a:avLst/>
          </a:prstGeom>
          <a:noFill/>
        </p:spPr>
        <p:txBody>
          <a:bodyPr wrap="square" rtlCol="0">
            <a:spAutoFit/>
          </a:bodyPr>
          <a:lstStyle/>
          <a:p>
            <a:pPr marL="257175" indent="-257175">
              <a:buFont typeface="Wingdings" panose="05000000000000000000" pitchFamily="2" charset="2"/>
              <a:buChar char="q"/>
            </a:pPr>
            <a:r>
              <a:rPr lang="en-US" sz="1350" dirty="0"/>
              <a:t>Stemming is the process of reducing a word to its word stem that affixes to suffixes and prefixes or to the roots of words known as a lemma. </a:t>
            </a:r>
            <a:endParaRPr lang="en-US" sz="1350" dirty="0"/>
          </a:p>
          <a:p>
            <a:pPr marL="257175" indent="-257175">
              <a:buFont typeface="Wingdings" panose="05000000000000000000" pitchFamily="2" charset="2"/>
              <a:buChar char="q"/>
            </a:pPr>
            <a:r>
              <a:rPr lang="en-US" sz="1350" i="1" dirty="0"/>
              <a:t>"Stemming is the process of reducing inflection in words to their root forms such as mapping a group of words to the same stem even if the stem itself is not a valid word in the Language</a:t>
            </a:r>
            <a:r>
              <a:rPr lang="en-US" sz="1350" i="1" dirty="0"/>
              <a:t>.“</a:t>
            </a:r>
          </a:p>
          <a:p>
            <a:pPr marL="257175" indent="-257175">
              <a:buFont typeface="Wingdings" panose="05000000000000000000" pitchFamily="2" charset="2"/>
              <a:buChar char="q"/>
            </a:pPr>
            <a:r>
              <a:rPr lang="en-US" sz="1350" dirty="0"/>
              <a:t>Stemming </a:t>
            </a:r>
            <a:r>
              <a:rPr lang="en-US" sz="1350" dirty="0"/>
              <a:t>is important in N</a:t>
            </a:r>
            <a:r>
              <a:rPr lang="en-US" sz="1350" dirty="0"/>
              <a:t>atural Language Understanding and </a:t>
            </a:r>
            <a:r>
              <a:rPr lang="en-US" sz="1350" dirty="0"/>
              <a:t>N</a:t>
            </a:r>
            <a:r>
              <a:rPr lang="en-US" sz="1350" dirty="0"/>
              <a:t>atural </a:t>
            </a:r>
            <a:r>
              <a:rPr lang="en-US" sz="1350" dirty="0"/>
              <a:t>L</a:t>
            </a:r>
            <a:r>
              <a:rPr lang="en-US" sz="1350" dirty="0"/>
              <a:t>anguage Processing.</a:t>
            </a:r>
          </a:p>
          <a:p>
            <a:pPr marL="257175" indent="-257175">
              <a:buFont typeface="Wingdings" panose="05000000000000000000" pitchFamily="2" charset="2"/>
              <a:buChar char="q"/>
            </a:pPr>
            <a:r>
              <a:rPr lang="en-US" sz="1350" dirty="0"/>
              <a:t>Lemmatization</a:t>
            </a:r>
            <a:r>
              <a:rPr lang="en-US" sz="1350" dirty="0"/>
              <a:t> tries to take a similarly careful approach to removing inflections. Lemmatization does not simply chop off inflections, but instead relies on a lexical knowledge base like WordNet to obtain the correct base forms of words</a:t>
            </a:r>
            <a:r>
              <a:rPr lang="en-US" sz="1350" dirty="0"/>
              <a:t>.</a:t>
            </a:r>
          </a:p>
          <a:p>
            <a:pPr marL="257175" indent="-257175">
              <a:buFont typeface="Wingdings" panose="05000000000000000000" pitchFamily="2" charset="2"/>
              <a:buChar char="q"/>
            </a:pPr>
            <a:r>
              <a:rPr lang="en-US" sz="1350" dirty="0"/>
              <a:t>For example, WordNet lemmatizes </a:t>
            </a:r>
            <a:r>
              <a:rPr lang="en-US" sz="1350" i="1" dirty="0"/>
              <a:t>geese</a:t>
            </a:r>
            <a:r>
              <a:rPr lang="en-US" sz="1350" dirty="0"/>
              <a:t> to </a:t>
            </a:r>
            <a:r>
              <a:rPr lang="en-US" sz="1350" i="1" dirty="0"/>
              <a:t>goose</a:t>
            </a:r>
            <a:r>
              <a:rPr lang="en-US" sz="1350" dirty="0"/>
              <a:t> and lemmatizes </a:t>
            </a:r>
            <a:r>
              <a:rPr lang="en-US" sz="1350" i="1" dirty="0"/>
              <a:t>meanness</a:t>
            </a:r>
            <a:r>
              <a:rPr lang="en-US" sz="1350" dirty="0"/>
              <a:t> and </a:t>
            </a:r>
            <a:r>
              <a:rPr lang="en-US" sz="1350" i="1" dirty="0"/>
              <a:t>meaning</a:t>
            </a:r>
            <a:r>
              <a:rPr lang="en-US" sz="1350" dirty="0"/>
              <a:t> to themselves. </a:t>
            </a:r>
            <a:endParaRPr lang="en-US" sz="1350" dirty="0"/>
          </a:p>
          <a:p>
            <a:pPr marL="257175" indent="-257175">
              <a:buFont typeface="Wingdings" panose="05000000000000000000" pitchFamily="2" charset="2"/>
              <a:buChar char="q"/>
            </a:pPr>
            <a:r>
              <a:rPr lang="en-US" sz="1350" i="1" dirty="0"/>
              <a:t>Stemming </a:t>
            </a:r>
            <a:r>
              <a:rPr lang="en-US" sz="1350" i="1" dirty="0"/>
              <a:t>is different to Lemmatization in the approach it uses to produce root forms of words and the word produced</a:t>
            </a:r>
            <a:r>
              <a:rPr lang="en-US" sz="1350" i="1" dirty="0"/>
              <a:t>.</a:t>
            </a:r>
          </a:p>
          <a:p>
            <a:pPr marL="257175" indent="-257175">
              <a:buFont typeface="Wingdings" panose="05000000000000000000" pitchFamily="2" charset="2"/>
              <a:buChar char="q"/>
            </a:pPr>
            <a:r>
              <a:rPr lang="en-US" sz="1350" dirty="0"/>
              <a:t>Stemming and Lemmatization are widely used in </a:t>
            </a:r>
            <a:r>
              <a:rPr lang="en-US" sz="1350" b="1" dirty="0"/>
              <a:t>tagging systems, indexing, SEOs, Web search results, and information retrieval</a:t>
            </a:r>
            <a:r>
              <a:rPr lang="en-US" sz="1350" dirty="0"/>
              <a:t>. For example, searching for </a:t>
            </a:r>
            <a:r>
              <a:rPr lang="en-US" sz="1350" i="1" dirty="0"/>
              <a:t>fish</a:t>
            </a:r>
            <a:r>
              <a:rPr lang="en-US" sz="1350" dirty="0"/>
              <a:t> on Google will also result in </a:t>
            </a:r>
            <a:r>
              <a:rPr lang="en-US" sz="1350" i="1" dirty="0"/>
              <a:t>fishes</a:t>
            </a:r>
            <a:r>
              <a:rPr lang="en-US" sz="1350" dirty="0"/>
              <a:t>, </a:t>
            </a:r>
            <a:r>
              <a:rPr lang="en-US" sz="1350" i="1" dirty="0"/>
              <a:t>fishing</a:t>
            </a:r>
            <a:r>
              <a:rPr lang="en-US" sz="1350" dirty="0"/>
              <a:t> as </a:t>
            </a:r>
            <a:r>
              <a:rPr lang="en-US" sz="1350" i="1" dirty="0"/>
              <a:t>fish</a:t>
            </a:r>
            <a:r>
              <a:rPr lang="en-US" sz="1350" dirty="0"/>
              <a:t> is the stem of both words. </a:t>
            </a:r>
            <a:endParaRPr lang="en-US" sz="1350" dirty="0"/>
          </a:p>
          <a:p>
            <a:endParaRPr lang="en-US" sz="1350" dirty="0"/>
          </a:p>
          <a:p>
            <a:pPr marL="257175" indent="-257175">
              <a:buFont typeface="Wingdings" panose="05000000000000000000" pitchFamily="2" charset="2"/>
              <a:buChar char="q"/>
            </a:pPr>
            <a:r>
              <a:rPr lang="en-US" sz="1350" b="1" i="1" dirty="0"/>
              <a:t>Lemmatization is the process of converting a word to its base form. The difference between stemming and lemmatization is, lemmatization considers the context and converts the word to its meaningful base form, whereas stemming just removes the last few characters, often leading to incorrect meanings and spelling errors.</a:t>
            </a:r>
            <a:endParaRPr lang="en-US" sz="1350" b="1" dirty="0"/>
          </a:p>
          <a:p>
            <a:pPr marL="257175" indent="-257175">
              <a:buFont typeface="Wingdings" panose="05000000000000000000" pitchFamily="2" charset="2"/>
              <a:buChar char="q"/>
            </a:pPr>
            <a:endParaRPr lang="en-IN" dirty="0"/>
          </a:p>
        </p:txBody>
      </p:sp>
      <p:sp>
        <p:nvSpPr>
          <p:cNvPr id="4" name="TextBox 3"/>
          <p:cNvSpPr txBox="1"/>
          <p:nvPr/>
        </p:nvSpPr>
        <p:spPr>
          <a:xfrm>
            <a:off x="3221182" y="1051214"/>
            <a:ext cx="3368807" cy="300082"/>
          </a:xfrm>
          <a:prstGeom prst="rect">
            <a:avLst/>
          </a:prstGeom>
          <a:noFill/>
        </p:spPr>
        <p:txBody>
          <a:bodyPr wrap="none" rtlCol="0">
            <a:spAutoFit/>
          </a:bodyPr>
          <a:lstStyle/>
          <a:p>
            <a:r>
              <a:rPr lang="en-US" sz="1350" b="1" dirty="0">
                <a:solidFill>
                  <a:srgbClr val="FF0000"/>
                </a:solidFill>
              </a:rPr>
              <a:t>WHAT IS STEMMING AND LAMMITIZATION ?</a:t>
            </a:r>
            <a:endParaRPr lang="en-IN" sz="1350" b="1" dirty="0">
              <a:solidFill>
                <a:srgbClr val="FF0000"/>
              </a:solidFill>
            </a:endParaRPr>
          </a:p>
        </p:txBody>
      </p:sp>
    </p:spTree>
    <p:extLst>
      <p:ext uri="{BB962C8B-B14F-4D97-AF65-F5344CB8AC3E}">
        <p14:creationId xmlns:p14="http://schemas.microsoft.com/office/powerpoint/2010/main" val="33678109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018" name="Rectangle 2"/>
          <p:cNvSpPr>
            <a:spLocks noChangeArrowheads="1"/>
          </p:cNvSpPr>
          <p:nvPr/>
        </p:nvSpPr>
        <p:spPr bwMode="auto">
          <a:xfrm>
            <a:off x="457200" y="1295400"/>
            <a:ext cx="7924800" cy="130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buClr>
                <a:srgbClr val="FF0033"/>
              </a:buClr>
              <a:buFontTx/>
              <a:buChar char="•"/>
            </a:pPr>
            <a:r>
              <a:rPr lang="en-US" altLang="en-US" sz="3200" b="1">
                <a:latin typeface="Times New Roman" panose="02020603050405020304" pitchFamily="18" charset="0"/>
              </a:rPr>
              <a:t> </a:t>
            </a:r>
            <a:r>
              <a:rPr lang="en-US" altLang="en-US" sz="2400" b="1"/>
              <a:t>Inverted index</a:t>
            </a:r>
          </a:p>
          <a:p>
            <a:pPr eaLnBrk="0" hangingPunct="0">
              <a:buClr>
                <a:srgbClr val="FF0033"/>
              </a:buClr>
            </a:pPr>
            <a:r>
              <a:rPr lang="en-US" altLang="en-US" sz="2400" b="1"/>
              <a:t>     - A data structure for supporting text queries</a:t>
            </a:r>
          </a:p>
          <a:p>
            <a:pPr eaLnBrk="0" hangingPunct="0">
              <a:buClr>
                <a:srgbClr val="FF0033"/>
              </a:buClr>
            </a:pPr>
            <a:r>
              <a:rPr lang="en-US" altLang="en-US" sz="2400" b="1"/>
              <a:t>     - like index in a book</a:t>
            </a:r>
            <a:endParaRPr lang="en-US" altLang="en-US" sz="2400" b="1" i="1"/>
          </a:p>
        </p:txBody>
      </p:sp>
      <p:sp>
        <p:nvSpPr>
          <p:cNvPr id="1750019" name="Rectangle 3"/>
          <p:cNvSpPr>
            <a:spLocks noChangeArrowheads="1"/>
          </p:cNvSpPr>
          <p:nvPr/>
        </p:nvSpPr>
        <p:spPr bwMode="auto">
          <a:xfrm>
            <a:off x="152400" y="531019"/>
            <a:ext cx="8616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ltLang="en-US" sz="3600" b="1" dirty="0">
                <a:latin typeface="+mn-lt"/>
              </a:rPr>
              <a:t>Relevance Ranking</a:t>
            </a:r>
            <a:endParaRPr lang="en-US" altLang="en-US" sz="3600" b="1" i="1" dirty="0">
              <a:latin typeface="+mn-lt"/>
            </a:endParaRPr>
          </a:p>
        </p:txBody>
      </p:sp>
      <p:sp>
        <p:nvSpPr>
          <p:cNvPr id="1750020" name="Text Box 4"/>
          <p:cNvSpPr txBox="1">
            <a:spLocks noChangeArrowheads="1"/>
          </p:cNvSpPr>
          <p:nvPr/>
        </p:nvSpPr>
        <p:spPr bwMode="auto">
          <a:xfrm>
            <a:off x="5697679" y="6172200"/>
            <a:ext cx="19223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i="1" dirty="0"/>
              <a:t>inverted index</a:t>
            </a:r>
          </a:p>
        </p:txBody>
      </p:sp>
      <p:sp>
        <p:nvSpPr>
          <p:cNvPr id="1750021" name="Rectangle 5"/>
          <p:cNvSpPr>
            <a:spLocks noChangeArrowheads="1"/>
          </p:cNvSpPr>
          <p:nvPr/>
        </p:nvSpPr>
        <p:spPr bwMode="auto">
          <a:xfrm>
            <a:off x="4933950" y="2743200"/>
            <a:ext cx="3657600" cy="3505200"/>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0022" name="Text Box 6"/>
          <p:cNvSpPr txBox="1">
            <a:spLocks noChangeArrowheads="1"/>
          </p:cNvSpPr>
          <p:nvPr/>
        </p:nvSpPr>
        <p:spPr bwMode="auto">
          <a:xfrm>
            <a:off x="4933950" y="2819400"/>
            <a:ext cx="3676650" cy="333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b="1">
                <a:latin typeface="Times New Roman" panose="02020603050405020304" pitchFamily="18" charset="0"/>
              </a:rPr>
              <a:t>aalborg        3452,  11437,  …..</a:t>
            </a:r>
          </a:p>
          <a:p>
            <a:pPr eaLnBrk="0" hangingPunct="0"/>
            <a:r>
              <a:rPr lang="en-US" altLang="en-US" sz="1800" b="1">
                <a:latin typeface="Times New Roman" panose="02020603050405020304" pitchFamily="18" charset="0"/>
              </a:rPr>
              <a:t>.</a:t>
            </a:r>
          </a:p>
          <a:p>
            <a:pPr eaLnBrk="0" hangingPunct="0">
              <a:lnSpc>
                <a:spcPct val="40000"/>
              </a:lnSpc>
            </a:pPr>
            <a:r>
              <a:rPr lang="en-US" altLang="en-US" sz="1800" b="1">
                <a:latin typeface="Times New Roman" panose="02020603050405020304" pitchFamily="18" charset="0"/>
              </a:rPr>
              <a:t>.</a:t>
            </a:r>
          </a:p>
          <a:p>
            <a:pPr eaLnBrk="0" hangingPunct="0">
              <a:lnSpc>
                <a:spcPct val="50000"/>
              </a:lnSpc>
            </a:pPr>
            <a:r>
              <a:rPr lang="en-US" altLang="en-US" sz="1800" b="1">
                <a:latin typeface="Times New Roman" panose="02020603050405020304" pitchFamily="18" charset="0"/>
              </a:rPr>
              <a:t>.</a:t>
            </a:r>
          </a:p>
          <a:p>
            <a:pPr eaLnBrk="0" hangingPunct="0">
              <a:lnSpc>
                <a:spcPct val="50000"/>
              </a:lnSpc>
            </a:pPr>
            <a:r>
              <a:rPr lang="en-US" altLang="en-US" sz="1800" b="1">
                <a:latin typeface="Times New Roman" panose="02020603050405020304" pitchFamily="18" charset="0"/>
              </a:rPr>
              <a:t>.</a:t>
            </a:r>
          </a:p>
          <a:p>
            <a:pPr eaLnBrk="0" hangingPunct="0">
              <a:lnSpc>
                <a:spcPct val="40000"/>
              </a:lnSpc>
            </a:pPr>
            <a:r>
              <a:rPr lang="en-US" altLang="en-US" sz="1800" b="1">
                <a:latin typeface="Times New Roman" panose="02020603050405020304" pitchFamily="18" charset="0"/>
              </a:rPr>
              <a:t>.</a:t>
            </a:r>
          </a:p>
          <a:p>
            <a:pPr eaLnBrk="0" hangingPunct="0"/>
            <a:r>
              <a:rPr lang="en-US" altLang="en-US" sz="1800" b="1">
                <a:latin typeface="Times New Roman" panose="02020603050405020304" pitchFamily="18" charset="0"/>
              </a:rPr>
              <a:t>arm                4,  19,  29,  98,  143,  ...</a:t>
            </a:r>
          </a:p>
          <a:p>
            <a:pPr eaLnBrk="0" hangingPunct="0"/>
            <a:r>
              <a:rPr lang="en-US" altLang="en-US" sz="1800" b="1">
                <a:latin typeface="Times New Roman" panose="02020603050405020304" pitchFamily="18" charset="0"/>
              </a:rPr>
              <a:t>armada          145,  457,  789,  ...</a:t>
            </a:r>
          </a:p>
          <a:p>
            <a:pPr eaLnBrk="0" hangingPunct="0"/>
            <a:r>
              <a:rPr lang="en-US" altLang="en-US" sz="1800" b="1">
                <a:latin typeface="Times New Roman" panose="02020603050405020304" pitchFamily="18" charset="0"/>
              </a:rPr>
              <a:t>armadillo       678,  2134,  3970,  ...</a:t>
            </a:r>
          </a:p>
          <a:p>
            <a:pPr eaLnBrk="0" hangingPunct="0"/>
            <a:r>
              <a:rPr lang="en-US" altLang="en-US" sz="1800" b="1">
                <a:latin typeface="Times New Roman" panose="02020603050405020304" pitchFamily="18" charset="0"/>
              </a:rPr>
              <a:t>armani           90,  256,  372,  511,  ...</a:t>
            </a:r>
          </a:p>
          <a:p>
            <a:pPr eaLnBrk="0" hangingPunct="0"/>
            <a:r>
              <a:rPr lang="en-US" altLang="en-US" sz="1800" b="1">
                <a:latin typeface="Times New Roman" panose="02020603050405020304" pitchFamily="18" charset="0"/>
              </a:rPr>
              <a:t>.</a:t>
            </a:r>
          </a:p>
          <a:p>
            <a:pPr eaLnBrk="0" hangingPunct="0">
              <a:lnSpc>
                <a:spcPct val="50000"/>
              </a:lnSpc>
            </a:pPr>
            <a:r>
              <a:rPr lang="en-US" altLang="en-US" sz="1800" b="1">
                <a:latin typeface="Times New Roman" panose="02020603050405020304" pitchFamily="18" charset="0"/>
              </a:rPr>
              <a:t>.</a:t>
            </a:r>
          </a:p>
          <a:p>
            <a:pPr eaLnBrk="0" hangingPunct="0">
              <a:lnSpc>
                <a:spcPct val="50000"/>
              </a:lnSpc>
            </a:pPr>
            <a:r>
              <a:rPr lang="en-US" altLang="en-US" sz="1800" b="1">
                <a:latin typeface="Times New Roman" panose="02020603050405020304" pitchFamily="18" charset="0"/>
              </a:rPr>
              <a:t>.</a:t>
            </a:r>
          </a:p>
          <a:p>
            <a:pPr eaLnBrk="0" hangingPunct="0">
              <a:lnSpc>
                <a:spcPct val="50000"/>
              </a:lnSpc>
            </a:pPr>
            <a:r>
              <a:rPr lang="en-US" altLang="en-US" sz="1800" b="1">
                <a:latin typeface="Times New Roman" panose="02020603050405020304" pitchFamily="18" charset="0"/>
              </a:rPr>
              <a:t>.</a:t>
            </a:r>
          </a:p>
          <a:p>
            <a:pPr eaLnBrk="0" hangingPunct="0">
              <a:lnSpc>
                <a:spcPct val="50000"/>
              </a:lnSpc>
            </a:pPr>
            <a:r>
              <a:rPr lang="en-US" altLang="en-US" sz="1800" b="1">
                <a:latin typeface="Times New Roman" panose="02020603050405020304" pitchFamily="18" charset="0"/>
              </a:rPr>
              <a:t>.</a:t>
            </a:r>
          </a:p>
          <a:p>
            <a:pPr eaLnBrk="0" hangingPunct="0"/>
            <a:r>
              <a:rPr lang="en-US" altLang="en-US" sz="1800" b="1">
                <a:latin typeface="Times New Roman" panose="02020603050405020304" pitchFamily="18" charset="0"/>
              </a:rPr>
              <a:t>zz                     602,  1189,  3209,  ...</a:t>
            </a:r>
          </a:p>
        </p:txBody>
      </p:sp>
      <p:sp>
        <p:nvSpPr>
          <p:cNvPr id="1750023" name="AutoShape 7"/>
          <p:cNvSpPr>
            <a:spLocks noChangeArrowheads="1"/>
          </p:cNvSpPr>
          <p:nvPr/>
        </p:nvSpPr>
        <p:spPr bwMode="auto">
          <a:xfrm>
            <a:off x="2343150" y="3336925"/>
            <a:ext cx="685800" cy="609600"/>
          </a:xfrm>
          <a:prstGeom prst="flowChartMagneticDisk">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0024" name="AutoShape 8"/>
          <p:cNvSpPr>
            <a:spLocks noChangeArrowheads="1"/>
          </p:cNvSpPr>
          <p:nvPr/>
        </p:nvSpPr>
        <p:spPr bwMode="auto">
          <a:xfrm>
            <a:off x="2343150" y="4860925"/>
            <a:ext cx="685800" cy="609600"/>
          </a:xfrm>
          <a:prstGeom prst="flowChartMagneticDisk">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0025" name="AutoShape 9"/>
          <p:cNvSpPr>
            <a:spLocks noChangeArrowheads="1"/>
          </p:cNvSpPr>
          <p:nvPr/>
        </p:nvSpPr>
        <p:spPr bwMode="auto">
          <a:xfrm>
            <a:off x="2343150" y="4098925"/>
            <a:ext cx="685800" cy="609600"/>
          </a:xfrm>
          <a:prstGeom prst="flowChartMagneticDisk">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0026" name="Text Box 10"/>
          <p:cNvSpPr txBox="1">
            <a:spLocks noChangeArrowheads="1"/>
          </p:cNvSpPr>
          <p:nvPr/>
        </p:nvSpPr>
        <p:spPr bwMode="auto">
          <a:xfrm>
            <a:off x="685800" y="4038600"/>
            <a:ext cx="1587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i="1"/>
              <a:t>disks with </a:t>
            </a:r>
          </a:p>
          <a:p>
            <a:pPr eaLnBrk="0" hangingPunct="0"/>
            <a:r>
              <a:rPr lang="en-US" altLang="en-US" sz="2000" b="1" i="1"/>
              <a:t>documents</a:t>
            </a:r>
          </a:p>
        </p:txBody>
      </p:sp>
      <p:sp>
        <p:nvSpPr>
          <p:cNvPr id="1750027" name="AutoShape 11"/>
          <p:cNvSpPr>
            <a:spLocks noChangeArrowheads="1"/>
          </p:cNvSpPr>
          <p:nvPr/>
        </p:nvSpPr>
        <p:spPr bwMode="auto">
          <a:xfrm>
            <a:off x="3486150" y="4022725"/>
            <a:ext cx="1143000" cy="1066800"/>
          </a:xfrm>
          <a:prstGeom prst="rightArrow">
            <a:avLst>
              <a:gd name="adj1" fmla="val 71130"/>
              <a:gd name="adj2" fmla="val 43750"/>
            </a:avLst>
          </a:prstGeom>
          <a:solidFill>
            <a:srgbClr val="FF0033"/>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0028" name="Text Box 12"/>
          <p:cNvSpPr txBox="1">
            <a:spLocks noChangeArrowheads="1"/>
          </p:cNvSpPr>
          <p:nvPr/>
        </p:nvSpPr>
        <p:spPr bwMode="auto">
          <a:xfrm>
            <a:off x="3362325" y="3481388"/>
            <a:ext cx="1285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t>indexing</a:t>
            </a:r>
          </a:p>
        </p:txBody>
      </p:sp>
      <p:sp>
        <p:nvSpPr>
          <p:cNvPr id="3" name="Slide Number Placeholder 2"/>
          <p:cNvSpPr>
            <a:spLocks noGrp="1"/>
          </p:cNvSpPr>
          <p:nvPr>
            <p:ph type="sldNum" sz="quarter" idx="12"/>
          </p:nvPr>
        </p:nvSpPr>
        <p:spPr/>
        <p:txBody>
          <a:bodyPr/>
          <a:lstStyle/>
          <a:p>
            <a:fld id="{4EFC9CF4-DD81-4886-8F51-D74DCB1547DA}" type="slidenum">
              <a:rPr lang="en-US" altLang="en-US" smtClean="0"/>
              <a:pPr/>
              <a:t>60</a:t>
            </a:fld>
            <a:endParaRPr lang="en-US" altLang="en-US"/>
          </a:p>
        </p:txBody>
      </p:sp>
      <p:sp>
        <p:nvSpPr>
          <p:cNvPr id="2" name="Date Placeholder 1"/>
          <p:cNvSpPr>
            <a:spLocks noGrp="1"/>
          </p:cNvSpPr>
          <p:nvPr>
            <p:ph type="dt" sz="half" idx="10"/>
          </p:nvPr>
        </p:nvSpPr>
        <p:spPr/>
        <p:txBody>
          <a:bodyPr/>
          <a:lstStyle/>
          <a:p>
            <a:fld id="{6DFD9B0A-31AB-42EE-A43E-9A770480F012}" type="datetime1">
              <a:rPr lang="en-US" altLang="en-US" smtClean="0"/>
              <a:t>8/16/2020</a:t>
            </a:fld>
            <a:endParaRPr lang="en-US" altLang="en-US"/>
          </a:p>
        </p:txBody>
      </p:sp>
    </p:spTree>
    <p:extLst>
      <p:ext uri="{BB962C8B-B14F-4D97-AF65-F5344CB8AC3E}">
        <p14:creationId xmlns:p14="http://schemas.microsoft.com/office/powerpoint/2010/main" val="37553088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標題 1"/>
          <p:cNvSpPr>
            <a:spLocks noGrp="1"/>
          </p:cNvSpPr>
          <p:nvPr>
            <p:ph type="title"/>
          </p:nvPr>
        </p:nvSpPr>
        <p:spPr>
          <a:xfrm>
            <a:off x="152400" y="609600"/>
            <a:ext cx="7886700" cy="549274"/>
          </a:xfrm>
        </p:spPr>
        <p:txBody>
          <a:bodyPr>
            <a:normAutofit/>
          </a:bodyPr>
          <a:lstStyle/>
          <a:p>
            <a:r>
              <a:rPr lang="en-US" altLang="zh-TW" sz="3200" b="1" dirty="0"/>
              <a:t>Introduction on PageRank</a:t>
            </a:r>
            <a:endParaRPr lang="zh-TW" altLang="en-US" sz="3200" b="1" dirty="0"/>
          </a:p>
        </p:txBody>
      </p:sp>
      <p:sp>
        <p:nvSpPr>
          <p:cNvPr id="15362" name="內容版面配置區 2"/>
          <p:cNvSpPr>
            <a:spLocks noGrp="1"/>
          </p:cNvSpPr>
          <p:nvPr>
            <p:ph idx="1"/>
          </p:nvPr>
        </p:nvSpPr>
        <p:spPr>
          <a:xfrm>
            <a:off x="381000" y="1600200"/>
            <a:ext cx="7886700" cy="4351338"/>
          </a:xfrm>
        </p:spPr>
        <p:txBody>
          <a:bodyPr/>
          <a:lstStyle/>
          <a:p>
            <a:pPr>
              <a:lnSpc>
                <a:spcPct val="100000"/>
              </a:lnSpc>
            </a:pPr>
            <a:r>
              <a:rPr lang="en-US" altLang="zh-TW" sz="2800" b="1" u="sng" dirty="0"/>
              <a:t>PageRank</a:t>
            </a:r>
            <a:r>
              <a:rPr lang="en-US" altLang="zh-TW" sz="2800" dirty="0"/>
              <a:t> is a link analysis algorithm … with the purpose of "measuring" its (Webpage) relative importance within the set. </a:t>
            </a:r>
          </a:p>
          <a:p>
            <a:pPr algn="r">
              <a:lnSpc>
                <a:spcPct val="100000"/>
              </a:lnSpc>
              <a:buFont typeface="Arial" panose="020B0604020202020204" pitchFamily="34" charset="0"/>
              <a:buNone/>
            </a:pPr>
            <a:r>
              <a:rPr lang="en-US" altLang="zh-TW" sz="2800" dirty="0"/>
              <a:t>– </a:t>
            </a:r>
            <a:r>
              <a:rPr lang="en-US" altLang="zh-TW" sz="2800" b="1" dirty="0"/>
              <a:t>From Wikipedia, the free encyclopedia</a:t>
            </a:r>
            <a:endParaRPr lang="en-US" altLang="zh-TW" sz="2800" dirty="0"/>
          </a:p>
          <a:p>
            <a:pPr>
              <a:lnSpc>
                <a:spcPct val="100000"/>
              </a:lnSpc>
            </a:pPr>
            <a:r>
              <a:rPr lang="en-US" altLang="zh-TW" sz="2800" dirty="0"/>
              <a:t>Developed by Larry Page as his PhD research topic</a:t>
            </a:r>
          </a:p>
          <a:p>
            <a:pPr>
              <a:lnSpc>
                <a:spcPct val="100000"/>
              </a:lnSpc>
            </a:pPr>
            <a:r>
              <a:rPr lang="en-US" altLang="zh-TW" sz="2800" dirty="0"/>
              <a:t>3 years later, he quit Stanford and founded Google with </a:t>
            </a:r>
            <a:r>
              <a:rPr lang="en-US" altLang="zh-TW" sz="2800" dirty="0" err="1"/>
              <a:t>Brin</a:t>
            </a:r>
            <a:endParaRPr lang="en-US" altLang="zh-TW" sz="2800" dirty="0"/>
          </a:p>
          <a:p>
            <a:pPr>
              <a:lnSpc>
                <a:spcPct val="100000"/>
              </a:lnSpc>
            </a:pPr>
            <a:r>
              <a:rPr lang="en-US" altLang="zh-TW" sz="2800" dirty="0"/>
              <a:t>Apparently Larry Page had lost his PhD qualification. </a:t>
            </a:r>
          </a:p>
          <a:p>
            <a:pPr>
              <a:lnSpc>
                <a:spcPct val="100000"/>
              </a:lnSpc>
            </a:pPr>
            <a:endParaRPr lang="en-US" altLang="zh-TW" sz="2800" dirty="0"/>
          </a:p>
          <a:p>
            <a:pPr>
              <a:lnSpc>
                <a:spcPct val="100000"/>
              </a:lnSpc>
              <a:buFont typeface="Arial" panose="020B0604020202020204" pitchFamily="34" charset="0"/>
              <a:buNone/>
            </a:pPr>
            <a:endParaRPr lang="zh-TW" altLang="en-US" sz="2800" dirty="0"/>
          </a:p>
        </p:txBody>
      </p:sp>
    </p:spTree>
    <p:extLst>
      <p:ext uri="{BB962C8B-B14F-4D97-AF65-F5344CB8AC3E}">
        <p14:creationId xmlns:p14="http://schemas.microsoft.com/office/powerpoint/2010/main" val="9258918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4">
            <a:extLst>
              <a:ext uri="{FF2B5EF4-FFF2-40B4-BE49-F238E27FC236}">
                <a16:creationId xmlns:a16="http://schemas.microsoft.com/office/drawing/2014/main" id="{AAC10787-23AD-4D92-999E-BB35A606D7E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1A28773-AF8D-4599-8C7F-DF408A79850B}" type="slidenum">
              <a:rPr lang="en-US" altLang="en-US" sz="1200">
                <a:latin typeface="Garamond" panose="02020404030301010803" pitchFamily="18" charset="0"/>
              </a:rPr>
              <a:pPr>
                <a:spcBef>
                  <a:spcPct val="0"/>
                </a:spcBef>
                <a:buClrTx/>
                <a:buSzTx/>
                <a:buFontTx/>
                <a:buNone/>
              </a:pPr>
              <a:t>62</a:t>
            </a:fld>
            <a:endParaRPr lang="en-US" altLang="en-US" sz="1200">
              <a:latin typeface="Garamond" panose="02020404030301010803" pitchFamily="18" charset="0"/>
            </a:endParaRPr>
          </a:p>
        </p:txBody>
      </p:sp>
      <p:sp>
        <p:nvSpPr>
          <p:cNvPr id="34820" name="Rectangle 2">
            <a:extLst>
              <a:ext uri="{FF2B5EF4-FFF2-40B4-BE49-F238E27FC236}">
                <a16:creationId xmlns:a16="http://schemas.microsoft.com/office/drawing/2014/main" id="{62CB8BA2-2162-423E-AB64-5996E4199A5C}"/>
              </a:ext>
            </a:extLst>
          </p:cNvPr>
          <p:cNvSpPr>
            <a:spLocks noGrp="1" noChangeArrowheads="1"/>
          </p:cNvSpPr>
          <p:nvPr>
            <p:ph type="title"/>
          </p:nvPr>
        </p:nvSpPr>
        <p:spPr>
          <a:xfrm>
            <a:off x="628650" y="228600"/>
            <a:ext cx="7886700" cy="473074"/>
          </a:xfrm>
        </p:spPr>
        <p:txBody>
          <a:bodyPr>
            <a:normAutofit fontScale="90000"/>
          </a:bodyPr>
          <a:lstStyle/>
          <a:p>
            <a:pPr algn="ctr" eaLnBrk="1" hangingPunct="1"/>
            <a:r>
              <a:rPr lang="en-US" altLang="en-US" b="1" dirty="0">
                <a:latin typeface="+mn-lt"/>
              </a:rPr>
              <a:t>PageRank: the intuitive idea</a:t>
            </a:r>
          </a:p>
        </p:txBody>
      </p:sp>
      <p:sp>
        <p:nvSpPr>
          <p:cNvPr id="34821" name="Rectangle 3">
            <a:extLst>
              <a:ext uri="{FF2B5EF4-FFF2-40B4-BE49-F238E27FC236}">
                <a16:creationId xmlns:a16="http://schemas.microsoft.com/office/drawing/2014/main" id="{DC35956D-C300-463F-9CF1-5483C5C60E89}"/>
              </a:ext>
            </a:extLst>
          </p:cNvPr>
          <p:cNvSpPr>
            <a:spLocks noGrp="1" noChangeArrowheads="1"/>
          </p:cNvSpPr>
          <p:nvPr>
            <p:ph type="body" idx="1"/>
          </p:nvPr>
        </p:nvSpPr>
        <p:spPr>
          <a:xfrm>
            <a:off x="457200" y="1143001"/>
            <a:ext cx="8229600" cy="5086350"/>
          </a:xfrm>
        </p:spPr>
        <p:txBody>
          <a:bodyPr/>
          <a:lstStyle/>
          <a:p>
            <a:pPr eaLnBrk="1" hangingPunct="1">
              <a:lnSpc>
                <a:spcPct val="100000"/>
              </a:lnSpc>
            </a:pPr>
            <a:r>
              <a:rPr lang="en-US" altLang="ja-JP" sz="2600" dirty="0">
                <a:solidFill>
                  <a:srgbClr val="3333CC"/>
                </a:solidFill>
                <a:ea typeface="ＭＳ Ｐゴシック" panose="020B0600070205080204" pitchFamily="34" charset="-128"/>
              </a:rPr>
              <a:t>PageRank relies on the democratic nature of the Web</a:t>
            </a:r>
            <a:r>
              <a:rPr lang="en-US" altLang="ja-JP" sz="2600" dirty="0">
                <a:ea typeface="ＭＳ Ｐゴシック" panose="020B0600070205080204" pitchFamily="34" charset="-128"/>
              </a:rPr>
              <a:t> by using its vast link structure as an indicator of an individual page's value or quality. </a:t>
            </a:r>
          </a:p>
          <a:p>
            <a:pPr eaLnBrk="1" hangingPunct="1">
              <a:lnSpc>
                <a:spcPct val="100000"/>
              </a:lnSpc>
            </a:pPr>
            <a:r>
              <a:rPr lang="en-US" altLang="ja-JP" sz="2600" dirty="0">
                <a:ea typeface="ＭＳ Ｐゴシック" panose="020B0600070205080204" pitchFamily="34" charset="-128"/>
              </a:rPr>
              <a:t>PageRank interprets a hyperlink from page </a:t>
            </a:r>
            <a:r>
              <a:rPr lang="en-US" altLang="ja-JP" sz="2600" i="1" dirty="0">
                <a:ea typeface="ＭＳ Ｐゴシック" panose="020B0600070205080204" pitchFamily="34" charset="-128"/>
              </a:rPr>
              <a:t>x</a:t>
            </a:r>
            <a:r>
              <a:rPr lang="en-US" altLang="ja-JP" sz="2600" dirty="0">
                <a:ea typeface="ＭＳ Ｐゴシック" panose="020B0600070205080204" pitchFamily="34" charset="-128"/>
              </a:rPr>
              <a:t> to page </a:t>
            </a:r>
            <a:r>
              <a:rPr lang="en-US" altLang="ja-JP" sz="2600" i="1" dirty="0">
                <a:ea typeface="ＭＳ Ｐゴシック" panose="020B0600070205080204" pitchFamily="34" charset="-128"/>
              </a:rPr>
              <a:t>y</a:t>
            </a:r>
            <a:r>
              <a:rPr lang="en-US" altLang="ja-JP" sz="2600" dirty="0">
                <a:ea typeface="ＭＳ Ｐゴシック" panose="020B0600070205080204" pitchFamily="34" charset="-128"/>
              </a:rPr>
              <a:t> as a vote, by page </a:t>
            </a:r>
            <a:r>
              <a:rPr lang="en-US" altLang="ja-JP" sz="2600" i="1" dirty="0">
                <a:ea typeface="ＭＳ Ｐゴシック" panose="020B0600070205080204" pitchFamily="34" charset="-128"/>
              </a:rPr>
              <a:t>x</a:t>
            </a:r>
            <a:r>
              <a:rPr lang="en-US" altLang="ja-JP" sz="2600" dirty="0">
                <a:ea typeface="ＭＳ Ｐゴシック" panose="020B0600070205080204" pitchFamily="34" charset="-128"/>
              </a:rPr>
              <a:t>, for page </a:t>
            </a:r>
            <a:r>
              <a:rPr lang="en-US" altLang="ja-JP" sz="2600" i="1" dirty="0">
                <a:ea typeface="ＭＳ Ｐゴシック" panose="020B0600070205080204" pitchFamily="34" charset="-128"/>
              </a:rPr>
              <a:t>y</a:t>
            </a:r>
            <a:r>
              <a:rPr lang="en-US" altLang="ja-JP" sz="2600" dirty="0">
                <a:ea typeface="ＭＳ Ｐゴシック" panose="020B0600070205080204" pitchFamily="34" charset="-128"/>
              </a:rPr>
              <a:t>. </a:t>
            </a:r>
          </a:p>
          <a:p>
            <a:pPr eaLnBrk="1" hangingPunct="1">
              <a:lnSpc>
                <a:spcPct val="100000"/>
              </a:lnSpc>
            </a:pPr>
            <a:r>
              <a:rPr lang="en-US" altLang="ja-JP" sz="2600" dirty="0">
                <a:ea typeface="ＭＳ Ｐゴシック" panose="020B0600070205080204" pitchFamily="34" charset="-128"/>
              </a:rPr>
              <a:t>However, PageRank looks at more than the sheer number of votes; it also analyzes the page that casts the vote. </a:t>
            </a:r>
          </a:p>
          <a:p>
            <a:pPr lvl="1" eaLnBrk="1" hangingPunct="1">
              <a:lnSpc>
                <a:spcPct val="100000"/>
              </a:lnSpc>
            </a:pPr>
            <a:r>
              <a:rPr lang="en-US" altLang="ja-JP" sz="2200" dirty="0">
                <a:ea typeface="ＭＳ Ｐゴシック" panose="020B0600070205080204" pitchFamily="34" charset="-128"/>
              </a:rPr>
              <a:t>Votes casted by “important” pages weigh more heavily and help to make other pages more "important." </a:t>
            </a:r>
          </a:p>
          <a:p>
            <a:pPr eaLnBrk="1" hangingPunct="1">
              <a:lnSpc>
                <a:spcPct val="100000"/>
              </a:lnSpc>
            </a:pPr>
            <a:r>
              <a:rPr lang="en-US" altLang="ja-JP" sz="2600" dirty="0">
                <a:ea typeface="ＭＳ Ｐゴシック" panose="020B0600070205080204" pitchFamily="34" charset="-128"/>
              </a:rPr>
              <a:t>This is exactly the idea of </a:t>
            </a:r>
            <a:r>
              <a:rPr lang="en-US" altLang="ja-JP" sz="2600" b="1" dirty="0">
                <a:ea typeface="ＭＳ Ｐゴシック" panose="020B0600070205080204" pitchFamily="34" charset="-128"/>
              </a:rPr>
              <a:t>rank prestige</a:t>
            </a:r>
            <a:r>
              <a:rPr lang="en-US" altLang="ja-JP" sz="2600" dirty="0">
                <a:ea typeface="ＭＳ Ｐゴシック" panose="020B0600070205080204" pitchFamily="34" charset="-128"/>
              </a:rPr>
              <a:t> in social network. </a:t>
            </a:r>
            <a:endParaRPr lang="en-US" altLang="en-US" sz="2600" dirty="0"/>
          </a:p>
        </p:txBody>
      </p:sp>
    </p:spTree>
    <p:extLst>
      <p:ext uri="{BB962C8B-B14F-4D97-AF65-F5344CB8AC3E}">
        <p14:creationId xmlns:p14="http://schemas.microsoft.com/office/powerpoint/2010/main" val="22202624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a:extLst>
              <a:ext uri="{FF2B5EF4-FFF2-40B4-BE49-F238E27FC236}">
                <a16:creationId xmlns:a16="http://schemas.microsoft.com/office/drawing/2014/main" id="{46D5FCC0-73AE-4511-BD41-8F7B52648AF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D995611-25EB-447B-8D9C-F61523AD69AC}" type="slidenum">
              <a:rPr lang="en-US" altLang="en-US" sz="1200">
                <a:latin typeface="Garamond" panose="02020404030301010803" pitchFamily="18" charset="0"/>
              </a:rPr>
              <a:pPr>
                <a:spcBef>
                  <a:spcPct val="0"/>
                </a:spcBef>
                <a:buClrTx/>
                <a:buSzTx/>
                <a:buFontTx/>
                <a:buNone/>
              </a:pPr>
              <a:t>63</a:t>
            </a:fld>
            <a:endParaRPr lang="en-US" altLang="en-US" sz="1200">
              <a:latin typeface="Garamond" panose="02020404030301010803" pitchFamily="18" charset="0"/>
            </a:endParaRPr>
          </a:p>
        </p:txBody>
      </p:sp>
      <p:sp>
        <p:nvSpPr>
          <p:cNvPr id="35844" name="Rectangle 2">
            <a:extLst>
              <a:ext uri="{FF2B5EF4-FFF2-40B4-BE49-F238E27FC236}">
                <a16:creationId xmlns:a16="http://schemas.microsoft.com/office/drawing/2014/main" id="{6DCCCE98-E229-4307-995C-FEB6EDF4AEA3}"/>
              </a:ext>
            </a:extLst>
          </p:cNvPr>
          <p:cNvSpPr>
            <a:spLocks noGrp="1" noChangeArrowheads="1"/>
          </p:cNvSpPr>
          <p:nvPr>
            <p:ph type="title"/>
          </p:nvPr>
        </p:nvSpPr>
        <p:spPr>
          <a:xfrm>
            <a:off x="628650" y="365127"/>
            <a:ext cx="7886700" cy="320674"/>
          </a:xfrm>
        </p:spPr>
        <p:txBody>
          <a:bodyPr>
            <a:normAutofit fontScale="90000"/>
          </a:bodyPr>
          <a:lstStyle/>
          <a:p>
            <a:pPr eaLnBrk="1" hangingPunct="1"/>
            <a:r>
              <a:rPr lang="en-US" altLang="en-US" b="1" dirty="0">
                <a:latin typeface="+mn-lt"/>
              </a:rPr>
              <a:t>More specifically …</a:t>
            </a:r>
          </a:p>
        </p:txBody>
      </p:sp>
      <p:sp>
        <p:nvSpPr>
          <p:cNvPr id="35845" name="Rectangle 3">
            <a:extLst>
              <a:ext uri="{FF2B5EF4-FFF2-40B4-BE49-F238E27FC236}">
                <a16:creationId xmlns:a16="http://schemas.microsoft.com/office/drawing/2014/main" id="{97740F9B-E4C7-46D4-8D3F-3088D93A8D66}"/>
              </a:ext>
            </a:extLst>
          </p:cNvPr>
          <p:cNvSpPr>
            <a:spLocks noGrp="1" noChangeArrowheads="1"/>
          </p:cNvSpPr>
          <p:nvPr>
            <p:ph type="body" idx="1"/>
          </p:nvPr>
        </p:nvSpPr>
        <p:spPr>
          <a:xfrm>
            <a:off x="457200" y="1304925"/>
            <a:ext cx="8229600" cy="4608513"/>
          </a:xfrm>
        </p:spPr>
        <p:txBody>
          <a:bodyPr/>
          <a:lstStyle/>
          <a:p>
            <a:pPr marL="571500" indent="-571500" eaLnBrk="1" hangingPunct="1">
              <a:lnSpc>
                <a:spcPct val="100000"/>
              </a:lnSpc>
            </a:pPr>
            <a:r>
              <a:rPr lang="en-US" altLang="ja-JP" sz="2600" dirty="0">
                <a:ea typeface="ＭＳ Ｐゴシック" panose="020B0600070205080204" pitchFamily="34" charset="-128"/>
              </a:rPr>
              <a:t>A hyperlink from a page to another page is an implicit conveyance of authority to the target page. </a:t>
            </a:r>
          </a:p>
          <a:p>
            <a:pPr marL="839788" lvl="1" indent="-495300" eaLnBrk="1" hangingPunct="1"/>
            <a:r>
              <a:rPr lang="en-US" altLang="ja-JP" sz="2200" dirty="0">
                <a:ea typeface="ＭＳ Ｐゴシック" panose="020B0600070205080204" pitchFamily="34" charset="-128"/>
              </a:rPr>
              <a:t>The more in-links that a page </a:t>
            </a:r>
            <a:r>
              <a:rPr lang="en-US" altLang="ja-JP" sz="2200" i="1" dirty="0" err="1">
                <a:ea typeface="ＭＳ Ｐゴシック" panose="020B0600070205080204" pitchFamily="34" charset="-128"/>
              </a:rPr>
              <a:t>i</a:t>
            </a:r>
            <a:r>
              <a:rPr lang="en-US" altLang="ja-JP" sz="2200" i="1" dirty="0">
                <a:ea typeface="ＭＳ Ｐゴシック" panose="020B0600070205080204" pitchFamily="34" charset="-128"/>
              </a:rPr>
              <a:t> </a:t>
            </a:r>
            <a:r>
              <a:rPr lang="en-US" altLang="ja-JP" sz="2200" dirty="0">
                <a:ea typeface="ＭＳ Ｐゴシック" panose="020B0600070205080204" pitchFamily="34" charset="-128"/>
              </a:rPr>
              <a:t>receives, the more prestige the page </a:t>
            </a:r>
            <a:r>
              <a:rPr lang="en-US" altLang="ja-JP" sz="2200" i="1" dirty="0" err="1">
                <a:ea typeface="ＭＳ Ｐゴシック" panose="020B0600070205080204" pitchFamily="34" charset="-128"/>
              </a:rPr>
              <a:t>i</a:t>
            </a:r>
            <a:r>
              <a:rPr lang="en-US" altLang="ja-JP" sz="2200" dirty="0">
                <a:ea typeface="ＭＳ Ｐゴシック" panose="020B0600070205080204" pitchFamily="34" charset="-128"/>
              </a:rPr>
              <a:t> has. </a:t>
            </a:r>
          </a:p>
          <a:p>
            <a:pPr marL="571500" indent="-571500" eaLnBrk="1" hangingPunct="1"/>
            <a:r>
              <a:rPr lang="en-US" altLang="ja-JP" sz="2600" dirty="0">
                <a:ea typeface="ＭＳ Ｐゴシック" panose="020B0600070205080204" pitchFamily="34" charset="-128"/>
              </a:rPr>
              <a:t>Pages that point to page </a:t>
            </a:r>
            <a:r>
              <a:rPr lang="en-US" altLang="ja-JP" sz="2600" i="1" dirty="0" err="1">
                <a:ea typeface="ＭＳ Ｐゴシック" panose="020B0600070205080204" pitchFamily="34" charset="-128"/>
              </a:rPr>
              <a:t>i</a:t>
            </a:r>
            <a:r>
              <a:rPr lang="en-US" altLang="ja-JP" sz="2600" dirty="0">
                <a:ea typeface="ＭＳ Ｐゴシック" panose="020B0600070205080204" pitchFamily="34" charset="-128"/>
              </a:rPr>
              <a:t> also have their own prestige scores. </a:t>
            </a:r>
          </a:p>
          <a:p>
            <a:pPr marL="839788" lvl="1" indent="-495300" eaLnBrk="1" hangingPunct="1"/>
            <a:r>
              <a:rPr lang="en-US" altLang="ja-JP" sz="2200" dirty="0">
                <a:ea typeface="ＭＳ Ｐゴシック" panose="020B0600070205080204" pitchFamily="34" charset="-128"/>
              </a:rPr>
              <a:t>A page of a higher prestige pointing to </a:t>
            </a:r>
            <a:r>
              <a:rPr lang="en-US" altLang="ja-JP" sz="2200" i="1" dirty="0" err="1">
                <a:ea typeface="ＭＳ Ｐゴシック" panose="020B0600070205080204" pitchFamily="34" charset="-128"/>
              </a:rPr>
              <a:t>i</a:t>
            </a:r>
            <a:r>
              <a:rPr lang="en-US" altLang="ja-JP" sz="2200" dirty="0">
                <a:ea typeface="ＭＳ Ｐゴシック" panose="020B0600070205080204" pitchFamily="34" charset="-128"/>
              </a:rPr>
              <a:t> is more important than a page of a lower prestige pointing to </a:t>
            </a:r>
            <a:r>
              <a:rPr lang="en-US" altLang="ja-JP" sz="2200" i="1" dirty="0" err="1">
                <a:ea typeface="ＭＳ Ｐゴシック" panose="020B0600070205080204" pitchFamily="34" charset="-128"/>
              </a:rPr>
              <a:t>i</a:t>
            </a:r>
            <a:r>
              <a:rPr lang="en-US" altLang="ja-JP" sz="2200" dirty="0">
                <a:ea typeface="ＭＳ Ｐゴシック" panose="020B0600070205080204" pitchFamily="34" charset="-128"/>
              </a:rPr>
              <a:t>. </a:t>
            </a:r>
          </a:p>
          <a:p>
            <a:pPr marL="839788" lvl="1" indent="-495300" eaLnBrk="1" hangingPunct="1"/>
            <a:r>
              <a:rPr lang="en-US" altLang="ja-JP" sz="2200" dirty="0">
                <a:ea typeface="ＭＳ Ｐゴシック" panose="020B0600070205080204" pitchFamily="34" charset="-128"/>
              </a:rPr>
              <a:t>In other words, a page is important if it is pointed to by other important pages. </a:t>
            </a:r>
            <a:endParaRPr lang="en-US" altLang="en-US" sz="2200" dirty="0"/>
          </a:p>
        </p:txBody>
      </p:sp>
    </p:spTree>
    <p:extLst>
      <p:ext uri="{BB962C8B-B14F-4D97-AF65-F5344CB8AC3E}">
        <p14:creationId xmlns:p14="http://schemas.microsoft.com/office/powerpoint/2010/main" val="26413880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4">
            <a:extLst>
              <a:ext uri="{FF2B5EF4-FFF2-40B4-BE49-F238E27FC236}">
                <a16:creationId xmlns:a16="http://schemas.microsoft.com/office/drawing/2014/main" id="{18272189-0871-4659-A04B-00727B355C9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87EF78D-59F4-47AA-8B87-9F06733BE57D}" type="slidenum">
              <a:rPr lang="en-US" altLang="en-US" sz="1200">
                <a:latin typeface="Garamond" panose="02020404030301010803" pitchFamily="18" charset="0"/>
              </a:rPr>
              <a:pPr>
                <a:spcBef>
                  <a:spcPct val="0"/>
                </a:spcBef>
                <a:buClrTx/>
                <a:buSzTx/>
                <a:buFontTx/>
                <a:buNone/>
              </a:pPr>
              <a:t>64</a:t>
            </a:fld>
            <a:endParaRPr lang="en-US" altLang="en-US" sz="1200">
              <a:latin typeface="Garamond" panose="02020404030301010803" pitchFamily="18" charset="0"/>
            </a:endParaRPr>
          </a:p>
        </p:txBody>
      </p:sp>
      <p:sp>
        <p:nvSpPr>
          <p:cNvPr id="36868" name="Rectangle 2">
            <a:extLst>
              <a:ext uri="{FF2B5EF4-FFF2-40B4-BE49-F238E27FC236}">
                <a16:creationId xmlns:a16="http://schemas.microsoft.com/office/drawing/2014/main" id="{02623487-49A5-4CA7-9326-A50BC6CC5478}"/>
              </a:ext>
            </a:extLst>
          </p:cNvPr>
          <p:cNvSpPr>
            <a:spLocks noGrp="1" noChangeArrowheads="1"/>
          </p:cNvSpPr>
          <p:nvPr>
            <p:ph type="title"/>
          </p:nvPr>
        </p:nvSpPr>
        <p:spPr>
          <a:xfrm>
            <a:off x="628650" y="228600"/>
            <a:ext cx="7886700" cy="482599"/>
          </a:xfrm>
        </p:spPr>
        <p:txBody>
          <a:bodyPr>
            <a:noAutofit/>
          </a:bodyPr>
          <a:lstStyle/>
          <a:p>
            <a:pPr algn="ctr" eaLnBrk="1" hangingPunct="1"/>
            <a:r>
              <a:rPr lang="en-US" altLang="en-US" sz="3200" b="1" dirty="0">
                <a:latin typeface="+mn-lt"/>
              </a:rPr>
              <a:t>PageRank algorithm</a:t>
            </a:r>
          </a:p>
        </p:txBody>
      </p:sp>
      <p:sp>
        <p:nvSpPr>
          <p:cNvPr id="36869" name="Rectangle 3">
            <a:extLst>
              <a:ext uri="{FF2B5EF4-FFF2-40B4-BE49-F238E27FC236}">
                <a16:creationId xmlns:a16="http://schemas.microsoft.com/office/drawing/2014/main" id="{0D14E975-FAB4-4ABC-801E-8F7A36978B37}"/>
              </a:ext>
            </a:extLst>
          </p:cNvPr>
          <p:cNvSpPr>
            <a:spLocks noGrp="1" noChangeArrowheads="1"/>
          </p:cNvSpPr>
          <p:nvPr>
            <p:ph type="body" idx="1"/>
          </p:nvPr>
        </p:nvSpPr>
        <p:spPr>
          <a:xfrm>
            <a:off x="358775" y="987425"/>
            <a:ext cx="8328025" cy="3989388"/>
          </a:xfrm>
        </p:spPr>
        <p:txBody>
          <a:bodyPr/>
          <a:lstStyle/>
          <a:p>
            <a:pPr eaLnBrk="1" hangingPunct="1">
              <a:lnSpc>
                <a:spcPct val="100000"/>
              </a:lnSpc>
            </a:pPr>
            <a:r>
              <a:rPr lang="en-US" altLang="ja-JP" sz="2800" dirty="0">
                <a:ea typeface="ＭＳ Ｐゴシック" panose="020B0600070205080204" pitchFamily="34" charset="-128"/>
              </a:rPr>
              <a:t>According to </a:t>
            </a:r>
            <a:r>
              <a:rPr lang="en-US" altLang="ja-JP" sz="2800" dirty="0">
                <a:solidFill>
                  <a:srgbClr val="3333CC"/>
                </a:solidFill>
                <a:ea typeface="ＭＳ Ｐゴシック" panose="020B0600070205080204" pitchFamily="34" charset="-128"/>
              </a:rPr>
              <a:t>rank prestige</a:t>
            </a:r>
            <a:r>
              <a:rPr lang="en-US" altLang="ja-JP" sz="2800" dirty="0">
                <a:ea typeface="ＭＳ Ｐゴシック" panose="020B0600070205080204" pitchFamily="34" charset="-128"/>
              </a:rPr>
              <a:t>, the importance of page </a:t>
            </a:r>
            <a:r>
              <a:rPr lang="en-US" altLang="ja-JP" sz="2800" i="1" dirty="0" err="1">
                <a:ea typeface="ＭＳ Ｐゴシック" panose="020B0600070205080204" pitchFamily="34" charset="-128"/>
              </a:rPr>
              <a:t>i</a:t>
            </a:r>
            <a:r>
              <a:rPr lang="en-US" altLang="ja-JP" sz="2800" dirty="0">
                <a:ea typeface="ＭＳ Ｐゴシック" panose="020B0600070205080204" pitchFamily="34" charset="-128"/>
              </a:rPr>
              <a:t> (</a:t>
            </a:r>
            <a:r>
              <a:rPr lang="en-US" altLang="ja-JP" sz="2800" i="1" dirty="0">
                <a:ea typeface="ＭＳ Ｐゴシック" panose="020B0600070205080204" pitchFamily="34" charset="-128"/>
              </a:rPr>
              <a:t>i</a:t>
            </a:r>
            <a:r>
              <a:rPr lang="en-US" altLang="ja-JP" sz="2800" dirty="0">
                <a:ea typeface="ＭＳ Ｐゴシック" panose="020B0600070205080204" pitchFamily="34" charset="-128"/>
              </a:rPr>
              <a:t>’s PageRank score) is the sum of the PageRank scores of all pages that point to </a:t>
            </a:r>
            <a:r>
              <a:rPr lang="en-US" altLang="ja-JP" sz="2800" i="1" dirty="0" err="1">
                <a:ea typeface="ＭＳ Ｐゴシック" panose="020B0600070205080204" pitchFamily="34" charset="-128"/>
              </a:rPr>
              <a:t>i</a:t>
            </a:r>
            <a:r>
              <a:rPr lang="en-US" altLang="ja-JP" sz="2800" dirty="0">
                <a:ea typeface="ＭＳ Ｐゴシック" panose="020B0600070205080204" pitchFamily="34" charset="-128"/>
              </a:rPr>
              <a:t>. </a:t>
            </a:r>
          </a:p>
          <a:p>
            <a:pPr eaLnBrk="1" hangingPunct="1">
              <a:lnSpc>
                <a:spcPct val="100000"/>
              </a:lnSpc>
            </a:pPr>
            <a:r>
              <a:rPr lang="en-US" altLang="ja-JP" sz="2800" dirty="0">
                <a:ea typeface="ＭＳ Ｐゴシック" panose="020B0600070205080204" pitchFamily="34" charset="-128"/>
              </a:rPr>
              <a:t>Since a page may point to many other pages, its prestige score should be shared. </a:t>
            </a:r>
          </a:p>
          <a:p>
            <a:pPr eaLnBrk="1" hangingPunct="1">
              <a:lnSpc>
                <a:spcPct val="100000"/>
              </a:lnSpc>
            </a:pPr>
            <a:r>
              <a:rPr lang="en-US" altLang="ja-JP" sz="2800" dirty="0">
                <a:ea typeface="ＭＳ Ｐゴシック" panose="020B0600070205080204" pitchFamily="34" charset="-128"/>
              </a:rPr>
              <a:t>The Web as a directed graph </a:t>
            </a:r>
            <a:r>
              <a:rPr lang="en-US" altLang="ja-JP" sz="2800" i="1" dirty="0">
                <a:ea typeface="ＭＳ Ｐゴシック" panose="020B0600070205080204" pitchFamily="34" charset="-128"/>
              </a:rPr>
              <a:t>G</a:t>
            </a:r>
            <a:r>
              <a:rPr lang="en-US" altLang="ja-JP" sz="2800" dirty="0">
                <a:ea typeface="ＭＳ Ｐゴシック" panose="020B0600070205080204" pitchFamily="34" charset="-128"/>
              </a:rPr>
              <a:t> = (</a:t>
            </a:r>
            <a:r>
              <a:rPr lang="en-US" altLang="ja-JP" sz="2800" i="1" dirty="0">
                <a:ea typeface="ＭＳ Ｐゴシック" panose="020B0600070205080204" pitchFamily="34" charset="-128"/>
              </a:rPr>
              <a:t>V</a:t>
            </a:r>
            <a:r>
              <a:rPr lang="en-US" altLang="ja-JP" sz="2800" dirty="0">
                <a:ea typeface="ＭＳ Ｐゴシック" panose="020B0600070205080204" pitchFamily="34" charset="-128"/>
              </a:rPr>
              <a:t>, </a:t>
            </a:r>
            <a:r>
              <a:rPr lang="en-US" altLang="ja-JP" sz="2800" i="1" dirty="0">
                <a:ea typeface="ＭＳ Ｐゴシック" panose="020B0600070205080204" pitchFamily="34" charset="-128"/>
              </a:rPr>
              <a:t>E</a:t>
            </a:r>
            <a:r>
              <a:rPr lang="en-US" altLang="ja-JP" sz="2800" dirty="0">
                <a:ea typeface="ＭＳ Ｐゴシック" panose="020B0600070205080204" pitchFamily="34" charset="-128"/>
              </a:rPr>
              <a:t>). Let the total number of pages be </a:t>
            </a:r>
            <a:r>
              <a:rPr lang="en-US" altLang="ja-JP" sz="2800" i="1" dirty="0">
                <a:ea typeface="ＭＳ Ｐゴシック" panose="020B0600070205080204" pitchFamily="34" charset="-128"/>
              </a:rPr>
              <a:t>n</a:t>
            </a:r>
            <a:r>
              <a:rPr lang="en-US" altLang="ja-JP" sz="2800" dirty="0">
                <a:ea typeface="ＭＳ Ｐゴシック" panose="020B0600070205080204" pitchFamily="34" charset="-128"/>
              </a:rPr>
              <a:t>. The PageRank score of the page </a:t>
            </a:r>
            <a:r>
              <a:rPr lang="en-US" altLang="ja-JP" sz="2800" i="1" dirty="0" err="1">
                <a:ea typeface="ＭＳ Ｐゴシック" panose="020B0600070205080204" pitchFamily="34" charset="-128"/>
              </a:rPr>
              <a:t>i</a:t>
            </a:r>
            <a:r>
              <a:rPr lang="en-US" altLang="ja-JP" sz="2800" dirty="0">
                <a:ea typeface="ＭＳ Ｐゴシック" panose="020B0600070205080204" pitchFamily="34" charset="-128"/>
              </a:rPr>
              <a:t> (denoted by </a:t>
            </a:r>
            <a:r>
              <a:rPr lang="en-US" altLang="ja-JP" sz="2800" i="1" dirty="0">
                <a:ea typeface="ＭＳ Ｐゴシック" panose="020B0600070205080204" pitchFamily="34" charset="-128"/>
              </a:rPr>
              <a:t>P</a:t>
            </a:r>
            <a:r>
              <a:rPr lang="en-US" altLang="ja-JP" sz="2800" dirty="0">
                <a:ea typeface="ＭＳ Ｐゴシック" panose="020B0600070205080204" pitchFamily="34" charset="-128"/>
              </a:rPr>
              <a:t>(</a:t>
            </a:r>
            <a:r>
              <a:rPr lang="en-US" altLang="ja-JP" sz="2800" i="1" dirty="0" err="1">
                <a:ea typeface="ＭＳ Ｐゴシック" panose="020B0600070205080204" pitchFamily="34" charset="-128"/>
              </a:rPr>
              <a:t>i</a:t>
            </a:r>
            <a:r>
              <a:rPr lang="en-US" altLang="ja-JP" sz="2800" dirty="0">
                <a:ea typeface="ＭＳ Ｐゴシック" panose="020B0600070205080204" pitchFamily="34" charset="-128"/>
              </a:rPr>
              <a:t>)) is defined by:</a:t>
            </a:r>
            <a:endParaRPr lang="en-US" altLang="en-US" sz="2800" dirty="0"/>
          </a:p>
        </p:txBody>
      </p:sp>
      <p:sp>
        <p:nvSpPr>
          <p:cNvPr id="36870" name="Rectangle 5">
            <a:extLst>
              <a:ext uri="{FF2B5EF4-FFF2-40B4-BE49-F238E27FC236}">
                <a16:creationId xmlns:a16="http://schemas.microsoft.com/office/drawing/2014/main" id="{7A0C8A35-8C63-4DB8-8C5B-A107202F9A2A}"/>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a:p>
        </p:txBody>
      </p:sp>
      <p:graphicFrame>
        <p:nvGraphicFramePr>
          <p:cNvPr id="36871" name="Object 4">
            <a:extLst>
              <a:ext uri="{FF2B5EF4-FFF2-40B4-BE49-F238E27FC236}">
                <a16:creationId xmlns:a16="http://schemas.microsoft.com/office/drawing/2014/main" id="{D29FBB27-468B-4AF1-8F6D-D61EF653D7A7}"/>
              </a:ext>
            </a:extLst>
          </p:cNvPr>
          <p:cNvGraphicFramePr>
            <a:graphicFrameLocks noChangeAspect="1"/>
          </p:cNvGraphicFramePr>
          <p:nvPr/>
        </p:nvGraphicFramePr>
        <p:xfrm>
          <a:off x="2087563" y="4760913"/>
          <a:ext cx="2736850" cy="1109662"/>
        </p:xfrm>
        <a:graphic>
          <a:graphicData uri="http://schemas.openxmlformats.org/presentationml/2006/ole">
            <mc:AlternateContent xmlns:mc="http://schemas.openxmlformats.org/markup-compatibility/2006">
              <mc:Choice xmlns:v="urn:schemas-microsoft-com:vml" Requires="v">
                <p:oleObj spid="_x0000_s3083" name="Equation" r:id="rId3" imgW="1054100" imgH="431800" progId="Equation.3">
                  <p:embed/>
                </p:oleObj>
              </mc:Choice>
              <mc:Fallback>
                <p:oleObj name="Equation" r:id="rId3" imgW="1054100" imgH="431800" progId="Equation.3">
                  <p:embed/>
                  <p:pic>
                    <p:nvPicPr>
                      <p:cNvPr id="36871" name="Object 4">
                        <a:extLst>
                          <a:ext uri="{FF2B5EF4-FFF2-40B4-BE49-F238E27FC236}">
                            <a16:creationId xmlns:a16="http://schemas.microsoft.com/office/drawing/2014/main" id="{D29FBB27-468B-4AF1-8F6D-D61EF653D7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563" y="4760913"/>
                        <a:ext cx="2736850"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2" name="Text Box 6">
            <a:extLst>
              <a:ext uri="{FF2B5EF4-FFF2-40B4-BE49-F238E27FC236}">
                <a16:creationId xmlns:a16="http://schemas.microsoft.com/office/drawing/2014/main" id="{69B4A86D-A8FE-4474-99B8-392B65948F7D}"/>
              </a:ext>
            </a:extLst>
          </p:cNvPr>
          <p:cNvSpPr txBox="1">
            <a:spLocks noChangeArrowheads="1"/>
          </p:cNvSpPr>
          <p:nvPr/>
        </p:nvSpPr>
        <p:spPr bwMode="auto">
          <a:xfrm>
            <a:off x="6335713" y="4905375"/>
            <a:ext cx="21605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altLang="en-US" sz="2000" i="1"/>
              <a:t>O</a:t>
            </a:r>
            <a:r>
              <a:rPr lang="en-US" altLang="en-US" sz="2000" i="1" baseline="-25000"/>
              <a:t>j</a:t>
            </a:r>
            <a:r>
              <a:rPr lang="en-US" altLang="en-US" sz="2000"/>
              <a:t> is the number of out-link of j</a:t>
            </a:r>
          </a:p>
        </p:txBody>
      </p:sp>
    </p:spTree>
    <p:extLst>
      <p:ext uri="{BB962C8B-B14F-4D97-AF65-F5344CB8AC3E}">
        <p14:creationId xmlns:p14="http://schemas.microsoft.com/office/powerpoint/2010/main" val="40305928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11502322-716F-4DC1-B2E6-538460068372}"/>
              </a:ext>
            </a:extLst>
          </p:cNvPr>
          <p:cNvSpPr>
            <a:spLocks noGrp="1"/>
          </p:cNvSpPr>
          <p:nvPr>
            <p:ph type="ftr" sz="quarter" idx="4294967295"/>
          </p:nvPr>
        </p:nvSpPr>
        <p:spPr/>
        <p:txBody>
          <a:bodyPr/>
          <a:lstStyle/>
          <a:p>
            <a:pPr>
              <a:defRPr/>
            </a:pPr>
            <a:r>
              <a:rPr lang="en-US" altLang="en-US"/>
              <a:t>CS583, Bing Liu, UIC</a:t>
            </a:r>
          </a:p>
        </p:txBody>
      </p:sp>
      <p:sp>
        <p:nvSpPr>
          <p:cNvPr id="37891" name="Slide Number Placeholder 5">
            <a:extLst>
              <a:ext uri="{FF2B5EF4-FFF2-40B4-BE49-F238E27FC236}">
                <a16:creationId xmlns:a16="http://schemas.microsoft.com/office/drawing/2014/main" id="{79196ECE-5882-4B22-A5D8-0DC8D1A9E983}"/>
              </a:ext>
            </a:extLst>
          </p:cNvPr>
          <p:cNvSpPr>
            <a:spLocks noGrp="1"/>
          </p:cNvSpPr>
          <p:nvPr>
            <p:ph type="sldNum" sz="quarter" idx="4294967295"/>
          </p:nvPr>
        </p:nvSpPr>
        <p:spPr bwMode="auto">
          <a:xfrm>
            <a:off x="6553200" y="6243638"/>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buClrTx/>
              <a:buSzTx/>
              <a:buFontTx/>
              <a:buNone/>
              <a:defRPr sz="1200" kern="1200">
                <a:solidFill>
                  <a:schemeClr val="tx1"/>
                </a:solidFill>
                <a:latin typeface="Garamond" panose="02020404030301010803" pitchFamily="18" charset="0"/>
                <a:ea typeface="+mn-ea"/>
                <a:cs typeface="+mn-cs"/>
              </a:defRPr>
            </a:lvl1pPr>
            <a:lvl2pPr marL="457200" algn="l" rtl="0" eaLnBrk="0" fontAlgn="base" hangingPunct="0">
              <a:spcBef>
                <a:spcPct val="0"/>
              </a:spcBef>
              <a:spcAft>
                <a:spcPct val="0"/>
              </a:spcAft>
              <a:defRPr sz="3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pPr>
              <a:spcBef>
                <a:spcPct val="0"/>
              </a:spcBef>
              <a:buClrTx/>
              <a:buSzTx/>
              <a:buFontTx/>
              <a:buNone/>
              <a:defRPr/>
            </a:pPr>
            <a:fld id="{180DECBD-C94D-4A3A-B5D3-71FC38E60D19}" type="slidenum">
              <a:rPr lang="en-US" altLang="en-US" smtClean="0"/>
              <a:pPr>
                <a:spcBef>
                  <a:spcPct val="0"/>
                </a:spcBef>
                <a:buClrTx/>
                <a:buSzTx/>
                <a:buFontTx/>
                <a:buNone/>
                <a:defRPr/>
              </a:pPr>
              <a:t>65</a:t>
            </a:fld>
            <a:endParaRPr lang="en-US" altLang="en-US" sz="1200">
              <a:latin typeface="Garamond" panose="02020404030301010803" pitchFamily="18" charset="0"/>
            </a:endParaRPr>
          </a:p>
        </p:txBody>
      </p:sp>
      <p:sp>
        <p:nvSpPr>
          <p:cNvPr id="37892" name="Rectangle 2">
            <a:extLst>
              <a:ext uri="{FF2B5EF4-FFF2-40B4-BE49-F238E27FC236}">
                <a16:creationId xmlns:a16="http://schemas.microsoft.com/office/drawing/2014/main" id="{50AC28B5-9179-4500-8158-D39A507EC4DE}"/>
              </a:ext>
            </a:extLst>
          </p:cNvPr>
          <p:cNvSpPr>
            <a:spLocks noGrp="1" noChangeArrowheads="1"/>
          </p:cNvSpPr>
          <p:nvPr>
            <p:ph type="title"/>
          </p:nvPr>
        </p:nvSpPr>
        <p:spPr>
          <a:xfrm>
            <a:off x="152400" y="201612"/>
            <a:ext cx="8763000" cy="484188"/>
          </a:xfrm>
        </p:spPr>
        <p:txBody>
          <a:bodyPr>
            <a:noAutofit/>
          </a:bodyPr>
          <a:lstStyle/>
          <a:p>
            <a:pPr algn="ctr" eaLnBrk="1" hangingPunct="1"/>
            <a:r>
              <a:rPr lang="en-US" altLang="en-US" sz="3200" b="1" dirty="0">
                <a:latin typeface="+mn-lt"/>
              </a:rPr>
              <a:t>Matrix notation</a:t>
            </a:r>
          </a:p>
        </p:txBody>
      </p:sp>
      <p:sp>
        <p:nvSpPr>
          <p:cNvPr id="37893" name="Rectangle 3">
            <a:extLst>
              <a:ext uri="{FF2B5EF4-FFF2-40B4-BE49-F238E27FC236}">
                <a16:creationId xmlns:a16="http://schemas.microsoft.com/office/drawing/2014/main" id="{6862768E-CBDB-4A29-993C-D42AF8BF7060}"/>
              </a:ext>
            </a:extLst>
          </p:cNvPr>
          <p:cNvSpPr>
            <a:spLocks noGrp="1" noChangeArrowheads="1"/>
          </p:cNvSpPr>
          <p:nvPr>
            <p:ph type="body" sz="half" idx="1"/>
          </p:nvPr>
        </p:nvSpPr>
        <p:spPr>
          <a:xfrm>
            <a:off x="395288" y="1371600"/>
            <a:ext cx="8461375" cy="4686300"/>
          </a:xfrm>
        </p:spPr>
        <p:txBody>
          <a:bodyPr/>
          <a:lstStyle/>
          <a:p>
            <a:pPr eaLnBrk="1" hangingPunct="1"/>
            <a:r>
              <a:rPr lang="en-US" altLang="ja-JP" sz="2600" dirty="0">
                <a:ea typeface="ＭＳ Ｐゴシック" panose="020B0600070205080204" pitchFamily="34" charset="-128"/>
              </a:rPr>
              <a:t>We have a system of </a:t>
            </a:r>
            <a:r>
              <a:rPr lang="en-US" altLang="ja-JP" sz="2600" i="1" dirty="0">
                <a:ea typeface="ＭＳ Ｐゴシック" panose="020B0600070205080204" pitchFamily="34" charset="-128"/>
              </a:rPr>
              <a:t>n</a:t>
            </a:r>
            <a:r>
              <a:rPr lang="en-US" altLang="ja-JP" sz="2600" dirty="0">
                <a:ea typeface="ＭＳ Ｐゴシック" panose="020B0600070205080204" pitchFamily="34" charset="-128"/>
              </a:rPr>
              <a:t> linear equations with </a:t>
            </a:r>
            <a:r>
              <a:rPr lang="en-US" altLang="ja-JP" sz="2600" i="1" dirty="0">
                <a:ea typeface="ＭＳ Ｐゴシック" panose="020B0600070205080204" pitchFamily="34" charset="-128"/>
              </a:rPr>
              <a:t>n</a:t>
            </a:r>
            <a:r>
              <a:rPr lang="en-US" altLang="ja-JP" sz="2600" dirty="0">
                <a:ea typeface="ＭＳ Ｐゴシック" panose="020B0600070205080204" pitchFamily="34" charset="-128"/>
              </a:rPr>
              <a:t> unknowns. We can use a matrix to represent them. </a:t>
            </a:r>
          </a:p>
          <a:p>
            <a:pPr eaLnBrk="1" hangingPunct="1"/>
            <a:r>
              <a:rPr lang="en-US" altLang="ja-JP" sz="2600" dirty="0">
                <a:ea typeface="ＭＳ Ｐゴシック" panose="020B0600070205080204" pitchFamily="34" charset="-128"/>
              </a:rPr>
              <a:t>Let </a:t>
            </a:r>
            <a:r>
              <a:rPr lang="en-US" altLang="ja-JP" sz="2600" b="1" i="1" dirty="0">
                <a:ea typeface="ＭＳ Ｐゴシック" panose="020B0600070205080204" pitchFamily="34" charset="-128"/>
              </a:rPr>
              <a:t>P</a:t>
            </a:r>
            <a:r>
              <a:rPr lang="en-US" altLang="ja-JP" sz="2600" dirty="0">
                <a:ea typeface="ＭＳ Ｐゴシック" panose="020B0600070205080204" pitchFamily="34" charset="-128"/>
              </a:rPr>
              <a:t> be a </a:t>
            </a:r>
            <a:r>
              <a:rPr lang="en-US" altLang="ja-JP" sz="2600" i="1" dirty="0">
                <a:ea typeface="ＭＳ Ｐゴシック" panose="020B0600070205080204" pitchFamily="34" charset="-128"/>
              </a:rPr>
              <a:t>n</a:t>
            </a:r>
            <a:r>
              <a:rPr lang="en-US" altLang="ja-JP" sz="2600" dirty="0">
                <a:ea typeface="ＭＳ Ｐゴシック" panose="020B0600070205080204" pitchFamily="34" charset="-128"/>
              </a:rPr>
              <a:t>-dimensional column vector of PageRank values, i.e., </a:t>
            </a:r>
            <a:r>
              <a:rPr lang="en-US" altLang="ja-JP" sz="2600" b="1" i="1" dirty="0">
                <a:ea typeface="ＭＳ Ｐゴシック" panose="020B0600070205080204" pitchFamily="34" charset="-128"/>
              </a:rPr>
              <a:t>P</a:t>
            </a:r>
            <a:r>
              <a:rPr lang="en-US" altLang="ja-JP" sz="2600" dirty="0">
                <a:ea typeface="ＭＳ Ｐゴシック" panose="020B0600070205080204" pitchFamily="34" charset="-128"/>
              </a:rPr>
              <a:t> = (</a:t>
            </a:r>
            <a:r>
              <a:rPr lang="en-US" altLang="ja-JP" sz="2600" i="1" dirty="0">
                <a:ea typeface="ＭＳ Ｐゴシック" panose="020B0600070205080204" pitchFamily="34" charset="-128"/>
              </a:rPr>
              <a:t>P</a:t>
            </a:r>
            <a:r>
              <a:rPr lang="en-US" altLang="ja-JP" sz="2600" dirty="0">
                <a:ea typeface="ＭＳ Ｐゴシック" panose="020B0600070205080204" pitchFamily="34" charset="-128"/>
              </a:rPr>
              <a:t>(1), </a:t>
            </a:r>
            <a:r>
              <a:rPr lang="en-US" altLang="ja-JP" sz="2600" i="1" dirty="0">
                <a:ea typeface="ＭＳ Ｐゴシック" panose="020B0600070205080204" pitchFamily="34" charset="-128"/>
              </a:rPr>
              <a:t>P</a:t>
            </a:r>
            <a:r>
              <a:rPr lang="en-US" altLang="ja-JP" sz="2600" dirty="0">
                <a:ea typeface="ＭＳ Ｐゴシック" panose="020B0600070205080204" pitchFamily="34" charset="-128"/>
              </a:rPr>
              <a:t>(2), …, </a:t>
            </a:r>
            <a:r>
              <a:rPr lang="en-US" altLang="ja-JP" sz="2600" i="1" dirty="0">
                <a:ea typeface="ＭＳ Ｐゴシック" panose="020B0600070205080204" pitchFamily="34" charset="-128"/>
              </a:rPr>
              <a:t>P</a:t>
            </a:r>
            <a:r>
              <a:rPr lang="en-US" altLang="ja-JP" sz="2600" dirty="0">
                <a:ea typeface="ＭＳ Ｐゴシック" panose="020B0600070205080204" pitchFamily="34" charset="-128"/>
              </a:rPr>
              <a:t>(</a:t>
            </a:r>
            <a:r>
              <a:rPr lang="en-US" altLang="ja-JP" sz="2600" i="1" dirty="0">
                <a:ea typeface="ＭＳ Ｐゴシック" panose="020B0600070205080204" pitchFamily="34" charset="-128"/>
              </a:rPr>
              <a:t>n</a:t>
            </a:r>
            <a:r>
              <a:rPr lang="en-US" altLang="ja-JP" sz="2600" dirty="0">
                <a:ea typeface="ＭＳ Ｐゴシック" panose="020B0600070205080204" pitchFamily="34" charset="-128"/>
              </a:rPr>
              <a:t>))</a:t>
            </a:r>
            <a:r>
              <a:rPr lang="en-US" altLang="ja-JP" sz="2600" i="1" baseline="30000" dirty="0">
                <a:ea typeface="ＭＳ Ｐゴシック" panose="020B0600070205080204" pitchFamily="34" charset="-128"/>
              </a:rPr>
              <a:t>T</a:t>
            </a:r>
            <a:r>
              <a:rPr lang="en-US" altLang="ja-JP" sz="2600" dirty="0">
                <a:ea typeface="ＭＳ Ｐゴシック" panose="020B0600070205080204" pitchFamily="34" charset="-128"/>
              </a:rPr>
              <a:t>.</a:t>
            </a:r>
          </a:p>
          <a:p>
            <a:pPr eaLnBrk="1" hangingPunct="1"/>
            <a:r>
              <a:rPr lang="en-US" altLang="ja-JP" sz="2600" dirty="0">
                <a:ea typeface="ＭＳ Ｐゴシック" panose="020B0600070205080204" pitchFamily="34" charset="-128"/>
              </a:rPr>
              <a:t>Let </a:t>
            </a:r>
            <a:r>
              <a:rPr lang="en-US" altLang="ja-JP" sz="2600" b="1" i="1" dirty="0">
                <a:ea typeface="ＭＳ Ｐゴシック" panose="020B0600070205080204" pitchFamily="34" charset="-128"/>
              </a:rPr>
              <a:t>A</a:t>
            </a:r>
            <a:r>
              <a:rPr lang="en-US" altLang="ja-JP" sz="2600" dirty="0">
                <a:ea typeface="ＭＳ Ｐゴシック" panose="020B0600070205080204" pitchFamily="34" charset="-128"/>
              </a:rPr>
              <a:t> be the adjacency matrix of our graph with</a:t>
            </a:r>
          </a:p>
          <a:p>
            <a:pPr eaLnBrk="1" hangingPunct="1"/>
            <a:endParaRPr lang="en-US" altLang="ja-JP" sz="2600" dirty="0">
              <a:ea typeface="ＭＳ Ｐゴシック" panose="020B0600070205080204" pitchFamily="34" charset="-128"/>
            </a:endParaRPr>
          </a:p>
          <a:p>
            <a:pPr eaLnBrk="1" hangingPunct="1"/>
            <a:endParaRPr lang="en-US" altLang="ja-JP" sz="2600" dirty="0">
              <a:ea typeface="ＭＳ Ｐゴシック" panose="020B0600070205080204" pitchFamily="34" charset="-128"/>
            </a:endParaRPr>
          </a:p>
          <a:p>
            <a:pPr eaLnBrk="1" hangingPunct="1"/>
            <a:endParaRPr lang="en-US" altLang="ja-JP" sz="2600" dirty="0">
              <a:ea typeface="ＭＳ Ｐゴシック" panose="020B0600070205080204" pitchFamily="34" charset="-128"/>
            </a:endParaRPr>
          </a:p>
          <a:p>
            <a:pPr eaLnBrk="1" hangingPunct="1"/>
            <a:r>
              <a:rPr lang="en-US" altLang="ja-JP" sz="2600" dirty="0">
                <a:ea typeface="ＭＳ Ｐゴシック" panose="020B0600070205080204" pitchFamily="34" charset="-128"/>
              </a:rPr>
              <a:t>We can write the </a:t>
            </a:r>
            <a:r>
              <a:rPr lang="en-US" altLang="ja-JP" sz="2600" i="1" dirty="0">
                <a:ea typeface="ＭＳ Ｐゴシック" panose="020B0600070205080204" pitchFamily="34" charset="-128"/>
              </a:rPr>
              <a:t>n</a:t>
            </a:r>
            <a:r>
              <a:rPr lang="en-US" altLang="ja-JP" sz="2600" dirty="0">
                <a:ea typeface="ＭＳ Ｐゴシック" panose="020B0600070205080204" pitchFamily="34" charset="-128"/>
              </a:rPr>
              <a:t> equations with (</a:t>
            </a:r>
            <a:r>
              <a:rPr lang="en-US" altLang="ja-JP" sz="2600" dirty="0">
                <a:solidFill>
                  <a:srgbClr val="FF0000"/>
                </a:solidFill>
                <a:ea typeface="ＭＳ Ｐゴシック" panose="020B0600070205080204" pitchFamily="34" charset="-128"/>
              </a:rPr>
              <a:t>PageRank</a:t>
            </a:r>
            <a:r>
              <a:rPr lang="en-US" altLang="ja-JP" sz="2600" dirty="0">
                <a:ea typeface="ＭＳ Ｐゴシック" panose="020B0600070205080204" pitchFamily="34" charset="-128"/>
              </a:rPr>
              <a:t>)  </a:t>
            </a:r>
            <a:endParaRPr lang="en-US" altLang="en-US" sz="2600" dirty="0"/>
          </a:p>
        </p:txBody>
      </p:sp>
      <p:sp>
        <p:nvSpPr>
          <p:cNvPr id="37894" name="Rectangle 12">
            <a:extLst>
              <a:ext uri="{FF2B5EF4-FFF2-40B4-BE49-F238E27FC236}">
                <a16:creationId xmlns:a16="http://schemas.microsoft.com/office/drawing/2014/main" id="{D0C77FF6-B290-4CD7-86F0-895B04E723B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a:p>
        </p:txBody>
      </p:sp>
      <p:graphicFrame>
        <p:nvGraphicFramePr>
          <p:cNvPr id="37895" name="Object 11">
            <a:extLst>
              <a:ext uri="{FF2B5EF4-FFF2-40B4-BE49-F238E27FC236}">
                <a16:creationId xmlns:a16="http://schemas.microsoft.com/office/drawing/2014/main" id="{22C4B332-5FAD-4624-87D3-AAC5A501F148}"/>
              </a:ext>
            </a:extLst>
          </p:cNvPr>
          <p:cNvGraphicFramePr>
            <a:graphicFrameLocks noChangeAspect="1"/>
          </p:cNvGraphicFramePr>
          <p:nvPr/>
        </p:nvGraphicFramePr>
        <p:xfrm>
          <a:off x="2268538" y="3536950"/>
          <a:ext cx="2987675" cy="1392238"/>
        </p:xfrm>
        <a:graphic>
          <a:graphicData uri="http://schemas.openxmlformats.org/presentationml/2006/ole">
            <mc:AlternateContent xmlns:mc="http://schemas.openxmlformats.org/markup-compatibility/2006">
              <mc:Choice xmlns:v="urn:schemas-microsoft-com:vml" Requires="v">
                <p:oleObj spid="_x0000_s4116" name="Equation" r:id="rId3" imgW="1282700" imgH="596900" progId="Equation.3">
                  <p:embed/>
                </p:oleObj>
              </mc:Choice>
              <mc:Fallback>
                <p:oleObj name="Equation" r:id="rId3" imgW="1282700" imgH="596900" progId="Equation.3">
                  <p:embed/>
                  <p:pic>
                    <p:nvPicPr>
                      <p:cNvPr id="37895" name="Object 11">
                        <a:extLst>
                          <a:ext uri="{FF2B5EF4-FFF2-40B4-BE49-F238E27FC236}">
                            <a16:creationId xmlns:a16="http://schemas.microsoft.com/office/drawing/2014/main" id="{22C4B332-5FAD-4624-87D3-AAC5A501F1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3536950"/>
                        <a:ext cx="2987675" cy="13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6" name="Rectangle 13">
            <a:extLst>
              <a:ext uri="{FF2B5EF4-FFF2-40B4-BE49-F238E27FC236}">
                <a16:creationId xmlns:a16="http://schemas.microsoft.com/office/drawing/2014/main" id="{37CE4308-8C42-441C-8ADF-67D1662A47E5}"/>
              </a:ext>
            </a:extLst>
          </p:cNvPr>
          <p:cNvSpPr>
            <a:spLocks noChangeArrowheads="1"/>
          </p:cNvSpPr>
          <p:nvPr/>
        </p:nvSpPr>
        <p:spPr bwMode="auto">
          <a:xfrm>
            <a:off x="0" y="600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a:p>
        </p:txBody>
      </p:sp>
      <p:sp>
        <p:nvSpPr>
          <p:cNvPr id="37897" name="Rectangle 15">
            <a:extLst>
              <a:ext uri="{FF2B5EF4-FFF2-40B4-BE49-F238E27FC236}">
                <a16:creationId xmlns:a16="http://schemas.microsoft.com/office/drawing/2014/main" id="{2AD35395-6F05-4890-BC9E-38DDA171FF85}"/>
              </a:ext>
            </a:extLst>
          </p:cNvPr>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a:p>
        </p:txBody>
      </p:sp>
      <p:graphicFrame>
        <p:nvGraphicFramePr>
          <p:cNvPr id="37898" name="Object 14">
            <a:extLst>
              <a:ext uri="{FF2B5EF4-FFF2-40B4-BE49-F238E27FC236}">
                <a16:creationId xmlns:a16="http://schemas.microsoft.com/office/drawing/2014/main" id="{203260D0-3F3F-49BA-B6C0-5A2422AE8020}"/>
              </a:ext>
            </a:extLst>
          </p:cNvPr>
          <p:cNvGraphicFramePr>
            <a:graphicFrameLocks noChangeAspect="1"/>
          </p:cNvGraphicFramePr>
          <p:nvPr/>
        </p:nvGraphicFramePr>
        <p:xfrm>
          <a:off x="2376488" y="5373688"/>
          <a:ext cx="1981200" cy="671512"/>
        </p:xfrm>
        <a:graphic>
          <a:graphicData uri="http://schemas.openxmlformats.org/presentationml/2006/ole">
            <mc:AlternateContent xmlns:mc="http://schemas.openxmlformats.org/markup-compatibility/2006">
              <mc:Choice xmlns:v="urn:schemas-microsoft-com:vml" Requires="v">
                <p:oleObj spid="_x0000_s4117" name="Equation" r:id="rId5" imgW="558800" imgH="190500" progId="Equation.3">
                  <p:embed/>
                </p:oleObj>
              </mc:Choice>
              <mc:Fallback>
                <p:oleObj name="Equation" r:id="rId5" imgW="558800" imgH="190500" progId="Equation.3">
                  <p:embed/>
                  <p:pic>
                    <p:nvPicPr>
                      <p:cNvPr id="37898" name="Object 14">
                        <a:extLst>
                          <a:ext uri="{FF2B5EF4-FFF2-40B4-BE49-F238E27FC236}">
                            <a16:creationId xmlns:a16="http://schemas.microsoft.com/office/drawing/2014/main" id="{203260D0-3F3F-49BA-B6C0-5A2422AE80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6488" y="5373688"/>
                        <a:ext cx="198120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5024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8715" y="259277"/>
            <a:ext cx="7886700" cy="492125"/>
          </a:xfrm>
        </p:spPr>
        <p:txBody>
          <a:bodyPr rtlCol="0">
            <a:noAutofit/>
          </a:bodyPr>
          <a:lstStyle/>
          <a:p>
            <a:pPr fontAlgn="auto">
              <a:spcAft>
                <a:spcPts val="0"/>
              </a:spcAft>
              <a:defRPr/>
            </a:pPr>
            <a:r>
              <a:rPr lang="en-US" altLang="zh-TW" sz="3200" b="1" dirty="0"/>
              <a:t>Calculation of PageRank on Webpage</a:t>
            </a:r>
            <a:endParaRPr lang="zh-TW" altLang="en-US" sz="3200" b="1" dirty="0"/>
          </a:p>
        </p:txBody>
      </p:sp>
      <p:sp>
        <p:nvSpPr>
          <p:cNvPr id="18434" name="內容版面配置區 2"/>
          <p:cNvSpPr>
            <a:spLocks noGrp="1"/>
          </p:cNvSpPr>
          <p:nvPr>
            <p:ph idx="1"/>
          </p:nvPr>
        </p:nvSpPr>
        <p:spPr/>
        <p:txBody>
          <a:bodyPr/>
          <a:lstStyle/>
          <a:p>
            <a:endParaRPr lang="en-US" altLang="zh-TW" sz="2800"/>
          </a:p>
          <a:p>
            <a:endParaRPr lang="en-US" altLang="zh-TW" sz="2800"/>
          </a:p>
          <a:p>
            <a:endParaRPr lang="en-US" altLang="zh-TW" sz="2800"/>
          </a:p>
          <a:p>
            <a:pPr>
              <a:buFont typeface="Arial" panose="020B0604020202020204" pitchFamily="34" charset="0"/>
              <a:buNone/>
            </a:pPr>
            <a:endParaRPr lang="zh-TW" altLang="en-US" sz="2800"/>
          </a:p>
        </p:txBody>
      </p:sp>
      <p:grpSp>
        <p:nvGrpSpPr>
          <p:cNvPr id="18435" name="群組 22"/>
          <p:cNvGrpSpPr>
            <a:grpSpLocks/>
          </p:cNvGrpSpPr>
          <p:nvPr/>
        </p:nvGrpSpPr>
        <p:grpSpPr bwMode="auto">
          <a:xfrm>
            <a:off x="1828800" y="1534896"/>
            <a:ext cx="3871912" cy="2871788"/>
            <a:chOff x="1643042" y="1785926"/>
            <a:chExt cx="5643602" cy="4071966"/>
          </a:xfrm>
        </p:grpSpPr>
        <p:sp>
          <p:nvSpPr>
            <p:cNvPr id="5" name="圓角矩形 4"/>
            <p:cNvSpPr/>
            <p:nvPr/>
          </p:nvSpPr>
          <p:spPr>
            <a:xfrm>
              <a:off x="1643042" y="1785926"/>
              <a:ext cx="1928826" cy="1571636"/>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TW" sz="4800" dirty="0">
                  <a:solidFill>
                    <a:schemeClr val="tx1"/>
                  </a:solidFill>
                  <a:latin typeface="Blackoak Std" pitchFamily="82" charset="0"/>
                </a:rPr>
                <a:t>A</a:t>
              </a:r>
              <a:endParaRPr lang="zh-TW" altLang="en-US" sz="4800" dirty="0">
                <a:solidFill>
                  <a:schemeClr val="tx1"/>
                </a:solidFill>
                <a:latin typeface="Blackoak Std" pitchFamily="82" charset="0"/>
              </a:endParaRPr>
            </a:p>
          </p:txBody>
        </p:sp>
        <p:sp>
          <p:nvSpPr>
            <p:cNvPr id="6" name="圓角矩形 5"/>
            <p:cNvSpPr/>
            <p:nvPr/>
          </p:nvSpPr>
          <p:spPr>
            <a:xfrm>
              <a:off x="1643042" y="4286256"/>
              <a:ext cx="1928826" cy="157163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TW" sz="4800" dirty="0">
                  <a:solidFill>
                    <a:schemeClr val="tx1"/>
                  </a:solidFill>
                  <a:latin typeface="Blackoak Std" pitchFamily="82" charset="0"/>
                </a:rPr>
                <a:t>C</a:t>
              </a:r>
              <a:endParaRPr lang="zh-TW" altLang="en-US" sz="4800" dirty="0"/>
            </a:p>
          </p:txBody>
        </p:sp>
        <p:sp>
          <p:nvSpPr>
            <p:cNvPr id="7" name="圓角矩形 6"/>
            <p:cNvSpPr/>
            <p:nvPr/>
          </p:nvSpPr>
          <p:spPr>
            <a:xfrm>
              <a:off x="5357818" y="4286256"/>
              <a:ext cx="1928826" cy="1571636"/>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TW" sz="4800" dirty="0">
                  <a:solidFill>
                    <a:schemeClr val="tx1"/>
                  </a:solidFill>
                  <a:latin typeface="Blackoak Std" pitchFamily="82" charset="0"/>
                </a:rPr>
                <a:t>D</a:t>
              </a:r>
              <a:endParaRPr lang="zh-TW" altLang="en-US" sz="4800" dirty="0"/>
            </a:p>
          </p:txBody>
        </p:sp>
        <p:sp>
          <p:nvSpPr>
            <p:cNvPr id="8" name="圓角矩形 7"/>
            <p:cNvSpPr/>
            <p:nvPr/>
          </p:nvSpPr>
          <p:spPr>
            <a:xfrm>
              <a:off x="5286380" y="1785926"/>
              <a:ext cx="1928827" cy="1571636"/>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TW" sz="4800" dirty="0">
                  <a:solidFill>
                    <a:schemeClr val="tx1"/>
                  </a:solidFill>
                  <a:latin typeface="Blackoak Std" pitchFamily="82" charset="0"/>
                </a:rPr>
                <a:t>B</a:t>
              </a:r>
              <a:endParaRPr lang="zh-TW" altLang="en-US" sz="4800" dirty="0">
                <a:solidFill>
                  <a:schemeClr val="tx1"/>
                </a:solidFill>
                <a:latin typeface="Blackoak Std" pitchFamily="82" charset="0"/>
              </a:endParaRPr>
            </a:p>
          </p:txBody>
        </p:sp>
        <p:cxnSp>
          <p:nvCxnSpPr>
            <p:cNvPr id="12" name="直線單箭頭接點 11"/>
            <p:cNvCxnSpPr/>
            <p:nvPr/>
          </p:nvCxnSpPr>
          <p:spPr>
            <a:xfrm rot="5400000">
              <a:off x="1966100" y="3820321"/>
              <a:ext cx="784231" cy="1587"/>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cxnSp>
          <p:nvCxnSpPr>
            <p:cNvPr id="14" name="直線單箭頭接點 13"/>
            <p:cNvCxnSpPr/>
            <p:nvPr/>
          </p:nvCxnSpPr>
          <p:spPr>
            <a:xfrm rot="5400000" flipH="1" flipV="1">
              <a:off x="2500298" y="3784602"/>
              <a:ext cx="714380" cy="3175"/>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cxnSp>
          <p:nvCxnSpPr>
            <p:cNvPr id="17" name="直線單箭頭接點 16"/>
            <p:cNvCxnSpPr/>
            <p:nvPr/>
          </p:nvCxnSpPr>
          <p:spPr>
            <a:xfrm rot="5400000" flipH="1" flipV="1">
              <a:off x="3644100" y="3358355"/>
              <a:ext cx="1643074" cy="1641487"/>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cxnSp>
          <p:nvCxnSpPr>
            <p:cNvPr id="19" name="直線單箭頭接點 18"/>
            <p:cNvCxnSpPr/>
            <p:nvPr/>
          </p:nvCxnSpPr>
          <p:spPr>
            <a:xfrm rot="10800000">
              <a:off x="3643306" y="2500306"/>
              <a:ext cx="1501786" cy="1587"/>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cxnSp>
          <p:nvCxnSpPr>
            <p:cNvPr id="21" name="直線單箭頭接點 20"/>
            <p:cNvCxnSpPr/>
            <p:nvPr/>
          </p:nvCxnSpPr>
          <p:spPr>
            <a:xfrm rot="16200000" flipV="1">
              <a:off x="5965835" y="3821115"/>
              <a:ext cx="642942" cy="1588"/>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grpSp>
      <p:sp>
        <p:nvSpPr>
          <p:cNvPr id="15" name="內容版面配置區 2"/>
          <p:cNvSpPr txBox="1">
            <a:spLocks/>
          </p:cNvSpPr>
          <p:nvPr/>
        </p:nvSpPr>
        <p:spPr>
          <a:xfrm>
            <a:off x="718715" y="4521952"/>
            <a:ext cx="7886700" cy="17557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altLang="zh-TW" sz="2800" b="0"/>
              <a:t>R(.) = PageRank of a Webpage</a:t>
            </a:r>
          </a:p>
          <a:p>
            <a:pPr marL="914400" lvl="1" indent="-457200" fontAlgn="auto">
              <a:spcAft>
                <a:spcPts val="0"/>
              </a:spcAft>
              <a:buFont typeface="Arial" panose="020B0604020202020204" pitchFamily="34" charset="0"/>
              <a:buAutoNum type="arabicPeriod"/>
            </a:pPr>
            <a:r>
              <a:rPr lang="en-US" altLang="zh-TW" sz="2400" b="0">
                <a:latin typeface="Century" panose="02040604050505020304" pitchFamily="18" charset="0"/>
              </a:rPr>
              <a:t>R(A)  =  100%R(B) +   50%R(C)</a:t>
            </a:r>
          </a:p>
          <a:p>
            <a:pPr marL="914400" lvl="1" indent="-457200" fontAlgn="auto">
              <a:spcAft>
                <a:spcPts val="0"/>
              </a:spcAft>
              <a:buFont typeface="Arial" panose="020B0604020202020204" pitchFamily="34" charset="0"/>
              <a:buAutoNum type="arabicPeriod"/>
            </a:pPr>
            <a:r>
              <a:rPr lang="en-US" altLang="zh-TW" sz="2400" b="0">
                <a:latin typeface="Century" panose="02040604050505020304" pitchFamily="18" charset="0"/>
              </a:rPr>
              <a:t>R(B)  =    50%R(C) + 100%R(D)</a:t>
            </a:r>
          </a:p>
          <a:p>
            <a:pPr marL="914400" lvl="1" indent="-457200" fontAlgn="auto">
              <a:spcAft>
                <a:spcPts val="0"/>
              </a:spcAft>
              <a:buFont typeface="Arial" panose="020B0604020202020204" pitchFamily="34" charset="0"/>
              <a:buAutoNum type="arabicPeriod"/>
            </a:pPr>
            <a:r>
              <a:rPr lang="en-US" altLang="zh-TW" sz="2400" b="0">
                <a:latin typeface="Century" panose="02040604050505020304" pitchFamily="18" charset="0"/>
              </a:rPr>
              <a:t>R(C)  =  100%R(A) </a:t>
            </a:r>
          </a:p>
          <a:p>
            <a:pPr fontAlgn="auto">
              <a:spcAft>
                <a:spcPts val="0"/>
              </a:spcAft>
            </a:pPr>
            <a:endParaRPr lang="en-US" altLang="zh-TW" sz="2800" b="0"/>
          </a:p>
          <a:p>
            <a:pPr fontAlgn="auto">
              <a:spcAft>
                <a:spcPts val="0"/>
              </a:spcAft>
            </a:pPr>
            <a:endParaRPr lang="en-US" altLang="zh-TW" sz="2800" b="0"/>
          </a:p>
          <a:p>
            <a:pPr fontAlgn="auto">
              <a:spcAft>
                <a:spcPts val="0"/>
              </a:spcAft>
              <a:buFont typeface="Arial" panose="020B0604020202020204" pitchFamily="34" charset="0"/>
              <a:buNone/>
            </a:pPr>
            <a:endParaRPr lang="zh-TW" altLang="en-US" sz="2800" b="0" dirty="0"/>
          </a:p>
        </p:txBody>
      </p:sp>
      <p:sp>
        <p:nvSpPr>
          <p:cNvPr id="3" name="Date Placeholder 2">
            <a:extLst>
              <a:ext uri="{FF2B5EF4-FFF2-40B4-BE49-F238E27FC236}">
                <a16:creationId xmlns:a16="http://schemas.microsoft.com/office/drawing/2014/main" id="{06F5A4BE-B1F9-4890-A7F7-3F36A93D2DE7}"/>
              </a:ext>
            </a:extLst>
          </p:cNvPr>
          <p:cNvSpPr>
            <a:spLocks noGrp="1"/>
          </p:cNvSpPr>
          <p:nvPr>
            <p:ph type="dt" sz="half" idx="10"/>
          </p:nvPr>
        </p:nvSpPr>
        <p:spPr/>
        <p:txBody>
          <a:bodyPr/>
          <a:lstStyle/>
          <a:p>
            <a:fld id="{B3CCF030-780F-45B3-B8C4-E26550218AAF}" type="datetime1">
              <a:rPr lang="en-US" smtClean="0"/>
              <a:t>8/16/2020</a:t>
            </a:fld>
            <a:endParaRPr lang="en-US"/>
          </a:p>
        </p:txBody>
      </p:sp>
      <p:sp>
        <p:nvSpPr>
          <p:cNvPr id="4" name="Slide Number Placeholder 3">
            <a:extLst>
              <a:ext uri="{FF2B5EF4-FFF2-40B4-BE49-F238E27FC236}">
                <a16:creationId xmlns:a16="http://schemas.microsoft.com/office/drawing/2014/main" id="{D668C368-4DD6-49C9-9461-B6D77B7FD5DC}"/>
              </a:ext>
            </a:extLst>
          </p:cNvPr>
          <p:cNvSpPr>
            <a:spLocks noGrp="1"/>
          </p:cNvSpPr>
          <p:nvPr>
            <p:ph type="sldNum" sz="quarter" idx="12"/>
          </p:nvPr>
        </p:nvSpPr>
        <p:spPr/>
        <p:txBody>
          <a:bodyPr/>
          <a:lstStyle/>
          <a:p>
            <a:pPr>
              <a:defRPr/>
            </a:pPr>
            <a:fld id="{649AB6AE-DC6C-4C19-AD98-A8BE141DCE93}" type="slidenum">
              <a:rPr lang="en-US" smtClean="0"/>
              <a:pPr>
                <a:defRPr/>
              </a:pPr>
              <a:t>66</a:t>
            </a:fld>
            <a:endParaRPr lang="en-US" sz="1000"/>
          </a:p>
        </p:txBody>
      </p:sp>
    </p:spTree>
    <p:extLst>
      <p:ext uri="{BB962C8B-B14F-4D97-AF65-F5344CB8AC3E}">
        <p14:creationId xmlns:p14="http://schemas.microsoft.com/office/powerpoint/2010/main" val="23720458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Slide Number Placeholder 4">
            <a:extLst>
              <a:ext uri="{FF2B5EF4-FFF2-40B4-BE49-F238E27FC236}">
                <a16:creationId xmlns:a16="http://schemas.microsoft.com/office/drawing/2014/main" id="{A2AC57F4-0BF2-4B15-AEB9-CEAC03583435}"/>
              </a:ext>
            </a:extLst>
          </p:cNvPr>
          <p:cNvSpPr>
            <a:spLocks noGrp="1"/>
          </p:cNvSpPr>
          <p:nvPr>
            <p:ph type="sldNum" sz="quarter" idx="11"/>
          </p:nvPr>
        </p:nvSpPr>
        <p:spPr>
          <a:xfrm>
            <a:off x="5943600" y="6416675"/>
            <a:ext cx="30861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DCE84F3D-C0D4-43CC-9AC9-FFC23549746A}" type="slidenum">
              <a:rPr lang="en-US" altLang="en-US" sz="1200">
                <a:latin typeface="Garamond" panose="02020404030301010803" pitchFamily="18" charset="0"/>
              </a:rPr>
              <a:pPr algn="r">
                <a:spcBef>
                  <a:spcPct val="0"/>
                </a:spcBef>
                <a:buClrTx/>
                <a:buSzTx/>
                <a:buFontTx/>
                <a:buNone/>
              </a:pPr>
              <a:t>67</a:t>
            </a:fld>
            <a:endParaRPr lang="en-US" altLang="en-US" sz="1200" dirty="0">
              <a:latin typeface="Garamond" panose="02020404030301010803" pitchFamily="18" charset="0"/>
            </a:endParaRPr>
          </a:p>
        </p:txBody>
      </p:sp>
      <p:sp>
        <p:nvSpPr>
          <p:cNvPr id="64516" name="Rectangle 2">
            <a:extLst>
              <a:ext uri="{FF2B5EF4-FFF2-40B4-BE49-F238E27FC236}">
                <a16:creationId xmlns:a16="http://schemas.microsoft.com/office/drawing/2014/main" id="{5E87E744-E904-4DC2-B9BB-2A0C17B390D8}"/>
              </a:ext>
            </a:extLst>
          </p:cNvPr>
          <p:cNvSpPr>
            <a:spLocks noGrp="1" noChangeArrowheads="1"/>
          </p:cNvSpPr>
          <p:nvPr>
            <p:ph type="title"/>
          </p:nvPr>
        </p:nvSpPr>
        <p:spPr>
          <a:xfrm>
            <a:off x="628650" y="152400"/>
            <a:ext cx="7886700" cy="623701"/>
          </a:xfrm>
        </p:spPr>
        <p:txBody>
          <a:bodyPr>
            <a:normAutofit fontScale="90000"/>
          </a:bodyPr>
          <a:lstStyle/>
          <a:p>
            <a:pPr algn="ctr" eaLnBrk="1" hangingPunct="1"/>
            <a:r>
              <a:rPr lang="en-US" altLang="en-US" b="1" dirty="0">
                <a:latin typeface="+mn-lt"/>
              </a:rPr>
              <a:t>HITS</a:t>
            </a:r>
          </a:p>
        </p:txBody>
      </p:sp>
      <p:sp>
        <p:nvSpPr>
          <p:cNvPr id="64517" name="Rectangle 3">
            <a:extLst>
              <a:ext uri="{FF2B5EF4-FFF2-40B4-BE49-F238E27FC236}">
                <a16:creationId xmlns:a16="http://schemas.microsoft.com/office/drawing/2014/main" id="{DF72B5FD-4829-4CA0-8E3F-C4BFC7483456}"/>
              </a:ext>
            </a:extLst>
          </p:cNvPr>
          <p:cNvSpPr>
            <a:spLocks noGrp="1" noChangeArrowheads="1"/>
          </p:cNvSpPr>
          <p:nvPr>
            <p:ph type="body" idx="1"/>
          </p:nvPr>
        </p:nvSpPr>
        <p:spPr>
          <a:xfrm>
            <a:off x="628650" y="990600"/>
            <a:ext cx="7886700" cy="5426075"/>
          </a:xfrm>
        </p:spPr>
        <p:txBody>
          <a:bodyPr>
            <a:normAutofit fontScale="77500" lnSpcReduction="20000"/>
          </a:bodyPr>
          <a:lstStyle/>
          <a:p>
            <a:pPr>
              <a:lnSpc>
                <a:spcPct val="110000"/>
              </a:lnSpc>
            </a:pPr>
            <a:r>
              <a:rPr lang="en-US" altLang="ja-JP" dirty="0">
                <a:ea typeface="ＭＳ Ｐゴシック" panose="020B0600070205080204" pitchFamily="34" charset="-128"/>
              </a:rPr>
              <a:t>HITS stands for </a:t>
            </a:r>
            <a:r>
              <a:rPr lang="en-US" altLang="ja-JP" b="1" dirty="0">
                <a:solidFill>
                  <a:srgbClr val="FF0000"/>
                </a:solidFill>
                <a:ea typeface="ＭＳ Ｐゴシック" panose="020B0600070205080204" pitchFamily="34" charset="-128"/>
              </a:rPr>
              <a:t>Hypertext Induced Topic Search</a:t>
            </a:r>
            <a:r>
              <a:rPr lang="en-US" altLang="ja-JP" dirty="0">
                <a:ea typeface="ＭＳ Ｐゴシック" panose="020B0600070205080204" pitchFamily="34" charset="-128"/>
              </a:rPr>
              <a:t>. </a:t>
            </a:r>
            <a:r>
              <a:rPr lang="en-US" altLang="ja-JP" sz="1800" dirty="0">
                <a:ea typeface="ＭＳ Ｐゴシック" panose="020B0600070205080204" pitchFamily="34" charset="-128"/>
              </a:rPr>
              <a:t>(</a:t>
            </a:r>
            <a:r>
              <a:rPr lang="en-US" altLang="ja-JP" sz="1800" dirty="0"/>
              <a:t>developed by Jon Kleinberg in 1998 – used by Ask.com)</a:t>
            </a:r>
            <a:endParaRPr lang="en-US" altLang="ja-JP" dirty="0">
              <a:ea typeface="ＭＳ Ｐゴシック" panose="020B0600070205080204" pitchFamily="34" charset="-128"/>
            </a:endParaRPr>
          </a:p>
          <a:p>
            <a:pPr eaLnBrk="1" hangingPunct="1">
              <a:lnSpc>
                <a:spcPct val="110000"/>
              </a:lnSpc>
            </a:pPr>
            <a:r>
              <a:rPr lang="en-US" altLang="ja-JP" dirty="0">
                <a:ea typeface="ＭＳ Ｐゴシック" panose="020B0600070205080204" pitchFamily="34" charset="-128"/>
              </a:rPr>
              <a:t>Unlike PageRank which is a static ranking algorithm, </a:t>
            </a:r>
            <a:r>
              <a:rPr lang="en-US" altLang="ja-JP" dirty="0">
                <a:solidFill>
                  <a:srgbClr val="3333CC"/>
                </a:solidFill>
                <a:ea typeface="ＭＳ Ｐゴシック" panose="020B0600070205080204" pitchFamily="34" charset="-128"/>
              </a:rPr>
              <a:t>HITS is search query dependent</a:t>
            </a:r>
            <a:r>
              <a:rPr lang="en-US" altLang="ja-JP" dirty="0">
                <a:ea typeface="ＭＳ Ｐゴシック" panose="020B0600070205080204" pitchFamily="34" charset="-128"/>
              </a:rPr>
              <a:t>. </a:t>
            </a:r>
          </a:p>
          <a:p>
            <a:pPr eaLnBrk="1" hangingPunct="1">
              <a:lnSpc>
                <a:spcPct val="110000"/>
              </a:lnSpc>
            </a:pPr>
            <a:r>
              <a:rPr lang="en-US" altLang="ja-JP" dirty="0">
                <a:ea typeface="ＭＳ Ｐゴシック" panose="020B0600070205080204" pitchFamily="34" charset="-128"/>
              </a:rPr>
              <a:t>When the user issues a search query, </a:t>
            </a:r>
          </a:p>
          <a:p>
            <a:pPr lvl="1" eaLnBrk="1" hangingPunct="1">
              <a:lnSpc>
                <a:spcPct val="110000"/>
              </a:lnSpc>
            </a:pPr>
            <a:r>
              <a:rPr lang="en-US" altLang="ja-JP" dirty="0">
                <a:ea typeface="ＭＳ Ｐゴシック" panose="020B0600070205080204" pitchFamily="34" charset="-128"/>
              </a:rPr>
              <a:t>HITS first expands the list of relevant pages returned by a search engine and </a:t>
            </a:r>
          </a:p>
          <a:p>
            <a:pPr lvl="1" eaLnBrk="1" hangingPunct="1">
              <a:lnSpc>
                <a:spcPct val="110000"/>
              </a:lnSpc>
            </a:pPr>
            <a:r>
              <a:rPr lang="en-US" altLang="ja-JP" dirty="0">
                <a:ea typeface="ＭＳ Ｐゴシック" panose="020B0600070205080204" pitchFamily="34" charset="-128"/>
              </a:rPr>
              <a:t>then produces two rankings of the expanded set of pages, </a:t>
            </a:r>
            <a:r>
              <a:rPr lang="en-US" altLang="ja-JP" b="1" dirty="0">
                <a:solidFill>
                  <a:srgbClr val="3333CC"/>
                </a:solidFill>
                <a:ea typeface="ＭＳ Ｐゴシック" panose="020B0600070205080204" pitchFamily="34" charset="-128"/>
              </a:rPr>
              <a:t>authority ranking</a:t>
            </a:r>
            <a:r>
              <a:rPr lang="en-US" altLang="ja-JP" dirty="0">
                <a:ea typeface="ＭＳ Ｐゴシック" panose="020B0600070205080204" pitchFamily="34" charset="-128"/>
              </a:rPr>
              <a:t> and </a:t>
            </a:r>
            <a:r>
              <a:rPr lang="en-US" altLang="ja-JP" b="1" dirty="0">
                <a:solidFill>
                  <a:srgbClr val="3333CC"/>
                </a:solidFill>
                <a:ea typeface="ＭＳ Ｐゴシック" panose="020B0600070205080204" pitchFamily="34" charset="-128"/>
              </a:rPr>
              <a:t>hub ranking</a:t>
            </a:r>
            <a:r>
              <a:rPr lang="en-US" altLang="ja-JP" dirty="0">
                <a:ea typeface="ＭＳ Ｐゴシック" panose="020B0600070205080204" pitchFamily="34" charset="-128"/>
              </a:rPr>
              <a:t>. </a:t>
            </a:r>
          </a:p>
          <a:p>
            <a:pPr lvl="1" eaLnBrk="1" hangingPunct="1">
              <a:lnSpc>
                <a:spcPct val="110000"/>
              </a:lnSpc>
            </a:pPr>
            <a:endParaRPr lang="en-US" altLang="en-US" dirty="0">
              <a:ea typeface="ＭＳ Ｐゴシック" panose="020B0600070205080204" pitchFamily="34" charset="-128"/>
            </a:endParaRPr>
          </a:p>
          <a:p>
            <a:pPr>
              <a:lnSpc>
                <a:spcPct val="110000"/>
              </a:lnSpc>
              <a:buNone/>
            </a:pPr>
            <a:r>
              <a:rPr lang="en-US" altLang="ja-JP" dirty="0">
                <a:solidFill>
                  <a:srgbClr val="FF0000"/>
                </a:solidFill>
              </a:rPr>
              <a:t>A</a:t>
            </a:r>
            <a:r>
              <a:rPr lang="en-US" altLang="ja-JP" b="1" dirty="0">
                <a:solidFill>
                  <a:srgbClr val="FF0000"/>
                </a:solidFill>
              </a:rPr>
              <a:t>uthority</a:t>
            </a:r>
            <a:r>
              <a:rPr lang="en-US" altLang="ja-JP" dirty="0"/>
              <a:t>: Roughly, a authority is a page with many in-links. </a:t>
            </a:r>
          </a:p>
          <a:p>
            <a:pPr lvl="1">
              <a:lnSpc>
                <a:spcPct val="110000"/>
              </a:lnSpc>
            </a:pPr>
            <a:r>
              <a:rPr lang="en-US" altLang="ja-JP" sz="1900" dirty="0"/>
              <a:t>The idea is that the page may have good or authoritative content on some topic and </a:t>
            </a:r>
          </a:p>
          <a:p>
            <a:pPr lvl="1">
              <a:lnSpc>
                <a:spcPct val="110000"/>
              </a:lnSpc>
            </a:pPr>
            <a:r>
              <a:rPr lang="en-US" altLang="ja-JP" sz="1900" dirty="0"/>
              <a:t>thus many people trust it and link to it. </a:t>
            </a:r>
          </a:p>
          <a:p>
            <a:pPr>
              <a:lnSpc>
                <a:spcPct val="110000"/>
              </a:lnSpc>
              <a:buNone/>
            </a:pPr>
            <a:r>
              <a:rPr lang="en-US" altLang="ja-JP" b="1" dirty="0">
                <a:solidFill>
                  <a:srgbClr val="FF0000"/>
                </a:solidFill>
              </a:rPr>
              <a:t>Hub</a:t>
            </a:r>
            <a:r>
              <a:rPr lang="en-US" altLang="ja-JP" dirty="0"/>
              <a:t>: A hub is a page with many out-links. </a:t>
            </a:r>
          </a:p>
          <a:p>
            <a:pPr lvl="1">
              <a:lnSpc>
                <a:spcPct val="110000"/>
              </a:lnSpc>
            </a:pPr>
            <a:r>
              <a:rPr lang="en-US" altLang="ja-JP" sz="1900" dirty="0"/>
              <a:t>The page serves as an organizer of the information on a particular topic and </a:t>
            </a:r>
          </a:p>
          <a:p>
            <a:pPr lvl="1">
              <a:lnSpc>
                <a:spcPct val="110000"/>
              </a:lnSpc>
            </a:pPr>
            <a:r>
              <a:rPr lang="en-US" altLang="ja-JP" sz="1900" dirty="0"/>
              <a:t>points to many good authority pages on the topic.</a:t>
            </a:r>
            <a:r>
              <a:rPr lang="en-US" altLang="ja-JP" dirty="0"/>
              <a:t> </a:t>
            </a:r>
            <a:endParaRPr lang="en-US" altLang="en-US" dirty="0"/>
          </a:p>
          <a:p>
            <a:pPr>
              <a:lnSpc>
                <a:spcPct val="110000"/>
              </a:lnSpc>
            </a:pPr>
            <a:endParaRPr lang="en-US" altLang="en-US" dirty="0"/>
          </a:p>
        </p:txBody>
      </p:sp>
    </p:spTree>
    <p:extLst>
      <p:ext uri="{BB962C8B-B14F-4D97-AF65-F5344CB8AC3E}">
        <p14:creationId xmlns:p14="http://schemas.microsoft.com/office/powerpoint/2010/main" val="26111806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Slide Number Placeholder 4">
            <a:extLst>
              <a:ext uri="{FF2B5EF4-FFF2-40B4-BE49-F238E27FC236}">
                <a16:creationId xmlns:a16="http://schemas.microsoft.com/office/drawing/2014/main" id="{C0AC46E0-B600-4A1A-A86C-A293B6C0FD8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9429DBE-238F-476F-9323-E433DEE95CDA}" type="slidenum">
              <a:rPr lang="en-US" altLang="en-US" sz="1200">
                <a:latin typeface="Garamond" panose="02020404030301010803" pitchFamily="18" charset="0"/>
              </a:rPr>
              <a:pPr>
                <a:spcBef>
                  <a:spcPct val="0"/>
                </a:spcBef>
                <a:buClrTx/>
                <a:buSzTx/>
                <a:buFontTx/>
                <a:buNone/>
              </a:pPr>
              <a:t>68</a:t>
            </a:fld>
            <a:endParaRPr lang="en-US" altLang="en-US" sz="1200">
              <a:latin typeface="Garamond" panose="02020404030301010803" pitchFamily="18" charset="0"/>
            </a:endParaRPr>
          </a:p>
        </p:txBody>
      </p:sp>
      <p:sp>
        <p:nvSpPr>
          <p:cNvPr id="68612" name="Rectangle 2">
            <a:extLst>
              <a:ext uri="{FF2B5EF4-FFF2-40B4-BE49-F238E27FC236}">
                <a16:creationId xmlns:a16="http://schemas.microsoft.com/office/drawing/2014/main" id="{8383C260-D47B-4229-964C-ECE6C4486281}"/>
              </a:ext>
            </a:extLst>
          </p:cNvPr>
          <p:cNvSpPr>
            <a:spLocks noGrp="1" noChangeArrowheads="1"/>
          </p:cNvSpPr>
          <p:nvPr>
            <p:ph type="title"/>
          </p:nvPr>
        </p:nvSpPr>
        <p:spPr>
          <a:xfrm>
            <a:off x="628650" y="365127"/>
            <a:ext cx="7886700" cy="473074"/>
          </a:xfrm>
        </p:spPr>
        <p:txBody>
          <a:bodyPr>
            <a:normAutofit fontScale="90000"/>
          </a:bodyPr>
          <a:lstStyle/>
          <a:p>
            <a:pPr algn="ctr" eaLnBrk="1" hangingPunct="1"/>
            <a:r>
              <a:rPr lang="en-US" altLang="en-US" b="1" dirty="0">
                <a:latin typeface="+mn-lt"/>
              </a:rPr>
              <a:t>The HITS algorithm: Grab pages</a:t>
            </a:r>
          </a:p>
        </p:txBody>
      </p:sp>
      <p:sp>
        <p:nvSpPr>
          <p:cNvPr id="68613" name="Rectangle 3">
            <a:extLst>
              <a:ext uri="{FF2B5EF4-FFF2-40B4-BE49-F238E27FC236}">
                <a16:creationId xmlns:a16="http://schemas.microsoft.com/office/drawing/2014/main" id="{E31BFDA4-98C4-471C-A411-65806201B07E}"/>
              </a:ext>
            </a:extLst>
          </p:cNvPr>
          <p:cNvSpPr>
            <a:spLocks noGrp="1" noChangeArrowheads="1"/>
          </p:cNvSpPr>
          <p:nvPr>
            <p:ph type="body" idx="1"/>
          </p:nvPr>
        </p:nvSpPr>
        <p:spPr>
          <a:xfrm>
            <a:off x="457200" y="1412875"/>
            <a:ext cx="8229600" cy="4718050"/>
          </a:xfrm>
        </p:spPr>
        <p:txBody>
          <a:bodyPr>
            <a:normAutofit/>
          </a:bodyPr>
          <a:lstStyle/>
          <a:p>
            <a:pPr eaLnBrk="1" hangingPunct="1">
              <a:lnSpc>
                <a:spcPct val="100000"/>
              </a:lnSpc>
            </a:pPr>
            <a:r>
              <a:rPr lang="en-US" altLang="ja-JP" sz="2800" dirty="0">
                <a:ea typeface="ＭＳ Ｐゴシック" panose="020B0600070205080204" pitchFamily="34" charset="-128"/>
              </a:rPr>
              <a:t>Given a broad search query, </a:t>
            </a:r>
            <a:r>
              <a:rPr lang="en-US" altLang="ja-JP" sz="2800" i="1" dirty="0">
                <a:ea typeface="ＭＳ Ｐゴシック" panose="020B0600070205080204" pitchFamily="34" charset="-128"/>
              </a:rPr>
              <a:t>q</a:t>
            </a:r>
            <a:r>
              <a:rPr lang="en-US" altLang="ja-JP" sz="2800" dirty="0">
                <a:ea typeface="ＭＳ Ｐゴシック" panose="020B0600070205080204" pitchFamily="34" charset="-128"/>
              </a:rPr>
              <a:t>, HITS collects a set of pages as follows:</a:t>
            </a:r>
          </a:p>
          <a:p>
            <a:pPr lvl="1" eaLnBrk="1" hangingPunct="1">
              <a:lnSpc>
                <a:spcPct val="100000"/>
              </a:lnSpc>
            </a:pPr>
            <a:r>
              <a:rPr lang="en-US" altLang="ja-JP" sz="2400" dirty="0">
                <a:ea typeface="ＭＳ Ｐゴシック" panose="020B0600070205080204" pitchFamily="34" charset="-128"/>
              </a:rPr>
              <a:t>It sends the query </a:t>
            </a:r>
            <a:r>
              <a:rPr lang="en-US" altLang="ja-JP" sz="2400" i="1" dirty="0">
                <a:ea typeface="ＭＳ Ｐゴシック" panose="020B0600070205080204" pitchFamily="34" charset="-128"/>
              </a:rPr>
              <a:t>q</a:t>
            </a:r>
            <a:r>
              <a:rPr lang="en-US" altLang="ja-JP" sz="2400" dirty="0">
                <a:ea typeface="ＭＳ Ｐゴシック" panose="020B0600070205080204" pitchFamily="34" charset="-128"/>
              </a:rPr>
              <a:t> to a search engine. </a:t>
            </a:r>
          </a:p>
          <a:p>
            <a:pPr lvl="1" eaLnBrk="1" hangingPunct="1">
              <a:lnSpc>
                <a:spcPct val="100000"/>
              </a:lnSpc>
            </a:pPr>
            <a:r>
              <a:rPr lang="en-US" altLang="ja-JP" sz="2400" dirty="0">
                <a:ea typeface="ＭＳ Ｐゴシック" panose="020B0600070205080204" pitchFamily="34" charset="-128"/>
              </a:rPr>
              <a:t>It then collects </a:t>
            </a:r>
            <a:r>
              <a:rPr lang="en-US" altLang="ja-JP" sz="2400" i="1" dirty="0">
                <a:ea typeface="ＭＳ Ｐゴシック" panose="020B0600070205080204" pitchFamily="34" charset="-128"/>
              </a:rPr>
              <a:t>t</a:t>
            </a:r>
            <a:r>
              <a:rPr lang="en-US" altLang="ja-JP" sz="2400" dirty="0">
                <a:ea typeface="ＭＳ Ｐゴシック" panose="020B0600070205080204" pitchFamily="34" charset="-128"/>
              </a:rPr>
              <a:t> (</a:t>
            </a:r>
            <a:r>
              <a:rPr lang="en-US" altLang="ja-JP" sz="2400" i="1" dirty="0">
                <a:ea typeface="ＭＳ Ｐゴシック" panose="020B0600070205080204" pitchFamily="34" charset="-128"/>
              </a:rPr>
              <a:t>t</a:t>
            </a:r>
            <a:r>
              <a:rPr lang="en-US" altLang="ja-JP" sz="2400" dirty="0">
                <a:ea typeface="ＭＳ Ｐゴシック" panose="020B0600070205080204" pitchFamily="34" charset="-128"/>
              </a:rPr>
              <a:t> = 200 is used in the HITS paper) highest ranked pages. This set is called the </a:t>
            </a:r>
            <a:r>
              <a:rPr lang="en-US" altLang="ja-JP" sz="2400" b="1" dirty="0">
                <a:ea typeface="ＭＳ Ｐゴシック" panose="020B0600070205080204" pitchFamily="34" charset="-128"/>
              </a:rPr>
              <a:t>root </a:t>
            </a:r>
            <a:r>
              <a:rPr lang="en-US" altLang="ja-JP" sz="2400" dirty="0">
                <a:ea typeface="ＭＳ Ｐゴシック" panose="020B0600070205080204" pitchFamily="34" charset="-128"/>
              </a:rPr>
              <a:t>set </a:t>
            </a:r>
            <a:r>
              <a:rPr lang="en-US" altLang="ja-JP" sz="2400" i="1" dirty="0">
                <a:ea typeface="ＭＳ Ｐゴシック" panose="020B0600070205080204" pitchFamily="34" charset="-128"/>
              </a:rPr>
              <a:t>W</a:t>
            </a:r>
            <a:r>
              <a:rPr lang="en-US" altLang="ja-JP" sz="2400" dirty="0">
                <a:ea typeface="ＭＳ Ｐゴシック" panose="020B0600070205080204" pitchFamily="34" charset="-128"/>
              </a:rPr>
              <a:t>. </a:t>
            </a:r>
          </a:p>
          <a:p>
            <a:pPr lvl="1" eaLnBrk="1" hangingPunct="1">
              <a:lnSpc>
                <a:spcPct val="100000"/>
              </a:lnSpc>
            </a:pPr>
            <a:r>
              <a:rPr lang="en-US" altLang="ja-JP" sz="2400" dirty="0">
                <a:ea typeface="ＭＳ Ｐゴシック" panose="020B0600070205080204" pitchFamily="34" charset="-128"/>
              </a:rPr>
              <a:t>It then grows </a:t>
            </a:r>
            <a:r>
              <a:rPr lang="en-US" altLang="ja-JP" sz="2400" i="1" dirty="0">
                <a:ea typeface="ＭＳ Ｐゴシック" panose="020B0600070205080204" pitchFamily="34" charset="-128"/>
              </a:rPr>
              <a:t>W</a:t>
            </a:r>
            <a:r>
              <a:rPr lang="en-US" altLang="ja-JP" sz="2400" dirty="0">
                <a:ea typeface="ＭＳ Ｐゴシック" panose="020B0600070205080204" pitchFamily="34" charset="-128"/>
              </a:rPr>
              <a:t> by including any page pointed to by a page in </a:t>
            </a:r>
            <a:r>
              <a:rPr lang="en-US" altLang="ja-JP" sz="2400" i="1" dirty="0">
                <a:ea typeface="ＭＳ Ｐゴシック" panose="020B0600070205080204" pitchFamily="34" charset="-128"/>
              </a:rPr>
              <a:t>W</a:t>
            </a:r>
            <a:r>
              <a:rPr lang="en-US" altLang="ja-JP" sz="2400" dirty="0">
                <a:ea typeface="ＭＳ Ｐゴシック" panose="020B0600070205080204" pitchFamily="34" charset="-128"/>
              </a:rPr>
              <a:t> and any page that points to a page in </a:t>
            </a:r>
            <a:r>
              <a:rPr lang="en-US" altLang="ja-JP" sz="2400" i="1" dirty="0">
                <a:ea typeface="ＭＳ Ｐゴシック" panose="020B0600070205080204" pitchFamily="34" charset="-128"/>
              </a:rPr>
              <a:t>W</a:t>
            </a:r>
            <a:r>
              <a:rPr lang="en-US" altLang="ja-JP" sz="2400" dirty="0">
                <a:ea typeface="ＭＳ Ｐゴシック" panose="020B0600070205080204" pitchFamily="34" charset="-128"/>
              </a:rPr>
              <a:t>. This gives a larger set </a:t>
            </a:r>
            <a:r>
              <a:rPr lang="en-US" altLang="ja-JP" sz="2400" i="1" dirty="0">
                <a:ea typeface="ＭＳ Ｐゴシック" panose="020B0600070205080204" pitchFamily="34" charset="-128"/>
              </a:rPr>
              <a:t>S</a:t>
            </a:r>
            <a:r>
              <a:rPr lang="en-US" altLang="ja-JP" sz="2400" dirty="0">
                <a:ea typeface="ＭＳ Ｐゴシック" panose="020B0600070205080204" pitchFamily="34" charset="-128"/>
              </a:rPr>
              <a:t>, </a:t>
            </a:r>
            <a:r>
              <a:rPr lang="en-US" altLang="ja-JP" sz="2400" b="1" dirty="0">
                <a:ea typeface="ＭＳ Ｐゴシック" panose="020B0600070205080204" pitchFamily="34" charset="-128"/>
              </a:rPr>
              <a:t>base set</a:t>
            </a:r>
            <a:r>
              <a:rPr lang="en-US" altLang="ja-JP" sz="2400" dirty="0">
                <a:ea typeface="ＭＳ Ｐゴシック" panose="020B0600070205080204" pitchFamily="34" charset="-128"/>
              </a:rPr>
              <a:t>. </a:t>
            </a:r>
            <a:endParaRPr lang="en-US" altLang="en-US" sz="2400" dirty="0"/>
          </a:p>
        </p:txBody>
      </p:sp>
    </p:spTree>
    <p:extLst>
      <p:ext uri="{BB962C8B-B14F-4D97-AF65-F5344CB8AC3E}">
        <p14:creationId xmlns:p14="http://schemas.microsoft.com/office/powerpoint/2010/main" val="20237282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73FF4BBF-2DFE-4C67-BEAE-D57E2879E442}"/>
              </a:ext>
            </a:extLst>
          </p:cNvPr>
          <p:cNvSpPr>
            <a:spLocks noGrp="1"/>
          </p:cNvSpPr>
          <p:nvPr>
            <p:ph type="ftr" sz="quarter" idx="10"/>
          </p:nvPr>
        </p:nvSpPr>
        <p:spPr/>
        <p:txBody>
          <a:bodyPr/>
          <a:lstStyle/>
          <a:p>
            <a:pPr>
              <a:defRPr/>
            </a:pPr>
            <a:r>
              <a:rPr lang="en-US" altLang="en-US"/>
              <a:t>CS583, Bing Liu, UIC</a:t>
            </a:r>
          </a:p>
        </p:txBody>
      </p:sp>
      <p:sp>
        <p:nvSpPr>
          <p:cNvPr id="69635" name="Slide Number Placeholder 4">
            <a:extLst>
              <a:ext uri="{FF2B5EF4-FFF2-40B4-BE49-F238E27FC236}">
                <a16:creationId xmlns:a16="http://schemas.microsoft.com/office/drawing/2014/main" id="{A92015C3-D34D-497C-97F3-17F7ADBAB23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034601E-6EAD-4F09-8EEF-4E5EF3E6ED99}" type="slidenum">
              <a:rPr lang="en-US" altLang="en-US" sz="1200">
                <a:latin typeface="Garamond" panose="02020404030301010803" pitchFamily="18" charset="0"/>
              </a:rPr>
              <a:pPr>
                <a:spcBef>
                  <a:spcPct val="0"/>
                </a:spcBef>
                <a:buClrTx/>
                <a:buSzTx/>
                <a:buFontTx/>
                <a:buNone/>
              </a:pPr>
              <a:t>69</a:t>
            </a:fld>
            <a:endParaRPr lang="en-US" altLang="en-US" sz="1200">
              <a:latin typeface="Garamond" panose="02020404030301010803" pitchFamily="18" charset="0"/>
            </a:endParaRPr>
          </a:p>
        </p:txBody>
      </p:sp>
      <p:sp>
        <p:nvSpPr>
          <p:cNvPr id="69636" name="Rectangle 2">
            <a:extLst>
              <a:ext uri="{FF2B5EF4-FFF2-40B4-BE49-F238E27FC236}">
                <a16:creationId xmlns:a16="http://schemas.microsoft.com/office/drawing/2014/main" id="{8F6AE6F5-1A6A-422B-B276-AE17D2E30714}"/>
              </a:ext>
            </a:extLst>
          </p:cNvPr>
          <p:cNvSpPr>
            <a:spLocks noGrp="1" noChangeArrowheads="1"/>
          </p:cNvSpPr>
          <p:nvPr>
            <p:ph type="title"/>
          </p:nvPr>
        </p:nvSpPr>
        <p:spPr>
          <a:xfrm>
            <a:off x="628650" y="365127"/>
            <a:ext cx="7886700" cy="473074"/>
          </a:xfrm>
        </p:spPr>
        <p:txBody>
          <a:bodyPr>
            <a:normAutofit fontScale="90000"/>
          </a:bodyPr>
          <a:lstStyle/>
          <a:p>
            <a:pPr algn="ctr" eaLnBrk="1" hangingPunct="1"/>
            <a:r>
              <a:rPr lang="en-US" altLang="en-US" b="1" dirty="0">
                <a:latin typeface="+mn-lt"/>
              </a:rPr>
              <a:t>The link graph G</a:t>
            </a:r>
          </a:p>
        </p:txBody>
      </p:sp>
      <p:sp>
        <p:nvSpPr>
          <p:cNvPr id="69637" name="Rectangle 3">
            <a:extLst>
              <a:ext uri="{FF2B5EF4-FFF2-40B4-BE49-F238E27FC236}">
                <a16:creationId xmlns:a16="http://schemas.microsoft.com/office/drawing/2014/main" id="{DFB7A214-3433-466D-BC91-02DE83BA2755}"/>
              </a:ext>
            </a:extLst>
          </p:cNvPr>
          <p:cNvSpPr>
            <a:spLocks noGrp="1" noChangeArrowheads="1"/>
          </p:cNvSpPr>
          <p:nvPr>
            <p:ph type="body" idx="1"/>
          </p:nvPr>
        </p:nvSpPr>
        <p:spPr>
          <a:xfrm>
            <a:off x="457200" y="1371605"/>
            <a:ext cx="8229600" cy="2994020"/>
          </a:xfrm>
        </p:spPr>
        <p:txBody>
          <a:bodyPr/>
          <a:lstStyle/>
          <a:p>
            <a:pPr eaLnBrk="1" hangingPunct="1">
              <a:lnSpc>
                <a:spcPct val="100000"/>
              </a:lnSpc>
            </a:pPr>
            <a:r>
              <a:rPr lang="en-US" altLang="ja-JP" sz="2600" dirty="0">
                <a:ea typeface="ＭＳ Ｐゴシック" panose="020B0600070205080204" pitchFamily="34" charset="-128"/>
              </a:rPr>
              <a:t>HITS works on the pages in </a:t>
            </a:r>
            <a:r>
              <a:rPr lang="en-US" altLang="ja-JP" sz="2600" i="1" dirty="0">
                <a:ea typeface="ＭＳ Ｐゴシック" panose="020B0600070205080204" pitchFamily="34" charset="-128"/>
              </a:rPr>
              <a:t>S</a:t>
            </a:r>
            <a:r>
              <a:rPr lang="en-US" altLang="ja-JP" sz="2600" dirty="0">
                <a:ea typeface="ＭＳ Ｐゴシック" panose="020B0600070205080204" pitchFamily="34" charset="-128"/>
              </a:rPr>
              <a:t>, and assigns every page in </a:t>
            </a:r>
            <a:r>
              <a:rPr lang="en-US" altLang="ja-JP" sz="2600" i="1" dirty="0">
                <a:ea typeface="ＭＳ Ｐゴシック" panose="020B0600070205080204" pitchFamily="34" charset="-128"/>
              </a:rPr>
              <a:t>S</a:t>
            </a:r>
            <a:r>
              <a:rPr lang="en-US" altLang="ja-JP" sz="2600" dirty="0">
                <a:ea typeface="ＭＳ Ｐゴシック" panose="020B0600070205080204" pitchFamily="34" charset="-128"/>
              </a:rPr>
              <a:t> an </a:t>
            </a:r>
            <a:r>
              <a:rPr lang="en-US" altLang="ja-JP" sz="2600" b="1" dirty="0">
                <a:solidFill>
                  <a:srgbClr val="3333CC"/>
                </a:solidFill>
                <a:ea typeface="ＭＳ Ｐゴシック" panose="020B0600070205080204" pitchFamily="34" charset="-128"/>
              </a:rPr>
              <a:t>authority score</a:t>
            </a:r>
            <a:r>
              <a:rPr lang="en-US" altLang="ja-JP" sz="2600" dirty="0">
                <a:ea typeface="ＭＳ Ｐゴシック" panose="020B0600070205080204" pitchFamily="34" charset="-128"/>
              </a:rPr>
              <a:t> and a </a:t>
            </a:r>
            <a:r>
              <a:rPr lang="en-US" altLang="ja-JP" sz="2600" b="1" dirty="0">
                <a:solidFill>
                  <a:srgbClr val="3333CC"/>
                </a:solidFill>
                <a:ea typeface="ＭＳ Ｐゴシック" panose="020B0600070205080204" pitchFamily="34" charset="-128"/>
              </a:rPr>
              <a:t>hub score</a:t>
            </a:r>
            <a:r>
              <a:rPr lang="en-US" altLang="ja-JP" sz="2600" dirty="0">
                <a:ea typeface="ＭＳ Ｐゴシック" panose="020B0600070205080204" pitchFamily="34" charset="-128"/>
              </a:rPr>
              <a:t>. </a:t>
            </a:r>
          </a:p>
          <a:p>
            <a:pPr eaLnBrk="1" hangingPunct="1">
              <a:lnSpc>
                <a:spcPct val="100000"/>
              </a:lnSpc>
            </a:pPr>
            <a:r>
              <a:rPr lang="en-US" altLang="ja-JP" sz="2600" dirty="0">
                <a:ea typeface="ＭＳ Ｐゴシック" panose="020B0600070205080204" pitchFamily="34" charset="-128"/>
              </a:rPr>
              <a:t>Let the number of pages in </a:t>
            </a:r>
            <a:r>
              <a:rPr lang="en-US" altLang="ja-JP" sz="2600" i="1" dirty="0">
                <a:ea typeface="ＭＳ Ｐゴシック" panose="020B0600070205080204" pitchFamily="34" charset="-128"/>
              </a:rPr>
              <a:t>S</a:t>
            </a:r>
            <a:r>
              <a:rPr lang="en-US" altLang="ja-JP" sz="2600" dirty="0">
                <a:ea typeface="ＭＳ Ｐゴシック" panose="020B0600070205080204" pitchFamily="34" charset="-128"/>
              </a:rPr>
              <a:t> be </a:t>
            </a:r>
            <a:r>
              <a:rPr lang="en-US" altLang="ja-JP" sz="2600" i="1" dirty="0">
                <a:ea typeface="ＭＳ Ｐゴシック" panose="020B0600070205080204" pitchFamily="34" charset="-128"/>
              </a:rPr>
              <a:t>n</a:t>
            </a:r>
            <a:r>
              <a:rPr lang="en-US" altLang="ja-JP" sz="2600" dirty="0">
                <a:ea typeface="ＭＳ Ｐゴシック" panose="020B0600070205080204" pitchFamily="34" charset="-128"/>
              </a:rPr>
              <a:t>. </a:t>
            </a:r>
          </a:p>
          <a:p>
            <a:pPr eaLnBrk="1" hangingPunct="1">
              <a:lnSpc>
                <a:spcPct val="100000"/>
              </a:lnSpc>
            </a:pPr>
            <a:r>
              <a:rPr lang="en-US" altLang="ja-JP" sz="2600" dirty="0">
                <a:ea typeface="ＭＳ Ｐゴシック" panose="020B0600070205080204" pitchFamily="34" charset="-128"/>
              </a:rPr>
              <a:t>We again use </a:t>
            </a:r>
            <a:r>
              <a:rPr lang="en-US" altLang="ja-JP" sz="2600" i="1" dirty="0">
                <a:ea typeface="ＭＳ Ｐゴシック" panose="020B0600070205080204" pitchFamily="34" charset="-128"/>
              </a:rPr>
              <a:t>G</a:t>
            </a:r>
            <a:r>
              <a:rPr lang="en-US" altLang="ja-JP" sz="2600" dirty="0">
                <a:ea typeface="ＭＳ Ｐゴシック" panose="020B0600070205080204" pitchFamily="34" charset="-128"/>
              </a:rPr>
              <a:t> = (</a:t>
            </a:r>
            <a:r>
              <a:rPr lang="en-US" altLang="ja-JP" sz="2600" i="1" dirty="0">
                <a:ea typeface="ＭＳ Ｐゴシック" panose="020B0600070205080204" pitchFamily="34" charset="-128"/>
              </a:rPr>
              <a:t>V</a:t>
            </a:r>
            <a:r>
              <a:rPr lang="en-US" altLang="ja-JP" sz="2600" dirty="0">
                <a:ea typeface="ＭＳ Ｐゴシック" panose="020B0600070205080204" pitchFamily="34" charset="-128"/>
              </a:rPr>
              <a:t>, </a:t>
            </a:r>
            <a:r>
              <a:rPr lang="en-US" altLang="ja-JP" sz="2600" i="1" dirty="0">
                <a:ea typeface="ＭＳ Ｐゴシック" panose="020B0600070205080204" pitchFamily="34" charset="-128"/>
              </a:rPr>
              <a:t>E</a:t>
            </a:r>
            <a:r>
              <a:rPr lang="en-US" altLang="ja-JP" sz="2600" dirty="0">
                <a:ea typeface="ＭＳ Ｐゴシック" panose="020B0600070205080204" pitchFamily="34" charset="-128"/>
              </a:rPr>
              <a:t>) to denote the hyperlink graph of </a:t>
            </a:r>
            <a:r>
              <a:rPr lang="en-US" altLang="ja-JP" sz="2600" i="1" dirty="0">
                <a:ea typeface="ＭＳ Ｐゴシック" panose="020B0600070205080204" pitchFamily="34" charset="-128"/>
              </a:rPr>
              <a:t>S</a:t>
            </a:r>
            <a:r>
              <a:rPr lang="en-US" altLang="ja-JP" sz="2600" dirty="0">
                <a:ea typeface="ＭＳ Ｐゴシック" panose="020B0600070205080204" pitchFamily="34" charset="-128"/>
              </a:rPr>
              <a:t>. </a:t>
            </a:r>
          </a:p>
          <a:p>
            <a:pPr eaLnBrk="1" hangingPunct="1">
              <a:lnSpc>
                <a:spcPct val="100000"/>
              </a:lnSpc>
            </a:pPr>
            <a:r>
              <a:rPr lang="en-US" altLang="ja-JP" sz="2600" dirty="0">
                <a:ea typeface="ＭＳ Ｐゴシック" panose="020B0600070205080204" pitchFamily="34" charset="-128"/>
              </a:rPr>
              <a:t>We use </a:t>
            </a:r>
            <a:r>
              <a:rPr lang="en-US" altLang="ja-JP" sz="2600" b="1" i="1" dirty="0">
                <a:ea typeface="ＭＳ Ｐゴシック" panose="020B0600070205080204" pitchFamily="34" charset="-128"/>
              </a:rPr>
              <a:t>L</a:t>
            </a:r>
            <a:r>
              <a:rPr lang="en-US" altLang="ja-JP" sz="2600" dirty="0">
                <a:ea typeface="ＭＳ Ｐゴシック" panose="020B0600070205080204" pitchFamily="34" charset="-128"/>
              </a:rPr>
              <a:t> to denote the adjacency matrix of the graph. </a:t>
            </a:r>
            <a:endParaRPr lang="en-US" altLang="en-US" sz="2600" dirty="0"/>
          </a:p>
        </p:txBody>
      </p:sp>
      <p:sp>
        <p:nvSpPr>
          <p:cNvPr id="69638" name="Rectangle 5">
            <a:extLst>
              <a:ext uri="{FF2B5EF4-FFF2-40B4-BE49-F238E27FC236}">
                <a16:creationId xmlns:a16="http://schemas.microsoft.com/office/drawing/2014/main" id="{39FD8B32-AFF2-4BC5-B70C-56AEAD474DF9}"/>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a:p>
        </p:txBody>
      </p:sp>
      <p:graphicFrame>
        <p:nvGraphicFramePr>
          <p:cNvPr id="69639" name="Object 4">
            <a:extLst>
              <a:ext uri="{FF2B5EF4-FFF2-40B4-BE49-F238E27FC236}">
                <a16:creationId xmlns:a16="http://schemas.microsoft.com/office/drawing/2014/main" id="{F9CF50BF-5DD2-489D-9BB7-4D503E0118F0}"/>
              </a:ext>
            </a:extLst>
          </p:cNvPr>
          <p:cNvGraphicFramePr>
            <a:graphicFrameLocks noChangeAspect="1"/>
          </p:cNvGraphicFramePr>
          <p:nvPr/>
        </p:nvGraphicFramePr>
        <p:xfrm>
          <a:off x="1763713" y="4581525"/>
          <a:ext cx="3744912" cy="1347788"/>
        </p:xfrm>
        <a:graphic>
          <a:graphicData uri="http://schemas.openxmlformats.org/presentationml/2006/ole">
            <mc:AlternateContent xmlns:mc="http://schemas.openxmlformats.org/markup-compatibility/2006">
              <mc:Choice xmlns:v="urn:schemas-microsoft-com:vml" Requires="v">
                <p:oleObj spid="_x0000_s5131" name="Equation" r:id="rId3" imgW="1193800" imgH="431800" progId="Equation.3">
                  <p:embed/>
                </p:oleObj>
              </mc:Choice>
              <mc:Fallback>
                <p:oleObj name="Equation" r:id="rId3" imgW="1193800" imgH="431800" progId="Equation.3">
                  <p:embed/>
                  <p:pic>
                    <p:nvPicPr>
                      <p:cNvPr id="69639" name="Object 4">
                        <a:extLst>
                          <a:ext uri="{FF2B5EF4-FFF2-40B4-BE49-F238E27FC236}">
                            <a16:creationId xmlns:a16="http://schemas.microsoft.com/office/drawing/2014/main" id="{F9CF50BF-5DD2-489D-9BB7-4D503E0118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581525"/>
                        <a:ext cx="3744912"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7766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04655" y="1224395"/>
            <a:ext cx="1184107" cy="300082"/>
          </a:xfrm>
          <a:prstGeom prst="rect">
            <a:avLst/>
          </a:prstGeom>
          <a:noFill/>
        </p:spPr>
        <p:txBody>
          <a:bodyPr wrap="none" rtlCol="0">
            <a:spAutoFit/>
          </a:bodyPr>
          <a:lstStyle/>
          <a:p>
            <a:r>
              <a:rPr lang="en-US" sz="1350" dirty="0"/>
              <a:t>WORD CLOUD</a:t>
            </a:r>
            <a:endParaRPr lang="en-IN" sz="1350" dirty="0"/>
          </a:p>
        </p:txBody>
      </p:sp>
      <p:pic>
        <p:nvPicPr>
          <p:cNvPr id="3" name="Picture 2"/>
          <p:cNvPicPr/>
          <p:nvPr/>
        </p:nvPicPr>
        <p:blipFill>
          <a:blip r:embed="rId2" cstate="print"/>
          <a:srcRect/>
          <a:stretch>
            <a:fillRect/>
          </a:stretch>
        </p:blipFill>
        <p:spPr bwMode="auto">
          <a:xfrm>
            <a:off x="69060" y="1833995"/>
            <a:ext cx="4045741" cy="3068782"/>
          </a:xfrm>
          <a:prstGeom prst="rect">
            <a:avLst/>
          </a:prstGeom>
          <a:noFill/>
          <a:ln w="9525">
            <a:noFill/>
            <a:miter lim="800000"/>
            <a:headEnd/>
            <a:tailEnd/>
          </a:ln>
        </p:spPr>
      </p:pic>
      <p:sp>
        <p:nvSpPr>
          <p:cNvPr id="4" name="Rectangle 3"/>
          <p:cNvSpPr/>
          <p:nvPr/>
        </p:nvSpPr>
        <p:spPr>
          <a:xfrm>
            <a:off x="671895" y="1695495"/>
            <a:ext cx="2633413" cy="300082"/>
          </a:xfrm>
          <a:prstGeom prst="rect">
            <a:avLst/>
          </a:prstGeom>
        </p:spPr>
        <p:txBody>
          <a:bodyPr wrap="none">
            <a:spAutoFit/>
          </a:bodyPr>
          <a:lstStyle/>
          <a:p>
            <a:r>
              <a:rPr lang="en-IN" sz="1350" dirty="0">
                <a:solidFill>
                  <a:srgbClr val="FF0000"/>
                </a:solidFill>
                <a:latin typeface="Calibri" panose="020F0502020204030204" pitchFamily="34" charset="0"/>
                <a:ea typeface="Calibri" panose="020F0502020204030204" pitchFamily="34" charset="0"/>
                <a:cs typeface="Latha"/>
              </a:rPr>
              <a:t>Amazon Kettle review - word cloud</a:t>
            </a:r>
            <a:endParaRPr lang="en-IN" sz="1350" dirty="0">
              <a:solidFill>
                <a:srgbClr val="FF0000"/>
              </a:solidFill>
            </a:endParaRPr>
          </a:p>
        </p:txBody>
      </p:sp>
      <p:sp>
        <p:nvSpPr>
          <p:cNvPr id="5" name="Rectangle 4"/>
          <p:cNvSpPr/>
          <p:nvPr/>
        </p:nvSpPr>
        <p:spPr>
          <a:xfrm>
            <a:off x="5811054" y="1695495"/>
            <a:ext cx="1590564" cy="331245"/>
          </a:xfrm>
          <a:prstGeom prst="rect">
            <a:avLst/>
          </a:prstGeom>
        </p:spPr>
        <p:txBody>
          <a:bodyPr wrap="none">
            <a:spAutoFit/>
          </a:bodyPr>
          <a:lstStyle/>
          <a:p>
            <a:pPr>
              <a:lnSpc>
                <a:spcPct val="115000"/>
              </a:lnSpc>
              <a:spcAft>
                <a:spcPts val="750"/>
              </a:spcAft>
            </a:pPr>
            <a:r>
              <a:rPr lang="en-IN" sz="1350" b="1" dirty="0">
                <a:solidFill>
                  <a:srgbClr val="FF0000"/>
                </a:solidFill>
                <a:latin typeface="Calibri" panose="020F0502020204030204" pitchFamily="34" charset="0"/>
                <a:ea typeface="Calibri" panose="020F0502020204030204" pitchFamily="34" charset="0"/>
                <a:cs typeface="Latha"/>
              </a:rPr>
              <a:t>Positive word cloud</a:t>
            </a:r>
          </a:p>
        </p:txBody>
      </p:sp>
      <p:pic>
        <p:nvPicPr>
          <p:cNvPr id="6" name="Picture 5"/>
          <p:cNvPicPr/>
          <p:nvPr/>
        </p:nvPicPr>
        <p:blipFill>
          <a:blip r:embed="rId3" cstate="print"/>
          <a:srcRect/>
          <a:stretch>
            <a:fillRect/>
          </a:stretch>
        </p:blipFill>
        <p:spPr bwMode="auto">
          <a:xfrm>
            <a:off x="4114800" y="1972494"/>
            <a:ext cx="4378037" cy="2722402"/>
          </a:xfrm>
          <a:prstGeom prst="rect">
            <a:avLst/>
          </a:prstGeom>
          <a:noFill/>
          <a:ln w="9525">
            <a:noFill/>
            <a:miter lim="800000"/>
            <a:headEnd/>
            <a:tailEnd/>
          </a:ln>
        </p:spPr>
      </p:pic>
    </p:spTree>
    <p:extLst>
      <p:ext uri="{BB962C8B-B14F-4D97-AF65-F5344CB8AC3E}">
        <p14:creationId xmlns:p14="http://schemas.microsoft.com/office/powerpoint/2010/main" val="30751756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Slide Number Placeholder 4">
            <a:extLst>
              <a:ext uri="{FF2B5EF4-FFF2-40B4-BE49-F238E27FC236}">
                <a16:creationId xmlns:a16="http://schemas.microsoft.com/office/drawing/2014/main" id="{2C7738F9-2384-4D2B-8D81-253A1FB839E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BB60611-1101-4D04-9BF7-D4FA3F00506A}" type="slidenum">
              <a:rPr lang="en-US" altLang="en-US" sz="1200">
                <a:latin typeface="Garamond" panose="02020404030301010803" pitchFamily="18" charset="0"/>
              </a:rPr>
              <a:pPr>
                <a:spcBef>
                  <a:spcPct val="0"/>
                </a:spcBef>
                <a:buClrTx/>
                <a:buSzTx/>
                <a:buFontTx/>
                <a:buNone/>
              </a:pPr>
              <a:t>70</a:t>
            </a:fld>
            <a:endParaRPr lang="en-US" altLang="en-US" sz="1200">
              <a:latin typeface="Garamond" panose="02020404030301010803" pitchFamily="18" charset="0"/>
            </a:endParaRPr>
          </a:p>
        </p:txBody>
      </p:sp>
      <p:sp>
        <p:nvSpPr>
          <p:cNvPr id="70660" name="Rectangle 2">
            <a:extLst>
              <a:ext uri="{FF2B5EF4-FFF2-40B4-BE49-F238E27FC236}">
                <a16:creationId xmlns:a16="http://schemas.microsoft.com/office/drawing/2014/main" id="{695C2528-3C60-4EE6-92D7-775407A2B1D0}"/>
              </a:ext>
            </a:extLst>
          </p:cNvPr>
          <p:cNvSpPr>
            <a:spLocks noGrp="1" noChangeArrowheads="1"/>
          </p:cNvSpPr>
          <p:nvPr>
            <p:ph type="title"/>
          </p:nvPr>
        </p:nvSpPr>
        <p:spPr>
          <a:xfrm>
            <a:off x="628650" y="228600"/>
            <a:ext cx="7886700" cy="646113"/>
          </a:xfrm>
        </p:spPr>
        <p:txBody>
          <a:bodyPr>
            <a:normAutofit/>
          </a:bodyPr>
          <a:lstStyle/>
          <a:p>
            <a:pPr algn="ctr" eaLnBrk="1" hangingPunct="1"/>
            <a:r>
              <a:rPr lang="en-US" altLang="en-US" sz="3200" b="1" dirty="0">
                <a:latin typeface="+mn-lt"/>
              </a:rPr>
              <a:t>The HITS algorithm</a:t>
            </a:r>
          </a:p>
        </p:txBody>
      </p:sp>
      <p:sp>
        <p:nvSpPr>
          <p:cNvPr id="70661" name="Rectangle 3">
            <a:extLst>
              <a:ext uri="{FF2B5EF4-FFF2-40B4-BE49-F238E27FC236}">
                <a16:creationId xmlns:a16="http://schemas.microsoft.com/office/drawing/2014/main" id="{E2DF3D4F-93AC-4CDB-8B45-735CF5ED6242}"/>
              </a:ext>
            </a:extLst>
          </p:cNvPr>
          <p:cNvSpPr>
            <a:spLocks noGrp="1" noChangeArrowheads="1"/>
          </p:cNvSpPr>
          <p:nvPr>
            <p:ph type="body" idx="1"/>
          </p:nvPr>
        </p:nvSpPr>
        <p:spPr>
          <a:xfrm>
            <a:off x="457200" y="1557338"/>
            <a:ext cx="8229600" cy="4530725"/>
          </a:xfrm>
        </p:spPr>
        <p:txBody>
          <a:bodyPr>
            <a:normAutofit/>
          </a:bodyPr>
          <a:lstStyle/>
          <a:p>
            <a:pPr eaLnBrk="1" hangingPunct="1"/>
            <a:r>
              <a:rPr lang="en-US" altLang="ja-JP" sz="2800" dirty="0">
                <a:ea typeface="ＭＳ Ｐゴシック" panose="020B0600070205080204" pitchFamily="34" charset="-128"/>
              </a:rPr>
              <a:t>Let the authority score of the page </a:t>
            </a:r>
            <a:r>
              <a:rPr lang="en-US" altLang="ja-JP" sz="2800" i="1" dirty="0" err="1">
                <a:ea typeface="ＭＳ Ｐゴシック" panose="020B0600070205080204" pitchFamily="34" charset="-128"/>
              </a:rPr>
              <a:t>i</a:t>
            </a:r>
            <a:r>
              <a:rPr lang="en-US" altLang="ja-JP" sz="2800" dirty="0">
                <a:ea typeface="ＭＳ Ｐゴシック" panose="020B0600070205080204" pitchFamily="34" charset="-128"/>
              </a:rPr>
              <a:t> be </a:t>
            </a:r>
            <a:r>
              <a:rPr lang="en-US" altLang="ja-JP" sz="2800" i="1" dirty="0">
                <a:solidFill>
                  <a:srgbClr val="FF0000"/>
                </a:solidFill>
                <a:ea typeface="ＭＳ Ｐゴシック" panose="020B0600070205080204" pitchFamily="34" charset="-128"/>
              </a:rPr>
              <a:t>a</a:t>
            </a:r>
            <a:r>
              <a:rPr lang="en-US" altLang="ja-JP" sz="2800" dirty="0">
                <a:solidFill>
                  <a:srgbClr val="FF0000"/>
                </a:solidFill>
                <a:ea typeface="ＭＳ Ｐゴシック" panose="020B0600070205080204" pitchFamily="34" charset="-128"/>
              </a:rPr>
              <a:t>(</a:t>
            </a:r>
            <a:r>
              <a:rPr lang="en-US" altLang="ja-JP" sz="2800" i="1" dirty="0" err="1">
                <a:solidFill>
                  <a:srgbClr val="FF0000"/>
                </a:solidFill>
                <a:ea typeface="ＭＳ Ｐゴシック" panose="020B0600070205080204" pitchFamily="34" charset="-128"/>
              </a:rPr>
              <a:t>i</a:t>
            </a:r>
            <a:r>
              <a:rPr lang="en-US" altLang="ja-JP" sz="2800" dirty="0">
                <a:solidFill>
                  <a:srgbClr val="FF0000"/>
                </a:solidFill>
                <a:ea typeface="ＭＳ Ｐゴシック" panose="020B0600070205080204" pitchFamily="34" charset="-128"/>
              </a:rPr>
              <a:t>),</a:t>
            </a:r>
            <a:r>
              <a:rPr lang="en-US" altLang="ja-JP" sz="2800" dirty="0">
                <a:ea typeface="ＭＳ Ｐゴシック" panose="020B0600070205080204" pitchFamily="34" charset="-128"/>
              </a:rPr>
              <a:t> and the hub score of page</a:t>
            </a:r>
            <a:r>
              <a:rPr lang="en-US" altLang="ja-JP" sz="2800" i="1" dirty="0">
                <a:ea typeface="ＭＳ Ｐゴシック" panose="020B0600070205080204" pitchFamily="34" charset="-128"/>
              </a:rPr>
              <a:t> </a:t>
            </a:r>
            <a:r>
              <a:rPr lang="en-US" altLang="ja-JP" sz="2800" i="1" dirty="0" err="1">
                <a:ea typeface="ＭＳ Ｐゴシック" panose="020B0600070205080204" pitchFamily="34" charset="-128"/>
              </a:rPr>
              <a:t>i</a:t>
            </a:r>
            <a:r>
              <a:rPr lang="en-US" altLang="ja-JP" sz="2800" dirty="0">
                <a:ea typeface="ＭＳ Ｐゴシック" panose="020B0600070205080204" pitchFamily="34" charset="-128"/>
              </a:rPr>
              <a:t> be </a:t>
            </a:r>
            <a:r>
              <a:rPr lang="en-US" altLang="ja-JP" sz="2800" i="1" dirty="0">
                <a:solidFill>
                  <a:srgbClr val="FF0000"/>
                </a:solidFill>
                <a:ea typeface="ＭＳ Ｐゴシック" panose="020B0600070205080204" pitchFamily="34" charset="-128"/>
              </a:rPr>
              <a:t>h</a:t>
            </a:r>
            <a:r>
              <a:rPr lang="en-US" altLang="ja-JP" sz="2800" dirty="0">
                <a:solidFill>
                  <a:srgbClr val="FF0000"/>
                </a:solidFill>
                <a:ea typeface="ＭＳ Ｐゴシック" panose="020B0600070205080204" pitchFamily="34" charset="-128"/>
              </a:rPr>
              <a:t>(</a:t>
            </a:r>
            <a:r>
              <a:rPr lang="en-US" altLang="ja-JP" sz="2800" i="1" dirty="0" err="1">
                <a:solidFill>
                  <a:srgbClr val="FF0000"/>
                </a:solidFill>
                <a:ea typeface="ＭＳ Ｐゴシック" panose="020B0600070205080204" pitchFamily="34" charset="-128"/>
              </a:rPr>
              <a:t>i</a:t>
            </a:r>
            <a:r>
              <a:rPr lang="en-US" altLang="ja-JP" sz="2800" dirty="0">
                <a:solidFill>
                  <a:srgbClr val="FF0000"/>
                </a:solidFill>
                <a:ea typeface="ＭＳ Ｐゴシック" panose="020B0600070205080204" pitchFamily="34" charset="-128"/>
              </a:rPr>
              <a:t>).</a:t>
            </a:r>
            <a:r>
              <a:rPr lang="en-US" altLang="ja-JP" sz="2800" dirty="0">
                <a:ea typeface="ＭＳ Ｐゴシック" panose="020B0600070205080204" pitchFamily="34" charset="-128"/>
              </a:rPr>
              <a:t> </a:t>
            </a:r>
          </a:p>
          <a:p>
            <a:pPr eaLnBrk="1" hangingPunct="1"/>
            <a:r>
              <a:rPr lang="en-US" altLang="ja-JP" sz="2800" dirty="0">
                <a:ea typeface="ＭＳ Ｐゴシック" panose="020B0600070205080204" pitchFamily="34" charset="-128"/>
              </a:rPr>
              <a:t>The mutual reinforcing relationship of the two scores is represented as follows:</a:t>
            </a:r>
            <a:endParaRPr lang="en-US" altLang="en-US" sz="2800" dirty="0"/>
          </a:p>
        </p:txBody>
      </p:sp>
      <p:sp>
        <p:nvSpPr>
          <p:cNvPr id="70662" name="Rectangle 5">
            <a:extLst>
              <a:ext uri="{FF2B5EF4-FFF2-40B4-BE49-F238E27FC236}">
                <a16:creationId xmlns:a16="http://schemas.microsoft.com/office/drawing/2014/main" id="{DE0C2C48-CC1C-430C-82B4-3F3CF46ECE63}"/>
              </a:ext>
            </a:extLst>
          </p:cNvPr>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a:p>
        </p:txBody>
      </p:sp>
      <p:graphicFrame>
        <p:nvGraphicFramePr>
          <p:cNvPr id="70663" name="Object 4">
            <a:extLst>
              <a:ext uri="{FF2B5EF4-FFF2-40B4-BE49-F238E27FC236}">
                <a16:creationId xmlns:a16="http://schemas.microsoft.com/office/drawing/2014/main" id="{CCF9AFCE-0BF7-4860-9CEC-48A6AFC2D9B3}"/>
              </a:ext>
            </a:extLst>
          </p:cNvPr>
          <p:cNvGraphicFramePr>
            <a:graphicFrameLocks noChangeAspect="1"/>
          </p:cNvGraphicFramePr>
          <p:nvPr/>
        </p:nvGraphicFramePr>
        <p:xfrm>
          <a:off x="1727200" y="3789363"/>
          <a:ext cx="2592388" cy="1098550"/>
        </p:xfrm>
        <a:graphic>
          <a:graphicData uri="http://schemas.openxmlformats.org/presentationml/2006/ole">
            <mc:AlternateContent xmlns:mc="http://schemas.openxmlformats.org/markup-compatibility/2006">
              <mc:Choice xmlns:v="urn:schemas-microsoft-com:vml" Requires="v">
                <p:oleObj spid="_x0000_s6164" name="Equation" r:id="rId3" imgW="876300" imgH="368300" progId="Equation.3">
                  <p:embed/>
                </p:oleObj>
              </mc:Choice>
              <mc:Fallback>
                <p:oleObj name="Equation" r:id="rId3" imgW="876300" imgH="368300" progId="Equation.3">
                  <p:embed/>
                  <p:pic>
                    <p:nvPicPr>
                      <p:cNvPr id="70663" name="Object 4">
                        <a:extLst>
                          <a:ext uri="{FF2B5EF4-FFF2-40B4-BE49-F238E27FC236}">
                            <a16:creationId xmlns:a16="http://schemas.microsoft.com/office/drawing/2014/main" id="{CCF9AFCE-0BF7-4860-9CEC-48A6AFC2D9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200" y="3789363"/>
                        <a:ext cx="2592388"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4" name="Rectangle 7">
            <a:extLst>
              <a:ext uri="{FF2B5EF4-FFF2-40B4-BE49-F238E27FC236}">
                <a16:creationId xmlns:a16="http://schemas.microsoft.com/office/drawing/2014/main" id="{B42D19ED-EB24-4C50-9ECF-ECCEAE8F3E7F}"/>
              </a:ext>
            </a:extLst>
          </p:cNvPr>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a:p>
        </p:txBody>
      </p:sp>
      <p:graphicFrame>
        <p:nvGraphicFramePr>
          <p:cNvPr id="70665" name="Object 6">
            <a:extLst>
              <a:ext uri="{FF2B5EF4-FFF2-40B4-BE49-F238E27FC236}">
                <a16:creationId xmlns:a16="http://schemas.microsoft.com/office/drawing/2014/main" id="{BB6F04A7-0C2F-4567-A654-192543DDF06F}"/>
              </a:ext>
            </a:extLst>
          </p:cNvPr>
          <p:cNvGraphicFramePr>
            <a:graphicFrameLocks noChangeAspect="1"/>
          </p:cNvGraphicFramePr>
          <p:nvPr/>
        </p:nvGraphicFramePr>
        <p:xfrm>
          <a:off x="1727200" y="5121275"/>
          <a:ext cx="2520950" cy="1068388"/>
        </p:xfrm>
        <a:graphic>
          <a:graphicData uri="http://schemas.openxmlformats.org/presentationml/2006/ole">
            <mc:AlternateContent xmlns:mc="http://schemas.openxmlformats.org/markup-compatibility/2006">
              <mc:Choice xmlns:v="urn:schemas-microsoft-com:vml" Requires="v">
                <p:oleObj spid="_x0000_s6165" name="Equation" r:id="rId5" imgW="876300" imgH="368300" progId="Equation.3">
                  <p:embed/>
                </p:oleObj>
              </mc:Choice>
              <mc:Fallback>
                <p:oleObj name="Equation" r:id="rId5" imgW="876300" imgH="368300" progId="Equation.3">
                  <p:embed/>
                  <p:pic>
                    <p:nvPicPr>
                      <p:cNvPr id="70665" name="Object 6">
                        <a:extLst>
                          <a:ext uri="{FF2B5EF4-FFF2-40B4-BE49-F238E27FC236}">
                            <a16:creationId xmlns:a16="http://schemas.microsoft.com/office/drawing/2014/main" id="{BB6F04A7-0C2F-4567-A654-192543DDF0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7200" y="5121275"/>
                        <a:ext cx="252095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734208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B67A49B-EEDA-4B5D-AD86-4EE3198B3199}"/>
              </a:ext>
            </a:extLst>
          </p:cNvPr>
          <p:cNvSpPr>
            <a:spLocks noGrp="1"/>
          </p:cNvSpPr>
          <p:nvPr>
            <p:ph type="ftr" sz="quarter" idx="10"/>
          </p:nvPr>
        </p:nvSpPr>
        <p:spPr/>
        <p:txBody>
          <a:bodyPr/>
          <a:lstStyle/>
          <a:p>
            <a:pPr>
              <a:defRPr/>
            </a:pPr>
            <a:r>
              <a:rPr lang="en-US" altLang="en-US"/>
              <a:t>CS583, Bing Liu, UIC</a:t>
            </a:r>
          </a:p>
        </p:txBody>
      </p:sp>
      <p:sp>
        <p:nvSpPr>
          <p:cNvPr id="75779" name="Slide Number Placeholder 4">
            <a:extLst>
              <a:ext uri="{FF2B5EF4-FFF2-40B4-BE49-F238E27FC236}">
                <a16:creationId xmlns:a16="http://schemas.microsoft.com/office/drawing/2014/main" id="{EF741486-0274-4AA2-95A3-6C7CB03649D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FDE2B73-C9BD-464B-9639-94EBC6AC607A}" type="slidenum">
              <a:rPr lang="en-US" altLang="en-US" sz="1200">
                <a:latin typeface="Garamond" panose="02020404030301010803" pitchFamily="18" charset="0"/>
              </a:rPr>
              <a:pPr>
                <a:spcBef>
                  <a:spcPct val="0"/>
                </a:spcBef>
                <a:buClrTx/>
                <a:buSzTx/>
                <a:buFontTx/>
                <a:buNone/>
              </a:pPr>
              <a:t>71</a:t>
            </a:fld>
            <a:endParaRPr lang="en-US" altLang="en-US" sz="1200">
              <a:latin typeface="Garamond" panose="02020404030301010803" pitchFamily="18" charset="0"/>
            </a:endParaRPr>
          </a:p>
        </p:txBody>
      </p:sp>
      <p:sp>
        <p:nvSpPr>
          <p:cNvPr id="75780" name="Rectangle 2">
            <a:extLst>
              <a:ext uri="{FF2B5EF4-FFF2-40B4-BE49-F238E27FC236}">
                <a16:creationId xmlns:a16="http://schemas.microsoft.com/office/drawing/2014/main" id="{E7AA61F4-6ECC-40A6-973E-8EEFF7AAD73A}"/>
              </a:ext>
            </a:extLst>
          </p:cNvPr>
          <p:cNvSpPr>
            <a:spLocks noGrp="1" noChangeArrowheads="1"/>
          </p:cNvSpPr>
          <p:nvPr>
            <p:ph type="title"/>
          </p:nvPr>
        </p:nvSpPr>
        <p:spPr>
          <a:xfrm>
            <a:off x="628650" y="365127"/>
            <a:ext cx="7886700" cy="625474"/>
          </a:xfrm>
        </p:spPr>
        <p:txBody>
          <a:bodyPr>
            <a:normAutofit/>
          </a:bodyPr>
          <a:lstStyle/>
          <a:p>
            <a:pPr algn="ctr" eaLnBrk="1" hangingPunct="1"/>
            <a:r>
              <a:rPr lang="en-US" altLang="ja-JP" sz="3200" b="1" dirty="0">
                <a:latin typeface="+mn-lt"/>
                <a:ea typeface="ＭＳ Ｐゴシック" panose="020B0600070205080204" pitchFamily="34" charset="-128"/>
              </a:rPr>
              <a:t>Strengths and weaknesses of HITS </a:t>
            </a:r>
            <a:endParaRPr lang="en-US" altLang="en-US" sz="3200" b="1" dirty="0">
              <a:latin typeface="+mn-lt"/>
            </a:endParaRPr>
          </a:p>
        </p:txBody>
      </p:sp>
      <p:sp>
        <p:nvSpPr>
          <p:cNvPr id="75781" name="Rectangle 3">
            <a:extLst>
              <a:ext uri="{FF2B5EF4-FFF2-40B4-BE49-F238E27FC236}">
                <a16:creationId xmlns:a16="http://schemas.microsoft.com/office/drawing/2014/main" id="{7A33A12E-7AB7-4458-8CB6-F3CA82FDAAB9}"/>
              </a:ext>
            </a:extLst>
          </p:cNvPr>
          <p:cNvSpPr>
            <a:spLocks noGrp="1" noChangeArrowheads="1"/>
          </p:cNvSpPr>
          <p:nvPr>
            <p:ph type="body" idx="1"/>
          </p:nvPr>
        </p:nvSpPr>
        <p:spPr>
          <a:xfrm>
            <a:off x="660290" y="1295400"/>
            <a:ext cx="8075613" cy="4860925"/>
          </a:xfrm>
        </p:spPr>
        <p:txBody>
          <a:bodyPr/>
          <a:lstStyle/>
          <a:p>
            <a:pPr eaLnBrk="1" hangingPunct="1">
              <a:lnSpc>
                <a:spcPct val="100000"/>
              </a:lnSpc>
            </a:pPr>
            <a:r>
              <a:rPr lang="en-US" altLang="ja-JP" sz="2600" dirty="0">
                <a:solidFill>
                  <a:srgbClr val="FF0000"/>
                </a:solidFill>
                <a:ea typeface="ＭＳ Ｐゴシック" panose="020B0600070205080204" pitchFamily="34" charset="-128"/>
              </a:rPr>
              <a:t>Strength</a:t>
            </a:r>
            <a:r>
              <a:rPr lang="en-US" altLang="ja-JP" sz="2600" dirty="0">
                <a:ea typeface="ＭＳ Ｐゴシック" panose="020B0600070205080204" pitchFamily="34" charset="-128"/>
              </a:rPr>
              <a:t>: its ability to rank pages according to the query topic, which may be able to provide more relevant authority and hub pages. </a:t>
            </a:r>
          </a:p>
          <a:p>
            <a:pPr eaLnBrk="1" hangingPunct="1">
              <a:lnSpc>
                <a:spcPct val="100000"/>
              </a:lnSpc>
            </a:pPr>
            <a:r>
              <a:rPr lang="en-US" altLang="ja-JP" sz="2600" dirty="0">
                <a:solidFill>
                  <a:srgbClr val="FF0000"/>
                </a:solidFill>
                <a:ea typeface="ＭＳ Ｐゴシック" panose="020B0600070205080204" pitchFamily="34" charset="-128"/>
              </a:rPr>
              <a:t>Weaknesses</a:t>
            </a:r>
            <a:r>
              <a:rPr lang="en-US" altLang="ja-JP" sz="2600" dirty="0">
                <a:ea typeface="ＭＳ Ｐゴシック" panose="020B0600070205080204" pitchFamily="34" charset="-128"/>
              </a:rPr>
              <a:t>:</a:t>
            </a:r>
          </a:p>
          <a:p>
            <a:pPr lvl="1" eaLnBrk="1" hangingPunct="1">
              <a:lnSpc>
                <a:spcPct val="100000"/>
              </a:lnSpc>
            </a:pPr>
            <a:r>
              <a:rPr lang="en-US" altLang="ja-JP" sz="2200" dirty="0">
                <a:solidFill>
                  <a:srgbClr val="3333CC"/>
                </a:solidFill>
                <a:ea typeface="ＭＳ Ｐゴシック" panose="020B0600070205080204" pitchFamily="34" charset="-128"/>
              </a:rPr>
              <a:t>It is easily spammed</a:t>
            </a:r>
            <a:r>
              <a:rPr lang="en-US" altLang="ja-JP" sz="2200" dirty="0">
                <a:ea typeface="ＭＳ Ｐゴシック" panose="020B0600070205080204" pitchFamily="34" charset="-128"/>
              </a:rPr>
              <a:t>. It is in fact quite easy to influence HITS since adding out-links in one’s own page is so easy. </a:t>
            </a:r>
          </a:p>
          <a:p>
            <a:pPr lvl="1" eaLnBrk="1" hangingPunct="1">
              <a:lnSpc>
                <a:spcPct val="100000"/>
              </a:lnSpc>
            </a:pPr>
            <a:r>
              <a:rPr lang="en-US" altLang="ja-JP" sz="2200" dirty="0">
                <a:solidFill>
                  <a:srgbClr val="3333CC"/>
                </a:solidFill>
                <a:ea typeface="ＭＳ Ｐゴシック" panose="020B0600070205080204" pitchFamily="34" charset="-128"/>
              </a:rPr>
              <a:t>Topic drift</a:t>
            </a:r>
            <a:r>
              <a:rPr lang="en-US" altLang="ja-JP" sz="2200" dirty="0">
                <a:ea typeface="ＭＳ Ｐゴシック" panose="020B0600070205080204" pitchFamily="34" charset="-128"/>
              </a:rPr>
              <a:t>. Many pages in the expanded set may not be on topic. </a:t>
            </a:r>
          </a:p>
          <a:p>
            <a:pPr lvl="1" eaLnBrk="1" hangingPunct="1">
              <a:lnSpc>
                <a:spcPct val="100000"/>
              </a:lnSpc>
            </a:pPr>
            <a:r>
              <a:rPr lang="en-US" altLang="ja-JP" sz="2200" dirty="0">
                <a:solidFill>
                  <a:srgbClr val="3333CC"/>
                </a:solidFill>
                <a:ea typeface="ＭＳ Ｐゴシック" panose="020B0600070205080204" pitchFamily="34" charset="-128"/>
              </a:rPr>
              <a:t>Inefficiency at query time</a:t>
            </a:r>
            <a:r>
              <a:rPr lang="en-US" altLang="ja-JP" sz="2200" dirty="0">
                <a:ea typeface="ＭＳ Ｐゴシック" panose="020B0600070205080204" pitchFamily="34" charset="-128"/>
              </a:rPr>
              <a:t>: The query time evaluation is slow. Collecting the root set, expanding it and performing eigenvector computation are all expensive operations </a:t>
            </a:r>
            <a:endParaRPr lang="en-US" altLang="en-US" sz="2200" dirty="0"/>
          </a:p>
        </p:txBody>
      </p:sp>
    </p:spTree>
    <p:extLst>
      <p:ext uri="{BB962C8B-B14F-4D97-AF65-F5344CB8AC3E}">
        <p14:creationId xmlns:p14="http://schemas.microsoft.com/office/powerpoint/2010/main" val="29979202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066" name="Rectangle 2"/>
          <p:cNvSpPr>
            <a:spLocks noGrp="1" noChangeArrowheads="1"/>
          </p:cNvSpPr>
          <p:nvPr>
            <p:ph type="title"/>
          </p:nvPr>
        </p:nvSpPr>
        <p:spPr>
          <a:xfrm>
            <a:off x="152400" y="584440"/>
            <a:ext cx="7886700" cy="562600"/>
          </a:xfrm>
        </p:spPr>
        <p:txBody>
          <a:bodyPr>
            <a:normAutofit/>
          </a:bodyPr>
          <a:lstStyle/>
          <a:p>
            <a:r>
              <a:rPr lang="en-US" altLang="zh-CN" sz="3200" b="1" dirty="0">
                <a:ea typeface="SimSun" panose="02010600030101010101" pitchFamily="2" charset="-122"/>
              </a:rPr>
              <a:t>Layout Structure</a:t>
            </a:r>
          </a:p>
        </p:txBody>
      </p:sp>
      <p:sp>
        <p:nvSpPr>
          <p:cNvPr id="1752067" name="Rectangle 3"/>
          <p:cNvSpPr>
            <a:spLocks noGrp="1" noChangeArrowheads="1"/>
          </p:cNvSpPr>
          <p:nvPr>
            <p:ph idx="1"/>
          </p:nvPr>
        </p:nvSpPr>
        <p:spPr>
          <a:xfrm>
            <a:off x="152400" y="1513513"/>
            <a:ext cx="7886700" cy="4351338"/>
          </a:xfrm>
        </p:spPr>
        <p:txBody>
          <a:bodyPr/>
          <a:lstStyle/>
          <a:p>
            <a:pPr>
              <a:lnSpc>
                <a:spcPct val="90000"/>
              </a:lnSpc>
              <a:spcBef>
                <a:spcPct val="60000"/>
              </a:spcBef>
            </a:pPr>
            <a:r>
              <a:rPr lang="en-US" altLang="zh-CN" sz="2000" dirty="0">
                <a:solidFill>
                  <a:srgbClr val="000000"/>
                </a:solidFill>
                <a:ea typeface="SimSun" panose="02010600030101010101" pitchFamily="2" charset="-122"/>
              </a:rPr>
              <a:t>Compared to plain text, a web page </a:t>
            </a:r>
            <a:r>
              <a:rPr lang="en-US" altLang="zh-CN" sz="2000" dirty="0">
                <a:ea typeface="SimSun" panose="02010600030101010101" pitchFamily="2" charset="-122"/>
              </a:rPr>
              <a:t>is a 2D presentation</a:t>
            </a:r>
          </a:p>
          <a:p>
            <a:pPr lvl="1">
              <a:lnSpc>
                <a:spcPct val="90000"/>
              </a:lnSpc>
            </a:pPr>
            <a:r>
              <a:rPr lang="en-US" altLang="zh-CN" sz="2000" dirty="0">
                <a:solidFill>
                  <a:srgbClr val="000000"/>
                </a:solidFill>
                <a:ea typeface="SimSun" panose="02010600030101010101" pitchFamily="2" charset="-122"/>
              </a:rPr>
              <a:t>Rich visual effects created by different term types, formats, separators, blank areas, colors, pictures, </a:t>
            </a:r>
            <a:r>
              <a:rPr lang="en-US" altLang="zh-CN" sz="2000" dirty="0" err="1">
                <a:solidFill>
                  <a:srgbClr val="000000"/>
                </a:solidFill>
                <a:ea typeface="SimSun" panose="02010600030101010101" pitchFamily="2" charset="-122"/>
              </a:rPr>
              <a:t>etc</a:t>
            </a:r>
            <a:endParaRPr lang="en-US" altLang="zh-CN" sz="2000" dirty="0">
              <a:ea typeface="SimSun" panose="02010600030101010101" pitchFamily="2" charset="-122"/>
            </a:endParaRPr>
          </a:p>
          <a:p>
            <a:pPr lvl="1">
              <a:lnSpc>
                <a:spcPct val="90000"/>
              </a:lnSpc>
            </a:pPr>
            <a:r>
              <a:rPr lang="en-US" altLang="zh-CN" sz="2000" dirty="0">
                <a:ea typeface="SimSun" panose="02010600030101010101" pitchFamily="2" charset="-122"/>
              </a:rPr>
              <a:t>Different parts of a page are not equally important</a:t>
            </a:r>
          </a:p>
          <a:p>
            <a:pPr>
              <a:lnSpc>
                <a:spcPct val="90000"/>
              </a:lnSpc>
            </a:pPr>
            <a:endParaRPr lang="en-US" altLang="zh-CN" sz="1800" dirty="0">
              <a:ea typeface="SimSun" panose="02010600030101010101" pitchFamily="2" charset="-122"/>
            </a:endParaRPr>
          </a:p>
        </p:txBody>
      </p:sp>
      <p:sp>
        <p:nvSpPr>
          <p:cNvPr id="28" name="Slide Number Placeholder 5"/>
          <p:cNvSpPr>
            <a:spLocks noGrp="1"/>
          </p:cNvSpPr>
          <p:nvPr>
            <p:ph type="sldNum" sz="quarter" idx="12"/>
          </p:nvPr>
        </p:nvSpPr>
        <p:spPr/>
        <p:txBody>
          <a:bodyPr/>
          <a:lstStyle/>
          <a:p>
            <a:fld id="{E758D5BB-9E3E-4EB1-95FB-712FD3D3D698}" type="slidenum">
              <a:rPr lang="en-US" altLang="en-US"/>
              <a:pPr/>
              <a:t>72</a:t>
            </a:fld>
            <a:endParaRPr lang="en-US" altLang="en-US"/>
          </a:p>
        </p:txBody>
      </p:sp>
      <p:sp>
        <p:nvSpPr>
          <p:cNvPr id="26" name="Date Placeholder 3"/>
          <p:cNvSpPr>
            <a:spLocks noGrp="1"/>
          </p:cNvSpPr>
          <p:nvPr>
            <p:ph type="dt" sz="half" idx="10"/>
          </p:nvPr>
        </p:nvSpPr>
        <p:spPr/>
        <p:txBody>
          <a:bodyPr/>
          <a:lstStyle/>
          <a:p>
            <a:fld id="{31B26C5D-36AE-47C9-9C29-900C5E1EDBF5}" type="datetime1">
              <a:rPr lang="en-US" altLang="en-US" smtClean="0"/>
              <a:t>8/16/2020</a:t>
            </a:fld>
            <a:endParaRPr lang="en-US" altLang="en-US"/>
          </a:p>
        </p:txBody>
      </p:sp>
      <p:grpSp>
        <p:nvGrpSpPr>
          <p:cNvPr id="1752068" name="Group 4"/>
          <p:cNvGrpSpPr>
            <a:grpSpLocks/>
          </p:cNvGrpSpPr>
          <p:nvPr/>
        </p:nvGrpSpPr>
        <p:grpSpPr bwMode="auto">
          <a:xfrm>
            <a:off x="1346200" y="2706688"/>
            <a:ext cx="6405563" cy="3717925"/>
            <a:chOff x="558" y="1624"/>
            <a:chExt cx="4035" cy="2342"/>
          </a:xfrm>
        </p:grpSpPr>
        <p:pic>
          <p:nvPicPr>
            <p:cNvPr id="17520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 y="1822"/>
              <a:ext cx="2241" cy="2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1752070" name="Group 6"/>
            <p:cNvGrpSpPr>
              <a:grpSpLocks/>
            </p:cNvGrpSpPr>
            <p:nvPr/>
          </p:nvGrpSpPr>
          <p:grpSpPr bwMode="auto">
            <a:xfrm>
              <a:off x="566" y="1682"/>
              <a:ext cx="2399" cy="233"/>
              <a:chOff x="162" y="721"/>
              <a:chExt cx="3295" cy="321"/>
            </a:xfrm>
          </p:grpSpPr>
          <p:sp>
            <p:nvSpPr>
              <p:cNvPr id="1752071" name="Oval 7"/>
              <p:cNvSpPr>
                <a:spLocks noChangeArrowheads="1"/>
              </p:cNvSpPr>
              <p:nvPr/>
            </p:nvSpPr>
            <p:spPr bwMode="auto">
              <a:xfrm>
                <a:off x="162" y="882"/>
                <a:ext cx="781" cy="16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072" name="Line 8"/>
              <p:cNvSpPr>
                <a:spLocks noChangeShapeType="1"/>
              </p:cNvSpPr>
              <p:nvPr/>
            </p:nvSpPr>
            <p:spPr bwMode="auto">
              <a:xfrm flipV="1">
                <a:off x="942" y="721"/>
                <a:ext cx="2515" cy="237"/>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52073" name="Text Box 9"/>
            <p:cNvSpPr txBox="1">
              <a:spLocks noChangeArrowheads="1"/>
            </p:cNvSpPr>
            <p:nvPr/>
          </p:nvSpPr>
          <p:spPr bwMode="auto">
            <a:xfrm>
              <a:off x="2958" y="1624"/>
              <a:ext cx="1635" cy="2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solidFill>
                    <a:schemeClr val="accent2"/>
                  </a:solidFill>
                  <a:latin typeface="Arial" panose="020B0604020202020204" pitchFamily="34" charset="0"/>
                  <a:ea typeface="SimSun" panose="02010600030101010101" pitchFamily="2" charset="-122"/>
                </a:rPr>
                <a:t>Title:</a:t>
              </a:r>
              <a:r>
                <a:rPr lang="en-US" altLang="zh-CN" sz="1000">
                  <a:solidFill>
                    <a:schemeClr val="accent2"/>
                  </a:solidFill>
                  <a:latin typeface="Arial" panose="020B0604020202020204" pitchFamily="34" charset="0"/>
                  <a:ea typeface="SimSun" panose="02010600030101010101" pitchFamily="2" charset="-122"/>
                </a:rPr>
                <a:t> CNN.com International</a:t>
              </a:r>
            </a:p>
            <a:p>
              <a:pPr>
                <a:spcBef>
                  <a:spcPct val="50000"/>
                </a:spcBef>
              </a:pPr>
              <a:r>
                <a:rPr lang="en-US" altLang="zh-CN" sz="1000" b="1">
                  <a:solidFill>
                    <a:schemeClr val="accent2"/>
                  </a:solidFill>
                  <a:latin typeface="Arial" panose="020B0604020202020204" pitchFamily="34" charset="0"/>
                  <a:ea typeface="SimSun" panose="02010600030101010101" pitchFamily="2" charset="-122"/>
                </a:rPr>
                <a:t>H1:</a:t>
              </a:r>
              <a:r>
                <a:rPr lang="en-US" altLang="zh-CN" sz="1000">
                  <a:solidFill>
                    <a:schemeClr val="accent2"/>
                  </a:solidFill>
                  <a:latin typeface="Arial" panose="020B0604020202020204" pitchFamily="34" charset="0"/>
                  <a:ea typeface="SimSun" panose="02010600030101010101" pitchFamily="2" charset="-122"/>
                </a:rPr>
                <a:t> IAEA: Iran had secret nuke agenda</a:t>
              </a:r>
            </a:p>
            <a:p>
              <a:pPr>
                <a:spcBef>
                  <a:spcPct val="50000"/>
                </a:spcBef>
              </a:pPr>
              <a:r>
                <a:rPr lang="en-US" altLang="zh-CN" sz="1000" b="1">
                  <a:solidFill>
                    <a:schemeClr val="accent2"/>
                  </a:solidFill>
                  <a:latin typeface="Arial" panose="020B0604020202020204" pitchFamily="34" charset="0"/>
                  <a:ea typeface="SimSun" panose="02010600030101010101" pitchFamily="2" charset="-122"/>
                </a:rPr>
                <a:t>H3:</a:t>
              </a:r>
              <a:r>
                <a:rPr lang="en-US" altLang="zh-CN" sz="1000">
                  <a:solidFill>
                    <a:schemeClr val="accent2"/>
                  </a:solidFill>
                  <a:latin typeface="Arial" panose="020B0604020202020204" pitchFamily="34" charset="0"/>
                  <a:ea typeface="SimSun" panose="02010600030101010101" pitchFamily="2" charset="-122"/>
                </a:rPr>
                <a:t> EXPLOSIONS ROCK BAGHDAD</a:t>
              </a:r>
            </a:p>
            <a:p>
              <a:pPr>
                <a:spcBef>
                  <a:spcPct val="50000"/>
                </a:spcBef>
              </a:pPr>
              <a:r>
                <a:rPr lang="en-US" altLang="zh-CN" sz="1000">
                  <a:solidFill>
                    <a:schemeClr val="accent2"/>
                  </a:solidFill>
                  <a:latin typeface="Arial" panose="020B0604020202020204" pitchFamily="34" charset="0"/>
                  <a:ea typeface="SimSun" panose="02010600030101010101" pitchFamily="2" charset="-122"/>
                </a:rPr>
                <a:t>…</a:t>
              </a:r>
            </a:p>
            <a:p>
              <a:pPr>
                <a:spcBef>
                  <a:spcPct val="50000"/>
                </a:spcBef>
              </a:pPr>
              <a:r>
                <a:rPr lang="en-US" altLang="zh-CN" sz="1000" b="1">
                  <a:solidFill>
                    <a:schemeClr val="accent2"/>
                  </a:solidFill>
                  <a:latin typeface="Arial" panose="020B0604020202020204" pitchFamily="34" charset="0"/>
                  <a:ea typeface="SimSun" panose="02010600030101010101" pitchFamily="2" charset="-122"/>
                </a:rPr>
                <a:t>TEXT BODY (with position and font type):</a:t>
              </a:r>
              <a:r>
                <a:rPr lang="en-US" altLang="zh-CN" sz="1000">
                  <a:solidFill>
                    <a:schemeClr val="accent2"/>
                  </a:solidFill>
                  <a:latin typeface="Arial" panose="020B0604020202020204" pitchFamily="34" charset="0"/>
                  <a:ea typeface="SimSun" panose="02010600030101010101" pitchFamily="2" charset="-122"/>
                </a:rPr>
                <a:t> The International Atomic Energy Agency has concluded that Iran has secretly produced small amounts of nuclear materials including low enriched uranium and plutonium that could be used to develop nuclear weapons according to a confidential report obtained by CNN…</a:t>
              </a:r>
            </a:p>
            <a:p>
              <a:pPr>
                <a:spcBef>
                  <a:spcPct val="50000"/>
                </a:spcBef>
              </a:pPr>
              <a:r>
                <a:rPr lang="en-US" altLang="zh-CN" sz="1000" b="1">
                  <a:solidFill>
                    <a:schemeClr val="accent2"/>
                  </a:solidFill>
                  <a:latin typeface="Arial" panose="020B0604020202020204" pitchFamily="34" charset="0"/>
                  <a:ea typeface="SimSun" panose="02010600030101010101" pitchFamily="2" charset="-122"/>
                </a:rPr>
                <a:t>Hyperlink:</a:t>
              </a:r>
            </a:p>
            <a:p>
              <a:pPr lvl="1">
                <a:spcBef>
                  <a:spcPct val="50000"/>
                </a:spcBef>
                <a:buFontTx/>
                <a:buChar char="•"/>
              </a:pPr>
              <a:r>
                <a:rPr lang="en-US" altLang="zh-CN" sz="900">
                  <a:solidFill>
                    <a:schemeClr val="accent2"/>
                  </a:solidFill>
                  <a:latin typeface="Arial" panose="020B0604020202020204" pitchFamily="34" charset="0"/>
                  <a:ea typeface="SimSun" panose="02010600030101010101" pitchFamily="2" charset="-122"/>
                </a:rPr>
                <a:t> URL: </a:t>
              </a:r>
              <a:r>
                <a:rPr lang="en-US" altLang="zh-CN" sz="900">
                  <a:solidFill>
                    <a:schemeClr val="accent2"/>
                  </a:solidFill>
                  <a:latin typeface="Arial" panose="020B0604020202020204" pitchFamily="34" charset="0"/>
                  <a:ea typeface="SimSun" panose="02010600030101010101" pitchFamily="2" charset="-122"/>
                  <a:hlinkClick r:id="rId4"/>
                </a:rPr>
                <a:t>http://www.cnn.com/</a:t>
              </a:r>
              <a:r>
                <a:rPr lang="en-US" altLang="zh-CN" sz="900">
                  <a:solidFill>
                    <a:schemeClr val="accent2"/>
                  </a:solidFill>
                  <a:latin typeface="Arial" panose="020B0604020202020204" pitchFamily="34" charset="0"/>
                  <a:ea typeface="SimSun" panose="02010600030101010101" pitchFamily="2" charset="-122"/>
                </a:rPr>
                <a:t>...</a:t>
              </a:r>
            </a:p>
            <a:p>
              <a:pPr lvl="1">
                <a:spcBef>
                  <a:spcPct val="50000"/>
                </a:spcBef>
                <a:buFontTx/>
                <a:buChar char="•"/>
              </a:pPr>
              <a:r>
                <a:rPr lang="en-US" altLang="zh-CN" sz="900">
                  <a:solidFill>
                    <a:schemeClr val="accent2"/>
                  </a:solidFill>
                  <a:latin typeface="Arial" panose="020B0604020202020204" pitchFamily="34" charset="0"/>
                  <a:ea typeface="SimSun" panose="02010600030101010101" pitchFamily="2" charset="-122"/>
                </a:rPr>
                <a:t> Anchor Text: AI oaeda…</a:t>
              </a:r>
            </a:p>
            <a:p>
              <a:r>
                <a:rPr lang="en-US" altLang="zh-CN" sz="1000" b="1">
                  <a:solidFill>
                    <a:schemeClr val="accent2"/>
                  </a:solidFill>
                  <a:latin typeface="Arial" panose="020B0604020202020204" pitchFamily="34" charset="0"/>
                  <a:ea typeface="SimSun" panose="02010600030101010101" pitchFamily="2" charset="-122"/>
                </a:rPr>
                <a:t>Image:</a:t>
              </a:r>
              <a:r>
                <a:rPr lang="en-US" altLang="zh-CN" sz="1000">
                  <a:solidFill>
                    <a:schemeClr val="accent2"/>
                  </a:solidFill>
                  <a:latin typeface="Arial" panose="020B0604020202020204" pitchFamily="34" charset="0"/>
                  <a:ea typeface="SimSun" panose="02010600030101010101" pitchFamily="2" charset="-122"/>
                </a:rPr>
                <a:t> </a:t>
              </a:r>
            </a:p>
            <a:p>
              <a:pPr lvl="1">
                <a:spcBef>
                  <a:spcPct val="50000"/>
                </a:spcBef>
                <a:buFontTx/>
                <a:buChar char="•"/>
              </a:pPr>
              <a:r>
                <a:rPr lang="en-US" altLang="zh-CN" sz="900">
                  <a:solidFill>
                    <a:schemeClr val="accent2"/>
                  </a:solidFill>
                  <a:latin typeface="Arial" panose="020B0604020202020204" pitchFamily="34" charset="0"/>
                  <a:ea typeface="SimSun" panose="02010600030101010101" pitchFamily="2" charset="-122"/>
                </a:rPr>
                <a:t>URL: </a:t>
              </a:r>
              <a:r>
                <a:rPr lang="en-US" altLang="zh-CN" sz="900">
                  <a:solidFill>
                    <a:schemeClr val="accent2"/>
                  </a:solidFill>
                  <a:latin typeface="Arial" panose="020B0604020202020204" pitchFamily="34" charset="0"/>
                  <a:ea typeface="SimSun" panose="02010600030101010101" pitchFamily="2" charset="-122"/>
                  <a:hlinkClick r:id="rId5"/>
                </a:rPr>
                <a:t>http://www.cnn.com/image/</a:t>
              </a:r>
              <a:r>
                <a:rPr lang="en-US" altLang="zh-CN" sz="900">
                  <a:solidFill>
                    <a:schemeClr val="accent2"/>
                  </a:solidFill>
                  <a:latin typeface="Arial" panose="020B0604020202020204" pitchFamily="34" charset="0"/>
                  <a:ea typeface="SimSun" panose="02010600030101010101" pitchFamily="2" charset="-122"/>
                </a:rPr>
                <a:t>...</a:t>
              </a:r>
            </a:p>
            <a:p>
              <a:pPr lvl="1">
                <a:spcBef>
                  <a:spcPct val="50000"/>
                </a:spcBef>
                <a:buFontTx/>
                <a:buChar char="•"/>
              </a:pPr>
              <a:r>
                <a:rPr lang="en-US" altLang="zh-CN" sz="900">
                  <a:solidFill>
                    <a:schemeClr val="accent2"/>
                  </a:solidFill>
                  <a:latin typeface="Arial" panose="020B0604020202020204" pitchFamily="34" charset="0"/>
                  <a:ea typeface="SimSun" panose="02010600030101010101" pitchFamily="2" charset="-122"/>
                </a:rPr>
                <a:t>Alt &amp; Caption: Iran nuclear …</a:t>
              </a:r>
            </a:p>
            <a:p>
              <a:pPr>
                <a:spcBef>
                  <a:spcPct val="50000"/>
                </a:spcBef>
              </a:pPr>
              <a:r>
                <a:rPr lang="en-US" altLang="zh-CN" sz="1000" b="1">
                  <a:solidFill>
                    <a:schemeClr val="accent2"/>
                  </a:solidFill>
                  <a:latin typeface="Arial" panose="020B0604020202020204" pitchFamily="34" charset="0"/>
                  <a:ea typeface="SimSun" panose="02010600030101010101" pitchFamily="2" charset="-122"/>
                </a:rPr>
                <a:t>Anchor Text:</a:t>
              </a:r>
              <a:r>
                <a:rPr lang="en-US" altLang="zh-CN" sz="1000">
                  <a:solidFill>
                    <a:schemeClr val="accent2"/>
                  </a:solidFill>
                  <a:latin typeface="Arial" panose="020B0604020202020204" pitchFamily="34" charset="0"/>
                  <a:ea typeface="SimSun" panose="02010600030101010101" pitchFamily="2" charset="-122"/>
                </a:rPr>
                <a:t> CNN Homepage News …</a:t>
              </a:r>
            </a:p>
          </p:txBody>
        </p:sp>
        <p:grpSp>
          <p:nvGrpSpPr>
            <p:cNvPr id="1752074" name="Group 10"/>
            <p:cNvGrpSpPr>
              <a:grpSpLocks/>
            </p:cNvGrpSpPr>
            <p:nvPr/>
          </p:nvGrpSpPr>
          <p:grpSpPr bwMode="auto">
            <a:xfrm>
              <a:off x="906" y="1835"/>
              <a:ext cx="2048" cy="1393"/>
              <a:chOff x="629" y="932"/>
              <a:chExt cx="2814" cy="1914"/>
            </a:xfrm>
          </p:grpSpPr>
          <p:sp>
            <p:nvSpPr>
              <p:cNvPr id="1752075" name="Oval 11"/>
              <p:cNvSpPr>
                <a:spLocks noChangeArrowheads="1"/>
              </p:cNvSpPr>
              <p:nvPr/>
            </p:nvSpPr>
            <p:spPr bwMode="auto">
              <a:xfrm>
                <a:off x="629" y="2525"/>
                <a:ext cx="1133" cy="321"/>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076" name="Line 12"/>
              <p:cNvSpPr>
                <a:spLocks noChangeShapeType="1"/>
              </p:cNvSpPr>
              <p:nvPr/>
            </p:nvSpPr>
            <p:spPr bwMode="auto">
              <a:xfrm flipV="1">
                <a:off x="1761" y="932"/>
                <a:ext cx="1682" cy="1748"/>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52077" name="Group 13"/>
            <p:cNvGrpSpPr>
              <a:grpSpLocks/>
            </p:cNvGrpSpPr>
            <p:nvPr/>
          </p:nvGrpSpPr>
          <p:grpSpPr bwMode="auto">
            <a:xfrm>
              <a:off x="1678" y="1993"/>
              <a:ext cx="1310" cy="569"/>
              <a:chOff x="1690" y="1149"/>
              <a:chExt cx="1799" cy="781"/>
            </a:xfrm>
          </p:grpSpPr>
          <p:sp>
            <p:nvSpPr>
              <p:cNvPr id="1752078" name="Oval 14"/>
              <p:cNvSpPr>
                <a:spLocks noChangeArrowheads="1"/>
              </p:cNvSpPr>
              <p:nvPr/>
            </p:nvSpPr>
            <p:spPr bwMode="auto">
              <a:xfrm>
                <a:off x="1690" y="1743"/>
                <a:ext cx="992" cy="187"/>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079" name="Line 15"/>
              <p:cNvSpPr>
                <a:spLocks noChangeShapeType="1"/>
              </p:cNvSpPr>
              <p:nvPr/>
            </p:nvSpPr>
            <p:spPr bwMode="auto">
              <a:xfrm flipV="1">
                <a:off x="2690" y="1149"/>
                <a:ext cx="799" cy="686"/>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52080" name="Group 16"/>
            <p:cNvGrpSpPr>
              <a:grpSpLocks/>
            </p:cNvGrpSpPr>
            <p:nvPr/>
          </p:nvGrpSpPr>
          <p:grpSpPr bwMode="auto">
            <a:xfrm>
              <a:off x="1739" y="2719"/>
              <a:ext cx="1236" cy="592"/>
              <a:chOff x="1774" y="2146"/>
              <a:chExt cx="1697" cy="814"/>
            </a:xfrm>
          </p:grpSpPr>
          <p:sp>
            <p:nvSpPr>
              <p:cNvPr id="1752081" name="Oval 17"/>
              <p:cNvSpPr>
                <a:spLocks noChangeArrowheads="1"/>
              </p:cNvSpPr>
              <p:nvPr/>
            </p:nvSpPr>
            <p:spPr bwMode="auto">
              <a:xfrm>
                <a:off x="1774" y="2146"/>
                <a:ext cx="992" cy="814"/>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082" name="Line 18"/>
              <p:cNvSpPr>
                <a:spLocks noChangeShapeType="1"/>
              </p:cNvSpPr>
              <p:nvPr/>
            </p:nvSpPr>
            <p:spPr bwMode="auto">
              <a:xfrm>
                <a:off x="2762" y="2465"/>
                <a:ext cx="709" cy="182"/>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52083" name="Group 19"/>
            <p:cNvGrpSpPr>
              <a:grpSpLocks/>
            </p:cNvGrpSpPr>
            <p:nvPr/>
          </p:nvGrpSpPr>
          <p:grpSpPr bwMode="auto">
            <a:xfrm>
              <a:off x="935" y="2417"/>
              <a:ext cx="2042" cy="1025"/>
              <a:chOff x="669" y="1743"/>
              <a:chExt cx="2814" cy="1641"/>
            </a:xfrm>
          </p:grpSpPr>
          <p:sp>
            <p:nvSpPr>
              <p:cNvPr id="1752084" name="Oval 20"/>
              <p:cNvSpPr>
                <a:spLocks noChangeArrowheads="1"/>
              </p:cNvSpPr>
              <p:nvPr/>
            </p:nvSpPr>
            <p:spPr bwMode="auto">
              <a:xfrm>
                <a:off x="669" y="1743"/>
                <a:ext cx="1114" cy="967"/>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085" name="Line 21"/>
              <p:cNvSpPr>
                <a:spLocks noChangeShapeType="1"/>
              </p:cNvSpPr>
              <p:nvPr/>
            </p:nvSpPr>
            <p:spPr bwMode="auto">
              <a:xfrm>
                <a:off x="1649" y="2528"/>
                <a:ext cx="1834" cy="856"/>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52086" name="Group 22"/>
            <p:cNvGrpSpPr>
              <a:grpSpLocks/>
            </p:cNvGrpSpPr>
            <p:nvPr/>
          </p:nvGrpSpPr>
          <p:grpSpPr bwMode="auto">
            <a:xfrm>
              <a:off x="921" y="2268"/>
              <a:ext cx="2058" cy="1215"/>
              <a:chOff x="649" y="1527"/>
              <a:chExt cx="2828" cy="1670"/>
            </a:xfrm>
          </p:grpSpPr>
          <p:sp>
            <p:nvSpPr>
              <p:cNvPr id="1752087" name="Oval 23"/>
              <p:cNvSpPr>
                <a:spLocks noChangeArrowheads="1"/>
              </p:cNvSpPr>
              <p:nvPr/>
            </p:nvSpPr>
            <p:spPr bwMode="auto">
              <a:xfrm>
                <a:off x="649" y="2799"/>
                <a:ext cx="1114" cy="398"/>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088" name="Line 24"/>
              <p:cNvSpPr>
                <a:spLocks noChangeShapeType="1"/>
              </p:cNvSpPr>
              <p:nvPr/>
            </p:nvSpPr>
            <p:spPr bwMode="auto">
              <a:xfrm flipV="1">
                <a:off x="1764" y="1527"/>
                <a:ext cx="1713" cy="1476"/>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52089" name="Line 25"/>
            <p:cNvSpPr>
              <a:spLocks noChangeShapeType="1"/>
            </p:cNvSpPr>
            <p:nvPr/>
          </p:nvSpPr>
          <p:spPr bwMode="auto">
            <a:xfrm flipH="1" flipV="1">
              <a:off x="2203" y="3853"/>
              <a:ext cx="774"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0456144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4127" name="Rectangle 15"/>
          <p:cNvSpPr>
            <a:spLocks noGrp="1" noChangeArrowheads="1"/>
          </p:cNvSpPr>
          <p:nvPr>
            <p:ph type="title"/>
          </p:nvPr>
        </p:nvSpPr>
        <p:spPr>
          <a:xfrm>
            <a:off x="159327" y="512625"/>
            <a:ext cx="7886700" cy="659804"/>
          </a:xfrm>
        </p:spPr>
        <p:txBody>
          <a:bodyPr/>
          <a:lstStyle/>
          <a:p>
            <a:r>
              <a:rPr lang="en-US" altLang="zh-CN" sz="3200" b="1" dirty="0">
                <a:ea typeface="SimSun" panose="02010600030101010101" pitchFamily="2" charset="-122"/>
              </a:rPr>
              <a:t>Web Page Block</a:t>
            </a:r>
            <a:r>
              <a:rPr lang="en-US" altLang="zh-CN" sz="3200" b="1" dirty="0">
                <a:ea typeface="SimSun" panose="02010600030101010101" pitchFamily="2" charset="-122"/>
                <a:cs typeface="Tahoma" panose="020B0604030504040204" pitchFamily="34" charset="0"/>
              </a:rPr>
              <a:t>—</a:t>
            </a:r>
            <a:r>
              <a:rPr lang="en-US" altLang="zh-CN" sz="3200" b="1" dirty="0">
                <a:ea typeface="SimSun" panose="02010600030101010101" pitchFamily="2" charset="-122"/>
              </a:rPr>
              <a:t>Better Information Unit</a:t>
            </a:r>
          </a:p>
        </p:txBody>
      </p:sp>
      <p:sp>
        <p:nvSpPr>
          <p:cNvPr id="2" name="Content Placeholder 1"/>
          <p:cNvSpPr>
            <a:spLocks noGrp="1"/>
          </p:cNvSpPr>
          <p:nvPr>
            <p:ph idx="1"/>
          </p:nvPr>
        </p:nvSpPr>
        <p:spPr/>
        <p:txBody>
          <a:bodyPr/>
          <a:lstStyle/>
          <a:p>
            <a:endParaRPr lang="en-US"/>
          </a:p>
        </p:txBody>
      </p:sp>
      <p:sp>
        <p:nvSpPr>
          <p:cNvPr id="27" name="Slide Number Placeholder 5"/>
          <p:cNvSpPr>
            <a:spLocks noGrp="1"/>
          </p:cNvSpPr>
          <p:nvPr>
            <p:ph type="sldNum" sz="quarter" idx="12"/>
          </p:nvPr>
        </p:nvSpPr>
        <p:spPr/>
        <p:txBody>
          <a:bodyPr/>
          <a:lstStyle/>
          <a:p>
            <a:fld id="{16159D47-CBEB-4E98-8DA1-84E37A5CD6BF}" type="slidenum">
              <a:rPr lang="en-US" altLang="en-US"/>
              <a:pPr/>
              <a:t>73</a:t>
            </a:fld>
            <a:endParaRPr lang="en-US" altLang="en-US"/>
          </a:p>
        </p:txBody>
      </p:sp>
      <p:sp>
        <p:nvSpPr>
          <p:cNvPr id="25" name="Date Placeholder 3"/>
          <p:cNvSpPr>
            <a:spLocks noGrp="1"/>
          </p:cNvSpPr>
          <p:nvPr>
            <p:ph type="dt" sz="half" idx="10"/>
          </p:nvPr>
        </p:nvSpPr>
        <p:spPr/>
        <p:txBody>
          <a:bodyPr/>
          <a:lstStyle/>
          <a:p>
            <a:fld id="{F7AF20F2-C541-42CB-88A9-6CF7AA37DD35}" type="datetime1">
              <a:rPr lang="en-US" altLang="en-US" smtClean="0"/>
              <a:t>8/16/2020</a:t>
            </a:fld>
            <a:endParaRPr lang="en-US" altLang="en-US"/>
          </a:p>
        </p:txBody>
      </p:sp>
      <p:pic>
        <p:nvPicPr>
          <p:cNvPr id="17541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87513"/>
            <a:ext cx="5181600" cy="4686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1754115" name="Group 3"/>
          <p:cNvGrpSpPr>
            <a:grpSpLocks/>
          </p:cNvGrpSpPr>
          <p:nvPr/>
        </p:nvGrpSpPr>
        <p:grpSpPr bwMode="auto">
          <a:xfrm>
            <a:off x="534988" y="2322513"/>
            <a:ext cx="5032375" cy="4078287"/>
            <a:chOff x="541" y="2027"/>
            <a:chExt cx="2410" cy="1993"/>
          </a:xfrm>
        </p:grpSpPr>
        <p:sp>
          <p:nvSpPr>
            <p:cNvPr id="1754116" name="Rectangle 4"/>
            <p:cNvSpPr>
              <a:spLocks noChangeArrowheads="1"/>
            </p:cNvSpPr>
            <p:nvPr/>
          </p:nvSpPr>
          <p:spPr bwMode="auto">
            <a:xfrm>
              <a:off x="542" y="2027"/>
              <a:ext cx="2404" cy="29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4117" name="Rectangle 5"/>
            <p:cNvSpPr>
              <a:spLocks noChangeArrowheads="1"/>
            </p:cNvSpPr>
            <p:nvPr/>
          </p:nvSpPr>
          <p:spPr bwMode="auto">
            <a:xfrm>
              <a:off x="541" y="2338"/>
              <a:ext cx="401" cy="130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4118" name="Rectangle 6"/>
            <p:cNvSpPr>
              <a:spLocks noChangeArrowheads="1"/>
            </p:cNvSpPr>
            <p:nvPr/>
          </p:nvSpPr>
          <p:spPr bwMode="auto">
            <a:xfrm>
              <a:off x="1863" y="2342"/>
              <a:ext cx="1088" cy="138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4119" name="Rectangle 7"/>
            <p:cNvSpPr>
              <a:spLocks noChangeArrowheads="1"/>
            </p:cNvSpPr>
            <p:nvPr/>
          </p:nvSpPr>
          <p:spPr bwMode="auto">
            <a:xfrm>
              <a:off x="546" y="3759"/>
              <a:ext cx="2403" cy="261"/>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4120" name="Rectangle 8"/>
            <p:cNvSpPr>
              <a:spLocks noChangeArrowheads="1"/>
            </p:cNvSpPr>
            <p:nvPr/>
          </p:nvSpPr>
          <p:spPr bwMode="auto">
            <a:xfrm>
              <a:off x="973" y="2342"/>
              <a:ext cx="863" cy="1377"/>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54121" name="Group 9"/>
          <p:cNvGrpSpPr>
            <a:grpSpLocks/>
          </p:cNvGrpSpPr>
          <p:nvPr/>
        </p:nvGrpSpPr>
        <p:grpSpPr bwMode="auto">
          <a:xfrm>
            <a:off x="547688" y="2322513"/>
            <a:ext cx="5019675" cy="4078287"/>
            <a:chOff x="541" y="2027"/>
            <a:chExt cx="2410" cy="1993"/>
          </a:xfrm>
        </p:grpSpPr>
        <p:sp>
          <p:nvSpPr>
            <p:cNvPr id="1754122" name="Rectangle 10"/>
            <p:cNvSpPr>
              <a:spLocks noChangeArrowheads="1"/>
            </p:cNvSpPr>
            <p:nvPr/>
          </p:nvSpPr>
          <p:spPr bwMode="auto">
            <a:xfrm>
              <a:off x="542" y="2027"/>
              <a:ext cx="2404" cy="29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4123" name="Rectangle 11"/>
            <p:cNvSpPr>
              <a:spLocks noChangeArrowheads="1"/>
            </p:cNvSpPr>
            <p:nvPr/>
          </p:nvSpPr>
          <p:spPr bwMode="auto">
            <a:xfrm>
              <a:off x="541" y="2338"/>
              <a:ext cx="401" cy="1302"/>
            </a:xfrm>
            <a:prstGeom prst="rect">
              <a:avLst/>
            </a:prstGeom>
            <a:noFill/>
            <a:ln w="38100">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4124" name="Rectangle 12"/>
            <p:cNvSpPr>
              <a:spLocks noChangeArrowheads="1"/>
            </p:cNvSpPr>
            <p:nvPr/>
          </p:nvSpPr>
          <p:spPr bwMode="auto">
            <a:xfrm>
              <a:off x="1863" y="2342"/>
              <a:ext cx="1088" cy="1382"/>
            </a:xfrm>
            <a:prstGeom prst="rect">
              <a:avLst/>
            </a:prstGeom>
            <a:noFill/>
            <a:ln w="38100">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4125" name="Rectangle 13"/>
            <p:cNvSpPr>
              <a:spLocks noChangeArrowheads="1"/>
            </p:cNvSpPr>
            <p:nvPr/>
          </p:nvSpPr>
          <p:spPr bwMode="auto">
            <a:xfrm>
              <a:off x="546" y="3759"/>
              <a:ext cx="2403" cy="261"/>
            </a:xfrm>
            <a:prstGeom prst="rect">
              <a:avLst/>
            </a:prstGeom>
            <a:noFill/>
            <a:ln w="38100">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4126" name="Rectangle 14"/>
            <p:cNvSpPr>
              <a:spLocks noChangeArrowheads="1"/>
            </p:cNvSpPr>
            <p:nvPr/>
          </p:nvSpPr>
          <p:spPr bwMode="auto">
            <a:xfrm>
              <a:off x="973" y="2342"/>
              <a:ext cx="863" cy="1377"/>
            </a:xfrm>
            <a:prstGeom prst="rect">
              <a:avLst/>
            </a:prstGeom>
            <a:noFill/>
            <a:ln w="3810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54128" name="Group 16"/>
          <p:cNvGrpSpPr>
            <a:grpSpLocks/>
          </p:cNvGrpSpPr>
          <p:nvPr/>
        </p:nvGrpSpPr>
        <p:grpSpPr bwMode="auto">
          <a:xfrm>
            <a:off x="6070600" y="2984500"/>
            <a:ext cx="2590800" cy="2228850"/>
            <a:chOff x="4368" y="1824"/>
            <a:chExt cx="1008" cy="934"/>
          </a:xfrm>
        </p:grpSpPr>
        <p:sp>
          <p:nvSpPr>
            <p:cNvPr id="1754129" name="Text Box 17"/>
            <p:cNvSpPr txBox="1">
              <a:spLocks noChangeArrowheads="1"/>
            </p:cNvSpPr>
            <p:nvPr/>
          </p:nvSpPr>
          <p:spPr bwMode="auto">
            <a:xfrm>
              <a:off x="4368" y="2208"/>
              <a:ext cx="1008"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a:solidFill>
                    <a:srgbClr val="00FF00"/>
                  </a:solidFill>
                  <a:latin typeface="Arial" panose="020B0604020202020204" pitchFamily="34" charset="0"/>
                </a:rPr>
                <a:t>Importance = Med</a:t>
              </a:r>
            </a:p>
          </p:txBody>
        </p:sp>
        <p:sp>
          <p:nvSpPr>
            <p:cNvPr id="1754130" name="Text Box 18"/>
            <p:cNvSpPr txBox="1">
              <a:spLocks noChangeArrowheads="1"/>
            </p:cNvSpPr>
            <p:nvPr/>
          </p:nvSpPr>
          <p:spPr bwMode="auto">
            <a:xfrm>
              <a:off x="4368" y="1824"/>
              <a:ext cx="1008"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a:solidFill>
                    <a:schemeClr val="accent2"/>
                  </a:solidFill>
                  <a:latin typeface="Arial" panose="020B0604020202020204" pitchFamily="34" charset="0"/>
                </a:rPr>
                <a:t>Importance = Low</a:t>
              </a:r>
            </a:p>
          </p:txBody>
        </p:sp>
        <p:sp>
          <p:nvSpPr>
            <p:cNvPr id="1754131" name="Text Box 19"/>
            <p:cNvSpPr txBox="1">
              <a:spLocks noChangeArrowheads="1"/>
            </p:cNvSpPr>
            <p:nvPr/>
          </p:nvSpPr>
          <p:spPr bwMode="auto">
            <a:xfrm>
              <a:off x="4368" y="2592"/>
              <a:ext cx="1008"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a:solidFill>
                    <a:srgbClr val="FF0000"/>
                  </a:solidFill>
                  <a:latin typeface="Arial" panose="020B0604020202020204" pitchFamily="34" charset="0"/>
                </a:rPr>
                <a:t>Importance = High</a:t>
              </a:r>
            </a:p>
          </p:txBody>
        </p:sp>
      </p:grpSp>
      <p:grpSp>
        <p:nvGrpSpPr>
          <p:cNvPr id="1754132" name="Group 20"/>
          <p:cNvGrpSpPr>
            <a:grpSpLocks/>
          </p:cNvGrpSpPr>
          <p:nvPr/>
        </p:nvGrpSpPr>
        <p:grpSpPr bwMode="auto">
          <a:xfrm>
            <a:off x="2070100" y="2781300"/>
            <a:ext cx="4025900" cy="2324100"/>
            <a:chOff x="2064" y="2160"/>
            <a:chExt cx="1776" cy="1056"/>
          </a:xfrm>
        </p:grpSpPr>
        <p:sp>
          <p:nvSpPr>
            <p:cNvPr id="1754133" name="Line 21"/>
            <p:cNvSpPr>
              <a:spLocks noChangeShapeType="1"/>
            </p:cNvSpPr>
            <p:nvPr/>
          </p:nvSpPr>
          <p:spPr bwMode="auto">
            <a:xfrm>
              <a:off x="2064" y="2736"/>
              <a:ext cx="1776" cy="4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4134" name="Line 22"/>
            <p:cNvSpPr>
              <a:spLocks noChangeShapeType="1"/>
            </p:cNvSpPr>
            <p:nvPr/>
          </p:nvSpPr>
          <p:spPr bwMode="auto">
            <a:xfrm>
              <a:off x="3168" y="2784"/>
              <a:ext cx="672" cy="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4135" name="Line 23"/>
            <p:cNvSpPr>
              <a:spLocks noChangeShapeType="1"/>
            </p:cNvSpPr>
            <p:nvPr/>
          </p:nvSpPr>
          <p:spPr bwMode="auto">
            <a:xfrm>
              <a:off x="2784" y="2160"/>
              <a:ext cx="1056" cy="19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54136" name="Text Box 24"/>
          <p:cNvSpPr txBox="1">
            <a:spLocks noChangeArrowheads="1"/>
          </p:cNvSpPr>
          <p:nvPr/>
        </p:nvSpPr>
        <p:spPr bwMode="auto">
          <a:xfrm>
            <a:off x="6070600" y="1879600"/>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b="1">
                <a:latin typeface="Arial" panose="020B0604020202020204" pitchFamily="34" charset="0"/>
              </a:rPr>
              <a:t>Web Page Blocks</a:t>
            </a:r>
          </a:p>
        </p:txBody>
      </p:sp>
    </p:spTree>
    <p:extLst>
      <p:ext uri="{BB962C8B-B14F-4D97-AF65-F5344CB8AC3E}">
        <p14:creationId xmlns:p14="http://schemas.microsoft.com/office/powerpoint/2010/main" val="3960835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7541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541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541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541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54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413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6162" name="Rectangle 2"/>
          <p:cNvSpPr>
            <a:spLocks noGrp="1" noChangeArrowheads="1"/>
          </p:cNvSpPr>
          <p:nvPr>
            <p:ph type="title"/>
          </p:nvPr>
        </p:nvSpPr>
        <p:spPr>
          <a:xfrm>
            <a:off x="170985" y="365126"/>
            <a:ext cx="8362950" cy="938212"/>
          </a:xfrm>
        </p:spPr>
        <p:txBody>
          <a:bodyPr>
            <a:normAutofit fontScale="90000"/>
          </a:bodyPr>
          <a:lstStyle/>
          <a:p>
            <a:r>
              <a:rPr lang="en-US" altLang="zh-CN" b="1" dirty="0">
                <a:ea typeface="SimSun" panose="02010600030101010101" pitchFamily="2" charset="-122"/>
              </a:rPr>
              <a:t>VIPS (</a:t>
            </a:r>
            <a:r>
              <a:rPr lang="en-US" altLang="zh-CN" b="1" dirty="0" err="1">
                <a:ea typeface="SimSun" panose="02010600030101010101" pitchFamily="2" charset="-122"/>
              </a:rPr>
              <a:t>VIsion</a:t>
            </a:r>
            <a:r>
              <a:rPr lang="en-US" altLang="zh-CN" b="1" dirty="0">
                <a:ea typeface="SimSun" panose="02010600030101010101" pitchFamily="2" charset="-122"/>
              </a:rPr>
              <a:t>-based Page Segmentation) </a:t>
            </a:r>
            <a:r>
              <a:rPr lang="en-US" altLang="zh-CN" sz="1400" b="1" dirty="0">
                <a:ea typeface="SimSun" panose="02010600030101010101" pitchFamily="2" charset="-122"/>
              </a:rPr>
              <a:t>proposed at UIUC</a:t>
            </a:r>
          </a:p>
        </p:txBody>
      </p:sp>
      <p:sp>
        <p:nvSpPr>
          <p:cNvPr id="1756163" name="Rectangle 3"/>
          <p:cNvSpPr>
            <a:spLocks noGrp="1" noChangeArrowheads="1"/>
          </p:cNvSpPr>
          <p:nvPr>
            <p:ph idx="1"/>
          </p:nvPr>
        </p:nvSpPr>
        <p:spPr>
          <a:xfrm>
            <a:off x="533400" y="1600200"/>
            <a:ext cx="7886700" cy="4351338"/>
          </a:xfrm>
        </p:spPr>
        <p:txBody>
          <a:bodyPr>
            <a:normAutofit fontScale="92500" lnSpcReduction="10000"/>
          </a:bodyPr>
          <a:lstStyle/>
          <a:p>
            <a:pPr>
              <a:lnSpc>
                <a:spcPct val="90000"/>
              </a:lnSpc>
            </a:pPr>
            <a:r>
              <a:rPr lang="en-US" altLang="zh-CN" sz="2400" dirty="0">
                <a:ea typeface="SimSun" panose="02010600030101010101" pitchFamily="2" charset="-122"/>
              </a:rPr>
              <a:t>OVERCOMES Problems of treating a web page as an atomic unit</a:t>
            </a:r>
          </a:p>
          <a:p>
            <a:pPr lvl="1">
              <a:lnSpc>
                <a:spcPct val="90000"/>
              </a:lnSpc>
            </a:pPr>
            <a:r>
              <a:rPr lang="en-US" altLang="zh-CN" sz="2400" dirty="0">
                <a:ea typeface="SimSun" panose="02010600030101010101" pitchFamily="2" charset="-122"/>
              </a:rPr>
              <a:t>Web page usually contains not only pure content</a:t>
            </a:r>
          </a:p>
          <a:p>
            <a:pPr lvl="2">
              <a:lnSpc>
                <a:spcPct val="90000"/>
              </a:lnSpc>
            </a:pPr>
            <a:r>
              <a:rPr lang="en-US" altLang="zh-CN" sz="2000" dirty="0">
                <a:ea typeface="SimSun" panose="02010600030101010101" pitchFamily="2" charset="-122"/>
              </a:rPr>
              <a:t>Noise: navigation, decoration, interaction, </a:t>
            </a:r>
            <a:r>
              <a:rPr lang="en-US" altLang="zh-CN" sz="2000" dirty="0">
                <a:latin typeface="Arial" panose="020B0604020202020204" pitchFamily="34" charset="0"/>
                <a:ea typeface="SimSun" panose="02010600030101010101" pitchFamily="2" charset="-122"/>
              </a:rPr>
              <a:t>…</a:t>
            </a:r>
            <a:endParaRPr lang="en-US" altLang="zh-CN" sz="2000" dirty="0">
              <a:ea typeface="SimSun" panose="02010600030101010101" pitchFamily="2" charset="-122"/>
            </a:endParaRPr>
          </a:p>
          <a:p>
            <a:pPr lvl="1">
              <a:lnSpc>
                <a:spcPct val="90000"/>
              </a:lnSpc>
            </a:pPr>
            <a:r>
              <a:rPr lang="en-US" altLang="zh-CN" sz="2400" dirty="0">
                <a:ea typeface="SimSun" panose="02010600030101010101" pitchFamily="2" charset="-122"/>
              </a:rPr>
              <a:t>Multiple topics</a:t>
            </a:r>
          </a:p>
          <a:p>
            <a:pPr lvl="1">
              <a:lnSpc>
                <a:spcPct val="90000"/>
              </a:lnSpc>
            </a:pPr>
            <a:r>
              <a:rPr lang="en-US" altLang="zh-CN" sz="2400" dirty="0">
                <a:ea typeface="SimSun" panose="02010600030101010101" pitchFamily="2" charset="-122"/>
              </a:rPr>
              <a:t>Different parts of a page are not equally important</a:t>
            </a:r>
          </a:p>
          <a:p>
            <a:pPr>
              <a:lnSpc>
                <a:spcPct val="90000"/>
              </a:lnSpc>
            </a:pPr>
            <a:r>
              <a:rPr lang="en-US" altLang="zh-CN" sz="2400" dirty="0">
                <a:ea typeface="SimSun" panose="02010600030101010101" pitchFamily="2" charset="-122"/>
              </a:rPr>
              <a:t>Web page has internal structure</a:t>
            </a:r>
          </a:p>
          <a:p>
            <a:pPr lvl="1">
              <a:lnSpc>
                <a:spcPct val="90000"/>
              </a:lnSpc>
            </a:pPr>
            <a:r>
              <a:rPr lang="en-US" altLang="zh-CN" sz="2400" dirty="0">
                <a:ea typeface="SimSun" panose="02010600030101010101" pitchFamily="2" charset="-122"/>
              </a:rPr>
              <a:t>Two-dimension logical structure &amp; Visual layout presentation</a:t>
            </a:r>
            <a:r>
              <a:rPr lang="en-US" altLang="zh-CN" sz="1800" dirty="0">
                <a:ea typeface="SimSun" panose="02010600030101010101" pitchFamily="2" charset="-122"/>
              </a:rPr>
              <a:t> </a:t>
            </a:r>
          </a:p>
          <a:p>
            <a:pPr lvl="1">
              <a:lnSpc>
                <a:spcPct val="90000"/>
              </a:lnSpc>
            </a:pPr>
            <a:r>
              <a:rPr lang="en-US" altLang="zh-CN" sz="2400" b="1" dirty="0">
                <a:ea typeface="SimSun" panose="02010600030101010101" pitchFamily="2" charset="-122"/>
              </a:rPr>
              <a:t> </a:t>
            </a:r>
            <a:r>
              <a:rPr lang="en-US" altLang="zh-CN" sz="2400" b="1" dirty="0">
                <a:solidFill>
                  <a:srgbClr val="FF3300"/>
                </a:solidFill>
                <a:ea typeface="SimSun" panose="02010600030101010101" pitchFamily="2" charset="-122"/>
              </a:rPr>
              <a:t>&gt;</a:t>
            </a:r>
            <a:r>
              <a:rPr lang="en-US" altLang="zh-CN" sz="2400" dirty="0">
                <a:ea typeface="SimSun" panose="02010600030101010101" pitchFamily="2" charset="-122"/>
              </a:rPr>
              <a:t> Free text document</a:t>
            </a:r>
          </a:p>
          <a:p>
            <a:pPr lvl="1">
              <a:lnSpc>
                <a:spcPct val="90000"/>
              </a:lnSpc>
            </a:pPr>
            <a:r>
              <a:rPr lang="en-US" altLang="zh-CN" sz="2400" b="1" dirty="0">
                <a:ea typeface="SimSun" panose="02010600030101010101" pitchFamily="2" charset="-122"/>
              </a:rPr>
              <a:t> </a:t>
            </a:r>
            <a:r>
              <a:rPr lang="en-US" altLang="zh-CN" sz="2400" b="1" dirty="0">
                <a:solidFill>
                  <a:srgbClr val="FF3300"/>
                </a:solidFill>
                <a:ea typeface="SimSun" panose="02010600030101010101" pitchFamily="2" charset="-122"/>
              </a:rPr>
              <a:t>&lt;</a:t>
            </a:r>
            <a:r>
              <a:rPr lang="en-US" altLang="zh-CN" sz="2400" dirty="0">
                <a:ea typeface="SimSun" panose="02010600030101010101" pitchFamily="2" charset="-122"/>
              </a:rPr>
              <a:t> Structured document</a:t>
            </a:r>
          </a:p>
          <a:p>
            <a:pPr>
              <a:lnSpc>
                <a:spcPct val="90000"/>
              </a:lnSpc>
            </a:pPr>
            <a:r>
              <a:rPr lang="en-US" altLang="zh-CN" sz="2400" dirty="0">
                <a:ea typeface="SimSun" panose="02010600030101010101" pitchFamily="2" charset="-122"/>
              </a:rPr>
              <a:t>Layout </a:t>
            </a:r>
            <a:r>
              <a:rPr lang="en-US" altLang="zh-CN" sz="2400" dirty="0">
                <a:latin typeface="Arial" panose="020B0604020202020204" pitchFamily="34" charset="0"/>
                <a:ea typeface="SimSun" panose="02010600030101010101" pitchFamily="2" charset="-122"/>
              </a:rPr>
              <a:t>–</a:t>
            </a:r>
            <a:r>
              <a:rPr lang="en-US" altLang="zh-CN" sz="2400" dirty="0">
                <a:ea typeface="SimSun" panose="02010600030101010101" pitchFamily="2" charset="-122"/>
              </a:rPr>
              <a:t> the 3</a:t>
            </a:r>
            <a:r>
              <a:rPr lang="en-US" altLang="zh-CN" sz="2400" baseline="30000" dirty="0">
                <a:ea typeface="SimSun" panose="02010600030101010101" pitchFamily="2" charset="-122"/>
              </a:rPr>
              <a:t>rd</a:t>
            </a:r>
            <a:r>
              <a:rPr lang="en-US" altLang="zh-CN" sz="2400" dirty="0">
                <a:ea typeface="SimSun" panose="02010600030101010101" pitchFamily="2" charset="-122"/>
              </a:rPr>
              <a:t> dimension of Web page</a:t>
            </a:r>
          </a:p>
          <a:p>
            <a:pPr lvl="1">
              <a:lnSpc>
                <a:spcPct val="90000"/>
              </a:lnSpc>
            </a:pPr>
            <a:r>
              <a:rPr lang="en-US" altLang="zh-CN" sz="2400" dirty="0">
                <a:ea typeface="SimSun" panose="02010600030101010101" pitchFamily="2" charset="-122"/>
              </a:rPr>
              <a:t>1</a:t>
            </a:r>
            <a:r>
              <a:rPr lang="en-US" altLang="zh-CN" sz="2400" baseline="30000" dirty="0">
                <a:ea typeface="SimSun" panose="02010600030101010101" pitchFamily="2" charset="-122"/>
              </a:rPr>
              <a:t>st</a:t>
            </a:r>
            <a:r>
              <a:rPr lang="en-US" altLang="zh-CN" sz="2400" dirty="0">
                <a:ea typeface="SimSun" panose="02010600030101010101" pitchFamily="2" charset="-122"/>
              </a:rPr>
              <a:t> dimension: content</a:t>
            </a:r>
          </a:p>
          <a:p>
            <a:pPr lvl="1">
              <a:lnSpc>
                <a:spcPct val="90000"/>
              </a:lnSpc>
            </a:pPr>
            <a:r>
              <a:rPr lang="en-US" altLang="zh-CN" sz="2400" dirty="0">
                <a:ea typeface="SimSun" panose="02010600030101010101" pitchFamily="2" charset="-122"/>
              </a:rPr>
              <a:t>2</a:t>
            </a:r>
            <a:r>
              <a:rPr lang="en-US" altLang="zh-CN" sz="2400" baseline="30000" dirty="0">
                <a:ea typeface="SimSun" panose="02010600030101010101" pitchFamily="2" charset="-122"/>
              </a:rPr>
              <a:t>nd</a:t>
            </a:r>
            <a:r>
              <a:rPr lang="en-US" altLang="zh-CN" sz="2400" dirty="0">
                <a:ea typeface="SimSun" panose="02010600030101010101" pitchFamily="2" charset="-122"/>
              </a:rPr>
              <a:t> dimension: hyperlink </a:t>
            </a:r>
          </a:p>
        </p:txBody>
      </p:sp>
      <p:sp>
        <p:nvSpPr>
          <p:cNvPr id="6" name="Slide Number Placeholder 5"/>
          <p:cNvSpPr>
            <a:spLocks noGrp="1"/>
          </p:cNvSpPr>
          <p:nvPr>
            <p:ph type="sldNum" sz="quarter" idx="12"/>
          </p:nvPr>
        </p:nvSpPr>
        <p:spPr/>
        <p:txBody>
          <a:bodyPr/>
          <a:lstStyle/>
          <a:p>
            <a:fld id="{08EBE954-F206-499B-AF09-B8514FDEAD5B}" type="slidenum">
              <a:rPr lang="en-US" altLang="en-US"/>
              <a:pPr/>
              <a:t>74</a:t>
            </a:fld>
            <a:endParaRPr lang="en-US" altLang="en-US"/>
          </a:p>
        </p:txBody>
      </p:sp>
      <p:sp>
        <p:nvSpPr>
          <p:cNvPr id="4" name="Date Placeholder 3"/>
          <p:cNvSpPr>
            <a:spLocks noGrp="1"/>
          </p:cNvSpPr>
          <p:nvPr>
            <p:ph type="dt" sz="half" idx="10"/>
          </p:nvPr>
        </p:nvSpPr>
        <p:spPr/>
        <p:txBody>
          <a:bodyPr/>
          <a:lstStyle/>
          <a:p>
            <a:fld id="{ADC40AD3-F938-4722-8CCE-03B646462185}" type="datetime1">
              <a:rPr lang="en-US" altLang="en-US" smtClean="0"/>
              <a:t>8/16/2020</a:t>
            </a:fld>
            <a:endParaRPr lang="en-US" altLang="en-US"/>
          </a:p>
        </p:txBody>
      </p:sp>
    </p:spTree>
    <p:extLst>
      <p:ext uri="{BB962C8B-B14F-4D97-AF65-F5344CB8AC3E}">
        <p14:creationId xmlns:p14="http://schemas.microsoft.com/office/powerpoint/2010/main" val="32481931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Rectangle 2"/>
          <p:cNvSpPr>
            <a:spLocks noGrp="1" noChangeArrowheads="1"/>
          </p:cNvSpPr>
          <p:nvPr>
            <p:ph type="title"/>
          </p:nvPr>
        </p:nvSpPr>
        <p:spPr>
          <a:xfrm>
            <a:off x="628650" y="365127"/>
            <a:ext cx="7886700" cy="777873"/>
          </a:xfrm>
        </p:spPr>
        <p:txBody>
          <a:bodyPr/>
          <a:lstStyle/>
          <a:p>
            <a:pPr algn="ctr"/>
            <a:r>
              <a:rPr lang="en-US" altLang="zh-CN" b="1" dirty="0">
                <a:ea typeface="SimSun" panose="02010600030101010101" pitchFamily="2" charset="-122"/>
              </a:rPr>
              <a:t>VIPS</a:t>
            </a:r>
          </a:p>
        </p:txBody>
      </p:sp>
      <p:sp>
        <p:nvSpPr>
          <p:cNvPr id="1806339" name="Rectangle 3"/>
          <p:cNvSpPr>
            <a:spLocks noGrp="1" noChangeArrowheads="1"/>
          </p:cNvSpPr>
          <p:nvPr>
            <p:ph idx="1"/>
          </p:nvPr>
        </p:nvSpPr>
        <p:spPr>
          <a:xfrm>
            <a:off x="628650" y="1690689"/>
            <a:ext cx="7715250" cy="4351338"/>
          </a:xfrm>
        </p:spPr>
        <p:txBody>
          <a:bodyPr>
            <a:normAutofit fontScale="92500" lnSpcReduction="20000"/>
          </a:bodyPr>
          <a:lstStyle/>
          <a:p>
            <a:pPr>
              <a:lnSpc>
                <a:spcPct val="100000"/>
              </a:lnSpc>
            </a:pPr>
            <a:r>
              <a:rPr lang="en-US" altLang="zh-CN" dirty="0">
                <a:ea typeface="SimSun" panose="02010600030101010101" pitchFamily="2" charset="-122"/>
              </a:rPr>
              <a:t>Index block instead of whole page</a:t>
            </a:r>
          </a:p>
          <a:p>
            <a:pPr>
              <a:lnSpc>
                <a:spcPct val="100000"/>
              </a:lnSpc>
            </a:pPr>
            <a:r>
              <a:rPr lang="en-US" altLang="zh-CN" dirty="0">
                <a:ea typeface="SimSun" panose="02010600030101010101" pitchFamily="2" charset="-122"/>
              </a:rPr>
              <a:t>Block retrieval</a:t>
            </a:r>
          </a:p>
          <a:p>
            <a:pPr lvl="1">
              <a:lnSpc>
                <a:spcPct val="100000"/>
              </a:lnSpc>
            </a:pPr>
            <a:r>
              <a:rPr lang="en-US" altLang="zh-CN" dirty="0">
                <a:ea typeface="SimSun" panose="02010600030101010101" pitchFamily="2" charset="-122"/>
              </a:rPr>
              <a:t>Combing </a:t>
            </a:r>
            <a:r>
              <a:rPr lang="en-US" altLang="zh-CN" dirty="0" err="1">
                <a:ea typeface="SimSun" panose="02010600030101010101" pitchFamily="2" charset="-122"/>
              </a:rPr>
              <a:t>DocRank</a:t>
            </a:r>
            <a:r>
              <a:rPr lang="en-US" altLang="zh-CN" dirty="0">
                <a:ea typeface="SimSun" panose="02010600030101010101" pitchFamily="2" charset="-122"/>
              </a:rPr>
              <a:t> and </a:t>
            </a:r>
            <a:r>
              <a:rPr lang="en-US" altLang="zh-CN" dirty="0" err="1">
                <a:ea typeface="SimSun" panose="02010600030101010101" pitchFamily="2" charset="-122"/>
              </a:rPr>
              <a:t>BlockRank</a:t>
            </a:r>
            <a:endParaRPr lang="en-US" altLang="zh-CN" dirty="0">
              <a:ea typeface="SimSun" panose="02010600030101010101" pitchFamily="2" charset="-122"/>
            </a:endParaRPr>
          </a:p>
          <a:p>
            <a:pPr>
              <a:lnSpc>
                <a:spcPct val="100000"/>
              </a:lnSpc>
            </a:pPr>
            <a:r>
              <a:rPr lang="en-US" altLang="zh-CN" dirty="0">
                <a:ea typeface="SimSun" panose="02010600030101010101" pitchFamily="2" charset="-122"/>
              </a:rPr>
              <a:t>Block query expansion</a:t>
            </a:r>
          </a:p>
          <a:p>
            <a:pPr lvl="1">
              <a:lnSpc>
                <a:spcPct val="100000"/>
              </a:lnSpc>
            </a:pPr>
            <a:r>
              <a:rPr lang="en-US" altLang="zh-CN" dirty="0">
                <a:ea typeface="SimSun" panose="02010600030101010101" pitchFamily="2" charset="-122"/>
              </a:rPr>
              <a:t>Select expansion term from relevant blocks</a:t>
            </a:r>
          </a:p>
          <a:p>
            <a:pPr>
              <a:lnSpc>
                <a:spcPct val="100000"/>
              </a:lnSpc>
              <a:spcBef>
                <a:spcPct val="30000"/>
              </a:spcBef>
            </a:pPr>
            <a:r>
              <a:rPr lang="en-US" altLang="zh-CN" dirty="0">
                <a:solidFill>
                  <a:srgbClr val="000000"/>
                </a:solidFill>
                <a:ea typeface="SimSun" panose="02010600030101010101" pitchFamily="2" charset="-122"/>
              </a:rPr>
              <a:t>More improvement on web search can be made by mining webpage Layout structure</a:t>
            </a:r>
          </a:p>
          <a:p>
            <a:pPr>
              <a:lnSpc>
                <a:spcPct val="100000"/>
              </a:lnSpc>
              <a:spcBef>
                <a:spcPct val="30000"/>
              </a:spcBef>
            </a:pPr>
            <a:r>
              <a:rPr lang="en-US" altLang="zh-CN" dirty="0">
                <a:ea typeface="SimSun" panose="02010600030101010101" pitchFamily="2" charset="-122"/>
              </a:rPr>
              <a:t>Leverage visual cues for web information analysis &amp; information extraction</a:t>
            </a:r>
          </a:p>
          <a:p>
            <a:pPr>
              <a:lnSpc>
                <a:spcPct val="100000"/>
              </a:lnSpc>
              <a:spcBef>
                <a:spcPct val="30000"/>
              </a:spcBef>
            </a:pPr>
            <a:endParaRPr lang="en-US" altLang="zh-CN" dirty="0">
              <a:ea typeface="SimSun" panose="02010600030101010101" pitchFamily="2" charset="-122"/>
            </a:endParaRPr>
          </a:p>
          <a:p>
            <a:pPr marL="0" indent="0">
              <a:lnSpc>
                <a:spcPct val="100000"/>
              </a:lnSpc>
              <a:spcBef>
                <a:spcPct val="30000"/>
              </a:spcBef>
              <a:buNone/>
            </a:pPr>
            <a:r>
              <a:rPr lang="en-US" altLang="en-US" sz="2800" dirty="0"/>
              <a:t> </a:t>
            </a:r>
          </a:p>
          <a:p>
            <a:pPr>
              <a:lnSpc>
                <a:spcPct val="100000"/>
              </a:lnSpc>
              <a:spcBef>
                <a:spcPct val="30000"/>
              </a:spcBef>
            </a:pPr>
            <a:endParaRPr lang="en-US" altLang="zh-CN" dirty="0">
              <a:ea typeface="SimSun" panose="02010600030101010101" pitchFamily="2" charset="-122"/>
            </a:endParaRPr>
          </a:p>
        </p:txBody>
      </p:sp>
      <p:sp>
        <p:nvSpPr>
          <p:cNvPr id="6" name="Slide Number Placeholder 5"/>
          <p:cNvSpPr>
            <a:spLocks noGrp="1"/>
          </p:cNvSpPr>
          <p:nvPr>
            <p:ph type="sldNum" sz="quarter" idx="12"/>
          </p:nvPr>
        </p:nvSpPr>
        <p:spPr/>
        <p:txBody>
          <a:bodyPr/>
          <a:lstStyle/>
          <a:p>
            <a:fld id="{4D245118-5D06-4B05-8856-656E5656E07E}" type="slidenum">
              <a:rPr lang="en-US" altLang="en-US"/>
              <a:pPr/>
              <a:t>75</a:t>
            </a:fld>
            <a:endParaRPr lang="en-US" altLang="en-US"/>
          </a:p>
        </p:txBody>
      </p:sp>
      <p:sp>
        <p:nvSpPr>
          <p:cNvPr id="4" name="Date Placeholder 3"/>
          <p:cNvSpPr>
            <a:spLocks noGrp="1"/>
          </p:cNvSpPr>
          <p:nvPr>
            <p:ph type="dt" sz="half" idx="10"/>
          </p:nvPr>
        </p:nvSpPr>
        <p:spPr/>
        <p:txBody>
          <a:bodyPr/>
          <a:lstStyle/>
          <a:p>
            <a:fld id="{18D1A7A4-0625-4626-BBB1-09CA2A235604}" type="datetime1">
              <a:rPr lang="en-US" altLang="en-US" smtClean="0"/>
              <a:t>8/16/2020</a:t>
            </a:fld>
            <a:endParaRPr lang="en-US" altLang="en-US"/>
          </a:p>
        </p:txBody>
      </p:sp>
    </p:spTree>
    <p:extLst>
      <p:ext uri="{BB962C8B-B14F-4D97-AF65-F5344CB8AC3E}">
        <p14:creationId xmlns:p14="http://schemas.microsoft.com/office/powerpoint/2010/main" val="23127394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49AB6AE-DC6C-4C19-AD98-A8BE141DCE93}" type="slidenum">
              <a:rPr lang="en-US" smtClean="0"/>
              <a:pPr>
                <a:defRPr/>
              </a:pPr>
              <a:t>76</a:t>
            </a:fld>
            <a:endParaRPr lang="en-US" sz="1000"/>
          </a:p>
        </p:txBody>
      </p:sp>
      <p:sp>
        <p:nvSpPr>
          <p:cNvPr id="2" name="Date Placeholder 1"/>
          <p:cNvSpPr>
            <a:spLocks noGrp="1"/>
          </p:cNvSpPr>
          <p:nvPr>
            <p:ph type="dt" sz="half" idx="10"/>
          </p:nvPr>
        </p:nvSpPr>
        <p:spPr/>
        <p:txBody>
          <a:bodyPr/>
          <a:lstStyle/>
          <a:p>
            <a:fld id="{25D17AAD-EBA3-4B2F-ACB3-CE17BA8D9F0E}" type="datetime1">
              <a:rPr lang="en-US" smtClean="0"/>
              <a:t>8/16/2020</a:t>
            </a:fld>
            <a:endParaRPr lang="en-US"/>
          </a:p>
        </p:txBody>
      </p:sp>
      <p:sp>
        <p:nvSpPr>
          <p:cNvPr id="3" name="TextBox 2">
            <a:extLst>
              <a:ext uri="{FF2B5EF4-FFF2-40B4-BE49-F238E27FC236}">
                <a16:creationId xmlns:a16="http://schemas.microsoft.com/office/drawing/2014/main" id="{5485A0F6-515F-4720-BAD5-7F06BF07E0D9}"/>
              </a:ext>
            </a:extLst>
          </p:cNvPr>
          <p:cNvSpPr txBox="1"/>
          <p:nvPr/>
        </p:nvSpPr>
        <p:spPr>
          <a:xfrm>
            <a:off x="3276600" y="2895600"/>
            <a:ext cx="2164054" cy="646331"/>
          </a:xfrm>
          <a:prstGeom prst="rect">
            <a:avLst/>
          </a:prstGeom>
          <a:noFill/>
        </p:spPr>
        <p:txBody>
          <a:bodyPr wrap="none" rtlCol="0">
            <a:spAutoFit/>
          </a:bodyPr>
          <a:lstStyle/>
          <a:p>
            <a:r>
              <a:rPr lang="en-US" sz="3600" dirty="0">
                <a:latin typeface="+mn-lt"/>
              </a:rPr>
              <a:t>Thank You</a:t>
            </a:r>
          </a:p>
        </p:txBody>
      </p:sp>
    </p:spTree>
    <p:extLst>
      <p:ext uri="{BB962C8B-B14F-4D97-AF65-F5344CB8AC3E}">
        <p14:creationId xmlns:p14="http://schemas.microsoft.com/office/powerpoint/2010/main" val="315251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291" y="1314450"/>
            <a:ext cx="1958806" cy="300082"/>
          </a:xfrm>
          <a:prstGeom prst="rect">
            <a:avLst/>
          </a:prstGeom>
          <a:noFill/>
        </p:spPr>
        <p:txBody>
          <a:bodyPr wrap="none" rtlCol="0">
            <a:spAutoFit/>
          </a:bodyPr>
          <a:lstStyle/>
          <a:p>
            <a:r>
              <a:rPr lang="en-US" sz="1350" b="1" dirty="0">
                <a:solidFill>
                  <a:srgbClr val="FF0000"/>
                </a:solidFill>
              </a:rPr>
              <a:t>NEGATIVE WORD CLOUD</a:t>
            </a:r>
            <a:endParaRPr lang="en-IN" sz="1350" b="1" dirty="0">
              <a:solidFill>
                <a:srgbClr val="FF0000"/>
              </a:solidFill>
            </a:endParaRPr>
          </a:p>
        </p:txBody>
      </p:sp>
      <p:pic>
        <p:nvPicPr>
          <p:cNvPr id="3" name="Picture 2"/>
          <p:cNvPicPr/>
          <p:nvPr/>
        </p:nvPicPr>
        <p:blipFill>
          <a:blip r:embed="rId2" cstate="print"/>
          <a:srcRect/>
          <a:stretch>
            <a:fillRect/>
          </a:stretch>
        </p:blipFill>
        <p:spPr bwMode="auto">
          <a:xfrm>
            <a:off x="0" y="1716232"/>
            <a:ext cx="3505200" cy="2874818"/>
          </a:xfrm>
          <a:prstGeom prst="rect">
            <a:avLst/>
          </a:prstGeom>
          <a:noFill/>
          <a:ln w="9525">
            <a:noFill/>
            <a:miter lim="800000"/>
            <a:headEnd/>
            <a:tailEnd/>
          </a:ln>
        </p:spPr>
      </p:pic>
      <p:sp>
        <p:nvSpPr>
          <p:cNvPr id="4" name="Rectangle 3"/>
          <p:cNvSpPr/>
          <p:nvPr/>
        </p:nvSpPr>
        <p:spPr>
          <a:xfrm>
            <a:off x="4158907" y="1314450"/>
            <a:ext cx="1634486" cy="331245"/>
          </a:xfrm>
          <a:prstGeom prst="rect">
            <a:avLst/>
          </a:prstGeom>
        </p:spPr>
        <p:txBody>
          <a:bodyPr wrap="none">
            <a:spAutoFit/>
          </a:bodyPr>
          <a:lstStyle/>
          <a:p>
            <a:pPr>
              <a:lnSpc>
                <a:spcPct val="115000"/>
              </a:lnSpc>
              <a:spcAft>
                <a:spcPts val="750"/>
              </a:spcAft>
            </a:pPr>
            <a:r>
              <a:rPr lang="en-IN" sz="1350" b="1" dirty="0">
                <a:solidFill>
                  <a:srgbClr val="FF0000"/>
                </a:solidFill>
                <a:latin typeface="Calibri" panose="020F0502020204030204" pitchFamily="34" charset="0"/>
                <a:ea typeface="Calibri" panose="020F0502020204030204" pitchFamily="34" charset="0"/>
                <a:cs typeface="Latha"/>
              </a:rPr>
              <a:t>Bi-gram word cloud:</a:t>
            </a:r>
          </a:p>
        </p:txBody>
      </p:sp>
      <p:pic>
        <p:nvPicPr>
          <p:cNvPr id="5" name="Picture 4"/>
          <p:cNvPicPr/>
          <p:nvPr/>
        </p:nvPicPr>
        <p:blipFill>
          <a:blip r:embed="rId3" cstate="print"/>
          <a:srcRect/>
          <a:stretch>
            <a:fillRect/>
          </a:stretch>
        </p:blipFill>
        <p:spPr bwMode="auto">
          <a:xfrm>
            <a:off x="3794284" y="1591449"/>
            <a:ext cx="5169608" cy="4073328"/>
          </a:xfrm>
          <a:prstGeom prst="rect">
            <a:avLst/>
          </a:prstGeom>
          <a:noFill/>
          <a:ln w="9525">
            <a:noFill/>
            <a:miter lim="800000"/>
            <a:headEnd/>
            <a:tailEnd/>
          </a:ln>
        </p:spPr>
      </p:pic>
    </p:spTree>
    <p:extLst>
      <p:ext uri="{BB962C8B-B14F-4D97-AF65-F5344CB8AC3E}">
        <p14:creationId xmlns:p14="http://schemas.microsoft.com/office/powerpoint/2010/main" val="547414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77092" y="1418359"/>
            <a:ext cx="4357253" cy="3983182"/>
          </a:xfrm>
          <a:prstGeom prst="rect">
            <a:avLst/>
          </a:prstGeom>
        </p:spPr>
      </p:pic>
      <p:pic>
        <p:nvPicPr>
          <p:cNvPr id="3" name="Picture 2"/>
          <p:cNvPicPr/>
          <p:nvPr/>
        </p:nvPicPr>
        <p:blipFill>
          <a:blip r:embed="rId3"/>
          <a:stretch>
            <a:fillRect/>
          </a:stretch>
        </p:blipFill>
        <p:spPr>
          <a:xfrm>
            <a:off x="4701757" y="1418359"/>
            <a:ext cx="4298633" cy="3803073"/>
          </a:xfrm>
          <a:prstGeom prst="rect">
            <a:avLst/>
          </a:prstGeom>
        </p:spPr>
      </p:pic>
      <p:sp>
        <p:nvSpPr>
          <p:cNvPr id="4" name="TextBox 3"/>
          <p:cNvSpPr txBox="1"/>
          <p:nvPr/>
        </p:nvSpPr>
        <p:spPr>
          <a:xfrm>
            <a:off x="3456709" y="1002723"/>
            <a:ext cx="2729914" cy="300082"/>
          </a:xfrm>
          <a:prstGeom prst="rect">
            <a:avLst/>
          </a:prstGeom>
          <a:noFill/>
        </p:spPr>
        <p:txBody>
          <a:bodyPr wrap="none" rtlCol="0">
            <a:spAutoFit/>
          </a:bodyPr>
          <a:lstStyle/>
          <a:p>
            <a:r>
              <a:rPr lang="en-US" sz="1350" b="1" dirty="0">
                <a:solidFill>
                  <a:srgbClr val="FF0000"/>
                </a:solidFill>
              </a:rPr>
              <a:t>IMDB MOVIES REVIEW COMMENTS</a:t>
            </a:r>
            <a:endParaRPr lang="en-IN" sz="1350" b="1" dirty="0">
              <a:solidFill>
                <a:srgbClr val="FF0000"/>
              </a:solidFill>
            </a:endParaRPr>
          </a:p>
        </p:txBody>
      </p:sp>
    </p:spTree>
    <p:extLst>
      <p:ext uri="{BB962C8B-B14F-4D97-AF65-F5344CB8AC3E}">
        <p14:creationId xmlns:p14="http://schemas.microsoft.com/office/powerpoint/2010/main" val="10760685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7213</TotalTime>
  <Words>6466</Words>
  <Application>Microsoft Office PowerPoint</Application>
  <PresentationFormat>On-screen Show (4:3)</PresentationFormat>
  <Paragraphs>1058</Paragraphs>
  <Slides>76</Slides>
  <Notes>41</Notes>
  <HiddenSlides>0</HiddenSlides>
  <MMClips>0</MMClips>
  <ScaleCrop>false</ScaleCrop>
  <HeadingPairs>
    <vt:vector size="8" baseType="variant">
      <vt:variant>
        <vt:lpstr>Fonts Used</vt:lpstr>
      </vt:variant>
      <vt:variant>
        <vt:i4>20</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98" baseType="lpstr">
      <vt:lpstr>ＭＳ Ｐゴシック</vt:lpstr>
      <vt:lpstr>SimSun</vt:lpstr>
      <vt:lpstr>SimSun</vt:lpstr>
      <vt:lpstr>Arial</vt:lpstr>
      <vt:lpstr>Arnhem-Blond</vt:lpstr>
      <vt:lpstr>Blackoak Std</vt:lpstr>
      <vt:lpstr>Calibri</vt:lpstr>
      <vt:lpstr>Calibri Light</vt:lpstr>
      <vt:lpstr>Century</vt:lpstr>
      <vt:lpstr>Courier New</vt:lpstr>
      <vt:lpstr>Garamond</vt:lpstr>
      <vt:lpstr>Georgia</vt:lpstr>
      <vt:lpstr>Latha</vt:lpstr>
      <vt:lpstr>Lucida Sans</vt:lpstr>
      <vt:lpstr>新細明體</vt:lpstr>
      <vt:lpstr>Symbol</vt:lpstr>
      <vt:lpstr>Tahoma</vt:lpstr>
      <vt:lpstr>Times New Roman</vt:lpstr>
      <vt:lpstr>Webdings</vt:lpstr>
      <vt:lpstr>Wingdings</vt:lpstr>
      <vt:lpstr>Office Theme</vt:lpstr>
      <vt:lpstr>Equation</vt:lpstr>
      <vt:lpstr>S2-19_DSECLZC415  TEXT MINING SESSION 14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BAG  OF WORDS</vt:lpstr>
      <vt:lpstr>EXAMPLE:</vt:lpstr>
      <vt:lpstr>Stop key words</vt:lpstr>
      <vt:lpstr>2nd  step is to calculate the  frequency  of the words:</vt:lpstr>
      <vt:lpstr>3rd  step is bag of words converting the table into vector:</vt:lpstr>
      <vt:lpstr>TFIDF</vt:lpstr>
      <vt:lpstr>TERM FREQUENCY</vt:lpstr>
      <vt:lpstr>IDF CALCULATION:</vt:lpstr>
      <vt:lpstr>PowerPoint Presentation</vt:lpstr>
      <vt:lpstr>Bag-of-Tokens Approaches</vt:lpstr>
      <vt:lpstr>Natural Language Processing</vt:lpstr>
      <vt:lpstr>How to Understand Text Data</vt:lpstr>
      <vt:lpstr>General NLP—Too Difficult!</vt:lpstr>
      <vt:lpstr>Shallow Linguistics</vt:lpstr>
      <vt:lpstr>WordNet</vt:lpstr>
      <vt:lpstr>Word Sense Disambiguation</vt:lpstr>
      <vt:lpstr>Parsing</vt:lpstr>
      <vt:lpstr>Obstacles</vt:lpstr>
      <vt:lpstr>Summary: Shallow NLP </vt:lpstr>
      <vt:lpstr>Text Databases and IR</vt:lpstr>
      <vt:lpstr>Information Retrieval</vt:lpstr>
      <vt:lpstr>Basic Measures for Text Retrieval</vt:lpstr>
      <vt:lpstr>Information Retrieval Techniques</vt:lpstr>
      <vt:lpstr>Information Retrieval Techniques</vt:lpstr>
      <vt:lpstr>Boolean Model</vt:lpstr>
      <vt:lpstr>Keyword-Based Retrieval</vt:lpstr>
      <vt:lpstr>Similarity-Based Retrieval in Text Data</vt:lpstr>
      <vt:lpstr>Similarity-Based Retrieval in Text Data</vt:lpstr>
      <vt:lpstr>Vector Space Model</vt:lpstr>
      <vt:lpstr>What VS Model Does Not Specify</vt:lpstr>
      <vt:lpstr>How to Assign Weights</vt:lpstr>
      <vt:lpstr>TF Weighting</vt:lpstr>
      <vt:lpstr>IDF Weighting</vt:lpstr>
      <vt:lpstr>TF-IDF Weighting</vt:lpstr>
      <vt:lpstr>How to Measure Similarity?</vt:lpstr>
      <vt:lpstr>Illustrative Example</vt:lpstr>
      <vt:lpstr>VS Model-Based Classifiers</vt:lpstr>
      <vt:lpstr>Probabilistic Retrieval Models</vt:lpstr>
      <vt:lpstr>Probabilistic Retrieval Models</vt:lpstr>
      <vt:lpstr>Summary: Text Categorization</vt:lpstr>
      <vt:lpstr>Types of Text Data Mining</vt:lpstr>
      <vt:lpstr>Keyword-Based Association Analysis</vt:lpstr>
      <vt:lpstr>Text Classification</vt:lpstr>
      <vt:lpstr>Document Clustering</vt:lpstr>
      <vt:lpstr>PowerPoint Presentation</vt:lpstr>
      <vt:lpstr>Search Engine – Two Rank Functions</vt:lpstr>
      <vt:lpstr>PowerPoint Presentation</vt:lpstr>
      <vt:lpstr>Introduction on PageRank</vt:lpstr>
      <vt:lpstr>PageRank: the intuitive idea</vt:lpstr>
      <vt:lpstr>More specifically …</vt:lpstr>
      <vt:lpstr>PageRank algorithm</vt:lpstr>
      <vt:lpstr>Matrix notation</vt:lpstr>
      <vt:lpstr>Calculation of PageRank on Webpage</vt:lpstr>
      <vt:lpstr>HITS</vt:lpstr>
      <vt:lpstr>The HITS algorithm: Grab pages</vt:lpstr>
      <vt:lpstr>The link graph G</vt:lpstr>
      <vt:lpstr>The HITS algorithm</vt:lpstr>
      <vt:lpstr>Strengths and weaknesses of HITS </vt:lpstr>
      <vt:lpstr>Layout Structure</vt:lpstr>
      <vt:lpstr>Web Page Block—Better Information Unit</vt:lpstr>
      <vt:lpstr>VIPS (VIsion-based Page Segmentation) proposed at UIUC</vt:lpstr>
      <vt:lpstr>VIPS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T V Rao</dc:creator>
  <cp:lastModifiedBy>VTVT</cp:lastModifiedBy>
  <cp:revision>247</cp:revision>
  <cp:lastPrinted>2020-04-24T15:32:34Z</cp:lastPrinted>
  <dcterms:created xsi:type="dcterms:W3CDTF">2016-08-27T05:22:31Z</dcterms:created>
  <dcterms:modified xsi:type="dcterms:W3CDTF">2020-08-16T03:33:45Z</dcterms:modified>
</cp:coreProperties>
</file>