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50"/>
  </p:notesMasterIdLst>
  <p:handoutMasterIdLst>
    <p:handoutMasterId r:id="rId51"/>
  </p:handoutMasterIdLst>
  <p:sldIdLst>
    <p:sldId id="361" r:id="rId3"/>
    <p:sldId id="362" r:id="rId4"/>
    <p:sldId id="363" r:id="rId5"/>
    <p:sldId id="641" r:id="rId6"/>
    <p:sldId id="642" r:id="rId7"/>
    <p:sldId id="643" r:id="rId8"/>
    <p:sldId id="644" r:id="rId9"/>
    <p:sldId id="646" r:id="rId10"/>
    <p:sldId id="647" r:id="rId11"/>
    <p:sldId id="648" r:id="rId12"/>
    <p:sldId id="605" r:id="rId13"/>
    <p:sldId id="606" r:id="rId14"/>
    <p:sldId id="607" r:id="rId15"/>
    <p:sldId id="608" r:id="rId16"/>
    <p:sldId id="609" r:id="rId17"/>
    <p:sldId id="610" r:id="rId18"/>
    <p:sldId id="611" r:id="rId19"/>
    <p:sldId id="612" r:id="rId20"/>
    <p:sldId id="613" r:id="rId21"/>
    <p:sldId id="614" r:id="rId22"/>
    <p:sldId id="615" r:id="rId23"/>
    <p:sldId id="616" r:id="rId24"/>
    <p:sldId id="617" r:id="rId25"/>
    <p:sldId id="618" r:id="rId26"/>
    <p:sldId id="619" r:id="rId27"/>
    <p:sldId id="620" r:id="rId28"/>
    <p:sldId id="621" r:id="rId29"/>
    <p:sldId id="622" r:id="rId30"/>
    <p:sldId id="623" r:id="rId31"/>
    <p:sldId id="624" r:id="rId32"/>
    <p:sldId id="625" r:id="rId33"/>
    <p:sldId id="626" r:id="rId34"/>
    <p:sldId id="627" r:id="rId35"/>
    <p:sldId id="628" r:id="rId36"/>
    <p:sldId id="629" r:id="rId37"/>
    <p:sldId id="630" r:id="rId38"/>
    <p:sldId id="631" r:id="rId39"/>
    <p:sldId id="632" r:id="rId40"/>
    <p:sldId id="633" r:id="rId41"/>
    <p:sldId id="634" r:id="rId42"/>
    <p:sldId id="635" r:id="rId43"/>
    <p:sldId id="636" r:id="rId44"/>
    <p:sldId id="637" r:id="rId45"/>
    <p:sldId id="638" r:id="rId46"/>
    <p:sldId id="639" r:id="rId47"/>
    <p:sldId id="640" r:id="rId48"/>
    <p:sldId id="310" r:id="rId49"/>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cSldViewPr>
  </p:slideViewPr>
  <p:notesTextViewPr>
    <p:cViewPr>
      <p:scale>
        <a:sx n="1" d="1"/>
        <a:sy n="1" d="1"/>
      </p:scale>
      <p:origin x="0" y="0"/>
    </p:cViewPr>
  </p:notesTextViewPr>
  <p:sorterViewPr>
    <p:cViewPr>
      <p:scale>
        <a:sx n="200" d="100"/>
        <a:sy n="200" d="100"/>
      </p:scale>
      <p:origin x="0" y="0"/>
    </p:cViewPr>
  </p:sorterViewPr>
  <p:notesViewPr>
    <p:cSldViewPr snapToGrid="0">
      <p:cViewPr varScale="1">
        <p:scale>
          <a:sx n="87" d="100"/>
          <a:sy n="87"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emf"/><Relationship Id="rId6" Type="http://schemas.openxmlformats.org/officeDocument/2006/relationships/image" Target="../media/image19.wmf"/><Relationship Id="rId5" Type="http://schemas.openxmlformats.org/officeDocument/2006/relationships/image" Target="../media/image18.emf"/><Relationship Id="rId4"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53AC8CA1-8D4A-489F-B873-2BE3F90363A5}" type="datetimeFigureOut">
              <a:rPr lang="en-US" smtClean="0"/>
              <a:t>5/23/2020</a:t>
            </a:fld>
            <a:endParaRPr lang="en-US"/>
          </a:p>
        </p:txBody>
      </p:sp>
      <p:sp>
        <p:nvSpPr>
          <p:cNvPr id="4" name="Footer Placeholder 3"/>
          <p:cNvSpPr>
            <a:spLocks noGrp="1"/>
          </p:cNvSpPr>
          <p:nvPr>
            <p:ph type="ftr" sz="quarter" idx="2"/>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7138"/>
            <a:ext cx="2971800" cy="466725"/>
          </a:xfrm>
          <a:prstGeom prst="rect">
            <a:avLst/>
          </a:prstGeom>
        </p:spPr>
        <p:txBody>
          <a:bodyPr vert="horz" lIns="91440" tIns="45720" rIns="91440" bIns="45720" rtlCol="0" anchor="b"/>
          <a:lstStyle>
            <a:lvl1pPr algn="r">
              <a:defRPr sz="1200"/>
            </a:lvl1pPr>
          </a:lstStyle>
          <a:p>
            <a:fld id="{9ACFAA9F-A6CE-413D-B528-D50B083F8EF2}" type="slidenum">
              <a:rPr lang="en-US" smtClean="0"/>
              <a:t>‹#›</a:t>
            </a:fld>
            <a:endParaRPr lang="en-US"/>
          </a:p>
        </p:txBody>
      </p:sp>
    </p:spTree>
    <p:extLst>
      <p:ext uri="{BB962C8B-B14F-4D97-AF65-F5344CB8AC3E}">
        <p14:creationId xmlns:p14="http://schemas.microsoft.com/office/powerpoint/2010/main" val="1502012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5/23/2020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72E522-BC90-4B79-A844-D8B0E38D7FC2}" type="slidenum">
              <a:rPr lang="en-US" smtClean="0"/>
              <a:t>1</a:t>
            </a:fld>
            <a:endParaRPr lang="en-US"/>
          </a:p>
        </p:txBody>
      </p:sp>
    </p:spTree>
    <p:extLst>
      <p:ext uri="{BB962C8B-B14F-4D97-AF65-F5344CB8AC3E}">
        <p14:creationId xmlns:p14="http://schemas.microsoft.com/office/powerpoint/2010/main" val="3669293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7BE5660-F999-4671-B900-CA4E24095B49}" type="slidenum">
              <a:rPr lang="en-US" altLang="en-US"/>
              <a:pPr/>
              <a:t>44</a:t>
            </a:fld>
            <a:endParaRPr lang="en-US" altLang="en-US"/>
          </a:p>
        </p:txBody>
      </p:sp>
    </p:spTree>
    <p:extLst>
      <p:ext uri="{BB962C8B-B14F-4D97-AF65-F5344CB8AC3E}">
        <p14:creationId xmlns:p14="http://schemas.microsoft.com/office/powerpoint/2010/main" val="2668813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34BF547-D0A5-416A-87F6-7641E5DA47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99BEB5C-79E8-442D-B5B0-D8A2CE4509A5}"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7AF6D307-DC1C-4F40-8FC2-64CA67DA0386}"/>
              </a:ext>
            </a:extLst>
          </p:cNvPr>
          <p:cNvSpPr>
            <a:spLocks noGrp="1" noRot="1" noChangeAspect="1" noChangeArrowheads="1" noTextEdit="1"/>
          </p:cNvSpPr>
          <p:nvPr>
            <p:ph type="sldImg"/>
          </p:nvPr>
        </p:nvSpPr>
        <p:spPr>
          <a:xfrm>
            <a:off x="1270000" y="728663"/>
            <a:ext cx="4778375" cy="3584575"/>
          </a:xfrm>
          <a:ln/>
        </p:spPr>
      </p:sp>
      <p:sp>
        <p:nvSpPr>
          <p:cNvPr id="98308" name="Rectangle 3">
            <a:extLst>
              <a:ext uri="{FF2B5EF4-FFF2-40B4-BE49-F238E27FC236}">
                <a16:creationId xmlns:a16="http://schemas.microsoft.com/office/drawing/2014/main" id="{555BB2C1-EE5F-477A-9B88-253C11BE94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 : the expected information needed to classify a given sample</a:t>
            </a:r>
          </a:p>
          <a:p>
            <a:r>
              <a:rPr lang="en-US" altLang="en-US"/>
              <a:t>E (entropy) : expected information based on the partitioning into subsets by A</a:t>
            </a:r>
          </a:p>
          <a:p>
            <a:r>
              <a:rPr lang="en-US" altLang="en-US"/>
              <a:t> </a:t>
            </a:r>
          </a:p>
        </p:txBody>
      </p:sp>
    </p:spTree>
    <p:extLst>
      <p:ext uri="{BB962C8B-B14F-4D97-AF65-F5344CB8AC3E}">
        <p14:creationId xmlns:p14="http://schemas.microsoft.com/office/powerpoint/2010/main" val="1307770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5189C7F-3DA9-401E-83EF-3E2BDDA22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840ED97-FED9-4064-A5AA-C540046F9EAC}"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99331" name="Rectangle 2">
            <a:extLst>
              <a:ext uri="{FF2B5EF4-FFF2-40B4-BE49-F238E27FC236}">
                <a16:creationId xmlns:a16="http://schemas.microsoft.com/office/drawing/2014/main" id="{6D3E4B0B-C8F4-4917-A621-ECB6EB287FE6}"/>
              </a:ext>
            </a:extLst>
          </p:cNvPr>
          <p:cNvSpPr>
            <a:spLocks noGrp="1" noRot="1" noChangeAspect="1" noChangeArrowheads="1" noTextEdit="1"/>
          </p:cNvSpPr>
          <p:nvPr>
            <p:ph type="sldImg"/>
          </p:nvPr>
        </p:nvSpPr>
        <p:spPr>
          <a:xfrm>
            <a:off x="1270000" y="728663"/>
            <a:ext cx="4778375" cy="3584575"/>
          </a:xfrm>
          <a:ln/>
        </p:spPr>
      </p:sp>
      <p:sp>
        <p:nvSpPr>
          <p:cNvPr id="99332" name="Rectangle 3">
            <a:extLst>
              <a:ext uri="{FF2B5EF4-FFF2-40B4-BE49-F238E27FC236}">
                <a16:creationId xmlns:a16="http://schemas.microsoft.com/office/drawing/2014/main" id="{4AEF47BF-A99C-4BB6-89F9-E0DDC581C4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68804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97091742-0326-491A-94CD-51ABEDCA52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3D22193-DD34-4A28-BFC8-F9C3BAA69D5C}"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01379" name="Rectangle 2">
            <a:extLst>
              <a:ext uri="{FF2B5EF4-FFF2-40B4-BE49-F238E27FC236}">
                <a16:creationId xmlns:a16="http://schemas.microsoft.com/office/drawing/2014/main" id="{748B8168-7260-41B9-B1CB-A34350452D92}"/>
              </a:ext>
            </a:extLst>
          </p:cNvPr>
          <p:cNvSpPr>
            <a:spLocks noGrp="1" noRot="1" noChangeAspect="1" noChangeArrowheads="1" noTextEdit="1"/>
          </p:cNvSpPr>
          <p:nvPr>
            <p:ph type="sldImg"/>
          </p:nvPr>
        </p:nvSpPr>
        <p:spPr>
          <a:xfrm>
            <a:off x="1270000" y="728663"/>
            <a:ext cx="4778375" cy="3584575"/>
          </a:xfrm>
          <a:ln/>
        </p:spPr>
      </p:sp>
      <p:sp>
        <p:nvSpPr>
          <p:cNvPr id="101380" name="Rectangle 3">
            <a:extLst>
              <a:ext uri="{FF2B5EF4-FFF2-40B4-BE49-F238E27FC236}">
                <a16:creationId xmlns:a16="http://schemas.microsoft.com/office/drawing/2014/main" id="{E0E959D3-7DE4-4442-B059-A4994890B6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36293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6750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A139BA6B-A371-4FF2-A4F1-1F165C5D4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476DE0B-6685-4CDF-9DAA-61E06BF86245}"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38D6A964-5168-4E33-B578-30286BBB8970}"/>
              </a:ext>
            </a:extLst>
          </p:cNvPr>
          <p:cNvSpPr>
            <a:spLocks noGrp="1" noRot="1" noChangeAspect="1" noChangeArrowheads="1" noTextEdit="1"/>
          </p:cNvSpPr>
          <p:nvPr>
            <p:ph type="sldImg"/>
          </p:nvPr>
        </p:nvSpPr>
        <p:spPr>
          <a:xfrm>
            <a:off x="1270000" y="728663"/>
            <a:ext cx="4778375" cy="3584575"/>
          </a:xfrm>
          <a:ln/>
        </p:spPr>
      </p:sp>
      <p:sp>
        <p:nvSpPr>
          <p:cNvPr id="132100" name="Rectangle 3">
            <a:extLst>
              <a:ext uri="{FF2B5EF4-FFF2-40B4-BE49-F238E27FC236}">
                <a16:creationId xmlns:a16="http://schemas.microsoft.com/office/drawing/2014/main" id="{F6A8A85B-03A6-4874-B53A-FFB8870E7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64213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A139BA6B-A371-4FF2-A4F1-1F165C5D4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a:solidFill>
                  <a:schemeClr val="tx1"/>
                </a:solidFill>
                <a:latin typeface="Tahoma" panose="020B0604030504040204" pitchFamily="34" charset="0"/>
              </a:defRPr>
            </a:lvl1pPr>
            <a:lvl2pPr marL="742950" indent="-285750" defTabSz="931863" eaLnBrk="0" hangingPunct="0">
              <a:defRPr>
                <a:solidFill>
                  <a:schemeClr val="tx1"/>
                </a:solidFill>
                <a:latin typeface="Tahoma" panose="020B0604030504040204" pitchFamily="34" charset="0"/>
              </a:defRPr>
            </a:lvl2pPr>
            <a:lvl3pPr marL="1143000" indent="-228600" defTabSz="931863" eaLnBrk="0" hangingPunct="0">
              <a:defRPr>
                <a:solidFill>
                  <a:schemeClr val="tx1"/>
                </a:solidFill>
                <a:latin typeface="Tahoma" panose="020B0604030504040204" pitchFamily="34" charset="0"/>
              </a:defRPr>
            </a:lvl3pPr>
            <a:lvl4pPr marL="1600200" indent="-228600" defTabSz="931863" eaLnBrk="0" hangingPunct="0">
              <a:defRPr>
                <a:solidFill>
                  <a:schemeClr val="tx1"/>
                </a:solidFill>
                <a:latin typeface="Tahoma" panose="020B0604030504040204" pitchFamily="34" charset="0"/>
              </a:defRPr>
            </a:lvl4pPr>
            <a:lvl5pPr marL="2057400" indent="-228600" defTabSz="931863" eaLnBrk="0" hangingPunct="0">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476DE0B-6685-4CDF-9DAA-61E06BF86245}"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32099" name="Rectangle 2">
            <a:extLst>
              <a:ext uri="{FF2B5EF4-FFF2-40B4-BE49-F238E27FC236}">
                <a16:creationId xmlns:a16="http://schemas.microsoft.com/office/drawing/2014/main" id="{38D6A964-5168-4E33-B578-30286BBB8970}"/>
              </a:ext>
            </a:extLst>
          </p:cNvPr>
          <p:cNvSpPr>
            <a:spLocks noGrp="1" noRot="1" noChangeAspect="1" noChangeArrowheads="1" noTextEdit="1"/>
          </p:cNvSpPr>
          <p:nvPr>
            <p:ph type="sldImg"/>
          </p:nvPr>
        </p:nvSpPr>
        <p:spPr>
          <a:xfrm>
            <a:off x="1270000" y="728663"/>
            <a:ext cx="4778375" cy="3584575"/>
          </a:xfrm>
          <a:ln/>
        </p:spPr>
      </p:sp>
      <p:sp>
        <p:nvSpPr>
          <p:cNvPr id="132100" name="Rectangle 3">
            <a:extLst>
              <a:ext uri="{FF2B5EF4-FFF2-40B4-BE49-F238E27FC236}">
                <a16:creationId xmlns:a16="http://schemas.microsoft.com/office/drawing/2014/main" id="{F6A8A85B-03A6-4874-B53A-FFB8870E73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284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70000" y="728663"/>
            <a:ext cx="4778375" cy="358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B48AAB-AE88-4B9B-B7DA-601485A5BD07}" type="slidenum">
              <a:rPr lang="en-US" smtClean="0"/>
              <a:t>38</a:t>
            </a:fld>
            <a:endParaRPr lang="en-US"/>
          </a:p>
        </p:txBody>
      </p:sp>
    </p:spTree>
    <p:extLst>
      <p:ext uri="{BB962C8B-B14F-4D97-AF65-F5344CB8AC3E}">
        <p14:creationId xmlns:p14="http://schemas.microsoft.com/office/powerpoint/2010/main" val="1270285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99A1E0D-DC55-4FEE-9FC3-F3ACC75267D9}" type="slidenum">
              <a:rPr lang="en-US" altLang="en-US"/>
              <a:pPr/>
              <a:t>41</a:t>
            </a:fld>
            <a:endParaRPr lang="en-US" altLang="en-US"/>
          </a:p>
        </p:txBody>
      </p:sp>
    </p:spTree>
    <p:extLst>
      <p:ext uri="{BB962C8B-B14F-4D97-AF65-F5344CB8AC3E}">
        <p14:creationId xmlns:p14="http://schemas.microsoft.com/office/powerpoint/2010/main" val="1331154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5/23/2020</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979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2289738387"/>
      </p:ext>
    </p:extLst>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EE360EB9-5FBF-4E1A-9216-A25F9898D720}"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167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5635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240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Times New Roman" panose="02020603050405020304" pitchFamily="18" charset="0"/>
                <a:cs typeface="Times New Roman" panose="02020603050405020304" pitchFamily="18"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normAutofit/>
          </a:bodyPr>
          <a:lstStyle>
            <a:lvl1pPr>
              <a:defRPr sz="1800">
                <a:latin typeface="Times New Roman" panose="02020603050405020304" pitchFamily="18" charset="0"/>
                <a:cs typeface="Times New Roman" panose="02020603050405020304" pitchFamily="18" charset="0"/>
              </a:defRPr>
            </a:lvl1pPr>
            <a:lvl2pPr>
              <a:defRPr sz="1800">
                <a:latin typeface="Times New Roman" panose="02020603050405020304" pitchFamily="18" charset="0"/>
                <a:cs typeface="Times New Roman" panose="02020603050405020304" pitchFamily="18" charset="0"/>
              </a:defRPr>
            </a:lvl2pPr>
            <a:lvl3pPr>
              <a:defRPr sz="18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8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Slide Number Placeholder 5"/>
          <p:cNvSpPr>
            <a:spLocks noGrp="1"/>
          </p:cNvSpPr>
          <p:nvPr userDrawn="1">
            <p:ph type="sldNum" sz="quarter" idx="12"/>
          </p:nvPr>
        </p:nvSpPr>
        <p:spPr>
          <a:xfrm>
            <a:off x="7010400" y="6492877"/>
            <a:ext cx="2133600" cy="365125"/>
          </a:xfrm>
        </p:spPr>
        <p:txBody>
          <a:bodyPr/>
          <a:lstStyle/>
          <a:p>
            <a:pPr>
              <a:defRPr/>
            </a:pPr>
            <a:fld id="{649AB6AE-DC6C-4C19-AD98-A8BE141DCE93}" type="slidenum">
              <a:rPr lang="en-US">
                <a:solidFill>
                  <a:prstClr val="black">
                    <a:tint val="75000"/>
                  </a:prstClr>
                </a:solidFill>
              </a:rPr>
              <a:pPr>
                <a:defRPr/>
              </a:pPr>
              <a:t>‹#›</a:t>
            </a:fld>
            <a:endParaRPr lang="en-US" sz="1050">
              <a:solidFill>
                <a:prstClr val="black">
                  <a:tint val="75000"/>
                </a:prstClr>
              </a:solidFill>
            </a:endParaRPr>
          </a:p>
        </p:txBody>
      </p:sp>
      <p:sp>
        <p:nvSpPr>
          <p:cNvPr id="9" name="Slide Number Placeholder 5"/>
          <p:cNvSpPr txBox="1">
            <a:spLocks/>
          </p:cNvSpPr>
          <p:nvPr userDrawn="1"/>
        </p:nvSpPr>
        <p:spPr>
          <a:xfrm>
            <a:off x="2771800" y="6307676"/>
            <a:ext cx="3672408" cy="332656"/>
          </a:xfrm>
          <a:prstGeom prst="rect">
            <a:avLst/>
          </a:prstGeom>
        </p:spPr>
        <p:txBody>
          <a:bodyPr vert="horz" lIns="68580" tIns="34290" rIns="68580" bIns="34290" rtlCol="0" anchor="ctr"/>
          <a:lstStyle/>
          <a:p>
            <a:pPr algn="ctr" eaLnBrk="1" fontAlgn="auto" hangingPunct="1">
              <a:spcBef>
                <a:spcPts val="0"/>
              </a:spcBef>
              <a:spcAft>
                <a:spcPts val="0"/>
              </a:spcAft>
              <a:defRPr/>
            </a:pPr>
            <a:r>
              <a:rPr lang="en-US" sz="900" dirty="0">
                <a:solidFill>
                  <a:prstClr val="black">
                    <a:tint val="75000"/>
                  </a:prstClr>
                </a:solidFill>
                <a:latin typeface="Calibri"/>
                <a:ea typeface="+mn-ea"/>
              </a:rPr>
              <a:t>Data Mining</a:t>
            </a:r>
            <a:endParaRPr lang="en-US" sz="1050" dirty="0">
              <a:solidFill>
                <a:prstClr val="black">
                  <a:tint val="75000"/>
                </a:prstClr>
              </a:solidFill>
              <a:latin typeface="Calibri"/>
              <a:ea typeface="+mn-ea"/>
            </a:endParaRPr>
          </a:p>
        </p:txBody>
      </p:sp>
      <p:pic>
        <p:nvPicPr>
          <p:cNvPr id="10" name="Picture 9"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2"/>
          <p:cNvGrpSpPr>
            <a:grpSpLocks/>
          </p:cNvGrpSpPr>
          <p:nvPr userDrawn="1"/>
        </p:nvGrpSpPr>
        <p:grpSpPr bwMode="auto">
          <a:xfrm>
            <a:off x="0" y="1295400"/>
            <a:ext cx="7010400" cy="46038"/>
            <a:chOff x="1905000" y="6553200"/>
            <a:chExt cx="7010400" cy="45719"/>
          </a:xfrm>
        </p:grpSpPr>
        <p:sp>
          <p:nvSpPr>
            <p:cNvPr id="12" name="Rectangle 11"/>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4" name="Rectangle 13"/>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
        <p:nvSpPr>
          <p:cNvPr id="15" name="TextBox 14"/>
          <p:cNvSpPr txBox="1">
            <a:spLocks noChangeArrowheads="1"/>
          </p:cNvSpPr>
          <p:nvPr userDrawn="1"/>
        </p:nvSpPr>
        <p:spPr bwMode="auto">
          <a:xfrm>
            <a:off x="3276600" y="6623449"/>
            <a:ext cx="5867400" cy="219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fontAlgn="auto" hangingPunct="1">
              <a:spcBef>
                <a:spcPts val="0"/>
              </a:spcBef>
              <a:spcAft>
                <a:spcPts val="0"/>
              </a:spcAft>
              <a:defRPr/>
            </a:pPr>
            <a:r>
              <a:rPr lang="en-US" sz="825" b="1" dirty="0">
                <a:solidFill>
                  <a:srgbClr val="101141"/>
                </a:solidFill>
                <a:ea typeface="+mn-ea"/>
              </a:rPr>
              <a:t>BITS </a:t>
            </a:r>
            <a:r>
              <a:rPr lang="en-US" sz="825" dirty="0" err="1">
                <a:solidFill>
                  <a:srgbClr val="101141"/>
                </a:solidFill>
                <a:ea typeface="+mn-ea"/>
              </a:rPr>
              <a:t>Pilani</a:t>
            </a:r>
            <a:r>
              <a:rPr lang="en-US" sz="825" dirty="0">
                <a:solidFill>
                  <a:srgbClr val="101141"/>
                </a:solidFill>
                <a:ea typeface="+mn-ea"/>
              </a:rPr>
              <a:t>, Deemed to be University under Section 3 of UGC Act, 1956</a:t>
            </a:r>
          </a:p>
        </p:txBody>
      </p:sp>
      <p:grpSp>
        <p:nvGrpSpPr>
          <p:cNvPr id="16" name="Group 18"/>
          <p:cNvGrpSpPr>
            <a:grpSpLocks/>
          </p:cNvGrpSpPr>
          <p:nvPr userDrawn="1"/>
        </p:nvGrpSpPr>
        <p:grpSpPr bwMode="auto">
          <a:xfrm>
            <a:off x="2133600" y="6553200"/>
            <a:ext cx="7010400" cy="46038"/>
            <a:chOff x="1905000" y="6553200"/>
            <a:chExt cx="7010400" cy="45719"/>
          </a:xfrm>
        </p:grpSpPr>
        <p:sp>
          <p:nvSpPr>
            <p:cNvPr id="17" name="Rectangle 1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19" name="Rectangle 1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spTree>
    <p:extLst>
      <p:ext uri="{BB962C8B-B14F-4D97-AF65-F5344CB8AC3E}">
        <p14:creationId xmlns:p14="http://schemas.microsoft.com/office/powerpoint/2010/main" val="13234482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858815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360EB9-5FBF-4E1A-9216-A25F9898D720}"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622888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60EB9-5FBF-4E1A-9216-A25F9898D720}"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938790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360EB9-5FBF-4E1A-9216-A25F9898D720}" type="datetimeFigureOut">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1577191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360EB9-5FBF-4E1A-9216-A25F9898D720}" type="datetimeFigureOut">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3113861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360EB9-5FBF-4E1A-9216-A25F9898D720}" type="datetimeFigureOut">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4361344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2668145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E360EB9-5FBF-4E1A-9216-A25F9898D720}" type="datetimeFigureOut">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4028959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3577303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360EB9-5FBF-4E1A-9216-A25F9898D720}" type="datetimeFigureOut">
              <a:rPr lang="en-US" smtClean="0"/>
              <a:t>5/23/2020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61AFFF-E2F4-402D-873F-F9B1B7CF2EDD}" type="slidenum">
              <a:rPr lang="en-US" smtClean="0"/>
              <a:t>‹#›</a:t>
            </a:fld>
            <a:endParaRPr lang="en-US"/>
          </a:p>
        </p:txBody>
      </p:sp>
    </p:spTree>
    <p:extLst>
      <p:ext uri="{BB962C8B-B14F-4D97-AF65-F5344CB8AC3E}">
        <p14:creationId xmlns:p14="http://schemas.microsoft.com/office/powerpoint/2010/main" val="14277451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295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3962400"/>
            <a:ext cx="41148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61"/>
          <p:cNvSpPr>
            <a:spLocks noGrp="1" noChangeArrowheads="1"/>
          </p:cNvSpPr>
          <p:nvPr>
            <p:ph type="sldNum" sz="quarter" idx="10"/>
          </p:nvPr>
        </p:nvSpPr>
        <p:spPr>
          <a:ln/>
        </p:spPr>
        <p:txBody>
          <a:bodyPr/>
          <a:lstStyle>
            <a:lvl1pPr>
              <a:defRPr/>
            </a:lvl1pPr>
          </a:lstStyle>
          <a:p>
            <a:fld id="{7527DF60-8E67-4D51-B788-6381842FE9C4}" type="slidenum">
              <a:rPr lang="en-US" altLang="en-US"/>
              <a:pPr/>
              <a:t>‹#›</a:t>
            </a:fld>
            <a:endParaRPr lang="en-US" altLang="en-US"/>
          </a:p>
        </p:txBody>
      </p:sp>
    </p:spTree>
    <p:extLst>
      <p:ext uri="{BB962C8B-B14F-4D97-AF65-F5344CB8AC3E}">
        <p14:creationId xmlns:p14="http://schemas.microsoft.com/office/powerpoint/2010/main" val="4275655680"/>
      </p:ext>
    </p:extLst>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61"/>
          <p:cNvSpPr>
            <a:spLocks noGrp="1" noChangeArrowheads="1"/>
          </p:cNvSpPr>
          <p:nvPr>
            <p:ph type="sldNum" sz="quarter" idx="10"/>
          </p:nvPr>
        </p:nvSpPr>
        <p:spPr>
          <a:ln/>
        </p:spPr>
        <p:txBody>
          <a:bodyPr/>
          <a:lstStyle>
            <a:lvl1pPr>
              <a:defRPr/>
            </a:lvl1pPr>
          </a:lstStyle>
          <a:p>
            <a:fld id="{B35EC1F0-819D-423E-952C-4D14151BBD54}" type="slidenum">
              <a:rPr lang="en-US" altLang="en-US"/>
              <a:pPr/>
              <a:t>‹#›</a:t>
            </a:fld>
            <a:endParaRPr lang="en-US" altLang="en-US"/>
          </a:p>
        </p:txBody>
      </p:sp>
    </p:spTree>
    <p:extLst>
      <p:ext uri="{BB962C8B-B14F-4D97-AF65-F5344CB8AC3E}">
        <p14:creationId xmlns:p14="http://schemas.microsoft.com/office/powerpoint/2010/main" val="1346151211"/>
      </p:ext>
    </p:extLst>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763000" cy="609600"/>
          </a:xfrm>
        </p:spPr>
        <p:txBody>
          <a:bodyPr/>
          <a:lstStyle/>
          <a:p>
            <a:r>
              <a:rPr lang="en-US"/>
              <a:t>Click to edit Master title style</a:t>
            </a:r>
          </a:p>
        </p:txBody>
      </p:sp>
      <p:sp>
        <p:nvSpPr>
          <p:cNvPr id="3" name="Text Placeholder 2"/>
          <p:cNvSpPr>
            <a:spLocks noGrp="1"/>
          </p:cNvSpPr>
          <p:nvPr>
            <p:ph type="body" sz="half" idx="1"/>
          </p:nvPr>
        </p:nvSpPr>
        <p:spPr>
          <a:xfrm>
            <a:off x="304800" y="1295400"/>
            <a:ext cx="4114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572000" y="1295400"/>
            <a:ext cx="4114800" cy="5181600"/>
          </a:xfrm>
        </p:spPr>
        <p:txBody>
          <a:bodyPr/>
          <a:lstStyle/>
          <a:p>
            <a:pPr lvl="0"/>
            <a:endParaRPr lang="en-US" noProof="0"/>
          </a:p>
        </p:txBody>
      </p:sp>
      <p:sp>
        <p:nvSpPr>
          <p:cNvPr id="5" name="Rectangle 2061"/>
          <p:cNvSpPr>
            <a:spLocks noGrp="1" noChangeArrowheads="1"/>
          </p:cNvSpPr>
          <p:nvPr>
            <p:ph type="sldNum" sz="quarter" idx="10"/>
          </p:nvPr>
        </p:nvSpPr>
        <p:spPr>
          <a:ln/>
        </p:spPr>
        <p:txBody>
          <a:bodyPr/>
          <a:lstStyle>
            <a:lvl1pPr>
              <a:defRPr/>
            </a:lvl1pPr>
          </a:lstStyle>
          <a:p>
            <a:fld id="{46D1484D-D071-4A56-98E1-E99019882447}" type="slidenum">
              <a:rPr lang="en-US" altLang="en-US"/>
              <a:pPr/>
              <a:t>‹#›</a:t>
            </a:fld>
            <a:endParaRPr lang="en-US" altLang="en-US"/>
          </a:p>
        </p:txBody>
      </p:sp>
    </p:spTree>
    <p:extLst>
      <p:ext uri="{BB962C8B-B14F-4D97-AF65-F5344CB8AC3E}">
        <p14:creationId xmlns:p14="http://schemas.microsoft.com/office/powerpoint/2010/main" val="283765381"/>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5/23/2020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5/23/2020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5/23/2020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5/23/2020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5/23/2020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82"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E360EB9-5FBF-4E1A-9216-A25F9898D720}" type="datetimeFigureOut">
              <a:rPr lang="en-US" smtClean="0"/>
              <a:t>5/23/2020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561AFFF-E2F4-402D-873F-F9B1B7CF2EDD}" type="slidenum">
              <a:rPr lang="en-US" smtClean="0"/>
              <a:t>‹#›</a:t>
            </a:fld>
            <a:endParaRPr lang="en-US"/>
          </a:p>
        </p:txBody>
      </p:sp>
    </p:spTree>
    <p:extLst>
      <p:ext uri="{BB962C8B-B14F-4D97-AF65-F5344CB8AC3E}">
        <p14:creationId xmlns:p14="http://schemas.microsoft.com/office/powerpoint/2010/main" val="22839355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2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8.emf"/><Relationship Id="rId3" Type="http://schemas.openxmlformats.org/officeDocument/2006/relationships/notesSlide" Target="../notesSlides/notesSlide3.xml"/><Relationship Id="rId7" Type="http://schemas.openxmlformats.org/officeDocument/2006/relationships/image" Target="../media/image15.wmf"/><Relationship Id="rId12" Type="http://schemas.openxmlformats.org/officeDocument/2006/relationships/oleObject" Target="../embeddings/oleObject8.bin"/><Relationship Id="rId17" Type="http://schemas.openxmlformats.org/officeDocument/2006/relationships/image" Target="../media/image20.wmf"/><Relationship Id="rId2" Type="http://schemas.openxmlformats.org/officeDocument/2006/relationships/slideLayout" Target="../slideLayouts/slideLayout20.xml"/><Relationship Id="rId16"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7.wmf"/><Relationship Id="rId5" Type="http://schemas.openxmlformats.org/officeDocument/2006/relationships/image" Target="../media/image14.emf"/><Relationship Id="rId15" Type="http://schemas.openxmlformats.org/officeDocument/2006/relationships/image" Target="../media/image1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6.wmf"/><Relationship Id="rId1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0.xml"/><Relationship Id="rId1" Type="http://schemas.openxmlformats.org/officeDocument/2006/relationships/vmlDrawing" Target="../drawings/vmlDrawing3.vml"/><Relationship Id="rId6" Type="http://schemas.openxmlformats.org/officeDocument/2006/relationships/image" Target="../media/image22.jpeg"/><Relationship Id="rId5" Type="http://schemas.openxmlformats.org/officeDocument/2006/relationships/image" Target="../media/image21.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0.xml"/><Relationship Id="rId1" Type="http://schemas.openxmlformats.org/officeDocument/2006/relationships/vmlDrawing" Target="../drawings/vmlDrawing4.vml"/><Relationship Id="rId5" Type="http://schemas.openxmlformats.org/officeDocument/2006/relationships/image" Target="../media/image26.png"/><Relationship Id="rId4" Type="http://schemas.openxmlformats.org/officeDocument/2006/relationships/image" Target="../media/image25.emf"/></Relationships>
</file>

<file path=ppt/slides/_rels/slide2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0.xml"/><Relationship Id="rId1" Type="http://schemas.openxmlformats.org/officeDocument/2006/relationships/vmlDrawing" Target="../drawings/vmlDrawing5.vml"/><Relationship Id="rId6" Type="http://schemas.openxmlformats.org/officeDocument/2006/relationships/image" Target="../media/image29.wmf"/><Relationship Id="rId5" Type="http://schemas.openxmlformats.org/officeDocument/2006/relationships/oleObject" Target="../embeddings/oleObject14.bin"/><Relationship Id="rId4" Type="http://schemas.openxmlformats.org/officeDocument/2006/relationships/image" Target="../media/image2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0.xml"/><Relationship Id="rId1" Type="http://schemas.openxmlformats.org/officeDocument/2006/relationships/vmlDrawing" Target="../drawings/vmlDrawing6.vml"/><Relationship Id="rId6" Type="http://schemas.openxmlformats.org/officeDocument/2006/relationships/image" Target="../media/image30.wmf"/><Relationship Id="rId5" Type="http://schemas.openxmlformats.org/officeDocument/2006/relationships/oleObject" Target="../embeddings/oleObject16.bin"/><Relationship Id="rId4" Type="http://schemas.openxmlformats.org/officeDocument/2006/relationships/image" Target="../media/image2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0.xml"/><Relationship Id="rId1" Type="http://schemas.openxmlformats.org/officeDocument/2006/relationships/vmlDrawing" Target="../drawings/vmlDrawing7.vml"/><Relationship Id="rId4" Type="http://schemas.openxmlformats.org/officeDocument/2006/relationships/image" Target="../media/image32.emf"/></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34.wmf"/><Relationship Id="rId2" Type="http://schemas.openxmlformats.org/officeDocument/2006/relationships/slideLayout" Target="../slideLayouts/slideLayout20.xml"/><Relationship Id="rId1" Type="http://schemas.openxmlformats.org/officeDocument/2006/relationships/vmlDrawing" Target="../drawings/vmlDrawing8.vml"/><Relationship Id="rId6" Type="http://schemas.openxmlformats.org/officeDocument/2006/relationships/oleObject" Target="../embeddings/oleObject19.bin"/><Relationship Id="rId5" Type="http://schemas.openxmlformats.org/officeDocument/2006/relationships/image" Target="../media/image33.wmf"/><Relationship Id="rId4" Type="http://schemas.openxmlformats.org/officeDocument/2006/relationships/oleObject" Target="../embeddings/oleObject18.bin"/></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0.xml"/><Relationship Id="rId1" Type="http://schemas.openxmlformats.org/officeDocument/2006/relationships/vmlDrawing" Target="../drawings/vmlDrawing9.vml"/><Relationship Id="rId4" Type="http://schemas.openxmlformats.org/officeDocument/2006/relationships/image" Target="../media/image3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0.xml"/><Relationship Id="rId1" Type="http://schemas.openxmlformats.org/officeDocument/2006/relationships/vmlDrawing" Target="../drawings/vmlDrawing10.vml"/><Relationship Id="rId4" Type="http://schemas.openxmlformats.org/officeDocument/2006/relationships/image" Target="../media/image36.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0.xml"/><Relationship Id="rId1" Type="http://schemas.openxmlformats.org/officeDocument/2006/relationships/vmlDrawing" Target="../drawings/vmlDrawing11.vml"/><Relationship Id="rId4" Type="http://schemas.openxmlformats.org/officeDocument/2006/relationships/image" Target="../media/image37.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9.wmf"/><Relationship Id="rId2" Type="http://schemas.openxmlformats.org/officeDocument/2006/relationships/slideLayout" Target="../slideLayouts/slideLayout20.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38.wmf"/><Relationship Id="rId4" Type="http://schemas.openxmlformats.org/officeDocument/2006/relationships/oleObject" Target="../embeddings/oleObject23.bin"/></Relationships>
</file>

<file path=ppt/slides/_rels/slide42.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IN" sz="3600" dirty="0">
                <a:latin typeface="Times New Roman" panose="02020603050405020304" pitchFamily="18" charset="0"/>
                <a:cs typeface="Times New Roman" panose="02020603050405020304" pitchFamily="18" charset="0"/>
              </a:rPr>
              <a:t>S2-19_DSECLZC415</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Classification and Prediction</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
        <p:nvSpPr>
          <p:cNvPr id="4" name="TextBox 3">
            <a:extLst>
              <a:ext uri="{FF2B5EF4-FFF2-40B4-BE49-F238E27FC236}">
                <a16:creationId xmlns:a16="http://schemas.microsoft.com/office/drawing/2014/main" id="{4BC9415B-5A05-4D2C-B3B9-AFE2001A6675}"/>
              </a:ext>
            </a:extLst>
          </p:cNvPr>
          <p:cNvSpPr txBox="1"/>
          <p:nvPr/>
        </p:nvSpPr>
        <p:spPr>
          <a:xfrm>
            <a:off x="6225466" y="6488668"/>
            <a:ext cx="4495800" cy="369332"/>
          </a:xfrm>
          <a:prstGeom prst="rect">
            <a:avLst/>
          </a:prstGeom>
          <a:noFill/>
        </p:spPr>
        <p:txBody>
          <a:bodyPr wrap="square" rtlCol="0">
            <a:spAutoFit/>
          </a:bodyPr>
          <a:lstStyle/>
          <a:p>
            <a:r>
              <a:rPr lang="en-US" b="1" dirty="0"/>
              <a:t>Slide Courtesy: Prof. T.V. Rao</a:t>
            </a:r>
            <a:endParaRPr lang="en-IN" b="1" dirty="0"/>
          </a:p>
        </p:txBody>
      </p:sp>
      <p:sp>
        <p:nvSpPr>
          <p:cNvPr id="3" name="TextBox 2"/>
          <p:cNvSpPr txBox="1"/>
          <p:nvPr/>
        </p:nvSpPr>
        <p:spPr>
          <a:xfrm>
            <a:off x="4254318" y="5149334"/>
            <a:ext cx="4280082" cy="646331"/>
          </a:xfrm>
          <a:prstGeom prst="rect">
            <a:avLst/>
          </a:prstGeom>
          <a:noFill/>
        </p:spPr>
        <p:txBody>
          <a:bodyPr wrap="none" rtlCol="0">
            <a:spAutoFit/>
          </a:bodyPr>
          <a:lstStyle/>
          <a:p>
            <a:r>
              <a:rPr lang="en-US" i="1" dirty="0" smtClean="0">
                <a:solidFill>
                  <a:schemeClr val="bg1"/>
                </a:solidFill>
              </a:rPr>
              <a:t>Presented by </a:t>
            </a:r>
            <a:r>
              <a:rPr lang="en-US" i="1" dirty="0" err="1" smtClean="0">
                <a:solidFill>
                  <a:schemeClr val="bg1"/>
                </a:solidFill>
              </a:rPr>
              <a:t>Dr.D.VENAKTA</a:t>
            </a:r>
            <a:r>
              <a:rPr lang="en-US" i="1" dirty="0" smtClean="0">
                <a:solidFill>
                  <a:schemeClr val="bg1"/>
                </a:solidFill>
              </a:rPr>
              <a:t> SUBRAMANIAN</a:t>
            </a:r>
          </a:p>
          <a:p>
            <a:r>
              <a:rPr lang="en-US" i="1" dirty="0" smtClean="0">
                <a:solidFill>
                  <a:schemeClr val="bg1"/>
                </a:solidFill>
              </a:rPr>
              <a:t>23</a:t>
            </a:r>
            <a:r>
              <a:rPr lang="en-US" i="1" baseline="30000" dirty="0" smtClean="0">
                <a:solidFill>
                  <a:schemeClr val="bg1"/>
                </a:solidFill>
              </a:rPr>
              <a:t>rd</a:t>
            </a:r>
            <a:r>
              <a:rPr lang="en-US" i="1" dirty="0" smtClean="0">
                <a:solidFill>
                  <a:schemeClr val="bg1"/>
                </a:solidFill>
              </a:rPr>
              <a:t> May 2020</a:t>
            </a:r>
            <a:endParaRPr lang="en-IN" i="1" dirty="0">
              <a:solidFill>
                <a:schemeClr val="bg1"/>
              </a:solidFill>
            </a:endParaRPr>
          </a:p>
        </p:txBody>
      </p:sp>
    </p:spTree>
    <p:extLst>
      <p:ext uri="{BB962C8B-B14F-4D97-AF65-F5344CB8AC3E}">
        <p14:creationId xmlns:p14="http://schemas.microsoft.com/office/powerpoint/2010/main" val="41312359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77" y="106508"/>
            <a:ext cx="7406987" cy="586220"/>
          </a:xfrm>
        </p:spPr>
        <p:style>
          <a:lnRef idx="1">
            <a:schemeClr val="accent4"/>
          </a:lnRef>
          <a:fillRef idx="3">
            <a:schemeClr val="accent4"/>
          </a:fillRef>
          <a:effectRef idx="2">
            <a:schemeClr val="accent4"/>
          </a:effectRef>
          <a:fontRef idx="minor">
            <a:schemeClr val="lt1"/>
          </a:fontRef>
        </p:style>
        <p:txBody>
          <a:bodyPr>
            <a:normAutofit fontScale="90000"/>
          </a:bodyPr>
          <a:lstStyle/>
          <a:p>
            <a:r>
              <a:rPr lang="en-US" dirty="0" smtClean="0"/>
              <a:t>ENTROPY &amp; INFORMATION GAIN</a:t>
            </a:r>
            <a:endParaRPr lang="en-IN" dirty="0"/>
          </a:p>
        </p:txBody>
      </p:sp>
      <p:pic>
        <p:nvPicPr>
          <p:cNvPr id="5" name="Content Placeholder 4"/>
          <p:cNvPicPr>
            <a:picLocks noGrp="1" noChangeAspect="1"/>
          </p:cNvPicPr>
          <p:nvPr>
            <p:ph idx="1"/>
          </p:nvPr>
        </p:nvPicPr>
        <p:blipFill>
          <a:blip r:embed="rId2"/>
          <a:stretch>
            <a:fillRect/>
          </a:stretch>
        </p:blipFill>
        <p:spPr>
          <a:xfrm>
            <a:off x="480868" y="692728"/>
            <a:ext cx="4303568" cy="1051287"/>
          </a:xfrm>
          <a:prstGeom prst="rect">
            <a:avLst/>
          </a:prstGeom>
        </p:spPr>
      </p:pic>
      <p:sp>
        <p:nvSpPr>
          <p:cNvPr id="4" name="Slide Number Placeholder 3"/>
          <p:cNvSpPr>
            <a:spLocks noGrp="1"/>
          </p:cNvSpPr>
          <p:nvPr>
            <p:ph type="sldNum" sz="quarter" idx="12"/>
          </p:nvPr>
        </p:nvSpPr>
        <p:spPr/>
        <p:txBody>
          <a:bodyPr/>
          <a:lstStyle/>
          <a:p>
            <a:fld id="{D26740DE-8293-487D-9531-1FF883CE0649}" type="slidenum">
              <a:rPr lang="en-US" smtClean="0"/>
              <a:t>10</a:t>
            </a:fld>
            <a:endParaRPr lang="en-US"/>
          </a:p>
        </p:txBody>
      </p:sp>
      <p:sp>
        <p:nvSpPr>
          <p:cNvPr id="6" name="Rectangle 5"/>
          <p:cNvSpPr/>
          <p:nvPr/>
        </p:nvSpPr>
        <p:spPr>
          <a:xfrm>
            <a:off x="374072" y="1619332"/>
            <a:ext cx="7855527" cy="2308324"/>
          </a:xfrm>
          <a:prstGeom prst="rect">
            <a:avLst/>
          </a:prstGeom>
        </p:spPr>
        <p:txBody>
          <a:bodyPr wrap="square">
            <a:spAutoFit/>
          </a:bodyPr>
          <a:lstStyle/>
          <a:p>
            <a:pPr>
              <a:buFont typeface="Arial" panose="020B0604020202020204" pitchFamily="34" charset="0"/>
              <a:buChar char="•"/>
            </a:pPr>
            <a:r>
              <a:rPr lang="en-US" dirty="0">
                <a:solidFill>
                  <a:srgbClr val="5A5A5A"/>
                </a:solidFill>
                <a:latin typeface="Cantarell"/>
              </a:rPr>
              <a:t>Favors splits with small counts but many unique values.</a:t>
            </a:r>
          </a:p>
          <a:p>
            <a:pPr>
              <a:buFont typeface="Arial" panose="020B0604020202020204" pitchFamily="34" charset="0"/>
              <a:buChar char="•"/>
            </a:pPr>
            <a:r>
              <a:rPr lang="en-US" dirty="0">
                <a:solidFill>
                  <a:srgbClr val="5A5A5A"/>
                </a:solidFill>
                <a:latin typeface="Cantarell"/>
              </a:rPr>
              <a:t>Weights probability of class by log(base=2) of the class probability</a:t>
            </a:r>
          </a:p>
          <a:p>
            <a:pPr>
              <a:buFont typeface="Arial" panose="020B0604020202020204" pitchFamily="34" charset="0"/>
              <a:buChar char="•"/>
            </a:pPr>
            <a:r>
              <a:rPr lang="en-US" b="1" dirty="0">
                <a:solidFill>
                  <a:srgbClr val="5A5A5A"/>
                </a:solidFill>
                <a:latin typeface="Cantarell"/>
              </a:rPr>
              <a:t>A smaller value of Entropy is better. </a:t>
            </a:r>
            <a:r>
              <a:rPr lang="en-US" dirty="0">
                <a:solidFill>
                  <a:srgbClr val="5A5A5A"/>
                </a:solidFill>
                <a:latin typeface="Cantarell"/>
              </a:rPr>
              <a:t> </a:t>
            </a:r>
            <a:endParaRPr lang="en-US" dirty="0" smtClean="0">
              <a:solidFill>
                <a:srgbClr val="5A5A5A"/>
              </a:solidFill>
              <a:latin typeface="Cantarell"/>
            </a:endParaRPr>
          </a:p>
          <a:p>
            <a:pPr>
              <a:buFont typeface="Arial" panose="020B0604020202020204" pitchFamily="34" charset="0"/>
              <a:buChar char="•"/>
            </a:pPr>
            <a:r>
              <a:rPr lang="en-US" dirty="0" smtClean="0">
                <a:solidFill>
                  <a:srgbClr val="5A5A5A"/>
                </a:solidFill>
                <a:latin typeface="Cantarell"/>
              </a:rPr>
              <a:t>That </a:t>
            </a:r>
            <a:r>
              <a:rPr lang="en-US" dirty="0">
                <a:solidFill>
                  <a:srgbClr val="5A5A5A"/>
                </a:solidFill>
                <a:latin typeface="Cantarell"/>
              </a:rPr>
              <a:t>makes the difference between the parent node’s entropy larger.</a:t>
            </a:r>
          </a:p>
          <a:p>
            <a:pPr>
              <a:buFont typeface="Arial" panose="020B0604020202020204" pitchFamily="34" charset="0"/>
              <a:buChar char="•"/>
            </a:pPr>
            <a:r>
              <a:rPr lang="en-US" dirty="0">
                <a:solidFill>
                  <a:srgbClr val="5A5A5A"/>
                </a:solidFill>
                <a:latin typeface="Cantarell"/>
              </a:rPr>
              <a:t>Information Gain is the Entropy of the parent node minus the entropy of the child nodes.</a:t>
            </a:r>
          </a:p>
          <a:p>
            <a:pPr>
              <a:buFont typeface="Arial" panose="020B0604020202020204" pitchFamily="34" charset="0"/>
              <a:buChar char="•"/>
            </a:pPr>
            <a:r>
              <a:rPr lang="en-US" dirty="0">
                <a:solidFill>
                  <a:srgbClr val="5A5A5A"/>
                </a:solidFill>
                <a:latin typeface="Cantarell"/>
              </a:rPr>
              <a:t>Entropy is calculated [ P(class1)*log(P(class1),2) + P(class2)*log(P(class2),2) + … + P(</a:t>
            </a:r>
            <a:r>
              <a:rPr lang="en-US" dirty="0" err="1">
                <a:solidFill>
                  <a:srgbClr val="5A5A5A"/>
                </a:solidFill>
                <a:latin typeface="Cantarell"/>
              </a:rPr>
              <a:t>classN</a:t>
            </a:r>
            <a:r>
              <a:rPr lang="en-US" dirty="0">
                <a:solidFill>
                  <a:srgbClr val="5A5A5A"/>
                </a:solidFill>
                <a:latin typeface="Cantarell"/>
              </a:rPr>
              <a:t>)*log(P(</a:t>
            </a:r>
            <a:r>
              <a:rPr lang="en-US" dirty="0" err="1">
                <a:solidFill>
                  <a:srgbClr val="5A5A5A"/>
                </a:solidFill>
                <a:latin typeface="Cantarell"/>
              </a:rPr>
              <a:t>classN</a:t>
            </a:r>
            <a:r>
              <a:rPr lang="en-US" dirty="0">
                <a:solidFill>
                  <a:srgbClr val="5A5A5A"/>
                </a:solidFill>
                <a:latin typeface="Cantarell"/>
              </a:rPr>
              <a:t>),2)]</a:t>
            </a:r>
            <a:endParaRPr lang="en-US" b="0" i="0" dirty="0">
              <a:solidFill>
                <a:srgbClr val="5A5A5A"/>
              </a:solidFill>
              <a:effectLst/>
              <a:latin typeface="Cantarell"/>
            </a:endParaRPr>
          </a:p>
        </p:txBody>
      </p:sp>
      <p:sp>
        <p:nvSpPr>
          <p:cNvPr id="7" name="Rectangle 6"/>
          <p:cNvSpPr/>
          <p:nvPr/>
        </p:nvSpPr>
        <p:spPr>
          <a:xfrm>
            <a:off x="346652" y="4011413"/>
            <a:ext cx="8132330" cy="2308324"/>
          </a:xfrm>
          <a:prstGeom prst="rect">
            <a:avLst/>
          </a:prstGeom>
        </p:spPr>
        <p:txBody>
          <a:bodyPr wrap="square">
            <a:spAutoFit/>
          </a:bodyPr>
          <a:lstStyle/>
          <a:p>
            <a:r>
              <a:rPr lang="en-US" dirty="0">
                <a:solidFill>
                  <a:srgbClr val="5A5A5A"/>
                </a:solidFill>
                <a:latin typeface="Cantarell"/>
              </a:rPr>
              <a:t>When you use Information Gain, which uses Entropy as the base calculation, you have a wider range of results.  The Gini Index caps at one.  </a:t>
            </a:r>
            <a:endParaRPr lang="en-US" dirty="0" smtClean="0">
              <a:solidFill>
                <a:srgbClr val="5A5A5A"/>
              </a:solidFill>
              <a:latin typeface="Cantarell"/>
            </a:endParaRPr>
          </a:p>
          <a:p>
            <a:r>
              <a:rPr lang="en-US" dirty="0" smtClean="0">
                <a:solidFill>
                  <a:srgbClr val="5A5A5A"/>
                </a:solidFill>
                <a:latin typeface="Cantarell"/>
              </a:rPr>
              <a:t>The </a:t>
            </a:r>
            <a:r>
              <a:rPr lang="en-US" dirty="0">
                <a:solidFill>
                  <a:srgbClr val="5A5A5A"/>
                </a:solidFill>
                <a:latin typeface="Cantarell"/>
              </a:rPr>
              <a:t>maximum value for Entropy depends on the number of classes.  It’s based on base-2, so if you have…</a:t>
            </a:r>
          </a:p>
          <a:p>
            <a:pPr>
              <a:buFont typeface="Arial" panose="020B0604020202020204" pitchFamily="34" charset="0"/>
              <a:buChar char="•"/>
            </a:pPr>
            <a:r>
              <a:rPr lang="en-US" dirty="0">
                <a:solidFill>
                  <a:srgbClr val="5A5A5A"/>
                </a:solidFill>
                <a:latin typeface="Cantarell"/>
              </a:rPr>
              <a:t>Two classes: Max entropy is 1.</a:t>
            </a:r>
          </a:p>
          <a:p>
            <a:pPr>
              <a:buFont typeface="Arial" panose="020B0604020202020204" pitchFamily="34" charset="0"/>
              <a:buChar char="•"/>
            </a:pPr>
            <a:r>
              <a:rPr lang="en-US" dirty="0">
                <a:solidFill>
                  <a:srgbClr val="5A5A5A"/>
                </a:solidFill>
                <a:latin typeface="Cantarell"/>
              </a:rPr>
              <a:t>Four Classes: Max entropy is 2.</a:t>
            </a:r>
          </a:p>
          <a:p>
            <a:pPr>
              <a:buFont typeface="Arial" panose="020B0604020202020204" pitchFamily="34" charset="0"/>
              <a:buChar char="•"/>
            </a:pPr>
            <a:r>
              <a:rPr lang="en-US" dirty="0">
                <a:solidFill>
                  <a:srgbClr val="5A5A5A"/>
                </a:solidFill>
                <a:latin typeface="Cantarell"/>
              </a:rPr>
              <a:t>Eight Classes: Max entropy is 3.</a:t>
            </a:r>
          </a:p>
          <a:p>
            <a:pPr>
              <a:buFont typeface="Arial" panose="020B0604020202020204" pitchFamily="34" charset="0"/>
              <a:buChar char="•"/>
            </a:pPr>
            <a:r>
              <a:rPr lang="en-US" dirty="0">
                <a:solidFill>
                  <a:srgbClr val="5A5A5A"/>
                </a:solidFill>
                <a:latin typeface="Cantarell"/>
              </a:rPr>
              <a:t>16 classes: Max entropy is 4.</a:t>
            </a:r>
            <a:endParaRPr lang="en-US" b="0" i="0" dirty="0">
              <a:solidFill>
                <a:srgbClr val="5A5A5A"/>
              </a:solidFill>
              <a:effectLst/>
              <a:latin typeface="Cantarell"/>
            </a:endParaRPr>
          </a:p>
        </p:txBody>
      </p:sp>
    </p:spTree>
    <p:extLst>
      <p:ext uri="{BB962C8B-B14F-4D97-AF65-F5344CB8AC3E}">
        <p14:creationId xmlns:p14="http://schemas.microsoft.com/office/powerpoint/2010/main" val="40620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a:extLst>
              <a:ext uri="{FF2B5EF4-FFF2-40B4-BE49-F238E27FC236}">
                <a16:creationId xmlns:a16="http://schemas.microsoft.com/office/drawing/2014/main" id="{5B104D91-E07A-48F9-8F1C-3AFBAC30C294}"/>
              </a:ext>
            </a:extLst>
          </p:cNvPr>
          <p:cNvSpPr txBox="1">
            <a:spLocks noChangeArrowheads="1"/>
          </p:cNvSpPr>
          <p:nvPr/>
        </p:nvSpPr>
        <p:spPr>
          <a:xfrm>
            <a:off x="1277463" y="2422567"/>
            <a:ext cx="6589073" cy="625434"/>
          </a:xfrm>
          <a:prstGeom prst="rect">
            <a:avLst/>
          </a:prstGeom>
        </p:spPr>
        <p:txBody>
          <a:bodyPr vert="horz" lIns="91440" tIns="45720" rIns="91440" bIns="45720" rtlCol="0" anchor="ctr">
            <a:noAutofit/>
          </a:bodyPr>
          <a:lstStyle>
            <a:lvl1pPr algn="l" defTabSz="914400" rtl="0" eaLnBrk="1" latinLnBrk="0" hangingPunct="1">
              <a:lnSpc>
                <a:spcPts val="3000"/>
              </a:lnSpc>
              <a:spcBef>
                <a:spcPct val="0"/>
              </a:spcBef>
              <a:buNone/>
              <a:defRPr sz="3300" kern="1200" baseline="0">
                <a:solidFill>
                  <a:schemeClr val="bg1"/>
                </a:solidFill>
                <a:latin typeface="+mj-lt"/>
                <a:ea typeface="+mj-ea"/>
                <a:cs typeface="+mj-cs"/>
              </a:defRPr>
            </a:lvl1pPr>
          </a:lstStyle>
          <a:p>
            <a:pPr algn="ctr"/>
            <a:r>
              <a:rPr lang="en-US" altLang="en-US" sz="3600" b="1" dirty="0">
                <a:solidFill>
                  <a:schemeClr val="tx1"/>
                </a:solidFill>
                <a:latin typeface="Times New Roman" panose="02020603050405020304" pitchFamily="18" charset="0"/>
                <a:cs typeface="Times New Roman" panose="02020603050405020304" pitchFamily="18" charset="0"/>
              </a:rPr>
              <a:t>Further Attribute Evaluation Measures</a:t>
            </a:r>
          </a:p>
        </p:txBody>
      </p:sp>
    </p:spTree>
    <p:extLst>
      <p:ext uri="{BB962C8B-B14F-4D97-AF65-F5344CB8AC3E}">
        <p14:creationId xmlns:p14="http://schemas.microsoft.com/office/powerpoint/2010/main" val="38825368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a16="http://schemas.microsoft.com/office/drawing/2014/main" id="{3E5B9C10-7313-4DA5-A234-AC62B72FDEC7}"/>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21D90A1-E779-49B1-BF27-D27364AC332E}" type="slidenum">
              <a:rPr lang="en-US" altLang="en-US" smtClean="0"/>
              <a:pPr/>
              <a:t>12</a:t>
            </a:fld>
            <a:endParaRPr lang="en-US" altLang="en-US"/>
          </a:p>
        </p:txBody>
      </p:sp>
      <p:sp>
        <p:nvSpPr>
          <p:cNvPr id="15363" name="Rectangle 2">
            <a:extLst>
              <a:ext uri="{FF2B5EF4-FFF2-40B4-BE49-F238E27FC236}">
                <a16:creationId xmlns:a16="http://schemas.microsoft.com/office/drawing/2014/main" id="{AD8879AA-0220-44F8-8531-155329B8C4C6}"/>
              </a:ext>
            </a:extLst>
          </p:cNvPr>
          <p:cNvSpPr>
            <a:spLocks noChangeArrowheads="1"/>
          </p:cNvSpPr>
          <p:nvPr/>
        </p:nvSpPr>
        <p:spPr bwMode="auto">
          <a:xfrm>
            <a:off x="381000" y="762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n-US" altLang="en-US" sz="3200" b="1" dirty="0">
                <a:latin typeface="+mn-lt"/>
              </a:rPr>
              <a:t>Attribute Selection Measure: Information Gain (ID3/C4.5)</a:t>
            </a:r>
          </a:p>
        </p:txBody>
      </p:sp>
      <p:sp>
        <p:nvSpPr>
          <p:cNvPr id="15364" name="Rectangle 3">
            <a:extLst>
              <a:ext uri="{FF2B5EF4-FFF2-40B4-BE49-F238E27FC236}">
                <a16:creationId xmlns:a16="http://schemas.microsoft.com/office/drawing/2014/main" id="{219B4302-417F-40B8-ACE3-A1F5D63C8BFC}"/>
              </a:ext>
            </a:extLst>
          </p:cNvPr>
          <p:cNvSpPr>
            <a:spLocks noChangeArrowheads="1"/>
          </p:cNvSpPr>
          <p:nvPr/>
        </p:nvSpPr>
        <p:spPr bwMode="auto">
          <a:xfrm>
            <a:off x="301625" y="1311275"/>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Select the attribute with the highest information gain</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latin typeface="Calibri" panose="020F0502020204030204" pitchFamily="34" charset="0"/>
              </a:rPr>
              <a:t>Let </a:t>
            </a:r>
            <a:r>
              <a:rPr lang="en-US" altLang="en-US" sz="2400" i="1" dirty="0">
                <a:latin typeface="Calibri" panose="020F0502020204030204" pitchFamily="34" charset="0"/>
              </a:rPr>
              <a:t>p</a:t>
            </a:r>
            <a:r>
              <a:rPr lang="en-US" altLang="en-US" sz="2400" i="1" baseline="-25000" dirty="0">
                <a:latin typeface="Calibri" panose="020F0502020204030204" pitchFamily="34" charset="0"/>
              </a:rPr>
              <a:t>i</a:t>
            </a:r>
            <a:r>
              <a:rPr lang="en-US" altLang="en-US" sz="2400" dirty="0">
                <a:latin typeface="Calibri" panose="020F0502020204030204" pitchFamily="34" charset="0"/>
              </a:rPr>
              <a:t> be the probability that an arbitrary tuple in D belongs to class </a:t>
            </a:r>
            <a:r>
              <a:rPr lang="en-US" altLang="en-US" sz="2400" dirty="0" err="1">
                <a:latin typeface="Calibri" panose="020F0502020204030204" pitchFamily="34" charset="0"/>
              </a:rPr>
              <a:t>C</a:t>
            </a:r>
            <a:r>
              <a:rPr lang="en-US" altLang="en-US" sz="2400" baseline="-25000" dirty="0" err="1">
                <a:latin typeface="Calibri" panose="020F0502020204030204" pitchFamily="34" charset="0"/>
              </a:rPr>
              <a:t>i</a:t>
            </a:r>
            <a:r>
              <a:rPr lang="en-US" altLang="en-US" sz="2400" dirty="0">
                <a:latin typeface="Calibri" panose="020F0502020204030204" pitchFamily="34" charset="0"/>
              </a:rPr>
              <a:t>, estimated by |</a:t>
            </a:r>
            <a:r>
              <a:rPr lang="en-US" altLang="en-US" sz="2400" dirty="0" err="1">
                <a:latin typeface="Calibri" panose="020F0502020204030204" pitchFamily="34" charset="0"/>
              </a:rPr>
              <a:t>C</a:t>
            </a:r>
            <a:r>
              <a:rPr lang="en-US" altLang="en-US" sz="2400" i="1" baseline="-25000" dirty="0" err="1">
                <a:latin typeface="Calibri" panose="020F0502020204030204" pitchFamily="34" charset="0"/>
              </a:rPr>
              <a:t>i</a:t>
            </a:r>
            <a:r>
              <a:rPr lang="en-US" altLang="en-US" sz="2400" baseline="-25000" dirty="0">
                <a:latin typeface="Calibri" panose="020F0502020204030204" pitchFamily="34" charset="0"/>
              </a:rPr>
              <a:t>, D</a:t>
            </a:r>
            <a:r>
              <a:rPr lang="en-US" altLang="en-US" sz="2400" dirty="0">
                <a:latin typeface="Calibri" panose="020F0502020204030204" pitchFamily="34" charset="0"/>
              </a:rPr>
              <a:t>|/|D|</a:t>
            </a: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solidFill>
                  <a:schemeClr val="hlink"/>
                </a:solidFill>
                <a:latin typeface="Calibri" panose="020F0502020204030204" pitchFamily="34" charset="0"/>
              </a:rPr>
              <a:t>Expected information</a:t>
            </a:r>
            <a:r>
              <a:rPr lang="en-US" altLang="en-US" sz="2400" dirty="0">
                <a:latin typeface="Calibri" panose="020F0502020204030204" pitchFamily="34" charset="0"/>
              </a:rPr>
              <a:t> (</a:t>
            </a:r>
            <a:r>
              <a:rPr lang="en-US" altLang="en-US" sz="2400" b="1" dirty="0">
                <a:solidFill>
                  <a:srgbClr val="FF0000"/>
                </a:solidFill>
                <a:latin typeface="Calibri" panose="020F0502020204030204" pitchFamily="34" charset="0"/>
              </a:rPr>
              <a:t>entropy</a:t>
            </a:r>
            <a:r>
              <a:rPr lang="en-US" altLang="en-US" sz="2400" dirty="0">
                <a:latin typeface="Calibri" panose="020F0502020204030204" pitchFamily="34" charset="0"/>
              </a:rPr>
              <a:t>) needed to classify a tuple in D:</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a:solidFill>
                  <a:schemeClr val="hlink"/>
                </a:solidFill>
                <a:latin typeface="Calibri" panose="020F0502020204030204" pitchFamily="34" charset="0"/>
              </a:rPr>
              <a:t>Information</a:t>
            </a:r>
            <a:r>
              <a:rPr lang="en-US" altLang="en-US" sz="2400" dirty="0">
                <a:latin typeface="Calibri" panose="020F0502020204030204" pitchFamily="34" charset="0"/>
              </a:rPr>
              <a:t> needed (after using A to split D into v partitions) to classify D:</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a:p>
            <a:pPr eaLnBrk="1" hangingPunct="1">
              <a:lnSpc>
                <a:spcPct val="110000"/>
              </a:lnSpc>
              <a:spcBef>
                <a:spcPct val="20000"/>
              </a:spcBef>
              <a:buClr>
                <a:schemeClr val="folHlink"/>
              </a:buClr>
              <a:buSzPct val="60000"/>
              <a:buFont typeface="Wingdings" panose="05000000000000000000" pitchFamily="2" charset="2"/>
              <a:buChar char="n"/>
            </a:pPr>
            <a:r>
              <a:rPr lang="en-US" altLang="en-US" sz="2400" dirty="0" smtClean="0">
                <a:solidFill>
                  <a:schemeClr val="hlink"/>
                </a:solidFill>
                <a:latin typeface="Calibri" panose="020F0502020204030204" pitchFamily="34" charset="0"/>
              </a:rPr>
              <a:t>Information </a:t>
            </a:r>
            <a:r>
              <a:rPr lang="en-US" altLang="en-US" sz="2400" dirty="0">
                <a:solidFill>
                  <a:schemeClr val="hlink"/>
                </a:solidFill>
                <a:latin typeface="Calibri" panose="020F0502020204030204" pitchFamily="34" charset="0"/>
              </a:rPr>
              <a:t>gained</a:t>
            </a:r>
            <a:r>
              <a:rPr lang="en-US" altLang="en-US" sz="2400" dirty="0">
                <a:latin typeface="Calibri" panose="020F0502020204030204" pitchFamily="34" charset="0"/>
              </a:rPr>
              <a:t> by branching on attribute A</a:t>
            </a:r>
          </a:p>
          <a:p>
            <a:pPr eaLnBrk="1" hangingPunct="1">
              <a:lnSpc>
                <a:spcPct val="110000"/>
              </a:lnSpc>
              <a:spcBef>
                <a:spcPct val="20000"/>
              </a:spcBef>
              <a:buClr>
                <a:schemeClr val="folHlink"/>
              </a:buClr>
              <a:buSzPct val="60000"/>
              <a:buFont typeface="Wingdings" panose="05000000000000000000" pitchFamily="2" charset="2"/>
              <a:buChar char="n"/>
            </a:pPr>
            <a:endParaRPr lang="en-US" altLang="en-US" sz="2400" dirty="0">
              <a:latin typeface="Calibri" panose="020F0502020204030204" pitchFamily="34" charset="0"/>
            </a:endParaRPr>
          </a:p>
        </p:txBody>
      </p:sp>
      <p:graphicFrame>
        <p:nvGraphicFramePr>
          <p:cNvPr id="15365" name="Object 4">
            <a:extLst>
              <a:ext uri="{FF2B5EF4-FFF2-40B4-BE49-F238E27FC236}">
                <a16:creationId xmlns:a16="http://schemas.microsoft.com/office/drawing/2014/main" id="{8F2B66B1-6D4C-4DFD-928B-199B68BF7BF3}"/>
              </a:ext>
            </a:extLst>
          </p:cNvPr>
          <p:cNvGraphicFramePr>
            <a:graphicFrameLocks noChangeAspect="1"/>
          </p:cNvGraphicFramePr>
          <p:nvPr>
            <p:extLst>
              <p:ext uri="{D42A27DB-BD31-4B8C-83A1-F6EECF244321}">
                <p14:modId xmlns:p14="http://schemas.microsoft.com/office/powerpoint/2010/main" val="2578260400"/>
              </p:ext>
            </p:extLst>
          </p:nvPr>
        </p:nvGraphicFramePr>
        <p:xfrm>
          <a:off x="4530725" y="3075709"/>
          <a:ext cx="3317875" cy="609600"/>
        </p:xfrm>
        <a:graphic>
          <a:graphicData uri="http://schemas.openxmlformats.org/presentationml/2006/ole">
            <mc:AlternateContent xmlns:mc="http://schemas.openxmlformats.org/markup-compatibility/2006">
              <mc:Choice xmlns:v="urn:schemas-microsoft-com:vml" Requires="v">
                <p:oleObj spid="_x0000_s73847" name="Equation" r:id="rId4" imgW="1612900" imgH="431800" progId="Equation.3">
                  <p:embed/>
                </p:oleObj>
              </mc:Choice>
              <mc:Fallback>
                <p:oleObj name="Equation" r:id="rId4" imgW="1612900" imgH="431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25" y="3075709"/>
                        <a:ext cx="3317875" cy="609600"/>
                      </a:xfrm>
                      <a:prstGeom prst="rect">
                        <a:avLst/>
                      </a:prstGeom>
                      <a:solidFill>
                        <a:schemeClr val="accent4"/>
                      </a:solidFill>
                      <a:ln>
                        <a:noFill/>
                      </a:ln>
                      <a:effectLst/>
                      <a:extLst/>
                    </p:spPr>
                  </p:pic>
                </p:oleObj>
              </mc:Fallback>
            </mc:AlternateContent>
          </a:graphicData>
        </a:graphic>
      </p:graphicFrame>
      <p:graphicFrame>
        <p:nvGraphicFramePr>
          <p:cNvPr id="15366" name="Object 5">
            <a:extLst>
              <a:ext uri="{FF2B5EF4-FFF2-40B4-BE49-F238E27FC236}">
                <a16:creationId xmlns:a16="http://schemas.microsoft.com/office/drawing/2014/main" id="{84137B25-628D-4A19-AA53-2C54D6C787F8}"/>
              </a:ext>
            </a:extLst>
          </p:cNvPr>
          <p:cNvGraphicFramePr>
            <a:graphicFrameLocks noChangeAspect="1"/>
          </p:cNvGraphicFramePr>
          <p:nvPr>
            <p:extLst>
              <p:ext uri="{D42A27DB-BD31-4B8C-83A1-F6EECF244321}">
                <p14:modId xmlns:p14="http://schemas.microsoft.com/office/powerpoint/2010/main" val="1655769430"/>
              </p:ext>
            </p:extLst>
          </p:nvPr>
        </p:nvGraphicFramePr>
        <p:xfrm>
          <a:off x="4114800" y="4189412"/>
          <a:ext cx="4495800" cy="949325"/>
        </p:xfrm>
        <a:graphic>
          <a:graphicData uri="http://schemas.openxmlformats.org/presentationml/2006/ole">
            <mc:AlternateContent xmlns:mc="http://schemas.openxmlformats.org/markup-compatibility/2006">
              <mc:Choice xmlns:v="urn:schemas-microsoft-com:vml" Requires="v">
                <p:oleObj spid="_x0000_s73848" name="Equation" r:id="rId6" imgW="1892300" imgH="457200" progId="Equation.3">
                  <p:embed/>
                </p:oleObj>
              </mc:Choice>
              <mc:Fallback>
                <p:oleObj name="Equation" r:id="rId6" imgW="18923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4189412"/>
                        <a:ext cx="4495800" cy="949325"/>
                      </a:xfrm>
                      <a:prstGeom prst="rect">
                        <a:avLst/>
                      </a:prstGeom>
                      <a:solidFill>
                        <a:schemeClr val="accent4"/>
                      </a:solidFill>
                      <a:ln>
                        <a:noFill/>
                      </a:ln>
                      <a:effectLst/>
                      <a:extLst/>
                    </p:spPr>
                  </p:pic>
                </p:oleObj>
              </mc:Fallback>
            </mc:AlternateContent>
          </a:graphicData>
        </a:graphic>
      </p:graphicFrame>
      <p:graphicFrame>
        <p:nvGraphicFramePr>
          <p:cNvPr id="15367" name="Object 6">
            <a:extLst>
              <a:ext uri="{FF2B5EF4-FFF2-40B4-BE49-F238E27FC236}">
                <a16:creationId xmlns:a16="http://schemas.microsoft.com/office/drawing/2014/main" id="{19F1D1FA-052C-4C31-BDA0-8BB756647000}"/>
              </a:ext>
            </a:extLst>
          </p:cNvPr>
          <p:cNvGraphicFramePr>
            <a:graphicFrameLocks noChangeAspect="1"/>
          </p:cNvGraphicFramePr>
          <p:nvPr>
            <p:extLst>
              <p:ext uri="{D42A27DB-BD31-4B8C-83A1-F6EECF244321}">
                <p14:modId xmlns:p14="http://schemas.microsoft.com/office/powerpoint/2010/main" val="2006163243"/>
              </p:ext>
            </p:extLst>
          </p:nvPr>
        </p:nvGraphicFramePr>
        <p:xfrm>
          <a:off x="3822557" y="5727700"/>
          <a:ext cx="4589462" cy="536575"/>
        </p:xfrm>
        <a:graphic>
          <a:graphicData uri="http://schemas.openxmlformats.org/presentationml/2006/ole">
            <mc:AlternateContent xmlns:mc="http://schemas.openxmlformats.org/markup-compatibility/2006">
              <mc:Choice xmlns:v="urn:schemas-microsoft-com:vml" Requires="v">
                <p:oleObj spid="_x0000_s73849" name="Equation" r:id="rId8" imgW="1790700" imgH="215900" progId="Equation.3">
                  <p:embed/>
                </p:oleObj>
              </mc:Choice>
              <mc:Fallback>
                <p:oleObj name="Equation" r:id="rId8" imgW="1790700" imgH="215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22557" y="5727700"/>
                        <a:ext cx="4589462" cy="536575"/>
                      </a:xfrm>
                      <a:prstGeom prst="rect">
                        <a:avLst/>
                      </a:prstGeom>
                      <a:solidFill>
                        <a:schemeClr val="accent4"/>
                      </a:solidFill>
                      <a:ln>
                        <a:noFill/>
                      </a:ln>
                      <a:effectLst/>
                      <a:extLst/>
                    </p:spPr>
                  </p:pic>
                </p:oleObj>
              </mc:Fallback>
            </mc:AlternateContent>
          </a:graphicData>
        </a:graphic>
      </p:graphicFrame>
    </p:spTree>
    <p:extLst>
      <p:ext uri="{BB962C8B-B14F-4D97-AF65-F5344CB8AC3E}">
        <p14:creationId xmlns:p14="http://schemas.microsoft.com/office/powerpoint/2010/main" val="1206300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308B1652-9736-4ED7-AD0D-9B046C79E9D7}"/>
              </a:ext>
            </a:extLst>
          </p:cNvPr>
          <p:cNvSpPr>
            <a:spLocks noGrp="1" noChangeArrowheads="1"/>
          </p:cNvSpPr>
          <p:nvPr>
            <p:ph type="title"/>
          </p:nvPr>
        </p:nvSpPr>
        <p:spPr/>
        <p:txBody>
          <a:bodyPr/>
          <a:lstStyle/>
          <a:p>
            <a:r>
              <a:rPr lang="en-US" altLang="en-US" smtClean="0"/>
              <a:t>Attribute Selection: Information Gain</a:t>
            </a:r>
            <a:endParaRPr lang="en-US" altLang="en-US" dirty="0"/>
          </a:p>
        </p:txBody>
      </p:sp>
      <p:sp>
        <p:nvSpPr>
          <p:cNvPr id="16388" name="Rectangle 3">
            <a:extLst>
              <a:ext uri="{FF2B5EF4-FFF2-40B4-BE49-F238E27FC236}">
                <a16:creationId xmlns:a16="http://schemas.microsoft.com/office/drawing/2014/main" id="{FAD7D8F5-373F-42E2-AF04-5FA1F36D9DE1}"/>
              </a:ext>
            </a:extLst>
          </p:cNvPr>
          <p:cNvSpPr>
            <a:spLocks noGrp="1" noChangeArrowheads="1"/>
          </p:cNvSpPr>
          <p:nvPr>
            <p:ph idx="1"/>
          </p:nvPr>
        </p:nvSpPr>
        <p:spPr>
          <a:xfrm>
            <a:off x="284162" y="1421605"/>
            <a:ext cx="7886700" cy="4351338"/>
          </a:xfrm>
        </p:spPr>
        <p:txBody>
          <a:bodyPr/>
          <a:lstStyle/>
          <a:p>
            <a:r>
              <a:rPr lang="en-US" altLang="en-US" dirty="0" smtClean="0"/>
              <a:t>Class P: </a:t>
            </a:r>
            <a:r>
              <a:rPr lang="en-US" altLang="en-US" dirty="0" err="1" smtClean="0"/>
              <a:t>buys_computer</a:t>
            </a:r>
            <a:r>
              <a:rPr lang="en-US" altLang="en-US" dirty="0" smtClean="0"/>
              <a:t> = “yes”</a:t>
            </a:r>
          </a:p>
          <a:p>
            <a:r>
              <a:rPr lang="en-US" altLang="en-US" dirty="0" smtClean="0"/>
              <a:t>Class N: </a:t>
            </a:r>
            <a:r>
              <a:rPr lang="en-US" altLang="en-US" dirty="0" err="1" smtClean="0"/>
              <a:t>buys_computer</a:t>
            </a:r>
            <a:r>
              <a:rPr lang="en-US" altLang="en-US" dirty="0" smtClean="0"/>
              <a:t> = “no”</a:t>
            </a:r>
            <a:endParaRPr lang="en-US" altLang="en-US" dirty="0"/>
          </a:p>
        </p:txBody>
      </p:sp>
      <p:sp>
        <p:nvSpPr>
          <p:cNvPr id="16386" name="Slide Number Placeholder 6">
            <a:extLst>
              <a:ext uri="{FF2B5EF4-FFF2-40B4-BE49-F238E27FC236}">
                <a16:creationId xmlns:a16="http://schemas.microsoft.com/office/drawing/2014/main" id="{0A2BD812-0AD8-4803-BB74-738CE1E18191}"/>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E17C7E-EE7C-4F39-B4C9-39E4862CC899}" type="slidenum">
              <a:rPr lang="en-US" altLang="en-US" smtClean="0"/>
              <a:pPr/>
              <a:t>13</a:t>
            </a:fld>
            <a:endParaRPr lang="en-US" altLang="en-US"/>
          </a:p>
        </p:txBody>
      </p:sp>
      <p:sp>
        <p:nvSpPr>
          <p:cNvPr id="16389" name="Rectangle 4">
            <a:extLst>
              <a:ext uri="{FF2B5EF4-FFF2-40B4-BE49-F238E27FC236}">
                <a16:creationId xmlns:a16="http://schemas.microsoft.com/office/drawing/2014/main" id="{AA403BA8-AB1F-44FE-9672-3D92F485A507}"/>
              </a:ext>
            </a:extLst>
          </p:cNvPr>
          <p:cNvSpPr>
            <a:spLocks noGrp="1" noChangeArrowheads="1"/>
          </p:cNvSpPr>
          <p:nvPr>
            <p:ph type="body" sz="half" idx="4294967295"/>
          </p:nvPr>
        </p:nvSpPr>
        <p:spPr>
          <a:xfrm>
            <a:off x="5757069" y="2667000"/>
            <a:ext cx="2900362" cy="4351338"/>
          </a:xfrm>
        </p:spPr>
        <p:txBody>
          <a:bodyPr/>
          <a:lstStyle/>
          <a:p>
            <a:r>
              <a:rPr lang="en-US" altLang="en-US" dirty="0" smtClean="0"/>
              <a:t>            means “age &lt;=30” has 5 out of 14 samples, with 2 </a:t>
            </a:r>
            <a:r>
              <a:rPr lang="en-US" altLang="en-US" dirty="0" err="1" smtClean="0"/>
              <a:t>yes’es</a:t>
            </a:r>
            <a:r>
              <a:rPr lang="en-US" altLang="en-US" dirty="0" smtClean="0"/>
              <a:t>  and 3 no’s.   Hence</a:t>
            </a:r>
          </a:p>
          <a:p>
            <a:endParaRPr lang="en-US" altLang="en-US" dirty="0" smtClean="0"/>
          </a:p>
          <a:p>
            <a:endParaRPr lang="en-US" altLang="en-US" dirty="0"/>
          </a:p>
        </p:txBody>
      </p:sp>
      <p:graphicFrame>
        <p:nvGraphicFramePr>
          <p:cNvPr id="16390" name="Object 5">
            <a:extLst>
              <a:ext uri="{FF2B5EF4-FFF2-40B4-BE49-F238E27FC236}">
                <a16:creationId xmlns:a16="http://schemas.microsoft.com/office/drawing/2014/main" id="{C4D0EE52-E00D-4E5D-8A33-C895C9D49448}"/>
              </a:ext>
            </a:extLst>
          </p:cNvPr>
          <p:cNvGraphicFramePr>
            <a:graphicFrameLocks noChangeAspect="1"/>
          </p:cNvGraphicFramePr>
          <p:nvPr/>
        </p:nvGraphicFramePr>
        <p:xfrm>
          <a:off x="762000" y="2590800"/>
          <a:ext cx="3354388" cy="1439863"/>
        </p:xfrm>
        <a:graphic>
          <a:graphicData uri="http://schemas.openxmlformats.org/presentationml/2006/ole">
            <mc:AlternateContent xmlns:mc="http://schemas.openxmlformats.org/markup-compatibility/2006">
              <mc:Choice xmlns:v="urn:schemas-microsoft-com:vml" Requires="v">
                <p:oleObj spid="_x0000_s75027" name="Worksheet" r:id="rId4" imgW="3352800" imgH="1438250" progId="Excel.Sheet.8">
                  <p:embed/>
                </p:oleObj>
              </mc:Choice>
              <mc:Fallback>
                <p:oleObj name="Worksheet" r:id="rId4" imgW="3352800" imgH="1438250"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590800"/>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6">
            <a:extLst>
              <a:ext uri="{FF2B5EF4-FFF2-40B4-BE49-F238E27FC236}">
                <a16:creationId xmlns:a16="http://schemas.microsoft.com/office/drawing/2014/main" id="{2C019A13-852C-482A-A762-8D61EE8FA303}"/>
              </a:ext>
            </a:extLst>
          </p:cNvPr>
          <p:cNvGraphicFramePr>
            <a:graphicFrameLocks noChangeAspect="1"/>
          </p:cNvGraphicFramePr>
          <p:nvPr>
            <p:extLst>
              <p:ext uri="{D42A27DB-BD31-4B8C-83A1-F6EECF244321}">
                <p14:modId xmlns:p14="http://schemas.microsoft.com/office/powerpoint/2010/main" val="112865233"/>
              </p:ext>
            </p:extLst>
          </p:nvPr>
        </p:nvGraphicFramePr>
        <p:xfrm>
          <a:off x="4894262" y="1219200"/>
          <a:ext cx="3754438" cy="1371600"/>
        </p:xfrm>
        <a:graphic>
          <a:graphicData uri="http://schemas.openxmlformats.org/presentationml/2006/ole">
            <mc:AlternateContent xmlns:mc="http://schemas.openxmlformats.org/markup-compatibility/2006">
              <mc:Choice xmlns:v="urn:schemas-microsoft-com:vml" Requires="v">
                <p:oleObj spid="_x0000_s75028" name="Equation" r:id="rId6" imgW="2044700" imgH="812800" progId="Equation.3">
                  <p:embed/>
                </p:oleObj>
              </mc:Choice>
              <mc:Fallback>
                <p:oleObj name="Equation" r:id="rId6" imgW="2044700" imgH="812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94262" y="1219200"/>
                        <a:ext cx="3754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2" name="Object 7">
            <a:extLst>
              <a:ext uri="{FF2B5EF4-FFF2-40B4-BE49-F238E27FC236}">
                <a16:creationId xmlns:a16="http://schemas.microsoft.com/office/drawing/2014/main" id="{0B9A0D35-6796-47E6-A867-833C4E7BDD4C}"/>
              </a:ext>
            </a:extLst>
          </p:cNvPr>
          <p:cNvGraphicFramePr>
            <a:graphicFrameLocks noChangeAspect="1"/>
          </p:cNvGraphicFramePr>
          <p:nvPr/>
        </p:nvGraphicFramePr>
        <p:xfrm>
          <a:off x="5063331" y="5056781"/>
          <a:ext cx="3594100" cy="1193800"/>
        </p:xfrm>
        <a:graphic>
          <a:graphicData uri="http://schemas.openxmlformats.org/presentationml/2006/ole">
            <mc:AlternateContent xmlns:mc="http://schemas.openxmlformats.org/markup-compatibility/2006">
              <mc:Choice xmlns:v="urn:schemas-microsoft-com:vml" Requires="v">
                <p:oleObj spid="_x0000_s75029" name="Equation" r:id="rId8" imgW="3594100" imgH="1193800" progId="Equation.3">
                  <p:embed/>
                </p:oleObj>
              </mc:Choice>
              <mc:Fallback>
                <p:oleObj name="Equation" r:id="rId8" imgW="3594100" imgH="119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63331" y="5056781"/>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3" name="Object 8">
            <a:extLst>
              <a:ext uri="{FF2B5EF4-FFF2-40B4-BE49-F238E27FC236}">
                <a16:creationId xmlns:a16="http://schemas.microsoft.com/office/drawing/2014/main" id="{5615EA91-947B-4E01-9E16-49662E4965BC}"/>
              </a:ext>
            </a:extLst>
          </p:cNvPr>
          <p:cNvGraphicFramePr>
            <a:graphicFrameLocks noChangeAspect="1"/>
          </p:cNvGraphicFramePr>
          <p:nvPr/>
        </p:nvGraphicFramePr>
        <p:xfrm>
          <a:off x="4719637" y="4030663"/>
          <a:ext cx="4271963" cy="388938"/>
        </p:xfrm>
        <a:graphic>
          <a:graphicData uri="http://schemas.openxmlformats.org/presentationml/2006/ole">
            <mc:AlternateContent xmlns:mc="http://schemas.openxmlformats.org/markup-compatibility/2006">
              <mc:Choice xmlns:v="urn:schemas-microsoft-com:vml" Requires="v">
                <p:oleObj spid="_x0000_s75030" name="Equation" r:id="rId10" imgW="2552700" imgH="241300" progId="Equation.3">
                  <p:embed/>
                </p:oleObj>
              </mc:Choice>
              <mc:Fallback>
                <p:oleObj name="Equation" r:id="rId10" imgW="25527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9637" y="4030663"/>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4" name="Object 9">
            <a:extLst>
              <a:ext uri="{FF2B5EF4-FFF2-40B4-BE49-F238E27FC236}">
                <a16:creationId xmlns:a16="http://schemas.microsoft.com/office/drawing/2014/main" id="{1AAD7493-DE01-4D7B-990C-88EC6F7E20F1}"/>
              </a:ext>
            </a:extLst>
          </p:cNvPr>
          <p:cNvGraphicFramePr>
            <a:graphicFrameLocks/>
          </p:cNvGraphicFramePr>
          <p:nvPr/>
        </p:nvGraphicFramePr>
        <p:xfrm>
          <a:off x="152400" y="4114800"/>
          <a:ext cx="4419600" cy="2667000"/>
        </p:xfrm>
        <a:graphic>
          <a:graphicData uri="http://schemas.openxmlformats.org/presentationml/2006/ole">
            <mc:AlternateContent xmlns:mc="http://schemas.openxmlformats.org/markup-compatibility/2006">
              <mc:Choice xmlns:v="urn:schemas-microsoft-com:vml" Requires="v">
                <p:oleObj spid="_x0000_s75031" name="Worksheet" r:id="rId12" imgW="6115431" imgH="4458208" progId="Excel.Sheet.8">
                  <p:embed/>
                </p:oleObj>
              </mc:Choice>
              <mc:Fallback>
                <p:oleObj name="Worksheet" r:id="rId12" imgW="6115431" imgH="4458208" progId="Excel.Sheet.8">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 y="4114800"/>
                        <a:ext cx="441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5" name="Object 10">
            <a:extLst>
              <a:ext uri="{FF2B5EF4-FFF2-40B4-BE49-F238E27FC236}">
                <a16:creationId xmlns:a16="http://schemas.microsoft.com/office/drawing/2014/main" id="{CC37BA09-0D26-4553-8E0A-E9A6B470ED47}"/>
              </a:ext>
            </a:extLst>
          </p:cNvPr>
          <p:cNvGraphicFramePr>
            <a:graphicFrameLocks noChangeAspect="1"/>
          </p:cNvGraphicFramePr>
          <p:nvPr>
            <p:extLst>
              <p:ext uri="{D42A27DB-BD31-4B8C-83A1-F6EECF244321}">
                <p14:modId xmlns:p14="http://schemas.microsoft.com/office/powerpoint/2010/main" val="3690530643"/>
              </p:ext>
            </p:extLst>
          </p:nvPr>
        </p:nvGraphicFramePr>
        <p:xfrm>
          <a:off x="4873625" y="2995567"/>
          <a:ext cx="1073150" cy="665163"/>
        </p:xfrm>
        <a:graphic>
          <a:graphicData uri="http://schemas.openxmlformats.org/presentationml/2006/ole">
            <mc:AlternateContent xmlns:mc="http://schemas.openxmlformats.org/markup-compatibility/2006">
              <mc:Choice xmlns:v="urn:schemas-microsoft-com:vml" Requires="v">
                <p:oleObj spid="_x0000_s75032" name="Equation" r:id="rId14" imgW="583947" imgH="393529" progId="Equation.3">
                  <p:embed/>
                </p:oleObj>
              </mc:Choice>
              <mc:Fallback>
                <p:oleObj name="Equation" r:id="rId14" imgW="583947" imgH="393529"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3625" y="2995567"/>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1">
            <a:extLst>
              <a:ext uri="{FF2B5EF4-FFF2-40B4-BE49-F238E27FC236}">
                <a16:creationId xmlns:a16="http://schemas.microsoft.com/office/drawing/2014/main" id="{2757431B-1B23-48A6-9388-FCFCA620BF08}"/>
              </a:ext>
            </a:extLst>
          </p:cNvPr>
          <p:cNvGraphicFramePr>
            <a:graphicFrameLocks noChangeAspect="1"/>
          </p:cNvGraphicFramePr>
          <p:nvPr/>
        </p:nvGraphicFramePr>
        <p:xfrm>
          <a:off x="76200" y="2057400"/>
          <a:ext cx="4800600" cy="523875"/>
        </p:xfrm>
        <a:graphic>
          <a:graphicData uri="http://schemas.openxmlformats.org/presentationml/2006/ole">
            <mc:AlternateContent xmlns:mc="http://schemas.openxmlformats.org/markup-compatibility/2006">
              <mc:Choice xmlns:v="urn:schemas-microsoft-com:vml" Requires="v">
                <p:oleObj spid="_x0000_s75033" name="Equation" r:id="rId16" imgW="3314700" imgH="393700" progId="Equation.3">
                  <p:embed/>
                </p:oleObj>
              </mc:Choice>
              <mc:Fallback>
                <p:oleObj name="Equation" r:id="rId16" imgW="3314700" imgH="3937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6200" y="2057400"/>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3BF85CF2-4667-431D-B092-61A27A21911F}"/>
              </a:ext>
            </a:extLst>
          </p:cNvPr>
          <p:cNvSpPr/>
          <p:nvPr/>
        </p:nvSpPr>
        <p:spPr>
          <a:xfrm>
            <a:off x="4733493" y="4595297"/>
            <a:ext cx="1022588" cy="341632"/>
          </a:xfrm>
          <a:prstGeom prst="rect">
            <a:avLst/>
          </a:prstGeom>
        </p:spPr>
        <p:txBody>
          <a:bodyPr wrap="none">
            <a:spAutoFit/>
          </a:bodyPr>
          <a:lstStyle/>
          <a:p>
            <a:pPr>
              <a:lnSpc>
                <a:spcPct val="90000"/>
              </a:lnSpc>
              <a:buClr>
                <a:schemeClr val="accent1"/>
              </a:buClr>
            </a:pPr>
            <a:r>
              <a:rPr lang="en-US" altLang="en-US" dirty="0">
                <a:solidFill>
                  <a:srgbClr val="121328"/>
                </a:solidFill>
              </a:rPr>
              <a:t>Similarly,</a:t>
            </a:r>
          </a:p>
        </p:txBody>
      </p:sp>
    </p:spTree>
    <p:extLst>
      <p:ext uri="{BB962C8B-B14F-4D97-AF65-F5344CB8AC3E}">
        <p14:creationId xmlns:p14="http://schemas.microsoft.com/office/powerpoint/2010/main" val="3770334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050">
            <a:extLst>
              <a:ext uri="{FF2B5EF4-FFF2-40B4-BE49-F238E27FC236}">
                <a16:creationId xmlns:a16="http://schemas.microsoft.com/office/drawing/2014/main" id="{6CFCA3E2-8CC6-4FDC-8B1B-27A30278EDED}"/>
              </a:ext>
            </a:extLst>
          </p:cNvPr>
          <p:cNvSpPr>
            <a:spLocks noGrp="1" noChangeArrowheads="1"/>
          </p:cNvSpPr>
          <p:nvPr>
            <p:ph type="title"/>
          </p:nvPr>
        </p:nvSpPr>
        <p:spPr/>
        <p:txBody>
          <a:bodyPr>
            <a:normAutofit/>
          </a:bodyPr>
          <a:lstStyle/>
          <a:p>
            <a:r>
              <a:rPr lang="en-US" altLang="en-US" smtClean="0"/>
              <a:t>Gain Ratio for Attribute Selection (C4.5)</a:t>
            </a:r>
            <a:endParaRPr lang="en-US" altLang="en-US" dirty="0"/>
          </a:p>
        </p:txBody>
      </p:sp>
      <p:graphicFrame>
        <p:nvGraphicFramePr>
          <p:cNvPr id="18437" name="Object 2048">
            <a:extLst>
              <a:ext uri="{FF2B5EF4-FFF2-40B4-BE49-F238E27FC236}">
                <a16:creationId xmlns:a16="http://schemas.microsoft.com/office/drawing/2014/main" id="{735E0C49-DDBD-4A65-AE28-0804176EA072}"/>
              </a:ext>
            </a:extLst>
          </p:cNvPr>
          <p:cNvGraphicFramePr>
            <a:graphicFrameLocks noGrp="1" noChangeAspect="1"/>
          </p:cNvGraphicFramePr>
          <p:nvPr>
            <p:ph idx="1"/>
            <p:extLst>
              <p:ext uri="{D42A27DB-BD31-4B8C-83A1-F6EECF244321}">
                <p14:modId xmlns:p14="http://schemas.microsoft.com/office/powerpoint/2010/main" val="3710606325"/>
              </p:ext>
            </p:extLst>
          </p:nvPr>
        </p:nvGraphicFramePr>
        <p:xfrm>
          <a:off x="1983117" y="2291556"/>
          <a:ext cx="2387600" cy="457200"/>
        </p:xfrm>
        <a:graphic>
          <a:graphicData uri="http://schemas.openxmlformats.org/presentationml/2006/ole">
            <mc:AlternateContent xmlns:mc="http://schemas.openxmlformats.org/markup-compatibility/2006">
              <mc:Choice xmlns:v="urn:schemas-microsoft-com:vml" Requires="v">
                <p:oleObj spid="_x0000_s75817" name="Equation" r:id="rId4" imgW="2387600" imgH="457200" progId="Equation.3">
                  <p:embed/>
                </p:oleObj>
              </mc:Choice>
              <mc:Fallback>
                <p:oleObj name="Equation" r:id="rId4" imgW="23876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3117" y="2291556"/>
                        <a:ext cx="2387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4" name="Slide Number Placeholder 7">
            <a:extLst>
              <a:ext uri="{FF2B5EF4-FFF2-40B4-BE49-F238E27FC236}">
                <a16:creationId xmlns:a16="http://schemas.microsoft.com/office/drawing/2014/main" id="{B58AF0C4-159F-48E6-B1C7-0121216D2D07}"/>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DCECC6DD-4349-4056-B6DC-F6B7EA59A3BB}" type="slidenum">
              <a:rPr lang="en-US" altLang="en-US" smtClean="0"/>
              <a:pPr/>
              <a:t>14</a:t>
            </a:fld>
            <a:endParaRPr lang="en-US" altLang="en-US"/>
          </a:p>
        </p:txBody>
      </p:sp>
      <p:sp>
        <p:nvSpPr>
          <p:cNvPr id="18436" name="Rectangle 2051">
            <a:extLst>
              <a:ext uri="{FF2B5EF4-FFF2-40B4-BE49-F238E27FC236}">
                <a16:creationId xmlns:a16="http://schemas.microsoft.com/office/drawing/2014/main" id="{FDD6F2DB-ED67-4CA7-BD5D-052E93F7D149}"/>
              </a:ext>
            </a:extLst>
          </p:cNvPr>
          <p:cNvSpPr>
            <a:spLocks noGrp="1" noChangeArrowheads="1"/>
          </p:cNvSpPr>
          <p:nvPr>
            <p:ph type="body" sz="half" idx="4294967295"/>
          </p:nvPr>
        </p:nvSpPr>
        <p:spPr>
          <a:xfrm>
            <a:off x="147727" y="1493839"/>
            <a:ext cx="8367623" cy="5181600"/>
          </a:xfrm>
        </p:spPr>
        <p:txBody>
          <a:bodyPr>
            <a:normAutofit/>
          </a:bodyPr>
          <a:lstStyle/>
          <a:p>
            <a:r>
              <a:rPr lang="en-US" altLang="en-US" dirty="0" smtClean="0"/>
              <a:t>Information gain measure is biased towards attributes with a large number of values</a:t>
            </a:r>
          </a:p>
          <a:p>
            <a:r>
              <a:rPr lang="en-US" altLang="en-US" dirty="0" smtClean="0"/>
              <a:t>C4.5 (a successor of ID3) uses gain ratio to overcome the problem (normalization to information gain)</a:t>
            </a:r>
          </a:p>
          <a:p>
            <a:pPr lvl="1"/>
            <a:r>
              <a:rPr lang="en-US" altLang="en-US" dirty="0" err="1" smtClean="0"/>
              <a:t>GainRatio</a:t>
            </a:r>
            <a:r>
              <a:rPr lang="en-US" altLang="en-US" dirty="0" smtClean="0"/>
              <a:t>(A) = Gain(A)/</a:t>
            </a:r>
            <a:r>
              <a:rPr lang="en-US" altLang="en-US" dirty="0" err="1" smtClean="0"/>
              <a:t>SplitInfo</a:t>
            </a:r>
            <a:r>
              <a:rPr lang="en-US" altLang="en-US" dirty="0" smtClean="0"/>
              <a:t>(A)</a:t>
            </a:r>
          </a:p>
          <a:p>
            <a:r>
              <a:rPr lang="en-US" altLang="en-US" dirty="0" smtClean="0"/>
              <a:t>Ex.</a:t>
            </a:r>
          </a:p>
          <a:p>
            <a:pPr lvl="1"/>
            <a:endParaRPr lang="en-US" altLang="en-US" dirty="0" smtClean="0"/>
          </a:p>
          <a:p>
            <a:pPr lvl="1"/>
            <a:r>
              <a:rPr lang="en-US" altLang="en-US" dirty="0" err="1" smtClean="0"/>
              <a:t>gain_ratio</a:t>
            </a:r>
            <a:r>
              <a:rPr lang="en-US" altLang="en-US" dirty="0" smtClean="0"/>
              <a:t>(income) = 0.029/1.557 = 0.019</a:t>
            </a:r>
          </a:p>
          <a:p>
            <a:pPr lvl="1"/>
            <a:endParaRPr lang="en-US" altLang="en-US" dirty="0"/>
          </a:p>
          <a:p>
            <a:pPr lvl="1"/>
            <a:endParaRPr lang="en-US" altLang="en-US" dirty="0" smtClean="0"/>
          </a:p>
          <a:p>
            <a:r>
              <a:rPr lang="en-US" altLang="en-US" dirty="0" smtClean="0"/>
              <a:t>The attribute with the maximum gain ratio is selected as the splitting attribute</a:t>
            </a:r>
            <a:endParaRPr lang="en-US" altLang="en-US" dirty="0"/>
          </a:p>
        </p:txBody>
      </p:sp>
      <p:pic>
        <p:nvPicPr>
          <p:cNvPr id="18438" name="Picture 10" descr="8splitinfo">
            <a:extLst>
              <a:ext uri="{FF2B5EF4-FFF2-40B4-BE49-F238E27FC236}">
                <a16:creationId xmlns:a16="http://schemas.microsoft.com/office/drawing/2014/main" id="{81336C3F-F8F3-402D-9EB4-8A0DCEAFBA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43" y="3229770"/>
            <a:ext cx="79248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5948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4000" dirty="0" smtClean="0"/>
              <a:t>Rule-based Classification</a:t>
            </a:r>
            <a:endParaRPr lang="en-US" sz="4000" dirty="0"/>
          </a:p>
        </p:txBody>
      </p:sp>
      <p:sp>
        <p:nvSpPr>
          <p:cNvPr id="4" name="TextBox 2"/>
          <p:cNvSpPr txBox="1">
            <a:spLocks noChangeArrowheads="1"/>
          </p:cNvSpPr>
          <p:nvPr/>
        </p:nvSpPr>
        <p:spPr bwMode="auto">
          <a:xfrm>
            <a:off x="27709" y="6477000"/>
            <a:ext cx="88876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0" dirty="0">
                <a:latin typeface="Arial Narrow" panose="020B0606020202030204" pitchFamily="34" charset="0"/>
              </a:rPr>
              <a:t>Source Courtesy: Some of the contents of this PPT are sourced from materials provided by publishers of prescribed books</a:t>
            </a:r>
            <a:endParaRPr lang="en-IN" altLang="en-US" sz="1200" b="0" dirty="0">
              <a:latin typeface="Arial Narrow" panose="020B0606020202030204" pitchFamily="34" charset="0"/>
            </a:endParaRPr>
          </a:p>
        </p:txBody>
      </p:sp>
    </p:spTree>
    <p:extLst>
      <p:ext uri="{BB962C8B-B14F-4D97-AF65-F5344CB8AC3E}">
        <p14:creationId xmlns:p14="http://schemas.microsoft.com/office/powerpoint/2010/main" val="392635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6" name="Rectangle 4"/>
          <p:cNvSpPr>
            <a:spLocks noGrp="1" noChangeArrowheads="1"/>
          </p:cNvSpPr>
          <p:nvPr>
            <p:ph type="title"/>
          </p:nvPr>
        </p:nvSpPr>
        <p:spPr/>
        <p:txBody>
          <a:bodyPr/>
          <a:lstStyle/>
          <a:p>
            <a:r>
              <a:rPr lang="en-US" altLang="en-US" dirty="0" smtClean="0"/>
              <a:t>Classification Techniques</a:t>
            </a:r>
            <a:endParaRPr lang="en-US" altLang="en-US" dirty="0"/>
          </a:p>
        </p:txBody>
      </p:sp>
      <p:sp>
        <p:nvSpPr>
          <p:cNvPr id="806917" name="Rectangle 5"/>
          <p:cNvSpPr>
            <a:spLocks noGrp="1" noChangeArrowheads="1"/>
          </p:cNvSpPr>
          <p:nvPr>
            <p:ph idx="1"/>
          </p:nvPr>
        </p:nvSpPr>
        <p:spPr>
          <a:xfrm>
            <a:off x="369857" y="1359799"/>
            <a:ext cx="7886700" cy="4351338"/>
          </a:xfrm>
        </p:spPr>
        <p:txBody>
          <a:bodyPr>
            <a:normAutofit/>
          </a:bodyPr>
          <a:lstStyle/>
          <a:p>
            <a:r>
              <a:rPr lang="en-US" altLang="en-US" dirty="0" smtClean="0"/>
              <a:t>Decision Tree based Methods</a:t>
            </a:r>
          </a:p>
          <a:p>
            <a:r>
              <a:rPr lang="en-US" altLang="en-US" dirty="0" smtClean="0"/>
              <a:t>Rule-based Methods</a:t>
            </a:r>
          </a:p>
          <a:p>
            <a:r>
              <a:rPr lang="en-US" altLang="en-US" dirty="0" smtClean="0"/>
              <a:t>Neural Networks</a:t>
            </a:r>
          </a:p>
          <a:p>
            <a:pPr lvl="1"/>
            <a:r>
              <a:rPr lang="en-US" dirty="0" smtClean="0"/>
              <a:t>computational networks that simulate the decision process in neurons (networks of nerve cell) </a:t>
            </a:r>
            <a:endParaRPr lang="en-US" altLang="en-US" dirty="0" smtClean="0"/>
          </a:p>
          <a:p>
            <a:r>
              <a:rPr lang="en-US" altLang="en-US" dirty="0" smtClean="0"/>
              <a:t>Naïve Bayes and Bayesian Belief Networks</a:t>
            </a:r>
          </a:p>
          <a:p>
            <a:pPr lvl="1"/>
            <a:r>
              <a:rPr lang="en-US" dirty="0" smtClean="0"/>
              <a:t>uses the probability theory to find the most likely of the possible classifications</a:t>
            </a:r>
            <a:endParaRPr lang="en-US" altLang="en-US" dirty="0" smtClean="0"/>
          </a:p>
          <a:p>
            <a:r>
              <a:rPr lang="en-US" altLang="en-US" dirty="0" smtClean="0"/>
              <a:t>Support Vector Machines</a:t>
            </a:r>
          </a:p>
          <a:p>
            <a:pPr lvl="1"/>
            <a:r>
              <a:rPr lang="en-US" dirty="0" smtClean="0"/>
              <a:t>fits a boundary to a region of points that are all alike;  uses the boundary to classify a new point</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16</a:t>
            </a:fld>
            <a:endParaRPr lang="en-US"/>
          </a:p>
        </p:txBody>
      </p:sp>
      <p:sp>
        <p:nvSpPr>
          <p:cNvPr id="3" name="Date Placeholder 2"/>
          <p:cNvSpPr>
            <a:spLocks noGrp="1"/>
          </p:cNvSpPr>
          <p:nvPr>
            <p:ph type="dt" sz="half" idx="4294967295"/>
          </p:nvPr>
        </p:nvSpPr>
        <p:spPr>
          <a:xfrm>
            <a:off x="0" y="6643688"/>
            <a:ext cx="2057400" cy="214312"/>
          </a:xfrm>
        </p:spPr>
        <p:txBody>
          <a:bodyPr/>
          <a:lstStyle/>
          <a:p>
            <a:fld id="{A4E157E8-3403-4603-908D-90AC8D8016D9}" type="datetime1">
              <a:rPr lang="en-US" smtClean="0"/>
              <a:pPr/>
              <a:t>5/23/2020</a:t>
            </a:fld>
            <a:endParaRPr lang="en-US"/>
          </a:p>
        </p:txBody>
      </p:sp>
    </p:spTree>
    <p:extLst>
      <p:ext uri="{BB962C8B-B14F-4D97-AF65-F5344CB8AC3E}">
        <p14:creationId xmlns:p14="http://schemas.microsoft.com/office/powerpoint/2010/main" val="23024894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490" name="Rectangle 2"/>
          <p:cNvSpPr>
            <a:spLocks noGrp="1" noChangeArrowheads="1"/>
          </p:cNvSpPr>
          <p:nvPr>
            <p:ph type="title"/>
          </p:nvPr>
        </p:nvSpPr>
        <p:spPr/>
        <p:txBody>
          <a:bodyPr/>
          <a:lstStyle/>
          <a:p>
            <a:r>
              <a:rPr lang="en-US" altLang="en-US" smtClean="0"/>
              <a:t>Rule-Based Classifier</a:t>
            </a:r>
            <a:endParaRPr lang="en-US" altLang="en-US" dirty="0"/>
          </a:p>
        </p:txBody>
      </p:sp>
      <p:sp>
        <p:nvSpPr>
          <p:cNvPr id="959491" name="Rectangle 3"/>
          <p:cNvSpPr>
            <a:spLocks noGrp="1" noChangeArrowheads="1"/>
          </p:cNvSpPr>
          <p:nvPr>
            <p:ph idx="1"/>
          </p:nvPr>
        </p:nvSpPr>
        <p:spPr>
          <a:xfrm>
            <a:off x="438869" y="1402931"/>
            <a:ext cx="7886700" cy="4351338"/>
          </a:xfrm>
        </p:spPr>
        <p:txBody>
          <a:bodyPr/>
          <a:lstStyle/>
          <a:p>
            <a:r>
              <a:rPr lang="en-US" altLang="en-US" dirty="0" smtClean="0"/>
              <a:t>Classify records by using a collection of “if…then…” rules</a:t>
            </a:r>
          </a:p>
          <a:p>
            <a:pPr lvl="4"/>
            <a:endParaRPr lang="en-US" altLang="en-US" dirty="0" smtClean="0"/>
          </a:p>
          <a:p>
            <a:r>
              <a:rPr lang="en-US" altLang="en-US" dirty="0" smtClean="0"/>
              <a:t>Rule:    (Condition) </a:t>
            </a:r>
            <a:r>
              <a:rPr lang="en-US" altLang="en-US" dirty="0" smtClean="0">
                <a:sym typeface="Symbol" panose="05050102010706020507" pitchFamily="18" charset="2"/>
              </a:rPr>
              <a:t> y       </a:t>
            </a:r>
            <a:r>
              <a:rPr lang="en-US" altLang="en-US" dirty="0" smtClean="0"/>
              <a:t>where </a:t>
            </a:r>
          </a:p>
          <a:p>
            <a:pPr lvl="1"/>
            <a:r>
              <a:rPr lang="en-US" altLang="en-US" dirty="0" smtClean="0"/>
              <a:t>Condition is a conjunctions of attributes </a:t>
            </a:r>
          </a:p>
          <a:p>
            <a:pPr lvl="1"/>
            <a:r>
              <a:rPr lang="en-US" altLang="en-US" dirty="0" smtClean="0"/>
              <a:t>y is the class label</a:t>
            </a:r>
          </a:p>
          <a:p>
            <a:pPr lvl="1"/>
            <a:r>
              <a:rPr lang="en-US" altLang="en-US" dirty="0" smtClean="0"/>
              <a:t>LHS: rule antecedent or condition</a:t>
            </a:r>
          </a:p>
          <a:p>
            <a:pPr lvl="1"/>
            <a:r>
              <a:rPr lang="en-US" altLang="en-US" dirty="0" smtClean="0"/>
              <a:t>RHS: rule consequent</a:t>
            </a:r>
          </a:p>
          <a:p>
            <a:pPr lvl="1"/>
            <a:r>
              <a:rPr lang="en-US" altLang="en-US" dirty="0" smtClean="0"/>
              <a:t>Examples of classification rules:</a:t>
            </a:r>
          </a:p>
          <a:p>
            <a:pPr lvl="2"/>
            <a:r>
              <a:rPr lang="en-US" altLang="en-US" dirty="0" smtClean="0"/>
              <a:t> (Blood Type=Warm) </a:t>
            </a:r>
            <a:r>
              <a:rPr lang="en-US" altLang="en-US" dirty="0" smtClean="0">
                <a:sym typeface="Symbol" panose="05050102010706020507" pitchFamily="18" charset="2"/>
              </a:rPr>
              <a:t> </a:t>
            </a:r>
            <a:r>
              <a:rPr lang="en-US" altLang="en-US" dirty="0" smtClean="0"/>
              <a:t>(Lay Eggs=Yes) </a:t>
            </a:r>
            <a:r>
              <a:rPr lang="en-US" altLang="en-US" dirty="0" smtClean="0">
                <a:sym typeface="Symbol" panose="05050102010706020507" pitchFamily="18" charset="2"/>
              </a:rPr>
              <a:t> Birds</a:t>
            </a:r>
          </a:p>
          <a:p>
            <a:pPr lvl="2"/>
            <a:r>
              <a:rPr lang="en-US" altLang="en-US" dirty="0" smtClean="0">
                <a:sym typeface="Symbol" panose="05050102010706020507" pitchFamily="18" charset="2"/>
              </a:rPr>
              <a:t> (Taxable Income &lt; 50K)  (Refund=Yes)  Evade=No</a:t>
            </a:r>
            <a:endParaRPr lang="en-US" altLang="en-US" dirty="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649AB6AE-DC6C-4C19-AD98-A8BE141DCE93}" type="slidenum">
              <a:rPr lang="en-US" smtClean="0"/>
              <a:pPr/>
              <a:t>17</a:t>
            </a:fld>
            <a:endParaRPr lang="en-US"/>
          </a:p>
        </p:txBody>
      </p:sp>
      <p:sp>
        <p:nvSpPr>
          <p:cNvPr id="3" name="Date Placeholder 2"/>
          <p:cNvSpPr>
            <a:spLocks noGrp="1"/>
          </p:cNvSpPr>
          <p:nvPr>
            <p:ph type="dt" sz="half" idx="4294967295"/>
          </p:nvPr>
        </p:nvSpPr>
        <p:spPr>
          <a:xfrm>
            <a:off x="0" y="6643688"/>
            <a:ext cx="2057400" cy="214312"/>
          </a:xfrm>
        </p:spPr>
        <p:txBody>
          <a:bodyPr/>
          <a:lstStyle/>
          <a:p>
            <a:fld id="{B236674D-61AE-4162-86B5-0D5893A49764}" type="datetime1">
              <a:rPr lang="en-US" smtClean="0"/>
              <a:pPr/>
              <a:t>5/23/2020</a:t>
            </a:fld>
            <a:endParaRPr lang="en-US"/>
          </a:p>
        </p:txBody>
      </p:sp>
    </p:spTree>
    <p:extLst>
      <p:ext uri="{BB962C8B-B14F-4D97-AF65-F5344CB8AC3E}">
        <p14:creationId xmlns:p14="http://schemas.microsoft.com/office/powerpoint/2010/main" val="392807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en-US" altLang="en-US" smtClean="0"/>
              <a:t>Rule-based Classifier (Example)</a:t>
            </a:r>
            <a:endParaRPr lang="en-US" altLang="en-US" dirty="0"/>
          </a:p>
        </p:txBody>
      </p:sp>
      <p:pic>
        <p:nvPicPr>
          <p:cNvPr id="6" name="Picture 53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1372097"/>
            <a:ext cx="5917223" cy="3358166"/>
          </a:xfrm>
        </p:spPr>
      </p:pic>
      <p:sp>
        <p:nvSpPr>
          <p:cNvPr id="2" name="Slide Number Placeholder 1"/>
          <p:cNvSpPr>
            <a:spLocks noGrp="1"/>
          </p:cNvSpPr>
          <p:nvPr>
            <p:ph type="sldNum" sz="quarter" idx="12"/>
          </p:nvPr>
        </p:nvSpPr>
        <p:spPr/>
        <p:txBody>
          <a:bodyPr/>
          <a:lstStyle/>
          <a:p>
            <a:fld id="{649AB6AE-DC6C-4C19-AD98-A8BE141DCE93}" type="slidenum">
              <a:rPr lang="en-US" smtClean="0"/>
              <a:pPr/>
              <a:t>18</a:t>
            </a:fld>
            <a:endParaRPr lang="en-US"/>
          </a:p>
        </p:txBody>
      </p:sp>
      <p:sp>
        <p:nvSpPr>
          <p:cNvPr id="1001475" name="Rectangle 3"/>
          <p:cNvSpPr>
            <a:spLocks noGrp="1" noChangeArrowheads="1"/>
          </p:cNvSpPr>
          <p:nvPr>
            <p:ph type="body" sz="half" idx="4294967295"/>
          </p:nvPr>
        </p:nvSpPr>
        <p:spPr>
          <a:xfrm>
            <a:off x="1371600" y="5051434"/>
            <a:ext cx="6400800" cy="1371600"/>
          </a:xfrm>
        </p:spPr>
        <p:txBody>
          <a:bodyPr>
            <a:normAutofit fontScale="77500" lnSpcReduction="20000"/>
          </a:bodyPr>
          <a:lstStyle/>
          <a:p>
            <a:pPr>
              <a:lnSpc>
                <a:spcPct val="90000"/>
              </a:lnSpc>
              <a:buFont typeface="Monotype Sorts" pitchFamily="2" charset="2"/>
              <a:buNone/>
            </a:pPr>
            <a:r>
              <a:rPr lang="en-US" altLang="en-US" sz="2000" dirty="0"/>
              <a:t>R1: (Give Birth = no) </a:t>
            </a:r>
            <a:r>
              <a:rPr lang="en-US" altLang="en-US" sz="2000" dirty="0">
                <a:sym typeface="Symbol" panose="05050102010706020507" pitchFamily="18" charset="2"/>
              </a:rPr>
              <a:t> (Can Fly = yes)  Birds</a:t>
            </a:r>
          </a:p>
          <a:p>
            <a:pPr>
              <a:lnSpc>
                <a:spcPct val="90000"/>
              </a:lnSpc>
              <a:buFont typeface="Monotype Sorts" pitchFamily="2" charset="2"/>
              <a:buNone/>
            </a:pPr>
            <a:r>
              <a:rPr lang="en-US" altLang="en-US" sz="2000" dirty="0"/>
              <a:t>R2: (Give Birth = no) </a:t>
            </a:r>
            <a:r>
              <a:rPr lang="en-US" altLang="en-US" sz="2000" dirty="0">
                <a:sym typeface="Symbol" panose="05050102010706020507" pitchFamily="18" charset="2"/>
              </a:rPr>
              <a:t> (Live in Water = yes)  Fishes</a:t>
            </a:r>
          </a:p>
          <a:p>
            <a:pPr>
              <a:lnSpc>
                <a:spcPct val="90000"/>
              </a:lnSpc>
              <a:buFont typeface="Monotype Sorts" pitchFamily="2" charset="2"/>
              <a:buNone/>
            </a:pPr>
            <a:r>
              <a:rPr lang="en-US" altLang="en-US" sz="2000" dirty="0"/>
              <a:t>R3: (Give Birth = yes) </a:t>
            </a:r>
            <a:r>
              <a:rPr lang="en-US" altLang="en-US" sz="2000" dirty="0">
                <a:sym typeface="Symbol" panose="05050102010706020507" pitchFamily="18" charset="2"/>
              </a:rPr>
              <a:t> (Blood Type = warm)  Mammals</a:t>
            </a:r>
          </a:p>
          <a:p>
            <a:pPr>
              <a:lnSpc>
                <a:spcPct val="90000"/>
              </a:lnSpc>
              <a:buFont typeface="Monotype Sorts" pitchFamily="2" charset="2"/>
              <a:buNone/>
            </a:pPr>
            <a:r>
              <a:rPr lang="en-US" altLang="en-US" sz="2000" dirty="0"/>
              <a:t>R4: (Give Birth = no) </a:t>
            </a:r>
            <a:r>
              <a:rPr lang="en-US" altLang="en-US" sz="2000" dirty="0">
                <a:sym typeface="Symbol" panose="05050102010706020507" pitchFamily="18" charset="2"/>
              </a:rPr>
              <a:t> (Can Fly = no)  Reptiles</a:t>
            </a:r>
          </a:p>
          <a:p>
            <a:pPr>
              <a:lnSpc>
                <a:spcPct val="90000"/>
              </a:lnSpc>
              <a:buFont typeface="Monotype Sorts" pitchFamily="2" charset="2"/>
              <a:buNone/>
            </a:pPr>
            <a:r>
              <a:rPr lang="en-US" altLang="en-US" sz="2000" dirty="0"/>
              <a:t>R5: (Live in Water</a:t>
            </a:r>
            <a:r>
              <a:rPr lang="en-US" altLang="en-US" sz="2000" dirty="0">
                <a:sym typeface="Symbol" panose="05050102010706020507" pitchFamily="18" charset="2"/>
              </a:rPr>
              <a:t> = sometimes)  Amphibians</a:t>
            </a:r>
            <a:endParaRPr lang="en-US" altLang="en-US" sz="1800" dirty="0">
              <a:sym typeface="Symbol" panose="05050102010706020507" pitchFamily="18" charset="2"/>
            </a:endParaRPr>
          </a:p>
        </p:txBody>
      </p:sp>
      <p:sp>
        <p:nvSpPr>
          <p:cNvPr id="3" name="Date Placeholder 2"/>
          <p:cNvSpPr>
            <a:spLocks noGrp="1"/>
          </p:cNvSpPr>
          <p:nvPr>
            <p:ph type="dt" sz="half" idx="4294967295"/>
          </p:nvPr>
        </p:nvSpPr>
        <p:spPr>
          <a:xfrm>
            <a:off x="0" y="6643688"/>
            <a:ext cx="2057400" cy="214312"/>
          </a:xfrm>
        </p:spPr>
        <p:txBody>
          <a:bodyPr/>
          <a:lstStyle/>
          <a:p>
            <a:fld id="{1DA4D815-A1BF-4526-9733-42D4C61ADF3E}" type="datetime1">
              <a:rPr lang="en-US" smtClean="0"/>
              <a:pPr/>
              <a:t>5/23/2020</a:t>
            </a:fld>
            <a:endParaRPr lang="en-US"/>
          </a:p>
        </p:txBody>
      </p:sp>
    </p:spTree>
    <p:extLst>
      <p:ext uri="{BB962C8B-B14F-4D97-AF65-F5344CB8AC3E}">
        <p14:creationId xmlns:p14="http://schemas.microsoft.com/office/powerpoint/2010/main" val="1586693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ChangeArrowheads="1"/>
          </p:cNvSpPr>
          <p:nvPr>
            <p:ph type="title"/>
          </p:nvPr>
        </p:nvSpPr>
        <p:spPr/>
        <p:txBody>
          <a:bodyPr/>
          <a:lstStyle/>
          <a:p>
            <a:r>
              <a:rPr lang="en-US" altLang="en-US" smtClean="0"/>
              <a:t>Application of Rule-Based Classifier</a:t>
            </a:r>
            <a:endParaRPr lang="en-US" altLang="en-US" dirty="0"/>
          </a:p>
        </p:txBody>
      </p:sp>
      <p:pic>
        <p:nvPicPr>
          <p:cNvPr id="960519"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28700" y="3938588"/>
            <a:ext cx="7002780" cy="609600"/>
          </a:xfrm>
        </p:spPr>
      </p:pic>
      <p:sp>
        <p:nvSpPr>
          <p:cNvPr id="2" name="Slide Number Placeholder 1"/>
          <p:cNvSpPr>
            <a:spLocks noGrp="1"/>
          </p:cNvSpPr>
          <p:nvPr>
            <p:ph type="sldNum" sz="quarter" idx="12"/>
          </p:nvPr>
        </p:nvSpPr>
        <p:spPr/>
        <p:txBody>
          <a:bodyPr/>
          <a:lstStyle/>
          <a:p>
            <a:fld id="{649AB6AE-DC6C-4C19-AD98-A8BE141DCE93}" type="slidenum">
              <a:rPr lang="en-US" smtClean="0"/>
              <a:pPr/>
              <a:t>19</a:t>
            </a:fld>
            <a:endParaRPr lang="en-US"/>
          </a:p>
        </p:txBody>
      </p:sp>
      <p:sp>
        <p:nvSpPr>
          <p:cNvPr id="960515" name="Rectangle 3"/>
          <p:cNvSpPr>
            <a:spLocks noGrp="1" noChangeArrowheads="1"/>
          </p:cNvSpPr>
          <p:nvPr>
            <p:ph type="body" idx="4294967295"/>
          </p:nvPr>
        </p:nvSpPr>
        <p:spPr>
          <a:xfrm>
            <a:off x="412750" y="1409700"/>
            <a:ext cx="8318500" cy="4800600"/>
          </a:xfrm>
        </p:spPr>
        <p:txBody>
          <a:bodyPr/>
          <a:lstStyle/>
          <a:p>
            <a:r>
              <a:rPr lang="en-US" altLang="en-US" dirty="0"/>
              <a:t>A rule </a:t>
            </a:r>
            <a:r>
              <a:rPr lang="en-US" altLang="en-US" b="1" i="1" dirty="0"/>
              <a:t>r</a:t>
            </a:r>
            <a:r>
              <a:rPr lang="en-US" altLang="en-US" b="1" dirty="0"/>
              <a:t> covers </a:t>
            </a:r>
            <a:r>
              <a:rPr lang="en-US" altLang="en-US" dirty="0"/>
              <a:t>an instance </a:t>
            </a:r>
            <a:r>
              <a:rPr lang="en-US" altLang="en-US" b="1" dirty="0"/>
              <a:t>x </a:t>
            </a:r>
            <a:r>
              <a:rPr lang="en-US" altLang="en-US" dirty="0"/>
              <a:t>if the attributes of the instance satisfy the condition of the rule</a:t>
            </a:r>
          </a:p>
        </p:txBody>
      </p:sp>
      <p:sp>
        <p:nvSpPr>
          <p:cNvPr id="3" name="Date Placeholder 2"/>
          <p:cNvSpPr>
            <a:spLocks noGrp="1"/>
          </p:cNvSpPr>
          <p:nvPr>
            <p:ph type="dt" sz="half" idx="4294967295"/>
          </p:nvPr>
        </p:nvSpPr>
        <p:spPr>
          <a:xfrm>
            <a:off x="0" y="6643688"/>
            <a:ext cx="2057400" cy="214312"/>
          </a:xfrm>
        </p:spPr>
        <p:txBody>
          <a:bodyPr/>
          <a:lstStyle/>
          <a:p>
            <a:fld id="{292497AB-DA7B-4FFD-A575-5874B7364851}" type="datetime1">
              <a:rPr lang="en-US" smtClean="0"/>
              <a:pPr/>
              <a:t>5/23/2020</a:t>
            </a:fld>
            <a:endParaRPr lang="en-US"/>
          </a:p>
        </p:txBody>
      </p:sp>
      <p:sp>
        <p:nvSpPr>
          <p:cNvPr id="960517" name="Rectangle 5"/>
          <p:cNvSpPr>
            <a:spLocks noChangeArrowheads="1"/>
          </p:cNvSpPr>
          <p:nvPr/>
        </p:nvSpPr>
        <p:spPr bwMode="auto">
          <a:xfrm>
            <a:off x="685800" y="19812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R1: (Give Birth = no) </a:t>
            </a:r>
            <a:r>
              <a:rPr lang="en-US" altLang="en-US" sz="1800" b="0" dirty="0">
                <a:sym typeface="Symbol" panose="05050102010706020507" pitchFamily="18" charset="2"/>
              </a:rPr>
              <a:t> (Can Fly = yes)  Birds</a:t>
            </a:r>
          </a:p>
          <a:p>
            <a:pPr>
              <a:buFont typeface="Monotype Sorts" pitchFamily="2" charset="2"/>
              <a:buNone/>
            </a:pPr>
            <a:r>
              <a:rPr lang="en-US" altLang="en-US" sz="1800" b="0" dirty="0"/>
              <a:t>R2: (Give Birth = no) </a:t>
            </a:r>
            <a:r>
              <a:rPr lang="en-US" altLang="en-US" sz="1800" b="0" dirty="0">
                <a:sym typeface="Symbol" panose="05050102010706020507" pitchFamily="18" charset="2"/>
              </a:rPr>
              <a:t> (Live in Water = yes)  Fishes</a:t>
            </a:r>
          </a:p>
          <a:p>
            <a:pPr>
              <a:buFont typeface="Monotype Sorts" pitchFamily="2" charset="2"/>
              <a:buNone/>
            </a:pPr>
            <a:r>
              <a:rPr lang="en-US" altLang="en-US" sz="1800" b="0" dirty="0"/>
              <a:t>R3: (Give Birth = yes) </a:t>
            </a:r>
            <a:r>
              <a:rPr lang="en-US" altLang="en-US" sz="1800" b="0" dirty="0">
                <a:sym typeface="Symbol" panose="05050102010706020507" pitchFamily="18" charset="2"/>
              </a:rPr>
              <a:t> (Blood Type = warm)  Mammals</a:t>
            </a:r>
          </a:p>
          <a:p>
            <a:pPr>
              <a:buFont typeface="Monotype Sorts" pitchFamily="2" charset="2"/>
              <a:buNone/>
            </a:pPr>
            <a:r>
              <a:rPr lang="en-US" altLang="en-US" sz="1800" b="0" dirty="0"/>
              <a:t>R4: (Give Birth = no) </a:t>
            </a:r>
            <a:r>
              <a:rPr lang="en-US" altLang="en-US" sz="1800" b="0" dirty="0">
                <a:sym typeface="Symbol" panose="05050102010706020507" pitchFamily="18" charset="2"/>
              </a:rPr>
              <a:t> (Can Fly = no)  Reptiles</a:t>
            </a:r>
          </a:p>
          <a:p>
            <a:pPr>
              <a:buFont typeface="Monotype Sorts" pitchFamily="2" charset="2"/>
              <a:buNone/>
            </a:pPr>
            <a:r>
              <a:rPr lang="en-US" altLang="en-US" sz="1800" b="0" dirty="0"/>
              <a:t>R5: (Live in Water</a:t>
            </a:r>
            <a:r>
              <a:rPr lang="en-US" altLang="en-US" sz="1800" b="0" dirty="0">
                <a:sym typeface="Symbol" panose="05050102010706020507" pitchFamily="18" charset="2"/>
              </a:rPr>
              <a:t> = sometimes)  Amphibians </a:t>
            </a:r>
          </a:p>
        </p:txBody>
      </p:sp>
      <p:sp>
        <p:nvSpPr>
          <p:cNvPr id="960518" name="Rectangle 6"/>
          <p:cNvSpPr>
            <a:spLocks noChangeArrowheads="1"/>
          </p:cNvSpPr>
          <p:nvPr/>
        </p:nvSpPr>
        <p:spPr bwMode="auto">
          <a:xfrm>
            <a:off x="838200" y="4876800"/>
            <a:ext cx="7391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a:t>The rule R1 covers a hawk =&gt; Bird</a:t>
            </a:r>
          </a:p>
          <a:p>
            <a:pPr>
              <a:buFont typeface="Monotype Sorts" pitchFamily="2" charset="2"/>
              <a:buNone/>
            </a:pPr>
            <a:r>
              <a:rPr lang="en-US" altLang="en-US" sz="1800" b="0"/>
              <a:t>The rule R3 covers the grizzly bear =&gt; Mammal</a:t>
            </a:r>
            <a:endParaRPr lang="en-US" altLang="en-US" sz="1800" b="0">
              <a:sym typeface="Symbol" panose="05050102010706020507" pitchFamily="18" charset="2"/>
            </a:endParaRPr>
          </a:p>
        </p:txBody>
      </p:sp>
    </p:spTree>
    <p:extLst>
      <p:ext uri="{BB962C8B-B14F-4D97-AF65-F5344CB8AC3E}">
        <p14:creationId xmlns:p14="http://schemas.microsoft.com/office/powerpoint/2010/main" val="1410370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60201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6658" name="Rectangle 2"/>
          <p:cNvSpPr>
            <a:spLocks noGrp="1" noChangeArrowheads="1"/>
          </p:cNvSpPr>
          <p:nvPr>
            <p:ph type="title"/>
          </p:nvPr>
        </p:nvSpPr>
        <p:spPr/>
        <p:txBody>
          <a:bodyPr/>
          <a:lstStyle/>
          <a:p>
            <a:r>
              <a:rPr lang="en-US" altLang="en-US" smtClean="0"/>
              <a:t>Rule Coverage and Accuracy</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20</a:t>
            </a:fld>
            <a:endParaRPr lang="en-US"/>
          </a:p>
        </p:txBody>
      </p:sp>
      <p:sp>
        <p:nvSpPr>
          <p:cNvPr id="3" name="Date Placeholder 2"/>
          <p:cNvSpPr>
            <a:spLocks noGrp="1"/>
          </p:cNvSpPr>
          <p:nvPr>
            <p:ph type="dt" sz="half" idx="4294967295"/>
          </p:nvPr>
        </p:nvSpPr>
        <p:spPr>
          <a:xfrm>
            <a:off x="0" y="6643688"/>
            <a:ext cx="2057400" cy="214312"/>
          </a:xfrm>
        </p:spPr>
        <p:txBody>
          <a:bodyPr/>
          <a:lstStyle/>
          <a:p>
            <a:fld id="{1A4C812B-4B12-4D81-B267-86567E09C74E}" type="datetime1">
              <a:rPr lang="en-US" smtClean="0"/>
              <a:pPr/>
              <a:t>5/23/2020</a:t>
            </a:fld>
            <a:endParaRPr lang="en-US"/>
          </a:p>
        </p:txBody>
      </p:sp>
      <p:graphicFrame>
        <p:nvGraphicFramePr>
          <p:cNvPr id="966660" name="Object 4"/>
          <p:cNvGraphicFramePr>
            <a:graphicFrameLocks noChangeAspect="1"/>
          </p:cNvGraphicFramePr>
          <p:nvPr>
            <p:extLst/>
          </p:nvPr>
        </p:nvGraphicFramePr>
        <p:xfrm>
          <a:off x="5105400" y="1371600"/>
          <a:ext cx="3890963" cy="4156075"/>
        </p:xfrm>
        <a:graphic>
          <a:graphicData uri="http://schemas.openxmlformats.org/presentationml/2006/ole">
            <mc:AlternateContent xmlns:mc="http://schemas.openxmlformats.org/markup-compatibility/2006">
              <mc:Choice xmlns:v="urn:schemas-microsoft-com:vml" Requires="v">
                <p:oleObj spid="_x0000_s76841" name="Document" r:id="rId3" imgW="5415994" imgH="5778378" progId="Word.Document.8">
                  <p:embed/>
                </p:oleObj>
              </mc:Choice>
              <mc:Fallback>
                <p:oleObj name="Document" r:id="rId3" imgW="5415994" imgH="5778378"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371600"/>
                        <a:ext cx="3890963" cy="415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6661" name="Text Box 5"/>
          <p:cNvSpPr txBox="1">
            <a:spLocks noChangeArrowheads="1"/>
          </p:cNvSpPr>
          <p:nvPr/>
        </p:nvSpPr>
        <p:spPr bwMode="auto">
          <a:xfrm>
            <a:off x="685800" y="5029200"/>
            <a:ext cx="4572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ym typeface="Symbol" panose="05050102010706020507" pitchFamily="18" charset="2"/>
              </a:rPr>
              <a:t>(Status=Single)  No</a:t>
            </a:r>
          </a:p>
          <a:p>
            <a:pPr>
              <a:spcBef>
                <a:spcPct val="50000"/>
              </a:spcBef>
            </a:pPr>
            <a:r>
              <a:rPr lang="en-US" altLang="en-US" sz="2000" b="1" dirty="0">
                <a:sym typeface="Symbol" panose="05050102010706020507" pitchFamily="18" charset="2"/>
              </a:rPr>
              <a:t>    Coverage = 40%,  Accuracy = 50%</a:t>
            </a:r>
          </a:p>
        </p:txBody>
      </p:sp>
      <p:pic>
        <p:nvPicPr>
          <p:cNvPr id="4" name="Picture 3"/>
          <p:cNvPicPr>
            <a:picLocks noChangeAspect="1"/>
          </p:cNvPicPr>
          <p:nvPr/>
        </p:nvPicPr>
        <p:blipFill>
          <a:blip r:embed="rId5"/>
          <a:stretch>
            <a:fillRect/>
          </a:stretch>
        </p:blipFill>
        <p:spPr>
          <a:xfrm>
            <a:off x="329478" y="1468726"/>
            <a:ext cx="4775922" cy="3242534"/>
          </a:xfrm>
          <a:prstGeom prst="rect">
            <a:avLst/>
          </a:prstGeom>
        </p:spPr>
      </p:pic>
    </p:spTree>
    <p:extLst>
      <p:ext uri="{BB962C8B-B14F-4D97-AF65-F5344CB8AC3E}">
        <p14:creationId xmlns:p14="http://schemas.microsoft.com/office/powerpoint/2010/main" val="11234066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en-US" altLang="en-US" smtClean="0"/>
              <a:t>How does Rule-based Classifier Work?</a:t>
            </a:r>
            <a:endParaRPr lang="en-US" altLang="en-US" dirty="0"/>
          </a:p>
        </p:txBody>
      </p:sp>
      <p:pic>
        <p:nvPicPr>
          <p:cNvPr id="1009676" name="Picture 1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0610" y="3593624"/>
            <a:ext cx="7002780" cy="815340"/>
          </a:xfrm>
        </p:spPr>
      </p:pic>
      <p:sp>
        <p:nvSpPr>
          <p:cNvPr id="2" name="Slide Number Placeholder 1"/>
          <p:cNvSpPr>
            <a:spLocks noGrp="1"/>
          </p:cNvSpPr>
          <p:nvPr>
            <p:ph type="sldNum" sz="quarter" idx="12"/>
          </p:nvPr>
        </p:nvSpPr>
        <p:spPr/>
        <p:txBody>
          <a:bodyPr/>
          <a:lstStyle/>
          <a:p>
            <a:fld id="{649AB6AE-DC6C-4C19-AD98-A8BE141DCE93}" type="slidenum">
              <a:rPr lang="en-US" smtClean="0"/>
              <a:pPr/>
              <a:t>21</a:t>
            </a:fld>
            <a:endParaRPr lang="en-US"/>
          </a:p>
        </p:txBody>
      </p:sp>
      <p:sp>
        <p:nvSpPr>
          <p:cNvPr id="3" name="Date Placeholder 2"/>
          <p:cNvSpPr>
            <a:spLocks noGrp="1"/>
          </p:cNvSpPr>
          <p:nvPr>
            <p:ph type="dt" sz="half" idx="4294967295"/>
          </p:nvPr>
        </p:nvSpPr>
        <p:spPr>
          <a:xfrm>
            <a:off x="0" y="6643688"/>
            <a:ext cx="2057400" cy="214312"/>
          </a:xfrm>
        </p:spPr>
        <p:txBody>
          <a:bodyPr/>
          <a:lstStyle/>
          <a:p>
            <a:fld id="{BC127121-D0F9-4633-8900-599656EB5243}" type="datetime1">
              <a:rPr lang="en-US" smtClean="0"/>
              <a:pPr/>
              <a:t>5/23/2020</a:t>
            </a:fld>
            <a:endParaRPr lang="en-US"/>
          </a:p>
        </p:txBody>
      </p:sp>
      <p:sp>
        <p:nvSpPr>
          <p:cNvPr id="1009668" name="Rectangle 4"/>
          <p:cNvSpPr>
            <a:spLocks noChangeArrowheads="1"/>
          </p:cNvSpPr>
          <p:nvPr/>
        </p:nvSpPr>
        <p:spPr bwMode="auto">
          <a:xfrm>
            <a:off x="533400" y="1447800"/>
            <a:ext cx="7543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dirty="0"/>
              <a:t>R1: (Give Birth = no) </a:t>
            </a:r>
            <a:r>
              <a:rPr lang="en-US" altLang="en-US" sz="1800" b="0" dirty="0">
                <a:sym typeface="Symbol" panose="05050102010706020507" pitchFamily="18" charset="2"/>
              </a:rPr>
              <a:t> (Can Fly = yes)  Birds</a:t>
            </a:r>
          </a:p>
          <a:p>
            <a:pPr>
              <a:buFont typeface="Monotype Sorts" pitchFamily="2" charset="2"/>
              <a:buNone/>
            </a:pPr>
            <a:r>
              <a:rPr lang="en-US" altLang="en-US" sz="1800" b="0" dirty="0"/>
              <a:t>R2: (Give Birth = no) </a:t>
            </a:r>
            <a:r>
              <a:rPr lang="en-US" altLang="en-US" sz="1800" b="0" dirty="0">
                <a:sym typeface="Symbol" panose="05050102010706020507" pitchFamily="18" charset="2"/>
              </a:rPr>
              <a:t> (Live in Water = yes)  Fishes</a:t>
            </a:r>
          </a:p>
          <a:p>
            <a:pPr>
              <a:buFont typeface="Monotype Sorts" pitchFamily="2" charset="2"/>
              <a:buNone/>
            </a:pPr>
            <a:r>
              <a:rPr lang="en-US" altLang="en-US" sz="1800" b="0" dirty="0"/>
              <a:t>R3: (Give Birth = yes) </a:t>
            </a:r>
            <a:r>
              <a:rPr lang="en-US" altLang="en-US" sz="1800" b="0" dirty="0">
                <a:sym typeface="Symbol" panose="05050102010706020507" pitchFamily="18" charset="2"/>
              </a:rPr>
              <a:t> (Blood Type = warm)  Mammals</a:t>
            </a:r>
          </a:p>
          <a:p>
            <a:pPr>
              <a:buFont typeface="Monotype Sorts" pitchFamily="2" charset="2"/>
              <a:buNone/>
            </a:pPr>
            <a:r>
              <a:rPr lang="en-US" altLang="en-US" sz="1800" b="0" dirty="0"/>
              <a:t>R4: (Give Birth = no) </a:t>
            </a:r>
            <a:r>
              <a:rPr lang="en-US" altLang="en-US" sz="1800" b="0" dirty="0">
                <a:sym typeface="Symbol" panose="05050102010706020507" pitchFamily="18" charset="2"/>
              </a:rPr>
              <a:t> (Can Fly = no)  Reptiles</a:t>
            </a:r>
          </a:p>
          <a:p>
            <a:pPr>
              <a:buFont typeface="Monotype Sorts" pitchFamily="2" charset="2"/>
              <a:buNone/>
            </a:pPr>
            <a:r>
              <a:rPr lang="en-US" altLang="en-US" sz="1800" b="0" dirty="0"/>
              <a:t>R5: (Live in Water</a:t>
            </a:r>
            <a:r>
              <a:rPr lang="en-US" altLang="en-US" sz="1800" b="0" dirty="0">
                <a:sym typeface="Symbol" panose="05050102010706020507" pitchFamily="18" charset="2"/>
              </a:rPr>
              <a:t> = sometimes)  Amphibians </a:t>
            </a:r>
          </a:p>
        </p:txBody>
      </p:sp>
      <p:sp>
        <p:nvSpPr>
          <p:cNvPr id="1009671" name="Rectangle 7"/>
          <p:cNvSpPr>
            <a:spLocks noChangeArrowheads="1"/>
          </p:cNvSpPr>
          <p:nvPr/>
        </p:nvSpPr>
        <p:spPr bwMode="auto">
          <a:xfrm>
            <a:off x="838200" y="4724400"/>
            <a:ext cx="7467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a:t>A lemur triggers rule R3, so it is classified as a mammal</a:t>
            </a:r>
          </a:p>
          <a:p>
            <a:pPr>
              <a:buFont typeface="Monotype Sorts" pitchFamily="2" charset="2"/>
              <a:buNone/>
            </a:pPr>
            <a:r>
              <a:rPr lang="en-US" altLang="en-US" sz="1800" b="0"/>
              <a:t>A turtle triggers both R4 and R5</a:t>
            </a:r>
          </a:p>
          <a:p>
            <a:pPr>
              <a:buFont typeface="Monotype Sorts" pitchFamily="2" charset="2"/>
              <a:buNone/>
            </a:pPr>
            <a:r>
              <a:rPr lang="en-US" altLang="en-US" sz="1800" b="0"/>
              <a:t>A dogfish shark triggers none of the rules</a:t>
            </a:r>
            <a:endParaRPr lang="en-US" altLang="en-US" sz="1800" b="0">
              <a:sym typeface="Symbol" panose="05050102010706020507" pitchFamily="18" charset="2"/>
            </a:endParaRPr>
          </a:p>
        </p:txBody>
      </p:sp>
    </p:spTree>
    <p:extLst>
      <p:ext uri="{BB962C8B-B14F-4D97-AF65-F5344CB8AC3E}">
        <p14:creationId xmlns:p14="http://schemas.microsoft.com/office/powerpoint/2010/main" val="995089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Grp="1" noChangeArrowheads="1"/>
          </p:cNvSpPr>
          <p:nvPr>
            <p:ph type="title"/>
          </p:nvPr>
        </p:nvSpPr>
        <p:spPr/>
        <p:txBody>
          <a:bodyPr/>
          <a:lstStyle/>
          <a:p>
            <a:r>
              <a:rPr lang="en-US" altLang="en-US" smtClean="0"/>
              <a:t>Characteristics of Rule-Based Classifier</a:t>
            </a:r>
            <a:endParaRPr lang="en-US" altLang="en-US" dirty="0"/>
          </a:p>
        </p:txBody>
      </p:sp>
      <p:sp>
        <p:nvSpPr>
          <p:cNvPr id="1018883" name="Rectangle 3"/>
          <p:cNvSpPr>
            <a:spLocks noGrp="1" noChangeArrowheads="1"/>
          </p:cNvSpPr>
          <p:nvPr>
            <p:ph idx="1"/>
          </p:nvPr>
        </p:nvSpPr>
        <p:spPr/>
        <p:txBody>
          <a:bodyPr/>
          <a:lstStyle/>
          <a:p>
            <a:r>
              <a:rPr lang="en-US" altLang="en-US" smtClean="0"/>
              <a:t>Mutually exclusive rules</a:t>
            </a:r>
          </a:p>
          <a:p>
            <a:pPr lvl="1"/>
            <a:r>
              <a:rPr lang="en-US" altLang="en-US" smtClean="0"/>
              <a:t>Classifier contains mutually exclusive rules if the rules are independent of each other</a:t>
            </a:r>
          </a:p>
          <a:p>
            <a:pPr lvl="1"/>
            <a:r>
              <a:rPr lang="en-US" altLang="en-US" smtClean="0"/>
              <a:t>Every record is covered by at most one rule</a:t>
            </a:r>
          </a:p>
          <a:p>
            <a:pPr lvl="1"/>
            <a:endParaRPr lang="en-US" altLang="en-US" smtClean="0"/>
          </a:p>
          <a:p>
            <a:r>
              <a:rPr lang="en-US" altLang="en-US" smtClean="0"/>
              <a:t>Exhaustive rules</a:t>
            </a:r>
          </a:p>
          <a:p>
            <a:pPr lvl="1"/>
            <a:r>
              <a:rPr lang="en-US" altLang="en-US" smtClean="0"/>
              <a:t>Classifier has exhaustive coverage if it accounts for every possible combination of attribute values</a:t>
            </a:r>
          </a:p>
          <a:p>
            <a:pPr lvl="1"/>
            <a:r>
              <a:rPr lang="en-US" altLang="en-US" smtClean="0"/>
              <a:t>Each record is covered by at least one rule</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22</a:t>
            </a:fld>
            <a:endParaRPr lang="en-US"/>
          </a:p>
        </p:txBody>
      </p:sp>
      <p:sp>
        <p:nvSpPr>
          <p:cNvPr id="3" name="Date Placeholder 2"/>
          <p:cNvSpPr>
            <a:spLocks noGrp="1"/>
          </p:cNvSpPr>
          <p:nvPr>
            <p:ph type="dt" sz="half" idx="4294967295"/>
          </p:nvPr>
        </p:nvSpPr>
        <p:spPr>
          <a:xfrm>
            <a:off x="0" y="6643688"/>
            <a:ext cx="2057400" cy="214312"/>
          </a:xfrm>
        </p:spPr>
        <p:txBody>
          <a:bodyPr/>
          <a:lstStyle/>
          <a:p>
            <a:fld id="{AE4AF362-3F79-43F3-9D91-B94F07BCDB9A}" type="datetime1">
              <a:rPr lang="en-US" smtClean="0"/>
              <a:pPr/>
              <a:t>5/23/2020</a:t>
            </a:fld>
            <a:endParaRPr lang="en-US"/>
          </a:p>
        </p:txBody>
      </p:sp>
    </p:spTree>
    <p:extLst>
      <p:ext uri="{BB962C8B-B14F-4D97-AF65-F5344CB8AC3E}">
        <p14:creationId xmlns:p14="http://schemas.microsoft.com/office/powerpoint/2010/main" val="3926731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altLang="en-US" smtClean="0"/>
              <a:t>From Decision Trees To Rules</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23</a:t>
            </a:fld>
            <a:endParaRPr lang="en-US"/>
          </a:p>
        </p:txBody>
      </p:sp>
      <p:sp>
        <p:nvSpPr>
          <p:cNvPr id="3" name="Date Placeholder 2"/>
          <p:cNvSpPr>
            <a:spLocks noGrp="1"/>
          </p:cNvSpPr>
          <p:nvPr>
            <p:ph type="dt" sz="half" idx="4294967295"/>
          </p:nvPr>
        </p:nvSpPr>
        <p:spPr>
          <a:xfrm>
            <a:off x="0" y="6643688"/>
            <a:ext cx="2057400" cy="214312"/>
          </a:xfrm>
        </p:spPr>
        <p:txBody>
          <a:bodyPr/>
          <a:lstStyle/>
          <a:p>
            <a:fld id="{D4FAE0C7-8DA3-4BE5-B83A-BBF05220307B}" type="datetime1">
              <a:rPr lang="en-US" smtClean="0"/>
              <a:pPr/>
              <a:t>5/23/2020</a:t>
            </a:fld>
            <a:endParaRPr lang="en-US"/>
          </a:p>
        </p:txBody>
      </p:sp>
      <p:graphicFrame>
        <p:nvGraphicFramePr>
          <p:cNvPr id="961539" name="Object 3"/>
          <p:cNvGraphicFramePr>
            <a:graphicFrameLocks noChangeAspect="1"/>
          </p:cNvGraphicFramePr>
          <p:nvPr>
            <p:extLst>
              <p:ext uri="{D42A27DB-BD31-4B8C-83A1-F6EECF244321}">
                <p14:modId xmlns:p14="http://schemas.microsoft.com/office/powerpoint/2010/main" val="1174063345"/>
              </p:ext>
            </p:extLst>
          </p:nvPr>
        </p:nvGraphicFramePr>
        <p:xfrm>
          <a:off x="304800" y="1456426"/>
          <a:ext cx="4060825" cy="3251200"/>
        </p:xfrm>
        <a:graphic>
          <a:graphicData uri="http://schemas.openxmlformats.org/presentationml/2006/ole">
            <mc:AlternateContent xmlns:mc="http://schemas.openxmlformats.org/markup-compatibility/2006">
              <mc:Choice xmlns:v="urn:schemas-microsoft-com:vml" Requires="v">
                <p:oleObj spid="_x0000_s77904"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56426"/>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1540" name="Object 4"/>
          <p:cNvGraphicFramePr>
            <a:graphicFrameLocks noChangeAspect="1"/>
          </p:cNvGraphicFramePr>
          <p:nvPr>
            <p:extLst/>
          </p:nvPr>
        </p:nvGraphicFramePr>
        <p:xfrm>
          <a:off x="5029200" y="1447800"/>
          <a:ext cx="3944938" cy="2879725"/>
        </p:xfrm>
        <a:graphic>
          <a:graphicData uri="http://schemas.openxmlformats.org/presentationml/2006/ole">
            <mc:AlternateContent xmlns:mc="http://schemas.openxmlformats.org/markup-compatibility/2006">
              <mc:Choice xmlns:v="urn:schemas-microsoft-com:vml" Requires="v">
                <p:oleObj spid="_x0000_s77905" name="VISIO" r:id="rId5" imgW="5088240" imgH="3716640" progId="Visio.Drawing.6">
                  <p:embed/>
                </p:oleObj>
              </mc:Choice>
              <mc:Fallback>
                <p:oleObj name="VISIO" r:id="rId5" imgW="5088240" imgH="3716640" progId="Visio.Drawing.6">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1447800"/>
                        <a:ext cx="39449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1541" name="Line 5"/>
          <p:cNvSpPr>
            <a:spLocks noChangeShapeType="1"/>
          </p:cNvSpPr>
          <p:nvPr/>
        </p:nvSpPr>
        <p:spPr bwMode="auto">
          <a:xfrm>
            <a:off x="4191000" y="2667000"/>
            <a:ext cx="609600" cy="0"/>
          </a:xfrm>
          <a:prstGeom prst="line">
            <a:avLst/>
          </a:prstGeom>
          <a:noFill/>
          <a:ln w="3175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1542" name="Text Box 6"/>
          <p:cNvSpPr txBox="1">
            <a:spLocks noChangeArrowheads="1"/>
          </p:cNvSpPr>
          <p:nvPr/>
        </p:nvSpPr>
        <p:spPr bwMode="auto">
          <a:xfrm>
            <a:off x="3810000" y="4876800"/>
            <a:ext cx="51816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t>Rules are mutually exclusive and exhaustive</a:t>
            </a:r>
          </a:p>
          <a:p>
            <a:pPr>
              <a:spcBef>
                <a:spcPct val="50000"/>
              </a:spcBef>
            </a:pPr>
            <a:r>
              <a:rPr lang="en-US" altLang="en-US" sz="1800"/>
              <a:t>Rule set contains as much information as the tree</a:t>
            </a:r>
          </a:p>
        </p:txBody>
      </p:sp>
    </p:spTree>
    <p:extLst>
      <p:ext uri="{BB962C8B-B14F-4D97-AF65-F5344CB8AC3E}">
        <p14:creationId xmlns:p14="http://schemas.microsoft.com/office/powerpoint/2010/main" val="1731304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62" name="Rectangle 2"/>
          <p:cNvSpPr>
            <a:spLocks noGrp="1" noChangeArrowheads="1"/>
          </p:cNvSpPr>
          <p:nvPr>
            <p:ph type="title"/>
          </p:nvPr>
        </p:nvSpPr>
        <p:spPr/>
        <p:txBody>
          <a:bodyPr/>
          <a:lstStyle/>
          <a:p>
            <a:r>
              <a:rPr lang="en-US" altLang="en-US" smtClean="0"/>
              <a:t>Rules Can Be Simplified</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24</a:t>
            </a:fld>
            <a:endParaRPr lang="en-US"/>
          </a:p>
        </p:txBody>
      </p:sp>
      <p:sp>
        <p:nvSpPr>
          <p:cNvPr id="3" name="Date Placeholder 2"/>
          <p:cNvSpPr>
            <a:spLocks noGrp="1"/>
          </p:cNvSpPr>
          <p:nvPr>
            <p:ph type="dt" sz="half" idx="4294967295"/>
          </p:nvPr>
        </p:nvSpPr>
        <p:spPr>
          <a:xfrm>
            <a:off x="0" y="6643688"/>
            <a:ext cx="2057400" cy="214312"/>
          </a:xfrm>
        </p:spPr>
        <p:txBody>
          <a:bodyPr/>
          <a:lstStyle/>
          <a:p>
            <a:fld id="{BAC12C01-FC0E-483F-8903-E3A0E22C8BB5}" type="datetime1">
              <a:rPr lang="en-US" smtClean="0"/>
              <a:pPr/>
              <a:t>5/23/2020</a:t>
            </a:fld>
            <a:endParaRPr lang="en-US"/>
          </a:p>
        </p:txBody>
      </p:sp>
      <p:graphicFrame>
        <p:nvGraphicFramePr>
          <p:cNvPr id="962563" name="Object 3"/>
          <p:cNvGraphicFramePr>
            <a:graphicFrameLocks noChangeAspect="1"/>
          </p:cNvGraphicFramePr>
          <p:nvPr/>
        </p:nvGraphicFramePr>
        <p:xfrm>
          <a:off x="457200" y="1447800"/>
          <a:ext cx="4060825" cy="3251200"/>
        </p:xfrm>
        <a:graphic>
          <a:graphicData uri="http://schemas.openxmlformats.org/presentationml/2006/ole">
            <mc:AlternateContent xmlns:mc="http://schemas.openxmlformats.org/markup-compatibility/2006">
              <mc:Choice xmlns:v="urn:schemas-microsoft-com:vml" Requires="v">
                <p:oleObj spid="_x0000_s78928" name="VISIO" r:id="rId3" imgW="4060440" imgH="3251880" progId="Visio.Drawing.6">
                  <p:embed/>
                </p:oleObj>
              </mc:Choice>
              <mc:Fallback>
                <p:oleObj name="VISIO" r:id="rId3" imgW="4060440" imgH="32518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47800"/>
                        <a:ext cx="4060825"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2564" name="Object 4"/>
          <p:cNvGraphicFramePr>
            <a:graphicFrameLocks noChangeAspect="1"/>
          </p:cNvGraphicFramePr>
          <p:nvPr>
            <p:extLst/>
          </p:nvPr>
        </p:nvGraphicFramePr>
        <p:xfrm>
          <a:off x="4876800" y="1219200"/>
          <a:ext cx="3894138" cy="4170363"/>
        </p:xfrm>
        <a:graphic>
          <a:graphicData uri="http://schemas.openxmlformats.org/presentationml/2006/ole">
            <mc:AlternateContent xmlns:mc="http://schemas.openxmlformats.org/markup-compatibility/2006">
              <mc:Choice xmlns:v="urn:schemas-microsoft-com:vml" Requires="v">
                <p:oleObj spid="_x0000_s78929" name="Document" r:id="rId5" imgW="5405040" imgH="5780160" progId="Word.Document.8">
                  <p:embed/>
                </p:oleObj>
              </mc:Choice>
              <mc:Fallback>
                <p:oleObj name="Document" r:id="rId5" imgW="5405040" imgH="578016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1219200"/>
                        <a:ext cx="3894138" cy="417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565" name="Text Box 5"/>
          <p:cNvSpPr txBox="1">
            <a:spLocks noChangeArrowheads="1"/>
          </p:cNvSpPr>
          <p:nvPr/>
        </p:nvSpPr>
        <p:spPr bwMode="auto">
          <a:xfrm>
            <a:off x="533400" y="5486400"/>
            <a:ext cx="8001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Initial Rule:           (Refund=No) </a:t>
            </a:r>
            <a:r>
              <a:rPr lang="en-US" altLang="en-US" sz="2000" b="0">
                <a:sym typeface="Symbol" panose="05050102010706020507" pitchFamily="18" charset="2"/>
              </a:rPr>
              <a:t> </a:t>
            </a:r>
            <a:r>
              <a:rPr lang="en-US" altLang="en-US" sz="2000">
                <a:sym typeface="Symbol" panose="05050102010706020507" pitchFamily="18" charset="2"/>
              </a:rPr>
              <a:t>(Status=Married)  No</a:t>
            </a:r>
          </a:p>
          <a:p>
            <a:pPr>
              <a:spcBef>
                <a:spcPct val="50000"/>
              </a:spcBef>
            </a:pPr>
            <a:r>
              <a:rPr lang="en-US" altLang="en-US" sz="2000">
                <a:sym typeface="Symbol" panose="05050102010706020507" pitchFamily="18" charset="2"/>
              </a:rPr>
              <a:t>Simplified Rule:   (Status=Married)  No</a:t>
            </a:r>
          </a:p>
        </p:txBody>
      </p:sp>
      <p:sp>
        <p:nvSpPr>
          <p:cNvPr id="962566" name="Oval 6"/>
          <p:cNvSpPr>
            <a:spLocks noChangeArrowheads="1"/>
          </p:cNvSpPr>
          <p:nvPr/>
        </p:nvSpPr>
        <p:spPr bwMode="auto">
          <a:xfrm>
            <a:off x="3200400" y="3048000"/>
            <a:ext cx="990600" cy="838200"/>
          </a:xfrm>
          <a:prstGeom prst="ellipse">
            <a:avLst/>
          </a:prstGeom>
          <a:noFill/>
          <a:ln w="31750">
            <a:solidFill>
              <a:srgbClr val="0C6D9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8768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lstStyle/>
          <a:p>
            <a:r>
              <a:rPr lang="en-US" altLang="en-US" smtClean="0"/>
              <a:t>Effect of Rule Simplification</a:t>
            </a:r>
            <a:endParaRPr lang="en-US" altLang="en-US" dirty="0"/>
          </a:p>
        </p:txBody>
      </p:sp>
      <p:sp>
        <p:nvSpPr>
          <p:cNvPr id="963587" name="Rectangle 3"/>
          <p:cNvSpPr>
            <a:spLocks noGrp="1" noChangeArrowheads="1"/>
          </p:cNvSpPr>
          <p:nvPr>
            <p:ph idx="1"/>
          </p:nvPr>
        </p:nvSpPr>
        <p:spPr/>
        <p:txBody>
          <a:bodyPr/>
          <a:lstStyle/>
          <a:p>
            <a:r>
              <a:rPr lang="en-US" altLang="en-US" smtClean="0"/>
              <a:t>Rules are no longer mutually exclusive</a:t>
            </a:r>
          </a:p>
          <a:p>
            <a:pPr lvl="1"/>
            <a:r>
              <a:rPr lang="en-US" altLang="en-US" smtClean="0"/>
              <a:t>A record may trigger more than one rule </a:t>
            </a:r>
          </a:p>
          <a:p>
            <a:pPr lvl="1"/>
            <a:r>
              <a:rPr lang="en-US" altLang="en-US" smtClean="0"/>
              <a:t>Solution?</a:t>
            </a:r>
          </a:p>
          <a:p>
            <a:pPr lvl="2"/>
            <a:r>
              <a:rPr lang="en-US" altLang="en-US" smtClean="0"/>
              <a:t> Ordered rule set</a:t>
            </a:r>
          </a:p>
          <a:p>
            <a:pPr lvl="2"/>
            <a:r>
              <a:rPr lang="en-US" altLang="en-US" smtClean="0"/>
              <a:t> Unordered rule set – use voting schemes</a:t>
            </a:r>
          </a:p>
          <a:p>
            <a:endParaRPr lang="en-US" altLang="en-US" smtClean="0"/>
          </a:p>
          <a:p>
            <a:r>
              <a:rPr lang="en-US" altLang="en-US" smtClean="0"/>
              <a:t>Rules are no longer exhaustive</a:t>
            </a:r>
          </a:p>
          <a:p>
            <a:pPr lvl="1"/>
            <a:r>
              <a:rPr lang="en-US" altLang="en-US" smtClean="0"/>
              <a:t>A record may not trigger any rules</a:t>
            </a:r>
          </a:p>
          <a:p>
            <a:pPr lvl="1"/>
            <a:r>
              <a:rPr lang="en-US" altLang="en-US" smtClean="0"/>
              <a:t>Solution?</a:t>
            </a:r>
          </a:p>
          <a:p>
            <a:pPr lvl="2"/>
            <a:r>
              <a:rPr lang="en-US" altLang="en-US" smtClean="0"/>
              <a:t> Use a default class</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25</a:t>
            </a:fld>
            <a:endParaRPr lang="en-US"/>
          </a:p>
        </p:txBody>
      </p:sp>
      <p:sp>
        <p:nvSpPr>
          <p:cNvPr id="3" name="Date Placeholder 2"/>
          <p:cNvSpPr>
            <a:spLocks noGrp="1"/>
          </p:cNvSpPr>
          <p:nvPr>
            <p:ph type="dt" sz="half" idx="4294967295"/>
          </p:nvPr>
        </p:nvSpPr>
        <p:spPr>
          <a:xfrm>
            <a:off x="0" y="6643688"/>
            <a:ext cx="2057400" cy="214312"/>
          </a:xfrm>
        </p:spPr>
        <p:txBody>
          <a:bodyPr/>
          <a:lstStyle/>
          <a:p>
            <a:fld id="{91B31222-4E83-452B-966B-64DB37628EB1}" type="datetime1">
              <a:rPr lang="en-US" smtClean="0"/>
              <a:pPr/>
              <a:t>5/23/2020</a:t>
            </a:fld>
            <a:endParaRPr lang="en-US"/>
          </a:p>
        </p:txBody>
      </p:sp>
    </p:spTree>
    <p:extLst>
      <p:ext uri="{BB962C8B-B14F-4D97-AF65-F5344CB8AC3E}">
        <p14:creationId xmlns:p14="http://schemas.microsoft.com/office/powerpoint/2010/main" val="1635339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3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63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63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3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3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358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358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358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3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87" grpId="0" build="p" bldLvl="3"/>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Rectangle 2"/>
          <p:cNvSpPr>
            <a:spLocks noGrp="1" noChangeArrowheads="1"/>
          </p:cNvSpPr>
          <p:nvPr>
            <p:ph type="title"/>
          </p:nvPr>
        </p:nvSpPr>
        <p:spPr/>
        <p:txBody>
          <a:bodyPr/>
          <a:lstStyle/>
          <a:p>
            <a:r>
              <a:rPr lang="en-US" altLang="en-US" smtClean="0"/>
              <a:t>Ordered Rule Set</a:t>
            </a:r>
            <a:endParaRPr lang="en-US" altLang="en-US" dirty="0"/>
          </a:p>
        </p:txBody>
      </p:sp>
      <p:pic>
        <p:nvPicPr>
          <p:cNvPr id="1019976" name="Picture 7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a:xfrm>
            <a:off x="760059" y="5581586"/>
            <a:ext cx="7002780" cy="403860"/>
          </a:xfrm>
        </p:spPr>
      </p:pic>
      <p:sp>
        <p:nvSpPr>
          <p:cNvPr id="2" name="Slide Number Placeholder 1"/>
          <p:cNvSpPr>
            <a:spLocks noGrp="1"/>
          </p:cNvSpPr>
          <p:nvPr>
            <p:ph type="sldNum" sz="quarter" idx="12"/>
          </p:nvPr>
        </p:nvSpPr>
        <p:spPr/>
        <p:txBody>
          <a:bodyPr/>
          <a:lstStyle/>
          <a:p>
            <a:fld id="{649AB6AE-DC6C-4C19-AD98-A8BE141DCE93}" type="slidenum">
              <a:rPr lang="en-US" smtClean="0"/>
              <a:pPr/>
              <a:t>26</a:t>
            </a:fld>
            <a:endParaRPr lang="en-US"/>
          </a:p>
        </p:txBody>
      </p:sp>
      <p:sp>
        <p:nvSpPr>
          <p:cNvPr id="1019907" name="Rectangle 3"/>
          <p:cNvSpPr>
            <a:spLocks noGrp="1" noChangeArrowheads="1"/>
          </p:cNvSpPr>
          <p:nvPr>
            <p:ph type="body" idx="4294967295"/>
          </p:nvPr>
        </p:nvSpPr>
        <p:spPr>
          <a:xfrm>
            <a:off x="450850" y="1322865"/>
            <a:ext cx="8013700" cy="2286000"/>
          </a:xfrm>
        </p:spPr>
        <p:txBody>
          <a:bodyPr/>
          <a:lstStyle/>
          <a:p>
            <a:r>
              <a:rPr lang="en-US" altLang="en-US" dirty="0"/>
              <a:t>Rules are rank ordered according to their priority</a:t>
            </a:r>
          </a:p>
          <a:p>
            <a:pPr lvl="1"/>
            <a:r>
              <a:rPr lang="en-US" altLang="en-US" sz="2000" dirty="0"/>
              <a:t>An ordered rule set is known as a decision list</a:t>
            </a:r>
          </a:p>
          <a:p>
            <a:r>
              <a:rPr lang="en-US" altLang="en-US" dirty="0"/>
              <a:t>When a test record is presented to the classifier </a:t>
            </a:r>
          </a:p>
          <a:p>
            <a:pPr lvl="1"/>
            <a:r>
              <a:rPr lang="en-US" altLang="en-US" sz="2000" dirty="0"/>
              <a:t>It is assigned to the class label of the highest ranked rule it has triggered</a:t>
            </a:r>
          </a:p>
          <a:p>
            <a:pPr lvl="1"/>
            <a:r>
              <a:rPr lang="en-US" altLang="en-US" sz="2000" dirty="0"/>
              <a:t>If none of the rules fired, it is assigned to the default class</a:t>
            </a:r>
          </a:p>
        </p:txBody>
      </p:sp>
      <p:sp>
        <p:nvSpPr>
          <p:cNvPr id="3" name="Date Placeholder 2"/>
          <p:cNvSpPr>
            <a:spLocks noGrp="1"/>
          </p:cNvSpPr>
          <p:nvPr>
            <p:ph type="dt" sz="half" idx="4294967295"/>
          </p:nvPr>
        </p:nvSpPr>
        <p:spPr>
          <a:xfrm>
            <a:off x="0" y="6643688"/>
            <a:ext cx="2057400" cy="214312"/>
          </a:xfrm>
        </p:spPr>
        <p:txBody>
          <a:bodyPr/>
          <a:lstStyle/>
          <a:p>
            <a:fld id="{D1577756-3BCD-499F-8180-8BAE28E8B327}" type="datetime1">
              <a:rPr lang="en-US" smtClean="0"/>
              <a:pPr/>
              <a:t>5/23/2020</a:t>
            </a:fld>
            <a:endParaRPr lang="en-US"/>
          </a:p>
        </p:txBody>
      </p:sp>
      <p:sp>
        <p:nvSpPr>
          <p:cNvPr id="1019908" name="Rectangle 4"/>
          <p:cNvSpPr>
            <a:spLocks noChangeArrowheads="1"/>
          </p:cNvSpPr>
          <p:nvPr/>
        </p:nvSpPr>
        <p:spPr bwMode="auto">
          <a:xfrm>
            <a:off x="1371600" y="3429000"/>
            <a:ext cx="6172200" cy="1828800"/>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marL="292100" indent="-292100">
              <a:spcBef>
                <a:spcPct val="10000"/>
              </a:spcBef>
              <a:spcAft>
                <a:spcPts val="400"/>
              </a:spcAft>
              <a:buClr>
                <a:srgbClr val="0C7B9C"/>
              </a:buClr>
              <a:buSzPct val="75000"/>
              <a:buFont typeface="Monotype Sorts" pitchFamily="2" charset="2"/>
              <a:buChar char="l"/>
              <a:defRPr sz="2400">
                <a:solidFill>
                  <a:schemeClr val="tx1"/>
                </a:solidFill>
                <a:latin typeface="Arial" panose="020B0604020202020204" pitchFamily="34" charset="0"/>
              </a:defRPr>
            </a:lvl1pPr>
            <a:lvl2pPr marL="800100" indent="-342900">
              <a:spcBef>
                <a:spcPct val="10000"/>
              </a:spcBef>
              <a:spcAft>
                <a:spcPts val="400"/>
              </a:spcAft>
              <a:buClr>
                <a:srgbClr val="0C7B9C"/>
              </a:buClr>
              <a:buSzPct val="100000"/>
              <a:buFont typeface="Arial" panose="020B0604020202020204" pitchFamily="34" charset="0"/>
              <a:buChar char="–"/>
              <a:defRPr sz="2400">
                <a:solidFill>
                  <a:schemeClr val="tx1"/>
                </a:solidFill>
                <a:latin typeface="Arial" panose="020B0604020202020204" pitchFamily="34" charset="0"/>
              </a:defRPr>
            </a:lvl2pPr>
            <a:lvl3pPr>
              <a:spcBef>
                <a:spcPct val="10000"/>
              </a:spcBef>
              <a:spcAft>
                <a:spcPts val="400"/>
              </a:spcAft>
              <a:buClr>
                <a:srgbClr val="0C7B9C"/>
              </a:buClr>
              <a:buSzPct val="70000"/>
              <a:buFont typeface="Wingdings" panose="05000000000000000000" pitchFamily="2" charset="2"/>
              <a:buChar char="u"/>
              <a:defRPr sz="2000">
                <a:solidFill>
                  <a:schemeClr val="tx1"/>
                </a:solidFill>
                <a:latin typeface="Arial" panose="020B0604020202020204" pitchFamily="34"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a:buFont typeface="Monotype Sorts" pitchFamily="2" charset="2"/>
              <a:buNone/>
            </a:pPr>
            <a:r>
              <a:rPr lang="en-US" altLang="en-US" sz="1800" b="0"/>
              <a:t>R1: (Give Birth = no) </a:t>
            </a:r>
            <a:r>
              <a:rPr lang="en-US" altLang="en-US" sz="1800" b="0">
                <a:sym typeface="Symbol" panose="05050102010706020507" pitchFamily="18" charset="2"/>
              </a:rPr>
              <a:t> (Can Fly = yes)  Birds</a:t>
            </a:r>
          </a:p>
          <a:p>
            <a:pPr>
              <a:buFont typeface="Monotype Sorts" pitchFamily="2" charset="2"/>
              <a:buNone/>
            </a:pPr>
            <a:r>
              <a:rPr lang="en-US" altLang="en-US" sz="1800" b="0"/>
              <a:t>R2: (Give Birth = no) </a:t>
            </a:r>
            <a:r>
              <a:rPr lang="en-US" altLang="en-US" sz="1800" b="0">
                <a:sym typeface="Symbol" panose="05050102010706020507" pitchFamily="18" charset="2"/>
              </a:rPr>
              <a:t> (Live in Water = yes)  Fishes</a:t>
            </a:r>
          </a:p>
          <a:p>
            <a:pPr>
              <a:buFont typeface="Monotype Sorts" pitchFamily="2" charset="2"/>
              <a:buNone/>
            </a:pPr>
            <a:r>
              <a:rPr lang="en-US" altLang="en-US" sz="1800" b="0"/>
              <a:t>R3: (Give Birth = yes) </a:t>
            </a:r>
            <a:r>
              <a:rPr lang="en-US" altLang="en-US" sz="1800" b="0">
                <a:sym typeface="Symbol" panose="05050102010706020507" pitchFamily="18" charset="2"/>
              </a:rPr>
              <a:t> (Blood Type = warm)  Mammals</a:t>
            </a:r>
          </a:p>
          <a:p>
            <a:pPr>
              <a:buFont typeface="Monotype Sorts" pitchFamily="2" charset="2"/>
              <a:buNone/>
            </a:pPr>
            <a:r>
              <a:rPr lang="en-US" altLang="en-US" sz="1800" b="0"/>
              <a:t>R4: (Give Birth = no) </a:t>
            </a:r>
            <a:r>
              <a:rPr lang="en-US" altLang="en-US" sz="1800" b="0">
                <a:sym typeface="Symbol" panose="05050102010706020507" pitchFamily="18" charset="2"/>
              </a:rPr>
              <a:t> (Can Fly = no)  Reptiles</a:t>
            </a:r>
          </a:p>
          <a:p>
            <a:pPr>
              <a:buFont typeface="Monotype Sorts" pitchFamily="2" charset="2"/>
              <a:buNone/>
            </a:pPr>
            <a:r>
              <a:rPr lang="en-US" altLang="en-US" sz="1800" b="0"/>
              <a:t>R5: (Live in Water</a:t>
            </a:r>
            <a:r>
              <a:rPr lang="en-US" altLang="en-US" sz="1800" b="0">
                <a:sym typeface="Symbol" panose="05050102010706020507" pitchFamily="18" charset="2"/>
              </a:rPr>
              <a:t> = sometimes)  Amphibians </a:t>
            </a:r>
          </a:p>
        </p:txBody>
      </p:sp>
      <p:sp>
        <p:nvSpPr>
          <p:cNvPr id="1019978" name="Line 74"/>
          <p:cNvSpPr>
            <a:spLocks noChangeShapeType="1"/>
          </p:cNvSpPr>
          <p:nvPr/>
        </p:nvSpPr>
        <p:spPr bwMode="auto">
          <a:xfrm flipH="1">
            <a:off x="838200" y="4648200"/>
            <a:ext cx="533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79" name="Line 75"/>
          <p:cNvSpPr>
            <a:spLocks noChangeShapeType="1"/>
          </p:cNvSpPr>
          <p:nvPr/>
        </p:nvSpPr>
        <p:spPr bwMode="auto">
          <a:xfrm>
            <a:off x="838200" y="4648200"/>
            <a:ext cx="0" cy="762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0" name="Line 76"/>
          <p:cNvSpPr>
            <a:spLocks noChangeShapeType="1"/>
          </p:cNvSpPr>
          <p:nvPr/>
        </p:nvSpPr>
        <p:spPr bwMode="auto">
          <a:xfrm flipH="1">
            <a:off x="1066800" y="50292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19981" name="Line 77"/>
          <p:cNvSpPr>
            <a:spLocks noChangeShapeType="1"/>
          </p:cNvSpPr>
          <p:nvPr/>
        </p:nvSpPr>
        <p:spPr bwMode="auto">
          <a:xfrm>
            <a:off x="1066800" y="5029200"/>
            <a:ext cx="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0684955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lstStyle/>
          <a:p>
            <a:r>
              <a:rPr lang="en-US" altLang="en-US" smtClean="0"/>
              <a:t>Rule Ordering Schemes</a:t>
            </a:r>
            <a:endParaRPr lang="en-US" altLang="en-US" dirty="0"/>
          </a:p>
        </p:txBody>
      </p:sp>
      <p:graphicFrame>
        <p:nvGraphicFramePr>
          <p:cNvPr id="1024008" name="Object 8"/>
          <p:cNvGraphicFramePr>
            <a:graphicFrameLocks noGrp="1" noChangeAspect="1"/>
          </p:cNvGraphicFramePr>
          <p:nvPr>
            <p:ph idx="1"/>
            <p:extLst>
              <p:ext uri="{D42A27DB-BD31-4B8C-83A1-F6EECF244321}">
                <p14:modId xmlns:p14="http://schemas.microsoft.com/office/powerpoint/2010/main" val="1980564571"/>
              </p:ext>
            </p:extLst>
          </p:nvPr>
        </p:nvGraphicFramePr>
        <p:xfrm>
          <a:off x="630238" y="3159723"/>
          <a:ext cx="7883525" cy="2890838"/>
        </p:xfrm>
        <a:graphic>
          <a:graphicData uri="http://schemas.openxmlformats.org/presentationml/2006/ole">
            <mc:AlternateContent xmlns:mc="http://schemas.openxmlformats.org/markup-compatibility/2006">
              <mc:Choice xmlns:v="urn:schemas-microsoft-com:vml" Requires="v">
                <p:oleObj spid="_x0000_s79913" name="Visio" r:id="rId3" imgW="9753041" imgH="3576795" progId="Visio.Drawing.6">
                  <p:embed/>
                </p:oleObj>
              </mc:Choice>
              <mc:Fallback>
                <p:oleObj name="Visio" r:id="rId3" imgW="9753041" imgH="3576795"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238" y="3159723"/>
                        <a:ext cx="7883525" cy="289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27</a:t>
            </a:fld>
            <a:endParaRPr lang="en-US"/>
          </a:p>
        </p:txBody>
      </p:sp>
      <p:sp>
        <p:nvSpPr>
          <p:cNvPr id="1024003" name="Rectangle 3"/>
          <p:cNvSpPr>
            <a:spLocks noGrp="1" noChangeArrowheads="1"/>
          </p:cNvSpPr>
          <p:nvPr>
            <p:ph type="body" idx="4294967295"/>
          </p:nvPr>
        </p:nvSpPr>
        <p:spPr>
          <a:xfrm>
            <a:off x="195263" y="1410494"/>
            <a:ext cx="8318500" cy="5181600"/>
          </a:xfrm>
        </p:spPr>
        <p:txBody>
          <a:bodyPr/>
          <a:lstStyle/>
          <a:p>
            <a:r>
              <a:rPr lang="en-US" altLang="en-US" dirty="0"/>
              <a:t>Rule-based ordering</a:t>
            </a:r>
          </a:p>
          <a:p>
            <a:pPr lvl="1"/>
            <a:r>
              <a:rPr lang="en-US" altLang="en-US" sz="2000" dirty="0"/>
              <a:t>Individual rules are ranked based on their quality</a:t>
            </a:r>
          </a:p>
          <a:p>
            <a:r>
              <a:rPr lang="en-US" altLang="en-US" dirty="0"/>
              <a:t>Class-based ordering</a:t>
            </a:r>
          </a:p>
          <a:p>
            <a:pPr lvl="1"/>
            <a:r>
              <a:rPr lang="en-US" altLang="en-US" sz="2000" dirty="0"/>
              <a:t>Rules that belong to the same class appear together</a:t>
            </a:r>
            <a:endParaRPr lang="en-US" altLang="en-US" dirty="0"/>
          </a:p>
        </p:txBody>
      </p:sp>
      <p:sp>
        <p:nvSpPr>
          <p:cNvPr id="3" name="Date Placeholder 2"/>
          <p:cNvSpPr>
            <a:spLocks noGrp="1"/>
          </p:cNvSpPr>
          <p:nvPr>
            <p:ph type="dt" sz="half" idx="4294967295"/>
          </p:nvPr>
        </p:nvSpPr>
        <p:spPr>
          <a:xfrm>
            <a:off x="0" y="6643688"/>
            <a:ext cx="2057400" cy="214312"/>
          </a:xfrm>
        </p:spPr>
        <p:txBody>
          <a:bodyPr/>
          <a:lstStyle/>
          <a:p>
            <a:fld id="{5E5CD04F-A9A8-4B5C-A73A-0AEC2992CCBB}" type="datetime1">
              <a:rPr lang="en-US" smtClean="0"/>
              <a:pPr/>
              <a:t>5/23/2020</a:t>
            </a:fld>
            <a:endParaRPr lang="en-US"/>
          </a:p>
        </p:txBody>
      </p:sp>
    </p:spTree>
    <p:extLst>
      <p:ext uri="{BB962C8B-B14F-4D97-AF65-F5344CB8AC3E}">
        <p14:creationId xmlns:p14="http://schemas.microsoft.com/office/powerpoint/2010/main" val="34065438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102C0470-EFD4-42DC-A04D-717FDE6EF603}"/>
              </a:ext>
            </a:extLst>
          </p:cNvPr>
          <p:cNvSpPr>
            <a:spLocks noGrp="1" noChangeArrowheads="1"/>
          </p:cNvSpPr>
          <p:nvPr>
            <p:ph type="title"/>
          </p:nvPr>
        </p:nvSpPr>
        <p:spPr/>
        <p:txBody>
          <a:bodyPr>
            <a:normAutofit/>
          </a:bodyPr>
          <a:lstStyle/>
          <a:p>
            <a:r>
              <a:rPr lang="en-US" altLang="en-US" smtClean="0"/>
              <a:t>How to Evaluate Learnt Rule?</a:t>
            </a:r>
            <a:endParaRPr lang="en-US" altLang="en-US" dirty="0"/>
          </a:p>
        </p:txBody>
      </p:sp>
      <p:graphicFrame>
        <p:nvGraphicFramePr>
          <p:cNvPr id="49157" name="Object 4">
            <a:extLst>
              <a:ext uri="{FF2B5EF4-FFF2-40B4-BE49-F238E27FC236}">
                <a16:creationId xmlns:a16="http://schemas.microsoft.com/office/drawing/2014/main" id="{68B4E1C0-1373-48C6-AFCF-B2052F84FBFB}"/>
              </a:ext>
            </a:extLst>
          </p:cNvPr>
          <p:cNvGraphicFramePr>
            <a:graphicFrameLocks noGrp="1" noChangeAspect="1"/>
          </p:cNvGraphicFramePr>
          <p:nvPr>
            <p:ph idx="1"/>
            <p:extLst/>
          </p:nvPr>
        </p:nvGraphicFramePr>
        <p:xfrm>
          <a:off x="2889250" y="3792538"/>
          <a:ext cx="3365500" cy="419100"/>
        </p:xfrm>
        <a:graphic>
          <a:graphicData uri="http://schemas.openxmlformats.org/presentationml/2006/ole">
            <mc:AlternateContent xmlns:mc="http://schemas.openxmlformats.org/markup-compatibility/2006">
              <mc:Choice xmlns:v="urn:schemas-microsoft-com:vml" Requires="v">
                <p:oleObj spid="_x0000_s80976" name="Equation" r:id="rId4" imgW="3365500" imgH="419100" progId="Equation.3">
                  <p:embed/>
                </p:oleObj>
              </mc:Choice>
              <mc:Fallback>
                <p:oleObj name="Equation" r:id="rId4" imgW="3365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9250" y="3792538"/>
                        <a:ext cx="3365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4" name="Slide Number Placeholder 7">
            <a:extLst>
              <a:ext uri="{FF2B5EF4-FFF2-40B4-BE49-F238E27FC236}">
                <a16:creationId xmlns:a16="http://schemas.microsoft.com/office/drawing/2014/main" id="{1CE60246-E8B6-44AF-A143-5215B5CF9DC8}"/>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F891781-ADB5-4CC6-BDBC-8717C4763772}" type="slidenum">
              <a:rPr lang="en-US" altLang="en-US" smtClean="0"/>
              <a:pPr/>
              <a:t>28</a:t>
            </a:fld>
            <a:endParaRPr lang="en-US" altLang="en-US"/>
          </a:p>
        </p:txBody>
      </p:sp>
      <p:sp>
        <p:nvSpPr>
          <p:cNvPr id="49156" name="Rectangle 3">
            <a:extLst>
              <a:ext uri="{FF2B5EF4-FFF2-40B4-BE49-F238E27FC236}">
                <a16:creationId xmlns:a16="http://schemas.microsoft.com/office/drawing/2014/main" id="{9368B594-5DB3-4F23-9B0B-92770CA63F96}"/>
              </a:ext>
            </a:extLst>
          </p:cNvPr>
          <p:cNvSpPr>
            <a:spLocks noGrp="1" noChangeArrowheads="1"/>
          </p:cNvSpPr>
          <p:nvPr>
            <p:ph type="body" sz="half" idx="4294967295"/>
          </p:nvPr>
        </p:nvSpPr>
        <p:spPr>
          <a:xfrm>
            <a:off x="724618" y="1509773"/>
            <a:ext cx="8833449" cy="4984630"/>
          </a:xfrm>
        </p:spPr>
        <p:txBody>
          <a:bodyPr>
            <a:normAutofit/>
          </a:bodyPr>
          <a:lstStyle/>
          <a:p>
            <a:r>
              <a:rPr lang="en-US" altLang="en-US" dirty="0" smtClean="0"/>
              <a:t>Start with the most general rule possible: condition = empty</a:t>
            </a:r>
          </a:p>
          <a:p>
            <a:r>
              <a:rPr lang="en-US" altLang="en-US" dirty="0" smtClean="0"/>
              <a:t>Adding new attributes by adopting a greedy depth-first strategy</a:t>
            </a:r>
          </a:p>
          <a:p>
            <a:pPr lvl="1"/>
            <a:r>
              <a:rPr lang="en-US" altLang="en-US" dirty="0" smtClean="0"/>
              <a:t>Picks the one that most improves the rule quality</a:t>
            </a:r>
          </a:p>
          <a:p>
            <a:r>
              <a:rPr lang="en-US" altLang="en-US" dirty="0" smtClean="0"/>
              <a:t>Rule-Quality measures: consider both coverage and accuracy</a:t>
            </a:r>
          </a:p>
          <a:p>
            <a:pPr lvl="1"/>
            <a:r>
              <a:rPr lang="en-US" altLang="en-US" dirty="0" smtClean="0"/>
              <a:t>Foil-gain (in FOIL &amp; RIPPER): assesses </a:t>
            </a:r>
            <a:r>
              <a:rPr lang="en-US" altLang="en-US" dirty="0" err="1" smtClean="0"/>
              <a:t>info_gain</a:t>
            </a:r>
            <a:r>
              <a:rPr lang="en-US" altLang="en-US" dirty="0" smtClean="0"/>
              <a:t> by extending condition</a:t>
            </a:r>
          </a:p>
          <a:p>
            <a:pPr lvl="2"/>
            <a:r>
              <a:rPr lang="en-US" altLang="en-US" dirty="0" smtClean="0"/>
              <a:t>favors rules that have high accuracy and cover many positive tuples</a:t>
            </a:r>
          </a:p>
          <a:p>
            <a:pPr lvl="2"/>
            <a:endParaRPr lang="en-US" altLang="en-US" dirty="0"/>
          </a:p>
          <a:p>
            <a:pPr lvl="2"/>
            <a:endParaRPr lang="en-US" altLang="en-US" dirty="0" smtClean="0"/>
          </a:p>
          <a:p>
            <a:pPr lvl="2"/>
            <a:endParaRPr lang="en-US" altLang="en-US" dirty="0" smtClean="0"/>
          </a:p>
          <a:p>
            <a:r>
              <a:rPr lang="en-US" altLang="en-US" dirty="0" smtClean="0"/>
              <a:t>Rule pruning based on an independent set of test tuples</a:t>
            </a:r>
          </a:p>
          <a:p>
            <a:pPr lvl="2"/>
            <a:r>
              <a:rPr lang="en-US" altLang="en-US" dirty="0" err="1" smtClean="0"/>
              <a:t>Pos</a:t>
            </a:r>
            <a:r>
              <a:rPr lang="en-US" altLang="en-US" dirty="0" smtClean="0"/>
              <a:t>/</a:t>
            </a:r>
            <a:r>
              <a:rPr lang="en-US" altLang="en-US" dirty="0" err="1" smtClean="0"/>
              <a:t>neg</a:t>
            </a:r>
            <a:r>
              <a:rPr lang="en-US" altLang="en-US" dirty="0" smtClean="0"/>
              <a:t> are # of positive/negative tuples covered by R.</a:t>
            </a:r>
          </a:p>
          <a:p>
            <a:pPr lvl="2"/>
            <a:r>
              <a:rPr lang="en-US" altLang="en-US" dirty="0" smtClean="0"/>
              <a:t>If </a:t>
            </a:r>
            <a:r>
              <a:rPr lang="en-US" altLang="en-US" dirty="0" err="1" smtClean="0"/>
              <a:t>FOIL_Prune</a:t>
            </a:r>
            <a:r>
              <a:rPr lang="en-US" altLang="en-US" dirty="0" smtClean="0"/>
              <a:t> is higher for the pruned version of R, prune R</a:t>
            </a:r>
            <a:endParaRPr lang="en-US" altLang="en-US" dirty="0"/>
          </a:p>
        </p:txBody>
      </p:sp>
      <p:graphicFrame>
        <p:nvGraphicFramePr>
          <p:cNvPr id="49158" name="Object 6">
            <a:extLst>
              <a:ext uri="{FF2B5EF4-FFF2-40B4-BE49-F238E27FC236}">
                <a16:creationId xmlns:a16="http://schemas.microsoft.com/office/drawing/2014/main" id="{9ED1C234-17E0-4A2C-BAFC-8AF81F863078}"/>
              </a:ext>
            </a:extLst>
          </p:cNvPr>
          <p:cNvGraphicFramePr>
            <a:graphicFrameLocks noGrp="1" noChangeAspect="1"/>
          </p:cNvGraphicFramePr>
          <p:nvPr>
            <p:ph sz="quarter" idx="4294967295"/>
            <p:extLst>
              <p:ext uri="{D42A27DB-BD31-4B8C-83A1-F6EECF244321}">
                <p14:modId xmlns:p14="http://schemas.microsoft.com/office/powerpoint/2010/main" val="477921072"/>
              </p:ext>
            </p:extLst>
          </p:nvPr>
        </p:nvGraphicFramePr>
        <p:xfrm>
          <a:off x="3395692" y="5208557"/>
          <a:ext cx="1892300" cy="419100"/>
        </p:xfrm>
        <a:graphic>
          <a:graphicData uri="http://schemas.openxmlformats.org/presentationml/2006/ole">
            <mc:AlternateContent xmlns:mc="http://schemas.openxmlformats.org/markup-compatibility/2006">
              <mc:Choice xmlns:v="urn:schemas-microsoft-com:vml" Requires="v">
                <p:oleObj spid="_x0000_s80977" name="Equation" r:id="rId6" imgW="1892300" imgH="419100" progId="Equation.3">
                  <p:embed/>
                </p:oleObj>
              </mc:Choice>
              <mc:Fallback>
                <p:oleObj name="Equation" r:id="rId6" imgW="18923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5692" y="5208557"/>
                        <a:ext cx="18923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367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102C0470-EFD4-42DC-A04D-717FDE6EF603}"/>
              </a:ext>
            </a:extLst>
          </p:cNvPr>
          <p:cNvSpPr>
            <a:spLocks noGrp="1" noChangeArrowheads="1"/>
          </p:cNvSpPr>
          <p:nvPr>
            <p:ph type="title"/>
          </p:nvPr>
        </p:nvSpPr>
        <p:spPr/>
        <p:txBody>
          <a:bodyPr>
            <a:normAutofit/>
          </a:bodyPr>
          <a:lstStyle/>
          <a:p>
            <a:r>
              <a:rPr lang="en-US" altLang="en-US" smtClean="0"/>
              <a:t>How to Evaluate Learnt Rule?</a:t>
            </a:r>
            <a:endParaRPr lang="en-US" altLang="en-US" dirty="0"/>
          </a:p>
        </p:txBody>
      </p:sp>
      <p:sp>
        <p:nvSpPr>
          <p:cNvPr id="49156" name="Rectangle 3">
            <a:extLst>
              <a:ext uri="{FF2B5EF4-FFF2-40B4-BE49-F238E27FC236}">
                <a16:creationId xmlns:a16="http://schemas.microsoft.com/office/drawing/2014/main" id="{9368B594-5DB3-4F23-9B0B-92770CA63F96}"/>
              </a:ext>
            </a:extLst>
          </p:cNvPr>
          <p:cNvSpPr>
            <a:spLocks noGrp="1" noChangeArrowheads="1"/>
          </p:cNvSpPr>
          <p:nvPr>
            <p:ph idx="1"/>
          </p:nvPr>
        </p:nvSpPr>
        <p:spPr/>
        <p:txBody>
          <a:bodyPr>
            <a:normAutofit/>
          </a:bodyPr>
          <a:lstStyle/>
          <a:p>
            <a:r>
              <a:rPr lang="en-US" altLang="en-US" smtClean="0"/>
              <a:t>We can use Likelihood Ratio Statistic, which confirms that effect of rule is not attributed to chance, but represents correlation between attribute value and classes.</a:t>
            </a:r>
          </a:p>
          <a:p>
            <a:pPr lvl="1"/>
            <a:endParaRPr lang="en-US" altLang="en-US" smtClean="0"/>
          </a:p>
          <a:p>
            <a:pPr lvl="1"/>
            <a:endParaRPr lang="en-US" altLang="en-US" smtClean="0"/>
          </a:p>
          <a:p>
            <a:pPr lvl="1"/>
            <a:endParaRPr lang="en-US" altLang="en-US" smtClean="0"/>
          </a:p>
          <a:p>
            <a:pPr lvl="2"/>
            <a:r>
              <a:rPr lang="en-US" altLang="en-US" smtClean="0"/>
              <a:t>m is the number of classes</a:t>
            </a:r>
          </a:p>
          <a:p>
            <a:pPr lvl="2"/>
            <a:r>
              <a:rPr lang="en-US" altLang="en-US" smtClean="0"/>
              <a:t>For tuples satisfying the rule, fi is the observed frequency of each class among tuples, ei is the expected frequency if the rule made random predictions</a:t>
            </a:r>
          </a:p>
          <a:p>
            <a:pPr lvl="2"/>
            <a:r>
              <a:rPr lang="en-US" altLang="en-US" smtClean="0"/>
              <a:t>Higher the Likelihood Ratio, better the rule is.</a:t>
            </a:r>
          </a:p>
          <a:p>
            <a:pPr lvl="2"/>
            <a:endParaRPr lang="en-US" altLang="en-US" smtClean="0"/>
          </a:p>
          <a:p>
            <a:pPr lvl="2"/>
            <a:endParaRPr lang="en-US" altLang="en-US" smtClean="0"/>
          </a:p>
          <a:p>
            <a:pPr lvl="2"/>
            <a:endParaRPr lang="en-US" altLang="en-US" dirty="0"/>
          </a:p>
        </p:txBody>
      </p:sp>
      <p:sp>
        <p:nvSpPr>
          <p:cNvPr id="49154" name="Slide Number Placeholder 7">
            <a:extLst>
              <a:ext uri="{FF2B5EF4-FFF2-40B4-BE49-F238E27FC236}">
                <a16:creationId xmlns:a16="http://schemas.microsoft.com/office/drawing/2014/main" id="{1CE60246-E8B6-44AF-A143-5215B5CF9DC8}"/>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F891781-ADB5-4CC6-BDBC-8717C4763772}" type="slidenum">
              <a:rPr lang="en-US" altLang="en-US" smtClean="0"/>
              <a:pPr/>
              <a:t>29</a:t>
            </a:fld>
            <a:endParaRPr lang="en-US" altLang="en-US"/>
          </a:p>
        </p:txBody>
      </p:sp>
      <mc:AlternateContent xmlns:mc="http://schemas.openxmlformats.org/markup-compatibility/2006" xmlns:a14="http://schemas.microsoft.com/office/drawing/2010/main">
        <mc:Choice Requires="a14">
          <p:sp>
            <p:nvSpPr>
              <p:cNvPr id="7" name="Object 2048">
                <a:extLst>
                  <a:ext uri="{FF2B5EF4-FFF2-40B4-BE49-F238E27FC236}">
                    <a16:creationId xmlns:a16="http://schemas.microsoft.com/office/drawing/2014/main" id="{E6EFBEDD-D3C8-4191-A0E3-796F6293B4D4}"/>
                  </a:ext>
                </a:extLst>
              </p:cNvPr>
              <p:cNvSpPr txBox="1"/>
              <p:nvPr/>
            </p:nvSpPr>
            <p:spPr bwMode="auto">
              <a:xfrm>
                <a:off x="1698171" y="2716154"/>
                <a:ext cx="5747657" cy="831850"/>
              </a:xfrm>
              <a:prstGeom prst="rect">
                <a:avLst/>
              </a:prstGeom>
              <a:noFill/>
              <a:ln>
                <a:noFill/>
              </a:ln>
              <a:effectLst/>
            </p:spPr>
            <p:txBody>
              <a:bodyPr>
                <a:noAutofit/>
              </a:bodyPr>
              <a:lstStyle/>
              <a:p>
                <a:r>
                  <a:rPr lang="en-US" sz="2400" dirty="0">
                    <a:solidFill>
                      <a:srgbClr val="000000"/>
                    </a:solidFill>
                  </a:rPr>
                  <a:t>Likelihood_Ratio </a:t>
                </a:r>
                <a14:m>
                  <m:oMath xmlns:m="http://schemas.openxmlformats.org/officeDocument/2006/math">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2 ∗</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𝑗</m:t>
                        </m:r>
                        <m:r>
                          <a:rPr lang="en-US" sz="2400" i="1">
                            <a:solidFill>
                              <a:srgbClr val="000000"/>
                            </a:solidFill>
                            <a:latin typeface="Cambria Math" panose="02040503050406030204" pitchFamily="18" charset="0"/>
                          </a:rPr>
                          <m:t>=1</m:t>
                        </m:r>
                      </m:sub>
                      <m:sup>
                        <m:r>
                          <a:rPr lang="en-US" sz="2400" b="0" i="1" smtClean="0">
                            <a:solidFill>
                              <a:srgbClr val="000000"/>
                            </a:solidFill>
                            <a:latin typeface="Cambria Math" panose="02040503050406030204" pitchFamily="18" charset="0"/>
                          </a:rPr>
                          <m:t>𝑚</m:t>
                        </m:r>
                      </m:sup>
                      <m:e>
                        <m:r>
                          <a:rPr lang="en-US" sz="2400" i="1">
                            <a:solidFill>
                              <a:srgbClr val="000000"/>
                            </a:solidFill>
                            <a:latin typeface="Cambria Math" panose="02040503050406030204" pitchFamily="18" charset="0"/>
                          </a:rPr>
                          <m:t>𝑓</m:t>
                        </m:r>
                        <m:r>
                          <a:rPr lang="en-US" sz="2400" i="1" baseline="-25000">
                            <a:solidFill>
                              <a:srgbClr val="000000"/>
                            </a:solidFill>
                            <a:latin typeface="Cambria Math" panose="02040503050406030204" pitchFamily="18" charset="0"/>
                          </a:rPr>
                          <m:t>𝑖</m:t>
                        </m:r>
                        <m:func>
                          <m:funcPr>
                            <m:ctrlPr>
                              <a:rPr lang="en-US" sz="2400" i="1">
                                <a:solidFill>
                                  <a:srgbClr val="000000"/>
                                </a:solidFill>
                                <a:latin typeface="Cambria Math" panose="02040503050406030204" pitchFamily="18" charset="0"/>
                              </a:rPr>
                            </m:ctrlPr>
                          </m:funcPr>
                          <m:fName>
                            <m:sSub>
                              <m:sSubPr>
                                <m:ctrlPr>
                                  <a:rPr lang="en-US" sz="2400" i="1">
                                    <a:solidFill>
                                      <a:srgbClr val="000000"/>
                                    </a:solidFill>
                                    <a:latin typeface="Cambria Math" panose="02040503050406030204" pitchFamily="18" charset="0"/>
                                  </a:rPr>
                                </m:ctrlPr>
                              </m:sSubPr>
                              <m:e>
                                <m:r>
                                  <m:rPr>
                                    <m:sty m:val="p"/>
                                  </m:rPr>
                                  <a:rPr lang="en-US" sz="2400">
                                    <a:solidFill>
                                      <a:srgbClr val="000000"/>
                                    </a:solidFill>
                                    <a:latin typeface="Cambria Math" panose="02040503050406030204" pitchFamily="18" charset="0"/>
                                  </a:rPr>
                                  <m:t>log</m:t>
                                </m:r>
                              </m:e>
                              <m:sub>
                                <m:r>
                                  <a:rPr lang="en-US" sz="2400" i="1">
                                    <a:solidFill>
                                      <a:srgbClr val="000000"/>
                                    </a:solidFill>
                                    <a:latin typeface="Cambria Math" panose="02040503050406030204" pitchFamily="18" charset="0"/>
                                  </a:rPr>
                                  <m:t>2</m:t>
                                </m:r>
                              </m:sub>
                            </m:sSub>
                          </m:fName>
                          <m:e>
                            <m:r>
                              <a:rPr lang="en-US" sz="2400" i="1">
                                <a:solidFill>
                                  <a:srgbClr val="000000"/>
                                </a:solidFill>
                                <a:latin typeface="Cambria Math" panose="02040503050406030204" pitchFamily="18" charset="0"/>
                              </a:rPr>
                              <m:t>(</m:t>
                            </m:r>
                          </m:e>
                        </m:func>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𝑓</m:t>
                            </m:r>
                            <m:r>
                              <a:rPr lang="en-US" sz="2400" i="1" baseline="-25000">
                                <a:solidFill>
                                  <a:srgbClr val="000000"/>
                                </a:solidFill>
                                <a:latin typeface="Cambria Math" panose="02040503050406030204" pitchFamily="18" charset="0"/>
                              </a:rPr>
                              <m:t>𝑖</m:t>
                            </m:r>
                          </m:num>
                          <m:den>
                            <m:r>
                              <a:rPr lang="en-US" sz="2400" i="1">
                                <a:solidFill>
                                  <a:srgbClr val="000000"/>
                                </a:solidFill>
                                <a:latin typeface="Cambria Math" panose="02040503050406030204" pitchFamily="18" charset="0"/>
                              </a:rPr>
                              <m:t>𝑒</m:t>
                            </m:r>
                            <m:r>
                              <a:rPr lang="en-US" sz="2400" b="0" i="1" baseline="-25000" smtClean="0">
                                <a:solidFill>
                                  <a:srgbClr val="000000"/>
                                </a:solidFill>
                                <a:latin typeface="Cambria Math" panose="02040503050406030204" pitchFamily="18" charset="0"/>
                              </a:rPr>
                              <m:t>𝑖</m:t>
                            </m:r>
                          </m:den>
                        </m:f>
                        <m:r>
                          <a:rPr lang="en-US" sz="2400" i="1">
                            <a:solidFill>
                              <a:srgbClr val="000000"/>
                            </a:solidFill>
                            <a:latin typeface="Cambria Math" panose="02040503050406030204" pitchFamily="18" charset="0"/>
                          </a:rPr>
                          <m:t>)</m:t>
                        </m:r>
                      </m:e>
                    </m:nary>
                  </m:oMath>
                </a14:m>
                <a:endParaRPr lang="en-US" sz="2400" dirty="0"/>
              </a:p>
            </p:txBody>
          </p:sp>
        </mc:Choice>
        <mc:Fallback xmlns="">
          <p:sp>
            <p:nvSpPr>
              <p:cNvPr id="7" name="Object 2048">
                <a:extLst>
                  <a:ext uri="{FF2B5EF4-FFF2-40B4-BE49-F238E27FC236}">
                    <a16:creationId xmlns:a16="http://schemas.microsoft.com/office/drawing/2014/main" xmlns:a14="http://schemas.microsoft.com/office/drawing/2010/main" xmlns="" id="{E6EFBEDD-D3C8-4191-A0E3-796F6293B4D4}"/>
                  </a:ext>
                </a:extLst>
              </p:cNvPr>
              <p:cNvSpPr txBox="1">
                <a:spLocks noRot="1" noChangeAspect="1" noMove="1" noResize="1" noEditPoints="1" noAdjustHandles="1" noChangeArrowheads="1" noChangeShapeType="1" noTextEdit="1"/>
              </p:cNvSpPr>
              <p:nvPr/>
            </p:nvSpPr>
            <p:spPr bwMode="auto">
              <a:xfrm>
                <a:off x="1698171" y="2716154"/>
                <a:ext cx="5747657" cy="831850"/>
              </a:xfrm>
              <a:prstGeom prst="rect">
                <a:avLst/>
              </a:prstGeom>
              <a:blipFill rotWithShape="0">
                <a:blip r:embed="rId3"/>
                <a:stretch>
                  <a:fillRect l="-1699"/>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2848262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2"/>
          </p:nvPr>
        </p:nvSpPr>
        <p:spPr/>
        <p:txBody>
          <a:bodyPr/>
          <a:lstStyle/>
          <a:p>
            <a:fld id="{B2FF6066-5D2B-4B97-97B5-0EC9ACD7CC30}" type="datetime1">
              <a:rPr lang="en-US" smtClean="0"/>
              <a:t>5/23/2020</a:t>
            </a:fld>
            <a:endParaRPr lang="en-US"/>
          </a:p>
        </p:txBody>
      </p:sp>
      <p:sp>
        <p:nvSpPr>
          <p:cNvPr id="7" name="Slide Number Placeholder 6"/>
          <p:cNvSpPr>
            <a:spLocks noGrp="1"/>
          </p:cNvSpPr>
          <p:nvPr>
            <p:ph type="sldNum" sz="quarter" idx="14"/>
          </p:nvPr>
        </p:nvSpPr>
        <p:spPr/>
        <p:txBody>
          <a:bodyPr/>
          <a:lstStyle/>
          <a:p>
            <a:fld id="{D26740DE-8293-487D-9531-1FF883CE0649}" type="slidenum">
              <a:rPr lang="en-US" smtClean="0"/>
              <a:t>3</a:t>
            </a:fld>
            <a:endParaRPr lang="en-US"/>
          </a:p>
        </p:txBody>
      </p:sp>
      <p:sp>
        <p:nvSpPr>
          <p:cNvPr id="2" name="Title 1"/>
          <p:cNvSpPr>
            <a:spLocks noGrp="1"/>
          </p:cNvSpPr>
          <p:nvPr>
            <p:ph type="title" idx="4294967295"/>
          </p:nvPr>
        </p:nvSpPr>
        <p:spPr>
          <a:xfrm>
            <a:off x="0" y="1709738"/>
            <a:ext cx="7886700" cy="1889125"/>
          </a:xfrm>
        </p:spPr>
        <p:txBody>
          <a:bodyPr>
            <a:normAutofit/>
          </a:bodyPr>
          <a:lstStyle/>
          <a:p>
            <a:pPr algn="ctr"/>
            <a:r>
              <a:rPr lang="en-IN" b="1" dirty="0">
                <a:latin typeface="Times New Roman" panose="02020603050405020304" pitchFamily="18" charset="0"/>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8068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p:cNvSpPr>
            <a:spLocks noGrp="1" noChangeArrowheads="1"/>
          </p:cNvSpPr>
          <p:nvPr>
            <p:ph type="title"/>
          </p:nvPr>
        </p:nvSpPr>
        <p:spPr/>
        <p:txBody>
          <a:bodyPr/>
          <a:lstStyle/>
          <a:p>
            <a:r>
              <a:rPr lang="en-US" altLang="en-US" smtClean="0"/>
              <a:t>Building Classification Rules</a:t>
            </a:r>
            <a:endParaRPr lang="en-US" altLang="en-US" dirty="0"/>
          </a:p>
        </p:txBody>
      </p:sp>
      <p:sp>
        <p:nvSpPr>
          <p:cNvPr id="965635" name="Rectangle 3"/>
          <p:cNvSpPr>
            <a:spLocks noGrp="1" noChangeArrowheads="1"/>
          </p:cNvSpPr>
          <p:nvPr>
            <p:ph idx="1"/>
          </p:nvPr>
        </p:nvSpPr>
        <p:spPr/>
        <p:txBody>
          <a:bodyPr/>
          <a:lstStyle/>
          <a:p>
            <a:r>
              <a:rPr lang="en-US" altLang="en-US" smtClean="0"/>
              <a:t>Direct Method: </a:t>
            </a:r>
          </a:p>
          <a:p>
            <a:pPr lvl="2"/>
            <a:r>
              <a:rPr lang="en-US" altLang="en-US" smtClean="0"/>
              <a:t> Extract rules directly from data</a:t>
            </a:r>
          </a:p>
          <a:p>
            <a:pPr lvl="2"/>
            <a:r>
              <a:rPr lang="en-US" altLang="en-US" smtClean="0"/>
              <a:t> e.g.: RIPPER, CN2, Holte’s 1R</a:t>
            </a:r>
          </a:p>
          <a:p>
            <a:pPr lvl="1"/>
            <a:endParaRPr lang="en-US" altLang="en-US" smtClean="0"/>
          </a:p>
          <a:p>
            <a:r>
              <a:rPr lang="en-US" altLang="en-US" smtClean="0"/>
              <a:t>Indirect Method:</a:t>
            </a:r>
          </a:p>
          <a:p>
            <a:pPr lvl="2"/>
            <a:r>
              <a:rPr lang="en-US" altLang="en-US" smtClean="0"/>
              <a:t> Extract rules from other classification models (e.g. </a:t>
            </a:r>
            <a:br>
              <a:rPr lang="en-US" altLang="en-US" smtClean="0"/>
            </a:br>
            <a:r>
              <a:rPr lang="en-US" altLang="en-US" smtClean="0"/>
              <a:t>   decision trees, neural networks, etc).</a:t>
            </a:r>
          </a:p>
          <a:p>
            <a:pPr lvl="2"/>
            <a:r>
              <a:rPr lang="en-US" altLang="en-US" smtClean="0"/>
              <a:t> e.g: C4.5rules</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30</a:t>
            </a:fld>
            <a:endParaRPr lang="en-US"/>
          </a:p>
        </p:txBody>
      </p:sp>
      <p:sp>
        <p:nvSpPr>
          <p:cNvPr id="3" name="Date Placeholder 2"/>
          <p:cNvSpPr>
            <a:spLocks noGrp="1"/>
          </p:cNvSpPr>
          <p:nvPr>
            <p:ph type="dt" sz="half" idx="4294967295"/>
          </p:nvPr>
        </p:nvSpPr>
        <p:spPr>
          <a:xfrm>
            <a:off x="0" y="6643688"/>
            <a:ext cx="2057400" cy="214312"/>
          </a:xfrm>
        </p:spPr>
        <p:txBody>
          <a:bodyPr/>
          <a:lstStyle/>
          <a:p>
            <a:fld id="{570FC898-0156-4141-8CCF-92BEF245B999}" type="datetime1">
              <a:rPr lang="en-US" smtClean="0"/>
              <a:pPr/>
              <a:t>5/23/2020</a:t>
            </a:fld>
            <a:endParaRPr lang="en-US"/>
          </a:p>
        </p:txBody>
      </p:sp>
    </p:spTree>
    <p:extLst>
      <p:ext uri="{BB962C8B-B14F-4D97-AF65-F5344CB8AC3E}">
        <p14:creationId xmlns:p14="http://schemas.microsoft.com/office/powerpoint/2010/main" val="249908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ChangeArrowheads="1"/>
          </p:cNvSpPr>
          <p:nvPr>
            <p:ph type="title"/>
          </p:nvPr>
        </p:nvSpPr>
        <p:spPr/>
        <p:txBody>
          <a:bodyPr/>
          <a:lstStyle/>
          <a:p>
            <a:r>
              <a:rPr lang="en-US" altLang="en-US" smtClean="0"/>
              <a:t>Direct Method: Sequential Covering</a:t>
            </a:r>
            <a:endParaRPr lang="en-US" altLang="en-US"/>
          </a:p>
        </p:txBody>
      </p:sp>
      <p:sp>
        <p:nvSpPr>
          <p:cNvPr id="967683" name="Rectangle 3"/>
          <p:cNvSpPr>
            <a:spLocks noGrp="1" noChangeArrowheads="1"/>
          </p:cNvSpPr>
          <p:nvPr>
            <p:ph idx="1"/>
          </p:nvPr>
        </p:nvSpPr>
        <p:spPr/>
        <p:txBody>
          <a:bodyPr/>
          <a:lstStyle/>
          <a:p>
            <a:r>
              <a:rPr lang="en-US" altLang="en-US" smtClean="0"/>
              <a:t>Start from an empty rule</a:t>
            </a:r>
          </a:p>
          <a:p>
            <a:r>
              <a:rPr lang="en-US" altLang="en-US" smtClean="0"/>
              <a:t>Grow a rule using the Learn-One-Rule function</a:t>
            </a:r>
          </a:p>
          <a:p>
            <a:r>
              <a:rPr lang="en-US" altLang="en-US" smtClean="0"/>
              <a:t>Remove training records covered by the rule</a:t>
            </a:r>
          </a:p>
          <a:p>
            <a:r>
              <a:rPr lang="en-US" altLang="en-US" smtClean="0"/>
              <a:t>Repeat Step (2) and (3) until stopping criterion is met </a:t>
            </a:r>
            <a:endParaRPr lang="en-US" altLang="en-US"/>
          </a:p>
        </p:txBody>
      </p:sp>
      <p:sp>
        <p:nvSpPr>
          <p:cNvPr id="2" name="Slide Number Placeholder 1"/>
          <p:cNvSpPr>
            <a:spLocks noGrp="1"/>
          </p:cNvSpPr>
          <p:nvPr>
            <p:ph type="sldNum" sz="quarter" idx="12"/>
          </p:nvPr>
        </p:nvSpPr>
        <p:spPr/>
        <p:txBody>
          <a:bodyPr/>
          <a:lstStyle/>
          <a:p>
            <a:fld id="{649AB6AE-DC6C-4C19-AD98-A8BE141DCE93}" type="slidenum">
              <a:rPr lang="en-US" smtClean="0"/>
              <a:pPr/>
              <a:t>31</a:t>
            </a:fld>
            <a:endParaRPr lang="en-US"/>
          </a:p>
        </p:txBody>
      </p:sp>
      <p:sp>
        <p:nvSpPr>
          <p:cNvPr id="3" name="Date Placeholder 2"/>
          <p:cNvSpPr>
            <a:spLocks noGrp="1"/>
          </p:cNvSpPr>
          <p:nvPr>
            <p:ph type="dt" sz="half" idx="4294967295"/>
          </p:nvPr>
        </p:nvSpPr>
        <p:spPr>
          <a:xfrm>
            <a:off x="0" y="6643688"/>
            <a:ext cx="2057400" cy="214312"/>
          </a:xfrm>
        </p:spPr>
        <p:txBody>
          <a:bodyPr/>
          <a:lstStyle/>
          <a:p>
            <a:fld id="{C7CB760A-2197-4317-854A-EBBE641CC29A}" type="datetime1">
              <a:rPr lang="en-US" smtClean="0"/>
              <a:pPr/>
              <a:t>5/23/2020</a:t>
            </a:fld>
            <a:endParaRPr lang="en-US"/>
          </a:p>
        </p:txBody>
      </p:sp>
    </p:spTree>
    <p:extLst>
      <p:ext uri="{BB962C8B-B14F-4D97-AF65-F5344CB8AC3E}">
        <p14:creationId xmlns:p14="http://schemas.microsoft.com/office/powerpoint/2010/main" val="27163403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p:txBody>
          <a:bodyPr/>
          <a:lstStyle/>
          <a:p>
            <a:r>
              <a:rPr lang="en-US" altLang="en-US" smtClean="0"/>
              <a:t>Indirect Methods</a:t>
            </a:r>
            <a:endParaRPr lang="en-US" altLang="en-US"/>
          </a:p>
        </p:txBody>
      </p:sp>
      <p:graphicFrame>
        <p:nvGraphicFramePr>
          <p:cNvPr id="1048580" name="Object 4"/>
          <p:cNvGraphicFramePr>
            <a:graphicFrameLocks noGrp="1" noChangeAspect="1"/>
          </p:cNvGraphicFramePr>
          <p:nvPr>
            <p:ph idx="1"/>
            <p:extLst/>
          </p:nvPr>
        </p:nvGraphicFramePr>
        <p:xfrm>
          <a:off x="628650" y="2239963"/>
          <a:ext cx="7886700" cy="3522662"/>
        </p:xfrm>
        <a:graphic>
          <a:graphicData uri="http://schemas.openxmlformats.org/presentationml/2006/ole">
            <mc:AlternateContent xmlns:mc="http://schemas.openxmlformats.org/markup-compatibility/2006">
              <mc:Choice xmlns:v="urn:schemas-microsoft-com:vml" Requires="v">
                <p:oleObj spid="_x0000_s81961" name="Visio" r:id="rId3" imgW="9464650" imgH="4227659" progId="Visio.Drawing.6">
                  <p:embed/>
                </p:oleObj>
              </mc:Choice>
              <mc:Fallback>
                <p:oleObj name="Visio" r:id="rId3" imgW="9464650" imgH="422765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2239963"/>
                        <a:ext cx="7886700" cy="352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32</a:t>
            </a:fld>
            <a:endParaRPr lang="en-US"/>
          </a:p>
        </p:txBody>
      </p:sp>
      <p:sp>
        <p:nvSpPr>
          <p:cNvPr id="3" name="Date Placeholder 2"/>
          <p:cNvSpPr>
            <a:spLocks noGrp="1"/>
          </p:cNvSpPr>
          <p:nvPr>
            <p:ph type="dt" sz="half" idx="4294967295"/>
          </p:nvPr>
        </p:nvSpPr>
        <p:spPr>
          <a:xfrm>
            <a:off x="0" y="6643688"/>
            <a:ext cx="2057400" cy="214312"/>
          </a:xfrm>
        </p:spPr>
        <p:txBody>
          <a:bodyPr/>
          <a:lstStyle/>
          <a:p>
            <a:fld id="{87491194-59EA-42C4-8679-14F7DB741C1A}" type="datetime1">
              <a:rPr lang="en-US" smtClean="0"/>
              <a:pPr/>
              <a:t>5/23/2020</a:t>
            </a:fld>
            <a:endParaRPr lang="en-US"/>
          </a:p>
        </p:txBody>
      </p:sp>
    </p:spTree>
    <p:extLst>
      <p:ext uri="{BB962C8B-B14F-4D97-AF65-F5344CB8AC3E}">
        <p14:creationId xmlns:p14="http://schemas.microsoft.com/office/powerpoint/2010/main" val="27818585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Rectangle 2"/>
          <p:cNvSpPr>
            <a:spLocks noGrp="1" noChangeArrowheads="1"/>
          </p:cNvSpPr>
          <p:nvPr>
            <p:ph type="title"/>
          </p:nvPr>
        </p:nvSpPr>
        <p:spPr/>
        <p:txBody>
          <a:bodyPr/>
          <a:lstStyle/>
          <a:p>
            <a:r>
              <a:rPr lang="en-US" altLang="en-US" smtClean="0"/>
              <a:t>Ensemble Methods</a:t>
            </a:r>
            <a:endParaRPr lang="en-US" altLang="en-US"/>
          </a:p>
        </p:txBody>
      </p:sp>
      <p:sp>
        <p:nvSpPr>
          <p:cNvPr id="1096707" name="Rectangle 3"/>
          <p:cNvSpPr>
            <a:spLocks noGrp="1" noChangeArrowheads="1"/>
          </p:cNvSpPr>
          <p:nvPr>
            <p:ph idx="1"/>
          </p:nvPr>
        </p:nvSpPr>
        <p:spPr/>
        <p:txBody>
          <a:bodyPr/>
          <a:lstStyle/>
          <a:p>
            <a:r>
              <a:rPr lang="en-US" altLang="en-US" smtClean="0"/>
              <a:t>Construct a set of classifiers from the training data</a:t>
            </a:r>
          </a:p>
          <a:p>
            <a:endParaRPr lang="en-US" altLang="en-US" smtClean="0"/>
          </a:p>
          <a:p>
            <a:r>
              <a:rPr lang="en-US" altLang="en-US" smtClean="0"/>
              <a:t>Predict class label of previously unseen records by aggregating predictions made by multiple classifiers</a:t>
            </a:r>
            <a:endParaRPr lang="en-US" altLang="en-US" dirty="0"/>
          </a:p>
        </p:txBody>
      </p:sp>
      <p:sp>
        <p:nvSpPr>
          <p:cNvPr id="2" name="Slide Number Placeholder 1"/>
          <p:cNvSpPr>
            <a:spLocks noGrp="1"/>
          </p:cNvSpPr>
          <p:nvPr>
            <p:ph type="sldNum" sz="quarter" idx="12"/>
          </p:nvPr>
        </p:nvSpPr>
        <p:spPr/>
        <p:txBody>
          <a:bodyPr/>
          <a:lstStyle/>
          <a:p>
            <a:fld id="{649AB6AE-DC6C-4C19-AD98-A8BE141DCE93}" type="slidenum">
              <a:rPr lang="en-US" smtClean="0"/>
              <a:pPr/>
              <a:t>33</a:t>
            </a:fld>
            <a:endParaRPr lang="en-US"/>
          </a:p>
        </p:txBody>
      </p:sp>
      <p:sp>
        <p:nvSpPr>
          <p:cNvPr id="3" name="Date Placeholder 2"/>
          <p:cNvSpPr>
            <a:spLocks noGrp="1"/>
          </p:cNvSpPr>
          <p:nvPr>
            <p:ph type="dt" sz="half" idx="4294967295"/>
          </p:nvPr>
        </p:nvSpPr>
        <p:spPr>
          <a:xfrm>
            <a:off x="0" y="6643688"/>
            <a:ext cx="2057400" cy="214312"/>
          </a:xfrm>
        </p:spPr>
        <p:txBody>
          <a:bodyPr/>
          <a:lstStyle/>
          <a:p>
            <a:fld id="{55A2188C-92FD-417E-9EED-18200121FA7F}" type="datetime1">
              <a:rPr lang="en-US" smtClean="0"/>
              <a:pPr/>
              <a:t>5/23/2020</a:t>
            </a:fld>
            <a:endParaRPr lang="en-US"/>
          </a:p>
        </p:txBody>
      </p:sp>
    </p:spTree>
    <p:extLst>
      <p:ext uri="{BB962C8B-B14F-4D97-AF65-F5344CB8AC3E}">
        <p14:creationId xmlns:p14="http://schemas.microsoft.com/office/powerpoint/2010/main" val="7784676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Rectangle 2"/>
          <p:cNvSpPr>
            <a:spLocks noGrp="1" noChangeArrowheads="1"/>
          </p:cNvSpPr>
          <p:nvPr>
            <p:ph type="title"/>
          </p:nvPr>
        </p:nvSpPr>
        <p:spPr/>
        <p:txBody>
          <a:bodyPr/>
          <a:lstStyle/>
          <a:p>
            <a:r>
              <a:rPr lang="en-US" altLang="en-US" smtClean="0"/>
              <a:t>General Idea</a:t>
            </a:r>
            <a:endParaRPr lang="en-US" altLang="en-US"/>
          </a:p>
        </p:txBody>
      </p:sp>
      <p:graphicFrame>
        <p:nvGraphicFramePr>
          <p:cNvPr id="1097731" name="Object 3"/>
          <p:cNvGraphicFramePr>
            <a:graphicFrameLocks noGrp="1" noChangeAspect="1"/>
          </p:cNvGraphicFramePr>
          <p:nvPr>
            <p:ph idx="1"/>
            <p:extLst/>
          </p:nvPr>
        </p:nvGraphicFramePr>
        <p:xfrm>
          <a:off x="1676400" y="1825625"/>
          <a:ext cx="5791200" cy="4351338"/>
        </p:xfrm>
        <a:graphic>
          <a:graphicData uri="http://schemas.openxmlformats.org/presentationml/2006/ole">
            <mc:AlternateContent xmlns:mc="http://schemas.openxmlformats.org/markup-compatibility/2006">
              <mc:Choice xmlns:v="urn:schemas-microsoft-com:vml" Requires="v">
                <p:oleObj spid="_x0000_s82985" name="Visio" r:id="rId3" imgW="9740951" imgH="7320219" progId="Visio.Drawing.6">
                  <p:embed/>
                </p:oleObj>
              </mc:Choice>
              <mc:Fallback>
                <p:oleObj name="Visio" r:id="rId3" imgW="9740951" imgH="7320219"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5625"/>
                        <a:ext cx="57912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34</a:t>
            </a:fld>
            <a:endParaRPr lang="en-US"/>
          </a:p>
        </p:txBody>
      </p:sp>
      <p:sp>
        <p:nvSpPr>
          <p:cNvPr id="3" name="Date Placeholder 2"/>
          <p:cNvSpPr>
            <a:spLocks noGrp="1"/>
          </p:cNvSpPr>
          <p:nvPr>
            <p:ph type="dt" sz="half" idx="4294967295"/>
          </p:nvPr>
        </p:nvSpPr>
        <p:spPr>
          <a:xfrm>
            <a:off x="0" y="6643688"/>
            <a:ext cx="2057400" cy="214312"/>
          </a:xfrm>
        </p:spPr>
        <p:txBody>
          <a:bodyPr/>
          <a:lstStyle/>
          <a:p>
            <a:fld id="{7D8C9458-003C-4E46-9E52-5CF06253A0F1}" type="datetime1">
              <a:rPr lang="en-US" smtClean="0"/>
              <a:pPr/>
              <a:t>5/23/2020</a:t>
            </a:fld>
            <a:endParaRPr lang="en-US"/>
          </a:p>
        </p:txBody>
      </p:sp>
    </p:spTree>
    <p:extLst>
      <p:ext uri="{BB962C8B-B14F-4D97-AF65-F5344CB8AC3E}">
        <p14:creationId xmlns:p14="http://schemas.microsoft.com/office/powerpoint/2010/main" val="29700235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en-US" smtClean="0"/>
              <a:t>Why does it work?</a:t>
            </a:r>
            <a:endParaRPr lang="en-US" altLang="en-US" dirty="0"/>
          </a:p>
        </p:txBody>
      </p:sp>
      <p:graphicFrame>
        <p:nvGraphicFramePr>
          <p:cNvPr id="1098756" name="Object 4"/>
          <p:cNvGraphicFramePr>
            <a:graphicFrameLocks noGrp="1" noChangeAspect="1"/>
          </p:cNvGraphicFramePr>
          <p:nvPr>
            <p:ph idx="1"/>
            <p:extLst/>
          </p:nvPr>
        </p:nvGraphicFramePr>
        <p:xfrm>
          <a:off x="3759200" y="3773488"/>
          <a:ext cx="1625600" cy="457200"/>
        </p:xfrm>
        <a:graphic>
          <a:graphicData uri="http://schemas.openxmlformats.org/presentationml/2006/ole">
            <mc:AlternateContent xmlns:mc="http://schemas.openxmlformats.org/markup-compatibility/2006">
              <mc:Choice xmlns:v="urn:schemas-microsoft-com:vml" Requires="v">
                <p:oleObj spid="_x0000_s84009" name="Equation" r:id="rId3" imgW="1625400" imgH="457200" progId="Equation.3">
                  <p:embed/>
                </p:oleObj>
              </mc:Choice>
              <mc:Fallback>
                <p:oleObj name="Equation" r:id="rId3" imgW="16254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9200" y="3773488"/>
                        <a:ext cx="162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649AB6AE-DC6C-4C19-AD98-A8BE141DCE93}" type="slidenum">
              <a:rPr lang="en-US" smtClean="0"/>
              <a:pPr/>
              <a:t>35</a:t>
            </a:fld>
            <a:endParaRPr lang="en-US"/>
          </a:p>
        </p:txBody>
      </p:sp>
      <p:sp>
        <p:nvSpPr>
          <p:cNvPr id="1098755" name="Rectangle 3"/>
          <p:cNvSpPr>
            <a:spLocks noGrp="1" noChangeArrowheads="1"/>
          </p:cNvSpPr>
          <p:nvPr>
            <p:ph type="body" idx="4294967295"/>
          </p:nvPr>
        </p:nvSpPr>
        <p:spPr>
          <a:xfrm>
            <a:off x="0" y="1447800"/>
            <a:ext cx="7785100" cy="4724400"/>
          </a:xfrm>
        </p:spPr>
        <p:txBody>
          <a:bodyPr>
            <a:normAutofit/>
          </a:bodyPr>
          <a:lstStyle/>
          <a:p>
            <a:pPr>
              <a:lnSpc>
                <a:spcPct val="100000"/>
              </a:lnSpc>
            </a:pPr>
            <a:r>
              <a:rPr lang="en-US" altLang="en-US" sz="2800" dirty="0"/>
              <a:t>Suppose there are 25 base classifiers</a:t>
            </a:r>
          </a:p>
          <a:p>
            <a:pPr lvl="1">
              <a:lnSpc>
                <a:spcPct val="100000"/>
              </a:lnSpc>
            </a:pPr>
            <a:r>
              <a:rPr lang="en-US" altLang="en-US" sz="2400" dirty="0"/>
              <a:t>Each classifier has error rate, </a:t>
            </a:r>
            <a:r>
              <a:rPr lang="en-US" altLang="en-US" sz="2400" dirty="0">
                <a:sym typeface="Symbol" panose="05050102010706020507" pitchFamily="18" charset="2"/>
              </a:rPr>
              <a:t></a:t>
            </a:r>
            <a:r>
              <a:rPr lang="en-US" altLang="en-US" sz="2400" dirty="0"/>
              <a:t> = 0.35</a:t>
            </a:r>
          </a:p>
          <a:p>
            <a:pPr lvl="1">
              <a:lnSpc>
                <a:spcPct val="100000"/>
              </a:lnSpc>
            </a:pPr>
            <a:r>
              <a:rPr lang="en-US" altLang="en-US" sz="2400" dirty="0"/>
              <a:t>Assume classifiers are independent</a:t>
            </a:r>
          </a:p>
          <a:p>
            <a:pPr lvl="1">
              <a:lnSpc>
                <a:spcPct val="100000"/>
              </a:lnSpc>
            </a:pPr>
            <a:r>
              <a:rPr lang="en-US" altLang="en-US" sz="2400" dirty="0"/>
              <a:t>Probability that the ensemble classifier makes a wrong prediction:</a:t>
            </a:r>
          </a:p>
        </p:txBody>
      </p:sp>
      <p:sp>
        <p:nvSpPr>
          <p:cNvPr id="3" name="Date Placeholder 2"/>
          <p:cNvSpPr>
            <a:spLocks noGrp="1"/>
          </p:cNvSpPr>
          <p:nvPr>
            <p:ph type="dt" sz="half" idx="4294967295"/>
          </p:nvPr>
        </p:nvSpPr>
        <p:spPr>
          <a:xfrm>
            <a:off x="0" y="6643688"/>
            <a:ext cx="2057400" cy="214312"/>
          </a:xfrm>
        </p:spPr>
        <p:txBody>
          <a:bodyPr/>
          <a:lstStyle/>
          <a:p>
            <a:fld id="{F85E7AAE-39AE-42B0-91E5-6AC947E98F4A}" type="datetime1">
              <a:rPr lang="en-US" smtClean="0"/>
              <a:pPr/>
              <a:t>5/23/2020</a:t>
            </a:fld>
            <a:endParaRPr lang="en-US"/>
          </a:p>
        </p:txBody>
      </p:sp>
    </p:spTree>
    <p:extLst>
      <p:ext uri="{BB962C8B-B14F-4D97-AF65-F5344CB8AC3E}">
        <p14:creationId xmlns:p14="http://schemas.microsoft.com/office/powerpoint/2010/main" val="16506142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800" b="1" dirty="0">
                <a:latin typeface="+mn-lt"/>
              </a:rPr>
              <a:t>Prediction</a:t>
            </a:r>
            <a:endParaRPr lang="en-US" sz="4800" b="1" dirty="0">
              <a:latin typeface="+mn-lt"/>
            </a:endParaRPr>
          </a:p>
        </p:txBody>
      </p:sp>
      <p:sp>
        <p:nvSpPr>
          <p:cNvPr id="5" name="Content Placeholder 4"/>
          <p:cNvSpPr>
            <a:spLocks noGrp="1"/>
          </p:cNvSpPr>
          <p:nvPr>
            <p:ph idx="1"/>
          </p:nvPr>
        </p:nvSpPr>
        <p:spPr/>
        <p:txBody>
          <a:bodyPr/>
          <a:lstStyle/>
          <a:p>
            <a:endParaRPr lang="en-US"/>
          </a:p>
        </p:txBody>
      </p:sp>
      <p:sp>
        <p:nvSpPr>
          <p:cNvPr id="4" name="TextBox 2"/>
          <p:cNvSpPr txBox="1">
            <a:spLocks noChangeArrowheads="1"/>
          </p:cNvSpPr>
          <p:nvPr/>
        </p:nvSpPr>
        <p:spPr bwMode="auto">
          <a:xfrm>
            <a:off x="365416" y="6292999"/>
            <a:ext cx="82612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dirty="0">
                <a:solidFill>
                  <a:prstClr val="black"/>
                </a:solidFill>
                <a:latin typeface="Arial Narrow" panose="020B0606020202030204" pitchFamily="34" charset="0"/>
              </a:rPr>
              <a:t>Source Courtesy</a:t>
            </a:r>
            <a:r>
              <a:rPr lang="en-US" altLang="en-US" sz="1400" dirty="0">
                <a:solidFill>
                  <a:prstClr val="black"/>
                </a:solidFill>
                <a:latin typeface="Arial Narrow" panose="020B0606020202030204" pitchFamily="34" charset="0"/>
              </a:rPr>
              <a:t>: Some of the contents of this PPT are sourced from materials provided by publishers of prescribed books</a:t>
            </a:r>
            <a:endParaRPr lang="en-IN" altLang="en-US" sz="1400" dirty="0">
              <a:solidFill>
                <a:prstClr val="black"/>
              </a:solidFill>
              <a:latin typeface="Arial Narrow" panose="020B0606020202030204" pitchFamily="34" charset="0"/>
            </a:endParaRPr>
          </a:p>
        </p:txBody>
      </p:sp>
    </p:spTree>
    <p:extLst>
      <p:ext uri="{BB962C8B-B14F-4D97-AF65-F5344CB8AC3E}">
        <p14:creationId xmlns:p14="http://schemas.microsoft.com/office/powerpoint/2010/main" val="3737747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altLang="en-US" smtClean="0"/>
              <a:t>Prediction vs. Classification</a:t>
            </a:r>
            <a:endParaRPr lang="en-US" altLang="en-US" dirty="0"/>
          </a:p>
        </p:txBody>
      </p:sp>
      <p:sp>
        <p:nvSpPr>
          <p:cNvPr id="1494019" name="Rectangle 3"/>
          <p:cNvSpPr>
            <a:spLocks noGrp="1" noChangeArrowheads="1"/>
          </p:cNvSpPr>
          <p:nvPr>
            <p:ph idx="1"/>
          </p:nvPr>
        </p:nvSpPr>
        <p:spPr/>
        <p:txBody>
          <a:bodyPr>
            <a:normAutofit/>
          </a:bodyPr>
          <a:lstStyle/>
          <a:p>
            <a:r>
              <a:rPr lang="en-US" altLang="en-US" smtClean="0"/>
              <a:t>How is (Numerical) prediction similar to classification?</a:t>
            </a:r>
          </a:p>
          <a:p>
            <a:pPr lvl="1"/>
            <a:r>
              <a:rPr lang="en-US" altLang="en-US" smtClean="0"/>
              <a:t>construct a model</a:t>
            </a:r>
          </a:p>
          <a:p>
            <a:pPr lvl="1"/>
            <a:r>
              <a:rPr lang="en-US" altLang="en-US" smtClean="0"/>
              <a:t>use model to predict continuous or ordered  value for a given input</a:t>
            </a:r>
          </a:p>
          <a:p>
            <a:r>
              <a:rPr lang="en-US" altLang="en-US" smtClean="0"/>
              <a:t>Difference between Prediction and classification</a:t>
            </a:r>
          </a:p>
          <a:p>
            <a:pPr lvl="1"/>
            <a:r>
              <a:rPr lang="en-US" altLang="en-US" smtClean="0"/>
              <a:t>Classification refers to predict categorical class label</a:t>
            </a:r>
          </a:p>
          <a:p>
            <a:pPr lvl="1"/>
            <a:r>
              <a:rPr lang="en-US" altLang="en-US" smtClean="0"/>
              <a:t>Prediction models continuous-valued functions</a:t>
            </a:r>
          </a:p>
          <a:p>
            <a:r>
              <a:rPr lang="en-US" altLang="en-US" smtClean="0"/>
              <a:t>Major method for prediction: regression</a:t>
            </a:r>
          </a:p>
          <a:p>
            <a:pPr lvl="1"/>
            <a:r>
              <a:rPr lang="en-US" altLang="en-US" smtClean="0"/>
              <a:t>model the relationship between one or more independent or predictor variables and a dependent or response variable</a:t>
            </a:r>
          </a:p>
          <a:p>
            <a:r>
              <a:rPr lang="en-US" smtClean="0"/>
              <a:t>Profit, sales, mortgage rates, house values, square footage, temperature, or distance could all be predicted using regression techniques. For example, a regression model could be used to predict the value of a house based on location, number of rooms, lot size, and other factors.</a:t>
            </a:r>
            <a:endParaRPr lang="en-US" altLang="en-US" dirty="0"/>
          </a:p>
        </p:txBody>
      </p:sp>
      <p:sp>
        <p:nvSpPr>
          <p:cNvPr id="6" name="Slide Number Placeholder 5"/>
          <p:cNvSpPr>
            <a:spLocks noGrp="1"/>
          </p:cNvSpPr>
          <p:nvPr>
            <p:ph type="sldNum" sz="quarter" idx="12"/>
          </p:nvPr>
        </p:nvSpPr>
        <p:spPr/>
        <p:txBody>
          <a:bodyPr/>
          <a:lstStyle/>
          <a:p>
            <a:fld id="{F57089CE-8687-402B-BE29-7AC26E8DB3A4}" type="slidenum">
              <a:rPr lang="en-US" altLang="en-US" smtClean="0"/>
              <a:pPr/>
              <a:t>37</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ABB06A5C-6ED9-4764-BFDC-469D73BB4920}" type="datetime1">
              <a:rPr lang="en-US" altLang="en-US" smtClean="0"/>
              <a:pPr/>
              <a:t>5/23/2020</a:t>
            </a:fld>
            <a:endParaRPr lang="en-US" altLang="en-US"/>
          </a:p>
        </p:txBody>
      </p:sp>
    </p:spTree>
    <p:extLst>
      <p:ext uri="{BB962C8B-B14F-4D97-AF65-F5344CB8AC3E}">
        <p14:creationId xmlns:p14="http://schemas.microsoft.com/office/powerpoint/2010/main" val="20707215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Regression for Prediction</a:t>
            </a:r>
            <a:endParaRPr lang="en-US" dirty="0"/>
          </a:p>
        </p:txBody>
      </p:sp>
      <p:sp>
        <p:nvSpPr>
          <p:cNvPr id="3" name="Content Placeholder 2"/>
          <p:cNvSpPr>
            <a:spLocks noGrp="1"/>
          </p:cNvSpPr>
          <p:nvPr>
            <p:ph idx="1"/>
          </p:nvPr>
        </p:nvSpPr>
        <p:spPr/>
        <p:txBody>
          <a:bodyPr>
            <a:normAutofit/>
          </a:bodyPr>
          <a:lstStyle/>
          <a:p>
            <a:r>
              <a:rPr lang="en-US" smtClean="0"/>
              <a:t>A regression task begins with a data set in which the target values are known, e.g., a regression model that predicts house values could be developed based on observed data for many houses over a period of time. The data might track the age of the house, square footage, number of rooms, taxes, school district, proximity to shopping centers, and so on. House value would be the target, the other attributes would be the predictors, and the data for each house would constitute a case.</a:t>
            </a:r>
          </a:p>
          <a:p>
            <a:r>
              <a:rPr lang="en-US" smtClean="0"/>
              <a:t>In the model build (training) process, a regression algorithm estimates the value of the target as a function of the predictors for each case in the build data. These relationships between predictors and target are summarized in a model, which can then be applied to a different data set in which the target values are unknown</a:t>
            </a:r>
          </a:p>
          <a:p>
            <a:endParaRPr lang="en-US" dirty="0"/>
          </a:p>
        </p:txBody>
      </p:sp>
      <p:sp>
        <p:nvSpPr>
          <p:cNvPr id="5" name="Slide Number Placeholder 4"/>
          <p:cNvSpPr>
            <a:spLocks noGrp="1"/>
          </p:cNvSpPr>
          <p:nvPr>
            <p:ph type="sldNum" sz="quarter" idx="12"/>
          </p:nvPr>
        </p:nvSpPr>
        <p:spPr/>
        <p:txBody>
          <a:bodyPr/>
          <a:lstStyle/>
          <a:p>
            <a:fld id="{2561AFFF-E2F4-402D-873F-F9B1B7CF2EDD}" type="slidenum">
              <a:rPr lang="en-US" smtClean="0"/>
              <a:pPr/>
              <a:t>38</a:t>
            </a:fld>
            <a:endParaRPr lang="en-US"/>
          </a:p>
        </p:txBody>
      </p:sp>
      <p:sp>
        <p:nvSpPr>
          <p:cNvPr id="4" name="Date Placeholder 3"/>
          <p:cNvSpPr>
            <a:spLocks noGrp="1"/>
          </p:cNvSpPr>
          <p:nvPr>
            <p:ph type="dt" sz="half" idx="4294967295"/>
          </p:nvPr>
        </p:nvSpPr>
        <p:spPr>
          <a:xfrm>
            <a:off x="0" y="6643688"/>
            <a:ext cx="2057400" cy="214312"/>
          </a:xfrm>
        </p:spPr>
        <p:txBody>
          <a:bodyPr/>
          <a:lstStyle/>
          <a:p>
            <a:fld id="{0E2CBB1B-700C-442D-BE39-365FB24586EC}" type="datetime1">
              <a:rPr lang="en-US" smtClean="0"/>
              <a:pPr/>
              <a:t>5/23/2020</a:t>
            </a:fld>
            <a:endParaRPr lang="en-US"/>
          </a:p>
        </p:txBody>
      </p:sp>
    </p:spTree>
    <p:extLst>
      <p:ext uri="{BB962C8B-B14F-4D97-AF65-F5344CB8AC3E}">
        <p14:creationId xmlns:p14="http://schemas.microsoft.com/office/powerpoint/2010/main" val="10775666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018" name="Rectangle 2"/>
          <p:cNvSpPr>
            <a:spLocks noGrp="1" noChangeArrowheads="1"/>
          </p:cNvSpPr>
          <p:nvPr>
            <p:ph type="title"/>
          </p:nvPr>
        </p:nvSpPr>
        <p:spPr/>
        <p:txBody>
          <a:bodyPr/>
          <a:lstStyle/>
          <a:p>
            <a:r>
              <a:rPr lang="en-US" altLang="en-US" smtClean="0"/>
              <a:t>Prediction Techniques</a:t>
            </a:r>
            <a:endParaRPr lang="en-US" altLang="en-US" dirty="0"/>
          </a:p>
        </p:txBody>
      </p:sp>
      <p:sp>
        <p:nvSpPr>
          <p:cNvPr id="1494019" name="Rectangle 3"/>
          <p:cNvSpPr>
            <a:spLocks noGrp="1" noChangeArrowheads="1"/>
          </p:cNvSpPr>
          <p:nvPr>
            <p:ph idx="1"/>
          </p:nvPr>
        </p:nvSpPr>
        <p:spPr/>
        <p:txBody>
          <a:bodyPr/>
          <a:lstStyle/>
          <a:p>
            <a:r>
              <a:rPr lang="en-US" altLang="en-US" smtClean="0"/>
              <a:t>Regression analysis</a:t>
            </a:r>
          </a:p>
          <a:p>
            <a:pPr lvl="1"/>
            <a:r>
              <a:rPr lang="en-US" altLang="en-US" smtClean="0"/>
              <a:t>Linear and multiple regression</a:t>
            </a:r>
          </a:p>
          <a:p>
            <a:pPr lvl="1"/>
            <a:r>
              <a:rPr lang="en-US" altLang="en-US" smtClean="0"/>
              <a:t>Non-linear regression</a:t>
            </a:r>
          </a:p>
          <a:p>
            <a:pPr lvl="1"/>
            <a:r>
              <a:rPr lang="en-US" altLang="en-US" smtClean="0"/>
              <a:t>Other regression methods: generalized linear model, Poisson regression, log-linear models, regression trees</a:t>
            </a:r>
            <a:endParaRPr lang="en-US" altLang="en-US" dirty="0"/>
          </a:p>
        </p:txBody>
      </p:sp>
      <p:sp>
        <p:nvSpPr>
          <p:cNvPr id="6" name="Slide Number Placeholder 5"/>
          <p:cNvSpPr>
            <a:spLocks noGrp="1"/>
          </p:cNvSpPr>
          <p:nvPr>
            <p:ph type="sldNum" sz="quarter" idx="12"/>
          </p:nvPr>
        </p:nvSpPr>
        <p:spPr/>
        <p:txBody>
          <a:bodyPr/>
          <a:lstStyle/>
          <a:p>
            <a:fld id="{F57089CE-8687-402B-BE29-7AC26E8DB3A4}" type="slidenum">
              <a:rPr lang="en-US" altLang="en-US" smtClean="0"/>
              <a:pPr/>
              <a:t>39</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A845F724-0A11-4F06-82E0-AB26E6B568A2}" type="datetime1">
              <a:rPr lang="en-US" altLang="en-US" smtClean="0"/>
              <a:pPr/>
              <a:t>5/23/2020</a:t>
            </a:fld>
            <a:endParaRPr lang="en-US" altLang="en-US" dirty="0"/>
          </a:p>
        </p:txBody>
      </p:sp>
    </p:spTree>
    <p:extLst>
      <p:ext uri="{BB962C8B-B14F-4D97-AF65-F5344CB8AC3E}">
        <p14:creationId xmlns:p14="http://schemas.microsoft.com/office/powerpoint/2010/main" val="9330582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Decision tree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527" y="729673"/>
            <a:ext cx="8054109" cy="564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865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Regression analysis</a:t>
            </a:r>
            <a:endParaRPr lang="en-US" dirty="0"/>
          </a:p>
        </p:txBody>
      </p:sp>
      <p:sp>
        <p:nvSpPr>
          <p:cNvPr id="3" name="Content Placeholder 2"/>
          <p:cNvSpPr>
            <a:spLocks noGrp="1"/>
          </p:cNvSpPr>
          <p:nvPr>
            <p:ph idx="1"/>
          </p:nvPr>
        </p:nvSpPr>
        <p:spPr/>
        <p:txBody>
          <a:bodyPr>
            <a:normAutofit lnSpcReduction="10000"/>
          </a:bodyPr>
          <a:lstStyle/>
          <a:p>
            <a:r>
              <a:rPr lang="en-US" smtClean="0"/>
              <a:t>Regression analysis seeks to determine the values of parameters for a function that cause the function to best fit a set of data observations that you provide. </a:t>
            </a:r>
          </a:p>
          <a:p>
            <a:r>
              <a:rPr lang="en-US" smtClean="0"/>
              <a:t>The following equation expresses these relationships in symbols. It shows that regression is the process of estimating the value of a continuous target (y) as a function (F) of one or more predictors (x1 , x2 , ..., xn), a set of parameters (w1 , w2 , ..., wn), and a measure of error (e).</a:t>
            </a:r>
          </a:p>
          <a:p>
            <a:endParaRPr lang="en-US" smtClean="0"/>
          </a:p>
          <a:p>
            <a:pPr lvl="1"/>
            <a:r>
              <a:rPr lang="en-US" smtClean="0"/>
              <a:t>y = F(x,w)  + e </a:t>
            </a:r>
          </a:p>
          <a:p>
            <a:endParaRPr lang="en-US" smtClean="0"/>
          </a:p>
          <a:p>
            <a:r>
              <a:rPr lang="en-US" smtClean="0"/>
              <a:t>The predictors can be understood as independent variables and the target as a dependent variable. The error, also called the residual, is the difference between the expected and predicted value of the dependent variable. The regression parameters are also known as regression coefficients. </a:t>
            </a:r>
          </a:p>
          <a:p>
            <a:r>
              <a:rPr lang="en-US" smtClean="0"/>
              <a:t>The process of training a regression model involves finding the parameter values that minimize a measure of the error, for example, the sum of squared errors.</a:t>
            </a:r>
          </a:p>
          <a:p>
            <a:endParaRPr lang="en-US" dirty="0"/>
          </a:p>
        </p:txBody>
      </p:sp>
      <p:sp>
        <p:nvSpPr>
          <p:cNvPr id="5" name="Slide Number Placeholder 4"/>
          <p:cNvSpPr>
            <a:spLocks noGrp="1"/>
          </p:cNvSpPr>
          <p:nvPr>
            <p:ph type="sldNum" sz="quarter" idx="12"/>
          </p:nvPr>
        </p:nvSpPr>
        <p:spPr/>
        <p:txBody>
          <a:bodyPr/>
          <a:lstStyle/>
          <a:p>
            <a:fld id="{2561AFFF-E2F4-402D-873F-F9B1B7CF2EDD}" type="slidenum">
              <a:rPr lang="en-US" smtClean="0"/>
              <a:pPr/>
              <a:t>40</a:t>
            </a:fld>
            <a:endParaRPr lang="en-US"/>
          </a:p>
        </p:txBody>
      </p:sp>
      <p:sp>
        <p:nvSpPr>
          <p:cNvPr id="4" name="Date Placeholder 3"/>
          <p:cNvSpPr>
            <a:spLocks noGrp="1"/>
          </p:cNvSpPr>
          <p:nvPr>
            <p:ph type="dt" sz="half" idx="4294967295"/>
          </p:nvPr>
        </p:nvSpPr>
        <p:spPr>
          <a:xfrm>
            <a:off x="0" y="6643688"/>
            <a:ext cx="2057400" cy="214312"/>
          </a:xfrm>
        </p:spPr>
        <p:txBody>
          <a:bodyPr/>
          <a:lstStyle/>
          <a:p>
            <a:fld id="{2FA224C8-4665-453C-A242-5702DDA6E5A0}" type="datetime1">
              <a:rPr lang="en-US" smtClean="0"/>
              <a:pPr/>
              <a:t>5/23/2020</a:t>
            </a:fld>
            <a:endParaRPr lang="en-US"/>
          </a:p>
        </p:txBody>
      </p:sp>
    </p:spTree>
    <p:extLst>
      <p:ext uri="{BB962C8B-B14F-4D97-AF65-F5344CB8AC3E}">
        <p14:creationId xmlns:p14="http://schemas.microsoft.com/office/powerpoint/2010/main" val="5542730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03" name="Rectangle 3"/>
          <p:cNvSpPr>
            <a:spLocks noGrp="1" noChangeArrowheads="1"/>
          </p:cNvSpPr>
          <p:nvPr>
            <p:ph type="title"/>
          </p:nvPr>
        </p:nvSpPr>
        <p:spPr/>
        <p:txBody>
          <a:bodyPr/>
          <a:lstStyle/>
          <a:p>
            <a:r>
              <a:rPr lang="en-US" altLang="en-US" smtClean="0"/>
              <a:t>Linear Regression </a:t>
            </a:r>
            <a:endParaRPr lang="en-US" altLang="en-US" dirty="0"/>
          </a:p>
        </p:txBody>
      </p:sp>
      <p:graphicFrame>
        <p:nvGraphicFramePr>
          <p:cNvPr id="1382404" name="Object 4"/>
          <p:cNvGraphicFramePr>
            <a:graphicFrameLocks noGrp="1" noChangeAspect="1"/>
          </p:cNvGraphicFramePr>
          <p:nvPr>
            <p:ph idx="1"/>
          </p:nvPr>
        </p:nvGraphicFramePr>
        <p:xfrm>
          <a:off x="3790950" y="3582988"/>
          <a:ext cx="1562100" cy="838200"/>
        </p:xfrm>
        <a:graphic>
          <a:graphicData uri="http://schemas.openxmlformats.org/presentationml/2006/ole">
            <mc:AlternateContent xmlns:mc="http://schemas.openxmlformats.org/markup-compatibility/2006">
              <mc:Choice xmlns:v="urn:schemas-microsoft-com:vml" Requires="v">
                <p:oleObj spid="_x0000_s85072" name="Equation" r:id="rId4" imgW="1562040" imgH="838080" progId="Equation.3">
                  <p:embed/>
                </p:oleObj>
              </mc:Choice>
              <mc:Fallback>
                <p:oleObj name="Equation" r:id="rId4" imgW="1562040" imgH="838080" progId="Equation.3">
                  <p:embed/>
                  <p:pic>
                    <p:nvPicPr>
                      <p:cNvPr id="0" name=""/>
                      <p:cNvPicPr>
                        <a:picLocks noChangeAspect="1" noChangeArrowheads="1"/>
                      </p:cNvPicPr>
                      <p:nvPr/>
                    </p:nvPicPr>
                    <p:blipFill>
                      <a:blip r:embed="rId5"/>
                      <a:srcRect/>
                      <a:stretch>
                        <a:fillRect/>
                      </a:stretch>
                    </p:blipFill>
                    <p:spPr bwMode="auto">
                      <a:xfrm>
                        <a:off x="3790950" y="3582988"/>
                        <a:ext cx="15621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Slide Number Placeholder 7"/>
          <p:cNvSpPr>
            <a:spLocks noGrp="1"/>
          </p:cNvSpPr>
          <p:nvPr>
            <p:ph type="sldNum" sz="quarter" idx="12"/>
          </p:nvPr>
        </p:nvSpPr>
        <p:spPr/>
        <p:txBody>
          <a:bodyPr/>
          <a:lstStyle/>
          <a:p>
            <a:fld id="{B26218D1-BD9D-4BF6-BACC-7B9C6FDB473B}" type="slidenum">
              <a:rPr lang="en-US" altLang="en-US" smtClean="0"/>
              <a:pPr/>
              <a:t>41</a:t>
            </a:fld>
            <a:endParaRPr lang="en-US" altLang="en-US"/>
          </a:p>
        </p:txBody>
      </p:sp>
      <p:sp>
        <p:nvSpPr>
          <p:cNvPr id="6" name="Date Placeholder 5"/>
          <p:cNvSpPr>
            <a:spLocks noGrp="1"/>
          </p:cNvSpPr>
          <p:nvPr>
            <p:ph type="dt" sz="half" idx="4294967295"/>
          </p:nvPr>
        </p:nvSpPr>
        <p:spPr>
          <a:xfrm>
            <a:off x="0" y="6643688"/>
            <a:ext cx="2057400" cy="214312"/>
          </a:xfrm>
        </p:spPr>
        <p:txBody>
          <a:bodyPr/>
          <a:lstStyle/>
          <a:p>
            <a:fld id="{576601F2-110B-4FFD-9C34-E27919D12C33}" type="datetime1">
              <a:rPr lang="en-US" altLang="en-US" smtClean="0"/>
              <a:pPr/>
              <a:t>5/23/2020</a:t>
            </a:fld>
            <a:endParaRPr lang="en-US" altLang="en-US" dirty="0"/>
          </a:p>
        </p:txBody>
      </p:sp>
      <p:sp>
        <p:nvSpPr>
          <p:cNvPr id="1382402" name="Rectangle 2"/>
          <p:cNvSpPr>
            <a:spLocks noGrp="1" noChangeArrowheads="1"/>
          </p:cNvSpPr>
          <p:nvPr>
            <p:ph type="body" sz="half" idx="4294967295"/>
          </p:nvPr>
        </p:nvSpPr>
        <p:spPr>
          <a:xfrm>
            <a:off x="685800" y="1607179"/>
            <a:ext cx="8458200" cy="5334000"/>
          </a:xfrm>
          <a:noFill/>
          <a:ln/>
        </p:spPr>
        <p:txBody>
          <a:bodyPr vert="horz" lIns="92075" tIns="46038" rIns="92075" bIns="46038" rtlCol="0">
            <a:normAutofit/>
          </a:bodyPr>
          <a:lstStyle/>
          <a:p>
            <a:pPr>
              <a:lnSpc>
                <a:spcPct val="100000"/>
              </a:lnSpc>
            </a:pPr>
            <a:r>
              <a:rPr lang="en-US" altLang="en-US" sz="2000" u="sng" dirty="0"/>
              <a:t>Linear regression</a:t>
            </a:r>
            <a:r>
              <a:rPr lang="en-US" altLang="en-US" sz="2000" dirty="0"/>
              <a:t>: involves a response variable y and a single predictor variable x</a:t>
            </a:r>
          </a:p>
          <a:p>
            <a:pPr lvl="2">
              <a:lnSpc>
                <a:spcPct val="100000"/>
              </a:lnSpc>
              <a:buFont typeface="Wingdings" panose="05000000000000000000" pitchFamily="2" charset="2"/>
              <a:buNone/>
            </a:pPr>
            <a:r>
              <a:rPr lang="en-US" altLang="en-US" dirty="0"/>
              <a:t>y = </a:t>
            </a:r>
            <a:r>
              <a:rPr lang="en-US" altLang="en-US" dirty="0">
                <a:sym typeface="Symbol" panose="05050102010706020507" pitchFamily="18" charset="2"/>
              </a:rPr>
              <a:t>w</a:t>
            </a:r>
            <a:r>
              <a:rPr lang="en-US" altLang="en-US" baseline="-25000" dirty="0">
                <a:sym typeface="Symbol" panose="05050102010706020507" pitchFamily="18" charset="2"/>
              </a:rPr>
              <a:t>0</a:t>
            </a:r>
            <a:r>
              <a:rPr lang="en-US" altLang="en-US" dirty="0">
                <a:sym typeface="Symbol" panose="05050102010706020507" pitchFamily="18" charset="2"/>
              </a:rPr>
              <a:t> + w</a:t>
            </a:r>
            <a:r>
              <a:rPr lang="en-US" altLang="en-US" baseline="-25000" dirty="0">
                <a:sym typeface="Symbol" panose="05050102010706020507" pitchFamily="18" charset="2"/>
              </a:rPr>
              <a:t>1</a:t>
            </a:r>
            <a:r>
              <a:rPr lang="en-US" altLang="en-US" dirty="0">
                <a:sym typeface="Symbol" panose="05050102010706020507" pitchFamily="18" charset="2"/>
              </a:rPr>
              <a:t> x</a:t>
            </a:r>
            <a:endParaRPr lang="en-US" altLang="en-US" dirty="0"/>
          </a:p>
          <a:p>
            <a:pPr lvl="1">
              <a:lnSpc>
                <a:spcPct val="100000"/>
              </a:lnSpc>
              <a:buFont typeface="Wingdings" panose="05000000000000000000" pitchFamily="2" charset="2"/>
              <a:buNone/>
            </a:pPr>
            <a:r>
              <a:rPr lang="en-US" altLang="en-US" sz="2000" dirty="0">
                <a:sym typeface="Symbol" panose="05050102010706020507" pitchFamily="18" charset="2"/>
              </a:rPr>
              <a:t>where w</a:t>
            </a:r>
            <a:r>
              <a:rPr lang="en-US" altLang="en-US" sz="2000" baseline="-25000" dirty="0">
                <a:sym typeface="Symbol" panose="05050102010706020507" pitchFamily="18" charset="2"/>
              </a:rPr>
              <a:t>0</a:t>
            </a:r>
            <a:r>
              <a:rPr lang="en-US" altLang="en-US" sz="2000" dirty="0">
                <a:sym typeface="Symbol" panose="05050102010706020507" pitchFamily="18" charset="2"/>
              </a:rPr>
              <a:t> (y-intercept) and w</a:t>
            </a:r>
            <a:r>
              <a:rPr lang="en-US" altLang="en-US" sz="2000" baseline="-25000" dirty="0">
                <a:sym typeface="Symbol" panose="05050102010706020507" pitchFamily="18" charset="2"/>
              </a:rPr>
              <a:t>1</a:t>
            </a:r>
            <a:r>
              <a:rPr lang="en-US" altLang="en-US" sz="2000" dirty="0">
                <a:sym typeface="Symbol" panose="05050102010706020507" pitchFamily="18" charset="2"/>
              </a:rPr>
              <a:t> (slope) are regression coefficients </a:t>
            </a:r>
            <a:r>
              <a:rPr lang="en-US" altLang="en-US" sz="2000" dirty="0"/>
              <a:t> </a:t>
            </a:r>
          </a:p>
          <a:p>
            <a:pPr>
              <a:lnSpc>
                <a:spcPct val="100000"/>
              </a:lnSpc>
            </a:pPr>
            <a:r>
              <a:rPr lang="en-US" altLang="en-US" sz="2000" u="sng" dirty="0"/>
              <a:t>Method of least squares</a:t>
            </a:r>
            <a:r>
              <a:rPr lang="en-US" altLang="en-US" sz="2000" dirty="0"/>
              <a:t>: estimates the best-fitting straight line</a:t>
            </a:r>
          </a:p>
          <a:p>
            <a:pPr lvl="1">
              <a:lnSpc>
                <a:spcPct val="100000"/>
              </a:lnSpc>
            </a:pPr>
            <a:endParaRPr lang="en-US" altLang="en-US" sz="2000" dirty="0"/>
          </a:p>
          <a:p>
            <a:pPr lvl="1">
              <a:lnSpc>
                <a:spcPct val="100000"/>
              </a:lnSpc>
            </a:pPr>
            <a:endParaRPr lang="en-US" altLang="en-US" sz="2000" dirty="0"/>
          </a:p>
          <a:p>
            <a:pPr lvl="1">
              <a:lnSpc>
                <a:spcPct val="100000"/>
              </a:lnSpc>
            </a:pPr>
            <a:endParaRPr lang="en-US" altLang="en-US" sz="2000" dirty="0"/>
          </a:p>
          <a:p>
            <a:pPr>
              <a:lnSpc>
                <a:spcPct val="100000"/>
              </a:lnSpc>
            </a:pPr>
            <a:r>
              <a:rPr lang="en-US" altLang="en-US" sz="2000" u="sng" dirty="0"/>
              <a:t>Multiple linear regression</a:t>
            </a:r>
            <a:r>
              <a:rPr lang="en-US" altLang="en-US" sz="2000" dirty="0"/>
              <a:t>: involves more than one predictor variable</a:t>
            </a:r>
          </a:p>
          <a:p>
            <a:pPr lvl="1">
              <a:lnSpc>
                <a:spcPct val="100000"/>
              </a:lnSpc>
            </a:pPr>
            <a:r>
              <a:rPr lang="en-US" altLang="en-US" sz="2000" dirty="0"/>
              <a:t>Training data is of the form (</a:t>
            </a:r>
            <a:r>
              <a:rPr lang="en-US" altLang="en-US" sz="2000" b="1" dirty="0"/>
              <a:t>X</a:t>
            </a:r>
            <a:r>
              <a:rPr lang="en-US" altLang="en-US" sz="2000" b="1" baseline="-25000" dirty="0"/>
              <a:t>1</a:t>
            </a:r>
            <a:r>
              <a:rPr lang="en-US" altLang="en-US" sz="2000" dirty="0"/>
              <a:t>, y</a:t>
            </a:r>
            <a:r>
              <a:rPr lang="en-US" altLang="en-US" sz="2000" baseline="-25000" dirty="0"/>
              <a:t>1</a:t>
            </a:r>
            <a:r>
              <a:rPr lang="en-US" altLang="en-US" sz="2000" dirty="0"/>
              <a:t>), (</a:t>
            </a:r>
            <a:r>
              <a:rPr lang="en-US" altLang="en-US" sz="2000" b="1" dirty="0"/>
              <a:t>X</a:t>
            </a:r>
            <a:r>
              <a:rPr lang="en-US" altLang="en-US" sz="2000" b="1" baseline="-25000" dirty="0"/>
              <a:t>2</a:t>
            </a:r>
            <a:r>
              <a:rPr lang="en-US" altLang="en-US" sz="2000" dirty="0"/>
              <a:t>, y</a:t>
            </a:r>
            <a:r>
              <a:rPr lang="en-US" altLang="en-US" sz="2000" baseline="-25000" dirty="0"/>
              <a:t>2</a:t>
            </a:r>
            <a:r>
              <a:rPr lang="en-US" altLang="en-US" sz="2000" dirty="0"/>
              <a:t>),…, (</a:t>
            </a:r>
            <a:r>
              <a:rPr lang="en-US" altLang="en-US" sz="2000" b="1" dirty="0"/>
              <a:t>X</a:t>
            </a:r>
            <a:r>
              <a:rPr lang="en-US" altLang="en-US" sz="2000" b="1" baseline="-25000" dirty="0"/>
              <a:t>|D|</a:t>
            </a:r>
            <a:r>
              <a:rPr lang="en-US" altLang="en-US" sz="2000" dirty="0"/>
              <a:t>, </a:t>
            </a:r>
            <a:r>
              <a:rPr lang="en-US" altLang="en-US" sz="2000" dirty="0" err="1"/>
              <a:t>y</a:t>
            </a:r>
            <a:r>
              <a:rPr lang="en-US" altLang="en-US" sz="2000" baseline="-25000" dirty="0" err="1"/>
              <a:t>|D</a:t>
            </a:r>
            <a:r>
              <a:rPr lang="en-US" altLang="en-US" sz="2000" baseline="-25000" dirty="0"/>
              <a:t>|</a:t>
            </a:r>
            <a:r>
              <a:rPr lang="en-US" altLang="en-US" sz="2000" dirty="0"/>
              <a:t>) </a:t>
            </a:r>
          </a:p>
          <a:p>
            <a:pPr lvl="1">
              <a:lnSpc>
                <a:spcPct val="100000"/>
              </a:lnSpc>
            </a:pPr>
            <a:r>
              <a:rPr lang="en-US" altLang="en-US" sz="2000" dirty="0"/>
              <a:t>Ex. For 2-D data, we may have: y = </a:t>
            </a:r>
            <a:r>
              <a:rPr lang="en-US" altLang="en-US" sz="2000" dirty="0">
                <a:sym typeface="Symbol" panose="05050102010706020507" pitchFamily="18" charset="2"/>
              </a:rPr>
              <a:t>w</a:t>
            </a:r>
            <a:r>
              <a:rPr lang="en-US" altLang="en-US" sz="2000" baseline="-25000" dirty="0">
                <a:sym typeface="Symbol" panose="05050102010706020507" pitchFamily="18" charset="2"/>
              </a:rPr>
              <a:t>0</a:t>
            </a:r>
            <a:r>
              <a:rPr lang="en-US" altLang="en-US" sz="2000" dirty="0">
                <a:sym typeface="Symbol" panose="05050102010706020507" pitchFamily="18" charset="2"/>
              </a:rPr>
              <a:t> + w</a:t>
            </a:r>
            <a:r>
              <a:rPr lang="en-US" altLang="en-US" sz="2000" baseline="-25000" dirty="0">
                <a:sym typeface="Symbol" panose="05050102010706020507" pitchFamily="18" charset="2"/>
              </a:rPr>
              <a:t>1</a:t>
            </a:r>
            <a:r>
              <a:rPr lang="en-US" altLang="en-US" sz="2000" dirty="0">
                <a:sym typeface="Symbol" panose="05050102010706020507" pitchFamily="18" charset="2"/>
              </a:rPr>
              <a:t> x</a:t>
            </a:r>
            <a:r>
              <a:rPr lang="en-US" altLang="en-US" sz="2000" baseline="-25000" dirty="0">
                <a:sym typeface="Symbol" panose="05050102010706020507" pitchFamily="18" charset="2"/>
              </a:rPr>
              <a:t>1</a:t>
            </a:r>
            <a:r>
              <a:rPr lang="en-US" altLang="en-US" sz="2000" dirty="0">
                <a:sym typeface="Symbol" panose="05050102010706020507" pitchFamily="18" charset="2"/>
              </a:rPr>
              <a:t>+ w</a:t>
            </a:r>
            <a:r>
              <a:rPr lang="en-US" altLang="en-US" sz="2000" baseline="-25000" dirty="0">
                <a:sym typeface="Symbol" panose="05050102010706020507" pitchFamily="18" charset="2"/>
              </a:rPr>
              <a:t>2</a:t>
            </a:r>
            <a:r>
              <a:rPr lang="en-US" altLang="en-US" sz="2000" dirty="0">
                <a:sym typeface="Symbol" panose="05050102010706020507" pitchFamily="18" charset="2"/>
              </a:rPr>
              <a:t> x</a:t>
            </a:r>
            <a:r>
              <a:rPr lang="en-US" altLang="en-US" sz="2000" baseline="-25000" dirty="0">
                <a:sym typeface="Symbol" panose="05050102010706020507" pitchFamily="18" charset="2"/>
              </a:rPr>
              <a:t>2</a:t>
            </a:r>
            <a:endParaRPr lang="en-US" altLang="en-US" sz="2000" dirty="0"/>
          </a:p>
          <a:p>
            <a:pPr lvl="1">
              <a:lnSpc>
                <a:spcPct val="100000"/>
              </a:lnSpc>
            </a:pPr>
            <a:r>
              <a:rPr lang="en-US" altLang="en-US" sz="2000" dirty="0"/>
              <a:t>Solvable by extension of least square method or using SAS, S-Plus</a:t>
            </a:r>
          </a:p>
          <a:p>
            <a:pPr lvl="1">
              <a:lnSpc>
                <a:spcPct val="100000"/>
              </a:lnSpc>
            </a:pPr>
            <a:r>
              <a:rPr lang="en-US" altLang="en-US" sz="2000" dirty="0"/>
              <a:t>Many nonlinear functions can be transformed into the above</a:t>
            </a:r>
          </a:p>
        </p:txBody>
      </p:sp>
      <p:graphicFrame>
        <p:nvGraphicFramePr>
          <p:cNvPr id="1382406" name="Object 6"/>
          <p:cNvGraphicFramePr>
            <a:graphicFrameLocks noGrp="1" noChangeAspect="1"/>
          </p:cNvGraphicFramePr>
          <p:nvPr>
            <p:ph sz="quarter" idx="4294967295"/>
            <p:extLst>
              <p:ext uri="{D42A27DB-BD31-4B8C-83A1-F6EECF244321}">
                <p14:modId xmlns:p14="http://schemas.microsoft.com/office/powerpoint/2010/main" val="111273726"/>
              </p:ext>
            </p:extLst>
          </p:nvPr>
        </p:nvGraphicFramePr>
        <p:xfrm>
          <a:off x="6146321" y="3582988"/>
          <a:ext cx="1600200" cy="400050"/>
        </p:xfrm>
        <a:graphic>
          <a:graphicData uri="http://schemas.openxmlformats.org/presentationml/2006/ole">
            <mc:AlternateContent xmlns:mc="http://schemas.openxmlformats.org/markup-compatibility/2006">
              <mc:Choice xmlns:v="urn:schemas-microsoft-com:vml" Requires="v">
                <p:oleObj spid="_x0000_s85073" name="Equation" r:id="rId6" imgW="1117440" imgH="279360" progId="Equation.3">
                  <p:embed/>
                </p:oleObj>
              </mc:Choice>
              <mc:Fallback>
                <p:oleObj name="Equation" r:id="rId6" imgW="1117440" imgH="279360" progId="Equation.3">
                  <p:embed/>
                  <p:pic>
                    <p:nvPicPr>
                      <p:cNvPr id="0" name=""/>
                      <p:cNvPicPr>
                        <a:picLocks noChangeAspect="1" noChangeArrowheads="1"/>
                      </p:cNvPicPr>
                      <p:nvPr/>
                    </p:nvPicPr>
                    <p:blipFill>
                      <a:blip r:embed="rId7"/>
                      <a:srcRect/>
                      <a:stretch>
                        <a:fillRect/>
                      </a:stretch>
                    </p:blipFill>
                    <p:spPr bwMode="auto">
                      <a:xfrm>
                        <a:off x="6146321" y="3582988"/>
                        <a:ext cx="1600200"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653243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Linear Regression With a Single Predictor</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3212" y="2439194"/>
            <a:ext cx="3457575" cy="3124200"/>
          </a:xfrm>
        </p:spPr>
      </p:pic>
      <p:sp>
        <p:nvSpPr>
          <p:cNvPr id="5" name="Slide Number Placeholder 4"/>
          <p:cNvSpPr>
            <a:spLocks noGrp="1"/>
          </p:cNvSpPr>
          <p:nvPr>
            <p:ph type="sldNum" sz="quarter" idx="12"/>
          </p:nvPr>
        </p:nvSpPr>
        <p:spPr/>
        <p:txBody>
          <a:bodyPr/>
          <a:lstStyle/>
          <a:p>
            <a:fld id="{2561AFFF-E2F4-402D-873F-F9B1B7CF2EDD}" type="slidenum">
              <a:rPr lang="en-US" smtClean="0"/>
              <a:pPr/>
              <a:t>42</a:t>
            </a:fld>
            <a:endParaRPr lang="en-US"/>
          </a:p>
        </p:txBody>
      </p:sp>
      <p:sp>
        <p:nvSpPr>
          <p:cNvPr id="3" name="Date Placeholder 2"/>
          <p:cNvSpPr>
            <a:spLocks noGrp="1"/>
          </p:cNvSpPr>
          <p:nvPr>
            <p:ph type="dt" sz="half" idx="4294967295"/>
          </p:nvPr>
        </p:nvSpPr>
        <p:spPr>
          <a:xfrm>
            <a:off x="0" y="6643688"/>
            <a:ext cx="2057400" cy="214312"/>
          </a:xfrm>
        </p:spPr>
        <p:txBody>
          <a:bodyPr/>
          <a:lstStyle/>
          <a:p>
            <a:fld id="{570D17BB-24A0-4E5D-939A-82103162503A}" type="datetime1">
              <a:rPr lang="en-US" smtClean="0"/>
              <a:pPr/>
              <a:t>5/23/2020</a:t>
            </a:fld>
            <a:endParaRPr lang="en-US"/>
          </a:p>
        </p:txBody>
      </p:sp>
    </p:spTree>
    <p:extLst>
      <p:ext uri="{BB962C8B-B14F-4D97-AF65-F5344CB8AC3E}">
        <p14:creationId xmlns:p14="http://schemas.microsoft.com/office/powerpoint/2010/main" val="26312033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Nonlinear Regression</a:t>
            </a:r>
            <a:endParaRPr lang="en-US" dirty="0"/>
          </a:p>
        </p:txBody>
      </p:sp>
      <p:sp>
        <p:nvSpPr>
          <p:cNvPr id="3" name="Content Placeholder 2"/>
          <p:cNvSpPr>
            <a:spLocks noGrp="1"/>
          </p:cNvSpPr>
          <p:nvPr>
            <p:ph idx="1"/>
          </p:nvPr>
        </p:nvSpPr>
        <p:spPr/>
        <p:txBody>
          <a:bodyPr/>
          <a:lstStyle/>
          <a:p>
            <a:r>
              <a:rPr lang="en-US" smtClean="0"/>
              <a:t>Often the relationship between x and y cannot be approximated with a straight line. In this case, a nonlinear regression technique may be used. Alternatively, the data could be preprocessed to make the relationship linear.</a:t>
            </a:r>
          </a:p>
          <a:p>
            <a:r>
              <a:rPr lang="en-US" smtClean="0"/>
              <a:t>Nonlinear regression models define y as a function of x using an equation that is more complicated than the linear regression equation</a:t>
            </a:r>
          </a:p>
          <a:p>
            <a:endParaRPr lang="en-US" dirty="0"/>
          </a:p>
        </p:txBody>
      </p:sp>
      <p:sp>
        <p:nvSpPr>
          <p:cNvPr id="6" name="Slide Number Placeholder 5"/>
          <p:cNvSpPr>
            <a:spLocks noGrp="1"/>
          </p:cNvSpPr>
          <p:nvPr>
            <p:ph type="sldNum" sz="quarter" idx="12"/>
          </p:nvPr>
        </p:nvSpPr>
        <p:spPr/>
        <p:txBody>
          <a:bodyPr/>
          <a:lstStyle/>
          <a:p>
            <a:fld id="{2561AFFF-E2F4-402D-873F-F9B1B7CF2EDD}" type="slidenum">
              <a:rPr lang="en-US" smtClean="0"/>
              <a:pPr/>
              <a:t>43</a:t>
            </a:fld>
            <a:endParaRPr lang="en-US"/>
          </a:p>
        </p:txBody>
      </p:sp>
      <p:sp>
        <p:nvSpPr>
          <p:cNvPr id="4" name="Date Placeholder 3"/>
          <p:cNvSpPr>
            <a:spLocks noGrp="1"/>
          </p:cNvSpPr>
          <p:nvPr>
            <p:ph type="dt" sz="half" idx="4294967295"/>
          </p:nvPr>
        </p:nvSpPr>
        <p:spPr>
          <a:xfrm>
            <a:off x="0" y="6643688"/>
            <a:ext cx="2057400" cy="214312"/>
          </a:xfrm>
        </p:spPr>
        <p:txBody>
          <a:bodyPr/>
          <a:lstStyle/>
          <a:p>
            <a:fld id="{1469A91C-BBA0-4661-AA94-3A3187BC756F}" type="datetime1">
              <a:rPr lang="en-US" smtClean="0"/>
              <a:pPr/>
              <a:t>5/23/2020</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9075" y="1880754"/>
            <a:ext cx="4027551" cy="3874008"/>
          </a:xfrm>
          <a:prstGeom prst="rect">
            <a:avLst/>
          </a:prstGeom>
        </p:spPr>
      </p:pic>
    </p:spTree>
    <p:extLst>
      <p:ext uri="{BB962C8B-B14F-4D97-AF65-F5344CB8AC3E}">
        <p14:creationId xmlns:p14="http://schemas.microsoft.com/office/powerpoint/2010/main" val="1543738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3" name="Rectangle 3"/>
          <p:cNvSpPr>
            <a:spLocks noGrp="1" noChangeArrowheads="1"/>
          </p:cNvSpPr>
          <p:nvPr>
            <p:ph type="title"/>
          </p:nvPr>
        </p:nvSpPr>
        <p:spPr/>
        <p:txBody>
          <a:bodyPr/>
          <a:lstStyle/>
          <a:p>
            <a:r>
              <a:rPr lang="en-US" altLang="en-US" smtClean="0"/>
              <a:t>Nonlinear Regression </a:t>
            </a:r>
            <a:endParaRPr lang="en-US" altLang="en-US" dirty="0"/>
          </a:p>
        </p:txBody>
      </p:sp>
      <p:sp>
        <p:nvSpPr>
          <p:cNvPr id="1884162" name="Rectangle 2"/>
          <p:cNvSpPr>
            <a:spLocks noGrp="1" noChangeArrowheads="1"/>
          </p:cNvSpPr>
          <p:nvPr>
            <p:ph idx="1"/>
          </p:nvPr>
        </p:nvSpPr>
        <p:spPr/>
        <p:txBody>
          <a:bodyPr>
            <a:normAutofit/>
          </a:bodyPr>
          <a:lstStyle/>
          <a:p>
            <a:r>
              <a:rPr lang="en-US" altLang="en-US" smtClean="0"/>
              <a:t>Some nonlinear models can be modeled by a polynomial function</a:t>
            </a:r>
          </a:p>
          <a:p>
            <a:r>
              <a:rPr lang="en-US" altLang="en-US" smtClean="0"/>
              <a:t>A polynomial regression model can be transformed into linear regression model.  For example,</a:t>
            </a:r>
          </a:p>
          <a:p>
            <a:pPr lvl="2"/>
            <a:r>
              <a:rPr lang="en-US" altLang="en-US" smtClean="0"/>
              <a:t>y = </a:t>
            </a:r>
            <a:r>
              <a:rPr lang="en-US" altLang="en-US" smtClean="0">
                <a:sym typeface="Symbol" panose="05050102010706020507" pitchFamily="18" charset="2"/>
              </a:rPr>
              <a:t>w0 + w1 x + w2 x2 + w3 x3</a:t>
            </a:r>
            <a:endParaRPr lang="en-US" altLang="en-US" smtClean="0"/>
          </a:p>
          <a:p>
            <a:pPr lvl="1"/>
            <a:r>
              <a:rPr lang="en-US" altLang="en-US" smtClean="0"/>
              <a:t>convertible to linear with new variables: </a:t>
            </a:r>
            <a:r>
              <a:rPr lang="en-US" altLang="en-US" smtClean="0">
                <a:sym typeface="Symbol" panose="05050102010706020507" pitchFamily="18" charset="2"/>
              </a:rPr>
              <a:t>x2 = x2, x3= x3</a:t>
            </a:r>
            <a:endParaRPr lang="en-US" altLang="en-US" smtClean="0"/>
          </a:p>
          <a:p>
            <a:pPr lvl="2"/>
            <a:r>
              <a:rPr lang="en-US" altLang="en-US" smtClean="0"/>
              <a:t>y = </a:t>
            </a:r>
            <a:r>
              <a:rPr lang="en-US" altLang="en-US" smtClean="0">
                <a:sym typeface="Symbol" panose="05050102010706020507" pitchFamily="18" charset="2"/>
              </a:rPr>
              <a:t>w0 + w1 x + w2 x2 + w3 x3 </a:t>
            </a:r>
          </a:p>
          <a:p>
            <a:r>
              <a:rPr lang="en-US" altLang="en-US" smtClean="0"/>
              <a:t>Other functions, such as power function, can also be transformed to linear model</a:t>
            </a:r>
          </a:p>
          <a:p>
            <a:r>
              <a:rPr lang="en-US" altLang="en-US" smtClean="0"/>
              <a:t>Some models are intractable nonlinear (e.g., sum of exponential terms)</a:t>
            </a:r>
          </a:p>
          <a:p>
            <a:pPr lvl="1"/>
            <a:r>
              <a:rPr lang="en-US" altLang="en-US" smtClean="0"/>
              <a:t>possible to obtain least square estimates through extensive calculation on more complex formulae</a:t>
            </a:r>
            <a:endParaRPr lang="en-US" altLang="en-US" dirty="0"/>
          </a:p>
        </p:txBody>
      </p:sp>
      <p:sp>
        <p:nvSpPr>
          <p:cNvPr id="6" name="Slide Number Placeholder 5"/>
          <p:cNvSpPr>
            <a:spLocks noGrp="1"/>
          </p:cNvSpPr>
          <p:nvPr>
            <p:ph type="sldNum" sz="quarter" idx="12"/>
          </p:nvPr>
        </p:nvSpPr>
        <p:spPr/>
        <p:txBody>
          <a:bodyPr/>
          <a:lstStyle/>
          <a:p>
            <a:fld id="{747E352A-B0B3-45DC-B2A5-B13BF7D8216C}" type="slidenum">
              <a:rPr lang="en-US" altLang="en-US" smtClean="0"/>
              <a:pPr/>
              <a:t>44</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75C66304-FD06-4451-B8C8-6DE397CA81D0}" type="datetime1">
              <a:rPr lang="en-US" altLang="en-US" smtClean="0"/>
              <a:pPr/>
              <a:t>5/23/2020</a:t>
            </a:fld>
            <a:endParaRPr lang="en-US" altLang="en-US" dirty="0"/>
          </a:p>
        </p:txBody>
      </p:sp>
    </p:spTree>
    <p:extLst>
      <p:ext uri="{BB962C8B-B14F-4D97-AF65-F5344CB8AC3E}">
        <p14:creationId xmlns:p14="http://schemas.microsoft.com/office/powerpoint/2010/main" val="33949475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4210" name="Rectangle 2"/>
          <p:cNvSpPr>
            <a:spLocks noGrp="1" noChangeArrowheads="1"/>
          </p:cNvSpPr>
          <p:nvPr>
            <p:ph type="title"/>
          </p:nvPr>
        </p:nvSpPr>
        <p:spPr/>
        <p:txBody>
          <a:bodyPr/>
          <a:lstStyle/>
          <a:p>
            <a:r>
              <a:rPr lang="en-US" altLang="en-US" smtClean="0"/>
              <a:t>Regression Trees and Model Trees</a:t>
            </a:r>
            <a:endParaRPr lang="en-US" altLang="en-US" dirty="0"/>
          </a:p>
        </p:txBody>
      </p:sp>
      <p:sp>
        <p:nvSpPr>
          <p:cNvPr id="1374211" name="Rectangle 3"/>
          <p:cNvSpPr>
            <a:spLocks noGrp="1" noChangeArrowheads="1"/>
          </p:cNvSpPr>
          <p:nvPr>
            <p:ph idx="1"/>
          </p:nvPr>
        </p:nvSpPr>
        <p:spPr/>
        <p:txBody>
          <a:bodyPr>
            <a:normAutofit/>
          </a:bodyPr>
          <a:lstStyle/>
          <a:p>
            <a:r>
              <a:rPr lang="en-US" altLang="en-US" smtClean="0"/>
              <a:t>Regression tree: proposed in CART system (Breiman et al. 1984)</a:t>
            </a:r>
          </a:p>
          <a:p>
            <a:pPr lvl="1"/>
            <a:r>
              <a:rPr lang="en-US" altLang="en-US" smtClean="0"/>
              <a:t>CART: Classification And Regression Trees</a:t>
            </a:r>
          </a:p>
          <a:p>
            <a:pPr lvl="1"/>
            <a:r>
              <a:rPr lang="en-US" altLang="en-US" smtClean="0"/>
              <a:t>Each leaf stores a continuous-valued prediction</a:t>
            </a:r>
          </a:p>
          <a:p>
            <a:pPr lvl="1"/>
            <a:r>
              <a:rPr lang="en-US" altLang="en-US" smtClean="0"/>
              <a:t>It is the average value of the predicted attribute for the training tuples that reach the leaf</a:t>
            </a:r>
          </a:p>
          <a:p>
            <a:r>
              <a:rPr lang="en-US" altLang="en-US" smtClean="0"/>
              <a:t>Model tree: proposed by Quinlan (1992)</a:t>
            </a:r>
          </a:p>
          <a:p>
            <a:pPr lvl="1"/>
            <a:r>
              <a:rPr lang="en-US" altLang="en-US" smtClean="0"/>
              <a:t>Each leaf holds a regression model—a multivariate linear equation for the predicted attribute</a:t>
            </a:r>
          </a:p>
          <a:p>
            <a:pPr lvl="1"/>
            <a:r>
              <a:rPr lang="en-US" altLang="en-US" smtClean="0"/>
              <a:t>A more general case than regression tree</a:t>
            </a:r>
          </a:p>
          <a:p>
            <a:r>
              <a:rPr lang="en-US" altLang="en-US" smtClean="0"/>
              <a:t>Regression and model trees tend to be more accurate than linear regression when the data are not represented well by a simple linear model</a:t>
            </a:r>
            <a:endParaRPr lang="en-US" altLang="en-US" dirty="0"/>
          </a:p>
        </p:txBody>
      </p:sp>
      <p:sp>
        <p:nvSpPr>
          <p:cNvPr id="6" name="Slide Number Placeholder 5"/>
          <p:cNvSpPr>
            <a:spLocks noGrp="1"/>
          </p:cNvSpPr>
          <p:nvPr>
            <p:ph type="sldNum" sz="quarter" idx="12"/>
          </p:nvPr>
        </p:nvSpPr>
        <p:spPr/>
        <p:txBody>
          <a:bodyPr/>
          <a:lstStyle/>
          <a:p>
            <a:fld id="{58E8725F-F53F-4308-B5F4-4298C4E236BA}" type="slidenum">
              <a:rPr lang="en-US" altLang="en-US" smtClean="0"/>
              <a:pPr/>
              <a:t>45</a:t>
            </a:fld>
            <a:endParaRPr lang="en-US" altLang="en-US"/>
          </a:p>
        </p:txBody>
      </p:sp>
      <p:sp>
        <p:nvSpPr>
          <p:cNvPr id="4" name="Date Placeholder 3"/>
          <p:cNvSpPr>
            <a:spLocks noGrp="1"/>
          </p:cNvSpPr>
          <p:nvPr>
            <p:ph type="dt" sz="half" idx="4294967295"/>
          </p:nvPr>
        </p:nvSpPr>
        <p:spPr>
          <a:xfrm>
            <a:off x="0" y="6643688"/>
            <a:ext cx="2057400" cy="214312"/>
          </a:xfrm>
        </p:spPr>
        <p:txBody>
          <a:bodyPr/>
          <a:lstStyle/>
          <a:p>
            <a:fld id="{01C9A174-E308-4B71-838E-3A80EB86D0B6}" type="datetime1">
              <a:rPr lang="en-US" altLang="en-US" smtClean="0"/>
              <a:pPr/>
              <a:t>5/23/2020</a:t>
            </a:fld>
            <a:endParaRPr lang="en-US" altLang="en-US" dirty="0"/>
          </a:p>
        </p:txBody>
      </p:sp>
    </p:spTree>
    <p:extLst>
      <p:ext uri="{BB962C8B-B14F-4D97-AF65-F5344CB8AC3E}">
        <p14:creationId xmlns:p14="http://schemas.microsoft.com/office/powerpoint/2010/main" val="19214239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19200" y="2590800"/>
          <a:ext cx="6477000" cy="1437324"/>
        </p:xfrm>
        <a:graphic>
          <a:graphicData uri="http://schemas.openxmlformats.org/drawingml/2006/table">
            <a:tbl>
              <a:tblPr>
                <a:tableStyleId>{5C22544A-7EE6-4342-B048-85BDC9FD1C3A}</a:tableStyleId>
              </a:tblPr>
              <a:tblGrid>
                <a:gridCol w="399204">
                  <a:extLst>
                    <a:ext uri="{9D8B030D-6E8A-4147-A177-3AD203B41FA5}">
                      <a16:colId xmlns:a16="http://schemas.microsoft.com/office/drawing/2014/main" val="20000"/>
                    </a:ext>
                  </a:extLst>
                </a:gridCol>
                <a:gridCol w="6077796">
                  <a:extLst>
                    <a:ext uri="{9D8B030D-6E8A-4147-A177-3AD203B41FA5}">
                      <a16:colId xmlns:a16="http://schemas.microsoft.com/office/drawing/2014/main" val="20001"/>
                    </a:ext>
                  </a:extLst>
                </a:gridCol>
              </a:tblGrid>
              <a:tr h="258128">
                <a:tc>
                  <a:txBody>
                    <a:bodyPr/>
                    <a:lstStyle/>
                    <a:p>
                      <a:pPr marL="0" marR="0">
                        <a:spcBef>
                          <a:spcPts val="0"/>
                        </a:spcBef>
                        <a:spcAft>
                          <a:spcPts val="0"/>
                        </a:spcAft>
                      </a:pPr>
                      <a:endParaRPr lang="en-US" sz="2000" kern="50" dirty="0">
                        <a:effectLst/>
                        <a:latin typeface="Times New Roman" panose="02020603050405020304" pitchFamily="18" charset="0"/>
                        <a:ea typeface="WenQuanYi Micro Hei"/>
                        <a:cs typeface="Lohit Hindi"/>
                      </a:endParaRPr>
                    </a:p>
                  </a:txBody>
                  <a:tcPr marL="26194" marR="26194" marT="26194" marB="26194"/>
                </a:tc>
                <a:tc>
                  <a:txBody>
                    <a:bodyPr/>
                    <a:lstStyle/>
                    <a:p>
                      <a:pPr marL="0" marR="0" algn="ctr">
                        <a:spcBef>
                          <a:spcPts val="0"/>
                        </a:spcBef>
                        <a:spcAft>
                          <a:spcPts val="0"/>
                        </a:spcAft>
                      </a:pPr>
                      <a:r>
                        <a:rPr lang="en-IN" sz="2000" kern="50" dirty="0">
                          <a:effectLst/>
                        </a:rPr>
                        <a:t>Author(s), Title, Edition, Publishing House</a:t>
                      </a:r>
                      <a:endParaRPr lang="en-US" sz="20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0"/>
                  </a:ext>
                </a:extLst>
              </a:tr>
              <a:tr h="372428">
                <a:tc>
                  <a:txBody>
                    <a:bodyPr/>
                    <a:lstStyle/>
                    <a:p>
                      <a:pPr marL="0" marR="0">
                        <a:spcBef>
                          <a:spcPts val="0"/>
                        </a:spcBef>
                        <a:spcAft>
                          <a:spcPts val="0"/>
                        </a:spcAft>
                      </a:pPr>
                      <a:r>
                        <a:rPr lang="en-IN" sz="2000" kern="50">
                          <a:effectLst/>
                        </a:rPr>
                        <a:t>T1</a:t>
                      </a:r>
                      <a:endParaRPr lang="en-US" sz="20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US" sz="1600" kern="50" dirty="0">
                          <a:effectLst/>
                        </a:rPr>
                        <a:t>Tan P. N., Steinbach M &amp; Kumar V. “Introduction to Data Mining” Pearson Education</a:t>
                      </a:r>
                      <a:r>
                        <a:rPr lang="en-IN" sz="1100" kern="50" dirty="0">
                          <a:effectLst/>
                        </a:rPr>
                        <a:t> </a:t>
                      </a:r>
                      <a:endParaRPr lang="en-US" sz="20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1"/>
                  </a:ext>
                </a:extLst>
              </a:tr>
              <a:tr h="372428">
                <a:tc>
                  <a:txBody>
                    <a:bodyPr/>
                    <a:lstStyle/>
                    <a:p>
                      <a:pPr marL="0" marR="0">
                        <a:spcBef>
                          <a:spcPts val="0"/>
                        </a:spcBef>
                        <a:spcAft>
                          <a:spcPts val="0"/>
                        </a:spcAft>
                      </a:pPr>
                      <a:r>
                        <a:rPr lang="en-IN" sz="2000" kern="50">
                          <a:effectLst/>
                        </a:rPr>
                        <a:t>T2</a:t>
                      </a:r>
                      <a:endParaRPr lang="en-US" sz="2000" kern="50">
                        <a:effectLst/>
                        <a:latin typeface="Times New Roman" panose="02020603050405020304" pitchFamily="18" charset="0"/>
                        <a:ea typeface="WenQuanYi Micro Hei"/>
                        <a:cs typeface="Lohit Hindi"/>
                      </a:endParaRPr>
                    </a:p>
                  </a:txBody>
                  <a:tcPr marL="26194" marR="26194" marT="26194" marB="26194"/>
                </a:tc>
                <a:tc>
                  <a:txBody>
                    <a:bodyPr/>
                    <a:lstStyle/>
                    <a:p>
                      <a:pPr marL="457200" marR="0" algn="just">
                        <a:spcBef>
                          <a:spcPts val="0"/>
                        </a:spcBef>
                        <a:spcAft>
                          <a:spcPts val="0"/>
                        </a:spcAft>
                      </a:pPr>
                      <a:r>
                        <a:rPr lang="en-IN" sz="1600" kern="50" dirty="0">
                          <a:effectLst/>
                        </a:rPr>
                        <a:t>Data Mining: Concepts and Techniques, Third Edition  by  </a:t>
                      </a:r>
                      <a:r>
                        <a:rPr lang="en-IN" sz="1600" kern="50" dirty="0" err="1">
                          <a:effectLst/>
                        </a:rPr>
                        <a:t>Jiawei</a:t>
                      </a:r>
                      <a:r>
                        <a:rPr lang="en-IN" sz="1600" kern="50" dirty="0">
                          <a:effectLst/>
                        </a:rPr>
                        <a:t> Han, </a:t>
                      </a:r>
                      <a:r>
                        <a:rPr lang="en-IN" sz="1600" kern="50" dirty="0" err="1">
                          <a:effectLst/>
                        </a:rPr>
                        <a:t>Micheline</a:t>
                      </a:r>
                      <a:r>
                        <a:rPr lang="en-IN" sz="1600" kern="50" dirty="0">
                          <a:effectLst/>
                        </a:rPr>
                        <a:t> </a:t>
                      </a:r>
                      <a:r>
                        <a:rPr lang="en-IN" sz="1600" kern="50" dirty="0" err="1">
                          <a:effectLst/>
                        </a:rPr>
                        <a:t>Kamber</a:t>
                      </a:r>
                      <a:r>
                        <a:rPr lang="en-IN" sz="1600" kern="50" dirty="0">
                          <a:effectLst/>
                        </a:rPr>
                        <a:t> and Jian Pei Morgan Kaufmann Publishers</a:t>
                      </a:r>
                      <a:endParaRPr lang="en-US" sz="2000" kern="50" dirty="0">
                        <a:effectLst/>
                        <a:latin typeface="Times New Roman" panose="02020603050405020304" pitchFamily="18" charset="0"/>
                        <a:ea typeface="WenQuanYi Micro Hei"/>
                        <a:cs typeface="Lohit Hindi"/>
                      </a:endParaRPr>
                    </a:p>
                  </a:txBody>
                  <a:tcPr marL="26194" marR="26194" marT="26194" marB="26194"/>
                </a:tc>
                <a:extLst>
                  <a:ext uri="{0D108BD9-81ED-4DB2-BD59-A6C34878D82A}">
                    <a16:rowId xmlns:a16="http://schemas.microsoft.com/office/drawing/2014/main" val="10002"/>
                  </a:ext>
                </a:extLst>
              </a:tr>
            </a:tbl>
          </a:graphicData>
        </a:graphic>
      </p:graphicFrame>
      <p:sp>
        <p:nvSpPr>
          <p:cNvPr id="5" name="Rectangle 1"/>
          <p:cNvSpPr txBox="1">
            <a:spLocks noChangeArrowheads="1"/>
          </p:cNvSpPr>
          <p:nvPr/>
        </p:nvSpPr>
        <p:spPr bwMode="auto">
          <a:xfrm>
            <a:off x="1447800" y="1788186"/>
            <a:ext cx="1608069"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hangingPunct="0">
              <a:lnSpc>
                <a:spcPct val="100000"/>
              </a:lnSpc>
              <a:spcBef>
                <a:spcPct val="0"/>
              </a:spcBef>
              <a:buNone/>
            </a:pPr>
            <a:r>
              <a:rPr lang="en-US" altLang="zh-CN" sz="1200" dirty="0">
                <a:latin typeface="Times New Roman" panose="02020603050405020304" pitchFamily="18" charset="0"/>
                <a:ea typeface="WenQuanYi Micro Hei"/>
                <a:cs typeface="Times New Roman" panose="02020603050405020304" pitchFamily="18" charset="0"/>
              </a:rPr>
              <a:t>Prescribed Text Books</a:t>
            </a:r>
            <a:endParaRPr lang="en-US" altLang="zh-CN" sz="1800" dirty="0">
              <a:latin typeface="Arial" panose="020B0604020202020204" pitchFamily="34" charset="0"/>
            </a:endParaRPr>
          </a:p>
          <a:p>
            <a:pPr marL="0" indent="0" eaLnBrk="0" hangingPunct="0">
              <a:lnSpc>
                <a:spcPct val="100000"/>
              </a:lnSpc>
              <a:spcBef>
                <a:spcPct val="0"/>
              </a:spcBef>
              <a:buNone/>
            </a:pPr>
            <a:endParaRPr lang="en-US" altLang="zh-CN" sz="1200" dirty="0">
              <a:latin typeface="Arial" panose="020B0604020202020204" pitchFamily="34" charset="0"/>
            </a:endParaRPr>
          </a:p>
        </p:txBody>
      </p:sp>
      <p:sp>
        <p:nvSpPr>
          <p:cNvPr id="10" name="Title 9"/>
          <p:cNvSpPr>
            <a:spLocks noGrp="1"/>
          </p:cNvSpPr>
          <p:nvPr>
            <p:ph type="title"/>
          </p:nvPr>
        </p:nvSpPr>
        <p:spPr/>
        <p:txBody>
          <a:bodyPr/>
          <a:lstStyle/>
          <a:p>
            <a:endParaRPr lang="en-US"/>
          </a:p>
        </p:txBody>
      </p:sp>
      <p:sp>
        <p:nvSpPr>
          <p:cNvPr id="2" name="Slide Number Placeholder 1"/>
          <p:cNvSpPr>
            <a:spLocks noGrp="1"/>
          </p:cNvSpPr>
          <p:nvPr>
            <p:ph type="sldNum" sz="quarter" idx="12"/>
          </p:nvPr>
        </p:nvSpPr>
        <p:spPr/>
        <p:txBody>
          <a:bodyPr/>
          <a:lstStyle/>
          <a:p>
            <a:fld id="{649AB6AE-DC6C-4C19-AD98-A8BE141DCE93}" type="slidenum">
              <a:rPr lang="en-US" smtClean="0"/>
              <a:pPr/>
              <a:t>46</a:t>
            </a:fld>
            <a:endParaRPr lang="en-US"/>
          </a:p>
        </p:txBody>
      </p:sp>
      <p:sp>
        <p:nvSpPr>
          <p:cNvPr id="3" name="Date Placeholder 2"/>
          <p:cNvSpPr>
            <a:spLocks noGrp="1"/>
          </p:cNvSpPr>
          <p:nvPr>
            <p:ph type="dt" sz="half" idx="4294967295"/>
          </p:nvPr>
        </p:nvSpPr>
        <p:spPr>
          <a:xfrm>
            <a:off x="0" y="6643688"/>
            <a:ext cx="2057400" cy="214312"/>
          </a:xfrm>
        </p:spPr>
        <p:txBody>
          <a:bodyPr/>
          <a:lstStyle/>
          <a:p>
            <a:fld id="{056B19DF-D1C8-481C-BFFB-A9C8FBAF84C1}" type="datetime1">
              <a:rPr lang="en-US" smtClean="0"/>
              <a:pPr/>
              <a:t>5/23/2020</a:t>
            </a:fld>
            <a:endParaRPr lang="en-US"/>
          </a:p>
        </p:txBody>
      </p:sp>
    </p:spTree>
    <p:extLst>
      <p:ext uri="{BB962C8B-B14F-4D97-AF65-F5344CB8AC3E}">
        <p14:creationId xmlns:p14="http://schemas.microsoft.com/office/powerpoint/2010/main" val="15084327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47</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50916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 – Basic Introduction</a:t>
            </a:r>
            <a:endParaRPr lang="en-IN" dirty="0"/>
          </a:p>
        </p:txBody>
      </p:sp>
      <p:sp>
        <p:nvSpPr>
          <p:cNvPr id="3" name="Content Placeholder 2"/>
          <p:cNvSpPr>
            <a:spLocks noGrp="1"/>
          </p:cNvSpPr>
          <p:nvPr>
            <p:ph idx="1"/>
          </p:nvPr>
        </p:nvSpPr>
        <p:spPr>
          <a:xfrm>
            <a:off x="314614" y="1419224"/>
            <a:ext cx="8635422" cy="5184775"/>
          </a:xfrm>
        </p:spPr>
        <p:txBody>
          <a:bodyPr>
            <a:normAutofit fontScale="70000" lnSpcReduction="20000"/>
          </a:bodyPr>
          <a:lstStyle/>
          <a:p>
            <a:pPr>
              <a:lnSpc>
                <a:spcPct val="100000"/>
              </a:lnSpc>
              <a:spcBef>
                <a:spcPts val="0"/>
              </a:spcBef>
              <a:buFont typeface="Wingdings" panose="05000000000000000000" pitchFamily="2" charset="2"/>
              <a:buChar char="q"/>
            </a:pPr>
            <a:r>
              <a:rPr lang="en-US" dirty="0" smtClean="0"/>
              <a:t>  Decision </a:t>
            </a:r>
            <a:r>
              <a:rPr lang="en-US" dirty="0"/>
              <a:t>Tree algorithm belongs to the family of </a:t>
            </a:r>
            <a:r>
              <a:rPr lang="en-US" b="1" dirty="0"/>
              <a:t>supervised learning algorithms</a:t>
            </a:r>
            <a:r>
              <a:rPr lang="en-US" dirty="0"/>
              <a:t>. </a:t>
            </a:r>
            <a:endParaRPr lang="en-US" dirty="0" smtClean="0"/>
          </a:p>
          <a:p>
            <a:pPr>
              <a:lnSpc>
                <a:spcPct val="100000"/>
              </a:lnSpc>
              <a:spcBef>
                <a:spcPts val="0"/>
              </a:spcBef>
              <a:buFont typeface="Wingdings" panose="05000000000000000000" pitchFamily="2" charset="2"/>
              <a:buChar char="q"/>
            </a:pPr>
            <a:r>
              <a:rPr lang="en-US" dirty="0" smtClean="0"/>
              <a:t>  Unlike </a:t>
            </a:r>
            <a:r>
              <a:rPr lang="en-US" dirty="0"/>
              <a:t>other supervised learning algorithms, decision tree algorithm can be used for solving </a:t>
            </a:r>
            <a:r>
              <a:rPr lang="en-US" b="1" dirty="0"/>
              <a:t>regression and classification problems</a:t>
            </a:r>
            <a:r>
              <a:rPr lang="en-US" dirty="0"/>
              <a:t> too</a:t>
            </a:r>
            <a:r>
              <a:rPr lang="en-US" dirty="0" smtClean="0"/>
              <a:t>.</a:t>
            </a:r>
          </a:p>
          <a:p>
            <a:pPr>
              <a:lnSpc>
                <a:spcPct val="100000"/>
              </a:lnSpc>
              <a:spcBef>
                <a:spcPts val="0"/>
              </a:spcBef>
              <a:buFont typeface="Wingdings" panose="05000000000000000000" pitchFamily="2" charset="2"/>
              <a:buChar char="q"/>
            </a:pPr>
            <a:r>
              <a:rPr lang="en-US" dirty="0"/>
              <a:t> The general motive of using Decision Tree is to create a training model which can use to predict class or value of target variables by </a:t>
            </a:r>
            <a:r>
              <a:rPr lang="en-US" b="1" dirty="0"/>
              <a:t>learning decision rules</a:t>
            </a:r>
            <a:r>
              <a:rPr lang="en-US" dirty="0"/>
              <a:t> inferred from prior data(training data</a:t>
            </a:r>
            <a:r>
              <a:rPr lang="en-US" dirty="0" smtClean="0"/>
              <a:t>).</a:t>
            </a:r>
          </a:p>
          <a:p>
            <a:pPr>
              <a:lnSpc>
                <a:spcPct val="100000"/>
              </a:lnSpc>
              <a:spcBef>
                <a:spcPts val="0"/>
              </a:spcBef>
              <a:buFont typeface="Wingdings" panose="05000000000000000000" pitchFamily="2" charset="2"/>
              <a:buChar char="q"/>
            </a:pPr>
            <a:r>
              <a:rPr lang="en-US" dirty="0"/>
              <a:t> The decision tree algorithm tries to solve the problem, by using tree representation. </a:t>
            </a:r>
            <a:endParaRPr lang="en-US" dirty="0" smtClean="0"/>
          </a:p>
          <a:p>
            <a:pPr>
              <a:lnSpc>
                <a:spcPct val="100000"/>
              </a:lnSpc>
              <a:spcBef>
                <a:spcPts val="0"/>
              </a:spcBef>
              <a:buFont typeface="Wingdings" panose="05000000000000000000" pitchFamily="2" charset="2"/>
              <a:buChar char="q"/>
            </a:pPr>
            <a:r>
              <a:rPr lang="en-US" dirty="0"/>
              <a:t> </a:t>
            </a:r>
            <a:r>
              <a:rPr lang="en-US" dirty="0" smtClean="0"/>
              <a:t>Each</a:t>
            </a:r>
            <a:r>
              <a:rPr lang="en-US" dirty="0"/>
              <a:t> </a:t>
            </a:r>
            <a:r>
              <a:rPr lang="en-US" b="1" dirty="0"/>
              <a:t>internal node</a:t>
            </a:r>
            <a:r>
              <a:rPr lang="en-US" dirty="0"/>
              <a:t> of the tree corresponds to an attribute, and each </a:t>
            </a:r>
            <a:r>
              <a:rPr lang="en-US" b="1" dirty="0"/>
              <a:t>leaf </a:t>
            </a:r>
            <a:r>
              <a:rPr lang="en-US" b="1" dirty="0" smtClean="0"/>
              <a:t> </a:t>
            </a:r>
          </a:p>
          <a:p>
            <a:pPr marL="0" indent="0">
              <a:lnSpc>
                <a:spcPct val="100000"/>
              </a:lnSpc>
              <a:spcBef>
                <a:spcPts val="0"/>
              </a:spcBef>
              <a:buNone/>
            </a:pPr>
            <a:r>
              <a:rPr lang="en-US" b="1" dirty="0"/>
              <a:t> </a:t>
            </a:r>
            <a:r>
              <a:rPr lang="en-US" b="1" dirty="0" smtClean="0"/>
              <a:t>   node</a:t>
            </a:r>
            <a:r>
              <a:rPr lang="en-US" dirty="0"/>
              <a:t> corresponds to a class label</a:t>
            </a:r>
            <a:r>
              <a:rPr lang="en-US" dirty="0" smtClean="0"/>
              <a:t>.</a:t>
            </a:r>
          </a:p>
          <a:p>
            <a:pPr marL="0" indent="0">
              <a:buNone/>
            </a:pPr>
            <a:endParaRPr lang="en-US" b="1" u="sng" dirty="0" smtClean="0"/>
          </a:p>
          <a:p>
            <a:pPr marL="0" indent="0">
              <a:buNone/>
            </a:pPr>
            <a:r>
              <a:rPr lang="en-US" b="1" u="sng" dirty="0" smtClean="0"/>
              <a:t>Decision </a:t>
            </a:r>
            <a:r>
              <a:rPr lang="en-US" b="1" u="sng" dirty="0"/>
              <a:t>Tree Algorithm Pseudocode</a:t>
            </a:r>
          </a:p>
          <a:p>
            <a:pPr marL="0" indent="0">
              <a:buNone/>
            </a:pPr>
            <a:r>
              <a:rPr lang="en-US" dirty="0" smtClean="0"/>
              <a:t>(1). Place </a:t>
            </a:r>
            <a:r>
              <a:rPr lang="en-US" dirty="0"/>
              <a:t>the best attribute of the dataset at the </a:t>
            </a:r>
            <a:r>
              <a:rPr lang="en-US" b="1" dirty="0"/>
              <a:t>root</a:t>
            </a:r>
            <a:r>
              <a:rPr lang="en-US" dirty="0"/>
              <a:t> of the tree.</a:t>
            </a:r>
          </a:p>
          <a:p>
            <a:pPr marL="0" indent="0">
              <a:buNone/>
            </a:pPr>
            <a:r>
              <a:rPr lang="en-US" dirty="0" smtClean="0"/>
              <a:t>(2). Split</a:t>
            </a:r>
            <a:r>
              <a:rPr lang="en-US" dirty="0"/>
              <a:t> the training set into </a:t>
            </a:r>
            <a:r>
              <a:rPr lang="en-US" b="1" dirty="0"/>
              <a:t>subsets</a:t>
            </a:r>
            <a:r>
              <a:rPr lang="en-US" dirty="0"/>
              <a:t>. Subsets should be made in such a way that each subset contains data with the same value for an attribute.</a:t>
            </a:r>
          </a:p>
          <a:p>
            <a:pPr marL="0" indent="0">
              <a:buNone/>
            </a:pPr>
            <a:r>
              <a:rPr lang="en-US" dirty="0" smtClean="0"/>
              <a:t>(3). Repeat </a:t>
            </a:r>
            <a:r>
              <a:rPr lang="en-US" dirty="0"/>
              <a:t>step 1 and step 2 on each subset until you find </a:t>
            </a:r>
            <a:r>
              <a:rPr lang="en-US" b="1" dirty="0"/>
              <a:t>leaf nodes</a:t>
            </a:r>
            <a:r>
              <a:rPr lang="en-US" dirty="0"/>
              <a:t> in all the branches of the tree.</a:t>
            </a:r>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indent="0">
              <a:lnSpc>
                <a:spcPct val="100000"/>
              </a:lnSpc>
              <a:spcBef>
                <a:spcPts val="0"/>
              </a:spcBef>
              <a:buNone/>
            </a:pPr>
            <a:endParaRPr lang="en-US" dirty="0" smtClean="0"/>
          </a:p>
          <a:p>
            <a:pPr marL="0" indent="0">
              <a:lnSpc>
                <a:spcPct val="100000"/>
              </a:lnSpc>
              <a:spcBef>
                <a:spcPts val="0"/>
              </a:spcBef>
              <a:buNone/>
            </a:pPr>
            <a:endParaRPr lang="en-IN" dirty="0"/>
          </a:p>
        </p:txBody>
      </p:sp>
    </p:spTree>
    <p:extLst>
      <p:ext uri="{BB962C8B-B14F-4D97-AF65-F5344CB8AC3E}">
        <p14:creationId xmlns:p14="http://schemas.microsoft.com/office/powerpoint/2010/main" val="272737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2" descr="Decision Tree classif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301" y="1579130"/>
            <a:ext cx="7566025" cy="477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64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3" y="180398"/>
            <a:ext cx="8414326" cy="576983"/>
          </a:xfrm>
        </p:spPr>
        <p:txBody>
          <a:bodyPr>
            <a:normAutofit fontScale="90000"/>
          </a:bodyPr>
          <a:lstStyle/>
          <a:p>
            <a:r>
              <a:rPr lang="en-US" dirty="0" smtClean="0"/>
              <a:t>Important terminologies in decision tree</a:t>
            </a:r>
            <a:endParaRPr lang="en-IN" dirty="0"/>
          </a:p>
        </p:txBody>
      </p:sp>
      <p:sp>
        <p:nvSpPr>
          <p:cNvPr id="3" name="Content Placeholder 2"/>
          <p:cNvSpPr>
            <a:spLocks noGrp="1"/>
          </p:cNvSpPr>
          <p:nvPr>
            <p:ph idx="1"/>
          </p:nvPr>
        </p:nvSpPr>
        <p:spPr>
          <a:xfrm>
            <a:off x="332510" y="757382"/>
            <a:ext cx="8481162" cy="2733963"/>
          </a:xfrm>
        </p:spPr>
        <p:txBody>
          <a:bodyPr>
            <a:normAutofit fontScale="55000" lnSpcReduction="20000"/>
          </a:bodyPr>
          <a:lstStyle/>
          <a:p>
            <a:r>
              <a:rPr lang="en-US" b="1" dirty="0"/>
              <a:t>Root Node: </a:t>
            </a:r>
            <a:r>
              <a:rPr lang="en-US" dirty="0"/>
              <a:t>It represents the entire population or sample and this further gets divided into two or more homogeneous sets.</a:t>
            </a:r>
          </a:p>
          <a:p>
            <a:r>
              <a:rPr lang="en-US" b="1" dirty="0"/>
              <a:t>Splitting: </a:t>
            </a:r>
            <a:r>
              <a:rPr lang="en-US" dirty="0"/>
              <a:t>It is a process of dividing a node into two or more sub-nodes.</a:t>
            </a:r>
          </a:p>
          <a:p>
            <a:r>
              <a:rPr lang="en-US" b="1" dirty="0"/>
              <a:t>Decision Node: </a:t>
            </a:r>
            <a:r>
              <a:rPr lang="en-US" dirty="0"/>
              <a:t>When a sub-node splits into further sub-nodes, then it is called the decision node.</a:t>
            </a:r>
          </a:p>
          <a:p>
            <a:r>
              <a:rPr lang="en-US" b="1" dirty="0"/>
              <a:t>Leaf / Terminal Node: </a:t>
            </a:r>
            <a:r>
              <a:rPr lang="en-US" dirty="0"/>
              <a:t>Nodes do not split is called Leaf or Terminal node.</a:t>
            </a:r>
          </a:p>
          <a:p>
            <a:r>
              <a:rPr lang="en-US" b="1" dirty="0"/>
              <a:t>Pruning: </a:t>
            </a:r>
            <a:r>
              <a:rPr lang="en-US" dirty="0"/>
              <a:t>When we remove sub-nodes of a decision node, this process is called pruning. You can say the opposite process of splitting.</a:t>
            </a:r>
          </a:p>
          <a:p>
            <a:r>
              <a:rPr lang="en-US" b="1" dirty="0"/>
              <a:t>Branch / Sub-Tree: </a:t>
            </a:r>
            <a:r>
              <a:rPr lang="en-US" dirty="0"/>
              <a:t>A subsection of the entire tree is called branch or sub-tree.</a:t>
            </a:r>
          </a:p>
          <a:p>
            <a:r>
              <a:rPr lang="en-US" b="1" dirty="0"/>
              <a:t>Parent and Child Node: </a:t>
            </a:r>
            <a:r>
              <a:rPr lang="en-US" dirty="0"/>
              <a:t>A node, which is divided into sub-nodes is called a parent node of sub-nodes whereas sub-nodes are the child of a parent node.</a:t>
            </a:r>
          </a:p>
          <a:p>
            <a:pPr marL="0" indent="0">
              <a:buNone/>
            </a:pP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7</a:t>
            </a:fld>
            <a:endParaRPr lang="en-US"/>
          </a:p>
        </p:txBody>
      </p:sp>
      <p:pic>
        <p:nvPicPr>
          <p:cNvPr id="88066" name="Picture 2" descr="https://miro.medium.com/max/774/1*bcLAJfWN2GpVQNTVOCrrv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35" y="3398983"/>
            <a:ext cx="8460509" cy="328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62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Terms/definitions</a:t>
            </a:r>
            <a:endParaRPr lang="en-IN" dirty="0"/>
          </a:p>
        </p:txBody>
      </p:sp>
      <p:sp>
        <p:nvSpPr>
          <p:cNvPr id="3" name="Content Placeholder 2"/>
          <p:cNvSpPr>
            <a:spLocks noGrp="1"/>
          </p:cNvSpPr>
          <p:nvPr>
            <p:ph idx="1"/>
          </p:nvPr>
        </p:nvSpPr>
        <p:spPr>
          <a:xfrm>
            <a:off x="471630" y="1557770"/>
            <a:ext cx="8312151" cy="4351338"/>
          </a:xfrm>
        </p:spPr>
        <p:txBody>
          <a:bodyPr/>
          <a:lstStyle/>
          <a:p>
            <a:pPr marL="0" indent="0">
              <a:buNone/>
            </a:pPr>
            <a:r>
              <a:rPr lang="en-US" dirty="0"/>
              <a:t>Entropy and Information Gain </a:t>
            </a:r>
          </a:p>
          <a:p>
            <a:pPr marL="0" indent="0">
              <a:buNone/>
            </a:pPr>
            <a:r>
              <a:rPr lang="en-US" dirty="0" smtClean="0"/>
              <a:t>The </a:t>
            </a:r>
            <a:r>
              <a:rPr lang="en-US" dirty="0"/>
              <a:t>entropy (very common in Information Theory) characterizes the (</a:t>
            </a:r>
            <a:r>
              <a:rPr lang="en-US" dirty="0" err="1"/>
              <a:t>im</a:t>
            </a:r>
            <a:r>
              <a:rPr lang="en-US" dirty="0"/>
              <a:t>)purity of an arbitrary collection of </a:t>
            </a:r>
            <a:r>
              <a:rPr lang="en-US" dirty="0" smtClean="0"/>
              <a:t>examples.</a:t>
            </a:r>
            <a:endParaRPr lang="en-US" dirty="0"/>
          </a:p>
          <a:p>
            <a:pPr marL="0" indent="0">
              <a:buNone/>
            </a:pPr>
            <a:endParaRPr lang="en-US" dirty="0" smtClean="0"/>
          </a:p>
          <a:p>
            <a:pPr marL="0" indent="0">
              <a:buNone/>
            </a:pPr>
            <a:r>
              <a:rPr lang="en-US" dirty="0" smtClean="0"/>
              <a:t>Information </a:t>
            </a:r>
            <a:r>
              <a:rPr lang="en-US" dirty="0"/>
              <a:t>Gain is the expected reduction in entropy caused by partitioning the examples according to a given attribute</a:t>
            </a:r>
          </a:p>
          <a:p>
            <a:pPr marL="0" indent="0">
              <a:buNone/>
            </a:pPr>
            <a:endParaRPr lang="en-IN" dirty="0"/>
          </a:p>
        </p:txBody>
      </p:sp>
      <p:sp>
        <p:nvSpPr>
          <p:cNvPr id="4" name="Slide Number Placeholder 3"/>
          <p:cNvSpPr>
            <a:spLocks noGrp="1"/>
          </p:cNvSpPr>
          <p:nvPr>
            <p:ph type="sldNum" sz="quarter" idx="12"/>
          </p:nvPr>
        </p:nvSpPr>
        <p:spPr/>
        <p:txBody>
          <a:bodyPr/>
          <a:lstStyle/>
          <a:p>
            <a:fld id="{D26740DE-8293-487D-9531-1FF883CE0649}" type="slidenum">
              <a:rPr lang="en-US" smtClean="0"/>
              <a:t>8</a:t>
            </a:fld>
            <a:endParaRPr lang="en-US"/>
          </a:p>
        </p:txBody>
      </p:sp>
    </p:spTree>
    <p:extLst>
      <p:ext uri="{BB962C8B-B14F-4D97-AF65-F5344CB8AC3E}">
        <p14:creationId xmlns:p14="http://schemas.microsoft.com/office/powerpoint/2010/main" val="291861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05149784"/>
              </p:ext>
            </p:extLst>
          </p:nvPr>
        </p:nvGraphicFramePr>
        <p:xfrm>
          <a:off x="387928" y="2023875"/>
          <a:ext cx="8368143" cy="2011680"/>
        </p:xfrm>
        <a:graphic>
          <a:graphicData uri="http://schemas.openxmlformats.org/drawingml/2006/table">
            <a:tbl>
              <a:tblPr/>
              <a:tblGrid>
                <a:gridCol w="2789381">
                  <a:extLst>
                    <a:ext uri="{9D8B030D-6E8A-4147-A177-3AD203B41FA5}">
                      <a16:colId xmlns:a16="http://schemas.microsoft.com/office/drawing/2014/main" val="1392488998"/>
                    </a:ext>
                  </a:extLst>
                </a:gridCol>
                <a:gridCol w="2789381">
                  <a:extLst>
                    <a:ext uri="{9D8B030D-6E8A-4147-A177-3AD203B41FA5}">
                      <a16:colId xmlns:a16="http://schemas.microsoft.com/office/drawing/2014/main" val="712026579"/>
                    </a:ext>
                  </a:extLst>
                </a:gridCol>
                <a:gridCol w="2789381">
                  <a:extLst>
                    <a:ext uri="{9D8B030D-6E8A-4147-A177-3AD203B41FA5}">
                      <a16:colId xmlns:a16="http://schemas.microsoft.com/office/drawing/2014/main" val="3256915256"/>
                    </a:ext>
                  </a:extLst>
                </a:gridCol>
              </a:tblGrid>
              <a:tr h="332509">
                <a:tc>
                  <a:txBody>
                    <a:bodyPr/>
                    <a:lstStyle/>
                    <a:p>
                      <a:pPr algn="l" fontAlgn="b"/>
                      <a:r>
                        <a:rPr lang="en-IN" b="1" dirty="0" err="1">
                          <a:effectLst/>
                        </a:rPr>
                        <a:t>Algo</a:t>
                      </a:r>
                      <a:r>
                        <a:rPr lang="en-IN" b="1" dirty="0">
                          <a:effectLst/>
                        </a:rPr>
                        <a:t> / Split Criterion</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solidFill>
                      <a:srgbClr val="F8F8F8"/>
                    </a:solidFill>
                  </a:tcPr>
                </a:tc>
                <a:tc>
                  <a:txBody>
                    <a:bodyPr/>
                    <a:lstStyle/>
                    <a:p>
                      <a:pPr algn="l" fontAlgn="b"/>
                      <a:r>
                        <a:rPr lang="en-IN" b="1" dirty="0">
                          <a:effectLst/>
                        </a:rPr>
                        <a:t>Description</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solidFill>
                      <a:srgbClr val="F8F8F8"/>
                    </a:solidFill>
                  </a:tcPr>
                </a:tc>
                <a:tc>
                  <a:txBody>
                    <a:bodyPr/>
                    <a:lstStyle/>
                    <a:p>
                      <a:pPr algn="l" fontAlgn="b"/>
                      <a:r>
                        <a:rPr lang="en-IN" b="1">
                          <a:effectLst/>
                        </a:rPr>
                        <a:t>Tree Type</a:t>
                      </a:r>
                    </a:p>
                  </a:txBody>
                  <a:tcPr marL="60960" marR="60960" marT="60960" marB="60960" anchor="b">
                    <a:lnL>
                      <a:noFill/>
                    </a:lnL>
                    <a:lnR>
                      <a:noFill/>
                    </a:lnR>
                    <a:lnT>
                      <a:noFill/>
                    </a:lnT>
                    <a:lnB w="762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543388668"/>
                  </a:ext>
                </a:extLst>
              </a:tr>
              <a:tr h="0">
                <a:tc>
                  <a:txBody>
                    <a:bodyPr/>
                    <a:lstStyle/>
                    <a:p>
                      <a:pPr algn="l" fontAlgn="t"/>
                      <a:r>
                        <a:rPr lang="en-IN" dirty="0">
                          <a:effectLst/>
                        </a:rPr>
                        <a:t>Gini Split / Gini Index</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pPr algn="l" fontAlgn="t"/>
                      <a:r>
                        <a:rPr lang="en-IN">
                          <a:effectLst/>
                        </a:rPr>
                        <a:t>Favors larger partitions. Very simple to implement.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tc>
                  <a:txBody>
                    <a:bodyPr/>
                    <a:lstStyle/>
                    <a:p>
                      <a:pPr algn="l" fontAlgn="t"/>
                      <a:r>
                        <a:rPr lang="en-IN" dirty="0">
                          <a:effectLst/>
                        </a:rPr>
                        <a:t>CART</a:t>
                      </a:r>
                    </a:p>
                  </a:txBody>
                  <a:tcPr marL="60960" marR="60960" marT="60960" marB="60960">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941780247"/>
                  </a:ext>
                </a:extLst>
              </a:tr>
              <a:tr h="0">
                <a:tc>
                  <a:txBody>
                    <a:bodyPr/>
                    <a:lstStyle/>
                    <a:p>
                      <a:pPr algn="l" fontAlgn="t"/>
                      <a:r>
                        <a:rPr lang="en-IN" dirty="0">
                          <a:effectLst/>
                        </a:rPr>
                        <a:t>Information Gain / Entropy</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a:effectLst/>
                        </a:rPr>
                        <a:t>Favors partitions that have small counts but many distinct values.</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IN" dirty="0">
                          <a:effectLst/>
                        </a:rPr>
                        <a:t> ID3 / C4.5</a:t>
                      </a:r>
                    </a:p>
                  </a:txBody>
                  <a:tcPr marL="60960" marR="60960" marT="60960" marB="60960">
                    <a:lnL>
                      <a:noFill/>
                    </a:lnL>
                    <a:lnR>
                      <a:noFill/>
                    </a:lnR>
                    <a:lnT w="762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154694415"/>
                  </a:ext>
                </a:extLst>
              </a:tr>
            </a:tbl>
          </a:graphicData>
        </a:graphic>
      </p:graphicFrame>
      <p:sp>
        <p:nvSpPr>
          <p:cNvPr id="4" name="Slide Number Placeholder 3"/>
          <p:cNvSpPr>
            <a:spLocks noGrp="1"/>
          </p:cNvSpPr>
          <p:nvPr>
            <p:ph type="sldNum" sz="quarter" idx="12"/>
          </p:nvPr>
        </p:nvSpPr>
        <p:spPr/>
        <p:txBody>
          <a:bodyPr/>
          <a:lstStyle/>
          <a:p>
            <a:fld id="{D26740DE-8293-487D-9531-1FF883CE0649}" type="slidenum">
              <a:rPr lang="en-US" smtClean="0"/>
              <a:t>9</a:t>
            </a:fld>
            <a:endParaRPr lang="en-US"/>
          </a:p>
        </p:txBody>
      </p:sp>
      <p:sp>
        <p:nvSpPr>
          <p:cNvPr id="6" name="Rectangle 1"/>
          <p:cNvSpPr>
            <a:spLocks noChangeArrowheads="1"/>
          </p:cNvSpPr>
          <p:nvPr/>
        </p:nvSpPr>
        <p:spPr bwMode="auto">
          <a:xfrm>
            <a:off x="185744" y="546547"/>
            <a:ext cx="877251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5A5A"/>
                </a:solidFill>
                <a:effectLst/>
                <a:latin typeface="Cantarell"/>
              </a:rPr>
              <a:t>The Gini Index is calculated by subtracting the sum of the squared probabilities of each class from one. </a:t>
            </a:r>
            <a:r>
              <a:rPr kumimoji="0" lang="en-US" altLang="en-US" sz="1500" b="1" i="0" u="none" strike="noStrike" cap="none" normalizeH="0" baseline="0" dirty="0" smtClean="0">
                <a:ln>
                  <a:noFill/>
                </a:ln>
                <a:solidFill>
                  <a:srgbClr val="5A5A5A"/>
                </a:solidFill>
                <a:effectLst/>
                <a:latin typeface="Cantarell"/>
              </a:rPr>
              <a:t> It favors larger partitions</a:t>
            </a:r>
            <a:r>
              <a:rPr kumimoji="0" lang="en-US" altLang="en-US" sz="1500" b="0" i="0" u="none" strike="noStrike" cap="none" normalizeH="0" baseline="0" dirty="0" smtClean="0">
                <a:ln>
                  <a:noFill/>
                </a:ln>
                <a:solidFill>
                  <a:srgbClr val="5A5A5A"/>
                </a:solidFill>
                <a:effectLst/>
                <a:latin typeface="Cantarell"/>
              </a:rPr>
              <a:t>.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500" dirty="0">
              <a:solidFill>
                <a:srgbClr val="5A5A5A"/>
              </a:solidFill>
              <a:latin typeface="Cantarel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5A5A5A"/>
                </a:solidFill>
                <a:effectLst/>
                <a:latin typeface="Cantarell"/>
              </a:rPr>
              <a:t>Information Gain multiplies the probability of the class times the log (base=2) of that class probability. Information Gain favors smaller partitions with many distinct values.  Ultimately, you have to experiment with your data and the splitting criterion. </a:t>
            </a:r>
            <a:endParaRPr kumimoji="0" lang="en-US" altLang="en-US" sz="1500" b="0" i="0" u="none" strike="noStrike" cap="none" normalizeH="0" baseline="0" dirty="0" smtClean="0">
              <a:ln>
                <a:noFill/>
              </a:ln>
              <a:solidFill>
                <a:schemeClr val="tx1"/>
              </a:solidFill>
              <a:effectLst/>
            </a:endParaRPr>
          </a:p>
        </p:txBody>
      </p:sp>
      <p:sp>
        <p:nvSpPr>
          <p:cNvPr id="7" name="TextBox 6"/>
          <p:cNvSpPr txBox="1"/>
          <p:nvPr/>
        </p:nvSpPr>
        <p:spPr>
          <a:xfrm>
            <a:off x="3694546" y="95681"/>
            <a:ext cx="1229824"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smtClean="0"/>
              <a:t>GINI INDEX</a:t>
            </a:r>
            <a:endParaRPr lang="en-IN" dirty="0"/>
          </a:p>
        </p:txBody>
      </p:sp>
      <p:pic>
        <p:nvPicPr>
          <p:cNvPr id="11" name="Picture 10"/>
          <p:cNvPicPr>
            <a:picLocks noChangeAspect="1"/>
          </p:cNvPicPr>
          <p:nvPr/>
        </p:nvPicPr>
        <p:blipFill>
          <a:blip r:embed="rId2"/>
          <a:stretch>
            <a:fillRect/>
          </a:stretch>
        </p:blipFill>
        <p:spPr>
          <a:xfrm>
            <a:off x="471055" y="4725332"/>
            <a:ext cx="3137766" cy="1074038"/>
          </a:xfrm>
          <a:prstGeom prst="rect">
            <a:avLst/>
          </a:prstGeom>
        </p:spPr>
      </p:pic>
      <p:sp>
        <p:nvSpPr>
          <p:cNvPr id="12" name="Rectangle 11"/>
          <p:cNvSpPr/>
          <p:nvPr/>
        </p:nvSpPr>
        <p:spPr>
          <a:xfrm>
            <a:off x="3915008" y="4408271"/>
            <a:ext cx="4572000" cy="1708160"/>
          </a:xfrm>
          <a:prstGeom prst="rect">
            <a:avLst/>
          </a:prstGeom>
        </p:spPr>
        <p:txBody>
          <a:bodyPr>
            <a:spAutoFit/>
          </a:bodyPr>
          <a:lstStyle/>
          <a:p>
            <a:pPr>
              <a:buFont typeface="Arial" panose="020B0604020202020204" pitchFamily="34" charset="0"/>
              <a:buChar char="•"/>
            </a:pPr>
            <a:r>
              <a:rPr lang="en-US" sz="1500" dirty="0">
                <a:solidFill>
                  <a:srgbClr val="5A5A5A"/>
                </a:solidFill>
                <a:latin typeface="Cantarell"/>
              </a:rPr>
              <a:t>Favors larger partitions.</a:t>
            </a:r>
          </a:p>
          <a:p>
            <a:pPr>
              <a:buFont typeface="Arial" panose="020B0604020202020204" pitchFamily="34" charset="0"/>
              <a:buChar char="•"/>
            </a:pPr>
            <a:r>
              <a:rPr lang="en-US" sz="1500" dirty="0">
                <a:solidFill>
                  <a:srgbClr val="5A5A5A"/>
                </a:solidFill>
                <a:latin typeface="Cantarell"/>
              </a:rPr>
              <a:t>Uses squared proportion of classes.</a:t>
            </a:r>
          </a:p>
          <a:p>
            <a:pPr>
              <a:buFont typeface="Arial" panose="020B0604020202020204" pitchFamily="34" charset="0"/>
              <a:buChar char="•"/>
            </a:pPr>
            <a:r>
              <a:rPr lang="en-US" sz="1500" dirty="0">
                <a:solidFill>
                  <a:srgbClr val="5A5A5A"/>
                </a:solidFill>
                <a:latin typeface="Cantarell"/>
              </a:rPr>
              <a:t>Perfectly classified, Gini Index would be zero.</a:t>
            </a:r>
          </a:p>
          <a:p>
            <a:pPr>
              <a:buFont typeface="Arial" panose="020B0604020202020204" pitchFamily="34" charset="0"/>
              <a:buChar char="•"/>
            </a:pPr>
            <a:r>
              <a:rPr lang="en-US" sz="1500" dirty="0">
                <a:solidFill>
                  <a:srgbClr val="5A5A5A"/>
                </a:solidFill>
                <a:latin typeface="Cantarell"/>
              </a:rPr>
              <a:t>Evenly distributed would be 1 – (1/# Classes).</a:t>
            </a:r>
          </a:p>
          <a:p>
            <a:pPr>
              <a:buFont typeface="Arial" panose="020B0604020202020204" pitchFamily="34" charset="0"/>
              <a:buChar char="•"/>
            </a:pPr>
            <a:r>
              <a:rPr lang="en-US" sz="1500" dirty="0">
                <a:solidFill>
                  <a:srgbClr val="5A5A5A"/>
                </a:solidFill>
                <a:latin typeface="Cantarell"/>
              </a:rPr>
              <a:t>You want a variable split that has a low Gini Index.</a:t>
            </a:r>
          </a:p>
          <a:p>
            <a:pPr>
              <a:buFont typeface="Arial" panose="020B0604020202020204" pitchFamily="34" charset="0"/>
              <a:buChar char="•"/>
            </a:pPr>
            <a:r>
              <a:rPr lang="en-US" sz="1500" dirty="0">
                <a:solidFill>
                  <a:srgbClr val="5A5A5A"/>
                </a:solidFill>
                <a:latin typeface="Cantarell"/>
              </a:rPr>
              <a:t>The algorithm works as 1 – ( P(class1)^2 + P(class2)^2 + … + P(</a:t>
            </a:r>
            <a:r>
              <a:rPr lang="en-US" sz="1500" dirty="0" err="1">
                <a:solidFill>
                  <a:srgbClr val="5A5A5A"/>
                </a:solidFill>
                <a:latin typeface="Cantarell"/>
              </a:rPr>
              <a:t>classN</a:t>
            </a:r>
            <a:r>
              <a:rPr lang="en-US" sz="1500" dirty="0">
                <a:solidFill>
                  <a:srgbClr val="5A5A5A"/>
                </a:solidFill>
                <a:latin typeface="Cantarell"/>
              </a:rPr>
              <a:t>)^2)</a:t>
            </a:r>
            <a:endParaRPr lang="en-US" sz="1500" b="0" i="0" dirty="0">
              <a:solidFill>
                <a:srgbClr val="5A5A5A"/>
              </a:solidFill>
              <a:effectLst/>
              <a:latin typeface="Cantarell"/>
            </a:endParaRPr>
          </a:p>
        </p:txBody>
      </p:sp>
    </p:spTree>
    <p:extLst>
      <p:ext uri="{BB962C8B-B14F-4D97-AF65-F5344CB8AC3E}">
        <p14:creationId xmlns:p14="http://schemas.microsoft.com/office/powerpoint/2010/main" val="28850761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4859</TotalTime>
  <Words>2619</Words>
  <Application>Microsoft Office PowerPoint</Application>
  <PresentationFormat>On-screen Show (4:3)</PresentationFormat>
  <Paragraphs>380</Paragraphs>
  <Slides>47</Slides>
  <Notes>10</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5</vt:i4>
      </vt:variant>
      <vt:variant>
        <vt:lpstr>Slide Titles</vt:lpstr>
      </vt:variant>
      <vt:variant>
        <vt:i4>47</vt:i4>
      </vt:variant>
    </vt:vector>
  </HeadingPairs>
  <TitlesOfParts>
    <vt:vector size="68" baseType="lpstr">
      <vt:lpstr>宋体</vt:lpstr>
      <vt:lpstr>Arial</vt:lpstr>
      <vt:lpstr>Arial Narrow</vt:lpstr>
      <vt:lpstr>Calibri</vt:lpstr>
      <vt:lpstr>Calibri Light</vt:lpstr>
      <vt:lpstr>Cambria Math</vt:lpstr>
      <vt:lpstr>Cantarell</vt:lpstr>
      <vt:lpstr>Lohit Hindi</vt:lpstr>
      <vt:lpstr>Monotype Sorts</vt:lpstr>
      <vt:lpstr>Symbol</vt:lpstr>
      <vt:lpstr>Tahoma</vt:lpstr>
      <vt:lpstr>Times New Roman</vt:lpstr>
      <vt:lpstr>WenQuanYi Micro Hei</vt:lpstr>
      <vt:lpstr>Wingdings</vt:lpstr>
      <vt:lpstr>Office Theme</vt:lpstr>
      <vt:lpstr>1_Office Theme</vt:lpstr>
      <vt:lpstr>Equation</vt:lpstr>
      <vt:lpstr>Worksheet</vt:lpstr>
      <vt:lpstr>Document</vt:lpstr>
      <vt:lpstr>VISIO</vt:lpstr>
      <vt:lpstr>Visio</vt:lpstr>
      <vt:lpstr>S2-19_DSECLZC415 Classification and Prediction</vt:lpstr>
      <vt:lpstr>PowerPoint Presentation</vt:lpstr>
      <vt:lpstr>Classification</vt:lpstr>
      <vt:lpstr>PowerPoint Presentation</vt:lpstr>
      <vt:lpstr>Decision Tree – Basic Introduction</vt:lpstr>
      <vt:lpstr>PowerPoint Presentation</vt:lpstr>
      <vt:lpstr>Important terminologies in decision tree</vt:lpstr>
      <vt:lpstr>Terms/definitions</vt:lpstr>
      <vt:lpstr>PowerPoint Presentation</vt:lpstr>
      <vt:lpstr>ENTROPY &amp; INFORMATION GAIN</vt:lpstr>
      <vt:lpstr>PowerPoint Presentation</vt:lpstr>
      <vt:lpstr>PowerPoint Presentation</vt:lpstr>
      <vt:lpstr>Attribute Selection: Information Gain</vt:lpstr>
      <vt:lpstr>Gain Ratio for Attribute Selection (C4.5)</vt:lpstr>
      <vt:lpstr>PowerPoint Presentation</vt:lpstr>
      <vt:lpstr>Classification Techniques</vt:lpstr>
      <vt:lpstr>Rule-Based Classifier</vt:lpstr>
      <vt:lpstr>Rule-based Classifier (Example)</vt:lpstr>
      <vt:lpstr>Application of Rule-Based Classifier</vt:lpstr>
      <vt:lpstr>Rule Coverage and Accuracy</vt:lpstr>
      <vt:lpstr>How does Rule-based Classifier Work?</vt:lpstr>
      <vt:lpstr>Characteristics of Rule-Based Classifier</vt:lpstr>
      <vt:lpstr>From Decision Trees To Rules</vt:lpstr>
      <vt:lpstr>Rules Can Be Simplified</vt:lpstr>
      <vt:lpstr>Effect of Rule Simplification</vt:lpstr>
      <vt:lpstr>Ordered Rule Set</vt:lpstr>
      <vt:lpstr>Rule Ordering Schemes</vt:lpstr>
      <vt:lpstr>How to Evaluate Learnt Rule?</vt:lpstr>
      <vt:lpstr>How to Evaluate Learnt Rule?</vt:lpstr>
      <vt:lpstr>Building Classification Rules</vt:lpstr>
      <vt:lpstr>Direct Method: Sequential Covering</vt:lpstr>
      <vt:lpstr>Indirect Methods</vt:lpstr>
      <vt:lpstr>Ensemble Methods</vt:lpstr>
      <vt:lpstr>General Idea</vt:lpstr>
      <vt:lpstr>Why does it work?</vt:lpstr>
      <vt:lpstr>Prediction</vt:lpstr>
      <vt:lpstr>Prediction vs. Classification</vt:lpstr>
      <vt:lpstr>Regression for Prediction</vt:lpstr>
      <vt:lpstr>Prediction Techniques</vt:lpstr>
      <vt:lpstr>Regression analysis</vt:lpstr>
      <vt:lpstr>Linear Regression </vt:lpstr>
      <vt:lpstr>Linear Regression With a Single Predictor</vt:lpstr>
      <vt:lpstr>Nonlinear Regression</vt:lpstr>
      <vt:lpstr>Nonlinear Regression </vt:lpstr>
      <vt:lpstr>Regression Trees and Model Trees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VTVT</cp:lastModifiedBy>
  <cp:revision>191</cp:revision>
  <cp:lastPrinted>2020-04-24T15:32:34Z</cp:lastPrinted>
  <dcterms:created xsi:type="dcterms:W3CDTF">2016-08-27T05:22:31Z</dcterms:created>
  <dcterms:modified xsi:type="dcterms:W3CDTF">2020-05-23T05:29:58Z</dcterms:modified>
</cp:coreProperties>
</file>