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52" r:id="rId2"/>
    <p:sldId id="353" r:id="rId3"/>
    <p:sldId id="316" r:id="rId4"/>
    <p:sldId id="350" r:id="rId5"/>
    <p:sldId id="351" r:id="rId6"/>
    <p:sldId id="257" r:id="rId7"/>
    <p:sldId id="261" r:id="rId8"/>
    <p:sldId id="262" r:id="rId9"/>
    <p:sldId id="258" r:id="rId10"/>
    <p:sldId id="260" r:id="rId11"/>
    <p:sldId id="263" r:id="rId12"/>
    <p:sldId id="264" r:id="rId13"/>
    <p:sldId id="303" r:id="rId14"/>
    <p:sldId id="267" r:id="rId15"/>
    <p:sldId id="266" r:id="rId16"/>
    <p:sldId id="311" r:id="rId17"/>
    <p:sldId id="269" r:id="rId18"/>
    <p:sldId id="270" r:id="rId19"/>
    <p:sldId id="271" r:id="rId20"/>
    <p:sldId id="272" r:id="rId21"/>
    <p:sldId id="304" r:id="rId22"/>
    <p:sldId id="274" r:id="rId23"/>
    <p:sldId id="275" r:id="rId24"/>
    <p:sldId id="276" r:id="rId25"/>
    <p:sldId id="278" r:id="rId26"/>
    <p:sldId id="305" r:id="rId27"/>
    <p:sldId id="280" r:id="rId28"/>
    <p:sldId id="281" r:id="rId29"/>
    <p:sldId id="307" r:id="rId30"/>
    <p:sldId id="284" r:id="rId31"/>
    <p:sldId id="285" r:id="rId32"/>
    <p:sldId id="288" r:id="rId33"/>
    <p:sldId id="289" r:id="rId34"/>
    <p:sldId id="290" r:id="rId35"/>
    <p:sldId id="291" r:id="rId36"/>
    <p:sldId id="292" r:id="rId37"/>
    <p:sldId id="293" r:id="rId38"/>
    <p:sldId id="294" r:id="rId39"/>
    <p:sldId id="295" r:id="rId40"/>
    <p:sldId id="297" r:id="rId41"/>
    <p:sldId id="298" r:id="rId42"/>
    <p:sldId id="299" r:id="rId43"/>
    <p:sldId id="301" r:id="rId44"/>
    <p:sldId id="268" r:id="rId45"/>
    <p:sldId id="309" r:id="rId46"/>
    <p:sldId id="310" r:id="rId47"/>
    <p:sldId id="312" r:id="rId48"/>
    <p:sldId id="313" r:id="rId49"/>
    <p:sldId id="300" r:id="rId50"/>
    <p:sldId id="314" r:id="rId51"/>
    <p:sldId id="302" r:id="rId52"/>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704" y="96"/>
      </p:cViewPr>
      <p:guideLst/>
    </p:cSldViewPr>
  </p:slideViewPr>
  <p:notesTextViewPr>
    <p:cViewPr>
      <p:scale>
        <a:sx n="1" d="1"/>
        <a:sy n="1" d="1"/>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731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7311"/>
          </a:xfrm>
          <a:prstGeom prst="rect">
            <a:avLst/>
          </a:prstGeom>
        </p:spPr>
        <p:txBody>
          <a:bodyPr vert="horz" lIns="91440" tIns="45720" rIns="91440" bIns="45720" rtlCol="0"/>
          <a:lstStyle>
            <a:lvl1pPr algn="r">
              <a:defRPr sz="1200"/>
            </a:lvl1pPr>
          </a:lstStyle>
          <a:p>
            <a:fld id="{6E8D6584-74A8-4794-AC35-B0CA64E70679}" type="datetimeFigureOut">
              <a:rPr lang="en-US" smtClean="0"/>
              <a:t>4/25/2020</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2296"/>
            <a:ext cx="5486400" cy="366733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6554"/>
            <a:ext cx="2971800" cy="46731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6554"/>
            <a:ext cx="2971800" cy="467310"/>
          </a:xfrm>
          <a:prstGeom prst="rect">
            <a:avLst/>
          </a:prstGeom>
        </p:spPr>
        <p:txBody>
          <a:bodyPr vert="horz" lIns="91440" tIns="45720" rIns="91440" bIns="45720" rtlCol="0" anchor="b"/>
          <a:lstStyle>
            <a:lvl1pPr algn="r">
              <a:defRPr sz="1200"/>
            </a:lvl1pPr>
          </a:lstStyle>
          <a:p>
            <a:fld id="{5572E522-BC90-4B79-A844-D8B0E38D7FC2}" type="slidenum">
              <a:rPr lang="en-US" smtClean="0"/>
              <a:t>‹#›</a:t>
            </a:fld>
            <a:endParaRPr lang="en-US"/>
          </a:p>
        </p:txBody>
      </p:sp>
    </p:spTree>
    <p:extLst>
      <p:ext uri="{BB962C8B-B14F-4D97-AF65-F5344CB8AC3E}">
        <p14:creationId xmlns:p14="http://schemas.microsoft.com/office/powerpoint/2010/main" val="2708885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F53A57EC-AA7C-4931-ADDE-DF9D887382C0}" type="slidenum">
              <a:rPr lang="en-US" altLang="en-US" sz="1200"/>
              <a:pPr eaLnBrk="1" hangingPunct="1"/>
              <a:t>7</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81862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378" name="Rectangle 2"/>
          <p:cNvSpPr>
            <a:spLocks noGrp="1" noRot="1" noChangeAspect="1" noChangeArrowheads="1" noTextEdit="1"/>
          </p:cNvSpPr>
          <p:nvPr>
            <p:ph type="sldImg"/>
          </p:nvPr>
        </p:nvSpPr>
        <p:spPr>
          <a:xfrm>
            <a:off x="1217613" y="735013"/>
            <a:ext cx="4887912" cy="3667125"/>
          </a:xfrm>
          <a:ln/>
        </p:spPr>
      </p:sp>
      <p:sp>
        <p:nvSpPr>
          <p:cNvPr id="74137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158482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p:cNvSpPr>
            <a:spLocks noGrp="1" noRot="1" noChangeAspect="1" noChangeArrowheads="1" noTextEdit="1"/>
          </p:cNvSpPr>
          <p:nvPr>
            <p:ph type="sldImg"/>
          </p:nvPr>
        </p:nvSpPr>
        <p:spPr>
          <a:xfrm>
            <a:off x="1217613" y="735013"/>
            <a:ext cx="4887912" cy="3667125"/>
          </a:xfrm>
          <a:ln/>
        </p:spPr>
      </p:sp>
      <p:sp>
        <p:nvSpPr>
          <p:cNvPr id="74649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41769071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570" name="Rectangle 2"/>
          <p:cNvSpPr>
            <a:spLocks noGrp="1" noRot="1" noChangeAspect="1" noChangeArrowheads="1" noTextEdit="1"/>
          </p:cNvSpPr>
          <p:nvPr>
            <p:ph type="sldImg"/>
          </p:nvPr>
        </p:nvSpPr>
        <p:spPr>
          <a:xfrm>
            <a:off x="1217613" y="735013"/>
            <a:ext cx="4887912" cy="3667125"/>
          </a:xfrm>
          <a:ln/>
        </p:spPr>
      </p:sp>
      <p:sp>
        <p:nvSpPr>
          <p:cNvPr id="749571"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1245632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618" name="Rectangle 2"/>
          <p:cNvSpPr>
            <a:spLocks noGrp="1" noRot="1" noChangeAspect="1" noChangeArrowheads="1" noTextEdit="1"/>
          </p:cNvSpPr>
          <p:nvPr>
            <p:ph type="sldImg"/>
          </p:nvPr>
        </p:nvSpPr>
        <p:spPr>
          <a:xfrm>
            <a:off x="1217613" y="735013"/>
            <a:ext cx="4887912" cy="3667125"/>
          </a:xfrm>
          <a:ln/>
        </p:spPr>
      </p:sp>
      <p:sp>
        <p:nvSpPr>
          <p:cNvPr id="75161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3723279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738" name="Rectangle 2"/>
          <p:cNvSpPr>
            <a:spLocks noGrp="1" noRot="1" noChangeAspect="1" noChangeArrowheads="1" noTextEdit="1"/>
          </p:cNvSpPr>
          <p:nvPr>
            <p:ph type="sldImg"/>
          </p:nvPr>
        </p:nvSpPr>
        <p:spPr>
          <a:xfrm>
            <a:off x="1217613" y="735013"/>
            <a:ext cx="4887912" cy="3667125"/>
          </a:xfrm>
          <a:ln/>
        </p:spPr>
      </p:sp>
      <p:sp>
        <p:nvSpPr>
          <p:cNvPr id="756739"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2994322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834" name="Rectangle 2"/>
          <p:cNvSpPr>
            <a:spLocks noGrp="1" noRot="1" noChangeAspect="1" noChangeArrowheads="1" noTextEdit="1"/>
          </p:cNvSpPr>
          <p:nvPr>
            <p:ph type="sldImg"/>
          </p:nvPr>
        </p:nvSpPr>
        <p:spPr>
          <a:xfrm>
            <a:off x="1217613" y="735013"/>
            <a:ext cx="4887912" cy="3667125"/>
          </a:xfrm>
          <a:ln/>
        </p:spPr>
      </p:sp>
      <p:sp>
        <p:nvSpPr>
          <p:cNvPr id="760835"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278960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954" name="Rectangle 2"/>
          <p:cNvSpPr>
            <a:spLocks noGrp="1" noRot="1" noChangeAspect="1" noChangeArrowheads="1" noTextEdit="1"/>
          </p:cNvSpPr>
          <p:nvPr>
            <p:ph type="sldImg"/>
          </p:nvPr>
        </p:nvSpPr>
        <p:spPr>
          <a:xfrm>
            <a:off x="1216025" y="735013"/>
            <a:ext cx="4887913" cy="3667125"/>
          </a:xfrm>
          <a:ln/>
        </p:spPr>
      </p:sp>
      <p:sp>
        <p:nvSpPr>
          <p:cNvPr id="765955" name="Rectangle 3"/>
          <p:cNvSpPr>
            <a:spLocks noGrp="1" noChangeArrowheads="1"/>
          </p:cNvSpPr>
          <p:nvPr>
            <p:ph type="body" idx="1"/>
          </p:nvPr>
        </p:nvSpPr>
        <p:spPr>
          <a:xfrm>
            <a:off x="974725" y="4643995"/>
            <a:ext cx="5365750" cy="4399831"/>
          </a:xfrm>
        </p:spPr>
        <p:txBody>
          <a:bodyPr lIns="95035" tIns="47517" rIns="95035" bIns="47517"/>
          <a:lstStyle/>
          <a:p>
            <a:endParaRPr lang="en-US" altLang="en-US"/>
          </a:p>
        </p:txBody>
      </p:sp>
    </p:spTree>
    <p:extLst>
      <p:ext uri="{BB962C8B-B14F-4D97-AF65-F5344CB8AC3E}">
        <p14:creationId xmlns:p14="http://schemas.microsoft.com/office/powerpoint/2010/main" val="22994537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73795"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3364384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72E522-BC90-4B79-A844-D8B0E38D7FC2}" type="slidenum">
              <a:rPr lang="en-US" smtClean="0"/>
              <a:t>41</a:t>
            </a:fld>
            <a:endParaRPr lang="en-US"/>
          </a:p>
        </p:txBody>
      </p:sp>
    </p:spTree>
    <p:extLst>
      <p:ext uri="{BB962C8B-B14F-4D97-AF65-F5344CB8AC3E}">
        <p14:creationId xmlns:p14="http://schemas.microsoft.com/office/powerpoint/2010/main" val="751118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572E522-BC90-4B79-A844-D8B0E38D7FC2}" type="slidenum">
              <a:rPr lang="en-US" smtClean="0"/>
              <a:t>47</a:t>
            </a:fld>
            <a:endParaRPr lang="en-US"/>
          </a:p>
        </p:txBody>
      </p:sp>
    </p:spTree>
    <p:extLst>
      <p:ext uri="{BB962C8B-B14F-4D97-AF65-F5344CB8AC3E}">
        <p14:creationId xmlns:p14="http://schemas.microsoft.com/office/powerpoint/2010/main" val="75111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52291"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99843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A797639F-D2CA-459D-BF7E-3FA32E0FBB94}" type="slidenum">
              <a:rPr lang="en-US" altLang="en-US" sz="1200"/>
              <a:pPr eaLnBrk="1" hangingPunct="1"/>
              <a:t>9</a:t>
            </a:fld>
            <a:endParaRPr lang="en-US" altLang="en-US" sz="120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643577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408D4788-C61F-44FA-9298-17EB7330ED23}" type="slidenum">
              <a:rPr lang="en-US" altLang="en-US" sz="1200"/>
              <a:pPr eaLnBrk="1" hangingPunct="1"/>
              <a:t>10</a:t>
            </a:fld>
            <a:endParaRPr lang="en-US" altLang="en-U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endParaRPr lang="en-US" altLang="en-US" dirty="0"/>
          </a:p>
          <a:p>
            <a:pPr marL="228600" indent="-228600" eaLnBrk="1" hangingPunct="1"/>
            <a:endParaRPr lang="en-US" altLang="en-US" dirty="0"/>
          </a:p>
        </p:txBody>
      </p:sp>
    </p:spTree>
    <p:extLst>
      <p:ext uri="{BB962C8B-B14F-4D97-AF65-F5344CB8AC3E}">
        <p14:creationId xmlns:p14="http://schemas.microsoft.com/office/powerpoint/2010/main" val="34201509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8" name="Rectangle 2"/>
          <p:cNvSpPr>
            <a:spLocks noGrp="1" noRot="1" noChangeAspect="1" noChangeArrowheads="1"/>
          </p:cNvSpPr>
          <p:nvPr>
            <p:ph type="sldImg"/>
          </p:nvPr>
        </p:nvSpPr>
        <p:spPr bwMode="auto">
          <a:xfrm>
            <a:off x="1216025" y="735013"/>
            <a:ext cx="4887913" cy="3667125"/>
          </a:xfrm>
          <a:prstGeom prst="rect">
            <a:avLst/>
          </a:prstGeom>
          <a:solidFill>
            <a:srgbClr val="FFFFFF"/>
          </a:solidFill>
          <a:ln>
            <a:solidFill>
              <a:srgbClr val="000000"/>
            </a:solidFill>
            <a:miter lim="800000"/>
            <a:headEnd/>
            <a:tailEnd/>
          </a:ln>
        </p:spPr>
      </p:sp>
      <p:sp>
        <p:nvSpPr>
          <p:cNvPr id="659459" name="Rectangle 3"/>
          <p:cNvSpPr>
            <a:spLocks noGrp="1" noChangeArrowheads="1"/>
          </p:cNvSpPr>
          <p:nvPr>
            <p:ph type="body" idx="1"/>
          </p:nvPr>
        </p:nvSpPr>
        <p:spPr bwMode="auto">
          <a:xfrm>
            <a:off x="974725" y="4643995"/>
            <a:ext cx="5365750" cy="4399831"/>
          </a:xfrm>
          <a:prstGeom prst="rect">
            <a:avLst/>
          </a:prstGeom>
          <a:solidFill>
            <a:srgbClr val="FFFFFF"/>
          </a:solidFill>
          <a:ln>
            <a:solidFill>
              <a:srgbClr val="000000"/>
            </a:solidFill>
            <a:miter lim="800000"/>
            <a:headEnd/>
            <a:tailEnd/>
          </a:ln>
        </p:spPr>
        <p:txBody>
          <a:bodyPr lIns="95035" tIns="47517" rIns="95035" bIns="47517"/>
          <a:lstStyle/>
          <a:p>
            <a:endParaRPr lang="en-US" altLang="en-US"/>
          </a:p>
        </p:txBody>
      </p:sp>
    </p:spTree>
    <p:extLst>
      <p:ext uri="{BB962C8B-B14F-4D97-AF65-F5344CB8AC3E}">
        <p14:creationId xmlns:p14="http://schemas.microsoft.com/office/powerpoint/2010/main" val="148789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CF2A9313-E12C-4DE7-92A8-D8B4106EC674}" type="slidenum">
              <a:rPr lang="en-US" altLang="en-US" sz="1200"/>
              <a:pPr eaLnBrk="1" hangingPunct="1"/>
              <a:t>12</a:t>
            </a:fld>
            <a:endParaRPr lang="en-US" altLang="en-US" sz="120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92726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eaLnBrk="0" hangingPunct="0">
              <a:defRPr sz="2800">
                <a:solidFill>
                  <a:schemeClr val="tx1"/>
                </a:solidFill>
                <a:latin typeface="Tahoma" panose="020B0604030504040204" pitchFamily="34" charset="0"/>
              </a:defRPr>
            </a:lvl1pPr>
            <a:lvl2pPr marL="742950" indent="-285750" defTabSz="931863" eaLnBrk="0" hangingPunct="0">
              <a:defRPr sz="2800">
                <a:solidFill>
                  <a:schemeClr val="tx1"/>
                </a:solidFill>
                <a:latin typeface="Tahoma" panose="020B0604030504040204" pitchFamily="34" charset="0"/>
              </a:defRPr>
            </a:lvl2pPr>
            <a:lvl3pPr marL="1143000" indent="-228600" defTabSz="931863" eaLnBrk="0" hangingPunct="0">
              <a:defRPr sz="2800">
                <a:solidFill>
                  <a:schemeClr val="tx1"/>
                </a:solidFill>
                <a:latin typeface="Tahoma" panose="020B0604030504040204" pitchFamily="34" charset="0"/>
              </a:defRPr>
            </a:lvl3pPr>
            <a:lvl4pPr marL="1600200" indent="-228600" defTabSz="931863" eaLnBrk="0" hangingPunct="0">
              <a:defRPr sz="2800">
                <a:solidFill>
                  <a:schemeClr val="tx1"/>
                </a:solidFill>
                <a:latin typeface="Tahoma" panose="020B0604030504040204" pitchFamily="34" charset="0"/>
              </a:defRPr>
            </a:lvl4pPr>
            <a:lvl5pPr marL="2057400" indent="-228600" defTabSz="931863" eaLnBrk="0" hangingPunct="0">
              <a:defRPr sz="2800">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sz="2800">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sz="2800">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sz="2800">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fld id="{26635CAA-C2D1-467A-ACB4-03ABBBC79C1C}" type="slidenum">
              <a:rPr lang="en-US" altLang="en-US" sz="1200"/>
              <a:pPr eaLnBrk="1" hangingPunct="1"/>
              <a:t>15</a:t>
            </a:fld>
            <a:endParaRPr lang="en-US" altLang="en-US" sz="120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767962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234" name="Rectangle 2"/>
          <p:cNvSpPr>
            <a:spLocks noGrp="1" noRot="1" noChangeAspect="1" noChangeArrowheads="1" noTextEdit="1"/>
          </p:cNvSpPr>
          <p:nvPr>
            <p:ph type="sldImg"/>
          </p:nvPr>
        </p:nvSpPr>
        <p:spPr>
          <a:xfrm>
            <a:off x="1216025" y="735013"/>
            <a:ext cx="4887913" cy="3667125"/>
          </a:xfrm>
          <a:ln/>
        </p:spPr>
      </p:sp>
      <p:sp>
        <p:nvSpPr>
          <p:cNvPr id="735235" name="Rectangle 3"/>
          <p:cNvSpPr>
            <a:spLocks noGrp="1" noChangeArrowheads="1"/>
          </p:cNvSpPr>
          <p:nvPr>
            <p:ph type="body" idx="1"/>
          </p:nvPr>
        </p:nvSpPr>
        <p:spPr>
          <a:xfrm>
            <a:off x="974725" y="4643995"/>
            <a:ext cx="5365750" cy="4399831"/>
          </a:xfrm>
        </p:spPr>
        <p:txBody>
          <a:bodyPr lIns="95035" tIns="47517" rIns="95035" bIns="47517"/>
          <a:lstStyle/>
          <a:p>
            <a:endParaRPr lang="en-US" altLang="en-US"/>
          </a:p>
        </p:txBody>
      </p:sp>
    </p:spTree>
    <p:extLst>
      <p:ext uri="{BB962C8B-B14F-4D97-AF65-F5344CB8AC3E}">
        <p14:creationId xmlns:p14="http://schemas.microsoft.com/office/powerpoint/2010/main" val="1370055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82" name="Rectangle 2"/>
          <p:cNvSpPr>
            <a:spLocks noGrp="1" noRot="1" noChangeAspect="1" noChangeArrowheads="1" noTextEdit="1"/>
          </p:cNvSpPr>
          <p:nvPr>
            <p:ph type="sldImg"/>
          </p:nvPr>
        </p:nvSpPr>
        <p:spPr>
          <a:xfrm>
            <a:off x="1217613" y="735013"/>
            <a:ext cx="4887912" cy="3667125"/>
          </a:xfrm>
          <a:ln/>
        </p:spPr>
      </p:sp>
      <p:sp>
        <p:nvSpPr>
          <p:cNvPr id="737283" name="Rectangle 3"/>
          <p:cNvSpPr>
            <a:spLocks noGrp="1" noChangeArrowheads="1"/>
          </p:cNvSpPr>
          <p:nvPr>
            <p:ph type="body" idx="1"/>
          </p:nvPr>
        </p:nvSpPr>
        <p:spPr>
          <a:xfrm>
            <a:off x="974725" y="4643995"/>
            <a:ext cx="5365750" cy="4399831"/>
          </a:xfrm>
        </p:spPr>
        <p:txBody>
          <a:bodyPr lIns="95027" tIns="47514" rIns="95027" bIns="47514"/>
          <a:lstStyle/>
          <a:p>
            <a:endParaRPr lang="en-US" altLang="en-US"/>
          </a:p>
        </p:txBody>
      </p:sp>
    </p:spTree>
    <p:extLst>
      <p:ext uri="{BB962C8B-B14F-4D97-AF65-F5344CB8AC3E}">
        <p14:creationId xmlns:p14="http://schemas.microsoft.com/office/powerpoint/2010/main" val="3857291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F830D98-DB92-48E1-B380-3127ED9E581E}"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95607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2D651F-422B-465F-8C9F-5775590107D3}"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484937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71488" y="365125"/>
            <a:ext cx="432196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501E76-D35C-4E3B-9B13-84B5217CF8A1}"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039944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2"/>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1"/>
            <a:ext cx="2209800" cy="651821"/>
            <a:chOff x="76200" y="2209800"/>
            <a:chExt cx="2209800" cy="651821"/>
          </a:xfrm>
        </p:grpSpPr>
        <p:sp>
          <p:nvSpPr>
            <p:cNvPr id="11" name="TextBox 10"/>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2" name="TextBox 11"/>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350"/>
              </a:lnSpc>
              <a:spcBef>
                <a:spcPts val="0"/>
              </a:spcBef>
              <a:buNone/>
              <a:defRPr sz="135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3000"/>
              </a:lnSpc>
              <a:defRPr sz="33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933551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1"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fontAlgn="auto" hangingPunct="1">
              <a:spcBef>
                <a:spcPts val="0"/>
              </a:spcBef>
              <a:spcAft>
                <a:spcPts val="0"/>
              </a:spcAft>
              <a:defRPr/>
            </a:pPr>
            <a:endParaRPr lang="en-US" sz="1350">
              <a:solidFill>
                <a:prstClr val="white"/>
              </a:solidFill>
            </a:endParaRPr>
          </a:p>
        </p:txBody>
      </p:sp>
      <p:grpSp>
        <p:nvGrpSpPr>
          <p:cNvPr id="9" name="Group 11"/>
          <p:cNvGrpSpPr>
            <a:grpSpLocks/>
          </p:cNvGrpSpPr>
          <p:nvPr userDrawn="1"/>
        </p:nvGrpSpPr>
        <p:grpSpPr bwMode="auto">
          <a:xfrm>
            <a:off x="6858000" y="762001"/>
            <a:ext cx="2209800" cy="651821"/>
            <a:chOff x="76200" y="2209800"/>
            <a:chExt cx="2209800" cy="651821"/>
          </a:xfrm>
        </p:grpSpPr>
        <p:sp>
          <p:nvSpPr>
            <p:cNvPr id="10" name="TextBox 9"/>
            <p:cNvSpPr txBox="1"/>
            <p:nvPr userDrawn="1"/>
          </p:nvSpPr>
          <p:spPr>
            <a:xfrm>
              <a:off x="76200" y="2209800"/>
              <a:ext cx="2209800" cy="427040"/>
            </a:xfrm>
            <a:prstGeom prst="rect">
              <a:avLst/>
            </a:prstGeom>
            <a:noFill/>
          </p:spPr>
          <p:txBody>
            <a:bodyPr>
              <a:spAutoFit/>
            </a:bodyPr>
            <a:lstStyle/>
            <a:p>
              <a:pPr algn="ctr" eaLnBrk="1" fontAlgn="auto" hangingPunct="1">
                <a:spcBef>
                  <a:spcPts val="0"/>
                </a:spcBef>
                <a:spcAft>
                  <a:spcPts val="0"/>
                </a:spcAft>
                <a:defRPr/>
              </a:pPr>
              <a:r>
                <a:rPr lang="en-US" sz="2175" b="1" spc="-113" dirty="0">
                  <a:solidFill>
                    <a:prstClr val="white"/>
                  </a:solidFill>
                  <a:latin typeface="Arial"/>
                  <a:ea typeface="+mn-ea"/>
                  <a:cs typeface="Arial"/>
                </a:rPr>
                <a:t>BITS</a:t>
              </a:r>
              <a:r>
                <a:rPr lang="en-US" sz="2175" spc="-113" dirty="0">
                  <a:solidFill>
                    <a:prstClr val="white"/>
                  </a:solidFill>
                  <a:latin typeface="Arial"/>
                  <a:ea typeface="+mn-ea"/>
                  <a:cs typeface="Arial"/>
                </a:rPr>
                <a:t> Pilani</a:t>
              </a:r>
            </a:p>
          </p:txBody>
        </p:sp>
        <p:sp>
          <p:nvSpPr>
            <p:cNvPr id="11" name="TextBox 10"/>
            <p:cNvSpPr txBox="1"/>
            <p:nvPr userDrawn="1"/>
          </p:nvSpPr>
          <p:spPr>
            <a:xfrm>
              <a:off x="228600" y="2665413"/>
              <a:ext cx="1905000" cy="196208"/>
            </a:xfrm>
            <a:prstGeom prst="rect">
              <a:avLst/>
            </a:prstGeom>
            <a:noFill/>
          </p:spPr>
          <p:txBody>
            <a:bodyPr>
              <a:spAutoFit/>
            </a:bodyPr>
            <a:lstStyle/>
            <a:p>
              <a:pPr algn="ctr" eaLnBrk="1" fontAlgn="auto" hangingPunct="1">
                <a:spcBef>
                  <a:spcPts val="0"/>
                </a:spcBef>
                <a:spcAft>
                  <a:spcPts val="0"/>
                </a:spcAft>
                <a:defRPr/>
              </a:pPr>
              <a:r>
                <a:rPr lang="en-US" sz="675" spc="-113" dirty="0">
                  <a:solidFill>
                    <a:srgbClr val="FFFFFF"/>
                  </a:solidFill>
                  <a:latin typeface="Arial"/>
                  <a:ea typeface="+mn-ea"/>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45842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Do not remove" hidden="1"/>
          <p:cNvSpPr/>
          <p:nvPr userDrawn="1">
            <p:custDataLst>
              <p:tags r:id="rId1"/>
            </p:custDataLst>
          </p:nvPr>
        </p:nvSpPr>
        <p:spPr>
          <a:xfrm>
            <a:off x="0" y="0"/>
            <a:ext cx="12700" cy="12700"/>
          </a:xfrm>
          <a:prstGeom prst="octagon">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endParaRPr lang="en-US" dirty="0"/>
          </a:p>
        </p:txBody>
      </p:sp>
      <p:sp>
        <p:nvSpPr>
          <p:cNvPr id="4" name="Content Placeholder 3">
            <a:extLst>
              <a:ext uri="{FF2B5EF4-FFF2-40B4-BE49-F238E27FC236}">
                <a16:creationId xmlns:a16="http://schemas.microsoft.com/office/drawing/2014/main" id="{6FA95B91-80DC-439F-8C70-3B1EBFBBF1F5}"/>
              </a:ext>
            </a:extLst>
          </p:cNvPr>
          <p:cNvSpPr>
            <a:spLocks noGrp="1"/>
          </p:cNvSpPr>
          <p:nvPr>
            <p:ph sz="quarter" idx="11"/>
          </p:nvPr>
        </p:nvSpPr>
        <p:spPr>
          <a:xfrm>
            <a:off x="4495800" y="6363741"/>
            <a:ext cx="914400" cy="9144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116052-1273-4EC0-ADD6-422E16AA4781}"/>
              </a:ext>
            </a:extLst>
          </p:cNvPr>
          <p:cNvSpPr>
            <a:spLocks noGrp="1"/>
          </p:cNvSpPr>
          <p:nvPr>
            <p:ph type="dt" sz="half" idx="12"/>
          </p:nvPr>
        </p:nvSpPr>
        <p:spPr/>
        <p:txBody>
          <a:bodyPr/>
          <a:lstStyle/>
          <a:p>
            <a:fld id="{7BC38BE9-18F8-4F1D-9F5C-3ED236AFAE48}" type="datetime1">
              <a:rPr lang="en-US" smtClean="0"/>
              <a:t>4/27/2020</a:t>
            </a:fld>
            <a:endParaRPr lang="en-US"/>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endParaRPr lang="en-US"/>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1170256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E5D23D-3D82-4DE5-9BDA-98EC3587FF43}"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83195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6A9A58-A874-44B9-952C-9B673B90E5E2}" type="datetime1">
              <a:rPr lang="en-US" smtClean="0"/>
              <a:t>4/27/2020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184000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71487"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486150" y="1825625"/>
            <a:ext cx="290036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2A8C79-CEB6-4A9F-8A64-F4A01485A66B}"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789083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64F9DB-B7AE-4450-B80B-EAAD6D53D0B6}" type="datetime1">
              <a:rPr lang="en-US" smtClean="0"/>
              <a:t>4/27/2020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1542798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8CF178-0794-4C7C-B1E4-90A48159ADAC}" type="datetime1">
              <a:rPr lang="en-US" smtClean="0"/>
              <a:t>4/27/2020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391801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E4B42B-94D1-478A-A77B-B09DBF9F3DA3}" type="datetime1">
              <a:rPr lang="en-US" smtClean="0"/>
              <a:t>4/27/2020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77399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1962E0A-1F77-40CC-A28B-CF4D80BB2AF5}"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4028081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5F1E5B-B60E-4A85-9390-C3D9B386932E}" type="datetime1">
              <a:rPr lang="en-US" smtClean="0"/>
              <a:t>4/27/2020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6740DE-8293-487D-9531-1FF883CE0649}" type="slidenum">
              <a:rPr lang="en-US" smtClean="0"/>
              <a:t>‹#›</a:t>
            </a:fld>
            <a:endParaRPr lang="en-US"/>
          </a:p>
        </p:txBody>
      </p:sp>
    </p:spTree>
    <p:extLst>
      <p:ext uri="{BB962C8B-B14F-4D97-AF65-F5344CB8AC3E}">
        <p14:creationId xmlns:p14="http://schemas.microsoft.com/office/powerpoint/2010/main" val="2469060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644004"/>
            <a:ext cx="2057400" cy="213996"/>
          </a:xfrm>
          <a:prstGeom prst="rect">
            <a:avLst/>
          </a:prstGeom>
        </p:spPr>
        <p:txBody>
          <a:bodyPr vert="horz" lIns="91440" tIns="45720" rIns="91440" bIns="45720" rtlCol="0" anchor="ctr"/>
          <a:lstStyle>
            <a:lvl1pPr algn="l">
              <a:defRPr sz="1200">
                <a:solidFill>
                  <a:schemeClr val="tx1">
                    <a:tint val="75000"/>
                  </a:schemeClr>
                </a:solidFill>
              </a:defRPr>
            </a:lvl1pPr>
          </a:lstStyle>
          <a:p>
            <a:fld id="{E3BF751B-F43C-4ABF-94B8-46380872C69F}" type="datetime1">
              <a:rPr lang="en-US" smtClean="0"/>
              <a:t>4/27/2020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56120" y="6583680"/>
            <a:ext cx="2057400" cy="213996"/>
          </a:xfrm>
          <a:prstGeom prst="rect">
            <a:avLst/>
          </a:prstGeom>
        </p:spPr>
        <p:txBody>
          <a:bodyPr vert="horz" lIns="91440" tIns="45720" rIns="91440" bIns="45720" rtlCol="0" anchor="ctr"/>
          <a:lstStyle>
            <a:lvl1pPr algn="r">
              <a:defRPr sz="1200">
                <a:solidFill>
                  <a:schemeClr val="tx1">
                    <a:tint val="75000"/>
                  </a:schemeClr>
                </a:solidFill>
              </a:defRPr>
            </a:lvl1pPr>
          </a:lstStyle>
          <a:p>
            <a:fld id="{D26740DE-8293-487D-9531-1FF883CE0649}" type="slidenum">
              <a:rPr lang="en-US" smtClean="0"/>
              <a:t>‹#›</a:t>
            </a:fld>
            <a:endParaRPr lang="en-US"/>
          </a:p>
        </p:txBody>
      </p:sp>
    </p:spTree>
    <p:extLst>
      <p:ext uri="{BB962C8B-B14F-4D97-AF65-F5344CB8AC3E}">
        <p14:creationId xmlns:p14="http://schemas.microsoft.com/office/powerpoint/2010/main" val="1728420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6.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nSpc>
                <a:spcPct val="100000"/>
              </a:lnSpc>
            </a:pPr>
            <a:r>
              <a:rPr lang="en-IN" sz="3600" dirty="0">
                <a:latin typeface="Times New Roman" panose="02020603050405020304" pitchFamily="18" charset="0"/>
                <a:cs typeface="Times New Roman" panose="02020603050405020304" pitchFamily="18" charset="0"/>
              </a:rPr>
              <a:t>S2-19_DSECLZC415</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Introduction to Data Mining</a:t>
            </a:r>
            <a:endParaRPr 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a:xfrm>
            <a:off x="7315200" y="6340475"/>
            <a:ext cx="1828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1</a:t>
            </a:fld>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27"/>
          <p:cNvSpPr>
            <a:spLocks noGrp="1" noChangeArrowheads="1"/>
          </p:cNvSpPr>
          <p:nvPr>
            <p:ph idx="1"/>
          </p:nvPr>
        </p:nvSpPr>
        <p:spPr>
          <a:noFill/>
        </p:spPr>
        <p:txBody>
          <a:bodyPr vert="horz" lIns="69056" tIns="34529" rIns="69056" bIns="34529" rtlCol="0">
            <a:noAutofit/>
          </a:bodyPr>
          <a:lstStyle/>
          <a:p>
            <a:pPr eaLnBrk="1" hangingPunct="1">
              <a:lnSpc>
                <a:spcPct val="100000"/>
              </a:lnSpc>
            </a:pPr>
            <a:r>
              <a:rPr lang="en-US" altLang="en-US" sz="2000" dirty="0"/>
              <a:t>1960s:</a:t>
            </a:r>
          </a:p>
          <a:p>
            <a:pPr lvl="1" eaLnBrk="1" hangingPunct="1">
              <a:lnSpc>
                <a:spcPct val="100000"/>
              </a:lnSpc>
            </a:pPr>
            <a:r>
              <a:rPr lang="en-US" altLang="en-US" sz="1800" dirty="0"/>
              <a:t>Data collection, database creation, IMS and network DBMS</a:t>
            </a:r>
          </a:p>
          <a:p>
            <a:pPr eaLnBrk="1" hangingPunct="1">
              <a:lnSpc>
                <a:spcPct val="100000"/>
              </a:lnSpc>
            </a:pPr>
            <a:r>
              <a:rPr lang="en-US" altLang="en-US" sz="2000" dirty="0"/>
              <a:t>1970s: </a:t>
            </a:r>
          </a:p>
          <a:p>
            <a:pPr lvl="1" eaLnBrk="1" hangingPunct="1">
              <a:lnSpc>
                <a:spcPct val="100000"/>
              </a:lnSpc>
            </a:pPr>
            <a:r>
              <a:rPr lang="en-US" altLang="en-US" sz="1800" dirty="0"/>
              <a:t>Relational data model, relational DBMS implementation</a:t>
            </a:r>
          </a:p>
          <a:p>
            <a:pPr eaLnBrk="1" hangingPunct="1">
              <a:lnSpc>
                <a:spcPct val="100000"/>
              </a:lnSpc>
            </a:pPr>
            <a:r>
              <a:rPr lang="en-US" altLang="en-US" sz="2000" dirty="0"/>
              <a:t>1980s: </a:t>
            </a:r>
          </a:p>
          <a:p>
            <a:pPr lvl="1" eaLnBrk="1" hangingPunct="1">
              <a:lnSpc>
                <a:spcPct val="100000"/>
              </a:lnSpc>
            </a:pPr>
            <a:r>
              <a:rPr lang="en-US" altLang="en-US" sz="1800" dirty="0"/>
              <a:t>RDBMS, advanced data models (extended-relational, OO, deductive, etc.) </a:t>
            </a:r>
          </a:p>
          <a:p>
            <a:pPr lvl="1" eaLnBrk="1" hangingPunct="1">
              <a:lnSpc>
                <a:spcPct val="100000"/>
              </a:lnSpc>
            </a:pPr>
            <a:r>
              <a:rPr lang="en-US" altLang="en-US" sz="1800" dirty="0"/>
              <a:t>Application-oriented DBMS (spatial, scientific, engineering, etc.)</a:t>
            </a:r>
          </a:p>
          <a:p>
            <a:pPr eaLnBrk="1" hangingPunct="1">
              <a:lnSpc>
                <a:spcPct val="100000"/>
              </a:lnSpc>
            </a:pPr>
            <a:r>
              <a:rPr lang="en-US" altLang="en-US" sz="2000" dirty="0"/>
              <a:t>1990s: </a:t>
            </a:r>
          </a:p>
          <a:p>
            <a:pPr lvl="1" eaLnBrk="1" hangingPunct="1">
              <a:lnSpc>
                <a:spcPct val="100000"/>
              </a:lnSpc>
            </a:pPr>
            <a:r>
              <a:rPr lang="en-US" altLang="en-US" sz="1800" dirty="0"/>
              <a:t>Data mining, data warehousing, multimedia databases, and Web databases</a:t>
            </a:r>
          </a:p>
          <a:p>
            <a:pPr eaLnBrk="1" hangingPunct="1">
              <a:lnSpc>
                <a:spcPct val="100000"/>
              </a:lnSpc>
            </a:pPr>
            <a:r>
              <a:rPr lang="en-US" altLang="en-US" sz="2000" dirty="0"/>
              <a:t>2000s</a:t>
            </a:r>
          </a:p>
          <a:p>
            <a:pPr lvl="1" eaLnBrk="1" hangingPunct="1">
              <a:lnSpc>
                <a:spcPct val="100000"/>
              </a:lnSpc>
            </a:pPr>
            <a:r>
              <a:rPr lang="en-US" altLang="en-US" sz="1800" dirty="0"/>
              <a:t>Stream data management and mining</a:t>
            </a:r>
          </a:p>
          <a:p>
            <a:pPr lvl="1" eaLnBrk="1" hangingPunct="1">
              <a:lnSpc>
                <a:spcPct val="100000"/>
              </a:lnSpc>
            </a:pPr>
            <a:r>
              <a:rPr lang="en-US" altLang="en-US" sz="1800" dirty="0"/>
              <a:t>Data mining and its applications</a:t>
            </a:r>
          </a:p>
          <a:p>
            <a:pPr lvl="1" eaLnBrk="1" hangingPunct="1">
              <a:lnSpc>
                <a:spcPct val="100000"/>
              </a:lnSpc>
            </a:pPr>
            <a:r>
              <a:rPr lang="en-US" altLang="en-US" sz="1800" dirty="0"/>
              <a:t>Web technology (XML, data integration) and global information systems</a:t>
            </a:r>
            <a:r>
              <a:rPr lang="en-US" altLang="en-US" sz="1000" dirty="0"/>
              <a:t> </a:t>
            </a:r>
          </a:p>
        </p:txBody>
      </p:sp>
      <p:sp>
        <p:nvSpPr>
          <p:cNvPr id="717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E64090D3-52D5-44F1-89E1-B21DE998D963}" type="slidenum">
              <a:rPr lang="en-US" altLang="en-US" sz="1050"/>
              <a:pPr eaLnBrk="1" hangingPunct="1"/>
              <a:t>10</a:t>
            </a:fld>
            <a:endParaRPr lang="en-US" altLang="en-US" sz="1050"/>
          </a:p>
        </p:txBody>
      </p:sp>
      <p:sp>
        <p:nvSpPr>
          <p:cNvPr id="7171" name="Rectangle 1026"/>
          <p:cNvSpPr>
            <a:spLocks noGrp="1" noChangeArrowheads="1"/>
          </p:cNvSpPr>
          <p:nvPr>
            <p:ph type="title" idx="4294967295"/>
          </p:nvPr>
        </p:nvSpPr>
        <p:spPr>
          <a:xfrm>
            <a:off x="-678032" y="816639"/>
            <a:ext cx="7886700" cy="514350"/>
          </a:xfrm>
          <a:noFill/>
        </p:spPr>
        <p:txBody>
          <a:bodyPr vert="horz" lIns="69056" tIns="34529" rIns="69056" bIns="34529" rtlCol="0" anchor="ctr">
            <a:normAutofit/>
          </a:bodyPr>
          <a:lstStyle/>
          <a:p>
            <a:pPr algn="ctr" eaLnBrk="1" hangingPunct="1"/>
            <a:r>
              <a:rPr lang="en-US" altLang="en-US" sz="3200" b="1" dirty="0">
                <a:latin typeface="+mn-lt"/>
              </a:rPr>
              <a:t>Evolution of Database Technology</a:t>
            </a:r>
            <a:endParaRPr lang="en-US" altLang="en-US" sz="1600" b="1" dirty="0">
              <a:latin typeface="+mn-lt"/>
            </a:endParaRPr>
          </a:p>
        </p:txBody>
      </p:sp>
    </p:spTree>
    <p:extLst>
      <p:ext uri="{BB962C8B-B14F-4D97-AF65-F5344CB8AC3E}">
        <p14:creationId xmlns:p14="http://schemas.microsoft.com/office/powerpoint/2010/main" val="3483126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4" name="Rectangle 2"/>
          <p:cNvSpPr>
            <a:spLocks noGrp="1" noChangeArrowheads="1"/>
          </p:cNvSpPr>
          <p:nvPr>
            <p:ph idx="1"/>
          </p:nvPr>
        </p:nvSpPr>
        <p:spPr/>
        <p:txBody>
          <a:bodyPr>
            <a:normAutofit/>
          </a:bodyPr>
          <a:lstStyle/>
          <a:p>
            <a:r>
              <a:rPr lang="en-US" altLang="en-US" sz="2000" dirty="0"/>
              <a:t>Draws ideas from machine learning/AI, pattern recognition, statistics, and database systems</a:t>
            </a:r>
          </a:p>
          <a:p>
            <a:r>
              <a:rPr lang="en-US" altLang="en-US" sz="2000" dirty="0"/>
              <a:t>Traditional Techniques</a:t>
            </a:r>
            <a:br>
              <a:rPr lang="en-US" altLang="en-US" sz="2000" dirty="0"/>
            </a:br>
            <a:r>
              <a:rPr lang="en-US" altLang="en-US" sz="2000" dirty="0"/>
              <a:t>may be unsuitable due to </a:t>
            </a:r>
          </a:p>
          <a:p>
            <a:pPr lvl="1"/>
            <a:r>
              <a:rPr lang="en-US" altLang="en-US" sz="1400" dirty="0"/>
              <a:t>Enormity of data</a:t>
            </a:r>
          </a:p>
          <a:p>
            <a:pPr lvl="1"/>
            <a:r>
              <a:rPr lang="en-US" altLang="en-US" sz="1400" dirty="0"/>
              <a:t>High dimensionality </a:t>
            </a:r>
            <a:br>
              <a:rPr lang="en-US" altLang="en-US" sz="1400" dirty="0"/>
            </a:br>
            <a:r>
              <a:rPr lang="en-US" altLang="en-US" sz="1400" dirty="0"/>
              <a:t>of data</a:t>
            </a:r>
          </a:p>
          <a:p>
            <a:pPr lvl="1"/>
            <a:r>
              <a:rPr lang="en-US" altLang="en-US" sz="1400" dirty="0"/>
              <a:t>Heterogeneous, </a:t>
            </a:r>
            <a:br>
              <a:rPr lang="en-US" altLang="en-US" sz="1400" dirty="0"/>
            </a:br>
            <a:r>
              <a:rPr lang="en-US" altLang="en-US" sz="1400" dirty="0"/>
              <a:t>distributed nature </a:t>
            </a:r>
            <a:br>
              <a:rPr lang="en-US" altLang="en-US" sz="1400" dirty="0"/>
            </a:br>
            <a:r>
              <a:rPr lang="en-US" altLang="en-US" sz="1400" dirty="0"/>
              <a:t>of data</a:t>
            </a:r>
          </a:p>
        </p:txBody>
      </p:sp>
      <p:sp>
        <p:nvSpPr>
          <p:cNvPr id="3" name="Slide Number Placeholder 2"/>
          <p:cNvSpPr>
            <a:spLocks noGrp="1"/>
          </p:cNvSpPr>
          <p:nvPr>
            <p:ph type="sldNum" sz="quarter" idx="14"/>
          </p:nvPr>
        </p:nvSpPr>
        <p:spPr/>
        <p:txBody>
          <a:bodyPr/>
          <a:lstStyle/>
          <a:p>
            <a:fld id="{D26740DE-8293-487D-9531-1FF883CE0649}" type="slidenum">
              <a:rPr lang="en-US" smtClean="0"/>
              <a:t>11</a:t>
            </a:fld>
            <a:endParaRPr lang="en-US"/>
          </a:p>
        </p:txBody>
      </p:sp>
      <p:sp>
        <p:nvSpPr>
          <p:cNvPr id="658437" name="Rectangle 5"/>
          <p:cNvSpPr>
            <a:spLocks noGrp="1" noChangeArrowheads="1"/>
          </p:cNvSpPr>
          <p:nvPr>
            <p:ph type="title" idx="4294967295"/>
          </p:nvPr>
        </p:nvSpPr>
        <p:spPr>
          <a:xfrm>
            <a:off x="-1583555" y="788603"/>
            <a:ext cx="7886700" cy="465138"/>
          </a:xfrm>
        </p:spPr>
        <p:txBody>
          <a:bodyPr vert="horz" lIns="0" tIns="34290" rIns="0" bIns="34290" rtlCol="0" anchor="ctr">
            <a:noAutofit/>
          </a:bodyPr>
          <a:lstStyle/>
          <a:p>
            <a:pPr algn="ctr"/>
            <a:r>
              <a:rPr lang="en-US" altLang="en-US" sz="3600" b="1" dirty="0">
                <a:latin typeface="+mn-lt"/>
              </a:rPr>
              <a:t>Origins of Data Mining</a:t>
            </a:r>
          </a:p>
        </p:txBody>
      </p:sp>
      <p:sp>
        <p:nvSpPr>
          <p:cNvPr id="658435" name="Oval 3"/>
          <p:cNvSpPr>
            <a:spLocks noChangeArrowheads="1"/>
          </p:cNvSpPr>
          <p:nvPr/>
        </p:nvSpPr>
        <p:spPr bwMode="auto">
          <a:xfrm>
            <a:off x="5372100" y="3829050"/>
            <a:ext cx="1543050" cy="1581150"/>
          </a:xfrm>
          <a:prstGeom prst="ellipse">
            <a:avLst/>
          </a:prstGeom>
          <a:solidFill>
            <a:schemeClr val="accent2"/>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36" name="Oval 4"/>
          <p:cNvSpPr>
            <a:spLocks noChangeArrowheads="1"/>
          </p:cNvSpPr>
          <p:nvPr/>
        </p:nvSpPr>
        <p:spPr bwMode="auto">
          <a:xfrm>
            <a:off x="4857750" y="2571750"/>
            <a:ext cx="1543050" cy="1581150"/>
          </a:xfrm>
          <a:prstGeom prst="ellipse">
            <a:avLst/>
          </a:prstGeom>
          <a:solidFill>
            <a:srgbClr val="CC33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41" name="Oval 9"/>
          <p:cNvSpPr>
            <a:spLocks noChangeArrowheads="1"/>
          </p:cNvSpPr>
          <p:nvPr/>
        </p:nvSpPr>
        <p:spPr bwMode="auto">
          <a:xfrm>
            <a:off x="6115050" y="2628900"/>
            <a:ext cx="1543050" cy="1581150"/>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350"/>
          </a:p>
        </p:txBody>
      </p:sp>
      <p:sp>
        <p:nvSpPr>
          <p:cNvPr id="658442" name="Text Box 10"/>
          <p:cNvSpPr txBox="1">
            <a:spLocks noChangeArrowheads="1"/>
          </p:cNvSpPr>
          <p:nvPr/>
        </p:nvSpPr>
        <p:spPr bwMode="auto">
          <a:xfrm>
            <a:off x="6181725" y="3027760"/>
            <a:ext cx="1600200" cy="7467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en-US" sz="1350"/>
              <a:t>Machine Learning/</a:t>
            </a:r>
          </a:p>
          <a:p>
            <a:pPr algn="ctr">
              <a:spcBef>
                <a:spcPct val="15000"/>
              </a:spcBef>
            </a:pPr>
            <a:r>
              <a:rPr lang="en-US" altLang="en-US" sz="1350"/>
              <a:t>Pattern </a:t>
            </a:r>
            <a:br>
              <a:rPr lang="en-US" altLang="en-US" sz="1350"/>
            </a:br>
            <a:r>
              <a:rPr lang="en-US" altLang="en-US" sz="1350"/>
              <a:t> Recognition</a:t>
            </a:r>
          </a:p>
        </p:txBody>
      </p:sp>
      <p:sp>
        <p:nvSpPr>
          <p:cNvPr id="658443" name="Text Box 11"/>
          <p:cNvSpPr txBox="1">
            <a:spLocks noChangeArrowheads="1"/>
          </p:cNvSpPr>
          <p:nvPr/>
        </p:nvSpPr>
        <p:spPr bwMode="auto">
          <a:xfrm>
            <a:off x="5029200" y="3017044"/>
            <a:ext cx="102870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sz="1350"/>
              <a:t>Statistics/</a:t>
            </a:r>
            <a:br>
              <a:rPr lang="en-US" altLang="en-US" sz="1350"/>
            </a:br>
            <a:r>
              <a:rPr lang="en-US" altLang="en-US" sz="1350"/>
              <a:t>AI</a:t>
            </a:r>
          </a:p>
        </p:txBody>
      </p:sp>
      <p:sp>
        <p:nvSpPr>
          <p:cNvPr id="658444" name="Oval 12"/>
          <p:cNvSpPr>
            <a:spLocks noChangeArrowheads="1"/>
          </p:cNvSpPr>
          <p:nvPr/>
        </p:nvSpPr>
        <p:spPr bwMode="auto">
          <a:xfrm>
            <a:off x="5600700" y="3486150"/>
            <a:ext cx="1128713" cy="1157288"/>
          </a:xfrm>
          <a:prstGeom prst="ellipse">
            <a:avLst/>
          </a:prstGeom>
          <a:solidFill>
            <a:srgbClr val="66CC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350" dirty="0"/>
              <a:t>Data Mining</a:t>
            </a:r>
          </a:p>
        </p:txBody>
      </p:sp>
      <p:sp>
        <p:nvSpPr>
          <p:cNvPr id="658445" name="Text Box 13"/>
          <p:cNvSpPr txBox="1">
            <a:spLocks noChangeArrowheads="1"/>
          </p:cNvSpPr>
          <p:nvPr/>
        </p:nvSpPr>
        <p:spPr bwMode="auto">
          <a:xfrm>
            <a:off x="5715000" y="4686300"/>
            <a:ext cx="108585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350"/>
              <a:t>Database systems</a:t>
            </a:r>
          </a:p>
        </p:txBody>
      </p:sp>
    </p:spTree>
    <p:extLst>
      <p:ext uri="{BB962C8B-B14F-4D97-AF65-F5344CB8AC3E}">
        <p14:creationId xmlns:p14="http://schemas.microsoft.com/office/powerpoint/2010/main" val="59484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1068A3FF-E1E9-4F49-AA06-32BDCD5CD5FE}" type="slidenum">
              <a:rPr lang="en-US" altLang="en-US" sz="825">
                <a:solidFill>
                  <a:schemeClr val="tx1">
                    <a:lumMod val="50000"/>
                    <a:lumOff val="50000"/>
                  </a:schemeClr>
                </a:solidFill>
              </a:rPr>
              <a:pPr eaLnBrk="1" hangingPunct="1"/>
              <a:t>12</a:t>
            </a:fld>
            <a:endParaRPr lang="en-US" altLang="en-US" sz="825">
              <a:solidFill>
                <a:schemeClr val="tx1">
                  <a:lumMod val="50000"/>
                  <a:lumOff val="50000"/>
                </a:schemeClr>
              </a:solidFill>
            </a:endParaRPr>
          </a:p>
        </p:txBody>
      </p:sp>
      <p:sp>
        <p:nvSpPr>
          <p:cNvPr id="12291" name="Rectangle 2"/>
          <p:cNvSpPr>
            <a:spLocks noGrp="1" noChangeArrowheads="1"/>
          </p:cNvSpPr>
          <p:nvPr>
            <p:ph type="title" idx="4294967295"/>
          </p:nvPr>
        </p:nvSpPr>
        <p:spPr>
          <a:xfrm>
            <a:off x="-429457" y="808053"/>
            <a:ext cx="7886700" cy="498475"/>
          </a:xfrm>
          <a:noFill/>
        </p:spPr>
        <p:txBody>
          <a:bodyPr vert="horz" lIns="69056" tIns="34529" rIns="69056" bIns="34529" rtlCol="0" anchor="ctr">
            <a:noAutofit/>
          </a:bodyPr>
          <a:lstStyle/>
          <a:p>
            <a:pPr algn="ctr" eaLnBrk="1" hangingPunct="1"/>
            <a:r>
              <a:rPr lang="en-US" altLang="en-US" sz="3600" b="1" dirty="0">
                <a:latin typeface="+mn-lt"/>
              </a:rPr>
              <a:t>Data Mining in Business Intelligence </a:t>
            </a:r>
          </a:p>
        </p:txBody>
      </p:sp>
      <p:sp>
        <p:nvSpPr>
          <p:cNvPr id="12292" name="AutoShape 3"/>
          <p:cNvSpPr>
            <a:spLocks noChangeArrowheads="1"/>
          </p:cNvSpPr>
          <p:nvPr/>
        </p:nvSpPr>
        <p:spPr bwMode="auto">
          <a:xfrm>
            <a:off x="1714500" y="1901535"/>
            <a:ext cx="5600700" cy="3771900"/>
          </a:xfrm>
          <a:prstGeom prst="flowChartExtra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endParaRPr lang="en-US" altLang="en-US" sz="1800">
              <a:latin typeface="Times New Roman" panose="02020603050405020304" pitchFamily="18" charset="0"/>
            </a:endParaRPr>
          </a:p>
        </p:txBody>
      </p:sp>
      <p:sp>
        <p:nvSpPr>
          <p:cNvPr id="12293" name="Line 4"/>
          <p:cNvSpPr>
            <a:spLocks noChangeShapeType="1"/>
          </p:cNvSpPr>
          <p:nvPr/>
        </p:nvSpPr>
        <p:spPr bwMode="auto">
          <a:xfrm>
            <a:off x="2057400" y="5216235"/>
            <a:ext cx="4914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4" name="Line 5"/>
          <p:cNvSpPr>
            <a:spLocks noChangeShapeType="1"/>
          </p:cNvSpPr>
          <p:nvPr/>
        </p:nvSpPr>
        <p:spPr bwMode="auto">
          <a:xfrm>
            <a:off x="2400300" y="4759035"/>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5" name="Line 6"/>
          <p:cNvSpPr>
            <a:spLocks noChangeShapeType="1"/>
          </p:cNvSpPr>
          <p:nvPr/>
        </p:nvSpPr>
        <p:spPr bwMode="auto">
          <a:xfrm>
            <a:off x="2800350" y="4187535"/>
            <a:ext cx="3429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6" name="Line 7"/>
          <p:cNvSpPr>
            <a:spLocks noChangeShapeType="1"/>
          </p:cNvSpPr>
          <p:nvPr/>
        </p:nvSpPr>
        <p:spPr bwMode="auto">
          <a:xfrm>
            <a:off x="3257550" y="3616035"/>
            <a:ext cx="2514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7" name="Line 8"/>
          <p:cNvSpPr>
            <a:spLocks noChangeShapeType="1"/>
          </p:cNvSpPr>
          <p:nvPr/>
        </p:nvSpPr>
        <p:spPr bwMode="auto">
          <a:xfrm>
            <a:off x="3714750" y="2987385"/>
            <a:ext cx="1600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2298" name="Line 9"/>
          <p:cNvSpPr>
            <a:spLocks noChangeShapeType="1"/>
          </p:cNvSpPr>
          <p:nvPr/>
        </p:nvSpPr>
        <p:spPr bwMode="auto">
          <a:xfrm flipV="1">
            <a:off x="1543050" y="1901535"/>
            <a:ext cx="0" cy="3771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299" name="Line 10"/>
          <p:cNvSpPr>
            <a:spLocks noChangeShapeType="1"/>
          </p:cNvSpPr>
          <p:nvPr/>
        </p:nvSpPr>
        <p:spPr bwMode="auto">
          <a:xfrm flipV="1">
            <a:off x="7772400" y="1901535"/>
            <a:ext cx="0" cy="37719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sz="1350"/>
          </a:p>
        </p:txBody>
      </p:sp>
      <p:sp>
        <p:nvSpPr>
          <p:cNvPr id="12300" name="Text Box 11"/>
          <p:cNvSpPr txBox="1">
            <a:spLocks noChangeArrowheads="1"/>
          </p:cNvSpPr>
          <p:nvPr/>
        </p:nvSpPr>
        <p:spPr bwMode="auto">
          <a:xfrm>
            <a:off x="1588295" y="1947970"/>
            <a:ext cx="14947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200" b="1">
                <a:latin typeface="Times New Roman" panose="02020603050405020304" pitchFamily="18" charset="0"/>
              </a:rPr>
              <a:t>Increasing potential</a:t>
            </a:r>
          </a:p>
          <a:p>
            <a:r>
              <a:rPr lang="en-US" altLang="en-US" sz="1200" b="1">
                <a:latin typeface="Times New Roman" panose="02020603050405020304" pitchFamily="18" charset="0"/>
              </a:rPr>
              <a:t>to support</a:t>
            </a:r>
          </a:p>
          <a:p>
            <a:r>
              <a:rPr lang="en-US" altLang="en-US" sz="1200" b="1">
                <a:latin typeface="Times New Roman" panose="02020603050405020304" pitchFamily="18" charset="0"/>
              </a:rPr>
              <a:t>business decisions</a:t>
            </a:r>
          </a:p>
        </p:txBody>
      </p:sp>
      <p:sp>
        <p:nvSpPr>
          <p:cNvPr id="12301" name="Text Box 12"/>
          <p:cNvSpPr txBox="1">
            <a:spLocks noChangeArrowheads="1"/>
          </p:cNvSpPr>
          <p:nvPr/>
        </p:nvSpPr>
        <p:spPr bwMode="auto">
          <a:xfrm>
            <a:off x="6902301" y="2282536"/>
            <a:ext cx="8034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End User</a:t>
            </a:r>
            <a:endParaRPr lang="en-US" altLang="en-US" sz="1200">
              <a:latin typeface="Times New Roman" panose="02020603050405020304" pitchFamily="18" charset="0"/>
            </a:endParaRPr>
          </a:p>
        </p:txBody>
      </p:sp>
      <p:sp>
        <p:nvSpPr>
          <p:cNvPr id="12302" name="Text Box 13"/>
          <p:cNvSpPr txBox="1">
            <a:spLocks noChangeArrowheads="1"/>
          </p:cNvSpPr>
          <p:nvPr/>
        </p:nvSpPr>
        <p:spPr bwMode="auto">
          <a:xfrm>
            <a:off x="6914709" y="3025486"/>
            <a:ext cx="7564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Business</a:t>
            </a:r>
          </a:p>
          <a:p>
            <a:pPr algn="r"/>
            <a:r>
              <a:rPr lang="en-US" altLang="en-US" sz="1200" b="1">
                <a:latin typeface="Times New Roman" panose="02020603050405020304" pitchFamily="18" charset="0"/>
              </a:rPr>
              <a:t>  Analyst</a:t>
            </a:r>
          </a:p>
        </p:txBody>
      </p:sp>
      <p:sp>
        <p:nvSpPr>
          <p:cNvPr id="12303" name="Text Box 14"/>
          <p:cNvSpPr txBox="1">
            <a:spLocks noChangeArrowheads="1"/>
          </p:cNvSpPr>
          <p:nvPr/>
        </p:nvSpPr>
        <p:spPr bwMode="auto">
          <a:xfrm>
            <a:off x="6972426" y="3654136"/>
            <a:ext cx="69281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     Data</a:t>
            </a:r>
          </a:p>
          <a:p>
            <a:pPr algn="r"/>
            <a:r>
              <a:rPr lang="en-US" altLang="en-US" sz="1200" b="1">
                <a:latin typeface="Times New Roman" panose="02020603050405020304" pitchFamily="18" charset="0"/>
              </a:rPr>
              <a:t>Analyst</a:t>
            </a:r>
          </a:p>
        </p:txBody>
      </p:sp>
      <p:sp>
        <p:nvSpPr>
          <p:cNvPr id="12304" name="Text Box 15"/>
          <p:cNvSpPr txBox="1">
            <a:spLocks noChangeArrowheads="1"/>
          </p:cNvSpPr>
          <p:nvPr/>
        </p:nvSpPr>
        <p:spPr bwMode="auto">
          <a:xfrm>
            <a:off x="7169868" y="5082886"/>
            <a:ext cx="50847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r"/>
            <a:r>
              <a:rPr lang="en-US" altLang="en-US" sz="1200" b="1">
                <a:latin typeface="Times New Roman" panose="02020603050405020304" pitchFamily="18" charset="0"/>
              </a:rPr>
              <a:t>DBA</a:t>
            </a:r>
          </a:p>
        </p:txBody>
      </p:sp>
      <p:sp>
        <p:nvSpPr>
          <p:cNvPr id="12305" name="Text Box 16"/>
          <p:cNvSpPr txBox="1">
            <a:spLocks noChangeArrowheads="1"/>
          </p:cNvSpPr>
          <p:nvPr/>
        </p:nvSpPr>
        <p:spPr bwMode="auto">
          <a:xfrm>
            <a:off x="4057650" y="2449223"/>
            <a:ext cx="937260"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350" b="1" dirty="0"/>
              <a:t>Decision</a:t>
            </a:r>
            <a:r>
              <a:rPr lang="en-US" altLang="en-US" sz="1350" dirty="0"/>
              <a:t> </a:t>
            </a:r>
            <a:r>
              <a:rPr lang="en-US" altLang="en-US" sz="1350" b="1" dirty="0"/>
              <a:t>Making</a:t>
            </a:r>
          </a:p>
        </p:txBody>
      </p:sp>
      <p:sp>
        <p:nvSpPr>
          <p:cNvPr id="12306" name="Text Box 17"/>
          <p:cNvSpPr txBox="1">
            <a:spLocks noChangeArrowheads="1"/>
          </p:cNvSpPr>
          <p:nvPr/>
        </p:nvSpPr>
        <p:spPr bwMode="auto">
          <a:xfrm>
            <a:off x="3657600" y="3060013"/>
            <a:ext cx="1762021"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Presentation</a:t>
            </a:r>
          </a:p>
        </p:txBody>
      </p:sp>
      <p:sp>
        <p:nvSpPr>
          <p:cNvPr id="12307" name="Text Box 18"/>
          <p:cNvSpPr txBox="1">
            <a:spLocks noChangeArrowheads="1"/>
          </p:cNvSpPr>
          <p:nvPr/>
        </p:nvSpPr>
        <p:spPr bwMode="auto">
          <a:xfrm>
            <a:off x="3600451" y="3330286"/>
            <a:ext cx="1972207"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Visualization Techniques</a:t>
            </a:r>
          </a:p>
        </p:txBody>
      </p:sp>
      <p:sp>
        <p:nvSpPr>
          <p:cNvPr id="12308" name="Text Box 19"/>
          <p:cNvSpPr txBox="1">
            <a:spLocks noChangeArrowheads="1"/>
          </p:cNvSpPr>
          <p:nvPr/>
        </p:nvSpPr>
        <p:spPr bwMode="auto">
          <a:xfrm>
            <a:off x="3886201" y="3639848"/>
            <a:ext cx="133707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Mining</a:t>
            </a:r>
            <a:endParaRPr lang="en-US" altLang="en-US" sz="1350" b="1">
              <a:solidFill>
                <a:schemeClr val="bg1"/>
              </a:solidFill>
            </a:endParaRPr>
          </a:p>
        </p:txBody>
      </p:sp>
      <p:sp>
        <p:nvSpPr>
          <p:cNvPr id="12309" name="Text Box 20"/>
          <p:cNvSpPr txBox="1">
            <a:spLocks noChangeArrowheads="1"/>
          </p:cNvSpPr>
          <p:nvPr/>
        </p:nvSpPr>
        <p:spPr bwMode="auto">
          <a:xfrm>
            <a:off x="3829050" y="3844636"/>
            <a:ext cx="1805302"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Information Discovery</a:t>
            </a:r>
          </a:p>
        </p:txBody>
      </p:sp>
      <p:sp>
        <p:nvSpPr>
          <p:cNvPr id="12310" name="Text Box 21"/>
          <p:cNvSpPr txBox="1">
            <a:spLocks noChangeArrowheads="1"/>
          </p:cNvSpPr>
          <p:nvPr/>
        </p:nvSpPr>
        <p:spPr bwMode="auto">
          <a:xfrm>
            <a:off x="3669507" y="4244686"/>
            <a:ext cx="175974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a:r>
              <a:rPr lang="en-US" altLang="en-US" sz="1350" b="1"/>
              <a:t>Data Exploration</a:t>
            </a:r>
          </a:p>
        </p:txBody>
      </p:sp>
      <p:sp>
        <p:nvSpPr>
          <p:cNvPr id="12311" name="Text Box 23"/>
          <p:cNvSpPr txBox="1">
            <a:spLocks noChangeArrowheads="1"/>
          </p:cNvSpPr>
          <p:nvPr/>
        </p:nvSpPr>
        <p:spPr bwMode="auto">
          <a:xfrm>
            <a:off x="2743200" y="4473286"/>
            <a:ext cx="348615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dirty="0">
                <a:latin typeface="Times New Roman" panose="02020603050405020304" pitchFamily="18" charset="0"/>
              </a:rPr>
              <a:t>Statistical Summary, Querying, and Reporting</a:t>
            </a:r>
            <a:endParaRPr lang="en-US" altLang="en-US" sz="1350" b="1" i="1" dirty="0">
              <a:solidFill>
                <a:schemeClr val="bg1"/>
              </a:solidFill>
              <a:latin typeface="Times New Roman" panose="02020603050405020304" pitchFamily="18" charset="0"/>
            </a:endParaRPr>
          </a:p>
        </p:txBody>
      </p:sp>
      <p:sp>
        <p:nvSpPr>
          <p:cNvPr id="12312" name="Text Box 24"/>
          <p:cNvSpPr txBox="1">
            <a:spLocks noChangeArrowheads="1"/>
          </p:cNvSpPr>
          <p:nvPr/>
        </p:nvSpPr>
        <p:spPr bwMode="auto">
          <a:xfrm>
            <a:off x="2343150" y="4873336"/>
            <a:ext cx="461697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Preprocessing/Integration, Data Warehouses</a:t>
            </a:r>
          </a:p>
        </p:txBody>
      </p:sp>
      <p:sp>
        <p:nvSpPr>
          <p:cNvPr id="12313" name="Text Box 25"/>
          <p:cNvSpPr txBox="1">
            <a:spLocks noChangeArrowheads="1"/>
          </p:cNvSpPr>
          <p:nvPr/>
        </p:nvSpPr>
        <p:spPr bwMode="auto">
          <a:xfrm>
            <a:off x="3829050" y="5159086"/>
            <a:ext cx="133402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a:t>Data Sources</a:t>
            </a:r>
            <a:endParaRPr lang="en-US" altLang="en-US" sz="1350" b="1">
              <a:solidFill>
                <a:schemeClr val="bg1"/>
              </a:solidFill>
            </a:endParaRPr>
          </a:p>
        </p:txBody>
      </p:sp>
      <p:sp>
        <p:nvSpPr>
          <p:cNvPr id="12314" name="Text Box 26"/>
          <p:cNvSpPr txBox="1">
            <a:spLocks noChangeArrowheads="1"/>
          </p:cNvSpPr>
          <p:nvPr/>
        </p:nvSpPr>
        <p:spPr bwMode="auto">
          <a:xfrm>
            <a:off x="1943100" y="5387686"/>
            <a:ext cx="53387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r>
              <a:rPr lang="en-US" altLang="en-US" sz="1350" b="1" i="1">
                <a:latin typeface="Times New Roman" panose="02020603050405020304" pitchFamily="18" charset="0"/>
              </a:rPr>
              <a:t>Paper, Files, Web documents, Scientific experiments, Database Systems</a:t>
            </a:r>
          </a:p>
        </p:txBody>
      </p:sp>
      <p:sp>
        <p:nvSpPr>
          <p:cNvPr id="12315" name="Line 27"/>
          <p:cNvSpPr>
            <a:spLocks noChangeShapeType="1"/>
          </p:cNvSpPr>
          <p:nvPr/>
        </p:nvSpPr>
        <p:spPr bwMode="auto">
          <a:xfrm>
            <a:off x="1485900" y="5673435"/>
            <a:ext cx="62865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Tree>
    <p:extLst>
      <p:ext uri="{BB962C8B-B14F-4D97-AF65-F5344CB8AC3E}">
        <p14:creationId xmlns:p14="http://schemas.microsoft.com/office/powerpoint/2010/main" val="1757411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p:cNvSpPr>
            <a:spLocks noChangeShapeType="1"/>
          </p:cNvSpPr>
          <p:nvPr/>
        </p:nvSpPr>
        <p:spPr bwMode="auto">
          <a:xfrm flipV="1">
            <a:off x="15335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5" name="Line 5"/>
          <p:cNvSpPr>
            <a:spLocks noChangeShapeType="1"/>
          </p:cNvSpPr>
          <p:nvPr/>
        </p:nvSpPr>
        <p:spPr bwMode="auto">
          <a:xfrm flipV="1">
            <a:off x="6562725" y="2362200"/>
            <a:ext cx="4572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6" name="Text Box 17"/>
          <p:cNvSpPr txBox="1">
            <a:spLocks noChangeArrowheads="1"/>
          </p:cNvSpPr>
          <p:nvPr/>
        </p:nvSpPr>
        <p:spPr bwMode="auto">
          <a:xfrm>
            <a:off x="85725" y="2151063"/>
            <a:ext cx="14351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r>
              <a:rPr lang="en-US" altLang="en-US" sz="1800" b="1"/>
              <a:t>Input Data</a:t>
            </a:r>
            <a:endParaRPr lang="en-US" altLang="en-US" sz="1600"/>
          </a:p>
        </p:txBody>
      </p:sp>
      <p:sp>
        <p:nvSpPr>
          <p:cNvPr id="7" name="Rectangle 21"/>
          <p:cNvSpPr>
            <a:spLocks noChangeArrowheads="1"/>
          </p:cNvSpPr>
          <p:nvPr/>
        </p:nvSpPr>
        <p:spPr bwMode="auto">
          <a:xfrm>
            <a:off x="19907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8" name="Rectangle 22"/>
          <p:cNvSpPr>
            <a:spLocks noChangeArrowheads="1"/>
          </p:cNvSpPr>
          <p:nvPr/>
        </p:nvSpPr>
        <p:spPr bwMode="auto">
          <a:xfrm>
            <a:off x="3667125" y="1981200"/>
            <a:ext cx="9144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9" name="WordArt 29"/>
          <p:cNvSpPr>
            <a:spLocks noChangeArrowheads="1" noChangeShapeType="1" noTextEdit="1"/>
          </p:cNvSpPr>
          <p:nvPr/>
        </p:nvSpPr>
        <p:spPr bwMode="auto">
          <a:xfrm rot="823813">
            <a:off x="7096125" y="1676400"/>
            <a:ext cx="1743075" cy="1295400"/>
          </a:xfrm>
          <a:prstGeom prst="rect">
            <a:avLst/>
          </a:prstGeom>
        </p:spPr>
        <p:txBody>
          <a:bodyPr wrap="none" fromWordArt="1">
            <a:prstTxWarp prst="textCascadeUp">
              <a:avLst>
                <a:gd name="adj" fmla="val 44444"/>
              </a:avLst>
            </a:prstTxWarp>
            <a:scene3d>
              <a:camera prst="legacyPerspectiveFront">
                <a:rot lat="20519990" lon="1080000" rev="0"/>
              </a:camera>
              <a:lightRig rig="legacyHarsh2" dir="b"/>
            </a:scene3d>
            <a:sp3d extrusionH="430200" prstMaterial="legacyMatte">
              <a:extrusionClr>
                <a:srgbClr val="FF6600"/>
              </a:extrusionClr>
              <a:contourClr>
                <a:srgbClr val="FFE701"/>
              </a:contourClr>
            </a:sp3d>
          </a:bodyPr>
          <a:lstStyle/>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Pattern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Information</a:t>
            </a:r>
          </a:p>
          <a:p>
            <a:pPr algn="ctr"/>
            <a:r>
              <a:rPr lang="en-US" kern="10">
                <a:ln w="9525">
                  <a:round/>
                  <a:headEnd/>
                  <a:tailEnd/>
                </a:ln>
                <a:gradFill rotWithShape="1">
                  <a:gsLst>
                    <a:gs pos="0">
                      <a:srgbClr val="FFE701"/>
                    </a:gs>
                    <a:gs pos="100000">
                      <a:srgbClr val="FE3E02"/>
                    </a:gs>
                  </a:gsLst>
                  <a:lin ang="4560000" scaled="1"/>
                </a:gradFill>
                <a:latin typeface="Impact" panose="020B0806030902050204" pitchFamily="34" charset="0"/>
              </a:rPr>
              <a:t>Knowledge</a:t>
            </a:r>
          </a:p>
        </p:txBody>
      </p:sp>
      <p:sp>
        <p:nvSpPr>
          <p:cNvPr id="10" name="Text Box 32"/>
          <p:cNvSpPr txBox="1">
            <a:spLocks noChangeArrowheads="1"/>
          </p:cNvSpPr>
          <p:nvPr/>
        </p:nvSpPr>
        <p:spPr bwMode="auto">
          <a:xfrm>
            <a:off x="3514725" y="2057400"/>
            <a:ext cx="1295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2000" b="1">
                <a:solidFill>
                  <a:schemeClr val="hlink"/>
                </a:solidFill>
              </a:rPr>
              <a:t>Data Mining</a:t>
            </a:r>
          </a:p>
        </p:txBody>
      </p:sp>
      <p:sp>
        <p:nvSpPr>
          <p:cNvPr id="11" name="Text Box 44"/>
          <p:cNvSpPr txBox="1">
            <a:spLocks noChangeArrowheads="1"/>
          </p:cNvSpPr>
          <p:nvPr/>
        </p:nvSpPr>
        <p:spPr bwMode="auto">
          <a:xfrm>
            <a:off x="1762125" y="2149475"/>
            <a:ext cx="14478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spcBef>
                <a:spcPct val="50000"/>
              </a:spcBef>
            </a:pPr>
            <a:r>
              <a:rPr lang="en-US" altLang="en-US" sz="1400" b="1"/>
              <a:t>Data Pre-Processing</a:t>
            </a:r>
          </a:p>
        </p:txBody>
      </p:sp>
      <p:sp>
        <p:nvSpPr>
          <p:cNvPr id="12" name="Line 45"/>
          <p:cNvSpPr>
            <a:spLocks noChangeShapeType="1"/>
          </p:cNvSpPr>
          <p:nvPr/>
        </p:nvSpPr>
        <p:spPr bwMode="auto">
          <a:xfrm flipV="1">
            <a:off x="31337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46"/>
          <p:cNvSpPr>
            <a:spLocks noChangeShapeType="1"/>
          </p:cNvSpPr>
          <p:nvPr/>
        </p:nvSpPr>
        <p:spPr bwMode="auto">
          <a:xfrm flipV="1">
            <a:off x="4886325" y="2362200"/>
            <a:ext cx="381000" cy="0"/>
          </a:xfrm>
          <a:prstGeom prst="line">
            <a:avLst/>
          </a:prstGeom>
          <a:noFill/>
          <a:ln w="38100">
            <a:solidFill>
              <a:schemeClr val="tx1"/>
            </a:solidFill>
            <a:round/>
            <a:headEnd type="none" w="sm" len="sm"/>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Rectangle 47"/>
          <p:cNvSpPr>
            <a:spLocks noChangeArrowheads="1"/>
          </p:cNvSpPr>
          <p:nvPr/>
        </p:nvSpPr>
        <p:spPr bwMode="auto">
          <a:xfrm>
            <a:off x="5419725" y="1981200"/>
            <a:ext cx="990600" cy="1066800"/>
          </a:xfrm>
          <a:prstGeom prst="rect">
            <a:avLst/>
          </a:prstGeom>
          <a:solidFill>
            <a:srgbClr val="00CC66"/>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00CC66"/>
            </a:extrusionClr>
            <a:contourClr>
              <a:srgbClr val="00CC66"/>
            </a:contourClr>
          </a:sp3d>
        </p:spPr>
        <p:txBody>
          <a:bodyPr wrap="none" anchor="ctr">
            <a:flatTx/>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5" name="Text Box 48"/>
          <p:cNvSpPr txBox="1">
            <a:spLocks noChangeArrowheads="1"/>
          </p:cNvSpPr>
          <p:nvPr/>
        </p:nvSpPr>
        <p:spPr bwMode="auto">
          <a:xfrm>
            <a:off x="5343525" y="2085975"/>
            <a:ext cx="12954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algn="ctr" eaLnBrk="1" hangingPunct="1"/>
            <a:r>
              <a:rPr lang="en-US" altLang="en-US" sz="1600" b="1"/>
              <a:t>Post-Processing</a:t>
            </a:r>
          </a:p>
        </p:txBody>
      </p:sp>
      <p:grpSp>
        <p:nvGrpSpPr>
          <p:cNvPr id="16" name="Group 52"/>
          <p:cNvGrpSpPr>
            <a:grpSpLocks/>
          </p:cNvGrpSpPr>
          <p:nvPr/>
        </p:nvGrpSpPr>
        <p:grpSpPr bwMode="auto">
          <a:xfrm>
            <a:off x="542925" y="3886200"/>
            <a:ext cx="2362200" cy="1143000"/>
            <a:chOff x="288" y="2880"/>
            <a:chExt cx="1488" cy="720"/>
          </a:xfrm>
        </p:grpSpPr>
        <p:sp>
          <p:nvSpPr>
            <p:cNvPr id="17" name="Rectangle 50"/>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18" name="Text Box 51"/>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Data integration</a:t>
              </a:r>
            </a:p>
            <a:p>
              <a:pPr eaLnBrk="1" hangingPunct="1">
                <a:lnSpc>
                  <a:spcPct val="60000"/>
                </a:lnSpc>
                <a:spcBef>
                  <a:spcPct val="50000"/>
                </a:spcBef>
              </a:pPr>
              <a:r>
                <a:rPr lang="en-US" altLang="en-US" sz="1600"/>
                <a:t>Normalization</a:t>
              </a:r>
            </a:p>
            <a:p>
              <a:pPr eaLnBrk="1" hangingPunct="1">
                <a:lnSpc>
                  <a:spcPct val="60000"/>
                </a:lnSpc>
                <a:spcBef>
                  <a:spcPct val="50000"/>
                </a:spcBef>
              </a:pPr>
              <a:r>
                <a:rPr lang="en-US" altLang="en-US" sz="1600"/>
                <a:t>Feature selection</a:t>
              </a:r>
            </a:p>
            <a:p>
              <a:pPr eaLnBrk="1" hangingPunct="1">
                <a:lnSpc>
                  <a:spcPct val="60000"/>
                </a:lnSpc>
                <a:spcBef>
                  <a:spcPct val="50000"/>
                </a:spcBef>
              </a:pPr>
              <a:r>
                <a:rPr lang="en-US" altLang="en-US" sz="1600"/>
                <a:t>Dimension reduction</a:t>
              </a:r>
            </a:p>
          </p:txBody>
        </p:sp>
      </p:grpSp>
      <p:sp>
        <p:nvSpPr>
          <p:cNvPr id="19" name="Rectangle 54"/>
          <p:cNvSpPr>
            <a:spLocks noChangeArrowheads="1"/>
          </p:cNvSpPr>
          <p:nvPr/>
        </p:nvSpPr>
        <p:spPr bwMode="auto">
          <a:xfrm>
            <a:off x="3057525" y="3886200"/>
            <a:ext cx="2362200"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0" name="Text Box 55"/>
          <p:cNvSpPr txBox="1">
            <a:spLocks noChangeArrowheads="1"/>
          </p:cNvSpPr>
          <p:nvPr/>
        </p:nvSpPr>
        <p:spPr bwMode="auto">
          <a:xfrm>
            <a:off x="3057525" y="3962400"/>
            <a:ext cx="2438400" cy="1436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50000"/>
              </a:lnSpc>
              <a:spcBef>
                <a:spcPct val="50000"/>
              </a:spcBef>
            </a:pPr>
            <a:r>
              <a:rPr lang="en-US" altLang="en-US" sz="1600"/>
              <a:t>Pattern discovery</a:t>
            </a:r>
          </a:p>
          <a:p>
            <a:pPr eaLnBrk="1" hangingPunct="1">
              <a:lnSpc>
                <a:spcPct val="50000"/>
              </a:lnSpc>
              <a:spcBef>
                <a:spcPct val="50000"/>
              </a:spcBef>
            </a:pPr>
            <a:r>
              <a:rPr lang="en-US" altLang="en-US" sz="1600"/>
              <a:t>Association &amp; correlation</a:t>
            </a:r>
          </a:p>
          <a:p>
            <a:pPr eaLnBrk="1" hangingPunct="1">
              <a:lnSpc>
                <a:spcPct val="50000"/>
              </a:lnSpc>
              <a:spcBef>
                <a:spcPct val="50000"/>
              </a:spcBef>
            </a:pPr>
            <a:r>
              <a:rPr lang="en-US" altLang="en-US" sz="1600"/>
              <a:t>Classification</a:t>
            </a:r>
          </a:p>
          <a:p>
            <a:pPr eaLnBrk="1" hangingPunct="1">
              <a:lnSpc>
                <a:spcPct val="50000"/>
              </a:lnSpc>
              <a:spcBef>
                <a:spcPct val="50000"/>
              </a:spcBef>
            </a:pPr>
            <a:r>
              <a:rPr lang="en-US" altLang="en-US" sz="1600"/>
              <a:t>Clustering</a:t>
            </a:r>
          </a:p>
          <a:p>
            <a:pPr eaLnBrk="1" hangingPunct="1">
              <a:lnSpc>
                <a:spcPct val="50000"/>
              </a:lnSpc>
              <a:spcBef>
                <a:spcPct val="50000"/>
              </a:spcBef>
            </a:pPr>
            <a:r>
              <a:rPr lang="en-US" altLang="en-US" sz="1600"/>
              <a:t>Outlier analysis</a:t>
            </a:r>
          </a:p>
          <a:p>
            <a:pPr eaLnBrk="1" hangingPunct="1">
              <a:lnSpc>
                <a:spcPct val="50000"/>
              </a:lnSpc>
              <a:spcBef>
                <a:spcPct val="50000"/>
              </a:spcBef>
            </a:pPr>
            <a:r>
              <a:rPr lang="en-US" altLang="en-US" sz="1600"/>
              <a:t>… … … …</a:t>
            </a:r>
          </a:p>
        </p:txBody>
      </p:sp>
      <p:grpSp>
        <p:nvGrpSpPr>
          <p:cNvPr id="21" name="Group 56"/>
          <p:cNvGrpSpPr>
            <a:grpSpLocks/>
          </p:cNvGrpSpPr>
          <p:nvPr/>
        </p:nvGrpSpPr>
        <p:grpSpPr bwMode="auto">
          <a:xfrm>
            <a:off x="5876925" y="3886200"/>
            <a:ext cx="2362200" cy="1143000"/>
            <a:chOff x="288" y="2880"/>
            <a:chExt cx="1488" cy="720"/>
          </a:xfrm>
        </p:grpSpPr>
        <p:sp>
          <p:nvSpPr>
            <p:cNvPr id="22" name="Rectangle 57"/>
            <p:cNvSpPr>
              <a:spLocks noChangeArrowheads="1"/>
            </p:cNvSpPr>
            <p:nvPr/>
          </p:nvSpPr>
          <p:spPr bwMode="auto">
            <a:xfrm>
              <a:off x="288" y="2880"/>
              <a:ext cx="1344" cy="72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3" name="Text Box 58"/>
            <p:cNvSpPr txBox="1">
              <a:spLocks noChangeArrowheads="1"/>
            </p:cNvSpPr>
            <p:nvPr/>
          </p:nvSpPr>
          <p:spPr bwMode="auto">
            <a:xfrm>
              <a:off x="288" y="2943"/>
              <a:ext cx="1488" cy="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lnSpc>
                  <a:spcPct val="60000"/>
                </a:lnSpc>
                <a:spcBef>
                  <a:spcPct val="50000"/>
                </a:spcBef>
              </a:pPr>
              <a:r>
                <a:rPr lang="en-US" altLang="en-US" sz="1600"/>
                <a:t>Pattern evaluation</a:t>
              </a:r>
            </a:p>
            <a:p>
              <a:pPr eaLnBrk="1" hangingPunct="1">
                <a:lnSpc>
                  <a:spcPct val="60000"/>
                </a:lnSpc>
                <a:spcBef>
                  <a:spcPct val="50000"/>
                </a:spcBef>
              </a:pPr>
              <a:r>
                <a:rPr lang="en-US" altLang="en-US" sz="1600"/>
                <a:t>Pattern selection</a:t>
              </a:r>
            </a:p>
            <a:p>
              <a:pPr eaLnBrk="1" hangingPunct="1">
                <a:lnSpc>
                  <a:spcPct val="60000"/>
                </a:lnSpc>
                <a:spcBef>
                  <a:spcPct val="50000"/>
                </a:spcBef>
              </a:pPr>
              <a:r>
                <a:rPr lang="en-US" altLang="en-US" sz="1600"/>
                <a:t>Pattern interpretation</a:t>
              </a:r>
            </a:p>
            <a:p>
              <a:pPr eaLnBrk="1" hangingPunct="1">
                <a:lnSpc>
                  <a:spcPct val="60000"/>
                </a:lnSpc>
                <a:spcBef>
                  <a:spcPct val="50000"/>
                </a:spcBef>
              </a:pPr>
              <a:r>
                <a:rPr lang="en-US" altLang="en-US" sz="1600"/>
                <a:t>Pattern visualization</a:t>
              </a:r>
            </a:p>
          </p:txBody>
        </p:sp>
      </p:grpSp>
      <p:sp>
        <p:nvSpPr>
          <p:cNvPr id="24" name="AutoShape 62"/>
          <p:cNvSpPr>
            <a:spLocks noChangeArrowheads="1"/>
          </p:cNvSpPr>
          <p:nvPr/>
        </p:nvSpPr>
        <p:spPr bwMode="auto">
          <a:xfrm rot="11343990">
            <a:off x="18383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5" name="AutoShape 63"/>
          <p:cNvSpPr>
            <a:spLocks noChangeArrowheads="1"/>
          </p:cNvSpPr>
          <p:nvPr/>
        </p:nvSpPr>
        <p:spPr bwMode="auto">
          <a:xfrm rot="11343990">
            <a:off x="36671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6" name="AutoShape 64"/>
          <p:cNvSpPr>
            <a:spLocks noChangeArrowheads="1"/>
          </p:cNvSpPr>
          <p:nvPr/>
        </p:nvSpPr>
        <p:spPr bwMode="auto">
          <a:xfrm rot="11343990">
            <a:off x="5800725" y="2819400"/>
            <a:ext cx="304800" cy="990600"/>
          </a:xfrm>
          <a:prstGeom prst="curvedLeftArrow">
            <a:avLst>
              <a:gd name="adj1" fmla="val 65000"/>
              <a:gd name="adj2" fmla="val 130000"/>
              <a:gd name="adj3" fmla="val 33333"/>
            </a:avLst>
          </a:prstGeom>
          <a:solidFill>
            <a:schemeClr val="accent1"/>
          </a:solidFill>
          <a:ln w="9525">
            <a:solidFill>
              <a:schemeClr val="tx1"/>
            </a:solidFill>
            <a:miter lim="800000"/>
            <a:headEnd/>
            <a:tailEnd/>
          </a:ln>
        </p:spPr>
        <p:txBody>
          <a:bodyPr wrap="none" anchor="ctr"/>
          <a:lstStyle>
            <a:lvl1pPr eaLnBrk="0" hangingPunct="0">
              <a:defRPr sz="2800">
                <a:solidFill>
                  <a:schemeClr val="tx1"/>
                </a:solidFill>
                <a:latin typeface="Tahoma" panose="020B0604030504040204" pitchFamily="34" charset="0"/>
              </a:defRPr>
            </a:lvl1pPr>
            <a:lvl2pPr marL="742950" indent="-285750" eaLnBrk="0" hangingPunct="0">
              <a:defRPr sz="2800">
                <a:solidFill>
                  <a:schemeClr val="tx1"/>
                </a:solidFill>
                <a:latin typeface="Tahoma" panose="020B0604030504040204" pitchFamily="34" charset="0"/>
              </a:defRPr>
            </a:lvl2pPr>
            <a:lvl3pPr marL="1143000" indent="-228600" eaLnBrk="0" hangingPunct="0">
              <a:defRPr sz="2800">
                <a:solidFill>
                  <a:schemeClr val="tx1"/>
                </a:solidFill>
                <a:latin typeface="Tahoma" panose="020B0604030504040204" pitchFamily="34" charset="0"/>
              </a:defRPr>
            </a:lvl3pPr>
            <a:lvl4pPr marL="1600200" indent="-228600" eaLnBrk="0" hangingPunct="0">
              <a:defRPr sz="2800">
                <a:solidFill>
                  <a:schemeClr val="tx1"/>
                </a:solidFill>
                <a:latin typeface="Tahoma" panose="020B0604030504040204" pitchFamily="34" charset="0"/>
              </a:defRPr>
            </a:lvl4pPr>
            <a:lvl5pPr marL="2057400" indent="-228600" eaLnBrk="0" hangingPunct="0">
              <a:defRPr sz="2800">
                <a:solidFill>
                  <a:schemeClr val="tx1"/>
                </a:solidFill>
                <a:latin typeface="Tahoma" panose="020B0604030504040204" pitchFamily="34" charset="0"/>
              </a:defRPr>
            </a:lvl5pPr>
            <a:lvl6pPr marL="2514600" indent="-228600" eaLnBrk="0" fontAlgn="base" hangingPunct="0">
              <a:spcBef>
                <a:spcPct val="0"/>
              </a:spcBef>
              <a:spcAft>
                <a:spcPct val="0"/>
              </a:spcAft>
              <a:defRPr sz="2800">
                <a:solidFill>
                  <a:schemeClr val="tx1"/>
                </a:solidFill>
                <a:latin typeface="Tahoma" panose="020B0604030504040204" pitchFamily="34" charset="0"/>
              </a:defRPr>
            </a:lvl6pPr>
            <a:lvl7pPr marL="2971800" indent="-228600" eaLnBrk="0" fontAlgn="base" hangingPunct="0">
              <a:spcBef>
                <a:spcPct val="0"/>
              </a:spcBef>
              <a:spcAft>
                <a:spcPct val="0"/>
              </a:spcAft>
              <a:defRPr sz="2800">
                <a:solidFill>
                  <a:schemeClr val="tx1"/>
                </a:solidFill>
                <a:latin typeface="Tahoma" panose="020B0604030504040204" pitchFamily="34" charset="0"/>
              </a:defRPr>
            </a:lvl7pPr>
            <a:lvl8pPr marL="3429000" indent="-228600" eaLnBrk="0" fontAlgn="base" hangingPunct="0">
              <a:spcBef>
                <a:spcPct val="0"/>
              </a:spcBef>
              <a:spcAft>
                <a:spcPct val="0"/>
              </a:spcAft>
              <a:defRPr sz="2800">
                <a:solidFill>
                  <a:schemeClr val="tx1"/>
                </a:solidFill>
                <a:latin typeface="Tahoma" panose="020B0604030504040204" pitchFamily="34" charset="0"/>
              </a:defRPr>
            </a:lvl8pPr>
            <a:lvl9pPr marL="3886200" indent="-228600" eaLnBrk="0" fontAlgn="base" hangingPunct="0">
              <a:spcBef>
                <a:spcPct val="0"/>
              </a:spcBef>
              <a:spcAft>
                <a:spcPct val="0"/>
              </a:spcAft>
              <a:defRPr sz="2800">
                <a:solidFill>
                  <a:schemeClr val="tx1"/>
                </a:solidFill>
                <a:latin typeface="Tahoma" panose="020B0604030504040204" pitchFamily="34" charset="0"/>
              </a:defRPr>
            </a:lvl9pPr>
          </a:lstStyle>
          <a:p>
            <a:pPr eaLnBrk="1" hangingPunct="1"/>
            <a:endParaRPr lang="en-US" altLang="en-US"/>
          </a:p>
        </p:txBody>
      </p:sp>
      <p:sp>
        <p:nvSpPr>
          <p:cNvPr id="28" name="Slide Number Placeholder 27"/>
          <p:cNvSpPr>
            <a:spLocks noGrp="1"/>
          </p:cNvSpPr>
          <p:nvPr>
            <p:ph type="sldNum" sz="quarter" idx="14"/>
          </p:nvPr>
        </p:nvSpPr>
        <p:spPr/>
        <p:txBody>
          <a:bodyPr/>
          <a:lstStyle/>
          <a:p>
            <a:fld id="{D26740DE-8293-487D-9531-1FF883CE0649}" type="slidenum">
              <a:rPr lang="en-US" smtClean="0"/>
              <a:t>13</a:t>
            </a:fld>
            <a:endParaRPr lang="en-US"/>
          </a:p>
        </p:txBody>
      </p:sp>
      <p:sp>
        <p:nvSpPr>
          <p:cNvPr id="27" name="Rectangle 2"/>
          <p:cNvSpPr>
            <a:spLocks noGrp="1" noChangeArrowheads="1"/>
          </p:cNvSpPr>
          <p:nvPr>
            <p:ph type="title" idx="4294967295"/>
          </p:nvPr>
        </p:nvSpPr>
        <p:spPr>
          <a:xfrm>
            <a:off x="-1059772" y="821462"/>
            <a:ext cx="7886700" cy="406400"/>
          </a:xfrm>
          <a:noFill/>
        </p:spPr>
        <p:txBody>
          <a:bodyPr vert="horz" lIns="69056" tIns="34529" rIns="69056" bIns="34529" rtlCol="0" anchor="ctr">
            <a:noAutofit/>
          </a:bodyPr>
          <a:lstStyle/>
          <a:p>
            <a:pPr algn="ctr" eaLnBrk="1" hangingPunct="1"/>
            <a:r>
              <a:rPr lang="en-US" altLang="en-US" sz="3600" b="1" dirty="0">
                <a:latin typeface="+mn-lt"/>
              </a:rPr>
              <a:t>Data Mining/KDD Process</a:t>
            </a:r>
          </a:p>
        </p:txBody>
      </p:sp>
      <p:sp>
        <p:nvSpPr>
          <p:cNvPr id="2" name="TextBox 1"/>
          <p:cNvSpPr txBox="1"/>
          <p:nvPr/>
        </p:nvSpPr>
        <p:spPr>
          <a:xfrm>
            <a:off x="5669279" y="5436525"/>
            <a:ext cx="3189591" cy="307777"/>
          </a:xfrm>
          <a:prstGeom prst="rect">
            <a:avLst/>
          </a:prstGeom>
          <a:noFill/>
        </p:spPr>
        <p:txBody>
          <a:bodyPr wrap="none" rtlCol="0">
            <a:spAutoFit/>
          </a:bodyPr>
          <a:lstStyle/>
          <a:p>
            <a:r>
              <a:rPr lang="en-US" sz="1400" dirty="0"/>
              <a:t>KDD – Knowledge Discovery in Databases</a:t>
            </a:r>
          </a:p>
        </p:txBody>
      </p:sp>
    </p:spTree>
    <p:extLst>
      <p:ext uri="{BB962C8B-B14F-4D97-AF65-F5344CB8AC3E}">
        <p14:creationId xmlns:p14="http://schemas.microsoft.com/office/powerpoint/2010/main" val="1541100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nSpc>
                <a:spcPct val="110000"/>
              </a:lnSpc>
              <a:spcBef>
                <a:spcPts val="450"/>
              </a:spcBef>
              <a:spcAft>
                <a:spcPts val="450"/>
              </a:spcAft>
              <a:buNone/>
            </a:pPr>
            <a:r>
              <a:rPr lang="en-US" dirty="0"/>
              <a:t>According to Tom M. Mitchell, Chair of Machine Learning at Carnegie Mellon University and author of the book </a:t>
            </a:r>
            <a:r>
              <a:rPr lang="en-US" i="1" dirty="0"/>
              <a:t>Machine Learning</a:t>
            </a:r>
            <a:r>
              <a:rPr lang="en-US" dirty="0"/>
              <a:t> (McGraw-Hill), </a:t>
            </a:r>
          </a:p>
          <a:p>
            <a:pPr marL="342900" lvl="1" indent="0">
              <a:lnSpc>
                <a:spcPct val="110000"/>
              </a:lnSpc>
              <a:spcBef>
                <a:spcPts val="450"/>
              </a:spcBef>
              <a:buNone/>
            </a:pPr>
            <a:r>
              <a:rPr lang="en-US" dirty="0"/>
              <a:t>A computer program is said to learn from experience E with respect to some class of tasks T and performance measure P, if its performance at tasks in T, as measured by P, improves with the experience E.</a:t>
            </a:r>
          </a:p>
          <a:p>
            <a:pPr marL="342900" lvl="1" indent="0">
              <a:lnSpc>
                <a:spcPct val="110000"/>
              </a:lnSpc>
              <a:spcBef>
                <a:spcPts val="450"/>
              </a:spcBef>
              <a:buNone/>
            </a:pPr>
            <a:r>
              <a:rPr lang="en-US" dirty="0"/>
              <a:t>We now have a set of objects to define machine learning:</a:t>
            </a:r>
          </a:p>
          <a:p>
            <a:pPr marL="685800" lvl="2" indent="0">
              <a:lnSpc>
                <a:spcPct val="110000"/>
              </a:lnSpc>
              <a:spcBef>
                <a:spcPts val="0"/>
              </a:spcBef>
              <a:buNone/>
            </a:pPr>
            <a:r>
              <a:rPr lang="en-US" sz="1800" dirty="0"/>
              <a:t>Task (T), Experience (E),  and Performance (P)</a:t>
            </a:r>
          </a:p>
          <a:p>
            <a:pPr marL="342900" lvl="1" indent="0">
              <a:lnSpc>
                <a:spcPct val="110000"/>
              </a:lnSpc>
              <a:spcBef>
                <a:spcPts val="450"/>
              </a:spcBef>
              <a:buNone/>
            </a:pPr>
            <a:r>
              <a:rPr lang="en-US" dirty="0"/>
              <a:t>With a computer running a set of tasks, the experience should be leading to performance increases (to satisfy the definition)</a:t>
            </a:r>
          </a:p>
          <a:p>
            <a:pPr marL="342900" lvl="1" indent="0">
              <a:lnSpc>
                <a:spcPct val="110000"/>
              </a:lnSpc>
              <a:spcBef>
                <a:spcPts val="450"/>
              </a:spcBef>
              <a:buNone/>
            </a:pPr>
            <a:endParaRPr lang="en-US" dirty="0"/>
          </a:p>
          <a:p>
            <a:pPr marL="0" indent="0">
              <a:lnSpc>
                <a:spcPct val="110000"/>
              </a:lnSpc>
              <a:spcBef>
                <a:spcPts val="450"/>
              </a:spcBef>
              <a:buNone/>
            </a:pPr>
            <a:r>
              <a:rPr lang="en-US" dirty="0"/>
              <a:t>Many data mining tasks are executed successfully with help of machine learning</a:t>
            </a:r>
          </a:p>
        </p:txBody>
      </p:sp>
      <p:sp>
        <p:nvSpPr>
          <p:cNvPr id="5" name="Slide Number Placeholder 4"/>
          <p:cNvSpPr>
            <a:spLocks noGrp="1"/>
          </p:cNvSpPr>
          <p:nvPr>
            <p:ph type="sldNum" sz="quarter" idx="14"/>
          </p:nvPr>
        </p:nvSpPr>
        <p:spPr/>
        <p:txBody>
          <a:bodyPr/>
          <a:lstStyle/>
          <a:p>
            <a:fld id="{D26740DE-8293-487D-9531-1FF883CE0649}" type="slidenum">
              <a:rPr lang="en-US" smtClean="0"/>
              <a:t>14</a:t>
            </a:fld>
            <a:endParaRPr lang="en-US"/>
          </a:p>
        </p:txBody>
      </p:sp>
      <p:sp>
        <p:nvSpPr>
          <p:cNvPr id="2" name="Title 1"/>
          <p:cNvSpPr>
            <a:spLocks noGrp="1"/>
          </p:cNvSpPr>
          <p:nvPr>
            <p:ph type="title" idx="4294967295"/>
          </p:nvPr>
        </p:nvSpPr>
        <p:spPr>
          <a:xfrm>
            <a:off x="-550416" y="777659"/>
            <a:ext cx="7886700" cy="633413"/>
          </a:xfrm>
        </p:spPr>
        <p:txBody>
          <a:bodyPr>
            <a:normAutofit/>
          </a:bodyPr>
          <a:lstStyle/>
          <a:p>
            <a:pPr algn="ctr"/>
            <a:r>
              <a:rPr lang="en-US" sz="3600" b="1" dirty="0">
                <a:latin typeface="+mn-lt"/>
              </a:rPr>
              <a:t>Data Mining &amp; Machine Learning</a:t>
            </a:r>
          </a:p>
        </p:txBody>
      </p:sp>
      <p:sp>
        <p:nvSpPr>
          <p:cNvPr id="6" name="Rectangle 5"/>
          <p:cNvSpPr/>
          <p:nvPr/>
        </p:nvSpPr>
        <p:spPr>
          <a:xfrm>
            <a:off x="1268965" y="6337237"/>
            <a:ext cx="6850626" cy="230832"/>
          </a:xfrm>
          <a:prstGeom prst="rect">
            <a:avLst/>
          </a:prstGeom>
        </p:spPr>
        <p:txBody>
          <a:bodyPr wrap="square">
            <a:spAutoFit/>
          </a:bodyPr>
          <a:lstStyle/>
          <a:p>
            <a:pPr algn="ctr"/>
            <a:r>
              <a:rPr lang="en-US" sz="900" dirty="0"/>
              <a:t>Machine Learning: Hands-on for Developers and Technical Professionals by  Jason Bell  John Wiley &amp; Sons</a:t>
            </a:r>
          </a:p>
        </p:txBody>
      </p:sp>
    </p:spTree>
    <p:extLst>
      <p:ext uri="{BB962C8B-B14F-4D97-AF65-F5344CB8AC3E}">
        <p14:creationId xmlns:p14="http://schemas.microsoft.com/office/powerpoint/2010/main" val="1523018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3"/>
          <p:cNvSpPr>
            <a:spLocks noGrp="1" noChangeArrowheads="1"/>
          </p:cNvSpPr>
          <p:nvPr>
            <p:ph idx="1"/>
          </p:nvPr>
        </p:nvSpPr>
        <p:spPr>
          <a:noFill/>
        </p:spPr>
        <p:txBody>
          <a:bodyPr vert="horz" lIns="69056" tIns="34529" rIns="69056" bIns="34529" rtlCol="0">
            <a:noAutofit/>
          </a:bodyPr>
          <a:lstStyle/>
          <a:p>
            <a:pPr eaLnBrk="1" hangingPunct="1">
              <a:lnSpc>
                <a:spcPct val="100000"/>
              </a:lnSpc>
            </a:pPr>
            <a:r>
              <a:rPr lang="en-US" altLang="en-US" sz="1800" b="1" u="sng" dirty="0"/>
              <a:t>Data to be mined</a:t>
            </a:r>
            <a:endParaRPr lang="en-US" altLang="en-US" sz="1800" dirty="0"/>
          </a:p>
          <a:p>
            <a:pPr lvl="1" eaLnBrk="1" hangingPunct="1">
              <a:lnSpc>
                <a:spcPct val="100000"/>
              </a:lnSpc>
            </a:pPr>
            <a:r>
              <a:rPr lang="en-US" altLang="en-US" sz="1800" dirty="0"/>
              <a:t>Database data (extended-relational, object-oriented, heterogeneous, legacy), data warehouse, transactional data, stream, spatiotemporal, time-series, sequence, text and web, multi-media, graphs &amp; social and information networks</a:t>
            </a:r>
          </a:p>
          <a:p>
            <a:pPr eaLnBrk="1" hangingPunct="1">
              <a:lnSpc>
                <a:spcPct val="100000"/>
              </a:lnSpc>
            </a:pPr>
            <a:r>
              <a:rPr lang="en-US" altLang="en-US" sz="1800" b="1" u="sng" dirty="0"/>
              <a:t>Knowledge to be mined (or: Data mining functions)</a:t>
            </a:r>
            <a:endParaRPr lang="en-US" altLang="en-US" sz="1800" dirty="0"/>
          </a:p>
          <a:p>
            <a:pPr lvl="1" eaLnBrk="1" hangingPunct="1">
              <a:lnSpc>
                <a:spcPct val="100000"/>
              </a:lnSpc>
            </a:pPr>
            <a:r>
              <a:rPr lang="en-US" altLang="en-US" sz="1800" dirty="0"/>
              <a:t>Characterization, discrimination, association, classification, clustering, trend/deviation, outlier analysis, etc.</a:t>
            </a:r>
          </a:p>
          <a:p>
            <a:pPr lvl="1" eaLnBrk="1" hangingPunct="1">
              <a:lnSpc>
                <a:spcPct val="100000"/>
              </a:lnSpc>
            </a:pPr>
            <a:r>
              <a:rPr lang="en-US" altLang="en-US" sz="1800" dirty="0"/>
              <a:t>Descriptive vs. predictive data mining </a:t>
            </a:r>
          </a:p>
          <a:p>
            <a:pPr lvl="1" eaLnBrk="1" hangingPunct="1">
              <a:lnSpc>
                <a:spcPct val="100000"/>
              </a:lnSpc>
            </a:pPr>
            <a:r>
              <a:rPr lang="en-US" altLang="en-US" sz="1800" dirty="0"/>
              <a:t>Multiple/integrated functions and mining at multiple levels</a:t>
            </a:r>
          </a:p>
          <a:p>
            <a:pPr eaLnBrk="1" hangingPunct="1">
              <a:lnSpc>
                <a:spcPct val="100000"/>
              </a:lnSpc>
            </a:pPr>
            <a:r>
              <a:rPr lang="en-US" altLang="en-US" sz="1800" b="1" u="sng" dirty="0"/>
              <a:t>Techniques utilized</a:t>
            </a:r>
            <a:endParaRPr lang="en-US" altLang="en-US" sz="1800" b="1" dirty="0"/>
          </a:p>
          <a:p>
            <a:pPr lvl="1" eaLnBrk="1" hangingPunct="1">
              <a:lnSpc>
                <a:spcPct val="100000"/>
              </a:lnSpc>
            </a:pPr>
            <a:r>
              <a:rPr lang="en-US" altLang="en-US" sz="1800" dirty="0"/>
              <a:t>Data-intensive, data warehouse (OLAP), machine learning, statistics, pattern recognition, visualization, high-performance, etc.</a:t>
            </a:r>
          </a:p>
          <a:p>
            <a:pPr eaLnBrk="1" hangingPunct="1">
              <a:lnSpc>
                <a:spcPct val="100000"/>
              </a:lnSpc>
            </a:pPr>
            <a:r>
              <a:rPr lang="en-US" altLang="en-US" sz="1800" b="1" u="sng" dirty="0"/>
              <a:t>Applications adapted</a:t>
            </a:r>
          </a:p>
          <a:p>
            <a:pPr lvl="1" eaLnBrk="1" hangingPunct="1">
              <a:lnSpc>
                <a:spcPct val="100000"/>
              </a:lnSpc>
            </a:pPr>
            <a:r>
              <a:rPr lang="en-US" altLang="en-US" sz="1800" dirty="0"/>
              <a:t>Retail, telecommunication, banking, fraud analysis, bio-data mining, stock market analysis, text mining, Web mining, etc.</a:t>
            </a:r>
          </a:p>
        </p:txBody>
      </p:sp>
      <p:sp>
        <p:nvSpPr>
          <p:cNvPr id="17410"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28E864DB-3726-4CE7-9CD0-342AEC6A9A15}" type="slidenum">
              <a:rPr lang="en-US" altLang="en-US" sz="1050"/>
              <a:pPr eaLnBrk="1" hangingPunct="1"/>
              <a:t>15</a:t>
            </a:fld>
            <a:endParaRPr lang="en-US" altLang="en-US" sz="1050"/>
          </a:p>
        </p:txBody>
      </p:sp>
      <p:sp>
        <p:nvSpPr>
          <p:cNvPr id="17411" name="Rectangle 2"/>
          <p:cNvSpPr>
            <a:spLocks noGrp="1" noChangeArrowheads="1"/>
          </p:cNvSpPr>
          <p:nvPr>
            <p:ph type="title" idx="4294967295"/>
          </p:nvPr>
        </p:nvSpPr>
        <p:spPr>
          <a:xfrm>
            <a:off x="0" y="818811"/>
            <a:ext cx="7886700" cy="547688"/>
          </a:xfrm>
          <a:noFill/>
        </p:spPr>
        <p:txBody>
          <a:bodyPr vert="horz" lIns="69056" tIns="34529" rIns="69056" bIns="34529" rtlCol="0" anchor="ctr">
            <a:noAutofit/>
          </a:bodyPr>
          <a:lstStyle/>
          <a:p>
            <a:pPr algn="ctr" eaLnBrk="1" hangingPunct="1"/>
            <a:r>
              <a:rPr lang="en-US" altLang="en-US" sz="3600" b="1" dirty="0">
                <a:latin typeface="+mn-lt"/>
              </a:rPr>
              <a:t>Multi-Dimensional View of Data Mining</a:t>
            </a:r>
          </a:p>
        </p:txBody>
      </p:sp>
    </p:spTree>
    <p:extLst>
      <p:ext uri="{BB962C8B-B14F-4D97-AF65-F5344CB8AC3E}">
        <p14:creationId xmlns:p14="http://schemas.microsoft.com/office/powerpoint/2010/main" val="401762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lnSpc>
                <a:spcPct val="100000"/>
              </a:lnSpc>
              <a:spcAft>
                <a:spcPts val="150"/>
              </a:spcAft>
              <a:buNone/>
            </a:pPr>
            <a:r>
              <a:rPr lang="en-US" dirty="0"/>
              <a:t>Besides relational database data (from operational or analytical systems), there are many other kinds of data that have diverse forms and structures and different semantic meanings. </a:t>
            </a:r>
          </a:p>
          <a:p>
            <a:pPr marL="0" indent="0">
              <a:lnSpc>
                <a:spcPct val="100000"/>
              </a:lnSpc>
              <a:spcAft>
                <a:spcPts val="150"/>
              </a:spcAft>
              <a:buNone/>
            </a:pPr>
            <a:r>
              <a:rPr lang="en-US" dirty="0"/>
              <a:t>Examples of data can be : </a:t>
            </a:r>
          </a:p>
          <a:p>
            <a:pPr marL="342900" lvl="1" indent="0">
              <a:lnSpc>
                <a:spcPct val="100000"/>
              </a:lnSpc>
              <a:spcAft>
                <a:spcPts val="150"/>
              </a:spcAft>
              <a:buNone/>
            </a:pPr>
            <a:r>
              <a:rPr lang="en-US" sz="2100" dirty="0"/>
              <a:t>time-related or sequence data (e.g., historical records, stock exchange data, and time-series and biological sequence data), </a:t>
            </a:r>
          </a:p>
          <a:p>
            <a:pPr marL="342900" lvl="1" indent="0">
              <a:lnSpc>
                <a:spcPct val="100000"/>
              </a:lnSpc>
              <a:spcAft>
                <a:spcPts val="150"/>
              </a:spcAft>
              <a:buNone/>
            </a:pPr>
            <a:r>
              <a:rPr lang="en-US" sz="2100" dirty="0"/>
              <a:t>data streams (e.g., video surveillance and sensor data, which are continuously transmitted), </a:t>
            </a:r>
          </a:p>
          <a:p>
            <a:pPr marL="342900" lvl="1" indent="0">
              <a:lnSpc>
                <a:spcPct val="100000"/>
              </a:lnSpc>
              <a:spcAft>
                <a:spcPts val="150"/>
              </a:spcAft>
              <a:buNone/>
            </a:pPr>
            <a:r>
              <a:rPr lang="en-US" sz="2100" dirty="0"/>
              <a:t>spatial data (e.g., maps), </a:t>
            </a:r>
          </a:p>
          <a:p>
            <a:pPr marL="342900" lvl="1" indent="0">
              <a:lnSpc>
                <a:spcPct val="100000"/>
              </a:lnSpc>
              <a:spcAft>
                <a:spcPts val="150"/>
              </a:spcAft>
              <a:buNone/>
            </a:pPr>
            <a:r>
              <a:rPr lang="en-US" sz="2100" dirty="0"/>
              <a:t>engineering design data (e.g., the design of buildings, system components, or integrated circuits), </a:t>
            </a:r>
          </a:p>
          <a:p>
            <a:pPr marL="342900" lvl="1" indent="0">
              <a:lnSpc>
                <a:spcPct val="100000"/>
              </a:lnSpc>
              <a:spcAft>
                <a:spcPts val="150"/>
              </a:spcAft>
              <a:buNone/>
            </a:pPr>
            <a:r>
              <a:rPr lang="en-US" sz="2100" dirty="0"/>
              <a:t>hypertext and multimedia data (including text, image, video, and audio data), </a:t>
            </a:r>
          </a:p>
          <a:p>
            <a:pPr marL="342900" lvl="1" indent="0">
              <a:lnSpc>
                <a:spcPct val="100000"/>
              </a:lnSpc>
              <a:spcAft>
                <a:spcPts val="150"/>
              </a:spcAft>
              <a:buNone/>
            </a:pPr>
            <a:r>
              <a:rPr lang="en-US" sz="2100" dirty="0"/>
              <a:t>graph and networked data (e.g., social and information networks), and </a:t>
            </a:r>
          </a:p>
          <a:p>
            <a:pPr marL="342900" lvl="1" indent="0">
              <a:lnSpc>
                <a:spcPct val="100000"/>
              </a:lnSpc>
              <a:spcAft>
                <a:spcPts val="150"/>
              </a:spcAft>
              <a:buNone/>
            </a:pPr>
            <a:r>
              <a:rPr lang="en-US" sz="2100" dirty="0"/>
              <a:t>the Web (a widely distributed information repository).</a:t>
            </a:r>
            <a:r>
              <a:rPr lang="en-US" dirty="0"/>
              <a:t> </a:t>
            </a:r>
          </a:p>
          <a:p>
            <a:pPr marL="0" indent="0">
              <a:lnSpc>
                <a:spcPct val="100000"/>
              </a:lnSpc>
              <a:spcAft>
                <a:spcPts val="150"/>
              </a:spcAft>
              <a:buNone/>
            </a:pPr>
            <a:r>
              <a:rPr lang="en-US" dirty="0"/>
              <a:t>Diversity of data brings in new challenges such as handling special structures (e.g., sequences, trees, graphs, and networks) and specific semantics (such as ordering, image, audio and video contents, and connectivity) </a:t>
            </a:r>
          </a:p>
        </p:txBody>
      </p:sp>
      <p:sp>
        <p:nvSpPr>
          <p:cNvPr id="5" name="Slide Number Placeholder 4"/>
          <p:cNvSpPr>
            <a:spLocks noGrp="1"/>
          </p:cNvSpPr>
          <p:nvPr>
            <p:ph type="sldNum" sz="quarter" idx="14"/>
          </p:nvPr>
        </p:nvSpPr>
        <p:spPr/>
        <p:txBody>
          <a:bodyPr/>
          <a:lstStyle/>
          <a:p>
            <a:fld id="{D26740DE-8293-487D-9531-1FF883CE0649}" type="slidenum">
              <a:rPr lang="en-US" smtClean="0"/>
              <a:t>16</a:t>
            </a:fld>
            <a:endParaRPr lang="en-US"/>
          </a:p>
        </p:txBody>
      </p:sp>
      <p:sp>
        <p:nvSpPr>
          <p:cNvPr id="2" name="Title 1"/>
          <p:cNvSpPr>
            <a:spLocks noGrp="1"/>
          </p:cNvSpPr>
          <p:nvPr>
            <p:ph type="title" idx="4294967295"/>
          </p:nvPr>
        </p:nvSpPr>
        <p:spPr>
          <a:xfrm>
            <a:off x="-198637" y="843564"/>
            <a:ext cx="7886700" cy="465138"/>
          </a:xfrm>
        </p:spPr>
        <p:txBody>
          <a:bodyPr>
            <a:noAutofit/>
          </a:bodyPr>
          <a:lstStyle/>
          <a:p>
            <a:pPr algn="ctr"/>
            <a:r>
              <a:rPr lang="en-US" sz="3600" b="1" dirty="0">
                <a:latin typeface="+mn-lt"/>
              </a:rPr>
              <a:t>Data Mining on Diverse kinds of Data</a:t>
            </a:r>
          </a:p>
        </p:txBody>
      </p:sp>
    </p:spTree>
    <p:extLst>
      <p:ext uri="{BB962C8B-B14F-4D97-AF65-F5344CB8AC3E}">
        <p14:creationId xmlns:p14="http://schemas.microsoft.com/office/powerpoint/2010/main" val="1937026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17</a:t>
            </a:fld>
            <a:endParaRPr lang="en-US"/>
          </a:p>
        </p:txBody>
      </p:sp>
      <p:sp>
        <p:nvSpPr>
          <p:cNvPr id="2" name="Title 1"/>
          <p:cNvSpPr>
            <a:spLocks noGrp="1"/>
          </p:cNvSpPr>
          <p:nvPr>
            <p:ph type="title" idx="4294967295"/>
          </p:nvPr>
        </p:nvSpPr>
        <p:spPr>
          <a:xfrm>
            <a:off x="0" y="1709738"/>
            <a:ext cx="7886700" cy="1963737"/>
          </a:xfrm>
        </p:spPr>
        <p:txBody>
          <a:bodyPr>
            <a:normAutofit/>
          </a:bodyPr>
          <a:lstStyle/>
          <a:p>
            <a:pPr algn="ctr"/>
            <a:r>
              <a:rPr lang="en-IN" sz="3600" b="1" dirty="0">
                <a:latin typeface="+mn-lt"/>
              </a:rPr>
              <a:t>Data Mining Activities</a:t>
            </a:r>
            <a:endParaRPr lang="en-US" sz="3600" b="1" dirty="0">
              <a:latin typeface="+mn-lt"/>
            </a:endParaRPr>
          </a:p>
        </p:txBody>
      </p:sp>
    </p:spTree>
    <p:extLst>
      <p:ext uri="{BB962C8B-B14F-4D97-AF65-F5344CB8AC3E}">
        <p14:creationId xmlns:p14="http://schemas.microsoft.com/office/powerpoint/2010/main" val="324610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7" name="Rectangle 3"/>
          <p:cNvSpPr>
            <a:spLocks noGrp="1" noChangeArrowheads="1"/>
          </p:cNvSpPr>
          <p:nvPr>
            <p:ph idx="1"/>
          </p:nvPr>
        </p:nvSpPr>
        <p:spPr/>
        <p:txBody>
          <a:bodyPr/>
          <a:lstStyle/>
          <a:p>
            <a:r>
              <a:rPr lang="en-US" altLang="en-US" dirty="0"/>
              <a:t>Prediction Methods</a:t>
            </a:r>
          </a:p>
          <a:p>
            <a:pPr lvl="1"/>
            <a:r>
              <a:rPr lang="en-US" altLang="en-US" dirty="0"/>
              <a:t>Use some variables to predict unknown or future values of other variables.</a:t>
            </a:r>
          </a:p>
          <a:p>
            <a:pPr lvl="2">
              <a:buFont typeface="Wingdings" panose="05000000000000000000" pitchFamily="2" charset="2"/>
              <a:buNone/>
            </a:pPr>
            <a:endParaRPr lang="en-US" altLang="en-US" dirty="0"/>
          </a:p>
          <a:p>
            <a:r>
              <a:rPr lang="en-US" altLang="en-US" dirty="0"/>
              <a:t>Description Methods</a:t>
            </a:r>
          </a:p>
          <a:p>
            <a:pPr lvl="1"/>
            <a:r>
              <a:rPr lang="en-US" altLang="en-US" dirty="0"/>
              <a:t>Find human-interpretable patterns that describe the data.</a:t>
            </a:r>
          </a:p>
          <a:p>
            <a:pPr lvl="2">
              <a:buFont typeface="Wingdings" panose="05000000000000000000" pitchFamily="2" charset="2"/>
              <a:buNone/>
            </a:pPr>
            <a:endParaRPr lang="en-US" alt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18</a:t>
            </a:fld>
            <a:endParaRPr lang="en-US"/>
          </a:p>
        </p:txBody>
      </p:sp>
      <p:sp>
        <p:nvSpPr>
          <p:cNvPr id="733186" name="Rectangle 2"/>
          <p:cNvSpPr>
            <a:spLocks noGrp="1" noChangeArrowheads="1"/>
          </p:cNvSpPr>
          <p:nvPr>
            <p:ph type="title" idx="4294967295"/>
          </p:nvPr>
        </p:nvSpPr>
        <p:spPr>
          <a:xfrm>
            <a:off x="-1947539" y="699934"/>
            <a:ext cx="7886700" cy="666750"/>
          </a:xfrm>
        </p:spPr>
        <p:txBody>
          <a:bodyPr>
            <a:normAutofit/>
          </a:bodyPr>
          <a:lstStyle/>
          <a:p>
            <a:pPr algn="ctr"/>
            <a:r>
              <a:rPr lang="en-US" altLang="en-US" sz="3600" b="1" dirty="0">
                <a:latin typeface="+mn-lt"/>
              </a:rPr>
              <a:t>Data Mining Tasks</a:t>
            </a:r>
          </a:p>
        </p:txBody>
      </p:sp>
      <p:sp>
        <p:nvSpPr>
          <p:cNvPr id="733188" name="Text Box 4"/>
          <p:cNvSpPr txBox="1">
            <a:spLocks noChangeArrowheads="1"/>
          </p:cNvSpPr>
          <p:nvPr/>
        </p:nvSpPr>
        <p:spPr bwMode="auto">
          <a:xfrm>
            <a:off x="3352431" y="6189829"/>
            <a:ext cx="4464684" cy="253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050" dirty="0"/>
              <a:t>From [Fayyad, et.al.] Advances in Knowledge Discovery and Data Mining, 1996</a:t>
            </a:r>
          </a:p>
        </p:txBody>
      </p:sp>
    </p:spTree>
    <p:extLst>
      <p:ext uri="{BB962C8B-B14F-4D97-AF65-F5344CB8AC3E}">
        <p14:creationId xmlns:p14="http://schemas.microsoft.com/office/powerpoint/2010/main" val="2128202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211" name="Rectangle 3"/>
          <p:cNvSpPr>
            <a:spLocks noGrp="1" noChangeArrowheads="1"/>
          </p:cNvSpPr>
          <p:nvPr>
            <p:ph idx="1"/>
          </p:nvPr>
        </p:nvSpPr>
        <p:spPr/>
        <p:txBody>
          <a:bodyPr/>
          <a:lstStyle/>
          <a:p>
            <a:r>
              <a:rPr lang="en-US" altLang="en-US" dirty="0"/>
              <a:t>Classification </a:t>
            </a:r>
            <a:r>
              <a:rPr lang="en-US" altLang="en-US" sz="1500" dirty="0"/>
              <a:t>[Predictive]</a:t>
            </a:r>
            <a:endParaRPr lang="en-US" altLang="en-US" dirty="0"/>
          </a:p>
          <a:p>
            <a:r>
              <a:rPr lang="en-US" altLang="en-US" dirty="0"/>
              <a:t>Clustering </a:t>
            </a:r>
            <a:r>
              <a:rPr lang="en-US" altLang="en-US" sz="1500" dirty="0"/>
              <a:t>[Descriptive]</a:t>
            </a:r>
            <a:endParaRPr lang="en-US" altLang="en-US" dirty="0"/>
          </a:p>
          <a:p>
            <a:r>
              <a:rPr lang="en-US" altLang="en-US" dirty="0"/>
              <a:t>Association Rule Discovery </a:t>
            </a:r>
            <a:r>
              <a:rPr lang="en-US" altLang="en-US" sz="1500" dirty="0"/>
              <a:t>[Descriptive]</a:t>
            </a:r>
            <a:endParaRPr lang="en-US" altLang="en-US" dirty="0"/>
          </a:p>
          <a:p>
            <a:r>
              <a:rPr lang="en-US" altLang="en-US" dirty="0"/>
              <a:t>Sequential Pattern Discovery </a:t>
            </a:r>
            <a:r>
              <a:rPr lang="en-US" altLang="en-US" sz="1500" dirty="0"/>
              <a:t>[Descriptive]</a:t>
            </a:r>
            <a:endParaRPr lang="en-US" altLang="en-US" dirty="0"/>
          </a:p>
          <a:p>
            <a:r>
              <a:rPr lang="en-US" altLang="en-US" dirty="0"/>
              <a:t>Regression </a:t>
            </a:r>
            <a:r>
              <a:rPr lang="en-US" altLang="en-US" sz="1500" dirty="0"/>
              <a:t>[Predictive]</a:t>
            </a:r>
            <a:endParaRPr lang="en-US" altLang="en-US" dirty="0"/>
          </a:p>
          <a:p>
            <a:r>
              <a:rPr lang="en-US" altLang="en-US" dirty="0"/>
              <a:t>Deviation Detection </a:t>
            </a:r>
            <a:r>
              <a:rPr lang="en-US" altLang="en-US" sz="1500" dirty="0"/>
              <a:t>[Predictive]</a:t>
            </a:r>
          </a:p>
        </p:txBody>
      </p:sp>
      <p:sp>
        <p:nvSpPr>
          <p:cNvPr id="3" name="Slide Number Placeholder 2"/>
          <p:cNvSpPr>
            <a:spLocks noGrp="1"/>
          </p:cNvSpPr>
          <p:nvPr>
            <p:ph type="sldNum" sz="quarter" idx="14"/>
          </p:nvPr>
        </p:nvSpPr>
        <p:spPr/>
        <p:txBody>
          <a:bodyPr/>
          <a:lstStyle/>
          <a:p>
            <a:fld id="{D26740DE-8293-487D-9531-1FF883CE0649}" type="slidenum">
              <a:rPr lang="en-US" smtClean="0"/>
              <a:t>19</a:t>
            </a:fld>
            <a:endParaRPr lang="en-US"/>
          </a:p>
        </p:txBody>
      </p:sp>
      <p:sp>
        <p:nvSpPr>
          <p:cNvPr id="734210" name="Rectangle 2"/>
          <p:cNvSpPr>
            <a:spLocks noGrp="1" noChangeArrowheads="1"/>
          </p:cNvSpPr>
          <p:nvPr>
            <p:ph type="title" idx="4294967295"/>
          </p:nvPr>
        </p:nvSpPr>
        <p:spPr>
          <a:xfrm>
            <a:off x="-1731145" y="800131"/>
            <a:ext cx="7886700" cy="549275"/>
          </a:xfrm>
        </p:spPr>
        <p:txBody>
          <a:bodyPr>
            <a:noAutofit/>
          </a:bodyPr>
          <a:lstStyle/>
          <a:p>
            <a:pPr algn="ctr"/>
            <a:r>
              <a:rPr lang="en-US" altLang="en-US" sz="3600" b="1" dirty="0">
                <a:latin typeface="+mn-lt"/>
              </a:rPr>
              <a:t>Data Mining Tasks...</a:t>
            </a:r>
          </a:p>
        </p:txBody>
      </p:sp>
    </p:spTree>
    <p:extLst>
      <p:ext uri="{BB962C8B-B14F-4D97-AF65-F5344CB8AC3E}">
        <p14:creationId xmlns:p14="http://schemas.microsoft.com/office/powerpoint/2010/main" val="104555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962400"/>
            <a:ext cx="8229600" cy="2057400"/>
          </a:xfrm>
        </p:spPr>
        <p:txBody>
          <a:bodyPr/>
          <a:lstStyle/>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The slides presented here are obtained from the authors of the books and from various other contributors. I hereby acknowledge all the contributors for their material and inputs.</a:t>
            </a:r>
          </a:p>
          <a:p>
            <a:pPr algn="just">
              <a:buFont typeface="Arial" panose="020B0604020202020204" pitchFamily="34" charset="0"/>
              <a:buChar char="•"/>
            </a:pPr>
            <a:r>
              <a:rPr lang="en-US" altLang="en-US" i="1" dirty="0">
                <a:latin typeface="Times New Roman" panose="02020603050405020304" pitchFamily="18" charset="0"/>
                <a:cs typeface="Times New Roman" panose="02020603050405020304" pitchFamily="18" charset="0"/>
              </a:rPr>
              <a:t>I have added and modified a few slides to suit the requirements of the course.</a:t>
            </a:r>
          </a:p>
          <a:p>
            <a:endParaRPr lang="en-US" dirty="0"/>
          </a:p>
        </p:txBody>
      </p:sp>
      <p:sp>
        <p:nvSpPr>
          <p:cNvPr id="5" name="Slide Number Placeholder 4"/>
          <p:cNvSpPr>
            <a:spLocks noGrp="1"/>
          </p:cNvSpPr>
          <p:nvPr>
            <p:ph type="sldNum" sz="quarter" idx="14"/>
          </p:nvPr>
        </p:nvSpPr>
        <p:spPr/>
        <p:txBody>
          <a:bodyPr/>
          <a:lstStyle/>
          <a:p>
            <a:fld id="{BC8D7E44-7D4F-4942-A8C9-2DF6BF8399E8}" type="slidenum">
              <a:rPr lang="en-US" smtClean="0"/>
              <a:pPr/>
              <a:t>2</a:t>
            </a:fld>
            <a:endParaRPr lang="en-US" dirty="0"/>
          </a:p>
        </p:txBody>
      </p:sp>
      <p:pic>
        <p:nvPicPr>
          <p:cNvPr id="6" name="Picture 4" descr="https://encrypted-tbn3.gstatic.com/images?q=tbn:ANd9GcT-t4XxLvev_e9TkOKa3ViwHYy7BYoQ_ix6S03O-vvhz20xPor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733030"/>
            <a:ext cx="20574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939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259" name="Rectangle 3"/>
          <p:cNvSpPr>
            <a:spLocks noGrp="1" noChangeArrowheads="1"/>
          </p:cNvSpPr>
          <p:nvPr>
            <p:ph idx="1"/>
          </p:nvPr>
        </p:nvSpPr>
        <p:spPr/>
        <p:txBody>
          <a:bodyPr>
            <a:normAutofit/>
          </a:bodyPr>
          <a:lstStyle/>
          <a:p>
            <a:pPr marL="257175" indent="-257175"/>
            <a:r>
              <a:rPr lang="en-US" altLang="en-US" dirty="0"/>
              <a:t>Given a collection of records (</a:t>
            </a:r>
            <a:r>
              <a:rPr lang="en-US" altLang="en-US" i="1" dirty="0">
                <a:solidFill>
                  <a:srgbClr val="CC0000"/>
                </a:solidFill>
              </a:rPr>
              <a:t>training set </a:t>
            </a:r>
            <a:r>
              <a:rPr lang="en-US" altLang="en-US" dirty="0"/>
              <a:t>)</a:t>
            </a:r>
          </a:p>
          <a:p>
            <a:pPr marL="557213" lvl="1" indent="-214313"/>
            <a:r>
              <a:rPr lang="en-US" altLang="en-US" dirty="0"/>
              <a:t>Each record contains a set of </a:t>
            </a:r>
            <a:r>
              <a:rPr lang="en-US" altLang="en-US" i="1" dirty="0">
                <a:solidFill>
                  <a:srgbClr val="CC0000"/>
                </a:solidFill>
              </a:rPr>
              <a:t>attributes</a:t>
            </a:r>
            <a:r>
              <a:rPr lang="en-US" altLang="en-US" dirty="0"/>
              <a:t>, one of the attributes is the </a:t>
            </a:r>
            <a:r>
              <a:rPr lang="en-US" altLang="en-US" i="1" dirty="0">
                <a:solidFill>
                  <a:srgbClr val="CC0000"/>
                </a:solidFill>
              </a:rPr>
              <a:t>class</a:t>
            </a:r>
            <a:r>
              <a:rPr lang="en-US" altLang="en-US" dirty="0"/>
              <a:t>.</a:t>
            </a:r>
          </a:p>
          <a:p>
            <a:pPr marL="257175" indent="-257175"/>
            <a:r>
              <a:rPr lang="en-US" altLang="en-US" dirty="0"/>
              <a:t>Find a </a:t>
            </a:r>
            <a:r>
              <a:rPr lang="en-US" altLang="en-US" i="1" dirty="0">
                <a:solidFill>
                  <a:srgbClr val="CC0000"/>
                </a:solidFill>
              </a:rPr>
              <a:t>model</a:t>
            </a:r>
            <a:r>
              <a:rPr lang="en-US" altLang="en-US" dirty="0"/>
              <a:t>  for class attribute as a function of the values of other attributes.</a:t>
            </a:r>
          </a:p>
          <a:p>
            <a:pPr marL="257175" indent="-257175"/>
            <a:r>
              <a:rPr lang="en-US" altLang="en-US" dirty="0"/>
              <a:t>Goal: </a:t>
            </a:r>
            <a:r>
              <a:rPr lang="en-US" altLang="en-US" u="sng" dirty="0"/>
              <a:t>previously unseen</a:t>
            </a:r>
            <a:r>
              <a:rPr lang="en-US" altLang="en-US" dirty="0"/>
              <a:t> records should be assigned a class as accurately as possible.</a:t>
            </a:r>
          </a:p>
          <a:p>
            <a:pPr marL="557213" lvl="1" indent="-214313"/>
            <a:r>
              <a:rPr lang="en-US" altLang="en-US" dirty="0"/>
              <a:t>A </a:t>
            </a:r>
            <a:r>
              <a:rPr lang="en-US" altLang="en-US" i="1" dirty="0">
                <a:solidFill>
                  <a:srgbClr val="CC0000"/>
                </a:solidFill>
              </a:rPr>
              <a:t>test set</a:t>
            </a:r>
            <a:r>
              <a:rPr lang="en-US" altLang="en-US" dirty="0"/>
              <a:t> is used to determine the accuracy of the model. Usually, the given data set is divided into training and test sets, with training set used to build the model and test set used to validate it.</a:t>
            </a:r>
          </a:p>
        </p:txBody>
      </p:sp>
      <p:sp>
        <p:nvSpPr>
          <p:cNvPr id="3" name="Slide Number Placeholder 2"/>
          <p:cNvSpPr>
            <a:spLocks noGrp="1"/>
          </p:cNvSpPr>
          <p:nvPr>
            <p:ph type="sldNum" sz="quarter" idx="14"/>
          </p:nvPr>
        </p:nvSpPr>
        <p:spPr/>
        <p:txBody>
          <a:bodyPr/>
          <a:lstStyle/>
          <a:p>
            <a:fld id="{D26740DE-8293-487D-9531-1FF883CE0649}" type="slidenum">
              <a:rPr lang="en-US" smtClean="0"/>
              <a:t>20</a:t>
            </a:fld>
            <a:endParaRPr lang="en-US"/>
          </a:p>
        </p:txBody>
      </p:sp>
      <p:sp>
        <p:nvSpPr>
          <p:cNvPr id="736258" name="Rectangle 2"/>
          <p:cNvSpPr>
            <a:spLocks noGrp="1" noChangeArrowheads="1"/>
          </p:cNvSpPr>
          <p:nvPr>
            <p:ph type="title" idx="4294967295"/>
          </p:nvPr>
        </p:nvSpPr>
        <p:spPr>
          <a:xfrm>
            <a:off x="-1438182" y="768489"/>
            <a:ext cx="7886700" cy="565150"/>
          </a:xfrm>
        </p:spPr>
        <p:txBody>
          <a:bodyPr>
            <a:noAutofit/>
          </a:bodyPr>
          <a:lstStyle/>
          <a:p>
            <a:pPr algn="ctr"/>
            <a:r>
              <a:rPr lang="en-US" altLang="en-US" sz="3600" b="1" dirty="0">
                <a:latin typeface="+mn-lt"/>
              </a:rPr>
              <a:t>Classification: Definition</a:t>
            </a:r>
          </a:p>
        </p:txBody>
      </p:sp>
    </p:spTree>
    <p:extLst>
      <p:ext uri="{BB962C8B-B14F-4D97-AF65-F5344CB8AC3E}">
        <p14:creationId xmlns:p14="http://schemas.microsoft.com/office/powerpoint/2010/main" val="244283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261850" y="2057400"/>
          <a:ext cx="3565525" cy="3687763"/>
        </p:xfrm>
        <a:graphic>
          <a:graphicData uri="http://schemas.openxmlformats.org/presentationml/2006/ole">
            <mc:AlternateContent xmlns:mc="http://schemas.openxmlformats.org/markup-compatibility/2006">
              <mc:Choice xmlns:v="urn:schemas-microsoft-com:vml" Requires="v">
                <p:oleObj spid="_x0000_s1162" name="Document" r:id="rId3" imgW="5405040" imgH="5781600" progId="Word.Document.8">
                  <p:embed/>
                </p:oleObj>
              </mc:Choice>
              <mc:Fallback>
                <p:oleObj name="Document" r:id="rId3" imgW="5405040" imgH="5781600" progId="Word.Document.8">
                  <p:embed/>
                  <p:pic>
                    <p:nvPicPr>
                      <p:cNvPr id="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50" y="2057400"/>
                        <a:ext cx="3565525" cy="368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4"/>
          <p:cNvSpPr txBox="1">
            <a:spLocks noChangeArrowheads="1"/>
          </p:cNvSpPr>
          <p:nvPr/>
        </p:nvSpPr>
        <p:spPr bwMode="auto">
          <a:xfrm rot="19183191">
            <a:off x="87145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6" name="Text Box 5"/>
          <p:cNvSpPr txBox="1">
            <a:spLocks noChangeArrowheads="1"/>
          </p:cNvSpPr>
          <p:nvPr/>
        </p:nvSpPr>
        <p:spPr bwMode="auto">
          <a:xfrm rot="19183191">
            <a:off x="1633450" y="1433513"/>
            <a:ext cx="12573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categorical</a:t>
            </a:r>
            <a:endParaRPr lang="en-US" altLang="en-US" sz="1600">
              <a:solidFill>
                <a:schemeClr val="bg2"/>
              </a:solidFill>
              <a:latin typeface="Arial" panose="020B0604020202020204" pitchFamily="34" charset="0"/>
            </a:endParaRPr>
          </a:p>
        </p:txBody>
      </p:sp>
      <p:sp>
        <p:nvSpPr>
          <p:cNvPr id="7" name="Text Box 6"/>
          <p:cNvSpPr txBox="1">
            <a:spLocks noChangeArrowheads="1"/>
          </p:cNvSpPr>
          <p:nvPr/>
        </p:nvSpPr>
        <p:spPr bwMode="auto">
          <a:xfrm rot="19183191">
            <a:off x="2395450" y="1433513"/>
            <a:ext cx="1277938"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continuous</a:t>
            </a:r>
            <a:endParaRPr lang="en-US" altLang="en-US" sz="1600">
              <a:solidFill>
                <a:schemeClr val="bg2"/>
              </a:solidFill>
              <a:latin typeface="Arial" panose="020B0604020202020204" pitchFamily="34" charset="0"/>
            </a:endParaRPr>
          </a:p>
        </p:txBody>
      </p:sp>
      <p:sp>
        <p:nvSpPr>
          <p:cNvPr id="8" name="Text Box 7"/>
          <p:cNvSpPr txBox="1">
            <a:spLocks noChangeArrowheads="1"/>
          </p:cNvSpPr>
          <p:nvPr/>
        </p:nvSpPr>
        <p:spPr bwMode="auto">
          <a:xfrm rot="19183191">
            <a:off x="3157450" y="1662113"/>
            <a:ext cx="6921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1600">
                <a:solidFill>
                  <a:srgbClr val="006600"/>
                </a:solidFill>
                <a:latin typeface="Arial" panose="020B0604020202020204" pitchFamily="34" charset="0"/>
              </a:rPr>
              <a:t>class</a:t>
            </a:r>
            <a:endParaRPr lang="en-US" altLang="en-US" sz="1600">
              <a:solidFill>
                <a:schemeClr val="bg2"/>
              </a:solidFill>
              <a:latin typeface="Arial" panose="020B0604020202020204" pitchFamily="34" charset="0"/>
            </a:endParaRPr>
          </a:p>
        </p:txBody>
      </p:sp>
      <p:graphicFrame>
        <p:nvGraphicFramePr>
          <p:cNvPr id="9" name="Object 8"/>
          <p:cNvGraphicFramePr>
            <a:graphicFrameLocks noChangeAspect="1"/>
          </p:cNvGraphicFramePr>
          <p:nvPr/>
        </p:nvGraphicFramePr>
        <p:xfrm>
          <a:off x="4300450" y="2043113"/>
          <a:ext cx="2994025" cy="2646362"/>
        </p:xfrm>
        <a:graphic>
          <a:graphicData uri="http://schemas.openxmlformats.org/presentationml/2006/ole">
            <mc:AlternateContent xmlns:mc="http://schemas.openxmlformats.org/markup-compatibility/2006">
              <mc:Choice xmlns:v="urn:schemas-microsoft-com:vml" Requires="v">
                <p:oleObj spid="_x0000_s1163" name="Document" r:id="rId5" imgW="4614480" imgH="4076640" progId="Word.Document.8">
                  <p:embed/>
                </p:oleObj>
              </mc:Choice>
              <mc:Fallback>
                <p:oleObj name="Document" r:id="rId5" imgW="4614480" imgH="4076640" progId="Word.Document.8">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0450" y="2043113"/>
                        <a:ext cx="2994025" cy="2646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9"/>
          <p:cNvGrpSpPr>
            <a:grpSpLocks/>
          </p:cNvGrpSpPr>
          <p:nvPr/>
        </p:nvGrpSpPr>
        <p:grpSpPr bwMode="auto">
          <a:xfrm>
            <a:off x="7729450" y="3948113"/>
            <a:ext cx="990600" cy="685800"/>
            <a:chOff x="4944" y="2736"/>
            <a:chExt cx="624" cy="432"/>
          </a:xfrm>
        </p:grpSpPr>
        <p:sp>
          <p:nvSpPr>
            <p:cNvPr id="11" name="AutoShape 10"/>
            <p:cNvSpPr>
              <a:spLocks noChangeArrowheads="1"/>
            </p:cNvSpPr>
            <p:nvPr/>
          </p:nvSpPr>
          <p:spPr bwMode="auto">
            <a:xfrm>
              <a:off x="4944" y="2736"/>
              <a:ext cx="624" cy="432"/>
            </a:xfrm>
            <a:prstGeom prst="can">
              <a:avLst>
                <a:gd name="adj" fmla="val 25000"/>
              </a:avLst>
            </a:prstGeom>
            <a:solidFill>
              <a:srgbClr val="CCCCFF"/>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auto">
            <a:xfrm>
              <a:off x="5086" y="2856"/>
              <a:ext cx="345" cy="299"/>
            </a:xfrm>
            <a:prstGeom prst="rect">
              <a:avLst/>
            </a:prstGeom>
            <a:solidFill>
              <a:srgbClr val="CC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Test</a:t>
              </a:r>
            </a:p>
            <a:p>
              <a:pPr algn="ctr">
                <a:lnSpc>
                  <a:spcPct val="80000"/>
                </a:lnSpc>
                <a:spcBef>
                  <a:spcPct val="20000"/>
                </a:spcBef>
                <a:buClr>
                  <a:schemeClr val="accent2"/>
                </a:buClr>
                <a:buSzPct val="75000"/>
                <a:buFont typeface="Monotype Sorts" pitchFamily="2" charset="2"/>
                <a:buNone/>
              </a:pPr>
              <a:r>
                <a:rPr lang="en-US" altLang="en-US" sz="1400">
                  <a:solidFill>
                    <a:srgbClr val="0000CC"/>
                  </a:solidFill>
                  <a:latin typeface="Arial" panose="020B0604020202020204" pitchFamily="34" charset="0"/>
                </a:rPr>
                <a:t>Set</a:t>
              </a:r>
              <a:endParaRPr lang="en-US" altLang="en-US" sz="1400" b="0">
                <a:solidFill>
                  <a:schemeClr val="bg2"/>
                </a:solidFill>
                <a:latin typeface="Arial" panose="020B0604020202020204" pitchFamily="34" charset="0"/>
              </a:endParaRPr>
            </a:p>
          </p:txBody>
        </p:sp>
      </p:grpSp>
      <p:sp>
        <p:nvSpPr>
          <p:cNvPr id="13" name="AutoShape 12"/>
          <p:cNvSpPr>
            <a:spLocks noChangeArrowheads="1"/>
          </p:cNvSpPr>
          <p:nvPr/>
        </p:nvSpPr>
        <p:spPr bwMode="auto">
          <a:xfrm>
            <a:off x="3919450" y="5091113"/>
            <a:ext cx="990600" cy="685800"/>
          </a:xfrm>
          <a:prstGeom prst="can">
            <a:avLst>
              <a:gd name="adj" fmla="val 25056"/>
            </a:avLst>
          </a:prstGeom>
          <a:solidFill>
            <a:schemeClr val="accent2"/>
          </a:solidFill>
          <a:ln w="12700">
            <a:solidFill>
              <a:srgbClr val="0000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Text Box 13"/>
          <p:cNvSpPr txBox="1">
            <a:spLocks noChangeArrowheads="1"/>
          </p:cNvSpPr>
          <p:nvPr/>
        </p:nvSpPr>
        <p:spPr bwMode="auto">
          <a:xfrm>
            <a:off x="3919450" y="5238750"/>
            <a:ext cx="1042988" cy="53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Training </a:t>
            </a:r>
          </a:p>
          <a:p>
            <a:pPr algn="ctr">
              <a:lnSpc>
                <a:spcPct val="80000"/>
              </a:lnSpc>
              <a:spcBef>
                <a:spcPct val="20000"/>
              </a:spcBef>
              <a:buClr>
                <a:schemeClr val="accent2"/>
              </a:buClr>
              <a:buSzPct val="75000"/>
              <a:buFont typeface="Monotype Sorts" pitchFamily="2" charset="2"/>
              <a:buNone/>
            </a:pPr>
            <a:r>
              <a:rPr lang="en-US" altLang="en-US" sz="1600">
                <a:solidFill>
                  <a:schemeClr val="tx2"/>
                </a:solidFill>
                <a:latin typeface="Arial" panose="020B0604020202020204" pitchFamily="34" charset="0"/>
              </a:rPr>
              <a:t>Set</a:t>
            </a:r>
            <a:endParaRPr lang="en-US" altLang="en-US" sz="1400" b="0">
              <a:solidFill>
                <a:schemeClr val="bg2"/>
              </a:solidFill>
              <a:latin typeface="Arial" panose="020B0604020202020204" pitchFamily="34" charset="0"/>
            </a:endParaRPr>
          </a:p>
        </p:txBody>
      </p:sp>
      <p:grpSp>
        <p:nvGrpSpPr>
          <p:cNvPr id="15" name="Group 14"/>
          <p:cNvGrpSpPr>
            <a:grpSpLocks/>
          </p:cNvGrpSpPr>
          <p:nvPr/>
        </p:nvGrpSpPr>
        <p:grpSpPr bwMode="auto">
          <a:xfrm>
            <a:off x="7670713" y="5086350"/>
            <a:ext cx="1125537" cy="690563"/>
            <a:chOff x="3360" y="2880"/>
            <a:chExt cx="672" cy="415"/>
          </a:xfrm>
        </p:grpSpPr>
        <p:sp>
          <p:nvSpPr>
            <p:cNvPr id="16" name="AutoShape 15"/>
            <p:cNvSpPr>
              <a:spLocks noChangeArrowheads="1"/>
            </p:cNvSpPr>
            <p:nvPr/>
          </p:nvSpPr>
          <p:spPr bwMode="auto">
            <a:xfrm>
              <a:off x="3360" y="2880"/>
              <a:ext cx="672" cy="415"/>
            </a:xfrm>
            <a:prstGeom prst="flowChartMultidocument">
              <a:avLst/>
            </a:prstGeom>
            <a:solidFill>
              <a:srgbClr val="00E0CB"/>
            </a:solidFill>
            <a:ln w="12700">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6"/>
            <p:cNvSpPr txBox="1">
              <a:spLocks noChangeArrowheads="1"/>
            </p:cNvSpPr>
            <p:nvPr/>
          </p:nvSpPr>
          <p:spPr bwMode="auto">
            <a:xfrm>
              <a:off x="3392" y="2978"/>
              <a:ext cx="547"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r">
                <a:spcBef>
                  <a:spcPct val="20000"/>
                </a:spcBef>
                <a:buClr>
                  <a:schemeClr val="accent2"/>
                </a:buClr>
                <a:buSzPct val="75000"/>
                <a:buFont typeface="Monotype Sorts" pitchFamily="2" charset="2"/>
                <a:buNone/>
              </a:pPr>
              <a:r>
                <a:rPr lang="en-US" altLang="en-US" sz="2000">
                  <a:solidFill>
                    <a:srgbClr val="CC0000"/>
                  </a:solidFill>
                  <a:latin typeface="Arial" panose="020B0604020202020204" pitchFamily="34" charset="0"/>
                </a:rPr>
                <a:t>Model</a:t>
              </a:r>
              <a:endParaRPr lang="en-US" altLang="en-US" sz="1400" b="0">
                <a:solidFill>
                  <a:schemeClr val="bg2"/>
                </a:solidFill>
                <a:latin typeface="Arial" panose="020B0604020202020204" pitchFamily="34" charset="0"/>
              </a:endParaRPr>
            </a:p>
          </p:txBody>
        </p:sp>
      </p:grpSp>
      <p:sp>
        <p:nvSpPr>
          <p:cNvPr id="18" name="AutoShape 17"/>
          <p:cNvSpPr>
            <a:spLocks noChangeArrowheads="1"/>
          </p:cNvSpPr>
          <p:nvPr/>
        </p:nvSpPr>
        <p:spPr bwMode="auto">
          <a:xfrm>
            <a:off x="5519650" y="4938713"/>
            <a:ext cx="1447800" cy="995362"/>
          </a:xfrm>
          <a:prstGeom prst="bevel">
            <a:avLst>
              <a:gd name="adj" fmla="val 12500"/>
            </a:avLst>
          </a:prstGeom>
          <a:solidFill>
            <a:srgbClr val="C0C0C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8"/>
          <p:cNvSpPr txBox="1">
            <a:spLocks noChangeArrowheads="1"/>
          </p:cNvSpPr>
          <p:nvPr/>
        </p:nvSpPr>
        <p:spPr bwMode="auto">
          <a:xfrm>
            <a:off x="5595850" y="5014913"/>
            <a:ext cx="1325563"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a:defRPr sz="2400">
                <a:solidFill>
                  <a:schemeClr val="tx1"/>
                </a:solidFill>
                <a:latin typeface="Times New Roman" panose="02020603050405020304" pitchFamily="18" charset="0"/>
              </a:defRPr>
            </a:lvl4pPr>
            <a:lvl5pPr>
              <a:defRPr sz="2400">
                <a:solidFill>
                  <a:schemeClr val="tx1"/>
                </a:solidFill>
                <a:latin typeface="Times New Roman" panose="02020603050405020304" pitchFamily="18" charset="0"/>
              </a:defRPr>
            </a:lvl5pPr>
            <a:lvl6pPr eaLnBrk="0" fontAlgn="base" hangingPunct="0">
              <a:spcBef>
                <a:spcPct val="0"/>
              </a:spcBef>
              <a:spcAft>
                <a:spcPct val="0"/>
              </a:spcAft>
              <a:defRPr sz="2400">
                <a:solidFill>
                  <a:schemeClr val="tx1"/>
                </a:solidFill>
                <a:latin typeface="Times New Roman" panose="02020603050405020304" pitchFamily="18" charset="0"/>
              </a:defRPr>
            </a:lvl6pPr>
            <a:lvl7pPr eaLnBrk="0" fontAlgn="base" hangingPunct="0">
              <a:spcBef>
                <a:spcPct val="0"/>
              </a:spcBef>
              <a:spcAft>
                <a:spcPct val="0"/>
              </a:spcAft>
              <a:defRPr sz="2400">
                <a:solidFill>
                  <a:schemeClr val="tx1"/>
                </a:solidFill>
                <a:latin typeface="Times New Roman" panose="02020603050405020304" pitchFamily="18" charset="0"/>
              </a:defRPr>
            </a:lvl7pPr>
            <a:lvl8pPr eaLnBrk="0" fontAlgn="base" hangingPunct="0">
              <a:spcBef>
                <a:spcPct val="0"/>
              </a:spcBef>
              <a:spcAft>
                <a:spcPct val="0"/>
              </a:spcAft>
              <a:defRPr sz="2400">
                <a:solidFill>
                  <a:schemeClr val="tx1"/>
                </a:solidFill>
                <a:latin typeface="Times New Roman" panose="02020603050405020304" pitchFamily="18" charset="0"/>
              </a:defRPr>
            </a:lvl8pPr>
            <a:lvl9pPr eaLnBrk="0" fontAlgn="base" hangingPunct="0">
              <a:spcBef>
                <a:spcPct val="0"/>
              </a:spcBef>
              <a:spcAft>
                <a:spcPct val="0"/>
              </a:spcAft>
              <a:defRPr sz="2400">
                <a:solidFill>
                  <a:schemeClr val="tx1"/>
                </a:solidFill>
                <a:latin typeface="Times New Roman" panose="02020603050405020304" pitchFamily="18" charset="0"/>
              </a:defRPr>
            </a:lvl9pPr>
          </a:lstStyle>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Learn </a:t>
            </a:r>
          </a:p>
          <a:p>
            <a:pPr algn="ctr">
              <a:spcBef>
                <a:spcPct val="20000"/>
              </a:spcBef>
              <a:buClr>
                <a:schemeClr val="accent2"/>
              </a:buClr>
              <a:buSzPct val="75000"/>
              <a:buFont typeface="Monotype Sorts" pitchFamily="2" charset="2"/>
              <a:buNone/>
            </a:pPr>
            <a:r>
              <a:rPr lang="en-US" altLang="en-US" sz="2000">
                <a:solidFill>
                  <a:srgbClr val="000000"/>
                </a:solidFill>
                <a:latin typeface="Arial" panose="020B0604020202020204" pitchFamily="34" charset="0"/>
              </a:rPr>
              <a:t>Classifier</a:t>
            </a:r>
            <a:endParaRPr lang="en-US" altLang="en-US" sz="1400" b="0">
              <a:solidFill>
                <a:srgbClr val="00E0CB"/>
              </a:solidFill>
              <a:latin typeface="Arial" panose="020B0604020202020204" pitchFamily="34" charset="0"/>
            </a:endParaRPr>
          </a:p>
        </p:txBody>
      </p:sp>
      <p:sp>
        <p:nvSpPr>
          <p:cNvPr id="20" name="AutoShape 19"/>
          <p:cNvSpPr>
            <a:spLocks noChangeArrowheads="1"/>
          </p:cNvSpPr>
          <p:nvPr/>
        </p:nvSpPr>
        <p:spPr bwMode="auto">
          <a:xfrm>
            <a:off x="5021175" y="5349875"/>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0"/>
          <p:cNvSpPr>
            <a:spLocks noChangeArrowheads="1"/>
          </p:cNvSpPr>
          <p:nvPr/>
        </p:nvSpPr>
        <p:spPr bwMode="auto">
          <a:xfrm>
            <a:off x="7043650" y="5314950"/>
            <a:ext cx="484188" cy="141288"/>
          </a:xfrm>
          <a:prstGeom prst="rightArrow">
            <a:avLst>
              <a:gd name="adj1" fmla="val 50000"/>
              <a:gd name="adj2" fmla="val 85674"/>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1"/>
          <p:cNvSpPr>
            <a:spLocks noChangeArrowheads="1"/>
          </p:cNvSpPr>
          <p:nvPr/>
        </p:nvSpPr>
        <p:spPr bwMode="auto">
          <a:xfrm rot="5400000">
            <a:off x="8106481" y="4790282"/>
            <a:ext cx="312737" cy="152400"/>
          </a:xfrm>
          <a:prstGeom prst="rightArrow">
            <a:avLst>
              <a:gd name="adj1" fmla="val 50000"/>
              <a:gd name="adj2" fmla="val 51302"/>
            </a:avLst>
          </a:prstGeom>
          <a:solidFill>
            <a:srgbClr val="CC0000"/>
          </a:solidFill>
          <a:ln w="12700">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2"/>
          <p:cNvSpPr>
            <a:spLocks noChangeShapeType="1"/>
          </p:cNvSpPr>
          <p:nvPr/>
        </p:nvSpPr>
        <p:spPr bwMode="auto">
          <a:xfrm>
            <a:off x="3690850" y="44815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3"/>
          <p:cNvSpPr>
            <a:spLocks noChangeShapeType="1"/>
          </p:cNvSpPr>
          <p:nvPr/>
        </p:nvSpPr>
        <p:spPr bwMode="auto">
          <a:xfrm>
            <a:off x="7348450" y="3414713"/>
            <a:ext cx="3048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Slide Number Placeholder 2"/>
          <p:cNvSpPr>
            <a:spLocks noGrp="1"/>
          </p:cNvSpPr>
          <p:nvPr>
            <p:ph type="sldNum" sz="quarter" idx="14"/>
          </p:nvPr>
        </p:nvSpPr>
        <p:spPr/>
        <p:txBody>
          <a:bodyPr/>
          <a:lstStyle/>
          <a:p>
            <a:fld id="{D26740DE-8293-487D-9531-1FF883CE0649}" type="slidenum">
              <a:rPr lang="en-US" smtClean="0"/>
              <a:t>21</a:t>
            </a:fld>
            <a:endParaRPr lang="en-US"/>
          </a:p>
        </p:txBody>
      </p:sp>
      <p:sp>
        <p:nvSpPr>
          <p:cNvPr id="25" name="Rectangle 2"/>
          <p:cNvSpPr>
            <a:spLocks noGrp="1" noChangeArrowheads="1"/>
          </p:cNvSpPr>
          <p:nvPr>
            <p:ph type="title" idx="4294967295"/>
          </p:nvPr>
        </p:nvSpPr>
        <p:spPr>
          <a:xfrm>
            <a:off x="-1645699" y="690471"/>
            <a:ext cx="7886700" cy="581025"/>
          </a:xfrm>
        </p:spPr>
        <p:txBody>
          <a:bodyPr>
            <a:noAutofit/>
          </a:bodyPr>
          <a:lstStyle/>
          <a:p>
            <a:pPr algn="ctr"/>
            <a:r>
              <a:rPr lang="en-US" altLang="en-US" sz="3600" b="1" dirty="0">
                <a:latin typeface="+mn-lt"/>
              </a:rPr>
              <a:t>Classification Example</a:t>
            </a:r>
          </a:p>
        </p:txBody>
      </p:sp>
    </p:spTree>
    <p:extLst>
      <p:ext uri="{BB962C8B-B14F-4D97-AF65-F5344CB8AC3E}">
        <p14:creationId xmlns:p14="http://schemas.microsoft.com/office/powerpoint/2010/main" val="416690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9331" name="Rectangle 3"/>
          <p:cNvSpPr>
            <a:spLocks noGrp="1" noChangeArrowheads="1"/>
          </p:cNvSpPr>
          <p:nvPr>
            <p:ph idx="1"/>
          </p:nvPr>
        </p:nvSpPr>
        <p:spPr/>
        <p:txBody>
          <a:bodyPr/>
          <a:lstStyle/>
          <a:p>
            <a:pPr marL="257175" indent="-257175"/>
            <a:r>
              <a:rPr lang="en-US" altLang="en-US" sz="2400" dirty="0"/>
              <a:t>Direct Marketing</a:t>
            </a:r>
          </a:p>
          <a:p>
            <a:pPr marL="557213" lvl="1" indent="-214313"/>
            <a:r>
              <a:rPr lang="en-US" altLang="en-US" dirty="0"/>
              <a:t>Goal: Reduce cost of mailing by </a:t>
            </a:r>
            <a:r>
              <a:rPr lang="en-US" altLang="en-US" i="1" dirty="0">
                <a:solidFill>
                  <a:srgbClr val="FF0066"/>
                </a:solidFill>
              </a:rPr>
              <a:t>targeting</a:t>
            </a:r>
            <a:r>
              <a:rPr lang="en-US" altLang="en-US" dirty="0"/>
              <a:t> a set of consumers likely to buy a new cell-phone product.</a:t>
            </a:r>
          </a:p>
          <a:p>
            <a:pPr marL="557213" lvl="1" indent="-214313"/>
            <a:r>
              <a:rPr lang="en-US" altLang="en-US" dirty="0"/>
              <a:t>Approach:</a:t>
            </a:r>
          </a:p>
          <a:p>
            <a:pPr lvl="2"/>
            <a:r>
              <a:rPr lang="en-US" altLang="en-US" dirty="0"/>
              <a:t>Use the data for a similar product introduced before. </a:t>
            </a:r>
          </a:p>
          <a:p>
            <a:pPr lvl="2"/>
            <a:r>
              <a:rPr lang="en-US" altLang="en-US" dirty="0"/>
              <a:t>We know which customers decided to buy and which decided otherwise. This </a:t>
            </a:r>
            <a:r>
              <a:rPr lang="en-US" altLang="en-US" i="1" dirty="0">
                <a:solidFill>
                  <a:srgbClr val="0000FF"/>
                </a:solidFill>
              </a:rPr>
              <a:t>{buy, don’t buy}</a:t>
            </a:r>
            <a:r>
              <a:rPr lang="en-US" altLang="en-US" dirty="0"/>
              <a:t> decision forms the </a:t>
            </a:r>
            <a:r>
              <a:rPr lang="en-US" altLang="en-US" i="1" dirty="0">
                <a:solidFill>
                  <a:srgbClr val="0000FF"/>
                </a:solidFill>
              </a:rPr>
              <a:t>class attribute</a:t>
            </a:r>
            <a:r>
              <a:rPr lang="en-US" altLang="en-US" dirty="0"/>
              <a:t>.</a:t>
            </a:r>
          </a:p>
          <a:p>
            <a:pPr lvl="2"/>
            <a:r>
              <a:rPr lang="en-US" altLang="en-US" dirty="0"/>
              <a:t>Collect various demographic, lifestyle, and company-interaction related information about all such customers.</a:t>
            </a:r>
          </a:p>
          <a:p>
            <a:pPr lvl="3"/>
            <a:r>
              <a:rPr lang="en-US" altLang="en-US" dirty="0"/>
              <a:t>Type of business, where they stay, how much they earn, etc.</a:t>
            </a:r>
          </a:p>
          <a:p>
            <a:pPr lvl="2"/>
            <a:r>
              <a:rPr lang="en-US" altLang="en-US" dirty="0"/>
              <a:t>Use this information as input attributes to learn a classifier model.</a:t>
            </a:r>
          </a:p>
        </p:txBody>
      </p:sp>
      <p:sp>
        <p:nvSpPr>
          <p:cNvPr id="3" name="Slide Number Placeholder 2"/>
          <p:cNvSpPr>
            <a:spLocks noGrp="1"/>
          </p:cNvSpPr>
          <p:nvPr>
            <p:ph type="sldNum" sz="quarter" idx="14"/>
          </p:nvPr>
        </p:nvSpPr>
        <p:spPr/>
        <p:txBody>
          <a:bodyPr/>
          <a:lstStyle/>
          <a:p>
            <a:fld id="{D26740DE-8293-487D-9531-1FF883CE0649}" type="slidenum">
              <a:rPr lang="en-US" smtClean="0"/>
              <a:t>22</a:t>
            </a:fld>
            <a:endParaRPr lang="en-US"/>
          </a:p>
        </p:txBody>
      </p:sp>
      <p:sp>
        <p:nvSpPr>
          <p:cNvPr id="739330" name="Rectangle 2"/>
          <p:cNvSpPr>
            <a:spLocks noGrp="1" noChangeArrowheads="1"/>
          </p:cNvSpPr>
          <p:nvPr>
            <p:ph type="title" idx="4294967295"/>
          </p:nvPr>
        </p:nvSpPr>
        <p:spPr>
          <a:xfrm>
            <a:off x="-1104160" y="770956"/>
            <a:ext cx="7886700" cy="500062"/>
          </a:xfrm>
        </p:spPr>
        <p:txBody>
          <a:bodyPr>
            <a:noAutofit/>
          </a:bodyPr>
          <a:lstStyle/>
          <a:p>
            <a:pPr algn="ctr"/>
            <a:r>
              <a:rPr lang="en-US" altLang="en-US" sz="3600" b="1" dirty="0">
                <a:latin typeface="+mn-lt"/>
              </a:rPr>
              <a:t>Classification: Application 1</a:t>
            </a:r>
          </a:p>
        </p:txBody>
      </p:sp>
      <p:sp>
        <p:nvSpPr>
          <p:cNvPr id="739332" name="Text Box 4"/>
          <p:cNvSpPr txBox="1">
            <a:spLocks noChangeArrowheads="1"/>
          </p:cNvSpPr>
          <p:nvPr/>
        </p:nvSpPr>
        <p:spPr bwMode="auto">
          <a:xfrm>
            <a:off x="5197534" y="5737860"/>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3944808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5" name="Rectangle 3"/>
          <p:cNvSpPr>
            <a:spLocks noGrp="1" noChangeArrowheads="1"/>
          </p:cNvSpPr>
          <p:nvPr>
            <p:ph idx="1"/>
          </p:nvPr>
        </p:nvSpPr>
        <p:spPr/>
        <p:txBody>
          <a:bodyPr/>
          <a:lstStyle/>
          <a:p>
            <a:pPr marL="257175" indent="-257175"/>
            <a:r>
              <a:rPr lang="en-US" altLang="en-US" sz="2400" dirty="0"/>
              <a:t>Fraud Detection</a:t>
            </a:r>
          </a:p>
          <a:p>
            <a:pPr marL="557213" lvl="1" indent="-214313"/>
            <a:r>
              <a:rPr lang="en-US" altLang="en-US" dirty="0"/>
              <a:t>Goal: Predict fraudulent cases in credit card transactions.</a:t>
            </a:r>
          </a:p>
          <a:p>
            <a:pPr marL="557213" lvl="1" indent="-214313"/>
            <a:r>
              <a:rPr lang="en-US" altLang="en-US" dirty="0"/>
              <a:t>Approach:</a:t>
            </a:r>
          </a:p>
          <a:p>
            <a:pPr lvl="2"/>
            <a:r>
              <a:rPr lang="en-US" altLang="en-US" dirty="0"/>
              <a:t>Use credit card transactions and the information on its account-holder as attributes.</a:t>
            </a:r>
          </a:p>
          <a:p>
            <a:pPr lvl="3">
              <a:lnSpc>
                <a:spcPct val="90000"/>
              </a:lnSpc>
            </a:pPr>
            <a:r>
              <a:rPr lang="en-US" altLang="en-US" dirty="0"/>
              <a:t>When does a customer buy, what does he buy, how often he pays on time, </a:t>
            </a:r>
            <a:r>
              <a:rPr lang="en-US" altLang="en-US" dirty="0" err="1"/>
              <a:t>etc</a:t>
            </a:r>
            <a:endParaRPr lang="en-US" altLang="en-US" dirty="0"/>
          </a:p>
          <a:p>
            <a:pPr lvl="2"/>
            <a:r>
              <a:rPr lang="en-US" altLang="en-US" dirty="0"/>
              <a:t>Label past transactions as fraud or fair transactions. This forms the class attribute.</a:t>
            </a:r>
          </a:p>
          <a:p>
            <a:pPr lvl="2"/>
            <a:r>
              <a:rPr lang="en-US" altLang="en-US" dirty="0"/>
              <a:t>Learn a model for the class of the transactions.</a:t>
            </a:r>
          </a:p>
          <a:p>
            <a:pPr lvl="2"/>
            <a:r>
              <a:rPr lang="en-US" altLang="en-US" dirty="0"/>
              <a:t>Use this model to detect fraud by observing credit card transactions on an account.</a:t>
            </a:r>
          </a:p>
        </p:txBody>
      </p:sp>
      <p:sp>
        <p:nvSpPr>
          <p:cNvPr id="3" name="Slide Number Placeholder 2"/>
          <p:cNvSpPr>
            <a:spLocks noGrp="1"/>
          </p:cNvSpPr>
          <p:nvPr>
            <p:ph type="sldNum" sz="quarter" idx="14"/>
          </p:nvPr>
        </p:nvSpPr>
        <p:spPr/>
        <p:txBody>
          <a:bodyPr/>
          <a:lstStyle/>
          <a:p>
            <a:fld id="{D26740DE-8293-487D-9531-1FF883CE0649}" type="slidenum">
              <a:rPr lang="en-US" smtClean="0"/>
              <a:t>23</a:t>
            </a:fld>
            <a:endParaRPr lang="en-US"/>
          </a:p>
        </p:txBody>
      </p:sp>
      <p:sp>
        <p:nvSpPr>
          <p:cNvPr id="740354" name="Rectangle 2"/>
          <p:cNvSpPr>
            <a:spLocks noGrp="1" noChangeArrowheads="1"/>
          </p:cNvSpPr>
          <p:nvPr>
            <p:ph type="title" idx="4294967295"/>
          </p:nvPr>
        </p:nvSpPr>
        <p:spPr>
          <a:xfrm>
            <a:off x="-1077528" y="919409"/>
            <a:ext cx="7886700" cy="382587"/>
          </a:xfrm>
        </p:spPr>
        <p:txBody>
          <a:bodyPr>
            <a:noAutofit/>
          </a:bodyPr>
          <a:lstStyle/>
          <a:p>
            <a:pPr algn="ctr"/>
            <a:r>
              <a:rPr lang="en-US" altLang="en-US" sz="3600" b="1" dirty="0">
                <a:latin typeface="+mn-lt"/>
              </a:rPr>
              <a:t>Classification: Application 2</a:t>
            </a:r>
          </a:p>
        </p:txBody>
      </p:sp>
    </p:spTree>
    <p:extLst>
      <p:ext uri="{BB962C8B-B14F-4D97-AF65-F5344CB8AC3E}">
        <p14:creationId xmlns:p14="http://schemas.microsoft.com/office/powerpoint/2010/main" val="316066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3" name="Rectangle 3"/>
          <p:cNvSpPr>
            <a:spLocks noGrp="1" noChangeArrowheads="1"/>
          </p:cNvSpPr>
          <p:nvPr>
            <p:ph idx="1"/>
          </p:nvPr>
        </p:nvSpPr>
        <p:spPr/>
        <p:txBody>
          <a:bodyPr/>
          <a:lstStyle/>
          <a:p>
            <a:pPr marL="257175" indent="-257175"/>
            <a:r>
              <a:rPr lang="en-US" altLang="en-US" dirty="0"/>
              <a:t>Customer Attrition/Churn:</a:t>
            </a:r>
          </a:p>
          <a:p>
            <a:pPr marL="557213" lvl="1" indent="-214313"/>
            <a:r>
              <a:rPr lang="en-US" altLang="en-US" dirty="0"/>
              <a:t>Goal: To predict whether a customer is likely to be lost to a competitor.</a:t>
            </a:r>
          </a:p>
          <a:p>
            <a:pPr marL="557213" lvl="1" indent="-214313"/>
            <a:r>
              <a:rPr lang="en-US" altLang="en-US" dirty="0"/>
              <a:t>Approach:</a:t>
            </a:r>
          </a:p>
          <a:p>
            <a:pPr lvl="2"/>
            <a:r>
              <a:rPr lang="en-US" altLang="en-US" dirty="0"/>
              <a:t>Use detailed record of transactions with each of the past and present customers, to find attributes.</a:t>
            </a:r>
          </a:p>
          <a:p>
            <a:pPr lvl="3"/>
            <a:r>
              <a:rPr lang="en-US" altLang="en-US" dirty="0"/>
              <a:t>How often the customer calls, where he calls, what time-of-the day he calls most, his financial status, marital status, etc. </a:t>
            </a:r>
          </a:p>
          <a:p>
            <a:pPr lvl="2"/>
            <a:r>
              <a:rPr lang="en-US" altLang="en-US" dirty="0"/>
              <a:t>Label the customers as loyal or disloyal.</a:t>
            </a:r>
          </a:p>
          <a:p>
            <a:pPr lvl="2"/>
            <a:r>
              <a:rPr lang="en-US" altLang="en-US" dirty="0"/>
              <a:t>Find a model for loyalty.</a:t>
            </a:r>
          </a:p>
        </p:txBody>
      </p:sp>
      <p:sp>
        <p:nvSpPr>
          <p:cNvPr id="3" name="Slide Number Placeholder 2"/>
          <p:cNvSpPr>
            <a:spLocks noGrp="1"/>
          </p:cNvSpPr>
          <p:nvPr>
            <p:ph type="sldNum" sz="quarter" idx="14"/>
          </p:nvPr>
        </p:nvSpPr>
        <p:spPr/>
        <p:txBody>
          <a:bodyPr/>
          <a:lstStyle/>
          <a:p>
            <a:fld id="{D26740DE-8293-487D-9531-1FF883CE0649}" type="slidenum">
              <a:rPr lang="en-US" smtClean="0"/>
              <a:t>24</a:t>
            </a:fld>
            <a:endParaRPr lang="en-US"/>
          </a:p>
        </p:txBody>
      </p:sp>
      <p:sp>
        <p:nvSpPr>
          <p:cNvPr id="6" name="Rectangle 2"/>
          <p:cNvSpPr>
            <a:spLocks noGrp="1" noChangeArrowheads="1"/>
          </p:cNvSpPr>
          <p:nvPr>
            <p:ph type="title" idx="4294967295"/>
          </p:nvPr>
        </p:nvSpPr>
        <p:spPr>
          <a:xfrm>
            <a:off x="-1130793" y="815344"/>
            <a:ext cx="7886700" cy="500062"/>
          </a:xfrm>
        </p:spPr>
        <p:txBody>
          <a:bodyPr>
            <a:noAutofit/>
          </a:bodyPr>
          <a:lstStyle/>
          <a:p>
            <a:pPr algn="ctr"/>
            <a:r>
              <a:rPr lang="en-US" altLang="en-US" sz="3600" b="1" dirty="0">
                <a:latin typeface="+mn-lt"/>
              </a:rPr>
              <a:t>Classification: Application 3</a:t>
            </a:r>
          </a:p>
        </p:txBody>
      </p:sp>
      <p:sp>
        <p:nvSpPr>
          <p:cNvPr id="742404" name="Text Box 4"/>
          <p:cNvSpPr txBox="1">
            <a:spLocks noChangeArrowheads="1"/>
          </p:cNvSpPr>
          <p:nvPr/>
        </p:nvSpPr>
        <p:spPr bwMode="auto">
          <a:xfrm>
            <a:off x="4932657" y="6103953"/>
            <a:ext cx="2710999"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900" dirty="0">
                <a:latin typeface="Times New Roman" panose="02020603050405020304" pitchFamily="18" charset="0"/>
              </a:rPr>
              <a:t>From [Berry &amp; </a:t>
            </a:r>
            <a:r>
              <a:rPr lang="en-US" altLang="en-US" sz="900" dirty="0" err="1">
                <a:latin typeface="Times New Roman" panose="02020603050405020304" pitchFamily="18" charset="0"/>
              </a:rPr>
              <a:t>Linoff</a:t>
            </a:r>
            <a:r>
              <a:rPr lang="en-US" altLang="en-US" sz="900" dirty="0">
                <a:latin typeface="Times New Roman" panose="02020603050405020304" pitchFamily="18" charset="0"/>
              </a:rPr>
              <a:t>] Data Mining Techniques, 1997</a:t>
            </a:r>
          </a:p>
        </p:txBody>
      </p:sp>
    </p:spTree>
    <p:extLst>
      <p:ext uri="{BB962C8B-B14F-4D97-AF65-F5344CB8AC3E}">
        <p14:creationId xmlns:p14="http://schemas.microsoft.com/office/powerpoint/2010/main" val="333937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475" name="Rectangle 3"/>
          <p:cNvSpPr>
            <a:spLocks noGrp="1" noChangeArrowheads="1"/>
          </p:cNvSpPr>
          <p:nvPr>
            <p:ph idx="1"/>
          </p:nvPr>
        </p:nvSpPr>
        <p:spPr>
          <a:xfrm>
            <a:off x="304800" y="1502715"/>
            <a:ext cx="8229600" cy="4525963"/>
          </a:xfrm>
        </p:spPr>
        <p:txBody>
          <a:bodyPr/>
          <a:lstStyle/>
          <a:p>
            <a:pPr marL="257175" indent="-257175"/>
            <a:r>
              <a:rPr lang="en-US" altLang="en-US" dirty="0"/>
              <a:t>Given a set of data points, each having a set of attributes, and a similarity measure among them, find clusters such that</a:t>
            </a:r>
          </a:p>
          <a:p>
            <a:pPr marL="557213" lvl="1" indent="-214313"/>
            <a:r>
              <a:rPr lang="en-US" altLang="en-US" dirty="0"/>
              <a:t>Data points in one cluster are more similar to one another.</a:t>
            </a:r>
          </a:p>
          <a:p>
            <a:pPr marL="557213" lvl="1" indent="-214313"/>
            <a:r>
              <a:rPr lang="en-US" altLang="en-US" dirty="0"/>
              <a:t>Data points in separate clusters are less similar to one another.</a:t>
            </a:r>
          </a:p>
          <a:p>
            <a:pPr marL="257175" indent="-257175"/>
            <a:r>
              <a:rPr lang="en-US" altLang="en-US" dirty="0"/>
              <a:t>Similarity Measures:</a:t>
            </a:r>
          </a:p>
          <a:p>
            <a:pPr marL="557213" lvl="1" indent="-214313"/>
            <a:r>
              <a:rPr lang="en-US" altLang="en-US" dirty="0"/>
              <a:t>Euclidean Distance if attributes are continuous.</a:t>
            </a:r>
          </a:p>
          <a:p>
            <a:pPr marL="557213" lvl="1" indent="-214313"/>
            <a:r>
              <a:rPr lang="en-US" altLang="en-US" dirty="0"/>
              <a:t>Other Problem-specific Measures.</a:t>
            </a:r>
          </a:p>
        </p:txBody>
      </p:sp>
      <p:sp>
        <p:nvSpPr>
          <p:cNvPr id="3" name="Slide Number Placeholder 2"/>
          <p:cNvSpPr>
            <a:spLocks noGrp="1"/>
          </p:cNvSpPr>
          <p:nvPr>
            <p:ph type="sldNum" sz="quarter" idx="14"/>
          </p:nvPr>
        </p:nvSpPr>
        <p:spPr/>
        <p:txBody>
          <a:bodyPr/>
          <a:lstStyle/>
          <a:p>
            <a:fld id="{D26740DE-8293-487D-9531-1FF883CE0649}" type="slidenum">
              <a:rPr lang="en-US" smtClean="0"/>
              <a:t>25</a:t>
            </a:fld>
            <a:endParaRPr lang="en-US"/>
          </a:p>
        </p:txBody>
      </p:sp>
      <p:sp>
        <p:nvSpPr>
          <p:cNvPr id="745474" name="Rectangle 2"/>
          <p:cNvSpPr>
            <a:spLocks noGrp="1" noChangeArrowheads="1"/>
          </p:cNvSpPr>
          <p:nvPr>
            <p:ph type="title" idx="4294967295"/>
          </p:nvPr>
        </p:nvSpPr>
        <p:spPr>
          <a:xfrm>
            <a:off x="-1686758" y="810997"/>
            <a:ext cx="7886700" cy="515937"/>
          </a:xfrm>
        </p:spPr>
        <p:txBody>
          <a:bodyPr>
            <a:noAutofit/>
          </a:bodyPr>
          <a:lstStyle/>
          <a:p>
            <a:pPr algn="ctr"/>
            <a:r>
              <a:rPr lang="en-US" altLang="en-US" sz="3600" b="1" dirty="0">
                <a:latin typeface="+mn-lt"/>
              </a:rPr>
              <a:t>Clustering Definition</a:t>
            </a:r>
          </a:p>
        </p:txBody>
      </p:sp>
    </p:spTree>
    <p:extLst>
      <p:ext uri="{BB962C8B-B14F-4D97-AF65-F5344CB8AC3E}">
        <p14:creationId xmlns:p14="http://schemas.microsoft.com/office/powerpoint/2010/main" val="36221790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1295400" y="1981200"/>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0">
                <a:latin typeface="Times New Roman" panose="02020603050405020304" pitchFamily="18" charset="0"/>
              </a:rPr>
              <a:t>Intracluster distances</a:t>
            </a:r>
          </a:p>
          <a:p>
            <a:pPr algn="ctr"/>
            <a:r>
              <a:rPr lang="en-US" altLang="en-US" sz="2400" b="0">
                <a:latin typeface="Times New Roman" panose="02020603050405020304" pitchFamily="18" charset="0"/>
              </a:rPr>
              <a:t>are minimized</a:t>
            </a:r>
          </a:p>
        </p:txBody>
      </p:sp>
      <p:sp>
        <p:nvSpPr>
          <p:cNvPr id="5" name="Text Box 5"/>
          <p:cNvSpPr txBox="1">
            <a:spLocks noChangeArrowheads="1"/>
          </p:cNvSpPr>
          <p:nvPr/>
        </p:nvSpPr>
        <p:spPr bwMode="auto">
          <a:xfrm>
            <a:off x="5181600" y="1981200"/>
            <a:ext cx="2762250" cy="822325"/>
          </a:xfrm>
          <a:prstGeom prst="rect">
            <a:avLst/>
          </a:prstGeom>
          <a:solidFill>
            <a:srgbClr val="00FFCC"/>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a:r>
              <a:rPr lang="en-US" altLang="en-US" sz="2400" b="0">
                <a:latin typeface="Times New Roman" panose="02020603050405020304" pitchFamily="18" charset="0"/>
              </a:rPr>
              <a:t>Intercluster distances</a:t>
            </a:r>
          </a:p>
          <a:p>
            <a:pPr algn="ctr"/>
            <a:r>
              <a:rPr lang="en-US" altLang="en-US" sz="2400" b="0">
                <a:latin typeface="Times New Roman" panose="02020603050405020304" pitchFamily="18" charset="0"/>
              </a:rPr>
              <a:t>are maximized</a:t>
            </a:r>
          </a:p>
        </p:txBody>
      </p:sp>
      <p:grpSp>
        <p:nvGrpSpPr>
          <p:cNvPr id="6" name="Group 6"/>
          <p:cNvGrpSpPr>
            <a:grpSpLocks/>
          </p:cNvGrpSpPr>
          <p:nvPr/>
        </p:nvGrpSpPr>
        <p:grpSpPr bwMode="auto">
          <a:xfrm>
            <a:off x="3276600" y="3200400"/>
            <a:ext cx="3048000" cy="2678113"/>
            <a:chOff x="2160" y="2544"/>
            <a:chExt cx="1920" cy="1687"/>
          </a:xfrm>
        </p:grpSpPr>
        <p:sp>
          <p:nvSpPr>
            <p:cNvPr id="7" name="Line 7"/>
            <p:cNvSpPr>
              <a:spLocks noChangeShapeType="1"/>
            </p:cNvSpPr>
            <p:nvPr/>
          </p:nvSpPr>
          <p:spPr bwMode="auto">
            <a:xfrm>
              <a:off x="2736" y="2544"/>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Line 8"/>
            <p:cNvSpPr>
              <a:spLocks noChangeShapeType="1"/>
            </p:cNvSpPr>
            <p:nvPr/>
          </p:nvSpPr>
          <p:spPr bwMode="auto">
            <a:xfrm>
              <a:off x="2736" y="3696"/>
              <a:ext cx="134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9"/>
            <p:cNvSpPr>
              <a:spLocks/>
            </p:cNvSpPr>
            <p:nvPr/>
          </p:nvSpPr>
          <p:spPr bwMode="auto">
            <a:xfrm>
              <a:off x="2226" y="3696"/>
              <a:ext cx="510" cy="535"/>
            </a:xfrm>
            <a:custGeom>
              <a:avLst/>
              <a:gdLst>
                <a:gd name="T0" fmla="*/ 510 w 510"/>
                <a:gd name="T1" fmla="*/ 0 h 535"/>
                <a:gd name="T2" fmla="*/ 0 w 510"/>
                <a:gd name="T3" fmla="*/ 535 h 535"/>
              </a:gdLst>
              <a:ahLst/>
              <a:cxnLst>
                <a:cxn ang="0">
                  <a:pos x="T0" y="T1"/>
                </a:cxn>
                <a:cxn ang="0">
                  <a:pos x="T2" y="T3"/>
                </a:cxn>
              </a:cxnLst>
              <a:rect l="0" t="0" r="r" b="b"/>
              <a:pathLst>
                <a:path w="510" h="535">
                  <a:moveTo>
                    <a:pt x="510" y="0"/>
                  </a:moveTo>
                  <a:lnTo>
                    <a:pt x="0" y="535"/>
                  </a:lnTo>
                </a:path>
              </a:pathLst>
            </a:custGeom>
            <a:noFill/>
            <a:ln w="9525">
              <a:solidFill>
                <a:schemeClr val="tx1"/>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10"/>
            <p:cNvSpPr>
              <a:spLocks noChangeArrowheads="1"/>
            </p:cNvSpPr>
            <p:nvPr/>
          </p:nvSpPr>
          <p:spPr bwMode="auto">
            <a:xfrm>
              <a:off x="3264"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1"/>
            <p:cNvSpPr>
              <a:spLocks noChangeArrowheads="1"/>
            </p:cNvSpPr>
            <p:nvPr/>
          </p:nvSpPr>
          <p:spPr bwMode="auto">
            <a:xfrm>
              <a:off x="3408"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AutoShape 12"/>
            <p:cNvSpPr>
              <a:spLocks noChangeArrowheads="1"/>
            </p:cNvSpPr>
            <p:nvPr/>
          </p:nvSpPr>
          <p:spPr bwMode="auto">
            <a:xfrm>
              <a:off x="3360"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AutoShape 13"/>
            <p:cNvSpPr>
              <a:spLocks noChangeArrowheads="1"/>
            </p:cNvSpPr>
            <p:nvPr/>
          </p:nvSpPr>
          <p:spPr bwMode="auto">
            <a:xfrm>
              <a:off x="3360" y="302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AutoShape 14"/>
            <p:cNvSpPr>
              <a:spLocks noChangeArrowheads="1"/>
            </p:cNvSpPr>
            <p:nvPr/>
          </p:nvSpPr>
          <p:spPr bwMode="auto">
            <a:xfrm>
              <a:off x="3600" y="2880"/>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AutoShape 15"/>
            <p:cNvSpPr>
              <a:spLocks noChangeArrowheads="1"/>
            </p:cNvSpPr>
            <p:nvPr/>
          </p:nvSpPr>
          <p:spPr bwMode="auto">
            <a:xfrm>
              <a:off x="3504" y="2784"/>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AutoShape 16"/>
            <p:cNvSpPr>
              <a:spLocks noChangeArrowheads="1"/>
            </p:cNvSpPr>
            <p:nvPr/>
          </p:nvSpPr>
          <p:spPr bwMode="auto">
            <a:xfrm>
              <a:off x="3168" y="273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AutoShape 17"/>
            <p:cNvSpPr>
              <a:spLocks noChangeArrowheads="1"/>
            </p:cNvSpPr>
            <p:nvPr/>
          </p:nvSpPr>
          <p:spPr bwMode="auto">
            <a:xfrm>
              <a:off x="3504"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AutoShape 18"/>
            <p:cNvSpPr>
              <a:spLocks noChangeArrowheads="1"/>
            </p:cNvSpPr>
            <p:nvPr/>
          </p:nvSpPr>
          <p:spPr bwMode="auto">
            <a:xfrm>
              <a:off x="3168" y="2976"/>
              <a:ext cx="96" cy="96"/>
            </a:xfrm>
            <a:prstGeom prst="octagon">
              <a:avLst>
                <a:gd name="adj" fmla="val 2928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AutoShape 19"/>
            <p:cNvSpPr>
              <a:spLocks noChangeArrowheads="1"/>
            </p:cNvSpPr>
            <p:nvPr/>
          </p:nvSpPr>
          <p:spPr bwMode="auto">
            <a:xfrm>
              <a:off x="2160" y="3264"/>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AutoShape 20"/>
            <p:cNvSpPr>
              <a:spLocks noChangeArrowheads="1"/>
            </p:cNvSpPr>
            <p:nvPr/>
          </p:nvSpPr>
          <p:spPr bwMode="auto">
            <a:xfrm>
              <a:off x="2304"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AutoShape 21"/>
            <p:cNvSpPr>
              <a:spLocks noChangeArrowheads="1"/>
            </p:cNvSpPr>
            <p:nvPr/>
          </p:nvSpPr>
          <p:spPr bwMode="auto">
            <a:xfrm>
              <a:off x="2304"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AutoShape 22"/>
            <p:cNvSpPr>
              <a:spLocks noChangeArrowheads="1"/>
            </p:cNvSpPr>
            <p:nvPr/>
          </p:nvSpPr>
          <p:spPr bwMode="auto">
            <a:xfrm>
              <a:off x="2448" y="3312"/>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utoShape 23"/>
            <p:cNvSpPr>
              <a:spLocks noChangeArrowheads="1"/>
            </p:cNvSpPr>
            <p:nvPr/>
          </p:nvSpPr>
          <p:spPr bwMode="auto">
            <a:xfrm>
              <a:off x="2352" y="316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utoShape 24"/>
            <p:cNvSpPr>
              <a:spLocks noChangeArrowheads="1"/>
            </p:cNvSpPr>
            <p:nvPr/>
          </p:nvSpPr>
          <p:spPr bwMode="auto">
            <a:xfrm>
              <a:off x="2448" y="3456"/>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utoShape 25"/>
            <p:cNvSpPr>
              <a:spLocks noChangeArrowheads="1"/>
            </p:cNvSpPr>
            <p:nvPr/>
          </p:nvSpPr>
          <p:spPr bwMode="auto">
            <a:xfrm>
              <a:off x="2160" y="3408"/>
              <a:ext cx="96" cy="96"/>
            </a:xfrm>
            <a:prstGeom prst="octagon">
              <a:avLst>
                <a:gd name="adj" fmla="val 29287"/>
              </a:avLst>
            </a:prstGeom>
            <a:solidFill>
              <a:srgbClr val="FF00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utoShape 26"/>
            <p:cNvSpPr>
              <a:spLocks noChangeArrowheads="1"/>
            </p:cNvSpPr>
            <p:nvPr/>
          </p:nvSpPr>
          <p:spPr bwMode="auto">
            <a:xfrm>
              <a:off x="3504" y="355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7"/>
            <p:cNvSpPr>
              <a:spLocks noChangeArrowheads="1"/>
            </p:cNvSpPr>
            <p:nvPr/>
          </p:nvSpPr>
          <p:spPr bwMode="auto">
            <a:xfrm>
              <a:off x="3792" y="3600"/>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8"/>
            <p:cNvSpPr>
              <a:spLocks noChangeArrowheads="1"/>
            </p:cNvSpPr>
            <p:nvPr/>
          </p:nvSpPr>
          <p:spPr bwMode="auto">
            <a:xfrm>
              <a:off x="3648" y="3696"/>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9"/>
            <p:cNvSpPr>
              <a:spLocks noChangeArrowheads="1"/>
            </p:cNvSpPr>
            <p:nvPr/>
          </p:nvSpPr>
          <p:spPr bwMode="auto">
            <a:xfrm>
              <a:off x="3504"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AutoShape 30"/>
            <p:cNvSpPr>
              <a:spLocks noChangeArrowheads="1"/>
            </p:cNvSpPr>
            <p:nvPr/>
          </p:nvSpPr>
          <p:spPr bwMode="auto">
            <a:xfrm>
              <a:off x="3696" y="3792"/>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AutoShape 31"/>
            <p:cNvSpPr>
              <a:spLocks noChangeArrowheads="1"/>
            </p:cNvSpPr>
            <p:nvPr/>
          </p:nvSpPr>
          <p:spPr bwMode="auto">
            <a:xfrm flipV="1">
              <a:off x="3504" y="3648"/>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AutoShape 32"/>
            <p:cNvSpPr>
              <a:spLocks noChangeArrowheads="1"/>
            </p:cNvSpPr>
            <p:nvPr/>
          </p:nvSpPr>
          <p:spPr bwMode="auto">
            <a:xfrm>
              <a:off x="3696" y="3504"/>
              <a:ext cx="96" cy="96"/>
            </a:xfrm>
            <a:prstGeom prst="octagon">
              <a:avLst>
                <a:gd name="adj" fmla="val 29287"/>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33" name="Rectangle 32"/>
          <p:cNvSpPr/>
          <p:nvPr/>
        </p:nvSpPr>
        <p:spPr>
          <a:xfrm>
            <a:off x="191193" y="3621222"/>
            <a:ext cx="2784763" cy="646331"/>
          </a:xfrm>
          <a:prstGeom prst="rect">
            <a:avLst/>
          </a:prstGeom>
        </p:spPr>
        <p:txBody>
          <a:bodyPr wrap="square">
            <a:spAutoFit/>
          </a:bodyPr>
          <a:lstStyle/>
          <a:p>
            <a:r>
              <a:rPr kumimoji="1" lang="en-US" altLang="en-US" dirty="0">
                <a:latin typeface="Tahoma" panose="020B0604030504040204" pitchFamily="34" charset="0"/>
              </a:rPr>
              <a:t>Euclidean Distance Based Clustering in 3-D space</a:t>
            </a:r>
            <a:endParaRPr 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26</a:t>
            </a:fld>
            <a:endParaRPr lang="en-US"/>
          </a:p>
        </p:txBody>
      </p:sp>
      <p:sp>
        <p:nvSpPr>
          <p:cNvPr id="34" name="Rectangle 2"/>
          <p:cNvSpPr>
            <a:spLocks noGrp="1" noChangeArrowheads="1"/>
          </p:cNvSpPr>
          <p:nvPr>
            <p:ph type="title" idx="4294967295"/>
          </p:nvPr>
        </p:nvSpPr>
        <p:spPr>
          <a:xfrm>
            <a:off x="-1610187" y="801056"/>
            <a:ext cx="7886700" cy="563563"/>
          </a:xfrm>
        </p:spPr>
        <p:txBody>
          <a:bodyPr>
            <a:noAutofit/>
          </a:bodyPr>
          <a:lstStyle/>
          <a:p>
            <a:pPr algn="ctr"/>
            <a:r>
              <a:rPr lang="en-US" altLang="en-US" sz="3600" b="1" dirty="0">
                <a:latin typeface="+mn-lt"/>
              </a:rPr>
              <a:t>Illustrating Clustering</a:t>
            </a:r>
          </a:p>
        </p:txBody>
      </p:sp>
    </p:spTree>
    <p:extLst>
      <p:ext uri="{BB962C8B-B14F-4D97-AF65-F5344CB8AC3E}">
        <p14:creationId xmlns:p14="http://schemas.microsoft.com/office/powerpoint/2010/main" val="722518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7" name="Rectangle 3"/>
          <p:cNvSpPr>
            <a:spLocks noGrp="1" noChangeArrowheads="1"/>
          </p:cNvSpPr>
          <p:nvPr>
            <p:ph idx="1"/>
          </p:nvPr>
        </p:nvSpPr>
        <p:spPr/>
        <p:txBody>
          <a:bodyPr/>
          <a:lstStyle/>
          <a:p>
            <a:pPr marL="257175" indent="-257175"/>
            <a:r>
              <a:rPr lang="en-US" altLang="en-US" sz="2400" dirty="0"/>
              <a:t>Market Segmentation:</a:t>
            </a:r>
          </a:p>
          <a:p>
            <a:pPr marL="557213" lvl="1" indent="-214313"/>
            <a:r>
              <a:rPr lang="en-US" altLang="en-US" dirty="0"/>
              <a:t>Goal: subdivide a market into distinct subsets of customers where any subset may conceivably be selected as a market target to be reached with a distinct marketing mix.</a:t>
            </a:r>
          </a:p>
          <a:p>
            <a:pPr marL="557213" lvl="1" indent="-214313"/>
            <a:r>
              <a:rPr lang="en-US" altLang="en-US" dirty="0"/>
              <a:t>Approach: </a:t>
            </a:r>
          </a:p>
          <a:p>
            <a:pPr lvl="2"/>
            <a:r>
              <a:rPr lang="en-US" altLang="en-US" dirty="0"/>
              <a:t>Collect different attributes of customers based on their geographical and lifestyle related information.</a:t>
            </a:r>
          </a:p>
          <a:p>
            <a:pPr lvl="2"/>
            <a:r>
              <a:rPr lang="en-US" altLang="en-US" dirty="0"/>
              <a:t>Find clusters of similar customers.</a:t>
            </a:r>
          </a:p>
          <a:p>
            <a:pPr lvl="2"/>
            <a:r>
              <a:rPr lang="en-US" altLang="en-US" dirty="0"/>
              <a:t>Measure the clustering quality by observing buying patterns of customers in same cluster vs. those from different clusters. </a:t>
            </a:r>
          </a:p>
        </p:txBody>
      </p:sp>
      <p:sp>
        <p:nvSpPr>
          <p:cNvPr id="3" name="Slide Number Placeholder 2"/>
          <p:cNvSpPr>
            <a:spLocks noGrp="1"/>
          </p:cNvSpPr>
          <p:nvPr>
            <p:ph type="sldNum" sz="quarter" idx="14"/>
          </p:nvPr>
        </p:nvSpPr>
        <p:spPr/>
        <p:txBody>
          <a:bodyPr/>
          <a:lstStyle/>
          <a:p>
            <a:fld id="{D26740DE-8293-487D-9531-1FF883CE0649}" type="slidenum">
              <a:rPr lang="en-US" smtClean="0"/>
              <a:t>27</a:t>
            </a:fld>
            <a:endParaRPr lang="en-US"/>
          </a:p>
        </p:txBody>
      </p:sp>
      <p:sp>
        <p:nvSpPr>
          <p:cNvPr id="748546" name="Rectangle 2"/>
          <p:cNvSpPr>
            <a:spLocks noGrp="1" noChangeArrowheads="1"/>
          </p:cNvSpPr>
          <p:nvPr>
            <p:ph type="title" idx="4294967295"/>
          </p:nvPr>
        </p:nvSpPr>
        <p:spPr>
          <a:xfrm>
            <a:off x="-1406001" y="852734"/>
            <a:ext cx="7886700" cy="433387"/>
          </a:xfrm>
        </p:spPr>
        <p:txBody>
          <a:bodyPr>
            <a:noAutofit/>
          </a:bodyPr>
          <a:lstStyle/>
          <a:p>
            <a:pPr algn="ctr"/>
            <a:r>
              <a:rPr lang="en-US" altLang="en-US" sz="3600" b="1" dirty="0">
                <a:latin typeface="+mn-lt"/>
              </a:rPr>
              <a:t>Clustering: Application 1</a:t>
            </a:r>
          </a:p>
        </p:txBody>
      </p:sp>
    </p:spTree>
    <p:extLst>
      <p:ext uri="{BB962C8B-B14F-4D97-AF65-F5344CB8AC3E}">
        <p14:creationId xmlns:p14="http://schemas.microsoft.com/office/powerpoint/2010/main" val="28038767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595" name="Rectangle 3"/>
          <p:cNvSpPr>
            <a:spLocks noGrp="1" noChangeArrowheads="1"/>
          </p:cNvSpPr>
          <p:nvPr>
            <p:ph idx="1"/>
          </p:nvPr>
        </p:nvSpPr>
        <p:spPr/>
        <p:txBody>
          <a:bodyPr/>
          <a:lstStyle/>
          <a:p>
            <a:pPr marL="257175" indent="-257175"/>
            <a:r>
              <a:rPr lang="en-US" altLang="en-US" dirty="0"/>
              <a:t>Document Clustering:</a:t>
            </a:r>
          </a:p>
          <a:p>
            <a:pPr marL="557213" lvl="1" indent="-214313"/>
            <a:r>
              <a:rPr lang="en-US" altLang="en-US" dirty="0"/>
              <a:t>Goal: To find groups of documents that are similar to each other based on the important terms appearing in them.</a:t>
            </a:r>
          </a:p>
          <a:p>
            <a:pPr marL="557213" lvl="1" indent="-214313"/>
            <a:r>
              <a:rPr lang="en-US" altLang="en-US" dirty="0"/>
              <a:t>Approach: To identify frequently occurring terms in each document. Form a similarity measure based on the frequencies of different terms. Use it to cluster.</a:t>
            </a:r>
          </a:p>
          <a:p>
            <a:pPr marL="557213" lvl="1" indent="-214313"/>
            <a:r>
              <a:rPr lang="en-US" altLang="en-US" dirty="0"/>
              <a:t>Gain: Information Retrieval can utilize the clusters to relate a new document or search term to clustered documents.</a:t>
            </a:r>
          </a:p>
        </p:txBody>
      </p:sp>
      <p:sp>
        <p:nvSpPr>
          <p:cNvPr id="3" name="Slide Number Placeholder 2"/>
          <p:cNvSpPr>
            <a:spLocks noGrp="1"/>
          </p:cNvSpPr>
          <p:nvPr>
            <p:ph type="sldNum" sz="quarter" idx="14"/>
          </p:nvPr>
        </p:nvSpPr>
        <p:spPr/>
        <p:txBody>
          <a:bodyPr/>
          <a:lstStyle/>
          <a:p>
            <a:fld id="{D26740DE-8293-487D-9531-1FF883CE0649}" type="slidenum">
              <a:rPr lang="en-US" smtClean="0"/>
              <a:t>28</a:t>
            </a:fld>
            <a:endParaRPr lang="en-US"/>
          </a:p>
        </p:txBody>
      </p:sp>
      <p:sp>
        <p:nvSpPr>
          <p:cNvPr id="5" name="Rectangle 2"/>
          <p:cNvSpPr>
            <a:spLocks noGrp="1" noChangeArrowheads="1"/>
          </p:cNvSpPr>
          <p:nvPr>
            <p:ph type="title" idx="4294967295"/>
          </p:nvPr>
        </p:nvSpPr>
        <p:spPr>
          <a:xfrm>
            <a:off x="-1441512" y="852735"/>
            <a:ext cx="7886700" cy="433387"/>
          </a:xfrm>
        </p:spPr>
        <p:txBody>
          <a:bodyPr>
            <a:noAutofit/>
          </a:bodyPr>
          <a:lstStyle/>
          <a:p>
            <a:pPr algn="ctr"/>
            <a:r>
              <a:rPr lang="en-US" altLang="en-US" sz="3600" b="1" dirty="0">
                <a:latin typeface="+mn-lt"/>
              </a:rPr>
              <a:t>Clustering: Application 2</a:t>
            </a:r>
          </a:p>
        </p:txBody>
      </p:sp>
    </p:spTree>
    <p:extLst>
      <p:ext uri="{BB962C8B-B14F-4D97-AF65-F5344CB8AC3E}">
        <p14:creationId xmlns:p14="http://schemas.microsoft.com/office/powerpoint/2010/main" val="6627783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1" name="Rectangle 3"/>
          <p:cNvSpPr>
            <a:spLocks noGrp="1" noChangeArrowheads="1"/>
          </p:cNvSpPr>
          <p:nvPr>
            <p:ph idx="1"/>
          </p:nvPr>
        </p:nvSpPr>
        <p:spPr/>
        <p:txBody>
          <a:bodyPr/>
          <a:lstStyle/>
          <a:p>
            <a:r>
              <a:rPr lang="en-US" altLang="en-US" sz="2400" dirty="0"/>
              <a:t>Given a set of records each of which contain some number of items from a given collection;</a:t>
            </a:r>
          </a:p>
          <a:p>
            <a:pPr lvl="1"/>
            <a:r>
              <a:rPr lang="en-US" altLang="en-US" sz="2400" dirty="0"/>
              <a:t>Produce dependency rules which will predict occurrence of an item based on occurrences of other items.</a:t>
            </a:r>
            <a:endParaRPr lang="en-US" alt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29</a:t>
            </a:fld>
            <a:endParaRPr lang="en-US"/>
          </a:p>
        </p:txBody>
      </p:sp>
      <p:sp>
        <p:nvSpPr>
          <p:cNvPr id="754690" name="Rectangle 2"/>
          <p:cNvSpPr>
            <a:spLocks noGrp="1" noChangeArrowheads="1"/>
          </p:cNvSpPr>
          <p:nvPr>
            <p:ph type="title" idx="4294967295"/>
          </p:nvPr>
        </p:nvSpPr>
        <p:spPr>
          <a:xfrm>
            <a:off x="-186431" y="810998"/>
            <a:ext cx="7886700" cy="515937"/>
          </a:xfrm>
        </p:spPr>
        <p:txBody>
          <a:bodyPr>
            <a:noAutofit/>
          </a:bodyPr>
          <a:lstStyle/>
          <a:p>
            <a:pPr algn="ctr"/>
            <a:r>
              <a:rPr lang="en-US" altLang="en-US" sz="3600" b="1" dirty="0">
                <a:latin typeface="+mn-lt"/>
              </a:rPr>
              <a:t>Association Rule Discovery: Definition</a:t>
            </a:r>
          </a:p>
        </p:txBody>
      </p:sp>
      <p:sp>
        <p:nvSpPr>
          <p:cNvPr id="7" name="Text Box 6"/>
          <p:cNvSpPr txBox="1">
            <a:spLocks noChangeArrowheads="1"/>
          </p:cNvSpPr>
          <p:nvPr/>
        </p:nvSpPr>
        <p:spPr bwMode="auto">
          <a:xfrm>
            <a:off x="4876800" y="3048000"/>
            <a:ext cx="381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000" b="1" dirty="0"/>
              <a:t>Example of Association Rules</a:t>
            </a:r>
          </a:p>
        </p:txBody>
      </p:sp>
      <p:sp>
        <p:nvSpPr>
          <p:cNvPr id="8" name="Text Box 7"/>
          <p:cNvSpPr txBox="1">
            <a:spLocks noChangeArrowheads="1"/>
          </p:cNvSpPr>
          <p:nvPr/>
        </p:nvSpPr>
        <p:spPr bwMode="auto">
          <a:xfrm>
            <a:off x="5288626" y="3853701"/>
            <a:ext cx="3276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1800" b="0" dirty="0"/>
              <a:t>{Diaper} </a:t>
            </a:r>
            <a:r>
              <a:rPr lang="en-US" altLang="en-US" sz="1800" b="0" dirty="0">
                <a:sym typeface="Symbol" panose="05050102010706020507" pitchFamily="18" charset="2"/>
              </a:rPr>
              <a:t> {Butter},</a:t>
            </a:r>
            <a:br>
              <a:rPr lang="en-US" altLang="en-US" sz="1800" b="0" dirty="0">
                <a:sym typeface="Symbol" panose="05050102010706020507" pitchFamily="18" charset="2"/>
              </a:rPr>
            </a:br>
            <a:r>
              <a:rPr lang="en-US" altLang="en-US" sz="1800" b="0" dirty="0">
                <a:sym typeface="Symbol" panose="05050102010706020507" pitchFamily="18" charset="2"/>
              </a:rPr>
              <a:t>{Milk, Bread}  {</a:t>
            </a:r>
            <a:r>
              <a:rPr lang="en-US" altLang="en-US" dirty="0">
                <a:sym typeface="Symbol" panose="05050102010706020507" pitchFamily="18" charset="2"/>
              </a:rPr>
              <a:t>Bean</a:t>
            </a:r>
            <a:r>
              <a:rPr lang="en-US" altLang="en-US" sz="1800" b="0" dirty="0">
                <a:sym typeface="Symbol" panose="05050102010706020507" pitchFamily="18" charset="2"/>
              </a:rPr>
              <a:t>s, Coke},</a:t>
            </a:r>
            <a:br>
              <a:rPr lang="en-US" altLang="en-US" sz="1800" b="0" dirty="0">
                <a:sym typeface="Symbol" panose="05050102010706020507" pitchFamily="18" charset="2"/>
              </a:rPr>
            </a:br>
            <a:r>
              <a:rPr lang="en-US" altLang="en-US" sz="1800" b="0" dirty="0">
                <a:sym typeface="Symbol" panose="05050102010706020507" pitchFamily="18" charset="2"/>
              </a:rPr>
              <a:t>{Butter, Bread}  {Milk},</a:t>
            </a:r>
          </a:p>
        </p:txBody>
      </p:sp>
      <p:graphicFrame>
        <p:nvGraphicFramePr>
          <p:cNvPr id="9" name="Content Placeholder 3">
            <a:extLst>
              <a:ext uri="{FF2B5EF4-FFF2-40B4-BE49-F238E27FC236}">
                <a16:creationId xmlns:a16="http://schemas.microsoft.com/office/drawing/2014/main" id="{DE82F31D-6632-4DD9-9037-CA205B62BC41}"/>
              </a:ext>
            </a:extLst>
          </p:cNvPr>
          <p:cNvGraphicFramePr>
            <a:graphicFrameLocks/>
          </p:cNvGraphicFramePr>
          <p:nvPr>
            <p:extLst>
              <p:ext uri="{D42A27DB-BD31-4B8C-83A1-F6EECF244321}">
                <p14:modId xmlns:p14="http://schemas.microsoft.com/office/powerpoint/2010/main" val="3299564842"/>
              </p:ext>
            </p:extLst>
          </p:nvPr>
        </p:nvGraphicFramePr>
        <p:xfrm>
          <a:off x="864705" y="3550230"/>
          <a:ext cx="3276600" cy="1767205"/>
        </p:xfrm>
        <a:graphic>
          <a:graphicData uri="http://schemas.openxmlformats.org/drawingml/2006/table">
            <a:tbl>
              <a:tblPr firstRow="1" firstCol="1" bandRow="1" bandCol="1">
                <a:tableStyleId>{5C22544A-7EE6-4342-B048-85BDC9FD1C3A}</a:tableStyleId>
              </a:tblPr>
              <a:tblGrid>
                <a:gridCol w="532868">
                  <a:extLst>
                    <a:ext uri="{9D8B030D-6E8A-4147-A177-3AD203B41FA5}">
                      <a16:colId xmlns:a16="http://schemas.microsoft.com/office/drawing/2014/main" val="20000"/>
                    </a:ext>
                  </a:extLst>
                </a:gridCol>
                <a:gridCol w="2743732">
                  <a:extLst>
                    <a:ext uri="{9D8B030D-6E8A-4147-A177-3AD203B41FA5}">
                      <a16:colId xmlns:a16="http://schemas.microsoft.com/office/drawing/2014/main" val="20001"/>
                    </a:ext>
                  </a:extLst>
                </a:gridCol>
              </a:tblGrid>
              <a:tr h="297180">
                <a:tc>
                  <a:txBody>
                    <a:bodyPr/>
                    <a:lstStyle/>
                    <a:p>
                      <a:pPr marL="0" marR="0">
                        <a:spcBef>
                          <a:spcPts val="0"/>
                        </a:spcBef>
                        <a:spcAft>
                          <a:spcPts val="0"/>
                        </a:spcAft>
                      </a:pPr>
                      <a:r>
                        <a:rPr lang="en-US" sz="1600" kern="0" dirty="0">
                          <a:solidFill>
                            <a:schemeClr val="tx1"/>
                          </a:solidFill>
                          <a:effectLst/>
                        </a:rPr>
                        <a:t>TID</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kern="0" dirty="0">
                          <a:solidFill>
                            <a:schemeClr val="tx1"/>
                          </a:solidFill>
                          <a:effectLst/>
                        </a:rPr>
                        <a:t>Items</a:t>
                      </a:r>
                      <a:endParaRPr lang="en-US" sz="1100" b="1" i="1" kern="0" dirty="0">
                        <a:solidFill>
                          <a:schemeClr val="tx1"/>
                        </a:solidFill>
                        <a:effectLst/>
                        <a:latin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extLst>
                  <a:ext uri="{0D108BD9-81ED-4DB2-BD59-A6C34878D82A}">
                    <a16:rowId xmlns:a16="http://schemas.microsoft.com/office/drawing/2014/main" val="10000"/>
                  </a:ext>
                </a:extLst>
              </a:tr>
              <a:tr h="294005">
                <a:tc>
                  <a:txBody>
                    <a:bodyPr/>
                    <a:lstStyle/>
                    <a:p>
                      <a:pPr marL="0" marR="0">
                        <a:spcBef>
                          <a:spcPts val="0"/>
                        </a:spcBef>
                        <a:spcAft>
                          <a:spcPts val="0"/>
                        </a:spcAft>
                      </a:pPr>
                      <a:r>
                        <a:rPr lang="en-US" sz="1600">
                          <a:solidFill>
                            <a:schemeClr val="tx1"/>
                          </a:solidFill>
                          <a:effectLst/>
                        </a:rPr>
                        <a:t>1</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94005">
                <a:tc>
                  <a:txBody>
                    <a:bodyPr/>
                    <a:lstStyle/>
                    <a:p>
                      <a:pPr marL="0" marR="0">
                        <a:spcBef>
                          <a:spcPts val="0"/>
                        </a:spcBef>
                        <a:spcAft>
                          <a:spcPts val="0"/>
                        </a:spcAft>
                      </a:pPr>
                      <a:r>
                        <a:rPr lang="en-US" sz="1600">
                          <a:solidFill>
                            <a:schemeClr val="tx1"/>
                          </a:solidFill>
                          <a:effectLst/>
                        </a:rPr>
                        <a:t>2</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Diaper, Butter, Beans</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005">
                <a:tc>
                  <a:txBody>
                    <a:bodyPr/>
                    <a:lstStyle/>
                    <a:p>
                      <a:pPr marL="0" marR="0">
                        <a:spcBef>
                          <a:spcPts val="0"/>
                        </a:spcBef>
                        <a:spcAft>
                          <a:spcPts val="0"/>
                        </a:spcAft>
                      </a:pPr>
                      <a:r>
                        <a:rPr lang="en-US" sz="1600">
                          <a:solidFill>
                            <a:schemeClr val="tx1"/>
                          </a:solidFill>
                          <a:effectLst/>
                        </a:rPr>
                        <a:t>3</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Milk, Diaper, Butter,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94005">
                <a:tc>
                  <a:txBody>
                    <a:bodyPr/>
                    <a:lstStyle/>
                    <a:p>
                      <a:pPr marL="0" marR="0">
                        <a:spcBef>
                          <a:spcPts val="0"/>
                        </a:spcBef>
                        <a:spcAft>
                          <a:spcPts val="0"/>
                        </a:spcAft>
                      </a:pPr>
                      <a:r>
                        <a:rPr lang="en-US" sz="1600">
                          <a:solidFill>
                            <a:schemeClr val="tx1"/>
                          </a:solidFill>
                          <a:effectLst/>
                        </a:rPr>
                        <a:t>4</a:t>
                      </a:r>
                      <a:endParaRPr lang="en-US" sz="110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Butter</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94005">
                <a:tc>
                  <a:txBody>
                    <a:bodyPr/>
                    <a:lstStyle/>
                    <a:p>
                      <a:pPr marL="0" marR="0">
                        <a:spcBef>
                          <a:spcPts val="0"/>
                        </a:spcBef>
                        <a:spcAft>
                          <a:spcPts val="0"/>
                        </a:spcAft>
                      </a:pPr>
                      <a:r>
                        <a:rPr lang="en-US" sz="1600" dirty="0">
                          <a:solidFill>
                            <a:schemeClr val="tx1"/>
                          </a:solidFill>
                          <a:effectLst/>
                        </a:rPr>
                        <a:t>5</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85000"/>
                      </a:schemeClr>
                    </a:solidFill>
                  </a:tcPr>
                </a:tc>
                <a:tc>
                  <a:txBody>
                    <a:bodyPr/>
                    <a:lstStyle/>
                    <a:p>
                      <a:pPr marL="0" marR="0">
                        <a:spcBef>
                          <a:spcPts val="0"/>
                        </a:spcBef>
                        <a:spcAft>
                          <a:spcPts val="0"/>
                        </a:spcAft>
                      </a:pPr>
                      <a:r>
                        <a:rPr lang="en-US" sz="1600" dirty="0">
                          <a:solidFill>
                            <a:schemeClr val="tx1"/>
                          </a:solidFill>
                          <a:effectLst/>
                        </a:rPr>
                        <a:t>Bread, Milk, Diaper, Coke </a:t>
                      </a:r>
                      <a:endParaRPr lang="en-US" sz="11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97509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idx="1"/>
          </p:nvPr>
        </p:nvSpPr>
        <p:spPr/>
        <p:txBody>
          <a:bodyPr>
            <a:normAutofit/>
          </a:bodyPr>
          <a:lstStyle/>
          <a:p>
            <a:pPr marL="609600" indent="-609600">
              <a:lnSpc>
                <a:spcPct val="15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609600" indent="-609600">
              <a:lnSpc>
                <a:spcPct val="15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eaLnBrk="1" hangingPunct="1">
              <a:lnSpc>
                <a:spcPct val="150000"/>
              </a:lnSpc>
              <a:spcBef>
                <a:spcPts val="0"/>
              </a:spcBef>
              <a:buFont typeface="Arial" panose="020B0604020202020204" pitchFamily="34" charset="0"/>
              <a:buChar char="•"/>
            </a:pPr>
            <a:endParaRPr lang="en-US" sz="2000" dirty="0">
              <a:solidFill>
                <a:schemeClr val="tx2"/>
              </a:solidFill>
              <a:effectLst/>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14"/>
          </p:nvPr>
        </p:nvSpPr>
        <p:spPr/>
        <p:txBody>
          <a:bodyPr/>
          <a:lstStyle/>
          <a:p>
            <a:pPr>
              <a:defRPr/>
            </a:pPr>
            <a:fld id="{925CEDC8-7CE0-418F-81EF-B87B4A3F7E67}" type="slidenum">
              <a:rPr lang="en-US" smtClean="0"/>
              <a:pPr>
                <a:defRPr/>
              </a:pPr>
              <a:t>3</a:t>
            </a:fld>
            <a:endParaRPr lang="en-US"/>
          </a:p>
        </p:txBody>
      </p:sp>
      <p:sp>
        <p:nvSpPr>
          <p:cNvPr id="6146" name="Rectangle 2"/>
          <p:cNvSpPr>
            <a:spLocks noGrp="1" noChangeArrowheads="1"/>
          </p:cNvSpPr>
          <p:nvPr>
            <p:ph type="title" idx="4294967295"/>
          </p:nvPr>
        </p:nvSpPr>
        <p:spPr>
          <a:xfrm>
            <a:off x="88777" y="267471"/>
            <a:ext cx="7886700" cy="1325563"/>
          </a:xfrm>
        </p:spPr>
        <p:txBody>
          <a:bodyPr>
            <a:normAutofit/>
          </a:bodyPr>
          <a:lstStyle/>
          <a:p>
            <a:pPr eaLnBrk="1" hangingPunct="1"/>
            <a:r>
              <a:rPr lang="en-US" sz="4000" b="0" dirty="0">
                <a:solidFill>
                  <a:srgbClr val="000000"/>
                </a:solidFill>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Textbooks/Reference Books</a:t>
            </a:r>
          </a:p>
        </p:txBody>
      </p:sp>
      <p:graphicFrame>
        <p:nvGraphicFramePr>
          <p:cNvPr id="6" name="Table 5">
            <a:extLst>
              <a:ext uri="{FF2B5EF4-FFF2-40B4-BE49-F238E27FC236}">
                <a16:creationId xmlns:a16="http://schemas.microsoft.com/office/drawing/2014/main" id="{4EF9B133-7FD8-4AD8-9620-9621F491A4AF}"/>
              </a:ext>
            </a:extLst>
          </p:cNvPr>
          <p:cNvGraphicFramePr>
            <a:graphicFrameLocks noGrp="1"/>
          </p:cNvGraphicFramePr>
          <p:nvPr>
            <p:extLst>
              <p:ext uri="{D42A27DB-BD31-4B8C-83A1-F6EECF244321}">
                <p14:modId xmlns:p14="http://schemas.microsoft.com/office/powerpoint/2010/main" val="3358241472"/>
              </p:ext>
            </p:extLst>
          </p:nvPr>
        </p:nvGraphicFramePr>
        <p:xfrm>
          <a:off x="746232" y="1780097"/>
          <a:ext cx="6124575" cy="555752"/>
        </p:xfrm>
        <a:graphic>
          <a:graphicData uri="http://schemas.openxmlformats.org/drawingml/2006/table">
            <a:tbl>
              <a:tblPr>
                <a:tableStyleId>{5C22544A-7EE6-4342-B048-85BDC9FD1C3A}</a:tableStyleId>
              </a:tblPr>
              <a:tblGrid>
                <a:gridCol w="700768">
                  <a:extLst>
                    <a:ext uri="{9D8B030D-6E8A-4147-A177-3AD203B41FA5}">
                      <a16:colId xmlns:a16="http://schemas.microsoft.com/office/drawing/2014/main" val="3726361861"/>
                    </a:ext>
                  </a:extLst>
                </a:gridCol>
                <a:gridCol w="5423807">
                  <a:extLst>
                    <a:ext uri="{9D8B030D-6E8A-4147-A177-3AD203B41FA5}">
                      <a16:colId xmlns:a16="http://schemas.microsoft.com/office/drawing/2014/main" val="934937767"/>
                    </a:ext>
                  </a:extLst>
                </a:gridCol>
              </a:tblGrid>
              <a:tr h="0">
                <a:tc>
                  <a:txBody>
                    <a:bodyPr/>
                    <a:lstStyle/>
                    <a:p>
                      <a:pPr marL="0" marR="0" algn="ctr">
                        <a:lnSpc>
                          <a:spcPct val="115000"/>
                        </a:lnSpc>
                        <a:spcBef>
                          <a:spcPts val="0"/>
                        </a:spcBef>
                        <a:spcAft>
                          <a:spcPts val="0"/>
                        </a:spcAft>
                      </a:pPr>
                      <a:r>
                        <a:rPr lang="en-US" sz="1100">
                          <a:effectLst/>
                        </a:rPr>
                        <a:t>T1</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a:effectLst/>
                        </a:rPr>
                        <a:t>Tan P. N., Steinbach M &amp; Kumar V. “Introduction to Data Mining” Pearson Education, 2006</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4095303888"/>
                  </a:ext>
                </a:extLst>
              </a:tr>
              <a:tr h="0">
                <a:tc>
                  <a:txBody>
                    <a:bodyPr/>
                    <a:lstStyle/>
                    <a:p>
                      <a:pPr marL="0" marR="0" algn="ctr">
                        <a:lnSpc>
                          <a:spcPct val="115000"/>
                        </a:lnSpc>
                        <a:spcBef>
                          <a:spcPts val="0"/>
                        </a:spcBef>
                        <a:spcAft>
                          <a:spcPts val="0"/>
                        </a:spcAft>
                      </a:pPr>
                      <a:r>
                        <a:rPr lang="en-US" sz="1100">
                          <a:effectLst/>
                        </a:rPr>
                        <a:t>T2</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effectLst/>
                        </a:rPr>
                        <a:t>Data Mining: Concepts and Techniques, Third Edition  by  Jiawei Han and Micheline </a:t>
                      </a:r>
                      <a:r>
                        <a:rPr lang="en-US" sz="1100" dirty="0" err="1">
                          <a:effectLst/>
                        </a:rPr>
                        <a:t>Kamber</a:t>
                      </a:r>
                      <a:r>
                        <a:rPr lang="en-US" sz="1100" dirty="0">
                          <a:effectLst/>
                        </a:rPr>
                        <a:t> Morgan Kaufmann Publishers, 2006</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1160870616"/>
                  </a:ext>
                </a:extLst>
              </a:tr>
            </a:tbl>
          </a:graphicData>
        </a:graphic>
      </p:graphicFrame>
      <p:graphicFrame>
        <p:nvGraphicFramePr>
          <p:cNvPr id="7" name="Table 6">
            <a:extLst>
              <a:ext uri="{FF2B5EF4-FFF2-40B4-BE49-F238E27FC236}">
                <a16:creationId xmlns:a16="http://schemas.microsoft.com/office/drawing/2014/main" id="{38939A72-9125-456A-8B9D-C9183F056A03}"/>
              </a:ext>
            </a:extLst>
          </p:cNvPr>
          <p:cNvGraphicFramePr>
            <a:graphicFrameLocks noGrp="1"/>
          </p:cNvGraphicFramePr>
          <p:nvPr>
            <p:extLst>
              <p:ext uri="{D42A27DB-BD31-4B8C-83A1-F6EECF244321}">
                <p14:modId xmlns:p14="http://schemas.microsoft.com/office/powerpoint/2010/main" val="2820095936"/>
              </p:ext>
            </p:extLst>
          </p:nvPr>
        </p:nvGraphicFramePr>
        <p:xfrm>
          <a:off x="728477" y="3263671"/>
          <a:ext cx="6124575" cy="1122807"/>
        </p:xfrm>
        <a:graphic>
          <a:graphicData uri="http://schemas.openxmlformats.org/drawingml/2006/table">
            <a:tbl>
              <a:tblPr>
                <a:tableStyleId>{5C22544A-7EE6-4342-B048-85BDC9FD1C3A}</a:tableStyleId>
              </a:tblPr>
              <a:tblGrid>
                <a:gridCol w="700768">
                  <a:extLst>
                    <a:ext uri="{9D8B030D-6E8A-4147-A177-3AD203B41FA5}">
                      <a16:colId xmlns:a16="http://schemas.microsoft.com/office/drawing/2014/main" val="4017531086"/>
                    </a:ext>
                  </a:extLst>
                </a:gridCol>
                <a:gridCol w="5423807">
                  <a:extLst>
                    <a:ext uri="{9D8B030D-6E8A-4147-A177-3AD203B41FA5}">
                      <a16:colId xmlns:a16="http://schemas.microsoft.com/office/drawing/2014/main" val="1766237456"/>
                    </a:ext>
                  </a:extLst>
                </a:gridCol>
              </a:tblGrid>
              <a:tr h="0">
                <a:tc>
                  <a:txBody>
                    <a:bodyPr/>
                    <a:lstStyle/>
                    <a:p>
                      <a:pPr marL="0" marR="0" algn="ctr">
                        <a:lnSpc>
                          <a:spcPct val="115000"/>
                        </a:lnSpc>
                        <a:spcBef>
                          <a:spcPts val="0"/>
                        </a:spcBef>
                        <a:spcAft>
                          <a:spcPts val="0"/>
                        </a:spcAft>
                      </a:pPr>
                      <a:r>
                        <a:rPr lang="en-US" sz="1100">
                          <a:effectLst/>
                        </a:rPr>
                        <a:t>R1</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effectLst/>
                        </a:rPr>
                        <a:t>Predictive Analytics and Data Mining: Concepts and Practice with RapidMiner by  Vijay </a:t>
                      </a:r>
                      <a:r>
                        <a:rPr lang="en-US" sz="1100" dirty="0" err="1">
                          <a:effectLst/>
                        </a:rPr>
                        <a:t>Kotu</a:t>
                      </a:r>
                      <a:r>
                        <a:rPr lang="en-US" sz="1100" dirty="0">
                          <a:effectLst/>
                        </a:rPr>
                        <a:t> and </a:t>
                      </a:r>
                      <a:r>
                        <a:rPr lang="en-US" sz="1100" dirty="0" err="1">
                          <a:effectLst/>
                        </a:rPr>
                        <a:t>Bala</a:t>
                      </a:r>
                      <a:r>
                        <a:rPr lang="en-US" sz="1100" dirty="0">
                          <a:effectLst/>
                        </a:rPr>
                        <a:t> Deshpande Morgan Kaufmann Publishers © 2015</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3877190824"/>
                  </a:ext>
                </a:extLst>
              </a:tr>
              <a:tr h="0">
                <a:tc>
                  <a:txBody>
                    <a:bodyPr/>
                    <a:lstStyle/>
                    <a:p>
                      <a:pPr marL="0" marR="0" algn="ctr">
                        <a:lnSpc>
                          <a:spcPct val="115000"/>
                        </a:lnSpc>
                        <a:spcBef>
                          <a:spcPts val="0"/>
                        </a:spcBef>
                        <a:spcAft>
                          <a:spcPts val="0"/>
                        </a:spcAft>
                      </a:pPr>
                      <a:r>
                        <a:rPr lang="en-US" sz="1100">
                          <a:effectLst/>
                        </a:rPr>
                        <a:t>R2</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effectLst/>
                        </a:rPr>
                        <a:t>Practical Text Mining and Statistical Analysis for Non-structured Text Data Applications by  Gary Miner et al. Academic Press © 2012</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2150342738"/>
                  </a:ext>
                </a:extLst>
              </a:tr>
              <a:tr h="0">
                <a:tc>
                  <a:txBody>
                    <a:bodyPr/>
                    <a:lstStyle/>
                    <a:p>
                      <a:pPr marL="0" marR="0" algn="ctr">
                        <a:lnSpc>
                          <a:spcPct val="115000"/>
                        </a:lnSpc>
                        <a:spcBef>
                          <a:spcPts val="0"/>
                        </a:spcBef>
                        <a:spcAft>
                          <a:spcPts val="0"/>
                        </a:spcAft>
                      </a:pPr>
                      <a:r>
                        <a:rPr lang="en-US" sz="1100">
                          <a:effectLst/>
                        </a:rPr>
                        <a:t>R3</a:t>
                      </a:r>
                      <a:endParaRPr lang="en-IN" sz="1100">
                        <a:solidFill>
                          <a:srgbClr val="000000"/>
                        </a:solidFill>
                        <a:effectLst/>
                        <a:latin typeface="Calibri" panose="020F0502020204030204" pitchFamily="34" charset="0"/>
                        <a:ea typeface="Calibri" panose="020F0502020204030204" pitchFamily="34" charset="0"/>
                      </a:endParaRPr>
                    </a:p>
                  </a:txBody>
                  <a:tcPr marL="28575" marR="68580" marT="0" marB="0"/>
                </a:tc>
                <a:tc>
                  <a:txBody>
                    <a:bodyPr/>
                    <a:lstStyle/>
                    <a:p>
                      <a:pPr marL="0" marR="0">
                        <a:lnSpc>
                          <a:spcPct val="115000"/>
                        </a:lnSpc>
                        <a:spcBef>
                          <a:spcPts val="0"/>
                        </a:spcBef>
                        <a:spcAft>
                          <a:spcPts val="0"/>
                        </a:spcAft>
                      </a:pPr>
                      <a:r>
                        <a:rPr lang="en-US" sz="1100" dirty="0">
                          <a:effectLst/>
                        </a:rPr>
                        <a:t>Recommender Systems for Learning by  Nikos </a:t>
                      </a:r>
                      <a:r>
                        <a:rPr lang="en-US" sz="1100" dirty="0" err="1">
                          <a:effectLst/>
                        </a:rPr>
                        <a:t>Manouselis</a:t>
                      </a:r>
                      <a:r>
                        <a:rPr lang="en-US" sz="1100" dirty="0">
                          <a:effectLst/>
                        </a:rPr>
                        <a:t>, Hendrik </a:t>
                      </a:r>
                      <a:r>
                        <a:rPr lang="en-US" sz="1100" dirty="0" err="1">
                          <a:effectLst/>
                        </a:rPr>
                        <a:t>Drachsler</a:t>
                      </a:r>
                      <a:r>
                        <a:rPr lang="en-US" sz="1100" dirty="0">
                          <a:effectLst/>
                        </a:rPr>
                        <a:t>, </a:t>
                      </a:r>
                      <a:r>
                        <a:rPr lang="en-US" sz="1100" dirty="0" err="1">
                          <a:effectLst/>
                        </a:rPr>
                        <a:t>Katrien</a:t>
                      </a:r>
                      <a:r>
                        <a:rPr lang="en-US" sz="1100" dirty="0">
                          <a:effectLst/>
                        </a:rPr>
                        <a:t> </a:t>
                      </a:r>
                      <a:r>
                        <a:rPr lang="en-US" sz="1100" dirty="0" err="1">
                          <a:effectLst/>
                        </a:rPr>
                        <a:t>Verbert</a:t>
                      </a:r>
                      <a:r>
                        <a:rPr lang="en-US" sz="1100" dirty="0">
                          <a:effectLst/>
                        </a:rPr>
                        <a:t> and Erik Duval Springer © 2013</a:t>
                      </a:r>
                      <a:endParaRPr lang="en-IN" sz="1100" dirty="0">
                        <a:solidFill>
                          <a:srgbClr val="000000"/>
                        </a:solidFill>
                        <a:effectLst/>
                        <a:latin typeface="Calibri" panose="020F0502020204030204" pitchFamily="34" charset="0"/>
                        <a:ea typeface="Calibri" panose="020F0502020204030204" pitchFamily="34" charset="0"/>
                      </a:endParaRPr>
                    </a:p>
                  </a:txBody>
                  <a:tcPr marL="28575" marR="68580" marT="0" marB="0"/>
                </a:tc>
                <a:extLst>
                  <a:ext uri="{0D108BD9-81ED-4DB2-BD59-A6C34878D82A}">
                    <a16:rowId xmlns:a16="http://schemas.microsoft.com/office/drawing/2014/main" val="2686174990"/>
                  </a:ext>
                </a:extLst>
              </a:tr>
            </a:tbl>
          </a:graphicData>
        </a:graphic>
      </p:graphicFrame>
      <p:sp>
        <p:nvSpPr>
          <p:cNvPr id="8" name="Rectangle 2">
            <a:extLst>
              <a:ext uri="{FF2B5EF4-FFF2-40B4-BE49-F238E27FC236}">
                <a16:creationId xmlns:a16="http://schemas.microsoft.com/office/drawing/2014/main" id="{E9579CC3-B6CF-4C15-8260-65600946A6CF}"/>
              </a:ext>
            </a:extLst>
          </p:cNvPr>
          <p:cNvSpPr>
            <a:spLocks noChangeArrowheads="1"/>
          </p:cNvSpPr>
          <p:nvPr/>
        </p:nvSpPr>
        <p:spPr bwMode="auto">
          <a:xfrm>
            <a:off x="630823" y="2824540"/>
            <a:ext cx="239841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a:ln>
                <a:noFill/>
              </a:ln>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A"/>
                </a:solidFill>
                <a:effectLst/>
                <a:latin typeface="Times New Roman" panose="02020603050405020304" pitchFamily="18" charset="0"/>
                <a:ea typeface="Calibri" panose="020F0502020204030204" pitchFamily="34" charset="0"/>
                <a:cs typeface="Times New Roman" panose="02020603050405020304" pitchFamily="18" charset="0"/>
              </a:rPr>
              <a:t>Reference Book(s) &amp; other resources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5831DD5A-15C6-46BF-95A1-C23674BE44E1}"/>
              </a:ext>
            </a:extLst>
          </p:cNvPr>
          <p:cNvSpPr>
            <a:spLocks noChangeArrowheads="1"/>
          </p:cNvSpPr>
          <p:nvPr/>
        </p:nvSpPr>
        <p:spPr bwMode="auto">
          <a:xfrm>
            <a:off x="756590" y="1428086"/>
            <a:ext cx="86273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100" b="1" dirty="0">
                <a:solidFill>
                  <a:srgbClr val="00000A"/>
                </a:solidFill>
                <a:latin typeface="Times New Roman" panose="02020603050405020304" pitchFamily="18" charset="0"/>
                <a:cs typeface="Times New Roman" panose="02020603050405020304" pitchFamily="18" charset="0"/>
              </a:rPr>
              <a:t>Text Books</a:t>
            </a:r>
          </a:p>
        </p:txBody>
      </p:sp>
    </p:spTree>
    <p:extLst>
      <p:ext uri="{BB962C8B-B14F-4D97-AF65-F5344CB8AC3E}">
        <p14:creationId xmlns:p14="http://schemas.microsoft.com/office/powerpoint/2010/main" val="2991859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5" name="Rectangle 3"/>
          <p:cNvSpPr>
            <a:spLocks noGrp="1" noChangeArrowheads="1"/>
          </p:cNvSpPr>
          <p:nvPr>
            <p:ph idx="1"/>
          </p:nvPr>
        </p:nvSpPr>
        <p:spPr>
          <a:ln/>
        </p:spPr>
        <p:txBody>
          <a:bodyPr/>
          <a:lstStyle/>
          <a:p>
            <a:pPr marL="257175" indent="-257175"/>
            <a:r>
              <a:rPr lang="en-US" altLang="en-US" dirty="0"/>
              <a:t>Marketing and Sales Promotion:</a:t>
            </a:r>
            <a:endParaRPr lang="en-US" altLang="en-US" sz="2000" dirty="0"/>
          </a:p>
          <a:p>
            <a:pPr marL="557213" lvl="1" indent="-214313"/>
            <a:r>
              <a:rPr lang="en-US" altLang="en-US" dirty="0">
                <a:solidFill>
                  <a:srgbClr val="FF0066"/>
                </a:solidFill>
              </a:rPr>
              <a:t>Let the rule discovered be</a:t>
            </a:r>
            <a:r>
              <a:rPr lang="en-US" altLang="en-US" i="1" dirty="0">
                <a:solidFill>
                  <a:srgbClr val="FF0066"/>
                </a:solidFill>
              </a:rPr>
              <a:t> </a:t>
            </a:r>
          </a:p>
          <a:p>
            <a:pPr marL="557213" lvl="1" indent="-214313">
              <a:buNone/>
            </a:pPr>
            <a:r>
              <a:rPr lang="en-US" altLang="en-US" i="1" dirty="0">
                <a:solidFill>
                  <a:srgbClr val="FF0066"/>
                </a:solidFill>
              </a:rPr>
              <a:t> 			{Bagels, … } --&gt; {Potato Chips}</a:t>
            </a:r>
            <a:endParaRPr lang="en-US" altLang="en-US" dirty="0"/>
          </a:p>
          <a:p>
            <a:pPr marL="557213" lvl="1" indent="-214313"/>
            <a:r>
              <a:rPr lang="en-US" altLang="en-US" u="sng" dirty="0">
                <a:solidFill>
                  <a:srgbClr val="0000FF"/>
                </a:solidFill>
              </a:rPr>
              <a:t>Potato Chips</a:t>
            </a:r>
            <a:r>
              <a:rPr lang="en-US" altLang="en-US" u="sng" dirty="0"/>
              <a:t> </a:t>
            </a:r>
            <a:r>
              <a:rPr lang="en-US" altLang="en-US" u="sng" dirty="0">
                <a:solidFill>
                  <a:srgbClr val="0000FF"/>
                </a:solidFill>
              </a:rPr>
              <a:t>as consequent</a:t>
            </a:r>
            <a:r>
              <a:rPr lang="en-US" altLang="en-US" sz="1500" dirty="0"/>
              <a:t> =&gt; </a:t>
            </a:r>
            <a:r>
              <a:rPr lang="en-US" altLang="en-US" dirty="0"/>
              <a:t>Can be used to determine what should be done to boost its sales.</a:t>
            </a:r>
          </a:p>
          <a:p>
            <a:pPr marL="557213" lvl="1" indent="-214313"/>
            <a:r>
              <a:rPr lang="en-US" altLang="en-US" u="sng" dirty="0">
                <a:solidFill>
                  <a:srgbClr val="0000FF"/>
                </a:solidFill>
              </a:rPr>
              <a:t>Bagels in the antecedent</a:t>
            </a:r>
            <a:r>
              <a:rPr lang="en-US" altLang="en-US" sz="1500" dirty="0"/>
              <a:t> =&gt; C</a:t>
            </a:r>
            <a:r>
              <a:rPr lang="en-US" altLang="en-US" dirty="0"/>
              <a:t>an be used to see which products would be affected if the store discontinues selling bagels.</a:t>
            </a:r>
          </a:p>
          <a:p>
            <a:pPr marL="557213" lvl="1" indent="-214313"/>
            <a:r>
              <a:rPr lang="en-US" altLang="en-US" u="sng" dirty="0">
                <a:solidFill>
                  <a:srgbClr val="0000FF"/>
                </a:solidFill>
              </a:rPr>
              <a:t>Bagels in antecedent</a:t>
            </a:r>
            <a:r>
              <a:rPr lang="en-US" altLang="en-US" u="sng" dirty="0"/>
              <a:t> </a:t>
            </a:r>
            <a:r>
              <a:rPr lang="en-US" altLang="en-US" i="1" u="sng" dirty="0">
                <a:solidFill>
                  <a:srgbClr val="0000FF"/>
                </a:solidFill>
              </a:rPr>
              <a:t>and</a:t>
            </a:r>
            <a:r>
              <a:rPr lang="en-US" altLang="en-US" u="sng" dirty="0"/>
              <a:t> </a:t>
            </a:r>
            <a:r>
              <a:rPr lang="en-US" altLang="en-US" u="sng" dirty="0">
                <a:solidFill>
                  <a:srgbClr val="0000FF"/>
                </a:solidFill>
              </a:rPr>
              <a:t>Potato chips in consequent</a:t>
            </a:r>
            <a:r>
              <a:rPr lang="en-US" altLang="en-US" sz="1500" u="sng" dirty="0">
                <a:solidFill>
                  <a:srgbClr val="0000FF"/>
                </a:solidFill>
              </a:rPr>
              <a:t> </a:t>
            </a:r>
            <a:r>
              <a:rPr lang="en-US" altLang="en-US" sz="1500" dirty="0">
                <a:solidFill>
                  <a:schemeClr val="tx2"/>
                </a:solidFill>
              </a:rPr>
              <a:t>=&gt; </a:t>
            </a:r>
            <a:r>
              <a:rPr lang="en-US" altLang="en-US" dirty="0"/>
              <a:t>Can be used to see what products should be sold with Bagels to promote sale of Potato chips!</a:t>
            </a:r>
          </a:p>
        </p:txBody>
      </p:sp>
      <p:sp>
        <p:nvSpPr>
          <p:cNvPr id="3" name="Slide Number Placeholder 2"/>
          <p:cNvSpPr>
            <a:spLocks noGrp="1"/>
          </p:cNvSpPr>
          <p:nvPr>
            <p:ph type="sldNum" sz="quarter" idx="14"/>
          </p:nvPr>
        </p:nvSpPr>
        <p:spPr/>
        <p:txBody>
          <a:bodyPr/>
          <a:lstStyle/>
          <a:p>
            <a:fld id="{D26740DE-8293-487D-9531-1FF883CE0649}" type="slidenum">
              <a:rPr lang="en-US" smtClean="0"/>
              <a:t>30</a:t>
            </a:fld>
            <a:endParaRPr lang="en-US"/>
          </a:p>
        </p:txBody>
      </p:sp>
      <p:sp>
        <p:nvSpPr>
          <p:cNvPr id="755714" name="Rectangle 2"/>
          <p:cNvSpPr>
            <a:spLocks noGrp="1" noChangeArrowheads="1"/>
          </p:cNvSpPr>
          <p:nvPr>
            <p:ph type="title" idx="4294967295"/>
          </p:nvPr>
        </p:nvSpPr>
        <p:spPr>
          <a:xfrm>
            <a:off x="0" y="710106"/>
            <a:ext cx="8139112" cy="663575"/>
          </a:xfrm>
        </p:spPr>
        <p:txBody>
          <a:bodyPr>
            <a:noAutofit/>
          </a:bodyPr>
          <a:lstStyle/>
          <a:p>
            <a:pPr algn="ctr"/>
            <a:r>
              <a:rPr lang="en-US" altLang="en-US" sz="3600" b="1" dirty="0">
                <a:latin typeface="+mn-lt"/>
              </a:rPr>
              <a:t>Association Rule Discovery: Application 1</a:t>
            </a:r>
          </a:p>
        </p:txBody>
      </p:sp>
    </p:spTree>
    <p:extLst>
      <p:ext uri="{BB962C8B-B14F-4D97-AF65-F5344CB8AC3E}">
        <p14:creationId xmlns:p14="http://schemas.microsoft.com/office/powerpoint/2010/main" val="1751170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811" name="Rectangle 3"/>
          <p:cNvSpPr>
            <a:spLocks noGrp="1" noChangeArrowheads="1"/>
          </p:cNvSpPr>
          <p:nvPr>
            <p:ph idx="1"/>
          </p:nvPr>
        </p:nvSpPr>
        <p:spPr/>
        <p:txBody>
          <a:bodyPr/>
          <a:lstStyle/>
          <a:p>
            <a:pPr>
              <a:lnSpc>
                <a:spcPct val="100000"/>
              </a:lnSpc>
              <a:spcAft>
                <a:spcPts val="900"/>
              </a:spcAft>
            </a:pPr>
            <a:r>
              <a:rPr lang="en-US" altLang="en-US" sz="2400" dirty="0"/>
              <a:t>Inventory Management:</a:t>
            </a:r>
          </a:p>
          <a:p>
            <a:pPr lvl="1">
              <a:lnSpc>
                <a:spcPct val="100000"/>
              </a:lnSpc>
              <a:spcAft>
                <a:spcPts val="900"/>
              </a:spcAft>
            </a:pPr>
            <a:r>
              <a:rPr lang="en-US" altLang="en-US" dirty="0"/>
              <a:t>Goal: A consumer appliance repair company wants to anticipate the nature of repairs on its consumer products and keep the service vehicles equipped with right parts to reduce on number of visits to consumer households.</a:t>
            </a:r>
          </a:p>
          <a:p>
            <a:pPr lvl="1">
              <a:lnSpc>
                <a:spcPct val="100000"/>
              </a:lnSpc>
              <a:spcAft>
                <a:spcPts val="900"/>
              </a:spcAft>
            </a:pPr>
            <a:r>
              <a:rPr lang="en-US" altLang="en-US" dirty="0"/>
              <a:t>Approach: Process the data on tools and parts required in previous repairs at different consumer locations and discover the co-occurrence patterns.</a:t>
            </a:r>
          </a:p>
        </p:txBody>
      </p:sp>
      <p:sp>
        <p:nvSpPr>
          <p:cNvPr id="3" name="Slide Number Placeholder 2"/>
          <p:cNvSpPr>
            <a:spLocks noGrp="1"/>
          </p:cNvSpPr>
          <p:nvPr>
            <p:ph type="sldNum" sz="quarter" idx="14"/>
          </p:nvPr>
        </p:nvSpPr>
        <p:spPr/>
        <p:txBody>
          <a:bodyPr/>
          <a:lstStyle/>
          <a:p>
            <a:fld id="{D26740DE-8293-487D-9531-1FF883CE0649}" type="slidenum">
              <a:rPr lang="en-US" smtClean="0"/>
              <a:t>31</a:t>
            </a:fld>
            <a:endParaRPr lang="en-US"/>
          </a:p>
        </p:txBody>
      </p:sp>
      <p:sp>
        <p:nvSpPr>
          <p:cNvPr id="759810" name="Rectangle 2"/>
          <p:cNvSpPr>
            <a:spLocks noGrp="1" noChangeArrowheads="1"/>
          </p:cNvSpPr>
          <p:nvPr>
            <p:ph type="title" idx="4294967295"/>
          </p:nvPr>
        </p:nvSpPr>
        <p:spPr>
          <a:xfrm>
            <a:off x="94325" y="727862"/>
            <a:ext cx="7886700" cy="681037"/>
          </a:xfrm>
        </p:spPr>
        <p:txBody>
          <a:bodyPr>
            <a:normAutofit/>
          </a:bodyPr>
          <a:lstStyle/>
          <a:p>
            <a:pPr algn="ctr"/>
            <a:r>
              <a:rPr lang="en-US" altLang="en-US" sz="3600" b="1" dirty="0">
                <a:latin typeface="+mn-lt"/>
              </a:rPr>
              <a:t>Association Rule Discovery: Application</a:t>
            </a:r>
          </a:p>
        </p:txBody>
      </p:sp>
    </p:spTree>
    <p:extLst>
      <p:ext uri="{BB962C8B-B14F-4D97-AF65-F5344CB8AC3E}">
        <p14:creationId xmlns:p14="http://schemas.microsoft.com/office/powerpoint/2010/main" val="24106027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931" name="Rectangle 3"/>
          <p:cNvSpPr>
            <a:spLocks noGrp="1" noChangeArrowheads="1"/>
          </p:cNvSpPr>
          <p:nvPr>
            <p:ph idx="1"/>
          </p:nvPr>
        </p:nvSpPr>
        <p:spPr/>
        <p:txBody>
          <a:bodyPr/>
          <a:lstStyle/>
          <a:p>
            <a:pPr marL="257175" indent="-257175"/>
            <a:r>
              <a:rPr lang="en-US" altLang="en-US" sz="2400" dirty="0"/>
              <a:t>Predict a value of a given continuous valued variable based on the values of other variables, assuming a linear or nonlinear model of dependency.</a:t>
            </a:r>
          </a:p>
          <a:p>
            <a:pPr marL="257175" indent="-257175"/>
            <a:r>
              <a:rPr lang="en-US" altLang="en-US" sz="2400" dirty="0"/>
              <a:t>Greatly studied in statistics, neural network fields.</a:t>
            </a:r>
          </a:p>
          <a:p>
            <a:pPr marL="257175" indent="-257175"/>
            <a:r>
              <a:rPr lang="en-US" altLang="en-US" sz="2400" dirty="0"/>
              <a:t>Examples:</a:t>
            </a:r>
          </a:p>
          <a:p>
            <a:pPr marL="557213" lvl="1" indent="-214313"/>
            <a:r>
              <a:rPr lang="en-US" altLang="en-US" dirty="0"/>
              <a:t>Predicting sales amounts of new product based on </a:t>
            </a:r>
            <a:r>
              <a:rPr lang="en-US" altLang="en-US" dirty="0" err="1"/>
              <a:t>advetising</a:t>
            </a:r>
            <a:r>
              <a:rPr lang="en-US" altLang="en-US" dirty="0"/>
              <a:t> expenditure.</a:t>
            </a:r>
          </a:p>
          <a:p>
            <a:pPr marL="557213" lvl="1" indent="-214313"/>
            <a:r>
              <a:rPr lang="en-US" altLang="en-US" dirty="0"/>
              <a:t>Predicting wind velocities as a function of temperature, humidity, air pressure, etc.</a:t>
            </a:r>
          </a:p>
          <a:p>
            <a:pPr marL="557213" lvl="1" indent="-214313"/>
            <a:r>
              <a:rPr lang="en-US" altLang="en-US" dirty="0"/>
              <a:t>Time series prediction of stock market indices.</a:t>
            </a:r>
          </a:p>
        </p:txBody>
      </p:sp>
      <p:sp>
        <p:nvSpPr>
          <p:cNvPr id="3" name="Slide Number Placeholder 2"/>
          <p:cNvSpPr>
            <a:spLocks noGrp="1"/>
          </p:cNvSpPr>
          <p:nvPr>
            <p:ph type="sldNum" sz="quarter" idx="14"/>
          </p:nvPr>
        </p:nvSpPr>
        <p:spPr/>
        <p:txBody>
          <a:bodyPr/>
          <a:lstStyle/>
          <a:p>
            <a:fld id="{D26740DE-8293-487D-9531-1FF883CE0649}" type="slidenum">
              <a:rPr lang="en-US" smtClean="0"/>
              <a:t>32</a:t>
            </a:fld>
            <a:endParaRPr lang="en-US"/>
          </a:p>
        </p:txBody>
      </p:sp>
      <p:sp>
        <p:nvSpPr>
          <p:cNvPr id="764930" name="Rectangle 2"/>
          <p:cNvSpPr>
            <a:spLocks noGrp="1" noChangeArrowheads="1"/>
          </p:cNvSpPr>
          <p:nvPr>
            <p:ph type="title" idx="4294967295"/>
          </p:nvPr>
        </p:nvSpPr>
        <p:spPr>
          <a:xfrm>
            <a:off x="-2405849" y="890896"/>
            <a:ext cx="7886700" cy="449262"/>
          </a:xfrm>
        </p:spPr>
        <p:txBody>
          <a:bodyPr>
            <a:normAutofit fontScale="90000"/>
          </a:bodyPr>
          <a:lstStyle/>
          <a:p>
            <a:pPr algn="ctr"/>
            <a:r>
              <a:rPr lang="en-US" altLang="en-US" b="1" dirty="0">
                <a:latin typeface="+mn-lt"/>
              </a:rPr>
              <a:t>Regression</a:t>
            </a:r>
          </a:p>
        </p:txBody>
      </p:sp>
    </p:spTree>
    <p:extLst>
      <p:ext uri="{BB962C8B-B14F-4D97-AF65-F5344CB8AC3E}">
        <p14:creationId xmlns:p14="http://schemas.microsoft.com/office/powerpoint/2010/main" val="629535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1" name="Rectangle 3"/>
          <p:cNvSpPr>
            <a:spLocks noGrp="1" noChangeArrowheads="1"/>
          </p:cNvSpPr>
          <p:nvPr>
            <p:ph idx="1"/>
          </p:nvPr>
        </p:nvSpPr>
        <p:spPr/>
        <p:txBody>
          <a:bodyPr/>
          <a:lstStyle/>
          <a:p>
            <a:r>
              <a:rPr lang="en-US" altLang="en-US" dirty="0"/>
              <a:t>Detect significant deviations from normal behavior</a:t>
            </a:r>
          </a:p>
          <a:p>
            <a:pPr>
              <a:lnSpc>
                <a:spcPct val="100000"/>
              </a:lnSpc>
              <a:spcAft>
                <a:spcPts val="450"/>
              </a:spcAft>
            </a:pPr>
            <a:r>
              <a:rPr lang="en-US" altLang="en-US" dirty="0"/>
              <a:t>Applications:</a:t>
            </a:r>
          </a:p>
          <a:p>
            <a:pPr lvl="1">
              <a:spcAft>
                <a:spcPts val="900"/>
              </a:spcAft>
            </a:pPr>
            <a:r>
              <a:rPr lang="en-US" altLang="en-US" dirty="0"/>
              <a:t>Credit Card Fraud Detection</a:t>
            </a:r>
          </a:p>
          <a:p>
            <a:pPr lvl="1"/>
            <a:r>
              <a:rPr lang="en-US" altLang="en-US" dirty="0"/>
              <a:t>Network Intrusion Detection</a:t>
            </a:r>
          </a:p>
          <a:p>
            <a:pPr lvl="1"/>
            <a:endParaRPr lang="en-US" altLang="en-US" dirty="0"/>
          </a:p>
        </p:txBody>
      </p:sp>
      <p:sp>
        <p:nvSpPr>
          <p:cNvPr id="3" name="Slide Number Placeholder 2"/>
          <p:cNvSpPr>
            <a:spLocks noGrp="1"/>
          </p:cNvSpPr>
          <p:nvPr>
            <p:ph type="sldNum" sz="quarter" idx="14"/>
          </p:nvPr>
        </p:nvSpPr>
        <p:spPr/>
        <p:txBody>
          <a:bodyPr/>
          <a:lstStyle/>
          <a:p>
            <a:fld id="{D26740DE-8293-487D-9531-1FF883CE0649}" type="slidenum">
              <a:rPr lang="en-US" smtClean="0"/>
              <a:t>33</a:t>
            </a:fld>
            <a:endParaRPr lang="en-US"/>
          </a:p>
        </p:txBody>
      </p:sp>
      <p:sp>
        <p:nvSpPr>
          <p:cNvPr id="672770" name="Rectangle 2"/>
          <p:cNvSpPr>
            <a:spLocks noGrp="1" noChangeArrowheads="1"/>
          </p:cNvSpPr>
          <p:nvPr>
            <p:ph type="title" idx="4294967295"/>
          </p:nvPr>
        </p:nvSpPr>
        <p:spPr>
          <a:xfrm>
            <a:off x="-754602" y="844519"/>
            <a:ext cx="7886700" cy="533400"/>
          </a:xfrm>
        </p:spPr>
        <p:txBody>
          <a:bodyPr>
            <a:noAutofit/>
          </a:bodyPr>
          <a:lstStyle/>
          <a:p>
            <a:pPr algn="ctr"/>
            <a:r>
              <a:rPr lang="en-US" altLang="en-US" sz="3600" b="1" dirty="0">
                <a:latin typeface="+mn-lt"/>
              </a:rPr>
              <a:t>Deviation/Anomaly Detection</a:t>
            </a:r>
          </a:p>
        </p:txBody>
      </p:sp>
    </p:spTree>
    <p:extLst>
      <p:ext uri="{BB962C8B-B14F-4D97-AF65-F5344CB8AC3E}">
        <p14:creationId xmlns:p14="http://schemas.microsoft.com/office/powerpoint/2010/main" val="304656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34</a:t>
            </a:fld>
            <a:endParaRPr lang="en-US"/>
          </a:p>
        </p:txBody>
      </p:sp>
      <p:sp>
        <p:nvSpPr>
          <p:cNvPr id="2" name="Title 1"/>
          <p:cNvSpPr>
            <a:spLocks noGrp="1"/>
          </p:cNvSpPr>
          <p:nvPr>
            <p:ph type="title" idx="4294967295"/>
          </p:nvPr>
        </p:nvSpPr>
        <p:spPr>
          <a:xfrm>
            <a:off x="0" y="1709738"/>
            <a:ext cx="7886700" cy="2346325"/>
          </a:xfrm>
        </p:spPr>
        <p:txBody>
          <a:bodyPr>
            <a:normAutofit/>
          </a:bodyPr>
          <a:lstStyle/>
          <a:p>
            <a:pPr algn="ctr"/>
            <a:r>
              <a:rPr lang="en-IN" sz="3600" b="1" dirty="0">
                <a:latin typeface="+mn-lt"/>
              </a:rPr>
              <a:t>DM Process &amp; Challenges</a:t>
            </a:r>
            <a:endParaRPr lang="en-US" sz="3600" b="1" dirty="0">
              <a:latin typeface="+mn-lt"/>
            </a:endParaRPr>
          </a:p>
        </p:txBody>
      </p:sp>
    </p:spTree>
    <p:extLst>
      <p:ext uri="{BB962C8B-B14F-4D97-AF65-F5344CB8AC3E}">
        <p14:creationId xmlns:p14="http://schemas.microsoft.com/office/powerpoint/2010/main" val="1999446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standard data </a:t>
            </a:r>
            <a:r>
              <a:rPr lang="en-US" dirty="0">
                <a:effectLst/>
              </a:rPr>
              <a:t>mining process involves </a:t>
            </a:r>
          </a:p>
          <a:p>
            <a:pPr lvl="1" indent="-342900">
              <a:buFont typeface="+mj-lt"/>
              <a:buAutoNum type="arabicPeriod"/>
            </a:pPr>
            <a:r>
              <a:rPr lang="en-US" dirty="0">
                <a:effectLst/>
              </a:rPr>
              <a:t>understanding the problem, </a:t>
            </a:r>
          </a:p>
          <a:p>
            <a:pPr lvl="1" indent="-342900">
              <a:buFont typeface="+mj-lt"/>
              <a:buAutoNum type="arabicPeriod"/>
            </a:pPr>
            <a:r>
              <a:rPr lang="en-US" dirty="0">
                <a:effectLst/>
              </a:rPr>
              <a:t>preparing the data (samples), </a:t>
            </a:r>
          </a:p>
          <a:p>
            <a:pPr lvl="1" indent="-342900">
              <a:buFont typeface="+mj-lt"/>
              <a:buAutoNum type="arabicPeriod"/>
            </a:pPr>
            <a:r>
              <a:rPr lang="en-US" dirty="0">
                <a:effectLst/>
              </a:rPr>
              <a:t>developing the model, </a:t>
            </a:r>
          </a:p>
          <a:p>
            <a:pPr lvl="1" indent="-342900">
              <a:buFont typeface="+mj-lt"/>
              <a:buAutoNum type="arabicPeriod"/>
            </a:pPr>
            <a:r>
              <a:rPr lang="en-US" dirty="0">
                <a:effectLst/>
              </a:rPr>
              <a:t>applying the model on a data set to see how the model may work in real world, and </a:t>
            </a:r>
          </a:p>
          <a:p>
            <a:pPr lvl="1" indent="-342900">
              <a:buFont typeface="+mj-lt"/>
              <a:buAutoNum type="arabicPeriod"/>
            </a:pPr>
            <a:r>
              <a:rPr lang="en-US" dirty="0">
                <a:effectLst/>
              </a:rPr>
              <a:t>production deployment.</a:t>
            </a:r>
          </a:p>
          <a:p>
            <a:r>
              <a:rPr lang="en-US" dirty="0"/>
              <a:t>A popular data mining process frameworks is CRISP-DM (Cross Industry Standard Process for Data Mining). This framework was developed by a consortium of companies involved in data mining</a:t>
            </a:r>
          </a:p>
        </p:txBody>
      </p:sp>
      <p:sp>
        <p:nvSpPr>
          <p:cNvPr id="5" name="Slide Number Placeholder 4"/>
          <p:cNvSpPr>
            <a:spLocks noGrp="1"/>
          </p:cNvSpPr>
          <p:nvPr>
            <p:ph type="sldNum" sz="quarter" idx="14"/>
          </p:nvPr>
        </p:nvSpPr>
        <p:spPr/>
        <p:txBody>
          <a:bodyPr/>
          <a:lstStyle/>
          <a:p>
            <a:fld id="{D26740DE-8293-487D-9531-1FF883CE0649}" type="slidenum">
              <a:rPr lang="en-US" smtClean="0"/>
              <a:t>35</a:t>
            </a:fld>
            <a:endParaRPr lang="en-US"/>
          </a:p>
        </p:txBody>
      </p:sp>
      <p:sp>
        <p:nvSpPr>
          <p:cNvPr id="2" name="Title 1"/>
          <p:cNvSpPr>
            <a:spLocks noGrp="1"/>
          </p:cNvSpPr>
          <p:nvPr>
            <p:ph type="title" idx="4294967295"/>
          </p:nvPr>
        </p:nvSpPr>
        <p:spPr>
          <a:xfrm>
            <a:off x="-2364789" y="822048"/>
            <a:ext cx="7886700" cy="482600"/>
          </a:xfrm>
        </p:spPr>
        <p:txBody>
          <a:bodyPr>
            <a:normAutofit fontScale="90000"/>
          </a:bodyPr>
          <a:lstStyle/>
          <a:p>
            <a:pPr algn="ctr"/>
            <a:r>
              <a:rPr lang="en-US" b="1" dirty="0">
                <a:latin typeface="+mn-lt"/>
              </a:rPr>
              <a:t>DM Process</a:t>
            </a:r>
          </a:p>
        </p:txBody>
      </p:sp>
    </p:spTree>
    <p:extLst>
      <p:ext uri="{BB962C8B-B14F-4D97-AF65-F5344CB8AC3E}">
        <p14:creationId xmlns:p14="http://schemas.microsoft.com/office/powerpoint/2010/main" val="4040037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5138" y="1493838"/>
            <a:ext cx="6428923" cy="4525962"/>
          </a:xfrm>
        </p:spPr>
      </p:pic>
      <p:sp>
        <p:nvSpPr>
          <p:cNvPr id="5" name="Slide Number Placeholder 4"/>
          <p:cNvSpPr>
            <a:spLocks noGrp="1"/>
          </p:cNvSpPr>
          <p:nvPr>
            <p:ph type="sldNum" sz="quarter" idx="14"/>
          </p:nvPr>
        </p:nvSpPr>
        <p:spPr/>
        <p:txBody>
          <a:bodyPr/>
          <a:lstStyle/>
          <a:p>
            <a:fld id="{D26740DE-8293-487D-9531-1FF883CE0649}" type="slidenum">
              <a:rPr lang="en-US" smtClean="0"/>
              <a:t>36</a:t>
            </a:fld>
            <a:endParaRPr lang="en-US"/>
          </a:p>
        </p:txBody>
      </p:sp>
      <p:sp>
        <p:nvSpPr>
          <p:cNvPr id="2" name="Title 1"/>
          <p:cNvSpPr>
            <a:spLocks noGrp="1"/>
          </p:cNvSpPr>
          <p:nvPr>
            <p:ph type="title" idx="4294967295"/>
          </p:nvPr>
        </p:nvSpPr>
        <p:spPr>
          <a:xfrm>
            <a:off x="-967666" y="770662"/>
            <a:ext cx="7886700" cy="598488"/>
          </a:xfrm>
        </p:spPr>
        <p:txBody>
          <a:bodyPr>
            <a:normAutofit/>
          </a:bodyPr>
          <a:lstStyle/>
          <a:p>
            <a:pPr algn="ctr"/>
            <a:r>
              <a:rPr lang="en-US" sz="3600" b="1" dirty="0">
                <a:effectLst/>
                <a:latin typeface="+mn-lt"/>
              </a:rPr>
              <a:t>Generic Data Mining </a:t>
            </a:r>
            <a:r>
              <a:rPr lang="en-US" sz="3600" b="1" dirty="0">
                <a:latin typeface="+mn-lt"/>
              </a:rPr>
              <a:t>P</a:t>
            </a:r>
            <a:r>
              <a:rPr lang="en-US" sz="3600" b="1" dirty="0">
                <a:effectLst/>
                <a:latin typeface="+mn-lt"/>
              </a:rPr>
              <a:t>rocess </a:t>
            </a:r>
            <a:endParaRPr lang="en-US" sz="3600" b="1" dirty="0">
              <a:latin typeface="+mn-lt"/>
            </a:endParaRPr>
          </a:p>
        </p:txBody>
      </p:sp>
    </p:spTree>
    <p:extLst>
      <p:ext uri="{BB962C8B-B14F-4D97-AF65-F5344CB8AC3E}">
        <p14:creationId xmlns:p14="http://schemas.microsoft.com/office/powerpoint/2010/main" val="30837426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Data Mining tools/solutions identify hidden patterns. </a:t>
            </a:r>
          </a:p>
          <a:p>
            <a:pPr lvl="1"/>
            <a:r>
              <a:rPr lang="en-US" dirty="0"/>
              <a:t>Generally we get many patterns</a:t>
            </a:r>
          </a:p>
          <a:p>
            <a:pPr lvl="1"/>
            <a:r>
              <a:rPr lang="en-US" dirty="0"/>
              <a:t>Out of them many could be false or trivial.</a:t>
            </a:r>
          </a:p>
          <a:p>
            <a:pPr lvl="1"/>
            <a:r>
              <a:rPr lang="en-US" dirty="0"/>
              <a:t>Filtering false patterns requires domain understanding.</a:t>
            </a:r>
          </a:p>
          <a:p>
            <a:r>
              <a:rPr lang="en-US" dirty="0"/>
              <a:t>Understanding how the data is collected, stored, transformed, reported, and used is essential.</a:t>
            </a:r>
          </a:p>
        </p:txBody>
      </p:sp>
      <p:sp>
        <p:nvSpPr>
          <p:cNvPr id="5" name="Slide Number Placeholder 4"/>
          <p:cNvSpPr>
            <a:spLocks noGrp="1"/>
          </p:cNvSpPr>
          <p:nvPr>
            <p:ph type="sldNum" sz="quarter" idx="14"/>
          </p:nvPr>
        </p:nvSpPr>
        <p:spPr/>
        <p:txBody>
          <a:bodyPr/>
          <a:lstStyle/>
          <a:p>
            <a:fld id="{D26740DE-8293-487D-9531-1FF883CE0649}" type="slidenum">
              <a:rPr lang="en-US" smtClean="0"/>
              <a:t>37</a:t>
            </a:fld>
            <a:endParaRPr lang="en-US"/>
          </a:p>
        </p:txBody>
      </p:sp>
      <p:sp>
        <p:nvSpPr>
          <p:cNvPr id="2" name="Title 1"/>
          <p:cNvSpPr>
            <a:spLocks noGrp="1"/>
          </p:cNvSpPr>
          <p:nvPr>
            <p:ph type="title" idx="4294967295"/>
          </p:nvPr>
        </p:nvSpPr>
        <p:spPr>
          <a:xfrm>
            <a:off x="-2086253" y="835642"/>
            <a:ext cx="7886700" cy="482600"/>
          </a:xfrm>
        </p:spPr>
        <p:txBody>
          <a:bodyPr>
            <a:noAutofit/>
          </a:bodyPr>
          <a:lstStyle/>
          <a:p>
            <a:pPr algn="ctr"/>
            <a:r>
              <a:rPr lang="en-US" sz="3600" b="1" dirty="0">
                <a:latin typeface="+mn-lt"/>
              </a:rPr>
              <a:t>Prior Knowledge</a:t>
            </a:r>
          </a:p>
        </p:txBody>
      </p:sp>
    </p:spTree>
    <p:extLst>
      <p:ext uri="{BB962C8B-B14F-4D97-AF65-F5344CB8AC3E}">
        <p14:creationId xmlns:p14="http://schemas.microsoft.com/office/powerpoint/2010/main" val="1622690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80000"/>
              </a:lnSpc>
            </a:pPr>
            <a:r>
              <a:rPr lang="en-US" sz="1600" dirty="0"/>
              <a:t>Data needs to be understood. It requires descriptive statistics such as mean, median, mode, standard deviation, and range for each attribute </a:t>
            </a:r>
          </a:p>
          <a:p>
            <a:pPr>
              <a:lnSpc>
                <a:spcPct val="80000"/>
              </a:lnSpc>
              <a:spcBef>
                <a:spcPts val="450"/>
              </a:spcBef>
            </a:pPr>
            <a:r>
              <a:rPr lang="en-US" sz="1600" dirty="0"/>
              <a:t>Data quality is an ongoing concern wherever data is collected, processed, and stored. </a:t>
            </a:r>
          </a:p>
          <a:p>
            <a:pPr lvl="1">
              <a:lnSpc>
                <a:spcPct val="80000"/>
              </a:lnSpc>
            </a:pPr>
            <a:r>
              <a:rPr lang="en-US" sz="1200" dirty="0"/>
              <a:t>The data cleansing practices include elimination of duplicate records, quarantining outlier records that exceed the bounds, standardization of attribute values, substitution of missing values, etc.</a:t>
            </a:r>
          </a:p>
          <a:p>
            <a:pPr lvl="1">
              <a:lnSpc>
                <a:spcPct val="80000"/>
              </a:lnSpc>
            </a:pPr>
            <a:r>
              <a:rPr lang="en-US" sz="1200" dirty="0"/>
              <a:t>it is critical to check the data using data exploration techniques in addition to using prior knowledge of the data and business before building models to ensure a certain degree of data quality</a:t>
            </a:r>
          </a:p>
          <a:p>
            <a:pPr>
              <a:lnSpc>
                <a:spcPct val="80000"/>
              </a:lnSpc>
            </a:pPr>
            <a:r>
              <a:rPr lang="en-US" sz="1600" dirty="0"/>
              <a:t>Missing Values</a:t>
            </a:r>
          </a:p>
          <a:p>
            <a:pPr lvl="1">
              <a:lnSpc>
                <a:spcPct val="80000"/>
              </a:lnSpc>
            </a:pPr>
            <a:r>
              <a:rPr lang="en-US" sz="1200" dirty="0"/>
              <a:t>Need to track the data lineage of the data source to find right solution</a:t>
            </a:r>
          </a:p>
          <a:p>
            <a:pPr>
              <a:lnSpc>
                <a:spcPct val="80000"/>
              </a:lnSpc>
              <a:spcBef>
                <a:spcPts val="450"/>
              </a:spcBef>
            </a:pPr>
            <a:r>
              <a:rPr lang="en-US" sz="1600" dirty="0"/>
              <a:t>Data Types and Conversion</a:t>
            </a:r>
          </a:p>
          <a:p>
            <a:pPr lvl="1">
              <a:lnSpc>
                <a:spcPct val="80000"/>
              </a:lnSpc>
            </a:pPr>
            <a:r>
              <a:rPr lang="en-US" sz="1200" dirty="0"/>
              <a:t>The attributes in a data set can be of different types, such as continuous numeric (interest rate), integer numeric (credit score), or categorical</a:t>
            </a:r>
          </a:p>
          <a:p>
            <a:pPr lvl="1">
              <a:lnSpc>
                <a:spcPct val="80000"/>
              </a:lnSpc>
            </a:pPr>
            <a:r>
              <a:rPr lang="en-US" sz="1200" dirty="0"/>
              <a:t>data mining algorithms impose different restrictions on what data types they accept as inputs</a:t>
            </a:r>
          </a:p>
          <a:p>
            <a:pPr>
              <a:lnSpc>
                <a:spcPct val="80000"/>
              </a:lnSpc>
              <a:spcBef>
                <a:spcPts val="450"/>
              </a:spcBef>
            </a:pPr>
            <a:r>
              <a:rPr lang="en-US" sz="1600" dirty="0"/>
              <a:t>Transformation</a:t>
            </a:r>
          </a:p>
          <a:p>
            <a:pPr lvl="1">
              <a:lnSpc>
                <a:spcPct val="80000"/>
              </a:lnSpc>
            </a:pPr>
            <a:r>
              <a:rPr lang="en-US" sz="1200" dirty="0"/>
              <a:t>Can go beyond type conversion, may include dimensionality reduction or </a:t>
            </a:r>
            <a:r>
              <a:rPr lang="en-US" sz="1200" dirty="0" err="1"/>
              <a:t>numerosity</a:t>
            </a:r>
            <a:r>
              <a:rPr lang="en-US" sz="1200" dirty="0"/>
              <a:t> reduction</a:t>
            </a:r>
          </a:p>
          <a:p>
            <a:pPr>
              <a:lnSpc>
                <a:spcPct val="80000"/>
              </a:lnSpc>
              <a:spcBef>
                <a:spcPts val="450"/>
              </a:spcBef>
            </a:pPr>
            <a:r>
              <a:rPr lang="en-US" sz="1600" dirty="0"/>
              <a:t>Outliers are anomalies in the data set </a:t>
            </a:r>
          </a:p>
          <a:p>
            <a:pPr lvl="1">
              <a:lnSpc>
                <a:spcPct val="80000"/>
              </a:lnSpc>
            </a:pPr>
            <a:r>
              <a:rPr lang="en-US" sz="1200" dirty="0"/>
              <a:t>May occur legitimately or erroneously.</a:t>
            </a:r>
          </a:p>
          <a:p>
            <a:pPr>
              <a:lnSpc>
                <a:spcPct val="80000"/>
              </a:lnSpc>
              <a:spcBef>
                <a:spcPts val="450"/>
              </a:spcBef>
            </a:pPr>
            <a:r>
              <a:rPr lang="en-US" sz="1600" dirty="0"/>
              <a:t>Feature Selection</a:t>
            </a:r>
          </a:p>
          <a:p>
            <a:pPr lvl="1">
              <a:lnSpc>
                <a:spcPct val="80000"/>
              </a:lnSpc>
            </a:pPr>
            <a:r>
              <a:rPr lang="en-US" sz="1200" dirty="0"/>
              <a:t>Many data mining problems involve a data set with hundreds to thousands of attributes, most of which may not be helpful. Some attributes may be correlated, e.g. sales amount and tax.</a:t>
            </a:r>
          </a:p>
          <a:p>
            <a:pPr>
              <a:lnSpc>
                <a:spcPct val="80000"/>
              </a:lnSpc>
              <a:spcBef>
                <a:spcPts val="450"/>
              </a:spcBef>
            </a:pPr>
            <a:r>
              <a:rPr lang="en-US" sz="1600" dirty="0"/>
              <a:t>Data Sampling may be adequate in many cases</a:t>
            </a:r>
          </a:p>
        </p:txBody>
      </p:sp>
      <p:sp>
        <p:nvSpPr>
          <p:cNvPr id="5" name="Slide Number Placeholder 4"/>
          <p:cNvSpPr>
            <a:spLocks noGrp="1"/>
          </p:cNvSpPr>
          <p:nvPr>
            <p:ph type="sldNum" sz="quarter" idx="14"/>
          </p:nvPr>
        </p:nvSpPr>
        <p:spPr/>
        <p:txBody>
          <a:bodyPr/>
          <a:lstStyle/>
          <a:p>
            <a:fld id="{D26740DE-8293-487D-9531-1FF883CE0649}" type="slidenum">
              <a:rPr lang="en-US" smtClean="0"/>
              <a:t>38</a:t>
            </a:fld>
            <a:endParaRPr lang="en-US"/>
          </a:p>
        </p:txBody>
      </p:sp>
      <p:sp>
        <p:nvSpPr>
          <p:cNvPr id="2" name="Title 1"/>
          <p:cNvSpPr>
            <a:spLocks noGrp="1"/>
          </p:cNvSpPr>
          <p:nvPr>
            <p:ph type="title" idx="4294967295"/>
          </p:nvPr>
        </p:nvSpPr>
        <p:spPr>
          <a:xfrm>
            <a:off x="-2050742" y="868317"/>
            <a:ext cx="7886700" cy="465138"/>
          </a:xfrm>
        </p:spPr>
        <p:txBody>
          <a:bodyPr>
            <a:noAutofit/>
          </a:bodyPr>
          <a:lstStyle/>
          <a:p>
            <a:pPr algn="ctr"/>
            <a:r>
              <a:rPr lang="en-US" sz="3600" b="1" dirty="0">
                <a:latin typeface="+mn-lt"/>
              </a:rPr>
              <a:t>Data Preparation</a:t>
            </a:r>
          </a:p>
        </p:txBody>
      </p:sp>
    </p:spTree>
    <p:extLst>
      <p:ext uri="{BB962C8B-B14F-4D97-AF65-F5344CB8AC3E}">
        <p14:creationId xmlns:p14="http://schemas.microsoft.com/office/powerpoint/2010/main" val="2571178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854" y="1977702"/>
            <a:ext cx="5520407" cy="2878383"/>
          </a:xfrm>
        </p:spPr>
      </p:pic>
      <p:sp>
        <p:nvSpPr>
          <p:cNvPr id="6" name="Slide Number Placeholder 5"/>
          <p:cNvSpPr>
            <a:spLocks noGrp="1"/>
          </p:cNvSpPr>
          <p:nvPr>
            <p:ph type="sldNum" sz="quarter" idx="14"/>
          </p:nvPr>
        </p:nvSpPr>
        <p:spPr/>
        <p:txBody>
          <a:bodyPr/>
          <a:lstStyle/>
          <a:p>
            <a:fld id="{D26740DE-8293-487D-9531-1FF883CE0649}" type="slidenum">
              <a:rPr lang="en-US" smtClean="0"/>
              <a:t>39</a:t>
            </a:fld>
            <a:endParaRPr lang="en-US"/>
          </a:p>
        </p:txBody>
      </p:sp>
      <p:sp>
        <p:nvSpPr>
          <p:cNvPr id="2" name="Title 1"/>
          <p:cNvSpPr>
            <a:spLocks noGrp="1"/>
          </p:cNvSpPr>
          <p:nvPr>
            <p:ph type="title" idx="4294967295"/>
          </p:nvPr>
        </p:nvSpPr>
        <p:spPr>
          <a:xfrm>
            <a:off x="-1548044" y="646668"/>
            <a:ext cx="7886700" cy="600075"/>
          </a:xfrm>
        </p:spPr>
        <p:txBody>
          <a:bodyPr>
            <a:normAutofit/>
          </a:bodyPr>
          <a:lstStyle/>
          <a:p>
            <a:pPr algn="ctr"/>
            <a:r>
              <a:rPr lang="en-US" sz="3600" b="1" dirty="0">
                <a:latin typeface="+mn-lt"/>
              </a:rPr>
              <a:t>Modeling &amp; Evaluation</a:t>
            </a:r>
          </a:p>
        </p:txBody>
      </p:sp>
      <p:sp>
        <p:nvSpPr>
          <p:cNvPr id="5" name="Rectangle 4"/>
          <p:cNvSpPr/>
          <p:nvPr/>
        </p:nvSpPr>
        <p:spPr>
          <a:xfrm>
            <a:off x="435358" y="1439399"/>
            <a:ext cx="2686051" cy="4801314"/>
          </a:xfrm>
          <a:prstGeom prst="rect">
            <a:avLst/>
          </a:prstGeom>
        </p:spPr>
        <p:txBody>
          <a:bodyPr wrap="square">
            <a:spAutoFit/>
          </a:bodyPr>
          <a:lstStyle/>
          <a:p>
            <a:r>
              <a:rPr lang="en-US" dirty="0"/>
              <a:t>A model is the abstract representation of the data and its relationships in a given data set.</a:t>
            </a:r>
          </a:p>
          <a:p>
            <a:r>
              <a:rPr lang="en-US" dirty="0"/>
              <a:t>Data mining models can be classified into the following categories: classification, regression, association analysis, clustering, and outlier or anomaly detection. </a:t>
            </a:r>
          </a:p>
          <a:p>
            <a:r>
              <a:rPr lang="en-US" dirty="0"/>
              <a:t>Each category has a few dozen different algorithms; each takes a slightly different approach to solve the problem at hand</a:t>
            </a:r>
          </a:p>
        </p:txBody>
      </p:sp>
    </p:spTree>
    <p:extLst>
      <p:ext uri="{BB962C8B-B14F-4D97-AF65-F5344CB8AC3E}">
        <p14:creationId xmlns:p14="http://schemas.microsoft.com/office/powerpoint/2010/main" val="1214351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919123826"/>
              </p:ext>
            </p:extLst>
          </p:nvPr>
        </p:nvGraphicFramePr>
        <p:xfrm>
          <a:off x="304800" y="1493838"/>
          <a:ext cx="8230160" cy="3980370"/>
        </p:xfrm>
        <a:graphic>
          <a:graphicData uri="http://schemas.openxmlformats.org/drawingml/2006/table">
            <a:tbl>
              <a:tblPr>
                <a:tableStyleId>{5C22544A-7EE6-4342-B048-85BDC9FD1C3A}</a:tableStyleId>
              </a:tblPr>
              <a:tblGrid>
                <a:gridCol w="1097355">
                  <a:extLst>
                    <a:ext uri="{9D8B030D-6E8A-4147-A177-3AD203B41FA5}">
                      <a16:colId xmlns:a16="http://schemas.microsoft.com/office/drawing/2014/main" val="20000"/>
                    </a:ext>
                  </a:extLst>
                </a:gridCol>
                <a:gridCol w="7132805">
                  <a:extLst>
                    <a:ext uri="{9D8B030D-6E8A-4147-A177-3AD203B41FA5}">
                      <a16:colId xmlns:a16="http://schemas.microsoft.com/office/drawing/2014/main" val="20001"/>
                    </a:ext>
                  </a:extLst>
                </a:gridCol>
              </a:tblGrid>
              <a:tr h="398037">
                <a:tc>
                  <a:txBody>
                    <a:bodyPr/>
                    <a:lstStyle/>
                    <a:p>
                      <a:pPr marL="0" marR="0" algn="ctr">
                        <a:spcBef>
                          <a:spcPts val="0"/>
                        </a:spcBef>
                        <a:spcAft>
                          <a:spcPts val="0"/>
                        </a:spcAft>
                      </a:pPr>
                      <a:r>
                        <a:rPr lang="en-IN" sz="1400" b="1" u="sng" kern="50" dirty="0">
                          <a:effectLst/>
                        </a:rPr>
                        <a:t>No</a:t>
                      </a:r>
                      <a:endParaRPr lang="en-US" sz="1600" b="1" u="sng" kern="50" dirty="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IN" sz="1400" b="1" u="sng" kern="50" dirty="0">
                          <a:effectLst/>
                        </a:rPr>
                        <a:t>Title of the Module</a:t>
                      </a:r>
                      <a:endParaRPr lang="en-US" sz="1600" b="1" u="sng" kern="50" dirty="0">
                        <a:effectLst/>
                        <a:latin typeface="Times New Roman" panose="02020603050405020304" pitchFamily="18" charset="0"/>
                        <a:ea typeface="WenQuanYi Micro Hei"/>
                        <a:cs typeface="Lohit Hindi"/>
                      </a:endParaRPr>
                    </a:p>
                  </a:txBody>
                  <a:tcPr marL="41600" marR="41600" marT="34925" marB="34925"/>
                </a:tc>
                <a:extLst>
                  <a:ext uri="{0D108BD9-81ED-4DB2-BD59-A6C34878D82A}">
                    <a16:rowId xmlns:a16="http://schemas.microsoft.com/office/drawing/2014/main" val="10000"/>
                  </a:ext>
                </a:extLst>
              </a:tr>
              <a:tr h="398037">
                <a:tc>
                  <a:txBody>
                    <a:bodyPr/>
                    <a:lstStyle/>
                    <a:p>
                      <a:pPr marL="0" marR="0" algn="ctr">
                        <a:spcBef>
                          <a:spcPts val="0"/>
                        </a:spcBef>
                        <a:spcAft>
                          <a:spcPts val="0"/>
                        </a:spcAft>
                      </a:pPr>
                      <a:r>
                        <a:rPr lang="en-IN" sz="1400" kern="50">
                          <a:effectLst/>
                        </a:rPr>
                        <a:t>M1</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Introduction to Data Mining</a:t>
                      </a:r>
                    </a:p>
                  </a:txBody>
                  <a:tcPr marL="41600" marR="41600" marT="34925" marB="34925"/>
                </a:tc>
                <a:extLst>
                  <a:ext uri="{0D108BD9-81ED-4DB2-BD59-A6C34878D82A}">
                    <a16:rowId xmlns:a16="http://schemas.microsoft.com/office/drawing/2014/main" val="10001"/>
                  </a:ext>
                </a:extLst>
              </a:tr>
              <a:tr h="398037">
                <a:tc>
                  <a:txBody>
                    <a:bodyPr/>
                    <a:lstStyle/>
                    <a:p>
                      <a:pPr marL="0" marR="0" algn="ctr">
                        <a:spcBef>
                          <a:spcPts val="0"/>
                        </a:spcBef>
                        <a:spcAft>
                          <a:spcPts val="0"/>
                        </a:spcAft>
                      </a:pPr>
                      <a:r>
                        <a:rPr lang="en-IN" sz="1400" kern="50">
                          <a:effectLst/>
                        </a:rPr>
                        <a:t>M2</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Data Preprocessing</a:t>
                      </a:r>
                    </a:p>
                  </a:txBody>
                  <a:tcPr marL="41600" marR="41600" marT="34925" marB="34925"/>
                </a:tc>
                <a:extLst>
                  <a:ext uri="{0D108BD9-81ED-4DB2-BD59-A6C34878D82A}">
                    <a16:rowId xmlns:a16="http://schemas.microsoft.com/office/drawing/2014/main" val="10002"/>
                  </a:ext>
                </a:extLst>
              </a:tr>
              <a:tr h="398037">
                <a:tc>
                  <a:txBody>
                    <a:bodyPr/>
                    <a:lstStyle/>
                    <a:p>
                      <a:pPr marL="0" marR="0" algn="ctr">
                        <a:spcBef>
                          <a:spcPts val="0"/>
                        </a:spcBef>
                        <a:spcAft>
                          <a:spcPts val="0"/>
                        </a:spcAft>
                      </a:pPr>
                      <a:r>
                        <a:rPr lang="en-IN" sz="1400" kern="50">
                          <a:effectLst/>
                        </a:rPr>
                        <a:t>M3</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effectLst/>
                          <a:latin typeface="Times New Roman" panose="02020603050405020304" pitchFamily="18" charset="0"/>
                          <a:ea typeface="WenQuanYi Micro Hei"/>
                          <a:cs typeface="Lohit Hindi"/>
                        </a:rPr>
                        <a:t>Data Exploration</a:t>
                      </a:r>
                    </a:p>
                  </a:txBody>
                  <a:tcPr marL="41600" marR="41600" marT="34925" marB="34925"/>
                </a:tc>
                <a:extLst>
                  <a:ext uri="{0D108BD9-81ED-4DB2-BD59-A6C34878D82A}">
                    <a16:rowId xmlns:a16="http://schemas.microsoft.com/office/drawing/2014/main" val="10003"/>
                  </a:ext>
                </a:extLst>
              </a:tr>
              <a:tr h="398037">
                <a:tc>
                  <a:txBody>
                    <a:bodyPr/>
                    <a:lstStyle/>
                    <a:p>
                      <a:pPr marL="0" marR="0" algn="ctr">
                        <a:spcBef>
                          <a:spcPts val="0"/>
                        </a:spcBef>
                        <a:spcAft>
                          <a:spcPts val="0"/>
                        </a:spcAft>
                      </a:pPr>
                      <a:r>
                        <a:rPr lang="en-IN" sz="1400" kern="50">
                          <a:effectLst/>
                        </a:rPr>
                        <a:t>M4</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Classification and Prediction</a:t>
                      </a:r>
                    </a:p>
                  </a:txBody>
                  <a:tcPr marL="41600" marR="41600" marT="34925" marB="34925"/>
                </a:tc>
                <a:extLst>
                  <a:ext uri="{0D108BD9-81ED-4DB2-BD59-A6C34878D82A}">
                    <a16:rowId xmlns:a16="http://schemas.microsoft.com/office/drawing/2014/main" val="10004"/>
                  </a:ext>
                </a:extLst>
              </a:tr>
              <a:tr h="398037">
                <a:tc>
                  <a:txBody>
                    <a:bodyPr/>
                    <a:lstStyle/>
                    <a:p>
                      <a:pPr marL="0" marR="0" algn="ctr">
                        <a:spcBef>
                          <a:spcPts val="0"/>
                        </a:spcBef>
                        <a:spcAft>
                          <a:spcPts val="0"/>
                        </a:spcAft>
                      </a:pPr>
                      <a:r>
                        <a:rPr lang="en-IN" sz="1400" kern="50">
                          <a:effectLst/>
                        </a:rPr>
                        <a:t>M5</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Clustering</a:t>
                      </a:r>
                    </a:p>
                  </a:txBody>
                  <a:tcPr marL="41600" marR="41600" marT="34925" marB="34925"/>
                </a:tc>
                <a:extLst>
                  <a:ext uri="{0D108BD9-81ED-4DB2-BD59-A6C34878D82A}">
                    <a16:rowId xmlns:a16="http://schemas.microsoft.com/office/drawing/2014/main" val="10005"/>
                  </a:ext>
                </a:extLst>
              </a:tr>
              <a:tr h="398037">
                <a:tc>
                  <a:txBody>
                    <a:bodyPr/>
                    <a:lstStyle/>
                    <a:p>
                      <a:pPr marL="0" marR="0" algn="ctr">
                        <a:spcBef>
                          <a:spcPts val="0"/>
                        </a:spcBef>
                        <a:spcAft>
                          <a:spcPts val="0"/>
                        </a:spcAft>
                      </a:pPr>
                      <a:r>
                        <a:rPr lang="en-IN" sz="1400" kern="50">
                          <a:effectLst/>
                        </a:rPr>
                        <a:t>M6</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algn="ctr">
                        <a:spcBef>
                          <a:spcPts val="0"/>
                        </a:spcBef>
                        <a:spcAft>
                          <a:spcPts val="0"/>
                        </a:spcAft>
                      </a:pPr>
                      <a:r>
                        <a:rPr lang="en-US" sz="1600" kern="50" dirty="0">
                          <a:effectLst/>
                          <a:latin typeface="Times New Roman" panose="02020603050405020304" pitchFamily="18" charset="0"/>
                          <a:ea typeface="WenQuanYi Micro Hei"/>
                          <a:cs typeface="Lohit Hindi"/>
                        </a:rPr>
                        <a:t>Association Analysis</a:t>
                      </a:r>
                    </a:p>
                  </a:txBody>
                  <a:tcPr marL="41600" marR="41600" marT="34925" marB="34925"/>
                </a:tc>
                <a:extLst>
                  <a:ext uri="{0D108BD9-81ED-4DB2-BD59-A6C34878D82A}">
                    <a16:rowId xmlns:a16="http://schemas.microsoft.com/office/drawing/2014/main" val="10006"/>
                  </a:ext>
                </a:extLst>
              </a:tr>
              <a:tr h="398037">
                <a:tc>
                  <a:txBody>
                    <a:bodyPr/>
                    <a:lstStyle/>
                    <a:p>
                      <a:pPr marL="0" marR="0" algn="ctr">
                        <a:spcBef>
                          <a:spcPts val="0"/>
                        </a:spcBef>
                        <a:spcAft>
                          <a:spcPts val="0"/>
                        </a:spcAft>
                      </a:pPr>
                      <a:r>
                        <a:rPr lang="en-IN" sz="1400" kern="50">
                          <a:effectLst/>
                        </a:rPr>
                        <a:t>M7</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Anomaly Detection</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7"/>
                  </a:ext>
                </a:extLst>
              </a:tr>
              <a:tr h="398037">
                <a:tc>
                  <a:txBody>
                    <a:bodyPr/>
                    <a:lstStyle/>
                    <a:p>
                      <a:pPr marL="0" marR="0" algn="ctr">
                        <a:spcBef>
                          <a:spcPts val="0"/>
                        </a:spcBef>
                        <a:spcAft>
                          <a:spcPts val="0"/>
                        </a:spcAft>
                      </a:pPr>
                      <a:r>
                        <a:rPr lang="en-IN" sz="1400" kern="50">
                          <a:effectLst/>
                        </a:rPr>
                        <a:t>M8</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on unstructured (Big) data</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8"/>
                  </a:ext>
                </a:extLst>
              </a:tr>
              <a:tr h="398037">
                <a:tc>
                  <a:txBody>
                    <a:bodyPr/>
                    <a:lstStyle/>
                    <a:p>
                      <a:pPr marL="0" marR="0" algn="ctr">
                        <a:spcBef>
                          <a:spcPts val="0"/>
                        </a:spcBef>
                        <a:spcAft>
                          <a:spcPts val="0"/>
                        </a:spcAft>
                      </a:pPr>
                      <a:r>
                        <a:rPr lang="en-IN" sz="1400" kern="50">
                          <a:effectLst/>
                        </a:rPr>
                        <a:t>M9</a:t>
                      </a:r>
                      <a:endParaRPr lang="en-US" sz="1600" kern="50">
                        <a:effectLst/>
                        <a:latin typeface="Times New Roman" panose="02020603050405020304" pitchFamily="18" charset="0"/>
                        <a:ea typeface="WenQuanYi Micro Hei"/>
                        <a:cs typeface="Lohit Hindi"/>
                      </a:endParaRPr>
                    </a:p>
                  </a:txBody>
                  <a:tcPr marL="41600" marR="41600" marT="34925" marB="3492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kern="50" dirty="0">
                          <a:solidFill>
                            <a:schemeClr val="dk1"/>
                          </a:solidFill>
                          <a:effectLst/>
                          <a:latin typeface="Times New Roman" panose="02020603050405020304" pitchFamily="18" charset="0"/>
                          <a:ea typeface="+mn-ea"/>
                          <a:cs typeface="+mn-cs"/>
                        </a:rPr>
                        <a:t>Data Mining Applications</a:t>
                      </a:r>
                      <a:endParaRPr lang="en-IN" sz="1600" kern="50" dirty="0">
                        <a:solidFill>
                          <a:schemeClr val="dk1"/>
                        </a:solidFill>
                        <a:effectLst/>
                        <a:latin typeface="Times New Roman" panose="02020603050405020304" pitchFamily="18" charset="0"/>
                      </a:endParaRPr>
                    </a:p>
                  </a:txBody>
                  <a:tcPr marL="41600" marR="41600" marT="34925" marB="34925"/>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4</a:t>
            </a:fld>
            <a:endParaRPr lang="en-US" dirty="0"/>
          </a:p>
        </p:txBody>
      </p:sp>
      <p:sp>
        <p:nvSpPr>
          <p:cNvPr id="2" name="Title 1">
            <a:extLst>
              <a:ext uri="{FF2B5EF4-FFF2-40B4-BE49-F238E27FC236}">
                <a16:creationId xmlns:a16="http://schemas.microsoft.com/office/drawing/2014/main" id="{5C4692D1-2AFF-42B8-AC26-84BCC579B641}"/>
              </a:ext>
            </a:extLst>
          </p:cNvPr>
          <p:cNvSpPr>
            <a:spLocks noGrp="1"/>
          </p:cNvSpPr>
          <p:nvPr>
            <p:ph type="title" idx="4294967295"/>
          </p:nvPr>
        </p:nvSpPr>
        <p:spPr>
          <a:xfrm>
            <a:off x="213064" y="596068"/>
            <a:ext cx="7886700" cy="1325563"/>
          </a:xfrm>
        </p:spPr>
        <p:txBody>
          <a:bodyPr>
            <a:normAutofit/>
          </a:bodyPr>
          <a:lstStyle/>
          <a:p>
            <a:r>
              <a:rPr lang="en-US" sz="4000" b="1" dirty="0">
                <a:latin typeface="Times New Roman" panose="02020603050405020304" pitchFamily="18" charset="0"/>
                <a:cs typeface="Times New Roman" panose="02020603050405020304" pitchFamily="18" charset="0"/>
              </a:rPr>
              <a:t>Modular Structure</a:t>
            </a:r>
            <a:br>
              <a:rPr lang="en-US"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7" name="Rectangle 1"/>
          <p:cNvSpPr>
            <a:spLocks noChangeArrowheads="1"/>
          </p:cNvSpPr>
          <p:nvPr/>
        </p:nvSpPr>
        <p:spPr bwMode="auto">
          <a:xfrm>
            <a:off x="-1143001" y="-18197"/>
            <a:ext cx="1230923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15224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5258" y="1901426"/>
            <a:ext cx="3374967" cy="3266902"/>
          </a:xfrm>
        </p:spPr>
      </p:pic>
      <p:sp>
        <p:nvSpPr>
          <p:cNvPr id="6" name="Slide Number Placeholder 5"/>
          <p:cNvSpPr>
            <a:spLocks noGrp="1"/>
          </p:cNvSpPr>
          <p:nvPr>
            <p:ph type="sldNum" sz="quarter" idx="14"/>
          </p:nvPr>
        </p:nvSpPr>
        <p:spPr/>
        <p:txBody>
          <a:bodyPr/>
          <a:lstStyle/>
          <a:p>
            <a:fld id="{D26740DE-8293-487D-9531-1FF883CE0649}" type="slidenum">
              <a:rPr lang="en-US" smtClean="0"/>
              <a:t>40</a:t>
            </a:fld>
            <a:endParaRPr lang="en-US"/>
          </a:p>
        </p:txBody>
      </p:sp>
      <p:sp>
        <p:nvSpPr>
          <p:cNvPr id="2" name="Title 1"/>
          <p:cNvSpPr>
            <a:spLocks noGrp="1"/>
          </p:cNvSpPr>
          <p:nvPr>
            <p:ph type="title" idx="4294967295"/>
          </p:nvPr>
        </p:nvSpPr>
        <p:spPr>
          <a:xfrm>
            <a:off x="-393946" y="739976"/>
            <a:ext cx="7886700" cy="400050"/>
          </a:xfrm>
        </p:spPr>
        <p:txBody>
          <a:bodyPr>
            <a:normAutofit fontScale="90000"/>
          </a:bodyPr>
          <a:lstStyle/>
          <a:p>
            <a:pPr algn="ctr"/>
            <a:r>
              <a:rPr lang="en-US" b="1" dirty="0">
                <a:effectLst/>
                <a:latin typeface="+mn-lt"/>
              </a:rPr>
              <a:t>CRISP data mining framework </a:t>
            </a:r>
            <a:endParaRPr lang="en-US" b="1" dirty="0">
              <a:latin typeface="+mn-lt"/>
            </a:endParaRPr>
          </a:p>
        </p:txBody>
      </p:sp>
      <p:sp>
        <p:nvSpPr>
          <p:cNvPr id="3" name="TextBox 2"/>
          <p:cNvSpPr txBox="1"/>
          <p:nvPr/>
        </p:nvSpPr>
        <p:spPr>
          <a:xfrm>
            <a:off x="5028595" y="1691025"/>
            <a:ext cx="2993231" cy="3416320"/>
          </a:xfrm>
          <a:prstGeom prst="rect">
            <a:avLst/>
          </a:prstGeom>
          <a:noFill/>
        </p:spPr>
        <p:txBody>
          <a:bodyPr wrap="square" rtlCol="0">
            <a:spAutoFit/>
          </a:bodyPr>
          <a:lstStyle/>
          <a:p>
            <a:pPr>
              <a:lnSpc>
                <a:spcPct val="90000"/>
              </a:lnSpc>
            </a:pPr>
            <a:r>
              <a:rPr lang="en-US" sz="2000" dirty="0"/>
              <a:t>CRISP is the most popular methodology for analytics, data mining, and data science projects, with 43% share as per 2014 </a:t>
            </a:r>
            <a:r>
              <a:rPr lang="en-US" sz="2000" dirty="0" err="1"/>
              <a:t>KDnuggets</a:t>
            </a:r>
            <a:r>
              <a:rPr lang="en-US" sz="2000" dirty="0"/>
              <a:t> Poll.</a:t>
            </a:r>
          </a:p>
          <a:p>
            <a:pPr>
              <a:lnSpc>
                <a:spcPct val="90000"/>
              </a:lnSpc>
            </a:pPr>
            <a:r>
              <a:rPr lang="en-US" sz="2000" dirty="0"/>
              <a:t>CRISP-DM was conceived in 1996. In 1997 it got underway as a European Union project, led by SPSS, Teradata, Daimler AG, NCR Corporation and OHRA.</a:t>
            </a:r>
          </a:p>
        </p:txBody>
      </p:sp>
    </p:spTree>
    <p:extLst>
      <p:ext uri="{BB962C8B-B14F-4D97-AF65-F5344CB8AC3E}">
        <p14:creationId xmlns:p14="http://schemas.microsoft.com/office/powerpoint/2010/main" val="7675883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100000"/>
              </a:lnSpc>
              <a:spcBef>
                <a:spcPts val="0"/>
              </a:spcBef>
              <a:spcAft>
                <a:spcPts val="1200"/>
              </a:spcAft>
            </a:pPr>
            <a:r>
              <a:rPr lang="en-US" dirty="0"/>
              <a:t>Mining various and new kinds of knowledge</a:t>
            </a:r>
          </a:p>
          <a:p>
            <a:pPr>
              <a:lnSpc>
                <a:spcPct val="100000"/>
              </a:lnSpc>
              <a:spcBef>
                <a:spcPts val="0"/>
              </a:spcBef>
              <a:spcAft>
                <a:spcPts val="1200"/>
              </a:spcAft>
            </a:pPr>
            <a:r>
              <a:rPr lang="en-US" dirty="0"/>
              <a:t>Mining knowledge in multidimensional space</a:t>
            </a:r>
          </a:p>
          <a:p>
            <a:pPr>
              <a:lnSpc>
                <a:spcPct val="100000"/>
              </a:lnSpc>
              <a:spcBef>
                <a:spcPts val="0"/>
              </a:spcBef>
              <a:spcAft>
                <a:spcPts val="1200"/>
              </a:spcAft>
            </a:pPr>
            <a:r>
              <a:rPr lang="en-US" dirty="0"/>
              <a:t>Data mining—an interdisciplinary effort</a:t>
            </a:r>
          </a:p>
          <a:p>
            <a:pPr>
              <a:lnSpc>
                <a:spcPct val="100000"/>
              </a:lnSpc>
              <a:spcBef>
                <a:spcPts val="0"/>
              </a:spcBef>
              <a:spcAft>
                <a:spcPts val="1200"/>
              </a:spcAft>
            </a:pPr>
            <a:r>
              <a:rPr lang="en-US" dirty="0"/>
              <a:t>Boosting the power of discovery in a networked environment</a:t>
            </a:r>
          </a:p>
          <a:p>
            <a:pPr>
              <a:lnSpc>
                <a:spcPct val="100000"/>
              </a:lnSpc>
              <a:spcBef>
                <a:spcPts val="0"/>
              </a:spcBef>
              <a:spcAft>
                <a:spcPts val="1200"/>
              </a:spcAft>
            </a:pPr>
            <a:r>
              <a:rPr lang="en-US" dirty="0"/>
              <a:t>Handling uncertainty, noise, or incompleteness of data</a:t>
            </a:r>
          </a:p>
          <a:p>
            <a:pPr>
              <a:lnSpc>
                <a:spcPct val="100000"/>
              </a:lnSpc>
              <a:spcBef>
                <a:spcPts val="0"/>
              </a:spcBef>
              <a:spcAft>
                <a:spcPts val="1200"/>
              </a:spcAft>
            </a:pPr>
            <a:r>
              <a:rPr lang="en-US" dirty="0"/>
              <a:t>Pattern evaluation and pattern- or constraint-guided mining</a:t>
            </a:r>
          </a:p>
          <a:p>
            <a:pPr marL="0" indent="0">
              <a:lnSpc>
                <a:spcPct val="100000"/>
              </a:lnSpc>
              <a:spcBef>
                <a:spcPts val="0"/>
              </a:spcBef>
              <a:spcAft>
                <a:spcPts val="1200"/>
              </a:spcAft>
              <a:buNone/>
            </a:pPr>
            <a:endParaRPr lang="en-US" dirty="0"/>
          </a:p>
          <a:p>
            <a:pPr marL="0" indent="0">
              <a:lnSpc>
                <a:spcPct val="100000"/>
              </a:lnSpc>
              <a:spcBef>
                <a:spcPts val="0"/>
              </a:spcBef>
              <a:spcAft>
                <a:spcPts val="1200"/>
              </a:spcAft>
              <a:buNone/>
            </a:pPr>
            <a:endParaRPr lang="en-US" dirty="0"/>
          </a:p>
          <a:p>
            <a:pPr marL="0" indent="0">
              <a:lnSpc>
                <a:spcPct val="100000"/>
              </a:lnSpc>
              <a:spcBef>
                <a:spcPts val="0"/>
              </a:spcBef>
              <a:spcAft>
                <a:spcPts val="1200"/>
              </a:spcAft>
              <a:buNone/>
            </a:pPr>
            <a:endParaRPr lang="en-US" dirty="0"/>
          </a:p>
        </p:txBody>
      </p:sp>
      <p:sp>
        <p:nvSpPr>
          <p:cNvPr id="5" name="Slide Number Placeholder 4"/>
          <p:cNvSpPr>
            <a:spLocks noGrp="1"/>
          </p:cNvSpPr>
          <p:nvPr>
            <p:ph type="sldNum" sz="quarter" idx="14"/>
          </p:nvPr>
        </p:nvSpPr>
        <p:spPr/>
        <p:txBody>
          <a:bodyPr/>
          <a:lstStyle/>
          <a:p>
            <a:fld id="{D26740DE-8293-487D-9531-1FF883CE0649}" type="slidenum">
              <a:rPr lang="en-US" smtClean="0"/>
              <a:t>41</a:t>
            </a:fld>
            <a:endParaRPr lang="en-US"/>
          </a:p>
        </p:txBody>
      </p:sp>
      <p:sp>
        <p:nvSpPr>
          <p:cNvPr id="2" name="Title 1"/>
          <p:cNvSpPr>
            <a:spLocks noGrp="1"/>
          </p:cNvSpPr>
          <p:nvPr>
            <p:ph type="title" idx="4294967295"/>
          </p:nvPr>
        </p:nvSpPr>
        <p:spPr>
          <a:xfrm>
            <a:off x="-268133" y="807405"/>
            <a:ext cx="8843962" cy="557213"/>
          </a:xfrm>
        </p:spPr>
        <p:txBody>
          <a:bodyPr>
            <a:noAutofit/>
          </a:bodyPr>
          <a:lstStyle/>
          <a:p>
            <a:pPr algn="ctr"/>
            <a:r>
              <a:rPr lang="en-US" sz="3200" b="1" dirty="0">
                <a:latin typeface="+mn-lt"/>
              </a:rPr>
              <a:t>DM Issues/Challenges – Mining Methodology</a:t>
            </a:r>
          </a:p>
        </p:txBody>
      </p:sp>
    </p:spTree>
    <p:extLst>
      <p:ext uri="{BB962C8B-B14F-4D97-AF65-F5344CB8AC3E}">
        <p14:creationId xmlns:p14="http://schemas.microsoft.com/office/powerpoint/2010/main" val="41015442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nSpc>
                <a:spcPct val="80000"/>
              </a:lnSpc>
              <a:spcBef>
                <a:spcPts val="0"/>
              </a:spcBef>
            </a:pPr>
            <a:r>
              <a:rPr lang="en-US" sz="2000" dirty="0"/>
              <a:t>Interactive mining</a:t>
            </a:r>
          </a:p>
          <a:p>
            <a:pPr>
              <a:lnSpc>
                <a:spcPct val="80000"/>
              </a:lnSpc>
              <a:spcBef>
                <a:spcPts val="0"/>
              </a:spcBef>
            </a:pPr>
            <a:endParaRPr lang="en-US" sz="2000" dirty="0"/>
          </a:p>
          <a:p>
            <a:pPr>
              <a:lnSpc>
                <a:spcPct val="80000"/>
              </a:lnSpc>
              <a:spcBef>
                <a:spcPts val="0"/>
              </a:spcBef>
            </a:pPr>
            <a:r>
              <a:rPr lang="en-US" sz="2000" dirty="0"/>
              <a:t>Incorporation of background knowledge</a:t>
            </a:r>
          </a:p>
          <a:p>
            <a:pPr>
              <a:lnSpc>
                <a:spcPct val="80000"/>
              </a:lnSpc>
              <a:spcBef>
                <a:spcPts val="0"/>
              </a:spcBef>
            </a:pPr>
            <a:endParaRPr lang="en-US" sz="2000" dirty="0"/>
          </a:p>
          <a:p>
            <a:pPr>
              <a:lnSpc>
                <a:spcPct val="80000"/>
              </a:lnSpc>
              <a:spcBef>
                <a:spcPts val="0"/>
              </a:spcBef>
            </a:pPr>
            <a:r>
              <a:rPr lang="en-US" sz="2000" dirty="0"/>
              <a:t>Ad hoc data mining and data mining query languages</a:t>
            </a:r>
          </a:p>
          <a:p>
            <a:pPr>
              <a:lnSpc>
                <a:spcPct val="80000"/>
              </a:lnSpc>
              <a:spcBef>
                <a:spcPts val="0"/>
              </a:spcBef>
            </a:pPr>
            <a:endParaRPr lang="en-US" sz="2000" dirty="0"/>
          </a:p>
          <a:p>
            <a:pPr>
              <a:lnSpc>
                <a:spcPct val="80000"/>
              </a:lnSpc>
              <a:spcBef>
                <a:spcPts val="0"/>
              </a:spcBef>
            </a:pPr>
            <a:r>
              <a:rPr lang="en-US" sz="2000" dirty="0"/>
              <a:t>Presentation and visualization of data mining results</a:t>
            </a:r>
          </a:p>
          <a:p>
            <a:pPr marL="0" indent="0">
              <a:lnSpc>
                <a:spcPct val="80000"/>
              </a:lnSpc>
              <a:spcBef>
                <a:spcPts val="0"/>
              </a:spcBef>
              <a:buNone/>
            </a:pPr>
            <a:endParaRPr lang="en-US" sz="2000" dirty="0"/>
          </a:p>
          <a:p>
            <a:pPr marL="0" indent="0">
              <a:lnSpc>
                <a:spcPct val="80000"/>
              </a:lnSpc>
              <a:spcBef>
                <a:spcPts val="0"/>
              </a:spcBef>
              <a:buNone/>
            </a:pPr>
            <a:endParaRPr lang="en-US" sz="2000" dirty="0"/>
          </a:p>
          <a:p>
            <a:pPr marL="0" indent="0">
              <a:lnSpc>
                <a:spcPct val="80000"/>
              </a:lnSpc>
              <a:spcBef>
                <a:spcPts val="0"/>
              </a:spcBef>
              <a:buNone/>
            </a:pPr>
            <a:endParaRPr lang="en-US" sz="2000" dirty="0"/>
          </a:p>
          <a:p>
            <a:pPr marL="0" indent="0">
              <a:lnSpc>
                <a:spcPct val="80000"/>
              </a:lnSpc>
              <a:spcBef>
                <a:spcPts val="0"/>
              </a:spcBef>
              <a:buNone/>
            </a:pPr>
            <a:endParaRPr lang="en-US" sz="2000" dirty="0"/>
          </a:p>
        </p:txBody>
      </p:sp>
      <p:sp>
        <p:nvSpPr>
          <p:cNvPr id="5" name="Slide Number Placeholder 4"/>
          <p:cNvSpPr>
            <a:spLocks noGrp="1"/>
          </p:cNvSpPr>
          <p:nvPr>
            <p:ph type="sldNum" sz="quarter" idx="14"/>
          </p:nvPr>
        </p:nvSpPr>
        <p:spPr/>
        <p:txBody>
          <a:bodyPr/>
          <a:lstStyle/>
          <a:p>
            <a:fld id="{D26740DE-8293-487D-9531-1FF883CE0649}" type="slidenum">
              <a:rPr lang="en-US" smtClean="0"/>
              <a:t>42</a:t>
            </a:fld>
            <a:endParaRPr lang="en-US"/>
          </a:p>
        </p:txBody>
      </p:sp>
      <p:sp>
        <p:nvSpPr>
          <p:cNvPr id="2" name="Title 1"/>
          <p:cNvSpPr>
            <a:spLocks noGrp="1"/>
          </p:cNvSpPr>
          <p:nvPr>
            <p:ph type="title" idx="4294967295"/>
          </p:nvPr>
        </p:nvSpPr>
        <p:spPr>
          <a:xfrm>
            <a:off x="97655" y="883498"/>
            <a:ext cx="6383338" cy="411162"/>
          </a:xfrm>
        </p:spPr>
        <p:txBody>
          <a:bodyPr>
            <a:noAutofit/>
          </a:bodyPr>
          <a:lstStyle/>
          <a:p>
            <a:pPr algn="ctr"/>
            <a:r>
              <a:rPr lang="en-US" sz="2800" b="1" dirty="0">
                <a:latin typeface="+mn-lt"/>
              </a:rPr>
              <a:t>DM Issues/Challenges – User Interaction</a:t>
            </a:r>
          </a:p>
        </p:txBody>
      </p:sp>
      <p:sp>
        <p:nvSpPr>
          <p:cNvPr id="6" name="Title 1">
            <a:extLst>
              <a:ext uri="{FF2B5EF4-FFF2-40B4-BE49-F238E27FC236}">
                <a16:creationId xmlns:a16="http://schemas.microsoft.com/office/drawing/2014/main" id="{FA43CF2E-39DA-49EB-B054-E6ED7ADD3AFB}"/>
              </a:ext>
            </a:extLst>
          </p:cNvPr>
          <p:cNvSpPr txBox="1">
            <a:spLocks/>
          </p:cNvSpPr>
          <p:nvPr/>
        </p:nvSpPr>
        <p:spPr>
          <a:xfrm>
            <a:off x="-921342" y="3563022"/>
            <a:ext cx="8648354" cy="6166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latin typeface="+mn-lt"/>
              </a:rPr>
              <a:t>DM Issues/Challenges - Efficiency and Scalability</a:t>
            </a:r>
          </a:p>
        </p:txBody>
      </p:sp>
      <p:sp>
        <p:nvSpPr>
          <p:cNvPr id="7" name="Content Placeholder 2">
            <a:extLst>
              <a:ext uri="{FF2B5EF4-FFF2-40B4-BE49-F238E27FC236}">
                <a16:creationId xmlns:a16="http://schemas.microsoft.com/office/drawing/2014/main" id="{A04525BE-A704-4396-B049-AEF1C549FC8C}"/>
              </a:ext>
            </a:extLst>
          </p:cNvPr>
          <p:cNvSpPr txBox="1">
            <a:spLocks/>
          </p:cNvSpPr>
          <p:nvPr/>
        </p:nvSpPr>
        <p:spPr>
          <a:xfrm>
            <a:off x="324034" y="4066220"/>
            <a:ext cx="8198529" cy="22605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buClr>
                <a:srgbClr val="101141"/>
              </a:buClr>
              <a:buNone/>
            </a:pPr>
            <a:r>
              <a:rPr lang="en-US" sz="2000" dirty="0">
                <a:latin typeface="Arial" pitchFamily="34" charset="0"/>
                <a:cs typeface="Arial" pitchFamily="34" charset="0"/>
              </a:rPr>
              <a:t>Efficiency and scalability of data mining algorithms</a:t>
            </a:r>
          </a:p>
          <a:p>
            <a:pPr marL="342900" indent="-342900">
              <a:lnSpc>
                <a:spcPct val="150000"/>
              </a:lnSpc>
              <a:spcBef>
                <a:spcPts val="0"/>
              </a:spcBef>
              <a:buClr>
                <a:srgbClr val="101141"/>
              </a:buClr>
              <a:buNone/>
            </a:pPr>
            <a:r>
              <a:rPr lang="en-US" sz="2000" dirty="0">
                <a:latin typeface="Arial" pitchFamily="34" charset="0"/>
                <a:cs typeface="Arial" pitchFamily="34" charset="0"/>
              </a:rPr>
              <a:t>Parallel, distributed, and incremental mining algorithms</a:t>
            </a:r>
          </a:p>
          <a:p>
            <a:pPr marL="342900" indent="-342900">
              <a:lnSpc>
                <a:spcPct val="150000"/>
              </a:lnSpc>
              <a:spcBef>
                <a:spcPts val="0"/>
              </a:spcBef>
              <a:buClr>
                <a:srgbClr val="101141"/>
              </a:buClr>
              <a:buNone/>
            </a:pPr>
            <a:r>
              <a:rPr lang="en-US" sz="2000" dirty="0">
                <a:latin typeface="Arial" pitchFamily="34" charset="0"/>
                <a:cs typeface="Arial" pitchFamily="34" charset="0"/>
              </a:rPr>
              <a:t>Cloud computing and cluster computing</a:t>
            </a:r>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a:p>
            <a:pPr marL="0" indent="0">
              <a:spcBef>
                <a:spcPts val="0"/>
              </a:spcBef>
              <a:buFont typeface="Arial" panose="020B0604020202020204" pitchFamily="34" charset="0"/>
              <a:buNone/>
            </a:pPr>
            <a:endParaRPr lang="en-US" sz="2400" dirty="0"/>
          </a:p>
        </p:txBody>
      </p:sp>
    </p:spTree>
    <p:extLst>
      <p:ext uri="{BB962C8B-B14F-4D97-AF65-F5344CB8AC3E}">
        <p14:creationId xmlns:p14="http://schemas.microsoft.com/office/powerpoint/2010/main" val="8072523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spcBef>
                <a:spcPts val="0"/>
              </a:spcBef>
            </a:pPr>
            <a:r>
              <a:rPr lang="en-US" sz="2400" dirty="0"/>
              <a:t>Handling complex types of data</a:t>
            </a:r>
          </a:p>
          <a:p>
            <a:pPr>
              <a:spcBef>
                <a:spcPts val="0"/>
              </a:spcBef>
            </a:pPr>
            <a:endParaRPr lang="en-US" sz="2400" dirty="0"/>
          </a:p>
          <a:p>
            <a:pPr>
              <a:spcBef>
                <a:spcPts val="0"/>
              </a:spcBef>
            </a:pPr>
            <a:r>
              <a:rPr lang="en-US" sz="2400" dirty="0"/>
              <a:t>Mining dynamic, networked, and global data repositories</a:t>
            </a:r>
          </a:p>
        </p:txBody>
      </p:sp>
      <p:sp>
        <p:nvSpPr>
          <p:cNvPr id="5" name="Slide Number Placeholder 4"/>
          <p:cNvSpPr>
            <a:spLocks noGrp="1"/>
          </p:cNvSpPr>
          <p:nvPr>
            <p:ph type="sldNum" sz="quarter" idx="14"/>
          </p:nvPr>
        </p:nvSpPr>
        <p:spPr/>
        <p:txBody>
          <a:bodyPr/>
          <a:lstStyle/>
          <a:p>
            <a:fld id="{D26740DE-8293-487D-9531-1FF883CE0649}" type="slidenum">
              <a:rPr lang="en-US" smtClean="0"/>
              <a:t>43</a:t>
            </a:fld>
            <a:endParaRPr lang="en-US"/>
          </a:p>
        </p:txBody>
      </p:sp>
      <p:sp>
        <p:nvSpPr>
          <p:cNvPr id="2" name="Title 1"/>
          <p:cNvSpPr>
            <a:spLocks noGrp="1"/>
          </p:cNvSpPr>
          <p:nvPr>
            <p:ph type="title" idx="4294967295"/>
          </p:nvPr>
        </p:nvSpPr>
        <p:spPr>
          <a:xfrm>
            <a:off x="107487" y="900668"/>
            <a:ext cx="8912225" cy="487362"/>
          </a:xfrm>
        </p:spPr>
        <p:txBody>
          <a:bodyPr>
            <a:noAutofit/>
          </a:bodyPr>
          <a:lstStyle/>
          <a:p>
            <a:pPr algn="ctr"/>
            <a:r>
              <a:rPr lang="en-US" sz="3200" b="1" dirty="0">
                <a:latin typeface="+mn-lt"/>
              </a:rPr>
              <a:t>DM Issues/Challenges - Diversity of Database Types</a:t>
            </a:r>
          </a:p>
        </p:txBody>
      </p:sp>
      <p:sp>
        <p:nvSpPr>
          <p:cNvPr id="6" name="Title 1">
            <a:extLst>
              <a:ext uri="{FF2B5EF4-FFF2-40B4-BE49-F238E27FC236}">
                <a16:creationId xmlns:a16="http://schemas.microsoft.com/office/drawing/2014/main" id="{1485CFCA-FBFA-4C2B-AEC6-7401A831D842}"/>
              </a:ext>
            </a:extLst>
          </p:cNvPr>
          <p:cNvSpPr txBox="1">
            <a:spLocks/>
          </p:cNvSpPr>
          <p:nvPr/>
        </p:nvSpPr>
        <p:spPr>
          <a:xfrm>
            <a:off x="258885" y="3221735"/>
            <a:ext cx="5422207" cy="4883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latin typeface="+mn-lt"/>
              </a:rPr>
              <a:t>DM Issues/Challenges - Society</a:t>
            </a:r>
          </a:p>
        </p:txBody>
      </p:sp>
      <p:sp>
        <p:nvSpPr>
          <p:cNvPr id="7" name="Content Placeholder 2">
            <a:extLst>
              <a:ext uri="{FF2B5EF4-FFF2-40B4-BE49-F238E27FC236}">
                <a16:creationId xmlns:a16="http://schemas.microsoft.com/office/drawing/2014/main" id="{022063B8-B701-4558-92CD-F78FACBD81D5}"/>
              </a:ext>
            </a:extLst>
          </p:cNvPr>
          <p:cNvSpPr txBox="1">
            <a:spLocks/>
          </p:cNvSpPr>
          <p:nvPr/>
        </p:nvSpPr>
        <p:spPr>
          <a:xfrm>
            <a:off x="418462" y="3806914"/>
            <a:ext cx="7220525" cy="20118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1800"/>
              </a:spcAft>
              <a:buNone/>
            </a:pPr>
            <a:r>
              <a:rPr lang="en-US" sz="2400" dirty="0"/>
              <a:t>Social impacts of data mining</a:t>
            </a:r>
          </a:p>
          <a:p>
            <a:pPr marL="0" indent="0">
              <a:lnSpc>
                <a:spcPct val="100000"/>
              </a:lnSpc>
              <a:spcBef>
                <a:spcPts val="0"/>
              </a:spcBef>
              <a:spcAft>
                <a:spcPts val="1800"/>
              </a:spcAft>
              <a:buNone/>
            </a:pPr>
            <a:r>
              <a:rPr lang="en-US" sz="2400" dirty="0"/>
              <a:t>Privacy-preserving data mining</a:t>
            </a:r>
          </a:p>
          <a:p>
            <a:pPr marL="0" indent="0">
              <a:lnSpc>
                <a:spcPct val="100000"/>
              </a:lnSpc>
              <a:spcBef>
                <a:spcPts val="0"/>
              </a:spcBef>
              <a:spcAft>
                <a:spcPts val="1800"/>
              </a:spcAft>
              <a:buNone/>
            </a:pPr>
            <a:r>
              <a:rPr lang="en-US" sz="2400" dirty="0"/>
              <a:t>Invisible data mining</a:t>
            </a:r>
          </a:p>
          <a:p>
            <a:pPr>
              <a:lnSpc>
                <a:spcPct val="100000"/>
              </a:lnSpc>
              <a:spcBef>
                <a:spcPts val="0"/>
              </a:spcBef>
              <a:spcAft>
                <a:spcPts val="1800"/>
              </a:spcAft>
            </a:pPr>
            <a:endParaRPr lang="en-US" sz="2400" dirty="0"/>
          </a:p>
        </p:txBody>
      </p:sp>
    </p:spTree>
    <p:extLst>
      <p:ext uri="{BB962C8B-B14F-4D97-AF65-F5344CB8AC3E}">
        <p14:creationId xmlns:p14="http://schemas.microsoft.com/office/powerpoint/2010/main" val="3787884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2500" lnSpcReduction="20000"/>
          </a:bodyPr>
          <a:lstStyle/>
          <a:p>
            <a:pPr marL="0" indent="0">
              <a:lnSpc>
                <a:spcPct val="120000"/>
              </a:lnSpc>
              <a:buNone/>
            </a:pPr>
            <a:r>
              <a:rPr lang="en-US" dirty="0"/>
              <a:t>Besides relational database data (from operational or analytical systems), there are many other kinds of data that have diverse forms and structures and different semantic meanings. </a:t>
            </a:r>
          </a:p>
          <a:p>
            <a:pPr marL="0" indent="0">
              <a:lnSpc>
                <a:spcPct val="120000"/>
              </a:lnSpc>
              <a:buNone/>
            </a:pPr>
            <a:r>
              <a:rPr lang="en-US" dirty="0"/>
              <a:t>Examples of data can be : </a:t>
            </a:r>
          </a:p>
          <a:p>
            <a:pPr marL="342900" lvl="1" indent="0">
              <a:lnSpc>
                <a:spcPct val="120000"/>
              </a:lnSpc>
              <a:buNone/>
            </a:pPr>
            <a:r>
              <a:rPr lang="en-US" sz="2100" dirty="0"/>
              <a:t>time-related or sequence data (e.g., historical records, stock exchange data, and time-series and biological sequence data), </a:t>
            </a:r>
          </a:p>
          <a:p>
            <a:pPr marL="342900" lvl="1" indent="0">
              <a:lnSpc>
                <a:spcPct val="120000"/>
              </a:lnSpc>
              <a:buNone/>
            </a:pPr>
            <a:r>
              <a:rPr lang="en-US" sz="2100" dirty="0"/>
              <a:t>data streams (e.g., video surveillance and sensor data, which are continuously transmitted), </a:t>
            </a:r>
          </a:p>
          <a:p>
            <a:pPr marL="342900" lvl="1" indent="0">
              <a:lnSpc>
                <a:spcPct val="120000"/>
              </a:lnSpc>
              <a:buNone/>
            </a:pPr>
            <a:r>
              <a:rPr lang="en-US" sz="2100" dirty="0"/>
              <a:t>spatial data (e.g., maps), </a:t>
            </a:r>
          </a:p>
          <a:p>
            <a:pPr marL="342900" lvl="1" indent="0">
              <a:lnSpc>
                <a:spcPct val="120000"/>
              </a:lnSpc>
              <a:buNone/>
            </a:pPr>
            <a:r>
              <a:rPr lang="en-US" sz="2100" dirty="0"/>
              <a:t>engineering design data (e.g., the design of buildings, system components, or integrated circuits), </a:t>
            </a:r>
          </a:p>
          <a:p>
            <a:pPr marL="342900" lvl="1" indent="0">
              <a:lnSpc>
                <a:spcPct val="120000"/>
              </a:lnSpc>
              <a:buNone/>
            </a:pPr>
            <a:r>
              <a:rPr lang="en-US" sz="2100" dirty="0"/>
              <a:t>hypertext and multimedia data (including text, image, video, and audio data), </a:t>
            </a:r>
          </a:p>
          <a:p>
            <a:pPr marL="342900" lvl="1" indent="0">
              <a:lnSpc>
                <a:spcPct val="120000"/>
              </a:lnSpc>
              <a:buNone/>
            </a:pPr>
            <a:r>
              <a:rPr lang="en-US" sz="2100" dirty="0"/>
              <a:t>graph and networked data (e.g., social and information networks), and </a:t>
            </a:r>
          </a:p>
          <a:p>
            <a:pPr marL="342900" lvl="1" indent="0">
              <a:lnSpc>
                <a:spcPct val="120000"/>
              </a:lnSpc>
              <a:buNone/>
            </a:pPr>
            <a:r>
              <a:rPr lang="en-US" sz="2100" dirty="0"/>
              <a:t>the Web (a widely distributed information repository).</a:t>
            </a:r>
            <a:r>
              <a:rPr lang="en-US" dirty="0"/>
              <a:t> </a:t>
            </a:r>
          </a:p>
          <a:p>
            <a:pPr marL="0" indent="0">
              <a:lnSpc>
                <a:spcPct val="120000"/>
              </a:lnSpc>
              <a:buNone/>
            </a:pPr>
            <a:r>
              <a:rPr lang="en-US" dirty="0"/>
              <a:t>Diversity of data brings in new challenges such as handling special structures (e.g., sequences, trees, graphs, and networks) and specific semantics (such as ordering, image, audio and video contents, and connectivity) </a:t>
            </a:r>
          </a:p>
        </p:txBody>
      </p:sp>
      <p:sp>
        <p:nvSpPr>
          <p:cNvPr id="5" name="Slide Number Placeholder 4"/>
          <p:cNvSpPr>
            <a:spLocks noGrp="1"/>
          </p:cNvSpPr>
          <p:nvPr>
            <p:ph type="sldNum" sz="quarter" idx="14"/>
          </p:nvPr>
        </p:nvSpPr>
        <p:spPr/>
        <p:txBody>
          <a:bodyPr/>
          <a:lstStyle/>
          <a:p>
            <a:fld id="{D26740DE-8293-487D-9531-1FF883CE0649}" type="slidenum">
              <a:rPr lang="en-US" smtClean="0"/>
              <a:t>44</a:t>
            </a:fld>
            <a:endParaRPr lang="en-US"/>
          </a:p>
        </p:txBody>
      </p:sp>
      <p:sp>
        <p:nvSpPr>
          <p:cNvPr id="2" name="Title 1"/>
          <p:cNvSpPr>
            <a:spLocks noGrp="1"/>
          </p:cNvSpPr>
          <p:nvPr>
            <p:ph type="title" idx="4294967295"/>
          </p:nvPr>
        </p:nvSpPr>
        <p:spPr>
          <a:xfrm>
            <a:off x="-189760" y="843564"/>
            <a:ext cx="7886700" cy="465138"/>
          </a:xfrm>
        </p:spPr>
        <p:txBody>
          <a:bodyPr>
            <a:noAutofit/>
          </a:bodyPr>
          <a:lstStyle/>
          <a:p>
            <a:pPr algn="ctr"/>
            <a:r>
              <a:rPr lang="en-US" sz="3600" b="1" dirty="0">
                <a:latin typeface="+mn-lt"/>
              </a:rPr>
              <a:t>Data Mining on Diverse kinds of Data</a:t>
            </a:r>
          </a:p>
        </p:txBody>
      </p:sp>
    </p:spTree>
    <p:extLst>
      <p:ext uri="{BB962C8B-B14F-4D97-AF65-F5344CB8AC3E}">
        <p14:creationId xmlns:p14="http://schemas.microsoft.com/office/powerpoint/2010/main" val="41631647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96696560"/>
              </p:ext>
            </p:extLst>
          </p:nvPr>
        </p:nvGraphicFramePr>
        <p:xfrm>
          <a:off x="1148443" y="2617342"/>
          <a:ext cx="6944133" cy="1833880"/>
        </p:xfrm>
        <a:graphic>
          <a:graphicData uri="http://schemas.openxmlformats.org/drawingml/2006/table">
            <a:tbl>
              <a:tblPr>
                <a:tableStyleId>{5C22544A-7EE6-4342-B048-85BDC9FD1C3A}</a:tableStyleId>
              </a:tblPr>
              <a:tblGrid>
                <a:gridCol w="427994">
                  <a:extLst>
                    <a:ext uri="{9D8B030D-6E8A-4147-A177-3AD203B41FA5}">
                      <a16:colId xmlns:a16="http://schemas.microsoft.com/office/drawing/2014/main" val="20000"/>
                    </a:ext>
                  </a:extLst>
                </a:gridCol>
                <a:gridCol w="6516139">
                  <a:extLst>
                    <a:ext uri="{9D8B030D-6E8A-4147-A177-3AD203B41FA5}">
                      <a16:colId xmlns:a16="http://schemas.microsoft.com/office/drawing/2014/main" val="20001"/>
                    </a:ext>
                  </a:extLst>
                </a:gridCol>
              </a:tblGrid>
              <a:tr h="0">
                <a:tc>
                  <a:txBody>
                    <a:bodyPr/>
                    <a:lstStyle/>
                    <a:p>
                      <a:pPr marL="0" marR="0">
                        <a:spcBef>
                          <a:spcPts val="0"/>
                        </a:spcBef>
                        <a:spcAft>
                          <a:spcPts val="0"/>
                        </a:spcAft>
                      </a:pPr>
                      <a:endParaRPr lang="en-US" sz="1800" kern="50" dirty="0">
                        <a:effectLst/>
                        <a:latin typeface="Times New Roman" panose="02020603050405020304" pitchFamily="18" charset="0"/>
                        <a:ea typeface="WenQuanYi Micro Hei"/>
                        <a:cs typeface="Lohit Hindi"/>
                      </a:endParaRPr>
                    </a:p>
                  </a:txBody>
                  <a:tcPr marL="34925" marR="34925" marT="34925" marB="34925"/>
                </a:tc>
                <a:tc>
                  <a:txBody>
                    <a:bodyPr/>
                    <a:lstStyle/>
                    <a:p>
                      <a:pPr marL="0" marR="0" algn="ctr">
                        <a:spcBef>
                          <a:spcPts val="0"/>
                        </a:spcBef>
                        <a:spcAft>
                          <a:spcPts val="0"/>
                        </a:spcAft>
                      </a:pPr>
                      <a:r>
                        <a:rPr lang="en-IN" sz="1800" kern="50" dirty="0">
                          <a:effectLst/>
                        </a:rPr>
                        <a:t>Author(s), Title, Edition, Publishing House</a:t>
                      </a:r>
                      <a:endParaRPr lang="en-US" sz="18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0"/>
                  </a:ext>
                </a:extLst>
              </a:tr>
              <a:tr h="0">
                <a:tc>
                  <a:txBody>
                    <a:bodyPr/>
                    <a:lstStyle/>
                    <a:p>
                      <a:pPr marL="0" marR="0">
                        <a:spcBef>
                          <a:spcPts val="0"/>
                        </a:spcBef>
                        <a:spcAft>
                          <a:spcPts val="0"/>
                        </a:spcAft>
                      </a:pPr>
                      <a:r>
                        <a:rPr lang="en-IN" sz="1800" kern="50">
                          <a:effectLst/>
                        </a:rPr>
                        <a:t>T1</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US" sz="1400" kern="50" dirty="0">
                          <a:effectLst/>
                        </a:rPr>
                        <a:t>Tan P. N., Steinbach M &amp; Kumar V. “Introduction to Data Mining” Pearson Education</a:t>
                      </a:r>
                      <a:r>
                        <a:rPr lang="en-IN" sz="1200" kern="50" dirty="0">
                          <a:effectLst/>
                        </a:rPr>
                        <a:t> </a:t>
                      </a:r>
                      <a:endParaRPr lang="en-US" sz="18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1"/>
                  </a:ext>
                </a:extLst>
              </a:tr>
              <a:tr h="0">
                <a:tc>
                  <a:txBody>
                    <a:bodyPr/>
                    <a:lstStyle/>
                    <a:p>
                      <a:pPr marL="0" marR="0">
                        <a:spcBef>
                          <a:spcPts val="0"/>
                        </a:spcBef>
                        <a:spcAft>
                          <a:spcPts val="0"/>
                        </a:spcAft>
                      </a:pPr>
                      <a:r>
                        <a:rPr lang="en-IN" sz="1800" kern="50">
                          <a:effectLst/>
                        </a:rPr>
                        <a:t>T2</a:t>
                      </a:r>
                      <a:endParaRPr lang="en-US" sz="1800" kern="50">
                        <a:effectLst/>
                        <a:latin typeface="Times New Roman" panose="02020603050405020304" pitchFamily="18" charset="0"/>
                        <a:ea typeface="WenQuanYi Micro Hei"/>
                        <a:cs typeface="Lohit Hindi"/>
                      </a:endParaRPr>
                    </a:p>
                  </a:txBody>
                  <a:tcPr marL="34925" marR="34925" marT="34925" marB="34925"/>
                </a:tc>
                <a:tc>
                  <a:txBody>
                    <a:bodyPr/>
                    <a:lstStyle/>
                    <a:p>
                      <a:pPr marL="457200" marR="0" algn="just">
                        <a:spcBef>
                          <a:spcPts val="0"/>
                        </a:spcBef>
                        <a:spcAft>
                          <a:spcPts val="0"/>
                        </a:spcAft>
                      </a:pPr>
                      <a:r>
                        <a:rPr lang="en-IN" sz="1400" kern="50" dirty="0">
                          <a:effectLst/>
                        </a:rPr>
                        <a:t>Data Mining: Concepts and Techniques, Third Edition  by  </a:t>
                      </a:r>
                      <a:r>
                        <a:rPr lang="en-IN" sz="1400" kern="50" dirty="0" err="1">
                          <a:effectLst/>
                        </a:rPr>
                        <a:t>Jiawei</a:t>
                      </a:r>
                      <a:r>
                        <a:rPr lang="en-IN" sz="1400" kern="50" dirty="0">
                          <a:effectLst/>
                        </a:rPr>
                        <a:t> Han, </a:t>
                      </a:r>
                      <a:r>
                        <a:rPr lang="en-IN" sz="1400" kern="50" dirty="0" err="1">
                          <a:effectLst/>
                        </a:rPr>
                        <a:t>Micheline</a:t>
                      </a:r>
                      <a:r>
                        <a:rPr lang="en-IN" sz="1400" kern="50" dirty="0">
                          <a:effectLst/>
                        </a:rPr>
                        <a:t> </a:t>
                      </a:r>
                      <a:r>
                        <a:rPr lang="en-IN" sz="1400" kern="50" dirty="0" err="1">
                          <a:effectLst/>
                        </a:rPr>
                        <a:t>Kamber</a:t>
                      </a:r>
                      <a:r>
                        <a:rPr lang="en-IN" sz="1400" kern="50" dirty="0">
                          <a:effectLst/>
                        </a:rPr>
                        <a:t> and Jian Pei Morgan Kaufmann Publishers</a:t>
                      </a:r>
                      <a:endParaRPr lang="en-US" sz="2000" kern="50" dirty="0">
                        <a:effectLst/>
                        <a:latin typeface="Times New Roman" panose="02020603050405020304" pitchFamily="18" charset="0"/>
                        <a:ea typeface="WenQuanYi Micro Hei"/>
                        <a:cs typeface="Lohit Hindi"/>
                      </a:endParaRPr>
                    </a:p>
                  </a:txBody>
                  <a:tcPr marL="34925" marR="34925" marT="34925" marB="34925"/>
                </a:tc>
                <a:extLst>
                  <a:ext uri="{0D108BD9-81ED-4DB2-BD59-A6C34878D82A}">
                    <a16:rowId xmlns:a16="http://schemas.microsoft.com/office/drawing/2014/main" val="10002"/>
                  </a:ext>
                </a:extLst>
              </a:tr>
              <a:tr h="0">
                <a:tc>
                  <a:txBody>
                    <a:bodyPr/>
                    <a:lstStyle/>
                    <a:p>
                      <a:pPr marL="0" marR="0">
                        <a:spcBef>
                          <a:spcPts val="0"/>
                        </a:spcBef>
                        <a:spcAft>
                          <a:spcPts val="0"/>
                        </a:spcAft>
                      </a:pPr>
                      <a:r>
                        <a:rPr lang="en-US" sz="1800" kern="50" dirty="0">
                          <a:effectLst/>
                          <a:latin typeface="Times New Roman" panose="02020603050405020304" pitchFamily="18" charset="0"/>
                          <a:ea typeface="WenQuanYi Micro Hei"/>
                          <a:cs typeface="Lohit Hindi"/>
                        </a:rPr>
                        <a:t>R1</a:t>
                      </a:r>
                    </a:p>
                  </a:txBody>
                  <a:tcPr marL="34925" marR="34925" marT="34925" marB="34925"/>
                </a:tc>
                <a:tc>
                  <a:txBody>
                    <a:bodyPr/>
                    <a:lstStyle/>
                    <a:p>
                      <a:pPr marL="457200" marR="0" algn="just" defTabSz="914400" rtl="0" eaLnBrk="1" latinLnBrk="0" hangingPunct="1">
                        <a:spcBef>
                          <a:spcPts val="0"/>
                        </a:spcBef>
                        <a:spcAft>
                          <a:spcPts val="0"/>
                        </a:spcAft>
                      </a:pPr>
                      <a:r>
                        <a:rPr lang="en-US" sz="1400" kern="50" dirty="0">
                          <a:solidFill>
                            <a:schemeClr val="dk1"/>
                          </a:solidFill>
                          <a:effectLst/>
                          <a:latin typeface="+mn-lt"/>
                          <a:ea typeface="+mn-ea"/>
                          <a:cs typeface="+mn-cs"/>
                        </a:rPr>
                        <a:t>Predictive Analytics and Data Mining: Concepts and Practice with </a:t>
                      </a:r>
                      <a:r>
                        <a:rPr lang="en-US" sz="1400" kern="50" dirty="0" err="1">
                          <a:solidFill>
                            <a:schemeClr val="dk1"/>
                          </a:solidFill>
                          <a:effectLst/>
                          <a:latin typeface="+mn-lt"/>
                          <a:ea typeface="+mn-ea"/>
                          <a:cs typeface="+mn-cs"/>
                        </a:rPr>
                        <a:t>RapidMiner</a:t>
                      </a:r>
                      <a:r>
                        <a:rPr lang="en-US" sz="1400" kern="50" dirty="0">
                          <a:solidFill>
                            <a:schemeClr val="dk1"/>
                          </a:solidFill>
                          <a:effectLst/>
                          <a:latin typeface="+mn-lt"/>
                          <a:ea typeface="+mn-ea"/>
                          <a:cs typeface="+mn-cs"/>
                        </a:rPr>
                        <a:t> </a:t>
                      </a:r>
                    </a:p>
                    <a:p>
                      <a:pPr marL="457200" marR="0" algn="just" defTabSz="914400" rtl="0" eaLnBrk="1" latinLnBrk="0" hangingPunct="1">
                        <a:spcBef>
                          <a:spcPts val="0"/>
                        </a:spcBef>
                        <a:spcAft>
                          <a:spcPts val="0"/>
                        </a:spcAft>
                      </a:pPr>
                      <a:r>
                        <a:rPr lang="en-US" sz="1400" kern="50" dirty="0">
                          <a:solidFill>
                            <a:schemeClr val="dk1"/>
                          </a:solidFill>
                          <a:effectLst/>
                          <a:latin typeface="+mn-lt"/>
                          <a:ea typeface="+mn-ea"/>
                          <a:cs typeface="+mn-cs"/>
                        </a:rPr>
                        <a:t>by  Vijay </a:t>
                      </a:r>
                      <a:r>
                        <a:rPr lang="en-US" sz="1400" kern="50" dirty="0" err="1">
                          <a:solidFill>
                            <a:schemeClr val="dk1"/>
                          </a:solidFill>
                          <a:effectLst/>
                          <a:latin typeface="+mn-lt"/>
                          <a:ea typeface="+mn-ea"/>
                          <a:cs typeface="+mn-cs"/>
                        </a:rPr>
                        <a:t>Kotu</a:t>
                      </a:r>
                      <a:r>
                        <a:rPr lang="en-US" sz="1400" kern="50" dirty="0">
                          <a:solidFill>
                            <a:schemeClr val="dk1"/>
                          </a:solidFill>
                          <a:effectLst/>
                          <a:latin typeface="+mn-lt"/>
                          <a:ea typeface="+mn-ea"/>
                          <a:cs typeface="+mn-cs"/>
                        </a:rPr>
                        <a:t> and </a:t>
                      </a:r>
                      <a:r>
                        <a:rPr lang="en-US" sz="1400" kern="50" dirty="0" err="1">
                          <a:solidFill>
                            <a:schemeClr val="dk1"/>
                          </a:solidFill>
                          <a:effectLst/>
                          <a:latin typeface="+mn-lt"/>
                          <a:ea typeface="+mn-ea"/>
                          <a:cs typeface="+mn-cs"/>
                        </a:rPr>
                        <a:t>Bala</a:t>
                      </a:r>
                      <a:r>
                        <a:rPr lang="en-US" sz="1400" kern="50" dirty="0">
                          <a:solidFill>
                            <a:schemeClr val="dk1"/>
                          </a:solidFill>
                          <a:effectLst/>
                          <a:latin typeface="+mn-lt"/>
                          <a:ea typeface="+mn-ea"/>
                          <a:cs typeface="+mn-cs"/>
                        </a:rPr>
                        <a:t> Deshpande Morgan Kaufmann Publishers</a:t>
                      </a:r>
                    </a:p>
                  </a:txBody>
                  <a:tcPr marL="34925" marR="34925" marT="34925" marB="34925"/>
                </a:tc>
                <a:extLst>
                  <a:ext uri="{0D108BD9-81ED-4DB2-BD59-A6C34878D82A}">
                    <a16:rowId xmlns:a16="http://schemas.microsoft.com/office/drawing/2014/main" val="10003"/>
                  </a:ext>
                </a:extLst>
              </a:tr>
            </a:tbl>
          </a:graphicData>
        </a:graphic>
      </p:graphicFrame>
      <p:sp>
        <p:nvSpPr>
          <p:cNvPr id="5" name="Rectangle 1"/>
          <p:cNvSpPr txBox="1">
            <a:spLocks noChangeArrowheads="1"/>
          </p:cNvSpPr>
          <p:nvPr/>
        </p:nvSpPr>
        <p:spPr bwMode="auto">
          <a:xfrm>
            <a:off x="734295" y="1700022"/>
            <a:ext cx="11516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None/>
            </a:pPr>
            <a:r>
              <a:rPr lang="en-US" altLang="zh-CN" sz="1600" b="1" dirty="0">
                <a:latin typeface="Times New Roman" panose="02020603050405020304" pitchFamily="18" charset="0"/>
                <a:ea typeface="WenQuanYi Micro Hei"/>
                <a:cs typeface="Times New Roman" panose="02020603050405020304" pitchFamily="18" charset="0"/>
              </a:rPr>
              <a:t>Text Books</a:t>
            </a:r>
            <a:endParaRPr lang="en-US" altLang="zh-CN" sz="2400" dirty="0">
              <a:latin typeface="Arial" panose="020B0604020202020204" pitchFamily="34" charset="0"/>
            </a:endParaRPr>
          </a:p>
          <a:p>
            <a:pPr marL="0" indent="0" eaLnBrk="0" fontAlgn="base" hangingPunct="0">
              <a:lnSpc>
                <a:spcPct val="100000"/>
              </a:lnSpc>
              <a:spcBef>
                <a:spcPct val="0"/>
              </a:spcBef>
              <a:spcAft>
                <a:spcPct val="0"/>
              </a:spcAft>
              <a:buNone/>
            </a:pPr>
            <a:endParaRPr lang="en-US" altLang="zh-CN" sz="1600" dirty="0">
              <a:latin typeface="Arial" panose="020B0604020202020204" pitchFamily="34" charset="0"/>
            </a:endParaRPr>
          </a:p>
        </p:txBody>
      </p:sp>
      <p:sp>
        <p:nvSpPr>
          <p:cNvPr id="3" name="Slide Number Placeholder 2"/>
          <p:cNvSpPr>
            <a:spLocks noGrp="1"/>
          </p:cNvSpPr>
          <p:nvPr>
            <p:ph type="sldNum" sz="quarter" idx="14"/>
          </p:nvPr>
        </p:nvSpPr>
        <p:spPr/>
        <p:txBody>
          <a:bodyPr/>
          <a:lstStyle/>
          <a:p>
            <a:fld id="{D26740DE-8293-487D-9531-1FF883CE0649}" type="slidenum">
              <a:rPr lang="en-US" smtClean="0"/>
              <a:t>45</a:t>
            </a:fld>
            <a:endParaRPr lang="en-US"/>
          </a:p>
        </p:txBody>
      </p:sp>
    </p:spTree>
    <p:extLst>
      <p:ext uri="{BB962C8B-B14F-4D97-AF65-F5344CB8AC3E}">
        <p14:creationId xmlns:p14="http://schemas.microsoft.com/office/powerpoint/2010/main" val="1454515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4"/>
          </p:nvPr>
        </p:nvSpPr>
        <p:spPr/>
        <p:txBody>
          <a:bodyPr/>
          <a:lstStyle/>
          <a:p>
            <a:fld id="{D26740DE-8293-487D-9531-1FF883CE0649}" type="slidenum">
              <a:rPr lang="en-US" smtClean="0"/>
              <a:t>46</a:t>
            </a:fld>
            <a:endParaRPr lang="en-US"/>
          </a:p>
        </p:txBody>
      </p:sp>
      <p:sp>
        <p:nvSpPr>
          <p:cNvPr id="2" name="Title 1"/>
          <p:cNvSpPr>
            <a:spLocks noGrp="1"/>
          </p:cNvSpPr>
          <p:nvPr>
            <p:ph type="title" idx="4294967295"/>
          </p:nvPr>
        </p:nvSpPr>
        <p:spPr>
          <a:xfrm>
            <a:off x="0" y="2759075"/>
            <a:ext cx="7886700" cy="1325563"/>
          </a:xfrm>
        </p:spPr>
        <p:txBody>
          <a:bodyPr/>
          <a:lstStyle/>
          <a:p>
            <a:pPr algn="ctr"/>
            <a:r>
              <a:rPr lang="en-US" b="1" dirty="0">
                <a:latin typeface="+mn-lt"/>
              </a:rPr>
              <a:t>Thank You</a:t>
            </a:r>
          </a:p>
        </p:txBody>
      </p:sp>
    </p:spTree>
    <p:extLst>
      <p:ext uri="{BB962C8B-B14F-4D97-AF65-F5344CB8AC3E}">
        <p14:creationId xmlns:p14="http://schemas.microsoft.com/office/powerpoint/2010/main" val="950916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023" y="1334039"/>
            <a:ext cx="8229600" cy="4525963"/>
          </a:xfrm>
        </p:spPr>
        <p:txBody>
          <a:bodyPr>
            <a:noAutofit/>
          </a:bodyPr>
          <a:lstStyle/>
          <a:p>
            <a:pPr marL="0" indent="0">
              <a:lnSpc>
                <a:spcPct val="80000"/>
              </a:lnSpc>
              <a:spcBef>
                <a:spcPts val="0"/>
              </a:spcBef>
              <a:spcAft>
                <a:spcPts val="450"/>
              </a:spcAft>
              <a:buNone/>
            </a:pPr>
            <a:r>
              <a:rPr lang="en-US" sz="1400" dirty="0"/>
              <a:t>Mining Methodology involves the investigation of new kinds  of knowledge, mining in multidimensional space, integrating methods from other disciplines, and the consideration of semantic ties among data objects. </a:t>
            </a:r>
          </a:p>
          <a:p>
            <a:pPr>
              <a:lnSpc>
                <a:spcPct val="80000"/>
              </a:lnSpc>
              <a:spcBef>
                <a:spcPts val="0"/>
              </a:spcBef>
              <a:spcAft>
                <a:spcPts val="450"/>
              </a:spcAft>
            </a:pPr>
            <a:r>
              <a:rPr lang="en-US" sz="1400" b="1" dirty="0"/>
              <a:t>Mining various and new kinds of knowledge</a:t>
            </a:r>
            <a:r>
              <a:rPr lang="en-US" sz="1400" dirty="0"/>
              <a:t>: Data mining covers a wide spectrum of data analysis and knowledge discovery tasks, from data characterization and discrimination to association and correlation analysis, classification, regression, clustering, outlier analysis, sequence analysis, and trend and evolution analysis. </a:t>
            </a:r>
          </a:p>
          <a:p>
            <a:pPr>
              <a:lnSpc>
                <a:spcPct val="80000"/>
              </a:lnSpc>
              <a:spcBef>
                <a:spcPts val="0"/>
              </a:spcBef>
              <a:spcAft>
                <a:spcPts val="450"/>
              </a:spcAft>
            </a:pPr>
            <a:r>
              <a:rPr lang="en-US" sz="1400" b="1" dirty="0"/>
              <a:t>Mining knowledge in multidimensional space</a:t>
            </a:r>
            <a:r>
              <a:rPr lang="en-US" sz="1400" dirty="0"/>
              <a:t>: When searching for knowledge in large data sets, we can explore the data in multidimensional space. That is, we can search for interesting patterns among combinations of dimensions (attributes) at varying levels of abstraction. Data can be aggregated or viewed as a multidimensional data cube. </a:t>
            </a:r>
          </a:p>
          <a:p>
            <a:pPr>
              <a:lnSpc>
                <a:spcPct val="80000"/>
              </a:lnSpc>
              <a:spcBef>
                <a:spcPts val="0"/>
              </a:spcBef>
              <a:spcAft>
                <a:spcPts val="450"/>
              </a:spcAft>
            </a:pPr>
            <a:r>
              <a:rPr lang="en-US" sz="1400" b="1" dirty="0"/>
              <a:t>Data mining—an interdisciplinary effort</a:t>
            </a:r>
            <a:r>
              <a:rPr lang="en-US" sz="1400" dirty="0"/>
              <a:t>: For example, to mine data with natural language text, it makes sense to fuse data mining methods with methods of information retrieval and natural language processing, e.g. consider the mining of software bugs in large programs, known as bug mining, benefits from the incorporation of software engineering knowledge into the data mining process.</a:t>
            </a:r>
          </a:p>
          <a:p>
            <a:pPr>
              <a:lnSpc>
                <a:spcPct val="80000"/>
              </a:lnSpc>
              <a:spcBef>
                <a:spcPts val="0"/>
              </a:spcBef>
              <a:spcAft>
                <a:spcPts val="450"/>
              </a:spcAft>
            </a:pPr>
            <a:r>
              <a:rPr lang="en-US" sz="1400" b="1" dirty="0"/>
              <a:t>Boosting the power of discovery in a networked environment</a:t>
            </a:r>
            <a:r>
              <a:rPr lang="en-US" sz="1400" dirty="0"/>
              <a:t>: Most data objects reside in a linked or interconnected environment, whether it be the Web, database relations, files, or documents. Semantic links across multiple data objects can be used to advantage in data mining.</a:t>
            </a:r>
          </a:p>
          <a:p>
            <a:pPr>
              <a:lnSpc>
                <a:spcPct val="80000"/>
              </a:lnSpc>
              <a:spcBef>
                <a:spcPts val="0"/>
              </a:spcBef>
              <a:spcAft>
                <a:spcPts val="450"/>
              </a:spcAft>
            </a:pPr>
            <a:r>
              <a:rPr lang="en-US" sz="1400" b="1" dirty="0"/>
              <a:t>Handling uncertainty, noise, or incompleteness of data</a:t>
            </a:r>
            <a:r>
              <a:rPr lang="en-US" sz="1400" dirty="0"/>
              <a:t>: Data often contain noise, errors, exceptions, or uncertainty, or are incomplete. Errors and noise may confuse the data mining process, leading to the derivation of erroneous patterns. Data cleaning, data preprocessing, outlier detection and removal, and uncertainty reasoning are examples of techniques that need to be integrated with the data mining process.</a:t>
            </a:r>
          </a:p>
          <a:p>
            <a:pPr>
              <a:lnSpc>
                <a:spcPct val="80000"/>
              </a:lnSpc>
              <a:spcBef>
                <a:spcPts val="0"/>
              </a:spcBef>
              <a:spcAft>
                <a:spcPts val="450"/>
              </a:spcAft>
            </a:pPr>
            <a:r>
              <a:rPr lang="en-US" sz="1400" b="1" dirty="0"/>
              <a:t>Pattern evaluation and pattern- or constraint-guided mining</a:t>
            </a:r>
            <a:r>
              <a:rPr lang="en-US" sz="1400" dirty="0"/>
              <a:t>: What makes a pattern interesting may vary from user to user. Therefore, techniques are needed to assess the interestingness of discovered patterns based on subjective measures. These estimate the value of patterns with respect to a given user class, based on user beliefs or expectations. </a:t>
            </a:r>
          </a:p>
          <a:p>
            <a:pPr marL="0" indent="0">
              <a:lnSpc>
                <a:spcPct val="80000"/>
              </a:lnSpc>
              <a:spcBef>
                <a:spcPts val="0"/>
              </a:spcBef>
              <a:spcAft>
                <a:spcPts val="450"/>
              </a:spcAft>
              <a:buNone/>
            </a:pPr>
            <a:endParaRPr lang="en-US" sz="1400" dirty="0"/>
          </a:p>
          <a:p>
            <a:pPr marL="0" indent="0">
              <a:lnSpc>
                <a:spcPct val="80000"/>
              </a:lnSpc>
              <a:spcBef>
                <a:spcPts val="0"/>
              </a:spcBef>
              <a:spcAft>
                <a:spcPts val="450"/>
              </a:spcAft>
              <a:buNone/>
            </a:pPr>
            <a:endParaRPr lang="en-US" sz="1400" dirty="0"/>
          </a:p>
          <a:p>
            <a:pPr marL="0" indent="0">
              <a:lnSpc>
                <a:spcPct val="80000"/>
              </a:lnSpc>
              <a:spcBef>
                <a:spcPts val="0"/>
              </a:spcBef>
              <a:spcAft>
                <a:spcPts val="450"/>
              </a:spcAft>
              <a:buNone/>
            </a:pPr>
            <a:endParaRPr lang="en-US" sz="1400" dirty="0"/>
          </a:p>
          <a:p>
            <a:pPr marL="0" indent="0">
              <a:lnSpc>
                <a:spcPct val="80000"/>
              </a:lnSpc>
              <a:spcBef>
                <a:spcPts val="0"/>
              </a:spcBef>
              <a:spcAft>
                <a:spcPts val="450"/>
              </a:spcAft>
              <a:buNone/>
            </a:pPr>
            <a:endParaRPr lang="en-US" sz="1400" dirty="0"/>
          </a:p>
        </p:txBody>
      </p:sp>
      <p:sp>
        <p:nvSpPr>
          <p:cNvPr id="5" name="Slide Number Placeholder 4"/>
          <p:cNvSpPr>
            <a:spLocks noGrp="1"/>
          </p:cNvSpPr>
          <p:nvPr>
            <p:ph type="sldNum" sz="quarter" idx="14"/>
          </p:nvPr>
        </p:nvSpPr>
        <p:spPr/>
        <p:txBody>
          <a:bodyPr/>
          <a:lstStyle/>
          <a:p>
            <a:fld id="{D26740DE-8293-487D-9531-1FF883CE0649}" type="slidenum">
              <a:rPr lang="en-US" smtClean="0"/>
              <a:t>47</a:t>
            </a:fld>
            <a:endParaRPr lang="en-US"/>
          </a:p>
        </p:txBody>
      </p:sp>
      <p:sp>
        <p:nvSpPr>
          <p:cNvPr id="2" name="Title 1"/>
          <p:cNvSpPr>
            <a:spLocks noGrp="1"/>
          </p:cNvSpPr>
          <p:nvPr>
            <p:ph type="title" idx="4294967295"/>
          </p:nvPr>
        </p:nvSpPr>
        <p:spPr>
          <a:xfrm>
            <a:off x="131362" y="745262"/>
            <a:ext cx="8843962" cy="557213"/>
          </a:xfrm>
        </p:spPr>
        <p:txBody>
          <a:bodyPr>
            <a:noAutofit/>
          </a:bodyPr>
          <a:lstStyle/>
          <a:p>
            <a:pPr algn="ctr"/>
            <a:r>
              <a:rPr lang="en-US" sz="3600" b="1" dirty="0">
                <a:latin typeface="+mn-lt"/>
              </a:rPr>
              <a:t>DM Issues/Challenges – Mining Methodology</a:t>
            </a:r>
          </a:p>
        </p:txBody>
      </p:sp>
    </p:spTree>
    <p:extLst>
      <p:ext uri="{BB962C8B-B14F-4D97-AF65-F5344CB8AC3E}">
        <p14:creationId xmlns:p14="http://schemas.microsoft.com/office/powerpoint/2010/main" val="25698975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124" y="1342917"/>
            <a:ext cx="8229600" cy="4525963"/>
          </a:xfrm>
        </p:spPr>
        <p:txBody>
          <a:bodyPr>
            <a:noAutofit/>
          </a:bodyPr>
          <a:lstStyle/>
          <a:p>
            <a:pPr marL="0" indent="0">
              <a:lnSpc>
                <a:spcPct val="80000"/>
              </a:lnSpc>
              <a:spcBef>
                <a:spcPts val="0"/>
              </a:spcBef>
              <a:buNone/>
            </a:pPr>
            <a:r>
              <a:rPr lang="en-US" sz="1400" dirty="0"/>
              <a:t>The user plays an important role in the data mining process. Interesting areas include how to interact with a data mining system, how to incorporate a user's background knowledge in mining, and how to visualize and comprehend data mining results. </a:t>
            </a:r>
          </a:p>
          <a:p>
            <a:pPr marL="0" indent="0">
              <a:lnSpc>
                <a:spcPct val="80000"/>
              </a:lnSpc>
              <a:spcBef>
                <a:spcPts val="0"/>
              </a:spcBef>
              <a:buNone/>
            </a:pPr>
            <a:endParaRPr lang="en-US" sz="1400" dirty="0"/>
          </a:p>
          <a:p>
            <a:pPr>
              <a:lnSpc>
                <a:spcPct val="80000"/>
              </a:lnSpc>
              <a:spcBef>
                <a:spcPts val="0"/>
              </a:spcBef>
            </a:pPr>
            <a:r>
              <a:rPr lang="en-US" sz="1400" b="1" dirty="0"/>
              <a:t>Interactive mining</a:t>
            </a:r>
            <a:r>
              <a:rPr lang="en-US" sz="1400" dirty="0"/>
              <a:t>: The data mining process should be highly interactive. Thus, it is important to build flexible user interfaces and an exploratory mining environment, facilitating the user's interaction with the system. A user may like to first sample a set of data, explore general characteristics of the data, and estimate potential mining results. Interactive mining should allow users to dynamically change the focus of a search, to refine mining requests based on returned results, and to drill, dice, and pivot through the data and knowledge space interactively, dynamically exploring "cube space" while mining.</a:t>
            </a:r>
          </a:p>
          <a:p>
            <a:pPr>
              <a:lnSpc>
                <a:spcPct val="80000"/>
              </a:lnSpc>
              <a:spcBef>
                <a:spcPts val="0"/>
              </a:spcBef>
            </a:pPr>
            <a:endParaRPr lang="en-US" sz="1400" dirty="0"/>
          </a:p>
          <a:p>
            <a:pPr>
              <a:lnSpc>
                <a:spcPct val="80000"/>
              </a:lnSpc>
              <a:spcBef>
                <a:spcPts val="0"/>
              </a:spcBef>
            </a:pPr>
            <a:r>
              <a:rPr lang="en-US" sz="1400" b="1" dirty="0"/>
              <a:t>Incorporation of background knowledge</a:t>
            </a:r>
            <a:r>
              <a:rPr lang="en-US" sz="1400" dirty="0"/>
              <a:t>: Background knowledge, constraints, rules, and other information regarding the domain under study should be incorporated into the knowledge discovery process. Such knowledge can be used for pattern evaluation as well as to guide the search toward interesting patterns.</a:t>
            </a:r>
          </a:p>
          <a:p>
            <a:pPr>
              <a:lnSpc>
                <a:spcPct val="80000"/>
              </a:lnSpc>
              <a:spcBef>
                <a:spcPts val="0"/>
              </a:spcBef>
            </a:pPr>
            <a:endParaRPr lang="en-US" sz="1400" dirty="0"/>
          </a:p>
          <a:p>
            <a:pPr>
              <a:lnSpc>
                <a:spcPct val="80000"/>
              </a:lnSpc>
              <a:spcBef>
                <a:spcPts val="0"/>
              </a:spcBef>
            </a:pPr>
            <a:r>
              <a:rPr lang="en-US" sz="1400" b="1" dirty="0"/>
              <a:t>Ad hoc data mining and data mining query languages</a:t>
            </a:r>
            <a:r>
              <a:rPr lang="en-US" sz="1400" dirty="0"/>
              <a:t>: Query languages (e.g., SQL) have played an important role in flexible searching because they allow users to pose ad hoc queries. Similarly, high-level data mining query languages or other high-level flexible user interfaces will give users the freedom to define ad hoc data mining tasks. This should facilitate specification of the relevant sets of data for analysis, the domain knowledge, the kinds of knowledge to be mined, and the conditions and constraints to be enforced on the discovered patterns. Optimization of the processing of such flexible mining requests is another promising area of study.</a:t>
            </a:r>
          </a:p>
          <a:p>
            <a:pPr>
              <a:lnSpc>
                <a:spcPct val="80000"/>
              </a:lnSpc>
              <a:spcBef>
                <a:spcPts val="0"/>
              </a:spcBef>
            </a:pPr>
            <a:endParaRPr lang="en-US" sz="1400" dirty="0"/>
          </a:p>
          <a:p>
            <a:pPr>
              <a:lnSpc>
                <a:spcPct val="80000"/>
              </a:lnSpc>
              <a:spcBef>
                <a:spcPts val="0"/>
              </a:spcBef>
            </a:pPr>
            <a:r>
              <a:rPr lang="en-US" sz="1400" b="1" dirty="0"/>
              <a:t>Presentation and visualization of data mining results</a:t>
            </a:r>
            <a:r>
              <a:rPr lang="en-US" sz="1400" dirty="0"/>
              <a:t>: How can a data mining system present data mining results, vividly and flexibly, so that the discovered knowledge can be easily understood and directly usable by humans? This is especially crucial if the data mining process is interactive. It requires the system to adopt expressive knowledge representations, user-friendly interfaces, and visualization techniques.</a:t>
            </a:r>
          </a:p>
          <a:p>
            <a:pPr marL="0" indent="0">
              <a:lnSpc>
                <a:spcPct val="80000"/>
              </a:lnSpc>
              <a:spcBef>
                <a:spcPts val="0"/>
              </a:spcBef>
              <a:buNone/>
            </a:pPr>
            <a:endParaRPr lang="en-US" sz="1400" dirty="0"/>
          </a:p>
          <a:p>
            <a:pPr marL="0" indent="0">
              <a:lnSpc>
                <a:spcPct val="80000"/>
              </a:lnSpc>
              <a:spcBef>
                <a:spcPts val="0"/>
              </a:spcBef>
              <a:buNone/>
            </a:pPr>
            <a:endParaRPr lang="en-US" sz="1400" dirty="0"/>
          </a:p>
          <a:p>
            <a:pPr marL="0" indent="0">
              <a:lnSpc>
                <a:spcPct val="80000"/>
              </a:lnSpc>
              <a:spcBef>
                <a:spcPts val="0"/>
              </a:spcBef>
              <a:buNone/>
            </a:pPr>
            <a:endParaRPr lang="en-US" sz="1400" dirty="0"/>
          </a:p>
          <a:p>
            <a:pPr marL="0" indent="0">
              <a:lnSpc>
                <a:spcPct val="80000"/>
              </a:lnSpc>
              <a:spcBef>
                <a:spcPts val="0"/>
              </a:spcBef>
              <a:buNone/>
            </a:pPr>
            <a:endParaRPr lang="en-US" sz="1400" dirty="0"/>
          </a:p>
        </p:txBody>
      </p:sp>
      <p:sp>
        <p:nvSpPr>
          <p:cNvPr id="5" name="Slide Number Placeholder 4"/>
          <p:cNvSpPr>
            <a:spLocks noGrp="1"/>
          </p:cNvSpPr>
          <p:nvPr>
            <p:ph type="sldNum" sz="quarter" idx="14"/>
          </p:nvPr>
        </p:nvSpPr>
        <p:spPr/>
        <p:txBody>
          <a:bodyPr/>
          <a:lstStyle/>
          <a:p>
            <a:fld id="{D26740DE-8293-487D-9531-1FF883CE0649}" type="slidenum">
              <a:rPr lang="en-US" smtClean="0"/>
              <a:t>48</a:t>
            </a:fld>
            <a:endParaRPr lang="en-US"/>
          </a:p>
        </p:txBody>
      </p:sp>
      <p:sp>
        <p:nvSpPr>
          <p:cNvPr id="2" name="Title 1"/>
          <p:cNvSpPr>
            <a:spLocks noGrp="1"/>
          </p:cNvSpPr>
          <p:nvPr>
            <p:ph type="title" idx="4294967295"/>
          </p:nvPr>
        </p:nvSpPr>
        <p:spPr>
          <a:xfrm>
            <a:off x="0" y="825808"/>
            <a:ext cx="7886700" cy="498475"/>
          </a:xfrm>
        </p:spPr>
        <p:txBody>
          <a:bodyPr>
            <a:noAutofit/>
          </a:bodyPr>
          <a:lstStyle/>
          <a:p>
            <a:pPr algn="ctr"/>
            <a:r>
              <a:rPr lang="en-US" sz="3600" b="1" dirty="0">
                <a:latin typeface="+mn-lt"/>
              </a:rPr>
              <a:t>DM Issues/Challenges – User Interaction</a:t>
            </a:r>
          </a:p>
        </p:txBody>
      </p:sp>
    </p:spTree>
    <p:extLst>
      <p:ext uri="{BB962C8B-B14F-4D97-AF65-F5344CB8AC3E}">
        <p14:creationId xmlns:p14="http://schemas.microsoft.com/office/powerpoint/2010/main" val="23627132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0"/>
              </a:spcBef>
              <a:buNone/>
            </a:pPr>
            <a:r>
              <a:rPr lang="en-US" sz="1400" dirty="0"/>
              <a:t>Efficiency and scalability are always considered when comparing data mining algorithms. As data amounts continue to multiply, these two factors are especially critical.</a:t>
            </a:r>
          </a:p>
          <a:p>
            <a:pPr marL="0" indent="0">
              <a:spcBef>
                <a:spcPts val="0"/>
              </a:spcBef>
              <a:buNone/>
            </a:pPr>
            <a:endParaRPr lang="en-US" sz="1400" dirty="0"/>
          </a:p>
          <a:p>
            <a:pPr>
              <a:spcBef>
                <a:spcPts val="0"/>
              </a:spcBef>
            </a:pPr>
            <a:r>
              <a:rPr lang="en-US" sz="1400" b="1" dirty="0"/>
              <a:t>Efficiency and scalability of data mining algorithms</a:t>
            </a:r>
            <a:r>
              <a:rPr lang="en-US" sz="1400" dirty="0"/>
              <a:t>: Data mining algorithms must be efficient and scalable in order to effectively extract information from huge amounts of data in many data repositories or in dynamic data streams. In other words, the running time of a data mining algorithm must be predictable, short, and acceptable by applications. Efficiency, scalability, performance, optimization, and the ability to execute in real time are key criteria that drive the development of many new data mining algorithms.</a:t>
            </a:r>
          </a:p>
          <a:p>
            <a:pPr>
              <a:spcBef>
                <a:spcPts val="0"/>
              </a:spcBef>
            </a:pPr>
            <a:endParaRPr lang="en-US" sz="1400" dirty="0"/>
          </a:p>
          <a:p>
            <a:pPr>
              <a:spcBef>
                <a:spcPts val="0"/>
              </a:spcBef>
            </a:pPr>
            <a:r>
              <a:rPr lang="en-US" sz="1400" b="1" dirty="0"/>
              <a:t>Parallel, distributed, and incremental mining algorithms</a:t>
            </a:r>
            <a:r>
              <a:rPr lang="en-US" sz="1400" dirty="0"/>
              <a:t>: The humongous size of many data sets, the wide distribution of data, and the computational complexity of some data mining methods are factors that motivate the development of parallel and distributed data-intensive mining algorithms. Such algorithms first partition the data into "pieces." Each piece is processed, in parallel, by searching for patterns. The parallel processes may interact with one another. The patterns from each partition are eventually merged.</a:t>
            </a:r>
          </a:p>
          <a:p>
            <a:pPr>
              <a:spcBef>
                <a:spcPts val="0"/>
              </a:spcBef>
            </a:pPr>
            <a:endParaRPr lang="en-US" sz="1400" dirty="0"/>
          </a:p>
          <a:p>
            <a:pPr>
              <a:spcBef>
                <a:spcPts val="0"/>
              </a:spcBef>
            </a:pPr>
            <a:r>
              <a:rPr lang="en-US" sz="1400" b="1" dirty="0"/>
              <a:t>Cloud computing and cluster computing</a:t>
            </a:r>
            <a:r>
              <a:rPr lang="en-US" sz="1400" dirty="0"/>
              <a:t>, which use computers in a distributed and collaborative way to tackle very large-scale computational tasks, are also active research themes in parallel data mining. In addition, the high cost of some data mining processes and the incremental nature of input promote incremental data mining, which incorporates new data updates without having to mine the entire data "from scratch." Such methods perform knowledge modification incrementally to amend and strengthen what was previously discovered.</a:t>
            </a:r>
          </a:p>
          <a:p>
            <a:pPr marL="0" indent="0">
              <a:spcBef>
                <a:spcPts val="0"/>
              </a:spcBef>
              <a:buNone/>
            </a:pPr>
            <a:endParaRPr lang="en-US" sz="1400" dirty="0"/>
          </a:p>
          <a:p>
            <a:pPr marL="0" indent="0">
              <a:spcBef>
                <a:spcPts val="0"/>
              </a:spcBef>
              <a:buNone/>
            </a:pPr>
            <a:endParaRPr lang="en-US" sz="1400" dirty="0"/>
          </a:p>
          <a:p>
            <a:pPr marL="0" indent="0">
              <a:spcBef>
                <a:spcPts val="0"/>
              </a:spcBef>
              <a:buNone/>
            </a:pPr>
            <a:endParaRPr lang="en-US" sz="1400" dirty="0"/>
          </a:p>
        </p:txBody>
      </p:sp>
      <p:sp>
        <p:nvSpPr>
          <p:cNvPr id="5" name="Slide Number Placeholder 4"/>
          <p:cNvSpPr>
            <a:spLocks noGrp="1"/>
          </p:cNvSpPr>
          <p:nvPr>
            <p:ph type="sldNum" sz="quarter" idx="14"/>
          </p:nvPr>
        </p:nvSpPr>
        <p:spPr/>
        <p:txBody>
          <a:bodyPr/>
          <a:lstStyle/>
          <a:p>
            <a:fld id="{D26740DE-8293-487D-9531-1FF883CE0649}" type="slidenum">
              <a:rPr lang="en-US" smtClean="0"/>
              <a:t>49</a:t>
            </a:fld>
            <a:endParaRPr lang="en-US"/>
          </a:p>
        </p:txBody>
      </p:sp>
      <p:sp>
        <p:nvSpPr>
          <p:cNvPr id="2" name="Title 1"/>
          <p:cNvSpPr>
            <a:spLocks noGrp="1"/>
          </p:cNvSpPr>
          <p:nvPr>
            <p:ph type="title" idx="4294967295"/>
          </p:nvPr>
        </p:nvSpPr>
        <p:spPr>
          <a:xfrm>
            <a:off x="0" y="766901"/>
            <a:ext cx="8647113" cy="617538"/>
          </a:xfrm>
        </p:spPr>
        <p:txBody>
          <a:bodyPr>
            <a:normAutofit/>
          </a:bodyPr>
          <a:lstStyle/>
          <a:p>
            <a:pPr algn="ctr"/>
            <a:r>
              <a:rPr lang="en-US" sz="3200" b="1" dirty="0">
                <a:latin typeface="+mn-lt"/>
              </a:rPr>
              <a:t>DM Issues/Challenges - Efficiency and Scalability</a:t>
            </a:r>
          </a:p>
        </p:txBody>
      </p:sp>
    </p:spTree>
    <p:extLst>
      <p:ext uri="{BB962C8B-B14F-4D97-AF65-F5344CB8AC3E}">
        <p14:creationId xmlns:p14="http://schemas.microsoft.com/office/powerpoint/2010/main" val="2287443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931799566"/>
              </p:ext>
            </p:extLst>
          </p:nvPr>
        </p:nvGraphicFramePr>
        <p:xfrm>
          <a:off x="304800" y="1493838"/>
          <a:ext cx="8228829" cy="2249224"/>
        </p:xfrm>
        <a:graphic>
          <a:graphicData uri="http://schemas.openxmlformats.org/drawingml/2006/table">
            <a:tbl>
              <a:tblPr>
                <a:tableStyleId>{5C22544A-7EE6-4342-B048-85BDC9FD1C3A}</a:tableStyleId>
              </a:tblPr>
              <a:tblGrid>
                <a:gridCol w="2117986">
                  <a:extLst>
                    <a:ext uri="{9D8B030D-6E8A-4147-A177-3AD203B41FA5}">
                      <a16:colId xmlns:a16="http://schemas.microsoft.com/office/drawing/2014/main" val="20000"/>
                    </a:ext>
                  </a:extLst>
                </a:gridCol>
                <a:gridCol w="3070930">
                  <a:extLst>
                    <a:ext uri="{9D8B030D-6E8A-4147-A177-3AD203B41FA5}">
                      <a16:colId xmlns:a16="http://schemas.microsoft.com/office/drawing/2014/main" val="20001"/>
                    </a:ext>
                  </a:extLst>
                </a:gridCol>
                <a:gridCol w="1680782">
                  <a:extLst>
                    <a:ext uri="{9D8B030D-6E8A-4147-A177-3AD203B41FA5}">
                      <a16:colId xmlns:a16="http://schemas.microsoft.com/office/drawing/2014/main" val="20002"/>
                    </a:ext>
                  </a:extLst>
                </a:gridCol>
                <a:gridCol w="1359131">
                  <a:extLst>
                    <a:ext uri="{9D8B030D-6E8A-4147-A177-3AD203B41FA5}">
                      <a16:colId xmlns:a16="http://schemas.microsoft.com/office/drawing/2014/main" val="20004"/>
                    </a:ext>
                  </a:extLst>
                </a:gridCol>
              </a:tblGrid>
              <a:tr h="356736">
                <a:tc>
                  <a:txBody>
                    <a:bodyPr/>
                    <a:lstStyle/>
                    <a:p>
                      <a:pPr marL="0" marR="0">
                        <a:spcBef>
                          <a:spcPts val="0"/>
                        </a:spcBef>
                        <a:spcAft>
                          <a:spcPts val="0"/>
                        </a:spcAft>
                      </a:pPr>
                      <a:r>
                        <a:rPr lang="en-IN" sz="1600" b="1" kern="50" dirty="0">
                          <a:effectLst/>
                        </a:rPr>
                        <a:t>No</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Name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Type</a:t>
                      </a:r>
                      <a:endParaRPr lang="en-US" sz="1800" b="1"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b="1" kern="50" dirty="0">
                          <a:effectLst/>
                        </a:rPr>
                        <a:t>Weight</a:t>
                      </a:r>
                      <a:endParaRPr lang="en-US" sz="1800" b="1"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0"/>
                  </a:ext>
                </a:extLst>
              </a:tr>
              <a:tr h="356736">
                <a:tc rowSpan="3">
                  <a:txBody>
                    <a:bodyPr/>
                    <a:lstStyle/>
                    <a:p>
                      <a:pPr marL="0" marR="0">
                        <a:spcBef>
                          <a:spcPts val="0"/>
                        </a:spcBef>
                        <a:spcAft>
                          <a:spcPts val="0"/>
                        </a:spcAft>
                      </a:pPr>
                      <a:r>
                        <a:rPr lang="en-IN" sz="1600" kern="50" dirty="0">
                          <a:effectLst/>
                        </a:rPr>
                        <a:t>1.</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Quiz-I</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Online</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1"/>
                  </a:ext>
                </a:extLst>
              </a:tr>
              <a:tr h="389166">
                <a:tc vMerge="1">
                  <a:txBody>
                    <a:bodyPr/>
                    <a:lstStyle/>
                    <a:p>
                      <a:endParaRPr lang="en-US"/>
                    </a:p>
                  </a:txBody>
                  <a:tcPr/>
                </a:tc>
                <a:tc>
                  <a:txBody>
                    <a:bodyPr/>
                    <a:lstStyle/>
                    <a:p>
                      <a:pPr marL="0" marR="0">
                        <a:spcBef>
                          <a:spcPts val="0"/>
                        </a:spcBef>
                        <a:spcAft>
                          <a:spcPts val="0"/>
                        </a:spcAft>
                      </a:pPr>
                      <a:r>
                        <a:rPr lang="en-IN" sz="1600" kern="50">
                          <a:effectLst/>
                        </a:rPr>
                        <a:t>Quiz-II</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Online</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5%</a:t>
                      </a:r>
                      <a:endParaRPr lang="en-US" sz="1800" kern="5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2"/>
                  </a:ext>
                </a:extLst>
              </a:tr>
              <a:tr h="392076">
                <a:tc vMerge="1">
                  <a:txBody>
                    <a:bodyPr/>
                    <a:lstStyle/>
                    <a:p>
                      <a:endParaRPr lang="en-US"/>
                    </a:p>
                  </a:txBody>
                  <a:tcPr/>
                </a:tc>
                <a:tc>
                  <a:txBody>
                    <a:bodyPr/>
                    <a:lstStyle/>
                    <a:p>
                      <a:pPr marL="0" marR="0">
                        <a:spcBef>
                          <a:spcPts val="0"/>
                        </a:spcBef>
                        <a:spcAft>
                          <a:spcPts val="0"/>
                        </a:spcAft>
                      </a:pPr>
                      <a:r>
                        <a:rPr lang="en-IN" sz="1600" kern="50" dirty="0">
                          <a:effectLst/>
                        </a:rPr>
                        <a:t>Assignment</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US" sz="1800" kern="50" dirty="0">
                          <a:effectLst/>
                          <a:latin typeface="Times New Roman" panose="02020603050405020304" pitchFamily="18" charset="0"/>
                          <a:ea typeface="WenQuanYi Micro Hei"/>
                          <a:cs typeface="Lohit Hindi"/>
                        </a:rPr>
                        <a:t>-</a:t>
                      </a:r>
                    </a:p>
                  </a:txBody>
                  <a:tcPr marL="78596" marR="78596" marT="0" marB="0"/>
                </a:tc>
                <a:tc>
                  <a:txBody>
                    <a:bodyPr/>
                    <a:lstStyle/>
                    <a:p>
                      <a:pPr marL="0" marR="0">
                        <a:spcBef>
                          <a:spcPts val="0"/>
                        </a:spcBef>
                        <a:spcAft>
                          <a:spcPts val="0"/>
                        </a:spcAft>
                      </a:pPr>
                      <a:r>
                        <a:rPr lang="en-IN" sz="1600" kern="50" dirty="0">
                          <a:effectLst/>
                        </a:rPr>
                        <a:t>10%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3"/>
                  </a:ext>
                </a:extLst>
              </a:tr>
              <a:tr h="393429">
                <a:tc>
                  <a:txBody>
                    <a:bodyPr/>
                    <a:lstStyle/>
                    <a:p>
                      <a:pPr marL="0" marR="0">
                        <a:spcBef>
                          <a:spcPts val="0"/>
                        </a:spcBef>
                        <a:spcAft>
                          <a:spcPts val="0"/>
                        </a:spcAft>
                      </a:pPr>
                      <a:r>
                        <a:rPr lang="en-IN" sz="1600" kern="50" dirty="0">
                          <a:effectLst/>
                        </a:rPr>
                        <a:t>2.</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Mid-Semester Test</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Closed Book</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30%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4"/>
                  </a:ext>
                </a:extLst>
              </a:tr>
              <a:tr h="361081">
                <a:tc>
                  <a:txBody>
                    <a:bodyPr/>
                    <a:lstStyle/>
                    <a:p>
                      <a:pPr marL="0" marR="0">
                        <a:spcBef>
                          <a:spcPts val="0"/>
                        </a:spcBef>
                        <a:spcAft>
                          <a:spcPts val="0"/>
                        </a:spcAft>
                      </a:pPr>
                      <a:r>
                        <a:rPr lang="en-IN" sz="1600" kern="50" dirty="0">
                          <a:effectLst/>
                        </a:rPr>
                        <a:t>3.</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Comprehensive Exam</a:t>
                      </a:r>
                      <a:endParaRPr lang="en-US" sz="1800" kern="50" dirty="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a:effectLst/>
                        </a:rPr>
                        <a:t>Open Book</a:t>
                      </a:r>
                      <a:endParaRPr lang="en-US" sz="1800" kern="50">
                        <a:effectLst/>
                        <a:latin typeface="Times New Roman" panose="02020603050405020304" pitchFamily="18" charset="0"/>
                        <a:ea typeface="WenQuanYi Micro Hei"/>
                        <a:cs typeface="Lohit Hindi"/>
                      </a:endParaRPr>
                    </a:p>
                  </a:txBody>
                  <a:tcPr marL="78596" marR="78596" marT="0" marB="0"/>
                </a:tc>
                <a:tc>
                  <a:txBody>
                    <a:bodyPr/>
                    <a:lstStyle/>
                    <a:p>
                      <a:pPr marL="0" marR="0">
                        <a:spcBef>
                          <a:spcPts val="0"/>
                        </a:spcBef>
                        <a:spcAft>
                          <a:spcPts val="0"/>
                        </a:spcAft>
                      </a:pPr>
                      <a:r>
                        <a:rPr lang="en-IN" sz="1600" kern="50" dirty="0">
                          <a:effectLst/>
                        </a:rPr>
                        <a:t>50%</a:t>
                      </a:r>
                      <a:endParaRPr lang="en-US" sz="1800" kern="50" dirty="0">
                        <a:effectLst/>
                        <a:latin typeface="Times New Roman" panose="02020603050405020304" pitchFamily="18" charset="0"/>
                        <a:ea typeface="WenQuanYi Micro Hei"/>
                        <a:cs typeface="Lohit Hindi"/>
                      </a:endParaRPr>
                    </a:p>
                  </a:txBody>
                  <a:tcPr marL="78596" marR="78596" marT="0" marB="0"/>
                </a:tc>
                <a:extLst>
                  <a:ext uri="{0D108BD9-81ED-4DB2-BD59-A6C34878D82A}">
                    <a16:rowId xmlns:a16="http://schemas.microsoft.com/office/drawing/2014/main" val="10005"/>
                  </a:ext>
                </a:extLst>
              </a:tr>
            </a:tbl>
          </a:graphicData>
        </a:graphic>
      </p:graphicFrame>
      <p:sp>
        <p:nvSpPr>
          <p:cNvPr id="5" name="Slide Number Placeholder 4"/>
          <p:cNvSpPr>
            <a:spLocks noGrp="1"/>
          </p:cNvSpPr>
          <p:nvPr>
            <p:ph type="sldNum" sz="quarter" idx="14"/>
          </p:nvPr>
        </p:nvSpPr>
        <p:spPr/>
        <p:txBody>
          <a:bodyPr/>
          <a:lstStyle/>
          <a:p>
            <a:fld id="{BC8D7E44-7D4F-4942-A8C9-2DF6BF8399E8}" type="slidenum">
              <a:rPr lang="en-US" smtClean="0"/>
              <a:pPr/>
              <a:t>5</a:t>
            </a:fld>
            <a:endParaRPr lang="en-US" dirty="0"/>
          </a:p>
        </p:txBody>
      </p:sp>
      <p:sp>
        <p:nvSpPr>
          <p:cNvPr id="2" name="Title 1">
            <a:extLst>
              <a:ext uri="{FF2B5EF4-FFF2-40B4-BE49-F238E27FC236}">
                <a16:creationId xmlns:a16="http://schemas.microsoft.com/office/drawing/2014/main" id="{270F71A5-12A9-4DEB-BBFF-7B17F636FF50}"/>
              </a:ext>
            </a:extLst>
          </p:cNvPr>
          <p:cNvSpPr>
            <a:spLocks noGrp="1"/>
          </p:cNvSpPr>
          <p:nvPr>
            <p:ph type="title" idx="4294967295"/>
          </p:nvPr>
        </p:nvSpPr>
        <p:spPr>
          <a:xfrm>
            <a:off x="142043" y="338307"/>
            <a:ext cx="7886700" cy="1295400"/>
          </a:xfrm>
        </p:spPr>
        <p:txBody>
          <a:bodyPr/>
          <a:lstStyle/>
          <a:p>
            <a:r>
              <a:rPr lang="en-US" sz="4000" b="1" dirty="0">
                <a:latin typeface="Times New Roman" panose="02020603050405020304" pitchFamily="18" charset="0"/>
                <a:cs typeface="Times New Roman" panose="02020603050405020304" pitchFamily="18" charset="0"/>
              </a:rPr>
              <a:t>Evaluation Scheme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77618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spcBef>
                <a:spcPts val="0"/>
              </a:spcBef>
              <a:buNone/>
            </a:pPr>
            <a:r>
              <a:rPr lang="en-US" sz="1400" dirty="0"/>
              <a:t>The wide diversity of database types brings about challenges to data mining. </a:t>
            </a:r>
          </a:p>
          <a:p>
            <a:pPr marL="0" indent="0">
              <a:spcBef>
                <a:spcPts val="0"/>
              </a:spcBef>
              <a:buNone/>
            </a:pPr>
            <a:endParaRPr lang="en-US" sz="1400" dirty="0"/>
          </a:p>
          <a:p>
            <a:pPr marL="0" indent="0">
              <a:spcBef>
                <a:spcPts val="0"/>
              </a:spcBef>
              <a:buNone/>
            </a:pPr>
            <a:r>
              <a:rPr lang="en-US" sz="1400" b="1" dirty="0"/>
              <a:t>Handling complex types of data</a:t>
            </a:r>
            <a:r>
              <a:rPr lang="en-US" sz="1400" dirty="0"/>
              <a:t>: Diverse applications generate a wide spectrum of new data types, from structured data such as relational and data warehouse data to semi-structured and unstructured data; from stable data repositories to dynamic data streams; from simple data objects to temporal data, biological sequences, sensor data, spatial data, hypertext data, multimedia data, software program code, Web data, and social network data. It is unrealistic to expect one data mining system to mine all kinds of data, given the diversity of data types and the different goals of data mining. Domain- or application-dedicated data mining systems are being constructed for in-depth mining of specific kinds of data. The construction of effective and efficient data mining tools for diverse applications remains a challenging area.</a:t>
            </a:r>
          </a:p>
          <a:p>
            <a:pPr marL="0" indent="0">
              <a:spcBef>
                <a:spcPts val="0"/>
              </a:spcBef>
              <a:buNone/>
            </a:pPr>
            <a:endParaRPr lang="en-US" sz="1400" dirty="0"/>
          </a:p>
          <a:p>
            <a:pPr marL="0" indent="0">
              <a:spcBef>
                <a:spcPts val="0"/>
              </a:spcBef>
              <a:buNone/>
            </a:pPr>
            <a:r>
              <a:rPr lang="en-US" sz="1400" b="1" dirty="0"/>
              <a:t>Mining dynamic, networked, and global data repositories</a:t>
            </a:r>
            <a:r>
              <a:rPr lang="en-US" sz="1400" dirty="0"/>
              <a:t>: Multiple sources of data are connected by the Internet and various kinds of networks, forming gigantic, distributed, and heterogeneous global information systems and networks. The discovery of knowledge from different sources of structured, semi-structured, or unstructured yet interconnected data with diverse data semantics poses great challenges to data mining. Mining such gigantic, interconnected information networks may help disclose many more patterns and knowledge in heterogeneous data sets than can be discovered from a small set of isolated data repositories. Web mining, multisource data mining, and information network mining have become challenging and fast-evolving data mining fields.</a:t>
            </a:r>
          </a:p>
          <a:p>
            <a:pPr marL="0" indent="0">
              <a:spcBef>
                <a:spcPts val="0"/>
              </a:spcBef>
              <a:buNone/>
            </a:pPr>
            <a:endParaRPr lang="en-US" sz="1400" dirty="0"/>
          </a:p>
          <a:p>
            <a:pPr marL="0" indent="0">
              <a:spcBef>
                <a:spcPts val="0"/>
              </a:spcBef>
              <a:buNone/>
            </a:pPr>
            <a:endParaRPr lang="en-US" sz="1400" dirty="0"/>
          </a:p>
        </p:txBody>
      </p:sp>
      <p:sp>
        <p:nvSpPr>
          <p:cNvPr id="5" name="Slide Number Placeholder 4"/>
          <p:cNvSpPr>
            <a:spLocks noGrp="1"/>
          </p:cNvSpPr>
          <p:nvPr>
            <p:ph type="sldNum" sz="quarter" idx="14"/>
          </p:nvPr>
        </p:nvSpPr>
        <p:spPr/>
        <p:txBody>
          <a:bodyPr/>
          <a:lstStyle/>
          <a:p>
            <a:fld id="{D26740DE-8293-487D-9531-1FF883CE0649}" type="slidenum">
              <a:rPr lang="en-US" smtClean="0"/>
              <a:t>50</a:t>
            </a:fld>
            <a:endParaRPr lang="en-US"/>
          </a:p>
        </p:txBody>
      </p:sp>
      <p:sp>
        <p:nvSpPr>
          <p:cNvPr id="2" name="Title 1"/>
          <p:cNvSpPr>
            <a:spLocks noGrp="1"/>
          </p:cNvSpPr>
          <p:nvPr>
            <p:ph type="title" idx="4294967295"/>
          </p:nvPr>
        </p:nvSpPr>
        <p:spPr>
          <a:xfrm>
            <a:off x="89732" y="901655"/>
            <a:ext cx="8912225" cy="487362"/>
          </a:xfrm>
        </p:spPr>
        <p:txBody>
          <a:bodyPr>
            <a:noAutofit/>
          </a:bodyPr>
          <a:lstStyle/>
          <a:p>
            <a:pPr algn="ctr"/>
            <a:r>
              <a:rPr lang="en-US" sz="3200" b="1" dirty="0">
                <a:latin typeface="+mn-lt"/>
              </a:rPr>
              <a:t>DM Issues/Challenges - Diversity of Database Types</a:t>
            </a:r>
          </a:p>
        </p:txBody>
      </p:sp>
    </p:spTree>
    <p:extLst>
      <p:ext uri="{BB962C8B-B14F-4D97-AF65-F5344CB8AC3E}">
        <p14:creationId xmlns:p14="http://schemas.microsoft.com/office/powerpoint/2010/main" val="2218962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024" y="1147608"/>
            <a:ext cx="8229600" cy="4525963"/>
          </a:xfrm>
        </p:spPr>
        <p:txBody>
          <a:bodyPr>
            <a:noAutofit/>
          </a:bodyPr>
          <a:lstStyle/>
          <a:p>
            <a:pPr marL="0" indent="0">
              <a:spcBef>
                <a:spcPts val="0"/>
              </a:spcBef>
              <a:buNone/>
            </a:pPr>
            <a:endParaRPr lang="en-US" sz="1400" dirty="0"/>
          </a:p>
          <a:p>
            <a:pPr marL="0" indent="0">
              <a:spcBef>
                <a:spcPts val="0"/>
              </a:spcBef>
              <a:buNone/>
            </a:pPr>
            <a:r>
              <a:rPr lang="en-US" sz="1400" dirty="0"/>
              <a:t>How does data mining impact society? What steps can data mining take to preserve the privacy of individuals? Do we use data mining in our daily lives without even knowing that we do? </a:t>
            </a:r>
          </a:p>
          <a:p>
            <a:pPr marL="0" indent="0">
              <a:spcBef>
                <a:spcPts val="0"/>
              </a:spcBef>
              <a:buNone/>
            </a:pPr>
            <a:endParaRPr lang="en-US" sz="1400" dirty="0"/>
          </a:p>
          <a:p>
            <a:pPr marL="0" indent="0">
              <a:spcBef>
                <a:spcPts val="0"/>
              </a:spcBef>
              <a:buNone/>
            </a:pPr>
            <a:r>
              <a:rPr lang="en-US" sz="1400" b="1" dirty="0"/>
              <a:t>Social impacts of data mining</a:t>
            </a:r>
            <a:r>
              <a:rPr lang="en-US" sz="1400" dirty="0"/>
              <a:t>: With data mining penetrating our everyday lives, it is important to study the impact of data mining on society. How can we use data mining technology to benefit society? How can we guard against its misuse? The improper disclosure or use of data and the potential violation of individual privacy and data protection rights are areas of concern that need to be addressed.</a:t>
            </a:r>
          </a:p>
          <a:p>
            <a:pPr marL="0" indent="0">
              <a:spcBef>
                <a:spcPts val="0"/>
              </a:spcBef>
              <a:buNone/>
            </a:pPr>
            <a:endParaRPr lang="en-US" sz="1400" dirty="0"/>
          </a:p>
          <a:p>
            <a:pPr marL="0" indent="0">
              <a:spcBef>
                <a:spcPts val="0"/>
              </a:spcBef>
              <a:buNone/>
            </a:pPr>
            <a:r>
              <a:rPr lang="en-US" sz="1400" b="1" dirty="0"/>
              <a:t>Privacy-preserving data mining</a:t>
            </a:r>
            <a:r>
              <a:rPr lang="en-US" sz="1400" dirty="0"/>
              <a:t>: Data mining will help scientific discovery, business management, economy recovery, and security protection (e.g., the real-time discovery of intruders and cyberattacks). However, it poses the risk of disclosing an individual's personal information. Studies on privacy-preserving data publishing and data mining are ongoing. The philosophy is to observe data sensitivity and preserve people's privacy while performing successful data mining.</a:t>
            </a:r>
          </a:p>
          <a:p>
            <a:pPr marL="0" indent="0">
              <a:spcBef>
                <a:spcPts val="0"/>
              </a:spcBef>
              <a:buNone/>
            </a:pPr>
            <a:endParaRPr lang="en-US" sz="1400" dirty="0"/>
          </a:p>
          <a:p>
            <a:pPr marL="0" indent="0">
              <a:spcBef>
                <a:spcPts val="0"/>
              </a:spcBef>
              <a:buNone/>
            </a:pPr>
            <a:r>
              <a:rPr lang="en-US" sz="1400" b="1" dirty="0"/>
              <a:t>Invisible data mining</a:t>
            </a:r>
            <a:r>
              <a:rPr lang="en-US" sz="1400" dirty="0"/>
              <a:t>: We cannot expect everyone in society to learn and master data mining techniques. More and more systems should have data mining functions built within so that people can perform data mining or use data mining results simply by mouse clicking, without any knowledge of data mining algorithms. Intelligent search engines and Internet-based stores perform such invisible data mining by incorporating data mining into their components to improve their functionality and performance. This is done often unbeknownst to the user. For example, when purchasing items online, users may be unaware that the store is likely collecting data on the buying patterns of its customers, which may be used to recommend other items for purchase in the future.</a:t>
            </a:r>
          </a:p>
          <a:p>
            <a:pPr marL="0" indent="0">
              <a:spcBef>
                <a:spcPts val="0"/>
              </a:spcBef>
              <a:buNone/>
            </a:pPr>
            <a:endParaRPr lang="en-US" sz="1400" dirty="0"/>
          </a:p>
          <a:p>
            <a:pPr marL="0" indent="0">
              <a:spcBef>
                <a:spcPts val="0"/>
              </a:spcBef>
              <a:buNone/>
            </a:pPr>
            <a:endParaRPr lang="en-US" sz="1400" dirty="0"/>
          </a:p>
        </p:txBody>
      </p:sp>
      <p:sp>
        <p:nvSpPr>
          <p:cNvPr id="5" name="Slide Number Placeholder 4"/>
          <p:cNvSpPr>
            <a:spLocks noGrp="1"/>
          </p:cNvSpPr>
          <p:nvPr>
            <p:ph type="sldNum" sz="quarter" idx="14"/>
          </p:nvPr>
        </p:nvSpPr>
        <p:spPr/>
        <p:txBody>
          <a:bodyPr/>
          <a:lstStyle/>
          <a:p>
            <a:fld id="{D26740DE-8293-487D-9531-1FF883CE0649}" type="slidenum">
              <a:rPr lang="en-US" smtClean="0"/>
              <a:t>51</a:t>
            </a:fld>
            <a:endParaRPr lang="en-US"/>
          </a:p>
        </p:txBody>
      </p:sp>
      <p:sp>
        <p:nvSpPr>
          <p:cNvPr id="2" name="Title 1"/>
          <p:cNvSpPr>
            <a:spLocks noGrp="1"/>
          </p:cNvSpPr>
          <p:nvPr>
            <p:ph type="title" idx="4294967295"/>
          </p:nvPr>
        </p:nvSpPr>
        <p:spPr>
          <a:xfrm>
            <a:off x="-807760" y="738326"/>
            <a:ext cx="8380412" cy="504825"/>
          </a:xfrm>
        </p:spPr>
        <p:txBody>
          <a:bodyPr>
            <a:noAutofit/>
          </a:bodyPr>
          <a:lstStyle/>
          <a:p>
            <a:pPr algn="ctr"/>
            <a:r>
              <a:rPr lang="en-US" sz="3600" b="1" dirty="0">
                <a:latin typeface="+mn-lt"/>
              </a:rPr>
              <a:t>DM Issues/Challenges - Society</a:t>
            </a:r>
          </a:p>
        </p:txBody>
      </p:sp>
    </p:spTree>
    <p:extLst>
      <p:ext uri="{BB962C8B-B14F-4D97-AF65-F5344CB8AC3E}">
        <p14:creationId xmlns:p14="http://schemas.microsoft.com/office/powerpoint/2010/main" val="2945710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4"/>
          </p:nvPr>
        </p:nvSpPr>
        <p:spPr/>
        <p:txBody>
          <a:bodyPr/>
          <a:lstStyle/>
          <a:p>
            <a:fld id="{D26740DE-8293-487D-9531-1FF883CE0649}" type="slidenum">
              <a:rPr lang="en-US" smtClean="0"/>
              <a:t>6</a:t>
            </a:fld>
            <a:endParaRPr lang="en-US"/>
          </a:p>
        </p:txBody>
      </p:sp>
      <p:sp>
        <p:nvSpPr>
          <p:cNvPr id="2" name="Title 1"/>
          <p:cNvSpPr>
            <a:spLocks noGrp="1"/>
          </p:cNvSpPr>
          <p:nvPr>
            <p:ph type="title" idx="4294967295"/>
          </p:nvPr>
        </p:nvSpPr>
        <p:spPr>
          <a:xfrm>
            <a:off x="0" y="1709738"/>
            <a:ext cx="7886700" cy="2330450"/>
          </a:xfrm>
        </p:spPr>
        <p:txBody>
          <a:bodyPr>
            <a:normAutofit/>
          </a:bodyPr>
          <a:lstStyle/>
          <a:p>
            <a:pPr algn="ctr"/>
            <a:r>
              <a:rPr lang="en-IN" sz="3600" b="1" dirty="0">
                <a:latin typeface="+mn-lt"/>
              </a:rPr>
              <a:t>Data Mining Defined</a:t>
            </a:r>
            <a:endParaRPr lang="en-US" sz="3600" b="1" dirty="0">
              <a:latin typeface="+mn-lt"/>
            </a:endParaRPr>
          </a:p>
        </p:txBody>
      </p:sp>
      <p:sp>
        <p:nvSpPr>
          <p:cNvPr id="4" name="TextBox 2"/>
          <p:cNvSpPr txBox="1">
            <a:spLocks noChangeArrowheads="1"/>
          </p:cNvSpPr>
          <p:nvPr/>
        </p:nvSpPr>
        <p:spPr bwMode="auto">
          <a:xfrm>
            <a:off x="868178" y="5742950"/>
            <a:ext cx="6175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050" b="1" dirty="0">
                <a:latin typeface="Arial Narrow" panose="020B0606020202030204" pitchFamily="34" charset="0"/>
              </a:rPr>
              <a:t>Source Courtesy</a:t>
            </a:r>
            <a:r>
              <a:rPr lang="en-US" altLang="en-US" sz="1050" dirty="0">
                <a:latin typeface="Arial Narrow" panose="020B0606020202030204" pitchFamily="34" charset="0"/>
              </a:rPr>
              <a:t>: Some of the contents of this PPT are sourced from materials provided by publishers of prescribed books</a:t>
            </a:r>
            <a:endParaRPr lang="en-IN" altLang="en-US" sz="1050" dirty="0">
              <a:latin typeface="Arial Narrow" panose="020B0606020202030204" pitchFamily="34" charset="0"/>
            </a:endParaRPr>
          </a:p>
        </p:txBody>
      </p:sp>
    </p:spTree>
    <p:extLst>
      <p:ext uri="{BB962C8B-B14F-4D97-AF65-F5344CB8AC3E}">
        <p14:creationId xmlns:p14="http://schemas.microsoft.com/office/powerpoint/2010/main" val="2587508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idx="1"/>
          </p:nvPr>
        </p:nvSpPr>
        <p:spPr>
          <a:noFill/>
        </p:spPr>
        <p:txBody>
          <a:bodyPr vert="horz" lIns="69056" tIns="34529" rIns="69056" bIns="34529" rtlCol="0">
            <a:normAutofit/>
          </a:bodyPr>
          <a:lstStyle/>
          <a:p>
            <a:pPr eaLnBrk="1" hangingPunct="1">
              <a:lnSpc>
                <a:spcPct val="110000"/>
              </a:lnSpc>
            </a:pPr>
            <a:r>
              <a:rPr lang="en-US" altLang="en-US" sz="2400" dirty="0"/>
              <a:t>Data mining (knowledge discovery from data) </a:t>
            </a:r>
          </a:p>
          <a:p>
            <a:pPr lvl="1" eaLnBrk="1" hangingPunct="1">
              <a:lnSpc>
                <a:spcPct val="100000"/>
              </a:lnSpc>
            </a:pPr>
            <a:r>
              <a:rPr lang="en-US" altLang="en-US" sz="2000" dirty="0"/>
              <a:t>Extraction of interesting (</a:t>
            </a:r>
            <a:r>
              <a:rPr lang="en-GB" altLang="en-US" sz="2000" u="sng" dirty="0"/>
              <a:t>non-trivial,</a:t>
            </a:r>
            <a:r>
              <a:rPr lang="en-GB" altLang="en-US" sz="2000" dirty="0"/>
              <a:t> </a:t>
            </a:r>
            <a:r>
              <a:rPr lang="en-GB" altLang="en-US" sz="2000" u="sng" dirty="0"/>
              <a:t>implicit</a:t>
            </a:r>
            <a:r>
              <a:rPr lang="en-GB" altLang="en-US" sz="2000" dirty="0"/>
              <a:t>, </a:t>
            </a:r>
            <a:r>
              <a:rPr lang="en-GB" altLang="en-US" sz="2000" u="sng" dirty="0"/>
              <a:t>previously unknown</a:t>
            </a:r>
            <a:r>
              <a:rPr lang="en-GB" altLang="en-US" sz="2000" dirty="0"/>
              <a:t> and </a:t>
            </a:r>
            <a:r>
              <a:rPr lang="en-GB" altLang="en-US" sz="2000" u="sng" dirty="0"/>
              <a:t>potentially useful)</a:t>
            </a:r>
            <a:r>
              <a:rPr lang="en-GB" altLang="en-US" sz="2000" dirty="0"/>
              <a:t> patterns or knowledge from huge amount of data</a:t>
            </a:r>
          </a:p>
          <a:p>
            <a:pPr eaLnBrk="1" hangingPunct="1">
              <a:lnSpc>
                <a:spcPct val="110000"/>
              </a:lnSpc>
            </a:pPr>
            <a:r>
              <a:rPr lang="en-US" altLang="en-US" sz="2400" dirty="0"/>
              <a:t>Alternative names</a:t>
            </a:r>
          </a:p>
          <a:p>
            <a:pPr lvl="1">
              <a:lnSpc>
                <a:spcPct val="110000"/>
              </a:lnSpc>
            </a:pPr>
            <a:r>
              <a:rPr lang="en-US" altLang="en-US" sz="2000" dirty="0"/>
              <a:t>Knowledge discovery (mining) in databases (KDD), knowledge extraction, data/pattern analysis, data archeology, data dredging, information harvesting, business intelligence, etc.</a:t>
            </a:r>
          </a:p>
          <a:p>
            <a:pPr eaLnBrk="1" hangingPunct="1">
              <a:lnSpc>
                <a:spcPct val="110000"/>
              </a:lnSpc>
            </a:pPr>
            <a:r>
              <a:rPr lang="en-US" altLang="en-US" sz="2400" dirty="0"/>
              <a:t>Watch out: Is everything “data mining”? </a:t>
            </a:r>
          </a:p>
          <a:p>
            <a:pPr lvl="1">
              <a:lnSpc>
                <a:spcPct val="110000"/>
              </a:lnSpc>
            </a:pPr>
            <a:r>
              <a:rPr lang="en-US" altLang="en-US" sz="2000" dirty="0"/>
              <a:t>Simple search and query processing   </a:t>
            </a:r>
          </a:p>
          <a:p>
            <a:pPr lvl="1">
              <a:lnSpc>
                <a:spcPct val="110000"/>
              </a:lnSpc>
            </a:pPr>
            <a:r>
              <a:rPr lang="en-US" altLang="en-US" sz="2000" dirty="0"/>
              <a:t>(Deductive) expert systems</a:t>
            </a:r>
          </a:p>
        </p:txBody>
      </p:sp>
      <p:sp>
        <p:nvSpPr>
          <p:cNvPr id="9218"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BA546C0C-2E9C-49AB-8ACC-3DCC6B122FA5}" type="slidenum">
              <a:rPr lang="en-US" altLang="en-US" sz="1050"/>
              <a:pPr eaLnBrk="1" hangingPunct="1"/>
              <a:t>7</a:t>
            </a:fld>
            <a:endParaRPr lang="en-US" altLang="en-US" sz="1050"/>
          </a:p>
        </p:txBody>
      </p:sp>
      <p:sp>
        <p:nvSpPr>
          <p:cNvPr id="9219" name="Rectangle 2"/>
          <p:cNvSpPr>
            <a:spLocks noGrp="1" noChangeArrowheads="1"/>
          </p:cNvSpPr>
          <p:nvPr>
            <p:ph type="title" idx="4294967295"/>
          </p:nvPr>
        </p:nvSpPr>
        <p:spPr>
          <a:xfrm>
            <a:off x="-1592432" y="799176"/>
            <a:ext cx="7886700" cy="547688"/>
          </a:xfrm>
          <a:noFill/>
        </p:spPr>
        <p:txBody>
          <a:bodyPr vert="horz" lIns="69056" tIns="34529" rIns="69056" bIns="34529" rtlCol="0" anchor="ctr">
            <a:noAutofit/>
          </a:bodyPr>
          <a:lstStyle/>
          <a:p>
            <a:pPr algn="ctr" eaLnBrk="1" hangingPunct="1"/>
            <a:r>
              <a:rPr lang="en-US" altLang="en-US" sz="3600" b="1" dirty="0">
                <a:latin typeface="+mn-lt"/>
              </a:rPr>
              <a:t>What Is Data Mining?</a:t>
            </a:r>
          </a:p>
        </p:txBody>
      </p:sp>
    </p:spTree>
    <p:extLst>
      <p:ext uri="{BB962C8B-B14F-4D97-AF65-F5344CB8AC3E}">
        <p14:creationId xmlns:p14="http://schemas.microsoft.com/office/powerpoint/2010/main" val="3433941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4"/>
          </p:nvPr>
        </p:nvSpPr>
        <p:spPr/>
        <p:txBody>
          <a:bodyPr/>
          <a:lstStyle/>
          <a:p>
            <a:fld id="{D26740DE-8293-487D-9531-1FF883CE0649}" type="slidenum">
              <a:rPr lang="en-US" smtClean="0"/>
              <a:t>8</a:t>
            </a:fld>
            <a:endParaRPr lang="en-US"/>
          </a:p>
        </p:txBody>
      </p:sp>
      <p:sp>
        <p:nvSpPr>
          <p:cNvPr id="651266" name="Rectangle 2"/>
          <p:cNvSpPr>
            <a:spLocks noGrp="1" noChangeArrowheads="1"/>
          </p:cNvSpPr>
          <p:nvPr>
            <p:ph type="title" idx="4294967295"/>
          </p:nvPr>
        </p:nvSpPr>
        <p:spPr>
          <a:xfrm>
            <a:off x="-1104160" y="683765"/>
            <a:ext cx="7886700" cy="514350"/>
          </a:xfrm>
        </p:spPr>
        <p:txBody>
          <a:bodyPr>
            <a:noAutofit/>
          </a:bodyPr>
          <a:lstStyle/>
          <a:p>
            <a:pPr algn="ctr"/>
            <a:r>
              <a:rPr lang="en-US" altLang="en-US" sz="3600" b="1" dirty="0">
                <a:latin typeface="+mn-lt"/>
              </a:rPr>
              <a:t>What is (not) Data Mining?</a:t>
            </a:r>
          </a:p>
        </p:txBody>
      </p:sp>
      <p:sp>
        <p:nvSpPr>
          <p:cNvPr id="651270" name="Text Box 6"/>
          <p:cNvSpPr txBox="1">
            <a:spLocks noChangeArrowheads="1"/>
          </p:cNvSpPr>
          <p:nvPr/>
        </p:nvSpPr>
        <p:spPr bwMode="auto">
          <a:xfrm>
            <a:off x="4056658" y="1555971"/>
            <a:ext cx="3728251" cy="452739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rIns="0">
            <a:spAutoFit/>
          </a:bodyPr>
          <a:lstStyle/>
          <a:p>
            <a:pPr>
              <a:lnSpc>
                <a:spcPct val="95000"/>
              </a:lnSpc>
              <a:spcBef>
                <a:spcPct val="20000"/>
              </a:spcBef>
              <a:spcAft>
                <a:spcPts val="300"/>
              </a:spcAft>
              <a:buClr>
                <a:srgbClr val="0C7B9C"/>
              </a:buClr>
              <a:buSzPct val="75000"/>
              <a:buFont typeface="Monotype Sorts" pitchFamily="2" charset="2"/>
              <a:buChar char="l"/>
            </a:pPr>
            <a:r>
              <a:rPr lang="en-US" altLang="en-US" sz="2400" dirty="0"/>
              <a:t> What is Data Mining? </a:t>
            </a:r>
          </a:p>
          <a:p>
            <a:pPr lvl="1">
              <a:lnSpc>
                <a:spcPct val="95000"/>
              </a:lnSpc>
              <a:spcBef>
                <a:spcPct val="20000"/>
              </a:spcBef>
              <a:spcAft>
                <a:spcPts val="300"/>
              </a:spcAft>
              <a:buClr>
                <a:srgbClr val="0C7B9C"/>
              </a:buClr>
              <a:buSzPct val="100000"/>
              <a:buFont typeface="Arial" panose="020B0604020202020204" pitchFamily="34" charset="0"/>
              <a:buChar char="–"/>
            </a:pPr>
            <a:r>
              <a:rPr lang="en-US" altLang="en-US" sz="2400" dirty="0"/>
              <a:t> Certain names are more prevalent in certain US locations (O’Brien, </a:t>
            </a:r>
            <a:r>
              <a:rPr lang="en-US" altLang="en-US" sz="2400" dirty="0" err="1"/>
              <a:t>O’Rurke</a:t>
            </a:r>
            <a:r>
              <a:rPr lang="en-US" altLang="en-US" sz="2400" dirty="0"/>
              <a:t>, O’Reilly… in Boston area)</a:t>
            </a:r>
          </a:p>
          <a:p>
            <a:pPr lvl="1">
              <a:lnSpc>
                <a:spcPct val="95000"/>
              </a:lnSpc>
              <a:spcBef>
                <a:spcPct val="20000"/>
              </a:spcBef>
              <a:spcAft>
                <a:spcPts val="300"/>
              </a:spcAft>
              <a:buClr>
                <a:srgbClr val="0C7B9C"/>
              </a:buClr>
              <a:buSzPct val="100000"/>
              <a:buFont typeface="Arial" panose="020B0604020202020204" pitchFamily="34" charset="0"/>
              <a:buChar char="–"/>
            </a:pPr>
            <a:r>
              <a:rPr lang="en-US" altLang="en-US" sz="2400" dirty="0"/>
              <a:t> Group together similar documents returned by search engine according to their context (e.g. Amazon rainforest, Amazon.com,)</a:t>
            </a:r>
          </a:p>
        </p:txBody>
      </p:sp>
      <p:sp>
        <p:nvSpPr>
          <p:cNvPr id="651271" name="Text Box 7"/>
          <p:cNvSpPr txBox="1">
            <a:spLocks noChangeArrowheads="1"/>
          </p:cNvSpPr>
          <p:nvPr/>
        </p:nvSpPr>
        <p:spPr bwMode="auto">
          <a:xfrm>
            <a:off x="895149" y="1489046"/>
            <a:ext cx="2571750" cy="460049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5000"/>
              </a:lnSpc>
              <a:spcBef>
                <a:spcPct val="20000"/>
              </a:spcBef>
              <a:spcAft>
                <a:spcPts val="300"/>
              </a:spcAft>
              <a:buClr>
                <a:srgbClr val="0C7B9C"/>
              </a:buClr>
              <a:buSzPct val="75000"/>
              <a:buFont typeface="Monotype Sorts" pitchFamily="2" charset="2"/>
              <a:buChar char="l"/>
            </a:pPr>
            <a:r>
              <a:rPr lang="en-US" altLang="en-US" sz="2400" dirty="0"/>
              <a:t> What is not Data Mining?</a:t>
            </a:r>
          </a:p>
          <a:p>
            <a:pPr lvl="1">
              <a:lnSpc>
                <a:spcPct val="95000"/>
              </a:lnSpc>
              <a:spcBef>
                <a:spcPct val="60000"/>
              </a:spcBef>
              <a:spcAft>
                <a:spcPts val="300"/>
              </a:spcAft>
              <a:buClr>
                <a:srgbClr val="0C7B9C"/>
              </a:buClr>
              <a:buSzPct val="100000"/>
              <a:buFont typeface="Arial" panose="020B0604020202020204" pitchFamily="34" charset="0"/>
              <a:buChar char="–"/>
            </a:pPr>
            <a:r>
              <a:rPr lang="en-US" altLang="en-US" sz="2400" dirty="0"/>
              <a:t> Look up phone number in phone directory </a:t>
            </a:r>
          </a:p>
          <a:p>
            <a:pPr lvl="1">
              <a:lnSpc>
                <a:spcPct val="95000"/>
              </a:lnSpc>
              <a:spcAft>
                <a:spcPts val="300"/>
              </a:spcAft>
              <a:buClr>
                <a:srgbClr val="0C7B9C"/>
              </a:buClr>
              <a:buSzPct val="100000"/>
              <a:buFont typeface="Arial" panose="020B0604020202020204" pitchFamily="34" charset="0"/>
              <a:buChar char="–"/>
            </a:pPr>
            <a:r>
              <a:rPr lang="en-US" altLang="en-US" sz="2400" dirty="0"/>
              <a:t> Query a Web search engine for information about “Amazon”</a:t>
            </a:r>
          </a:p>
          <a:p>
            <a:pPr>
              <a:spcBef>
                <a:spcPct val="50000"/>
              </a:spcBef>
            </a:pPr>
            <a:endParaRPr lang="en-US" altLang="en-US" sz="1400" dirty="0"/>
          </a:p>
        </p:txBody>
      </p:sp>
    </p:spTree>
    <p:extLst>
      <p:ext uri="{BB962C8B-B14F-4D97-AF65-F5344CB8AC3E}">
        <p14:creationId xmlns:p14="http://schemas.microsoft.com/office/powerpoint/2010/main" val="4236920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p:cNvSpPr>
            <a:spLocks noGrp="1" noChangeArrowheads="1"/>
          </p:cNvSpPr>
          <p:nvPr>
            <p:ph idx="1"/>
          </p:nvPr>
        </p:nvSpPr>
        <p:spPr>
          <a:noFill/>
        </p:spPr>
        <p:txBody>
          <a:bodyPr vert="horz" lIns="69056" tIns="34529" rIns="69056" bIns="34529" rtlCol="0">
            <a:noAutofit/>
          </a:bodyPr>
          <a:lstStyle/>
          <a:p>
            <a:pPr eaLnBrk="1" hangingPunct="1">
              <a:lnSpc>
                <a:spcPct val="100000"/>
              </a:lnSpc>
            </a:pPr>
            <a:r>
              <a:rPr lang="en-US" altLang="en-US" sz="2400" dirty="0"/>
              <a:t>The Explosive Growth of Data: from terabytes to petabytes</a:t>
            </a:r>
          </a:p>
          <a:p>
            <a:pPr lvl="1" eaLnBrk="1" hangingPunct="1">
              <a:lnSpc>
                <a:spcPct val="100000"/>
              </a:lnSpc>
            </a:pPr>
            <a:r>
              <a:rPr lang="en-US" altLang="en-US" dirty="0"/>
              <a:t>Data collection and data availability</a:t>
            </a:r>
          </a:p>
          <a:p>
            <a:pPr lvl="2" eaLnBrk="1" hangingPunct="1">
              <a:lnSpc>
                <a:spcPct val="100000"/>
              </a:lnSpc>
            </a:pPr>
            <a:r>
              <a:rPr lang="en-US" altLang="en-US" sz="1800" dirty="0"/>
              <a:t>Automated data collection tools, database systems, Web, computerized society</a:t>
            </a:r>
          </a:p>
          <a:p>
            <a:pPr lvl="1" eaLnBrk="1" hangingPunct="1">
              <a:lnSpc>
                <a:spcPct val="100000"/>
              </a:lnSpc>
            </a:pPr>
            <a:r>
              <a:rPr lang="en-US" altLang="en-US" dirty="0"/>
              <a:t>Major sources of abundant data</a:t>
            </a:r>
          </a:p>
          <a:p>
            <a:pPr lvl="2" eaLnBrk="1" hangingPunct="1">
              <a:lnSpc>
                <a:spcPct val="100000"/>
              </a:lnSpc>
            </a:pPr>
            <a:r>
              <a:rPr lang="en-US" altLang="en-US" sz="1800" dirty="0"/>
              <a:t>Business: Web, e-commerce, transactions, stocks, … </a:t>
            </a:r>
          </a:p>
          <a:p>
            <a:pPr lvl="2" eaLnBrk="1" hangingPunct="1">
              <a:lnSpc>
                <a:spcPct val="100000"/>
              </a:lnSpc>
            </a:pPr>
            <a:r>
              <a:rPr lang="en-US" altLang="en-US" sz="1800" dirty="0"/>
              <a:t>Science: Remote sensing, bioinformatics, scientific simulation, … </a:t>
            </a:r>
          </a:p>
          <a:p>
            <a:pPr lvl="2" eaLnBrk="1" hangingPunct="1">
              <a:lnSpc>
                <a:spcPct val="100000"/>
              </a:lnSpc>
            </a:pPr>
            <a:r>
              <a:rPr lang="en-US" altLang="en-US" sz="1800" dirty="0"/>
              <a:t>Society and everyone: news, digital cameras, YouTube   </a:t>
            </a:r>
          </a:p>
          <a:p>
            <a:pPr marL="0" indent="0" algn="ctr" eaLnBrk="1" hangingPunct="1">
              <a:lnSpc>
                <a:spcPct val="100000"/>
              </a:lnSpc>
              <a:buNone/>
            </a:pPr>
            <a:r>
              <a:rPr lang="en-US" altLang="en-US" sz="1800" b="1" i="1" u="sng" dirty="0"/>
              <a:t>We are drowning in data, but starving for knowledge!</a:t>
            </a:r>
            <a:r>
              <a:rPr lang="en-US" altLang="en-US" sz="1800" b="1" i="1" dirty="0"/>
              <a:t> </a:t>
            </a:r>
          </a:p>
          <a:p>
            <a:pPr eaLnBrk="1" hangingPunct="1">
              <a:lnSpc>
                <a:spcPct val="100000"/>
              </a:lnSpc>
            </a:pPr>
            <a:endParaRPr lang="en-US" altLang="en-US" sz="2400" dirty="0"/>
          </a:p>
          <a:p>
            <a:pPr eaLnBrk="1" hangingPunct="1">
              <a:lnSpc>
                <a:spcPct val="100000"/>
              </a:lnSpc>
            </a:pPr>
            <a:r>
              <a:rPr lang="en-US" altLang="en-US" sz="2400" dirty="0"/>
              <a:t>“Necessity is the mother of invention”</a:t>
            </a:r>
            <a:r>
              <a:rPr lang="en-US" altLang="en-US" sz="2400" dirty="0">
                <a:cs typeface="Tahoma" panose="020B0604030504040204" pitchFamily="34" charset="0"/>
              </a:rPr>
              <a:t>—</a:t>
            </a:r>
            <a:r>
              <a:rPr lang="en-US" altLang="en-US" sz="2400" dirty="0"/>
              <a:t>Data mining</a:t>
            </a:r>
            <a:r>
              <a:rPr lang="en-US" altLang="en-US" sz="2400" dirty="0">
                <a:cs typeface="Tahoma" panose="020B0604030504040204" pitchFamily="34" charset="0"/>
              </a:rPr>
              <a:t>—</a:t>
            </a:r>
            <a:r>
              <a:rPr lang="en-US" altLang="en-US" sz="2400" dirty="0"/>
              <a:t>Automated analysis of massive data sets</a:t>
            </a:r>
          </a:p>
        </p:txBody>
      </p:sp>
      <p:sp>
        <p:nvSpPr>
          <p:cNvPr id="3" name="Content Placeholder 2">
            <a:extLst>
              <a:ext uri="{FF2B5EF4-FFF2-40B4-BE49-F238E27FC236}">
                <a16:creationId xmlns:a16="http://schemas.microsoft.com/office/drawing/2014/main" id="{6500126A-EECC-4B04-9EF5-112D13F748A6}"/>
              </a:ext>
            </a:extLst>
          </p:cNvPr>
          <p:cNvSpPr>
            <a:spLocks noGrp="1"/>
          </p:cNvSpPr>
          <p:nvPr>
            <p:ph sz="quarter" idx="10"/>
          </p:nvPr>
        </p:nvSpPr>
        <p:spPr>
          <a:xfrm>
            <a:off x="171635" y="489751"/>
            <a:ext cx="6324600" cy="1143000"/>
          </a:xfrm>
        </p:spPr>
        <p:txBody>
          <a:bodyPr/>
          <a:lstStyle/>
          <a:p>
            <a:r>
              <a:rPr lang="en-US" altLang="en-US" dirty="0"/>
              <a:t>Why Data Mining? </a:t>
            </a:r>
            <a:endParaRPr lang="en-IN" dirty="0"/>
          </a:p>
        </p:txBody>
      </p:sp>
      <p:sp>
        <p:nvSpPr>
          <p:cNvPr id="5122" name="Slide Number Placeholder 5"/>
          <p:cNvSpPr>
            <a:spLocks noGrp="1"/>
          </p:cNvSpPr>
          <p:nvPr>
            <p:ph type="sldNum" sz="quarter" idx="1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100">
                <a:solidFill>
                  <a:schemeClr val="tx1"/>
                </a:solidFill>
                <a:latin typeface="Tahoma" panose="020B0604030504040204" pitchFamily="34" charset="0"/>
              </a:defRPr>
            </a:lvl1pPr>
            <a:lvl2pPr marL="557213" indent="-214313" eaLnBrk="0" hangingPunct="0">
              <a:defRPr sz="2100">
                <a:solidFill>
                  <a:schemeClr val="tx1"/>
                </a:solidFill>
                <a:latin typeface="Tahoma" panose="020B0604030504040204" pitchFamily="34" charset="0"/>
              </a:defRPr>
            </a:lvl2pPr>
            <a:lvl3pPr marL="857250" indent="-171450" eaLnBrk="0" hangingPunct="0">
              <a:defRPr sz="2100">
                <a:solidFill>
                  <a:schemeClr val="tx1"/>
                </a:solidFill>
                <a:latin typeface="Tahoma" panose="020B0604030504040204" pitchFamily="34" charset="0"/>
              </a:defRPr>
            </a:lvl3pPr>
            <a:lvl4pPr marL="1200150" indent="-171450" eaLnBrk="0" hangingPunct="0">
              <a:defRPr sz="2100">
                <a:solidFill>
                  <a:schemeClr val="tx1"/>
                </a:solidFill>
                <a:latin typeface="Tahoma" panose="020B0604030504040204" pitchFamily="34" charset="0"/>
              </a:defRPr>
            </a:lvl4pPr>
            <a:lvl5pPr marL="1543050" indent="-171450" eaLnBrk="0" hangingPunct="0">
              <a:defRPr sz="2100">
                <a:solidFill>
                  <a:schemeClr val="tx1"/>
                </a:solidFill>
                <a:latin typeface="Tahoma" panose="020B0604030504040204" pitchFamily="34" charset="0"/>
              </a:defRPr>
            </a:lvl5pPr>
            <a:lvl6pPr marL="1885950" indent="-171450" eaLnBrk="0" fontAlgn="base" hangingPunct="0">
              <a:spcBef>
                <a:spcPct val="0"/>
              </a:spcBef>
              <a:spcAft>
                <a:spcPct val="0"/>
              </a:spcAft>
              <a:defRPr sz="2100">
                <a:solidFill>
                  <a:schemeClr val="tx1"/>
                </a:solidFill>
                <a:latin typeface="Tahoma" panose="020B0604030504040204" pitchFamily="34" charset="0"/>
              </a:defRPr>
            </a:lvl6pPr>
            <a:lvl7pPr marL="2228850" indent="-171450" eaLnBrk="0" fontAlgn="base" hangingPunct="0">
              <a:spcBef>
                <a:spcPct val="0"/>
              </a:spcBef>
              <a:spcAft>
                <a:spcPct val="0"/>
              </a:spcAft>
              <a:defRPr sz="2100">
                <a:solidFill>
                  <a:schemeClr val="tx1"/>
                </a:solidFill>
                <a:latin typeface="Tahoma" panose="020B0604030504040204" pitchFamily="34" charset="0"/>
              </a:defRPr>
            </a:lvl7pPr>
            <a:lvl8pPr marL="2571750" indent="-171450" eaLnBrk="0" fontAlgn="base" hangingPunct="0">
              <a:spcBef>
                <a:spcPct val="0"/>
              </a:spcBef>
              <a:spcAft>
                <a:spcPct val="0"/>
              </a:spcAft>
              <a:defRPr sz="2100">
                <a:solidFill>
                  <a:schemeClr val="tx1"/>
                </a:solidFill>
                <a:latin typeface="Tahoma" panose="020B0604030504040204" pitchFamily="34" charset="0"/>
              </a:defRPr>
            </a:lvl8pPr>
            <a:lvl9pPr marL="2914650" indent="-171450" eaLnBrk="0" fontAlgn="base" hangingPunct="0">
              <a:spcBef>
                <a:spcPct val="0"/>
              </a:spcBef>
              <a:spcAft>
                <a:spcPct val="0"/>
              </a:spcAft>
              <a:defRPr sz="2100">
                <a:solidFill>
                  <a:schemeClr val="tx1"/>
                </a:solidFill>
                <a:latin typeface="Tahoma" panose="020B0604030504040204" pitchFamily="34" charset="0"/>
              </a:defRPr>
            </a:lvl9pPr>
          </a:lstStyle>
          <a:p>
            <a:pPr eaLnBrk="1" hangingPunct="1"/>
            <a:fld id="{0C771A21-2D66-4117-9AF0-95FE16F41D77}" type="slidenum">
              <a:rPr lang="en-US" altLang="en-US" sz="1050"/>
              <a:pPr eaLnBrk="1" hangingPunct="1"/>
              <a:t>9</a:t>
            </a:fld>
            <a:endParaRPr lang="en-US" altLang="en-US" sz="1050"/>
          </a:p>
        </p:txBody>
      </p:sp>
    </p:spTree>
    <p:extLst>
      <p:ext uri="{BB962C8B-B14F-4D97-AF65-F5344CB8AC3E}">
        <p14:creationId xmlns:p14="http://schemas.microsoft.com/office/powerpoint/2010/main" val="39656579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4115</TotalTime>
  <Words>5070</Words>
  <Application>Microsoft Office PowerPoint</Application>
  <PresentationFormat>On-screen Show (4:3)</PresentationFormat>
  <Paragraphs>511</Paragraphs>
  <Slides>51</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62" baseType="lpstr">
      <vt:lpstr>Arial</vt:lpstr>
      <vt:lpstr>Arial Narrow</vt:lpstr>
      <vt:lpstr>Calibri</vt:lpstr>
      <vt:lpstr>Calibri Light</vt:lpstr>
      <vt:lpstr>Impact</vt:lpstr>
      <vt:lpstr>Monotype Sorts</vt:lpstr>
      <vt:lpstr>Tahoma</vt:lpstr>
      <vt:lpstr>Times New Roman</vt:lpstr>
      <vt:lpstr>Wingdings</vt:lpstr>
      <vt:lpstr>Office Theme</vt:lpstr>
      <vt:lpstr>Document</vt:lpstr>
      <vt:lpstr>S2-19_DSECLZC415 Introduction to Data Mining</vt:lpstr>
      <vt:lpstr>PowerPoint Presentation</vt:lpstr>
      <vt:lpstr> Textbooks/Reference Books</vt:lpstr>
      <vt:lpstr>Modular Structure </vt:lpstr>
      <vt:lpstr>Evaluation Scheme</vt:lpstr>
      <vt:lpstr>Data Mining Defined</vt:lpstr>
      <vt:lpstr>What Is Data Mining?</vt:lpstr>
      <vt:lpstr>What is (not) Data Mining?</vt:lpstr>
      <vt:lpstr>PowerPoint Presentation</vt:lpstr>
      <vt:lpstr>Evolution of Database Technology</vt:lpstr>
      <vt:lpstr>Origins of Data Mining</vt:lpstr>
      <vt:lpstr>Data Mining in Business Intelligence </vt:lpstr>
      <vt:lpstr>Data Mining/KDD Process</vt:lpstr>
      <vt:lpstr>Data Mining &amp; Machine Learning</vt:lpstr>
      <vt:lpstr>Multi-Dimensional View of Data Mining</vt:lpstr>
      <vt:lpstr>Data Mining on Diverse kinds of Data</vt:lpstr>
      <vt:lpstr>Data Mining Activities</vt:lpstr>
      <vt:lpstr>Data Mining Tasks</vt:lpstr>
      <vt:lpstr>Data Mining Tasks...</vt:lpstr>
      <vt:lpstr>Classification: Definition</vt:lpstr>
      <vt:lpstr>Classification Example</vt:lpstr>
      <vt:lpstr>Classification: Application 1</vt:lpstr>
      <vt:lpstr>Classification: Application 2</vt:lpstr>
      <vt:lpstr>Classification: Application 3</vt:lpstr>
      <vt:lpstr>Clustering Definition</vt:lpstr>
      <vt:lpstr>Illustrating Clustering</vt:lpstr>
      <vt:lpstr>Clustering: Application 1</vt:lpstr>
      <vt:lpstr>Clustering: Application 2</vt:lpstr>
      <vt:lpstr>Association Rule Discovery: Definition</vt:lpstr>
      <vt:lpstr>Association Rule Discovery: Application 1</vt:lpstr>
      <vt:lpstr>Association Rule Discovery: Application</vt:lpstr>
      <vt:lpstr>Regression</vt:lpstr>
      <vt:lpstr>Deviation/Anomaly Detection</vt:lpstr>
      <vt:lpstr>DM Process &amp; Challenges</vt:lpstr>
      <vt:lpstr>DM Process</vt:lpstr>
      <vt:lpstr>Generic Data Mining Process </vt:lpstr>
      <vt:lpstr>Prior Knowledge</vt:lpstr>
      <vt:lpstr>Data Preparation</vt:lpstr>
      <vt:lpstr>Modeling &amp; Evaluation</vt:lpstr>
      <vt:lpstr>CRISP data mining framework </vt:lpstr>
      <vt:lpstr>DM Issues/Challenges – Mining Methodology</vt:lpstr>
      <vt:lpstr>DM Issues/Challenges – User Interaction</vt:lpstr>
      <vt:lpstr>DM Issues/Challenges - Diversity of Database Types</vt:lpstr>
      <vt:lpstr>Data Mining on Diverse kinds of Data</vt:lpstr>
      <vt:lpstr>PowerPoint Presentation</vt:lpstr>
      <vt:lpstr>Thank You</vt:lpstr>
      <vt:lpstr>DM Issues/Challenges – Mining Methodology</vt:lpstr>
      <vt:lpstr>DM Issues/Challenges – User Interaction</vt:lpstr>
      <vt:lpstr>DM Issues/Challenges - Efficiency and Scalability</vt:lpstr>
      <vt:lpstr>DM Issues/Challenges - Diversity of Database Types</vt:lpstr>
      <vt:lpstr>DM Issues/Challenges -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dc:title>
  <dc:creator>T V Rao</dc:creator>
  <cp:lastModifiedBy>Siddhartha Singh</cp:lastModifiedBy>
  <cp:revision>65</cp:revision>
  <cp:lastPrinted>2020-04-24T15:32:34Z</cp:lastPrinted>
  <dcterms:created xsi:type="dcterms:W3CDTF">2016-08-27T05:22:31Z</dcterms:created>
  <dcterms:modified xsi:type="dcterms:W3CDTF">2020-04-27T06:26:59Z</dcterms:modified>
</cp:coreProperties>
</file>