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50"/>
  </p:notesMasterIdLst>
  <p:sldIdLst>
    <p:sldId id="352" r:id="rId3"/>
    <p:sldId id="353" r:id="rId4"/>
    <p:sldId id="257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269" r:id="rId19"/>
    <p:sldId id="324" r:id="rId20"/>
    <p:sldId id="325" r:id="rId21"/>
    <p:sldId id="349" r:id="rId22"/>
    <p:sldId id="350" r:id="rId23"/>
    <p:sldId id="326" r:id="rId24"/>
    <p:sldId id="578" r:id="rId25"/>
    <p:sldId id="579" r:id="rId26"/>
    <p:sldId id="580" r:id="rId27"/>
    <p:sldId id="581" r:id="rId28"/>
    <p:sldId id="582" r:id="rId29"/>
    <p:sldId id="583" r:id="rId30"/>
    <p:sldId id="584" r:id="rId31"/>
    <p:sldId id="585" r:id="rId32"/>
    <p:sldId id="586" r:id="rId33"/>
    <p:sldId id="587" r:id="rId34"/>
    <p:sldId id="588" r:id="rId35"/>
    <p:sldId id="589" r:id="rId36"/>
    <p:sldId id="590" r:id="rId37"/>
    <p:sldId id="558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09" r:id="rId48"/>
    <p:sldId id="310" r:id="rId49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D6584-74A8-4794-AC35-B0CA64E70679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3500" y="1163638"/>
            <a:ext cx="4191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2E522-BC90-4B79-A844-D8B0E38D7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295D465-94BD-406E-A304-54E78930ED49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867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295D465-94BD-406E-A304-54E78930ED49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977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1FAD583-48A5-48EB-AC71-B54BFACD048E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7829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5D9FC57-ECF3-417A-A1D1-484A76EDB6D1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26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6160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960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599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4850"/>
            <a:ext cx="4629150" cy="3471863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6425"/>
            <a:ext cx="5048250" cy="4179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9741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704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1345B8-BAEC-4FF2-827C-09295FBEB38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842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64D293-B020-4FE8-ADF2-E698D885F5E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08.09.12 MK: Slide moved here from Ch. 3.  Added examples.</a:t>
            </a:r>
          </a:p>
        </p:txBody>
      </p:sp>
    </p:spTree>
    <p:extLst>
      <p:ext uri="{BB962C8B-B14F-4D97-AF65-F5344CB8AC3E}">
        <p14:creationId xmlns:p14="http://schemas.microsoft.com/office/powerpoint/2010/main" val="270758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3C08F4A-4B12-4BC1-8343-A4737EC5CB12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88" tIns="46744" rIns="93488" bIns="46744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953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3DB18E-CB07-46F7-98C7-8A523D6CC2F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3309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DD842-94A4-4A2C-8DA4-BBED29A200B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373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A5A959-1AAC-4D78-8D9C-69FC6BD5EAE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623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B60E6E-4F9E-43D9-88AC-4310099771A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6612" cy="3484563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20280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59F07C-8A10-427D-A257-F4BDE73DAA7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5685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83E5DD-A3A3-43A1-8FF8-5AE671A80DF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7128991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2150"/>
            <a:ext cx="4606925" cy="3455988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6350" cy="41497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3" tIns="45370" rIns="90743" bIns="4537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25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7E019480-D16D-414D-ABAD-FAF253DA27EB}" type="slidenum">
              <a:rPr lang="en-US" altLang="en-US" sz="1200">
                <a:latin typeface="Times New Roman" panose="02020603050405020304" pitchFamily="18" charset="0"/>
              </a:rPr>
              <a:pPr algn="r"/>
              <a:t>37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6612" cy="3484563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45013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 txBox="1">
            <a:spLocks noGrp="1"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A14F6AE-BEE7-4B1B-AD99-702142CBF90F}" type="slidenum">
              <a:rPr lang="en-US" altLang="en-US" sz="1200">
                <a:latin typeface="Times New Roman" panose="02020603050405020304" pitchFamily="18" charset="0"/>
              </a:rPr>
              <a:pPr algn="r"/>
              <a:t>38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6920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7DB8EA8-E727-4A80-B73B-5F38A7D834F0}" type="slidenum">
              <a:rPr lang="en-US" altLang="en-US" sz="1200">
                <a:latin typeface="Times New Roman" panose="02020603050405020304" pitchFamily="18" charset="0"/>
              </a:rPr>
              <a:pPr algn="r"/>
              <a:t>39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8500"/>
            <a:ext cx="4646613" cy="3484563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3863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797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9933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949BB43-0C52-4B10-A4F0-794ACE890C2C}" type="slidenum">
              <a:rPr lang="en-US" altLang="en-US" sz="1200">
                <a:latin typeface="Times New Roman" panose="02020603050405020304" pitchFamily="18" charset="0"/>
              </a:rPr>
              <a:pPr/>
              <a:t>40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16884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19DFC1B-B66B-4D8D-9F98-241C3166F387}" type="slidenum">
              <a:rPr lang="en-US" altLang="en-US" sz="1200">
                <a:latin typeface="Times New Roman" panose="02020603050405020304" pitchFamily="18" charset="0"/>
              </a:rPr>
              <a:pPr/>
              <a:t>41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4753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BBB9A0C-DF00-4EDA-96C1-35BBB0475818}" type="slidenum">
              <a:rPr lang="en-US" altLang="en-US" sz="1200">
                <a:latin typeface="Times New Roman" panose="02020603050405020304" pitchFamily="18" charset="0"/>
              </a:rPr>
              <a:pPr/>
              <a:t>42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6612" cy="3484563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9064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CE4E86E-C995-4D5D-B7A2-22357B67B399}" type="slidenum">
              <a:rPr lang="en-US" altLang="en-US" sz="1200">
                <a:latin typeface="Times New Roman" panose="02020603050405020304" pitchFamily="18" charset="0"/>
              </a:rPr>
              <a:pPr/>
              <a:t>43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4154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 txBox="1">
            <a:spLocks noGrp="1"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49B2A4A7-4920-4ADA-9825-970ECCD88249}" type="slidenum">
              <a:rPr lang="en-US" altLang="en-US" sz="1200">
                <a:latin typeface="Times New Roman" panose="02020603050405020304" pitchFamily="18" charset="0"/>
              </a:rPr>
              <a:pPr algn="r"/>
              <a:t>44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704850"/>
            <a:ext cx="4629150" cy="3471863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416425"/>
            <a:ext cx="5048250" cy="4179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2349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E544091-BE0C-46F3-B938-8E92807B8B6B}" type="slidenum">
              <a:rPr lang="en-US" altLang="en-US" sz="1200">
                <a:latin typeface="Times New Roman" panose="02020603050405020304" pitchFamily="18" charset="0"/>
              </a:rPr>
              <a:pPr/>
              <a:t>45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20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C299F4E-5B97-437F-AF06-4468F4CDCF2A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53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289EF79-6206-460E-8BDB-3ECBCC873AC9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030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07ECC67-6D29-45E0-908E-E76580CB7CDA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337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2D0988D0-9151-4160-A81E-9BFB923B31DD}" type="slidenum">
              <a:rPr lang="en-US" altLang="en-US" sz="1200">
                <a:latin typeface="Times New Roman" panose="02020603050405020304" pitchFamily="18" charset="0"/>
              </a:rPr>
              <a:pPr algn="r"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973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C150328-94E9-440A-89CB-700ED713048F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Enrich using data integration research!!</a:t>
            </a:r>
          </a:p>
        </p:txBody>
      </p:sp>
    </p:spTree>
    <p:extLst>
      <p:ext uri="{BB962C8B-B14F-4D97-AF65-F5344CB8AC3E}">
        <p14:creationId xmlns:p14="http://schemas.microsoft.com/office/powerpoint/2010/main" val="1264712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E62807D-1898-45E7-8B55-25B83AAC176D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9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0D98-DB92-48E1-B380-3127ED9E581E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651F-422B-465F-8C9F-5775590107D3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3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1E76-D35C-4E3B-9B13-84B5217CF8A1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4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2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-76200" y="5257801"/>
            <a:ext cx="2209800" cy="651821"/>
            <a:chOff x="76200" y="2209800"/>
            <a:chExt cx="2209800" cy="651821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427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75" b="1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175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1962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75" spc="-113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350"/>
              </a:lnSpc>
              <a:spcBef>
                <a:spcPts val="0"/>
              </a:spcBef>
              <a:buNone/>
              <a:defRPr sz="13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3000"/>
              </a:lnSpc>
              <a:defRPr sz="3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55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1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6858000" y="762001"/>
            <a:ext cx="2209800" cy="651821"/>
            <a:chOff x="76200" y="2209800"/>
            <a:chExt cx="2209800" cy="651821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427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75" b="1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175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28600" y="2665413"/>
              <a:ext cx="1905000" cy="1962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75" spc="-113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3150"/>
              </a:lnSpc>
              <a:spcBef>
                <a:spcPts val="0"/>
              </a:spcBef>
              <a:buNone/>
              <a:defRPr sz="30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45842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BC38BE9-18F8-4F1D-9F5C-3ED236AFAE48}" type="datetime1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56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4979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1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2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-76200" y="5257801"/>
            <a:ext cx="2209800" cy="651821"/>
            <a:chOff x="76200" y="2209800"/>
            <a:chExt cx="2209800" cy="651821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427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75" b="1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175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1962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75" spc="-113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350"/>
              </a:lnSpc>
              <a:spcBef>
                <a:spcPts val="0"/>
              </a:spcBef>
              <a:buNone/>
              <a:defRPr sz="13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3000"/>
              </a:lnSpc>
              <a:defRPr sz="3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75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1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6858000" y="762001"/>
            <a:ext cx="2209800" cy="651821"/>
            <a:chOff x="76200" y="2209800"/>
            <a:chExt cx="2209800" cy="651821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427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75" b="1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175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28600" y="2665413"/>
              <a:ext cx="1905000" cy="1962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75" spc="-113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3150"/>
              </a:lnSpc>
              <a:spcBef>
                <a:spcPts val="0"/>
              </a:spcBef>
              <a:buNone/>
              <a:defRPr sz="30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137001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010400" y="6492877"/>
            <a:ext cx="2133600" cy="365125"/>
          </a:xfrm>
        </p:spPr>
        <p:txBody>
          <a:bodyPr/>
          <a:lstStyle/>
          <a:p>
            <a:pPr>
              <a:defRPr/>
            </a:pPr>
            <a:fld id="{649AB6AE-DC6C-4C19-AD98-A8BE141DCE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2771800" y="6307676"/>
            <a:ext cx="3672408" cy="332656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Data Mining</a:t>
            </a:r>
            <a:endParaRPr lang="en-US" sz="1050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pic>
        <p:nvPicPr>
          <p:cNvPr id="10" name="Picture 9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1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623449"/>
            <a:ext cx="5867400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b="1" dirty="0">
                <a:solidFill>
                  <a:srgbClr val="101141"/>
                </a:solidFill>
                <a:ea typeface="+mn-ea"/>
              </a:rPr>
              <a:t>BITS </a:t>
            </a:r>
            <a:r>
              <a:rPr lang="en-US" sz="825" dirty="0" err="1">
                <a:solidFill>
                  <a:srgbClr val="101141"/>
                </a:solidFill>
                <a:ea typeface="+mn-ea"/>
              </a:rPr>
              <a:t>Pilani</a:t>
            </a:r>
            <a:r>
              <a:rPr lang="en-US" sz="825" dirty="0">
                <a:solidFill>
                  <a:srgbClr val="101141"/>
                </a:solidFill>
                <a:ea typeface="+mn-ea"/>
              </a:rPr>
              <a:t>, Deemed to be University under Section 3 of UGC Act, 1956</a:t>
            </a:r>
          </a:p>
        </p:txBody>
      </p:sp>
      <p:grpSp>
        <p:nvGrpSpPr>
          <p:cNvPr id="16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242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D23D-3D82-4DE5-9BDA-98EC3587FF43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5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25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77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28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805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65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425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059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244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591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1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A58-A874-44B9-952C-9B673B90E5E2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005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7DF60-8E67-4D51-B788-6381842FE9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126962"/>
      </p:ext>
    </p:extLst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EC1F0-819D-423E-952C-4D14151BBD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667824"/>
      </p:ext>
    </p:extLst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D1484D-D071-4A56-98E1-E99019882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00957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8C79-CEB6-4A9F-8A64-F4A01485A66B}" type="datetime1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8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F9DB-B7AE-4450-B80B-EAAD6D53D0B6}" type="datetime1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F178-0794-4C7C-B1E4-90A48159ADAC}" type="datetime1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B42B-94D1-478A-A77B-B09DBF9F3DA3}" type="datetime1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9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2E0A-1F77-40CC-A28B-CF4D80BB2AF5}" type="datetime1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8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1E5B-B60E-4A85-9390-C3D9B386932E}" type="datetime1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6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44004"/>
            <a:ext cx="2057400" cy="213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F751B-F43C-4ABF-94B8-46380872C69F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6120" y="6583680"/>
            <a:ext cx="2057400" cy="213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2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60EB9-5FBF-4E1A-9216-A25F9898D720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3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S2-19_DSECLZC415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8E9E5-F6C3-4F68-847F-71F3F1802D96}"/>
              </a:ext>
            </a:extLst>
          </p:cNvPr>
          <p:cNvSpPr txBox="1"/>
          <p:nvPr/>
        </p:nvSpPr>
        <p:spPr>
          <a:xfrm>
            <a:off x="6225466" y="6488668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Slide Courtesy: Prof. T.V. Rao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the tuple: usually done when class label is missing (when doing classification)—not effective when the % of missing values per attribute varies considerably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 in the missing value manually: tedious + infeasible?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 in it automatically with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global constant : e.g., “unknown”, a new class?!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 mean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 mean for all samples belonging to the same class: smarter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probable value: inference-based such as Bayesian formula or decision tree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4A6B4E4-4F8A-42E5-9DFA-DDF5B4ABB022}" type="datetime1">
              <a:rPr lang="en-US" smtClean="0"/>
              <a:t>4/30/2020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10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678032" y="948509"/>
            <a:ext cx="7886700" cy="34925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Handle Missing Data?</a:t>
            </a:r>
          </a:p>
        </p:txBody>
      </p:sp>
    </p:spTree>
    <p:extLst>
      <p:ext uri="{BB962C8B-B14F-4D97-AF65-F5344CB8AC3E}">
        <p14:creationId xmlns:p14="http://schemas.microsoft.com/office/powerpoint/2010/main" val="417865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Noise: random error or variance in a measured variable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 attribute values may be due to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faulty data collection instruments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entry problems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transmission problems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limitation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inconsistency in naming convention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data problems which require data cleaning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records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 data</a:t>
            </a:r>
          </a:p>
          <a:p>
            <a:pPr lvl="1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7F7FCA9-40EC-4C7E-BB9E-89BE030221BA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11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391422" y="820399"/>
            <a:ext cx="7886700" cy="4365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Noisy Data</a:t>
            </a:r>
          </a:p>
        </p:txBody>
      </p:sp>
    </p:spTree>
    <p:extLst>
      <p:ext uri="{BB962C8B-B14F-4D97-AF65-F5344CB8AC3E}">
        <p14:creationId xmlns:p14="http://schemas.microsoft.com/office/powerpoint/2010/main" val="352648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Binning (also used for discretization)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sort data and partition into (equal-frequency) bins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one can 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smooth by bin means, smooth by bin median, smooth by bin boundaries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Binning methods smooth a sorted data value by consulting its "neighborhood," that is, the values around it, i.e. they perform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smoothing.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by fitting the data into regression functions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and remove outliers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computer and human inspection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suspicious values and check by human (e.g., deal with possible outliers)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EE1F37E-5CA8-45DE-BBBF-2FE95C8456B7}" type="datetime1">
              <a:rPr lang="en-US" smtClean="0"/>
              <a:t>4/30/2020</a:t>
            </a:fld>
            <a:endParaRPr lang="en-US"/>
          </a:p>
        </p:txBody>
      </p:sp>
      <p:sp>
        <p:nvSpPr>
          <p:cNvPr id="15362" name="Rectangle 2061"/>
          <p:cNvSpPr>
            <a:spLocks noGrp="1" noChangeArrowheads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B7A330B-7607-45C3-BD8D-F4688CF3FA9F}" type="slidenum">
              <a:rPr lang="en-US" altLang="en-US" sz="900"/>
              <a:pPr eaLnBrk="1" hangingPunct="1"/>
              <a:t>12</a:t>
            </a:fld>
            <a:endParaRPr lang="en-US" altLang="en-US" sz="9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006505" y="899358"/>
            <a:ext cx="7886700" cy="3603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Handle Noisy Data?</a:t>
            </a:r>
          </a:p>
        </p:txBody>
      </p:sp>
    </p:spTree>
    <p:extLst>
      <p:ext uri="{BB962C8B-B14F-4D97-AF65-F5344CB8AC3E}">
        <p14:creationId xmlns:p14="http://schemas.microsoft.com/office/powerpoint/2010/main" val="287899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73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refers to modification of original values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distortion of a person’s voice when talking on a poor phone and “snow” on television screen</a:t>
            </a:r>
          </a:p>
          <a:p>
            <a:pPr lvl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C73BA7-901E-43E7-A765-B6D933EB8742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13</a:t>
            </a:fld>
            <a:endParaRPr lang="en-US"/>
          </a:p>
        </p:txBody>
      </p:sp>
      <p:sp>
        <p:nvSpPr>
          <p:cNvPr id="83047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-2995104" y="795414"/>
            <a:ext cx="7886700" cy="536575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</p:txBody>
      </p:sp>
      <p:pic>
        <p:nvPicPr>
          <p:cNvPr id="830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/>
          <a:stretch>
            <a:fillRect/>
          </a:stretch>
        </p:blipFill>
        <p:spPr bwMode="auto">
          <a:xfrm>
            <a:off x="1600200" y="2821567"/>
            <a:ext cx="3077766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0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 r="6250"/>
          <a:stretch>
            <a:fillRect/>
          </a:stretch>
        </p:blipFill>
        <p:spPr bwMode="auto">
          <a:xfrm>
            <a:off x="4682728" y="2826330"/>
            <a:ext cx="2803922" cy="2463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0470" name="Text Box 6"/>
          <p:cNvSpPr txBox="1">
            <a:spLocks noChangeArrowheads="1"/>
          </p:cNvSpPr>
          <p:nvPr/>
        </p:nvSpPr>
        <p:spPr bwMode="auto">
          <a:xfrm>
            <a:off x="2400300" y="5398080"/>
            <a:ext cx="14287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Two Sine Waves</a:t>
            </a:r>
          </a:p>
        </p:txBody>
      </p:sp>
      <p:sp>
        <p:nvSpPr>
          <p:cNvPr id="830471" name="Text Box 7"/>
          <p:cNvSpPr txBox="1">
            <a:spLocks noChangeArrowheads="1"/>
          </p:cNvSpPr>
          <p:nvPr/>
        </p:nvSpPr>
        <p:spPr bwMode="auto">
          <a:xfrm>
            <a:off x="5029200" y="5398080"/>
            <a:ext cx="18859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/>
              <a:t>Two Sine Waves + Noise</a:t>
            </a:r>
          </a:p>
        </p:txBody>
      </p:sp>
    </p:spTree>
    <p:extLst>
      <p:ext uri="{BB962C8B-B14F-4D97-AF65-F5344CB8AC3E}">
        <p14:creationId xmlns:p14="http://schemas.microsoft.com/office/powerpoint/2010/main" val="1852832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may include data objects that are duplicates, or almost duplicates of one another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issue when merging data from heterogenous sources</a:t>
            </a:r>
          </a:p>
          <a:p>
            <a:pPr lvl="1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person with multiple email addresses</a:t>
            </a:r>
          </a:p>
          <a:p>
            <a:pPr lvl="1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dealing with duplicate data issues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3642762-6889-4B3E-A0C3-B15285EC9068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14</a:t>
            </a:fld>
            <a:endParaRPr lang="en-US"/>
          </a:p>
        </p:txBody>
      </p:sp>
      <p:sp>
        <p:nvSpPr>
          <p:cNvPr id="833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240502" y="819582"/>
            <a:ext cx="7886700" cy="498475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Data</a:t>
            </a:r>
          </a:p>
        </p:txBody>
      </p:sp>
    </p:spTree>
    <p:extLst>
      <p:ext uri="{BB962C8B-B14F-4D97-AF65-F5344CB8AC3E}">
        <p14:creationId xmlns:p14="http://schemas.microsoft.com/office/powerpoint/2010/main" val="2539396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are data objects with characteristics that are considerably different than most of the other data objects in the data set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F7737CB-EAD4-4FD1-B30B-931B94FE109F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15</a:t>
            </a:fld>
            <a:endParaRPr lang="en-US"/>
          </a:p>
        </p:txBody>
      </p:sp>
      <p:sp>
        <p:nvSpPr>
          <p:cNvPr id="831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941837" y="892483"/>
            <a:ext cx="7886700" cy="395288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</p:txBody>
      </p:sp>
      <p:grpSp>
        <p:nvGrpSpPr>
          <p:cNvPr id="831492" name="Group 4"/>
          <p:cNvGrpSpPr>
            <a:grpSpLocks/>
          </p:cNvGrpSpPr>
          <p:nvPr/>
        </p:nvGrpSpPr>
        <p:grpSpPr bwMode="auto">
          <a:xfrm>
            <a:off x="2348345" y="2680854"/>
            <a:ext cx="3200400" cy="2628900"/>
            <a:chOff x="3648" y="2448"/>
            <a:chExt cx="2112" cy="1872"/>
          </a:xfrm>
        </p:grpSpPr>
        <p:pic>
          <p:nvPicPr>
            <p:cNvPr id="83149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448"/>
              <a:ext cx="2112" cy="1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1494" name="Oval 6"/>
            <p:cNvSpPr>
              <a:spLocks noChangeArrowheads="1"/>
            </p:cNvSpPr>
            <p:nvPr/>
          </p:nvSpPr>
          <p:spPr bwMode="auto">
            <a:xfrm>
              <a:off x="3766" y="2961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>
                <a:solidFill>
                  <a:srgbClr val="000000"/>
                </a:solidFill>
              </a:endParaRPr>
            </a:p>
          </p:txBody>
        </p:sp>
        <p:sp>
          <p:nvSpPr>
            <p:cNvPr id="831495" name="Oval 7"/>
            <p:cNvSpPr>
              <a:spLocks noChangeArrowheads="1"/>
            </p:cNvSpPr>
            <p:nvPr/>
          </p:nvSpPr>
          <p:spPr bwMode="auto">
            <a:xfrm>
              <a:off x="3907" y="3224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>
                <a:solidFill>
                  <a:srgbClr val="000000"/>
                </a:solidFill>
              </a:endParaRPr>
            </a:p>
          </p:txBody>
        </p:sp>
        <p:sp>
          <p:nvSpPr>
            <p:cNvPr id="831496" name="Oval 8"/>
            <p:cNvSpPr>
              <a:spLocks noChangeArrowheads="1"/>
            </p:cNvSpPr>
            <p:nvPr/>
          </p:nvSpPr>
          <p:spPr bwMode="auto">
            <a:xfrm>
              <a:off x="5612" y="3871"/>
              <a:ext cx="86" cy="85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>
                <a:solidFill>
                  <a:srgbClr val="000000"/>
                </a:solidFill>
              </a:endParaRPr>
            </a:p>
          </p:txBody>
        </p:sp>
        <p:sp>
          <p:nvSpPr>
            <p:cNvPr id="831497" name="Oval 9"/>
            <p:cNvSpPr>
              <a:spLocks noChangeArrowheads="1"/>
            </p:cNvSpPr>
            <p:nvPr/>
          </p:nvSpPr>
          <p:spPr bwMode="auto">
            <a:xfrm>
              <a:off x="4319" y="3937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>
                <a:solidFill>
                  <a:srgbClr val="000000"/>
                </a:solidFill>
              </a:endParaRPr>
            </a:p>
          </p:txBody>
        </p:sp>
        <p:sp>
          <p:nvSpPr>
            <p:cNvPr id="831498" name="Rectangle 10"/>
            <p:cNvSpPr>
              <a:spLocks noChangeArrowheads="1"/>
            </p:cNvSpPr>
            <p:nvPr/>
          </p:nvSpPr>
          <p:spPr bwMode="auto">
            <a:xfrm>
              <a:off x="4944" y="3072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>
                <a:solidFill>
                  <a:srgbClr val="000000"/>
                </a:solidFill>
              </a:endParaRPr>
            </a:p>
          </p:txBody>
        </p:sp>
        <p:sp>
          <p:nvSpPr>
            <p:cNvPr id="831499" name="Rectangle 11"/>
            <p:cNvSpPr>
              <a:spLocks noChangeArrowheads="1"/>
            </p:cNvSpPr>
            <p:nvPr/>
          </p:nvSpPr>
          <p:spPr bwMode="auto">
            <a:xfrm>
              <a:off x="3888" y="3120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053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251534" y="1236384"/>
            <a:ext cx="8229600" cy="562161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discrepancy detection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metadata (e.g., domain, range, dependency, distribution)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field overloading 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uniqueness rule, consecutive rule and null rule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commercial tools</a:t>
            </a:r>
          </a:p>
          <a:p>
            <a:pPr lvl="2"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scrubbing: use simple domain knowledge (e.g., postal code, spell-check) to detect errors and make corrections</a:t>
            </a:r>
          </a:p>
          <a:p>
            <a:pPr lvl="2" eaLnBrk="1" hangingPunct="1">
              <a:lnSpc>
                <a:spcPct val="160000"/>
              </a:lnSpc>
              <a:spcBef>
                <a:spcPts val="0"/>
              </a:spcBef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auditing: by analyzing data to discover rules and relationship to detect violators (e.g., correlation and clustering to find outliers)</a:t>
            </a:r>
          </a:p>
          <a:p>
            <a:pPr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migration and integration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migration tools: allow transformations to be specified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ETL (Extraction/Transformation/Loading) tools: allow users to specify transformations through a graphical user interface</a:t>
            </a:r>
          </a:p>
          <a:p>
            <a:pPr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the two processes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and interactive (e.g., Potter’s Wheels)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9BEEEA8-BAB3-41D0-81A4-D8D08C11BD4B}" type="datetime1">
              <a:rPr lang="en-US" smtClean="0"/>
              <a:t>4/30/2020</a:t>
            </a:fld>
            <a:endParaRPr lang="en-US"/>
          </a:p>
        </p:txBody>
      </p:sp>
      <p:sp>
        <p:nvSpPr>
          <p:cNvPr id="16386" name="Rectangle 2061"/>
          <p:cNvSpPr>
            <a:spLocks noGrp="1" noChangeArrowheads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F850F06-415E-4770-9BE5-0380581B52A7}" type="slidenum">
              <a:rPr lang="en-US" altLang="en-US" sz="900"/>
              <a:pPr eaLnBrk="1" hangingPunct="1"/>
              <a:t>16</a:t>
            </a:fld>
            <a:endParaRPr lang="en-US" altLang="en-US" sz="9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059771" y="868316"/>
            <a:ext cx="7886700" cy="382588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as a Process</a:t>
            </a:r>
          </a:p>
        </p:txBody>
      </p:sp>
    </p:spTree>
    <p:extLst>
      <p:ext uri="{BB962C8B-B14F-4D97-AF65-F5344CB8AC3E}">
        <p14:creationId xmlns:p14="http://schemas.microsoft.com/office/powerpoint/2010/main" val="1704639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31984F-EC14-4121-A72A-A8520D31E8E6}" type="datetime1">
              <a:rPr lang="en-US" smtClean="0"/>
              <a:t>4/30/2020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7886700" cy="1798637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Techniques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10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lvl="1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 in missing values, smooth noisy data, identify or remove outliers, and resolve inconsistencies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  <a:p>
            <a:pPr lvl="1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multiple databases, data cubes, or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reduction</a:t>
            </a:r>
          </a:p>
          <a:p>
            <a:pPr lvl="1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</a:p>
          <a:p>
            <a:pPr lvl="1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Numerosity reduction</a:t>
            </a:r>
          </a:p>
          <a:p>
            <a:pPr lvl="1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compression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 and data discretization</a:t>
            </a:r>
          </a:p>
          <a:p>
            <a:pPr lvl="1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</a:t>
            </a:r>
          </a:p>
          <a:p>
            <a:pPr lvl="1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hierarchy generation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4A5E361-DD79-4AED-A060-C14C4C1B1DA3}" type="datetime1">
              <a:rPr lang="en-US" smtClean="0"/>
              <a:t>4/30/2020</a:t>
            </a:fld>
            <a:endParaRPr lang="en-US"/>
          </a:p>
        </p:txBody>
      </p:sp>
      <p:sp>
        <p:nvSpPr>
          <p:cNvPr id="9218" name="Rectangle 2061"/>
          <p:cNvSpPr>
            <a:spLocks noGrp="1" noChangeArrowheads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4F28A1D-A59A-434D-98CE-A1D8929C7AF9}" type="slidenum">
              <a:rPr lang="en-US" altLang="en-US" sz="900"/>
              <a:pPr eaLnBrk="1" hangingPunct="1"/>
              <a:t>18</a:t>
            </a:fld>
            <a:endParaRPr lang="en-US" altLang="en-US" sz="9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28473" y="884190"/>
            <a:ext cx="7886700" cy="41751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Tasks in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798945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278167" y="1325161"/>
            <a:ext cx="8229600" cy="4525963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data from multiple sources into a coherent store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integration: e.g.,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A.cust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-id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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B.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-#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metadata from different sources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identification problem: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real world entities from multiple data sources, e.g., Bill Clinton = William Clinton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and resolving data value conflicts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same real world entity, attribute values from different sources are different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reasons: different representations, different scales, e.g., metric vs. British units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14B5A32-DD6F-4095-AB39-10DB95070972}" type="datetime1">
              <a:rPr lang="en-US" smtClean="0"/>
              <a:t>4/30/2020</a:t>
            </a:fld>
            <a:endParaRPr lang="en-US"/>
          </a:p>
        </p:txBody>
      </p:sp>
      <p:sp>
        <p:nvSpPr>
          <p:cNvPr id="18434" name="Rectangle 2061"/>
          <p:cNvSpPr>
            <a:spLocks noGrp="1" noChangeArrowheads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2AC2F01-1936-4CF6-A33B-9E7AA637D2A6}" type="slidenum">
              <a:rPr lang="en-US" altLang="en-US" sz="900"/>
              <a:pPr eaLnBrk="1" hangingPunct="1"/>
              <a:t>19</a:t>
            </a:fld>
            <a:endParaRPr lang="en-US" altLang="en-US" sz="9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187236" y="816638"/>
            <a:ext cx="7886700" cy="51435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</p:txBody>
      </p:sp>
    </p:spTree>
    <p:extLst>
      <p:ext uri="{BB962C8B-B14F-4D97-AF65-F5344CB8AC3E}">
        <p14:creationId xmlns:p14="http://schemas.microsoft.com/office/powerpoint/2010/main" val="189682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962400"/>
            <a:ext cx="8229600" cy="20574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slides presented here are obtained from the authors of the books and from various other contributors. I hereby acknowledge all the contributors for their material and inputs.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added and modified a few slides to suit the requirements of the course.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4" descr="https://encrypted-tbn3.gstatic.com/images?q=tbn:ANd9GcT-t4XxLvev_e9TkOKa3ViwHYy7BYoQ_ix6S03O-vvhz20xPor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3303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939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D7F69-5DFD-47B0-A26D-94D19EE7288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ED91ADE-EFF3-4CDD-B977-6C55F25CDDBD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DC39E-2756-45EC-8130-E3E31B0D44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4AF9F-B824-4CEB-8760-3AF9A6A36E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064" y="725458"/>
            <a:ext cx="7886700" cy="573087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problems with the Data?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AB5D58-007B-400A-A4D1-464EB3A051B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08237385"/>
              </p:ext>
            </p:extLst>
          </p:nvPr>
        </p:nvGraphicFramePr>
        <p:xfrm>
          <a:off x="628650" y="1555667"/>
          <a:ext cx="8229600" cy="20926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6782">
                  <a:extLst>
                    <a:ext uri="{9D8B030D-6E8A-4147-A177-3AD203B41FA5}">
                      <a16:colId xmlns:a16="http://schemas.microsoft.com/office/drawing/2014/main" val="2014737500"/>
                    </a:ext>
                  </a:extLst>
                </a:gridCol>
                <a:gridCol w="911209">
                  <a:extLst>
                    <a:ext uri="{9D8B030D-6E8A-4147-A177-3AD203B41FA5}">
                      <a16:colId xmlns:a16="http://schemas.microsoft.com/office/drawing/2014/main" val="1162056984"/>
                    </a:ext>
                  </a:extLst>
                </a:gridCol>
                <a:gridCol w="2093385">
                  <a:extLst>
                    <a:ext uri="{9D8B030D-6E8A-4147-A177-3AD203B41FA5}">
                      <a16:colId xmlns:a16="http://schemas.microsoft.com/office/drawing/2014/main" val="2711799418"/>
                    </a:ext>
                  </a:extLst>
                </a:gridCol>
                <a:gridCol w="1460665">
                  <a:extLst>
                    <a:ext uri="{9D8B030D-6E8A-4147-A177-3AD203B41FA5}">
                      <a16:colId xmlns:a16="http://schemas.microsoft.com/office/drawing/2014/main" val="1173476423"/>
                    </a:ext>
                  </a:extLst>
                </a:gridCol>
                <a:gridCol w="2137559">
                  <a:extLst>
                    <a:ext uri="{9D8B030D-6E8A-4147-A177-3AD203B41FA5}">
                      <a16:colId xmlns:a16="http://schemas.microsoft.com/office/drawing/2014/main" val="1725372527"/>
                    </a:ext>
                  </a:extLst>
                </a:gridCol>
              </a:tblGrid>
              <a:tr h="2850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DateOfFirstBuy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Profession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DateOfBirth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1901357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Bill Gates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15-Jan-2015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24, 1981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5033553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27-Jan-2015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27, 1982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2575197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William Gates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15-Jan-2015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24, 1981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9268169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Kennedy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30-Jan-2015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 25,1982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1186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120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D7F69-5DFD-47B0-A26D-94D19EE7288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ED91ADE-EFF3-4CDD-B977-6C55F25CDDBD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DC39E-2756-45EC-8130-E3E31B0D447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21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4AF9F-B824-4CEB-8760-3AF9A6A36E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7554" y="521271"/>
            <a:ext cx="7886700" cy="573087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problems with the Data?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AB5D58-007B-400A-A4D1-464EB3A051B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0862745"/>
              </p:ext>
            </p:extLst>
          </p:nvPr>
        </p:nvGraphicFramePr>
        <p:xfrm>
          <a:off x="388953" y="1433121"/>
          <a:ext cx="8229600" cy="1829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6782">
                  <a:extLst>
                    <a:ext uri="{9D8B030D-6E8A-4147-A177-3AD203B41FA5}">
                      <a16:colId xmlns:a16="http://schemas.microsoft.com/office/drawing/2014/main" val="2014737500"/>
                    </a:ext>
                  </a:extLst>
                </a:gridCol>
                <a:gridCol w="911209">
                  <a:extLst>
                    <a:ext uri="{9D8B030D-6E8A-4147-A177-3AD203B41FA5}">
                      <a16:colId xmlns:a16="http://schemas.microsoft.com/office/drawing/2014/main" val="1162056984"/>
                    </a:ext>
                  </a:extLst>
                </a:gridCol>
                <a:gridCol w="2093385">
                  <a:extLst>
                    <a:ext uri="{9D8B030D-6E8A-4147-A177-3AD203B41FA5}">
                      <a16:colId xmlns:a16="http://schemas.microsoft.com/office/drawing/2014/main" val="2711799418"/>
                    </a:ext>
                  </a:extLst>
                </a:gridCol>
                <a:gridCol w="1460665">
                  <a:extLst>
                    <a:ext uri="{9D8B030D-6E8A-4147-A177-3AD203B41FA5}">
                      <a16:colId xmlns:a16="http://schemas.microsoft.com/office/drawing/2014/main" val="1173476423"/>
                    </a:ext>
                  </a:extLst>
                </a:gridCol>
                <a:gridCol w="2137559">
                  <a:extLst>
                    <a:ext uri="{9D8B030D-6E8A-4147-A177-3AD203B41FA5}">
                      <a16:colId xmlns:a16="http://schemas.microsoft.com/office/drawing/2014/main" val="1725372527"/>
                    </a:ext>
                  </a:extLst>
                </a:gridCol>
              </a:tblGrid>
              <a:tr h="2850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DateOfFirstBuy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Profession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DateOfBirth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1901357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Bill Gates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15-Jan-2015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24, 1981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5033553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27-Jan-2015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27, 1982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2575197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William Gates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15-Jan-2015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24, 1981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9268169"/>
                  </a:ext>
                </a:extLst>
              </a:tr>
              <a:tr h="3861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Kennedy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30-Jan-2015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 25,1982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118631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316803B-7C02-473D-919E-340C3A902553}"/>
              </a:ext>
            </a:extLst>
          </p:cNvPr>
          <p:cNvSpPr/>
          <p:nvPr/>
        </p:nvSpPr>
        <p:spPr>
          <a:xfrm>
            <a:off x="815769" y="3599396"/>
            <a:ext cx="7690015" cy="2153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arenR"/>
            </a:pP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Missing values in Profession column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arenR"/>
            </a:pP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Format of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DateOfFirstBuy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DateOfBirth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different, needs standardization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arenR"/>
            </a:pP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 1 and Row 3 are potentially duplicate data.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arenR"/>
            </a:pP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Both Age and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DateOfBirth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stored. Age is derived attribute.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arenR"/>
            </a:pP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Inconsistent format for name, missing first or last names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arenR"/>
            </a:pP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Entity identification issues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808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data occur often when integration of multiple databases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identification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The same attribute or object may have different names in different databases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Derivable data: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attribute may be a “derived” attribute in another table, e.g., annual revenue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attributes may be able to be detected by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covariance analysis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 integration of the data from multiple sources may help reduce/avoid redundancies and inconsistencies and improve mining speed and quality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7003F6-B6C9-4FC3-A574-109DFB50E392}" type="datetime1">
              <a:rPr lang="en-US" smtClean="0"/>
              <a:t>4/30/2020</a:t>
            </a:fld>
            <a:endParaRPr lang="en-US"/>
          </a:p>
        </p:txBody>
      </p:sp>
      <p:sp>
        <p:nvSpPr>
          <p:cNvPr id="19458" name="Rectangle 2061"/>
          <p:cNvSpPr>
            <a:spLocks noGrp="1" noChangeArrowheads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828694F-9A2F-4638-88E4-D2D22785BBA2}" type="slidenum">
              <a:rPr lang="en-US" altLang="en-US" sz="900"/>
              <a:pPr eaLnBrk="1" hangingPunct="1"/>
              <a:t>22</a:t>
            </a:fld>
            <a:endParaRPr lang="en-US" altLang="en-US" sz="9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713543" y="607983"/>
            <a:ext cx="7886700" cy="446087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Redundancy in Data Integration</a:t>
            </a:r>
          </a:p>
        </p:txBody>
      </p:sp>
    </p:spTree>
    <p:extLst>
      <p:ext uri="{BB962C8B-B14F-4D97-AF65-F5344CB8AC3E}">
        <p14:creationId xmlns:p14="http://schemas.microsoft.com/office/powerpoint/2010/main" val="24405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95990" y="37400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 (Nominal Data)</a:t>
            </a:r>
          </a:p>
        </p:txBody>
      </p:sp>
      <p:graphicFrame>
        <p:nvGraphicFramePr>
          <p:cNvPr id="20485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616684"/>
              </p:ext>
            </p:extLst>
          </p:nvPr>
        </p:nvGraphicFramePr>
        <p:xfrm>
          <a:off x="2296215" y="1890062"/>
          <a:ext cx="3003716" cy="648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4" imgW="2057400" imgH="444500" progId="Equation.3">
                  <p:embed/>
                </p:oleObj>
              </mc:Choice>
              <mc:Fallback>
                <p:oleObj name="Equation" r:id="rId4" imgW="2057400" imgH="444500" progId="Equation.3">
                  <p:embed/>
                  <p:pic>
                    <p:nvPicPr>
                      <p:cNvPr id="2048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215" y="1890062"/>
                        <a:ext cx="3003716" cy="648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" name="Rectangle 2061"/>
          <p:cNvSpPr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/>
            <a:fld id="{D4F61F6E-0C26-48CC-B960-A5386F0A4B0A}" type="slidenum">
              <a:rPr lang="en-US" altLang="en-US" sz="900">
                <a:solidFill>
                  <a:prstClr val="black"/>
                </a:solidFill>
              </a:rPr>
              <a:pPr defTabSz="685800" eaLnBrk="1" hangingPunct="1"/>
              <a:t>23</a:t>
            </a:fld>
            <a:endParaRPr lang="en-US" altLang="en-US" sz="900">
              <a:solidFill>
                <a:prstClr val="black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6707" y="1363227"/>
            <a:ext cx="8297696" cy="414980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l-GR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000" b="1" baseline="300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(chi-square) test</a:t>
            </a:r>
            <a:endParaRPr lang="el-GR" altLang="en-US" sz="2000" b="1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larger the </a:t>
            </a:r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value, the more likely the variables are related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cells that contribute the most to the </a:t>
            </a:r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are those whose actual count is very different from the expected count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does not imply causality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of hospitals and # of car-theft in a city are correlated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are causally linked to the third variable: population</a:t>
            </a:r>
          </a:p>
        </p:txBody>
      </p:sp>
    </p:spTree>
    <p:extLst>
      <p:ext uri="{BB962C8B-B14F-4D97-AF65-F5344CB8AC3E}">
        <p14:creationId xmlns:p14="http://schemas.microsoft.com/office/powerpoint/2010/main" val="545799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31500" y="37400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Chi-Square Calculation: An Example</a:t>
            </a:r>
          </a:p>
        </p:txBody>
      </p:sp>
      <p:graphicFrame>
        <p:nvGraphicFramePr>
          <p:cNvPr id="21509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60399"/>
              </p:ext>
            </p:extLst>
          </p:nvPr>
        </p:nvGraphicFramePr>
        <p:xfrm>
          <a:off x="2892722" y="3896861"/>
          <a:ext cx="5573276" cy="533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4" imgW="4381500" imgH="419100" progId="Equation.3">
                  <p:embed/>
                </p:oleObj>
              </mc:Choice>
              <mc:Fallback>
                <p:oleObj name="Equation" r:id="rId4" imgW="4381500" imgH="419100" progId="Equation.3">
                  <p:embed/>
                  <p:pic>
                    <p:nvPicPr>
                      <p:cNvPr id="2150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722" y="3896861"/>
                        <a:ext cx="5573276" cy="533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6" name="Rectangle 2061"/>
          <p:cNvSpPr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/>
            <a:fld id="{82E74DF2-DF4A-415D-82C2-58C41A0E1E32}" type="slidenum">
              <a:rPr lang="en-US" altLang="en-US" sz="900">
                <a:solidFill>
                  <a:prstClr val="black"/>
                </a:solidFill>
              </a:rPr>
              <a:pPr defTabSz="685800" eaLnBrk="1" hangingPunct="1"/>
              <a:t>24</a:t>
            </a:fld>
            <a:endParaRPr lang="en-US" altLang="en-US" sz="900" dirty="0">
              <a:solidFill>
                <a:prstClr val="black"/>
              </a:solidFill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4311" y="1454526"/>
            <a:ext cx="8169171" cy="43781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l-G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(chi-square) calculation (numbers in parenthesis are expected counts calculated based on the data distribution in the two categories)</a:t>
            </a:r>
            <a:endParaRPr lang="el-G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that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like_science_fiction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play_chess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correlated in the group</a:t>
            </a:r>
          </a:p>
        </p:txBody>
      </p:sp>
      <p:graphicFrame>
        <p:nvGraphicFramePr>
          <p:cNvPr id="26726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166614"/>
              </p:ext>
            </p:extLst>
          </p:nvPr>
        </p:nvGraphicFramePr>
        <p:xfrm>
          <a:off x="2098964" y="1586884"/>
          <a:ext cx="4572001" cy="1196580"/>
        </p:xfrm>
        <a:graphic>
          <a:graphicData uri="http://schemas.openxmlformats.org/drawingml/2006/table">
            <a:tbl>
              <a:tblPr/>
              <a:tblGrid>
                <a:gridCol w="166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8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Play chess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play chess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 (row)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Like science fiction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250(90)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200(360)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like science fiction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50(210)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1000(840)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1050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Sum(col.)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216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0767" y="612560"/>
            <a:ext cx="7886700" cy="638860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 (Numeric Data)</a:t>
            </a:r>
          </a:p>
        </p:txBody>
      </p:sp>
      <p:graphicFrame>
        <p:nvGraphicFramePr>
          <p:cNvPr id="2253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511487"/>
              </p:ext>
            </p:extLst>
          </p:nvPr>
        </p:nvGraphicFramePr>
        <p:xfrm>
          <a:off x="2177047" y="2099591"/>
          <a:ext cx="3699970" cy="65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4" imgW="2870200" imgH="508000" progId="Equation.3">
                  <p:embed/>
                </p:oleObj>
              </mc:Choice>
              <mc:Fallback>
                <p:oleObj name="Equation" r:id="rId4" imgW="2870200" imgH="508000" progId="Equation.3">
                  <p:embed/>
                  <p:pic>
                    <p:nvPicPr>
                      <p:cNvPr id="2253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7047" y="2099591"/>
                        <a:ext cx="3699970" cy="65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0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06491" y="5550262"/>
            <a:ext cx="2133600" cy="2738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/>
            <a:fld id="{7ECC1FEF-E7C9-4636-8212-3C5705F36D5D}" type="slidenum">
              <a:rPr lang="en-US" altLang="en-US" sz="900">
                <a:solidFill>
                  <a:prstClr val="black"/>
                </a:solidFill>
              </a:rPr>
              <a:pPr defTabSz="685800" eaLnBrk="1" hangingPunct="1"/>
              <a:t>25</a:t>
            </a:fld>
            <a:endParaRPr lang="en-US" altLang="en-US" sz="900" dirty="0">
              <a:solidFill>
                <a:prstClr val="black"/>
              </a:solidFill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0047" y="1397223"/>
            <a:ext cx="8028128" cy="4479793"/>
          </a:xfrm>
        </p:spPr>
        <p:txBody>
          <a:bodyPr>
            <a:normAutofit/>
          </a:bodyPr>
          <a:lstStyle/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 (also called </a:t>
            </a:r>
            <a:r>
              <a:rPr lang="en-US" altLang="en-US" sz="18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Pearson’s product moment coefficient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n is the number of tuples,       and      are the respective means of A and B, 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respective standard deviation of A and B, and 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the sum of the AB cross-product.</a:t>
            </a: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0, A and B are positively correlated (A’s values increase as B’s).  The higher, the stronger correlation.</a:t>
            </a:r>
          </a:p>
          <a:p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0: independent; 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0: negatively correlated</a:t>
            </a:r>
          </a:p>
        </p:txBody>
      </p:sp>
      <p:graphicFrame>
        <p:nvGraphicFramePr>
          <p:cNvPr id="22534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796927798"/>
              </p:ext>
            </p:extLst>
          </p:nvPr>
        </p:nvGraphicFramePr>
        <p:xfrm>
          <a:off x="3914645" y="3463402"/>
          <a:ext cx="191690" cy="25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6" imgW="152268" imgH="203024" progId="Equation.3">
                  <p:embed/>
                </p:oleObj>
              </mc:Choice>
              <mc:Fallback>
                <p:oleObj name="Equation" r:id="rId6" imgW="152268" imgH="203024" progId="Equation.3">
                  <p:embed/>
                  <p:pic>
                    <p:nvPicPr>
                      <p:cNvPr id="2253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645" y="3463402"/>
                        <a:ext cx="191690" cy="255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032887"/>
              </p:ext>
            </p:extLst>
          </p:nvPr>
        </p:nvGraphicFramePr>
        <p:xfrm>
          <a:off x="4670724" y="3444135"/>
          <a:ext cx="221456" cy="29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8" imgW="152268" imgH="203024" progId="Equation.3">
                  <p:embed/>
                </p:oleObj>
              </mc:Choice>
              <mc:Fallback>
                <p:oleObj name="Equation" r:id="rId8" imgW="152268" imgH="203024" progId="Equation.3">
                  <p:embed/>
                  <p:pic>
                    <p:nvPicPr>
                      <p:cNvPr id="2253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724" y="3444135"/>
                        <a:ext cx="221456" cy="294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7682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87112" y="400637"/>
            <a:ext cx="8515350" cy="1286121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(viewed as linear relationship)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362319" y="1568172"/>
            <a:ext cx="7902791" cy="1450235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measures the linear relationship between objects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compute correlation, we standardize data objects, A and B, and then take their dot product</a:t>
            </a:r>
          </a:p>
        </p:txBody>
      </p:sp>
      <p:sp>
        <p:nvSpPr>
          <p:cNvPr id="24578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/>
            <a:fld id="{20EBDFD0-C8A3-4154-9E68-958B631A1566}" type="slidenum">
              <a:rPr lang="en-US" altLang="en-US" sz="900">
                <a:solidFill>
                  <a:prstClr val="black"/>
                </a:solidFill>
              </a:rPr>
              <a:pPr defTabSz="685800" eaLnBrk="1" hangingPunct="1"/>
              <a:t>26</a:t>
            </a:fld>
            <a:endParaRPr lang="en-US" altLang="en-US" sz="900">
              <a:solidFill>
                <a:prstClr val="black"/>
              </a:solidFill>
            </a:endParaRPr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2395538" y="3439716"/>
          <a:ext cx="39909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Equation" r:id="rId4" imgW="1778000" imgH="228600" progId="Equation.3">
                  <p:embed/>
                </p:oleObj>
              </mc:Choice>
              <mc:Fallback>
                <p:oleObj name="Equation" r:id="rId4" imgW="1778000" imgH="228600" progId="Equation.3">
                  <p:embed/>
                  <p:pic>
                    <p:nvPicPr>
                      <p:cNvPr id="2458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3439716"/>
                        <a:ext cx="39909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71074"/>
              </p:ext>
            </p:extLst>
          </p:nvPr>
        </p:nvGraphicFramePr>
        <p:xfrm>
          <a:off x="2399007" y="4081129"/>
          <a:ext cx="3942160" cy="515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Equation" r:id="rId6" imgW="1752600" imgH="228600" progId="Equation.3">
                  <p:embed/>
                </p:oleObj>
              </mc:Choice>
              <mc:Fallback>
                <p:oleObj name="Equation" r:id="rId6" imgW="1752600" imgH="228600" progId="Equation.3">
                  <p:embed/>
                  <p:pic>
                    <p:nvPicPr>
                      <p:cNvPr id="2458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9007" y="4081129"/>
                        <a:ext cx="3942160" cy="515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6"/>
          <p:cNvGraphicFramePr>
            <a:graphicFrameLocks noChangeAspect="1"/>
          </p:cNvGraphicFramePr>
          <p:nvPr/>
        </p:nvGraphicFramePr>
        <p:xfrm>
          <a:off x="2378869" y="4868466"/>
          <a:ext cx="3454004" cy="446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Equation" r:id="rId8" imgW="1574800" imgH="203200" progId="Equation.3">
                  <p:embed/>
                </p:oleObj>
              </mc:Choice>
              <mc:Fallback>
                <p:oleObj name="Equation" r:id="rId8" imgW="1574800" imgH="203200" progId="Equation.3">
                  <p:embed/>
                  <p:pic>
                    <p:nvPicPr>
                      <p:cNvPr id="2458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869" y="4868466"/>
                        <a:ext cx="3454004" cy="446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213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90" y="2771239"/>
            <a:ext cx="1835944" cy="527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789" y="2208074"/>
            <a:ext cx="6378179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19894" y="585928"/>
            <a:ext cx="7886700" cy="963784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Covariance (Numeric Data)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392689" y="1504155"/>
            <a:ext cx="7886700" cy="28391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Covariance is similar to correlation</a:t>
            </a:r>
          </a:p>
          <a:p>
            <a:pPr>
              <a:lnSpc>
                <a:spcPct val="11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n is the number of tuples,      and      are the respective mean or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values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and B, 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respective standard deviation of A and B</a:t>
            </a:r>
          </a:p>
          <a:p>
            <a:pPr>
              <a:lnSpc>
                <a:spcPct val="11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covariance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altLang="en-US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0, then A and B both tend to be larger than their expected values</a:t>
            </a:r>
          </a:p>
          <a:p>
            <a:pPr>
              <a:lnSpc>
                <a:spcPct val="11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covariance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altLang="en-US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0 then if A is larger than its expected value, B is likely to be smaller than its expected value</a:t>
            </a:r>
          </a:p>
          <a:p>
            <a:pPr>
              <a:lnSpc>
                <a:spcPct val="80000"/>
              </a:lnSpc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altLang="en-US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</p:txBody>
      </p:sp>
      <p:sp>
        <p:nvSpPr>
          <p:cNvPr id="25604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5581434"/>
            <a:ext cx="2133600" cy="2738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/>
            <a:fld id="{4A5B38A1-6F51-48B0-84B2-869D0F62699A}" type="slidenum">
              <a:rPr lang="en-US" altLang="en-US" sz="788">
                <a:solidFill>
                  <a:srgbClr val="E7E6E6">
                    <a:lumMod val="75000"/>
                  </a:srgbClr>
                </a:solidFill>
              </a:rPr>
              <a:pPr defTabSz="685800" eaLnBrk="1" hangingPunct="1"/>
              <a:t>27</a:t>
            </a:fld>
            <a:endParaRPr lang="en-US" altLang="en-US" sz="788">
              <a:solidFill>
                <a:srgbClr val="E7E6E6">
                  <a:lumMod val="75000"/>
                </a:srgbClr>
              </a:solidFill>
            </a:endParaRPr>
          </a:p>
        </p:txBody>
      </p:sp>
      <p:graphicFrame>
        <p:nvGraphicFramePr>
          <p:cNvPr id="2560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875998"/>
              </p:ext>
            </p:extLst>
          </p:nvPr>
        </p:nvGraphicFramePr>
        <p:xfrm>
          <a:off x="3851499" y="3542030"/>
          <a:ext cx="191691" cy="254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6" imgW="152268" imgH="203024" progId="Equation.3">
                  <p:embed/>
                </p:oleObj>
              </mc:Choice>
              <mc:Fallback>
                <p:oleObj name="Equation" r:id="rId6" imgW="152268" imgH="203024" progId="Equation.3">
                  <p:embed/>
                  <p:pic>
                    <p:nvPicPr>
                      <p:cNvPr id="2560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499" y="3542030"/>
                        <a:ext cx="191691" cy="254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654937"/>
              </p:ext>
            </p:extLst>
          </p:nvPr>
        </p:nvGraphicFramePr>
        <p:xfrm>
          <a:off x="4521966" y="3522008"/>
          <a:ext cx="221456" cy="294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8" imgW="152268" imgH="203024" progId="Equation.3">
                  <p:embed/>
                </p:oleObj>
              </mc:Choice>
              <mc:Fallback>
                <p:oleObj name="Equation" r:id="rId8" imgW="152268" imgH="203024" progId="Equation.3">
                  <p:embed/>
                  <p:pic>
                    <p:nvPicPr>
                      <p:cNvPr id="2560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966" y="3522008"/>
                        <a:ext cx="221456" cy="294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Box 2"/>
          <p:cNvSpPr txBox="1">
            <a:spLocks noChangeArrowheads="1"/>
          </p:cNvSpPr>
          <p:nvPr/>
        </p:nvSpPr>
        <p:spPr bwMode="auto">
          <a:xfrm>
            <a:off x="1958689" y="2884349"/>
            <a:ext cx="19799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/>
            <a:r>
              <a:rPr lang="en-US" altLang="en-US" sz="1500">
                <a:solidFill>
                  <a:prstClr val="black"/>
                </a:solidFill>
                <a:latin typeface="Calibri" panose="020F0502020204030204" pitchFamily="34" charset="0"/>
              </a:rPr>
              <a:t>Correlation coefficient:</a:t>
            </a:r>
          </a:p>
        </p:txBody>
      </p:sp>
    </p:spTree>
    <p:extLst>
      <p:ext uri="{BB962C8B-B14F-4D97-AF65-F5344CB8AC3E}">
        <p14:creationId xmlns:p14="http://schemas.microsoft.com/office/powerpoint/2010/main" val="1020123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099939"/>
            <a:ext cx="5029200" cy="48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itle 1"/>
          <p:cNvSpPr>
            <a:spLocks noGrp="1"/>
          </p:cNvSpPr>
          <p:nvPr>
            <p:ph type="title"/>
          </p:nvPr>
        </p:nvSpPr>
        <p:spPr>
          <a:xfrm>
            <a:off x="202622" y="859317"/>
            <a:ext cx="7886700" cy="443129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Co-Variance: 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04363" y="1186433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simplified in computation as</a:t>
            </a:r>
          </a:p>
          <a:p>
            <a:pPr>
              <a:lnSpc>
                <a:spcPct val="150000"/>
              </a:lnSpc>
              <a:defRPr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two stocks A and B have the following values in one week:  (2, 5), (3, 8), (5, 10), (4, 11), (6, 14). </a:t>
            </a:r>
          </a:p>
          <a:p>
            <a:pPr>
              <a:lnSpc>
                <a:spcPct val="150000"/>
              </a:lnSpc>
              <a:defRPr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 If the stocks are affected by the same industry trends, will their prices rise or fall together?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E(A) = (2 + 3 + 5 + 4 + 6)/ 5 = 20/5 = 4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E(B) = (5 + 8 + 10 + 11 + 14) /5 = 48/5 = 9.6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(A,B) = (2×5+3×8+5×10+4×11+6×14)/5 − 4 × 9.6 = 4</a:t>
            </a:r>
          </a:p>
          <a:p>
            <a:pPr>
              <a:lnSpc>
                <a:spcPct val="150000"/>
              </a:lnSpc>
              <a:defRPr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A and B rise together since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B) &gt; 0.</a:t>
            </a:r>
          </a:p>
        </p:txBody>
      </p: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522" y="2904259"/>
            <a:ext cx="3200400" cy="344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336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 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>
          <a:xfrm>
            <a:off x="566506" y="1319597"/>
            <a:ext cx="78867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types of attributes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Nominal—values from an unordered set, e.g., color, profession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Ordinal—values from an ordered set, e.g., military or academic rank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Numeric—real numbers, e.g., integer or real numbers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Discretization: Divide the range of a continuous attribute into intervals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labels can then be used to replace actual data values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data size by discretization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vs.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(top-down) vs. merge (bottom-up)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 can be performed recursively on an attribute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for further analysis, e.g., classification</a:t>
            </a:r>
          </a:p>
        </p:txBody>
      </p:sp>
      <p:sp>
        <p:nvSpPr>
          <p:cNvPr id="57346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/>
            <a:fld id="{E7795079-0FF2-4C60-8174-3C133B63C5BC}" type="slidenum">
              <a:rPr lang="en-US" altLang="en-US" sz="900">
                <a:solidFill>
                  <a:prstClr val="black"/>
                </a:solidFill>
              </a:rPr>
              <a:pPr defTabSz="685800" eaLnBrk="1" hangingPunct="1"/>
              <a:t>29</a:t>
            </a:fld>
            <a:endParaRPr lang="en-US" altLang="en-US" sz="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0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2FF6066-5D2B-4B97-97B5-0EC9ACD7CC30}" type="datetime1">
              <a:rPr lang="en-US" smtClean="0"/>
              <a:t>4/30/2020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7886700" cy="188912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Concepts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508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061"/>
          <p:cNvSpPr txBox="1">
            <a:spLocks noGrp="1" noChangeArrowheads="1"/>
          </p:cNvSpPr>
          <p:nvPr/>
        </p:nvSpPr>
        <p:spPr bwMode="auto">
          <a:xfrm>
            <a:off x="6572250" y="5715000"/>
            <a:ext cx="1428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defTabSz="685800" eaLnBrk="1" hangingPunct="1"/>
            <a:fld id="{FD4A8F9D-268A-4196-A358-40DBD06B798D}" type="slidenum">
              <a:rPr lang="en-US" altLang="en-US" sz="900">
                <a:solidFill>
                  <a:prstClr val="black"/>
                </a:solidFill>
              </a:rPr>
              <a:pPr algn="r" defTabSz="685800" eaLnBrk="1" hangingPunct="1"/>
              <a:t>30</a:t>
            </a:fld>
            <a:endParaRPr lang="en-US" altLang="en-US" sz="900">
              <a:solidFill>
                <a:prstClr val="black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Discretization Methods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>
          <a:xfrm>
            <a:off x="522118" y="1301843"/>
            <a:ext cx="78867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methods: All the methods can be applied recursively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Binning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split,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analysis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split, unsupervised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analysis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(unsupervised, top-down split or bottom-up merge)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Decision-tree analysis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(supervised, top-down split)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Correlation (e.g., </a:t>
            </a:r>
            <a:r>
              <a:rPr lang="en-US" altLang="en-US" baseline="30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analysis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(unsupervised, bottom-up merge)</a:t>
            </a:r>
          </a:p>
        </p:txBody>
      </p:sp>
    </p:spTree>
    <p:extLst>
      <p:ext uri="{BB962C8B-B14F-4D97-AF65-F5344CB8AC3E}">
        <p14:creationId xmlns:p14="http://schemas.microsoft.com/office/powerpoint/2010/main" val="3825398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Discretization: Binning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>
          <a:xfrm>
            <a:off x="406708" y="1319598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Equal-width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(distance)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the range into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intervals of equal size: </a:t>
            </a:r>
            <a:r>
              <a:rPr lang="en-US" altLang="en-US" dirty="0">
                <a:solidFill>
                  <a:srgbClr val="3951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 grid</a:t>
            </a:r>
            <a:endParaRPr lang="en-US" altLang="en-US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lowest and highest values of the attribute, the width of intervals will be: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straightforward, but outliers may dominate presentation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Skewed data is not handled well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Equal-depth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(frequency)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the range into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intervals, each containing approximately same number of samples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data scaling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categorical attributes can be tricky</a:t>
            </a:r>
          </a:p>
        </p:txBody>
      </p:sp>
      <p:sp>
        <p:nvSpPr>
          <p:cNvPr id="59394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/>
            <a:fld id="{DD7E324F-85E2-4CF6-AE9C-E9B0819BA0E8}" type="slidenum">
              <a:rPr lang="en-US" altLang="en-US" sz="900">
                <a:solidFill>
                  <a:prstClr val="black"/>
                </a:solidFill>
              </a:rPr>
              <a:pPr defTabSz="685800" eaLnBrk="1" hangingPunct="1"/>
              <a:t>31</a:t>
            </a:fld>
            <a:endParaRPr lang="en-US" altLang="en-US" sz="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745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83153" y="571801"/>
            <a:ext cx="7886700" cy="99417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Binning Methods for Data Smoothing</a:t>
            </a:r>
          </a:p>
        </p:txBody>
      </p:sp>
      <p:sp>
        <p:nvSpPr>
          <p:cNvPr id="6041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5539870"/>
            <a:ext cx="2133600" cy="2738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/>
            <a:fld id="{8658346D-0A1F-4A24-B790-5CD68740C22C}" type="slidenum">
              <a:rPr lang="en-US" altLang="en-US" sz="900">
                <a:solidFill>
                  <a:srgbClr val="E7E6E6">
                    <a:lumMod val="75000"/>
                  </a:srgbClr>
                </a:solidFill>
              </a:rPr>
              <a:pPr defTabSz="685800" eaLnBrk="1" hangingPunct="1"/>
              <a:t>32</a:t>
            </a:fld>
            <a:endParaRPr lang="en-US" altLang="en-US" sz="900">
              <a:solidFill>
                <a:srgbClr val="E7E6E6">
                  <a:lumMod val="75000"/>
                </a:srgb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186" y="1646738"/>
            <a:ext cx="4200525" cy="342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97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061"/>
          <p:cNvSpPr txBox="1">
            <a:spLocks noGrp="1" noChangeArrowheads="1"/>
          </p:cNvSpPr>
          <p:nvPr/>
        </p:nvSpPr>
        <p:spPr bwMode="auto">
          <a:xfrm>
            <a:off x="6572250" y="5715000"/>
            <a:ext cx="14287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defTabSz="685800" eaLnBrk="1" hangingPunct="1"/>
            <a:fld id="{E917ACDC-C991-467B-B2B3-9027D46802EC}" type="slidenum">
              <a:rPr lang="en-US" altLang="en-US" sz="900">
                <a:solidFill>
                  <a:prstClr val="black"/>
                </a:solidFill>
              </a:rPr>
              <a:pPr algn="r" defTabSz="685800" eaLnBrk="1" hangingPunct="1"/>
              <a:t>33</a:t>
            </a:fld>
            <a:endParaRPr lang="en-US" altLang="en-US" sz="900">
              <a:solidFill>
                <a:prstClr val="black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-115410" y="635608"/>
            <a:ext cx="8380268" cy="530261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 by Classification &amp; Correlation Analysis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>
          <a:xfrm>
            <a:off x="415586" y="1301843"/>
            <a:ext cx="7886700" cy="4351338"/>
          </a:xfrm>
          <a:noFill/>
        </p:spPr>
        <p:txBody>
          <a:bodyPr vert="horz" lIns="67866" tIns="33338" rIns="67866" bIns="33338" rtlCol="0">
            <a:normAutofit lnSpcReduction="10000"/>
          </a:bodyPr>
          <a:lstStyle/>
          <a:p>
            <a:pPr marL="214313" indent="-214313" algn="just">
              <a:lnSpc>
                <a:spcPct val="145000"/>
              </a:lnSpc>
              <a:tabLst>
                <a:tab pos="898922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(e.g., decision tree analysis)</a:t>
            </a:r>
          </a:p>
          <a:p>
            <a:pPr lvl="1" algn="just">
              <a:lnSpc>
                <a:spcPct val="145000"/>
              </a:lnSpc>
              <a:tabLst>
                <a:tab pos="898922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Supervised: Given class labels, e.g., cancerous vs. benign</a:t>
            </a:r>
          </a:p>
          <a:p>
            <a:pPr lvl="1" algn="just">
              <a:lnSpc>
                <a:spcPct val="145000"/>
              </a:lnSpc>
              <a:tabLst>
                <a:tab pos="898922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determine split point (discretization point)</a:t>
            </a:r>
          </a:p>
          <a:p>
            <a:pPr lvl="1" algn="just">
              <a:lnSpc>
                <a:spcPct val="145000"/>
              </a:lnSpc>
              <a:tabLst>
                <a:tab pos="898922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Top-down, recursive split</a:t>
            </a:r>
          </a:p>
          <a:p>
            <a:pPr lvl="1" algn="just">
              <a:lnSpc>
                <a:spcPct val="145000"/>
              </a:lnSpc>
              <a:tabLst>
                <a:tab pos="898922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to be covered in Chapter “Classification”</a:t>
            </a:r>
          </a:p>
          <a:p>
            <a:pPr marL="214313" indent="-214313" algn="just">
              <a:lnSpc>
                <a:spcPct val="145000"/>
              </a:lnSpc>
              <a:tabLst>
                <a:tab pos="898922" algn="l"/>
              </a:tabLs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 (e.g., Chi-merge: </a:t>
            </a:r>
            <a:r>
              <a:rPr lang="el-G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discretization)</a:t>
            </a:r>
          </a:p>
          <a:p>
            <a:pPr lvl="1" algn="just">
              <a:lnSpc>
                <a:spcPct val="145000"/>
              </a:lnSpc>
              <a:tabLst>
                <a:tab pos="898922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Supervised: use class information</a:t>
            </a:r>
          </a:p>
          <a:p>
            <a:pPr lvl="1" algn="just">
              <a:lnSpc>
                <a:spcPct val="145000"/>
              </a:lnSpc>
              <a:tabLst>
                <a:tab pos="898922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merge: find the best neighboring intervals (those having similar distributions of classes, i.e., low 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values) to merge</a:t>
            </a:r>
          </a:p>
          <a:p>
            <a:pPr lvl="1" algn="just">
              <a:lnSpc>
                <a:spcPct val="145000"/>
              </a:lnSpc>
              <a:tabLst>
                <a:tab pos="898922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performed recursively, until a predefined stopping condition</a:t>
            </a:r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2400300" y="3600450"/>
            <a:ext cx="12001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>
              <a:spcBef>
                <a:spcPct val="50000"/>
              </a:spcBef>
            </a:pPr>
            <a:endParaRPr lang="en-US" altLang="en-US" sz="105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62470" name="Rectangle 7"/>
          <p:cNvSpPr>
            <a:spLocks noChangeArrowheads="1"/>
          </p:cNvSpPr>
          <p:nvPr/>
        </p:nvSpPr>
        <p:spPr bwMode="auto">
          <a:xfrm>
            <a:off x="2431257" y="5345906"/>
            <a:ext cx="18473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>
              <a:spcBef>
                <a:spcPct val="50000"/>
              </a:spcBef>
            </a:pPr>
            <a:endParaRPr lang="en-US" altLang="en-US" sz="105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935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87" y="562924"/>
            <a:ext cx="7886700" cy="99417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Reduction Strategies</a:t>
            </a:r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363630" y="1354741"/>
            <a:ext cx="8345364" cy="5188101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reduction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Obtain a reduced representation of the data set that is much smaller in volume but yet produces the same (or almost the same) analytical results</a:t>
            </a:r>
          </a:p>
          <a:p>
            <a:pPr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data reduction? — A database/data warehouse may store terabytes of data.  Complex data analysis may take a very long time to run on the complete data set.</a:t>
            </a:r>
          </a:p>
          <a:p>
            <a:pPr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reduction strategies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reduction, e.g., remove unimportant attributes</a:t>
            </a:r>
          </a:p>
          <a:p>
            <a:pPr lvl="2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 transforms</a:t>
            </a:r>
          </a:p>
          <a:p>
            <a:pPr lvl="2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Components Analysis (PCA)</a:t>
            </a:r>
          </a:p>
          <a:p>
            <a:pPr lvl="2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subset selection, feature creation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Numerosity reduction (some simply call it: Data Reduction)</a:t>
            </a:r>
          </a:p>
          <a:p>
            <a:pPr lvl="2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Log-Linear Models</a:t>
            </a:r>
          </a:p>
          <a:p>
            <a:pPr lvl="2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Histograms, clustering, sampling</a:t>
            </a:r>
          </a:p>
          <a:p>
            <a:pPr lvl="2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cube aggregation</a:t>
            </a:r>
          </a:p>
          <a:p>
            <a:pPr lvl="1" eaLnBrk="1" hangingPunct="1">
              <a:lnSpc>
                <a:spcPct val="170000"/>
              </a:lnSpc>
              <a:spcBef>
                <a:spcPts val="0"/>
              </a:spcBef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compression</a:t>
            </a:r>
          </a:p>
        </p:txBody>
      </p:sp>
      <p:sp>
        <p:nvSpPr>
          <p:cNvPr id="28674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/>
            <a:fld id="{E8D3D477-1220-41FB-BCB8-7EC3FAB07525}" type="slidenum">
              <a:rPr lang="en-US" altLang="en-US" sz="900">
                <a:solidFill>
                  <a:prstClr val="black"/>
                </a:solidFill>
              </a:rPr>
              <a:pPr defTabSz="685800" eaLnBrk="1" hangingPunct="1"/>
              <a:t>34</a:t>
            </a:fld>
            <a:endParaRPr lang="en-US" altLang="en-US" sz="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343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574" y="546683"/>
            <a:ext cx="7886700" cy="99417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Reduction : Dimensionality Reduction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397830" y="1363986"/>
            <a:ext cx="7886700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Curse of dimensionality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dimensionality increases, data becomes increasingly sparse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and distance between points, which is critical to clustering, outlier analysis, becomes less meaningful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possible combinations of subspaces will grow exponentially</a:t>
            </a:r>
          </a:p>
          <a:p>
            <a:pPr eaLnBrk="1" hangingPunct="1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the curse of dimensionality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eliminate irrelevant features and reduce noise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time and space required in data mining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easier visualization</a:t>
            </a:r>
          </a:p>
          <a:p>
            <a:pPr eaLnBrk="1" hangingPunct="1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 techniques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 transforms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and nonlinear techniques (e.g., feature selection)</a:t>
            </a:r>
          </a:p>
        </p:txBody>
      </p:sp>
      <p:sp>
        <p:nvSpPr>
          <p:cNvPr id="29698" name="Rectangle 206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00" eaLnBrk="1" hangingPunct="1"/>
            <a:fld id="{0ECC9B90-D819-48EF-98B6-B78D4DA5221F}" type="slidenum">
              <a:rPr lang="en-US" altLang="en-US" sz="900">
                <a:solidFill>
                  <a:prstClr val="black"/>
                </a:solidFill>
              </a:rPr>
              <a:pPr defTabSz="685800" eaLnBrk="1" hangingPunct="1"/>
              <a:t>35</a:t>
            </a:fld>
            <a:endParaRPr lang="en-US" altLang="en-US" sz="9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908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2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91" y="1490655"/>
            <a:ext cx="3610547" cy="2708483"/>
          </a:xfrm>
          <a:noFill/>
        </p:spPr>
      </p:pic>
      <p:sp>
        <p:nvSpPr>
          <p:cNvPr id="39939" name="Rectangle 10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300" dirty="0"/>
              <a:t>When dimensionality increases, data becomes increasingly sparse in the space that it occupies</a:t>
            </a:r>
          </a:p>
          <a:p>
            <a:endParaRPr lang="en-US" sz="300" dirty="0"/>
          </a:p>
          <a:p>
            <a:r>
              <a:rPr lang="en-US" sz="300" dirty="0"/>
              <a:t>Definitions of density and distance between points, which are critical for clustering and outlier detection, become less meaningful</a:t>
            </a:r>
          </a:p>
        </p:txBody>
      </p:sp>
      <p:sp>
        <p:nvSpPr>
          <p:cNvPr id="39938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-1340528" y="729449"/>
            <a:ext cx="8280400" cy="5334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Curse of Dimensionality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676400" y="3657600"/>
            <a:ext cx="1600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717675" y="5984875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  <p:sp>
        <p:nvSpPr>
          <p:cNvPr id="39943" name="Text Box 13"/>
          <p:cNvSpPr txBox="1">
            <a:spLocks noChangeArrowheads="1"/>
          </p:cNvSpPr>
          <p:nvPr/>
        </p:nvSpPr>
        <p:spPr bwMode="auto">
          <a:xfrm>
            <a:off x="4429959" y="4297532"/>
            <a:ext cx="53340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4300" indent="-114300"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generate 500 points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difference between max and min distance between any pair of points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99FBC-6CD7-4C3B-9C91-C49DF5589AD9}"/>
              </a:ext>
            </a:extLst>
          </p:cNvPr>
          <p:cNvSpPr txBox="1"/>
          <p:nvPr/>
        </p:nvSpPr>
        <p:spPr>
          <a:xfrm>
            <a:off x="159799" y="1411549"/>
            <a:ext cx="45009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dimensionality increases, data becomes increasingly sparse in the space that it occupies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 of density and distance between points, which are critical for clustering and outlier detection, become less meaningful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CD7BF78-B65C-4E68-AC8F-D39EE1816D60}" type="datetime1">
              <a:rPr lang="en-US" smtClean="0"/>
              <a:t>4/30/2020</a:t>
            </a:fld>
            <a:endParaRPr lang="en-US"/>
          </a:p>
        </p:txBody>
      </p:sp>
      <p:sp>
        <p:nvSpPr>
          <p:cNvPr id="30722" name="Rectangle 2061"/>
          <p:cNvSpPr>
            <a:spLocks noGrp="1" noChangeArrowheads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DFCA6EC-2325-477D-A28E-416C458E8CB3}" type="slidenum">
              <a:rPr lang="en-US" altLang="en-US" sz="900"/>
              <a:pPr eaLnBrk="1" hangingPunct="1"/>
              <a:t>37</a:t>
            </a:fld>
            <a:endParaRPr lang="en-US" altLang="en-US" sz="9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93947" y="768489"/>
            <a:ext cx="7886700" cy="4873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Data to a New Space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2400300" y="3600450"/>
            <a:ext cx="12001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050" b="1">
              <a:latin typeface="Arial" panose="020B0604020202020204" pitchFamily="34" charset="0"/>
            </a:endParaRP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2431257" y="5345906"/>
            <a:ext cx="18473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050" b="1">
              <a:latin typeface="Arial" panose="020B0604020202020204" pitchFamily="34" charset="0"/>
            </a:endParaRPr>
          </a:p>
        </p:txBody>
      </p:sp>
      <p:pic>
        <p:nvPicPr>
          <p:cNvPr id="3072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3"/>
          <a:stretch>
            <a:fillRect/>
          </a:stretch>
        </p:blipFill>
        <p:spPr bwMode="auto">
          <a:xfrm>
            <a:off x="5486400" y="2628901"/>
            <a:ext cx="2514600" cy="205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3"/>
          <a:stretch>
            <a:fillRect/>
          </a:stretch>
        </p:blipFill>
        <p:spPr bwMode="auto">
          <a:xfrm>
            <a:off x="1143001" y="2628901"/>
            <a:ext cx="2570560" cy="205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" r="6209"/>
          <a:stretch>
            <a:fillRect/>
          </a:stretch>
        </p:blipFill>
        <p:spPr bwMode="auto">
          <a:xfrm>
            <a:off x="3429000" y="2628901"/>
            <a:ext cx="2343150" cy="205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0" name="Text Box 9"/>
          <p:cNvSpPr txBox="1">
            <a:spLocks noChangeArrowheads="1"/>
          </p:cNvSpPr>
          <p:nvPr/>
        </p:nvSpPr>
        <p:spPr bwMode="auto">
          <a:xfrm>
            <a:off x="1657350" y="4914900"/>
            <a:ext cx="14287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50" b="1">
                <a:latin typeface="Arial" panose="020B0604020202020204" pitchFamily="34" charset="0"/>
              </a:rPr>
              <a:t>Two Sine Waves</a:t>
            </a:r>
          </a:p>
        </p:txBody>
      </p:sp>
      <p:sp>
        <p:nvSpPr>
          <p:cNvPr id="30731" name="Text Box 10"/>
          <p:cNvSpPr txBox="1">
            <a:spLocks noChangeArrowheads="1"/>
          </p:cNvSpPr>
          <p:nvPr/>
        </p:nvSpPr>
        <p:spPr bwMode="auto">
          <a:xfrm>
            <a:off x="3714750" y="4972050"/>
            <a:ext cx="18859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50" b="1">
                <a:latin typeface="Arial" panose="020B0604020202020204" pitchFamily="34" charset="0"/>
              </a:rPr>
              <a:t>Two Sine Waves + Noise</a:t>
            </a:r>
          </a:p>
        </p:txBody>
      </p:sp>
      <p:sp>
        <p:nvSpPr>
          <p:cNvPr id="30732" name="Text Box 11"/>
          <p:cNvSpPr txBox="1">
            <a:spLocks noChangeArrowheads="1"/>
          </p:cNvSpPr>
          <p:nvPr/>
        </p:nvSpPr>
        <p:spPr bwMode="auto">
          <a:xfrm>
            <a:off x="5886450" y="4972050"/>
            <a:ext cx="18859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50" b="1">
                <a:latin typeface="Arial" panose="020B0604020202020204" pitchFamily="34" charset="0"/>
              </a:rPr>
              <a:t>Frequency</a:t>
            </a:r>
          </a:p>
        </p:txBody>
      </p:sp>
      <p:sp>
        <p:nvSpPr>
          <p:cNvPr id="30733" name="Rectangle 12"/>
          <p:cNvSpPr>
            <a:spLocks noChangeArrowheads="1"/>
          </p:cNvSpPr>
          <p:nvPr/>
        </p:nvSpPr>
        <p:spPr bwMode="auto">
          <a:xfrm>
            <a:off x="1290638" y="1779270"/>
            <a:ext cx="62960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/>
          <a:lstStyle>
            <a:lvl1pPr marL="285750" indent="-285750" eaLnBrk="0" hangingPunct="0"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100" b="1" dirty="0">
                <a:latin typeface="Calibri" panose="020F0502020204030204" pitchFamily="34" charset="0"/>
                <a:cs typeface="Tahoma" panose="020B0604030504040204" pitchFamily="34" charset="0"/>
              </a:rPr>
              <a:t>Fourier transform</a:t>
            </a: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100" b="1" dirty="0">
                <a:latin typeface="Calibri" panose="020F0502020204030204" pitchFamily="34" charset="0"/>
                <a:cs typeface="Tahoma" panose="020B0604030504040204" pitchFamily="34" charset="0"/>
              </a:rPr>
              <a:t>Wavelet transform </a:t>
            </a:r>
          </a:p>
        </p:txBody>
      </p:sp>
    </p:spTree>
    <p:extLst>
      <p:ext uri="{BB962C8B-B14F-4D97-AF65-F5344CB8AC3E}">
        <p14:creationId xmlns:p14="http://schemas.microsoft.com/office/powerpoint/2010/main" val="2612388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wavelet transform (DWT) for linear signal processing, multi-resolution analysis</a:t>
            </a:r>
          </a:p>
          <a:p>
            <a:pPr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Compressed approximation: store only a small fraction of the strongest of the wavelet coefficients</a:t>
            </a:r>
          </a:p>
          <a:p>
            <a:pPr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discrete Fourier transform (DFT), but better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compression, localized in space</a:t>
            </a:r>
          </a:p>
          <a:p>
            <a:pPr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Length, L, must be an integer power of 2 (padding with 0’s, when necessary)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transform has 2 functions: smoothing, difference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to pairs of data, resulting in two set of data of length L/2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two functions recursively, until reaches the desired length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06BD1C1-F1BD-4432-8E1F-DD0F1EBA253F}" type="datetime1">
              <a:rPr lang="en-US" smtClean="0"/>
              <a:t>4/30/2020</a:t>
            </a:fld>
            <a:endParaRPr lang="en-US"/>
          </a:p>
        </p:txBody>
      </p:sp>
      <p:sp>
        <p:nvSpPr>
          <p:cNvPr id="32770" name="Rectangle 2061"/>
          <p:cNvSpPr>
            <a:spLocks noGrp="1" noChangeArrowheads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6C4023D-CDEE-4BF5-9E37-999C42D9806A}" type="slidenum">
              <a:rPr lang="en-US" altLang="en-US" sz="900"/>
              <a:pPr eaLnBrk="1" hangingPunct="1"/>
              <a:t>38</a:t>
            </a:fld>
            <a:endParaRPr lang="en-US" altLang="en-US" sz="9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056443" y="788063"/>
            <a:ext cx="7886700" cy="4111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 Transformation </a:t>
            </a:r>
          </a:p>
        </p:txBody>
      </p:sp>
    </p:spTree>
    <p:extLst>
      <p:ext uri="{BB962C8B-B14F-4D97-AF65-F5344CB8AC3E}">
        <p14:creationId xmlns:p14="http://schemas.microsoft.com/office/powerpoint/2010/main" val="415853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Wavelets: A math tool for space-efficient hierarchical decomposition of functions 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[2, 2, 0, 2, 3, 5, 4, 4] can be transformed to S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[2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-1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0, -1, -1, 0]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Compression: many small detail coefficients can be replaced by 0’s, and only the significant coefficients are retained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8C7C7BB-24E8-4315-9359-0BE93C91C51A}" type="datetime1">
              <a:rPr lang="en-US" smtClean="0"/>
              <a:t>4/30/2020</a:t>
            </a:fld>
            <a:endParaRPr lang="en-US"/>
          </a:p>
        </p:txBody>
      </p:sp>
      <p:sp>
        <p:nvSpPr>
          <p:cNvPr id="33794" name="Rectangle 2061"/>
          <p:cNvSpPr>
            <a:spLocks noGrp="1" noChangeArrowheads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AB63226-1DD7-4BD5-BCFA-443662D3271B}" type="slidenum">
              <a:rPr lang="en-US" altLang="en-US" sz="900"/>
              <a:pPr eaLnBrk="1" hangingPunct="1"/>
              <a:t>39</a:t>
            </a:fld>
            <a:endParaRPr lang="en-US" altLang="en-US" sz="9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406001" y="850269"/>
            <a:ext cx="7886700" cy="458787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 Decomposition</a:t>
            </a:r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3943351"/>
            <a:ext cx="5657850" cy="153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13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9" y="1298528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data quality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modify data to better fit specific data mining technique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ACD1F45-8BE6-4211-B6F3-FD2388280469}" type="datetime1">
              <a:rPr lang="en-US" smtClean="0"/>
              <a:t>4/30/2020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1192937" y="844751"/>
            <a:ext cx="7886700" cy="4318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Objectives</a:t>
            </a:r>
          </a:p>
        </p:txBody>
      </p:sp>
    </p:spTree>
    <p:extLst>
      <p:ext uri="{BB962C8B-B14F-4D97-AF65-F5344CB8AC3E}">
        <p14:creationId xmlns:p14="http://schemas.microsoft.com/office/powerpoint/2010/main" val="376569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4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projection that captures the largest amount of variation in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data are projected onto a much smaller space, resulting in dimensionality reduction.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C837C1C-1726-47D6-8C31-C5CA424DD0EA}" type="datetime1">
              <a:rPr lang="en-US" smtClean="0"/>
              <a:t>4/30/2020</a:t>
            </a:fld>
            <a:endParaRPr lang="en-US"/>
          </a:p>
        </p:txBody>
      </p:sp>
      <p:sp>
        <p:nvSpPr>
          <p:cNvPr id="35842" name="Rectangle 2061"/>
          <p:cNvSpPr>
            <a:spLocks noGrp="1" noChangeArrowheads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ECDA531-219B-438C-A2BF-5E387B48948B}" type="slidenum">
              <a:rPr lang="en-US" altLang="en-US" sz="900"/>
              <a:pPr eaLnBrk="1" hangingPunct="1"/>
              <a:t>40</a:t>
            </a:fld>
            <a:endParaRPr lang="en-US" altLang="en-US" sz="900"/>
          </a:p>
        </p:txBody>
      </p:sp>
      <p:sp>
        <p:nvSpPr>
          <p:cNvPr id="35844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-500479" y="808994"/>
            <a:ext cx="7886700" cy="56038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</a:t>
            </a:r>
          </a:p>
        </p:txBody>
      </p:sp>
      <p:grpSp>
        <p:nvGrpSpPr>
          <p:cNvPr id="35843" name="Group 1"/>
          <p:cNvGrpSpPr>
            <a:grpSpLocks/>
          </p:cNvGrpSpPr>
          <p:nvPr/>
        </p:nvGrpSpPr>
        <p:grpSpPr bwMode="auto">
          <a:xfrm>
            <a:off x="2676866" y="3199519"/>
            <a:ext cx="3306876" cy="2679586"/>
            <a:chOff x="2045155" y="2904673"/>
            <a:chExt cx="4409168" cy="3572781"/>
          </a:xfrm>
        </p:grpSpPr>
        <p:sp>
          <p:nvSpPr>
            <p:cNvPr id="35846" name="Text Box 13"/>
            <p:cNvSpPr txBox="1">
              <a:spLocks noChangeArrowheads="1"/>
            </p:cNvSpPr>
            <p:nvPr/>
          </p:nvSpPr>
          <p:spPr bwMode="auto">
            <a:xfrm>
              <a:off x="2045155" y="2904673"/>
              <a:ext cx="50270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x</a:t>
              </a:r>
              <a:r>
                <a:rPr lang="en-US" altLang="en-US" sz="18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5847" name="Line 15"/>
            <p:cNvSpPr>
              <a:spLocks noChangeShapeType="1"/>
            </p:cNvSpPr>
            <p:nvPr/>
          </p:nvSpPr>
          <p:spPr bwMode="auto">
            <a:xfrm flipV="1">
              <a:off x="2664606" y="2951126"/>
              <a:ext cx="0" cy="29537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48" name="Line 16"/>
            <p:cNvSpPr>
              <a:spLocks noChangeShapeType="1"/>
            </p:cNvSpPr>
            <p:nvPr/>
          </p:nvSpPr>
          <p:spPr bwMode="auto">
            <a:xfrm>
              <a:off x="2664606" y="5904827"/>
              <a:ext cx="34156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49" name="Line 17"/>
            <p:cNvSpPr>
              <a:spLocks noChangeShapeType="1"/>
            </p:cNvSpPr>
            <p:nvPr/>
          </p:nvSpPr>
          <p:spPr bwMode="auto">
            <a:xfrm flipV="1">
              <a:off x="2680568" y="4315608"/>
              <a:ext cx="3256054" cy="157316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50" name="Oval 18"/>
            <p:cNvSpPr>
              <a:spLocks noChangeArrowheads="1"/>
            </p:cNvSpPr>
            <p:nvPr/>
          </p:nvSpPr>
          <p:spPr bwMode="auto">
            <a:xfrm>
              <a:off x="3350932" y="5237747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51" name="Oval 19"/>
            <p:cNvSpPr>
              <a:spLocks noChangeArrowheads="1"/>
            </p:cNvSpPr>
            <p:nvPr/>
          </p:nvSpPr>
          <p:spPr bwMode="auto">
            <a:xfrm>
              <a:off x="3702075" y="4986255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52" name="Oval 20"/>
            <p:cNvSpPr>
              <a:spLocks noChangeArrowheads="1"/>
            </p:cNvSpPr>
            <p:nvPr/>
          </p:nvSpPr>
          <p:spPr bwMode="auto">
            <a:xfrm>
              <a:off x="3111516" y="5564153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53" name="Oval 21"/>
            <p:cNvSpPr>
              <a:spLocks noChangeArrowheads="1"/>
            </p:cNvSpPr>
            <p:nvPr/>
          </p:nvSpPr>
          <p:spPr bwMode="auto">
            <a:xfrm>
              <a:off x="3877646" y="5105758"/>
              <a:ext cx="93771" cy="8561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54" name="Oval 22"/>
            <p:cNvSpPr>
              <a:spLocks noChangeArrowheads="1"/>
            </p:cNvSpPr>
            <p:nvPr/>
          </p:nvSpPr>
          <p:spPr bwMode="auto">
            <a:xfrm>
              <a:off x="3686114" y="5223478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55" name="Oval 23"/>
            <p:cNvSpPr>
              <a:spLocks noChangeArrowheads="1"/>
            </p:cNvSpPr>
            <p:nvPr/>
          </p:nvSpPr>
          <p:spPr bwMode="auto">
            <a:xfrm>
              <a:off x="4404361" y="5209209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56" name="Oval 24"/>
            <p:cNvSpPr>
              <a:spLocks noChangeArrowheads="1"/>
            </p:cNvSpPr>
            <p:nvPr/>
          </p:nvSpPr>
          <p:spPr bwMode="auto">
            <a:xfrm>
              <a:off x="4244750" y="5580205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57" name="Oval 25"/>
            <p:cNvSpPr>
              <a:spLocks noChangeArrowheads="1"/>
            </p:cNvSpPr>
            <p:nvPr/>
          </p:nvSpPr>
          <p:spPr bwMode="auto">
            <a:xfrm>
              <a:off x="3957451" y="5460702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58" name="Oval 26"/>
            <p:cNvSpPr>
              <a:spLocks noChangeArrowheads="1"/>
            </p:cNvSpPr>
            <p:nvPr/>
          </p:nvSpPr>
          <p:spPr bwMode="auto">
            <a:xfrm>
              <a:off x="4196867" y="4852482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59" name="Oval 27"/>
            <p:cNvSpPr>
              <a:spLocks noChangeArrowheads="1"/>
            </p:cNvSpPr>
            <p:nvPr/>
          </p:nvSpPr>
          <p:spPr bwMode="auto">
            <a:xfrm>
              <a:off x="4947036" y="4986255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0" name="Oval 28"/>
            <p:cNvSpPr>
              <a:spLocks noChangeArrowheads="1"/>
            </p:cNvSpPr>
            <p:nvPr/>
          </p:nvSpPr>
          <p:spPr bwMode="auto">
            <a:xfrm>
              <a:off x="5425868" y="4406573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1" name="Oval 29"/>
            <p:cNvSpPr>
              <a:spLocks noChangeArrowheads="1"/>
            </p:cNvSpPr>
            <p:nvPr/>
          </p:nvSpPr>
          <p:spPr bwMode="auto">
            <a:xfrm>
              <a:off x="3494581" y="5608744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2" name="Oval 30"/>
            <p:cNvSpPr>
              <a:spLocks noChangeArrowheads="1"/>
            </p:cNvSpPr>
            <p:nvPr/>
          </p:nvSpPr>
          <p:spPr bwMode="auto">
            <a:xfrm>
              <a:off x="4532049" y="4822160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3" name="Oval 31"/>
            <p:cNvSpPr>
              <a:spLocks noChangeArrowheads="1"/>
            </p:cNvSpPr>
            <p:nvPr/>
          </p:nvSpPr>
          <p:spPr bwMode="auto">
            <a:xfrm>
              <a:off x="4883192" y="4495755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4" name="Oval 32"/>
            <p:cNvSpPr>
              <a:spLocks noChangeArrowheads="1"/>
            </p:cNvSpPr>
            <p:nvPr/>
          </p:nvSpPr>
          <p:spPr bwMode="auto">
            <a:xfrm>
              <a:off x="3925529" y="4866751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5" name="Oval 33"/>
            <p:cNvSpPr>
              <a:spLocks noChangeArrowheads="1"/>
            </p:cNvSpPr>
            <p:nvPr/>
          </p:nvSpPr>
          <p:spPr bwMode="auto">
            <a:xfrm>
              <a:off x="4691659" y="4645580"/>
              <a:ext cx="93771" cy="8561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6" name="Oval 34"/>
            <p:cNvSpPr>
              <a:spLocks noChangeArrowheads="1"/>
            </p:cNvSpPr>
            <p:nvPr/>
          </p:nvSpPr>
          <p:spPr bwMode="auto">
            <a:xfrm>
              <a:off x="4835309" y="5253800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7" name="Freeform 35"/>
            <p:cNvSpPr>
              <a:spLocks/>
            </p:cNvSpPr>
            <p:nvPr/>
          </p:nvSpPr>
          <p:spPr bwMode="auto">
            <a:xfrm>
              <a:off x="2880081" y="4279935"/>
              <a:ext cx="2906906" cy="1794338"/>
            </a:xfrm>
            <a:custGeom>
              <a:avLst/>
              <a:gdLst>
                <a:gd name="T0" fmla="*/ 15923141 w 1457"/>
                <a:gd name="T1" fmla="*/ 2147483647 h 968"/>
                <a:gd name="T2" fmla="*/ 843876607 w 1457"/>
                <a:gd name="T3" fmla="*/ 1742070491 h 968"/>
                <a:gd name="T4" fmla="*/ 2147483647 w 1457"/>
                <a:gd name="T5" fmla="*/ 594433779 h 968"/>
                <a:gd name="T6" fmla="*/ 2147483647 w 1457"/>
                <a:gd name="T7" fmla="*/ 92773577 h 968"/>
                <a:gd name="T8" fmla="*/ 2147483647 w 1457"/>
                <a:gd name="T9" fmla="*/ 1133891860 h 968"/>
                <a:gd name="T10" fmla="*/ 2147483647 w 1457"/>
                <a:gd name="T11" fmla="*/ 2147483647 h 968"/>
                <a:gd name="T12" fmla="*/ 748343745 w 1457"/>
                <a:gd name="T13" fmla="*/ 2147483647 h 968"/>
                <a:gd name="T14" fmla="*/ 15923141 w 1457"/>
                <a:gd name="T15" fmla="*/ 2147483647 h 9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57"/>
                <a:gd name="T25" fmla="*/ 0 h 968"/>
                <a:gd name="T26" fmla="*/ 1457 w 1457"/>
                <a:gd name="T27" fmla="*/ 968 h 9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57" h="968">
                  <a:moveTo>
                    <a:pt x="4" y="796"/>
                  </a:moveTo>
                  <a:cubicBezTo>
                    <a:pt x="8" y="703"/>
                    <a:pt x="93" y="499"/>
                    <a:pt x="212" y="388"/>
                  </a:cubicBezTo>
                  <a:cubicBezTo>
                    <a:pt x="331" y="277"/>
                    <a:pt x="525" y="193"/>
                    <a:pt x="716" y="132"/>
                  </a:cubicBezTo>
                  <a:cubicBezTo>
                    <a:pt x="907" y="71"/>
                    <a:pt x="1255" y="0"/>
                    <a:pt x="1356" y="20"/>
                  </a:cubicBezTo>
                  <a:cubicBezTo>
                    <a:pt x="1457" y="40"/>
                    <a:pt x="1393" y="139"/>
                    <a:pt x="1324" y="252"/>
                  </a:cubicBezTo>
                  <a:cubicBezTo>
                    <a:pt x="1255" y="365"/>
                    <a:pt x="1129" y="584"/>
                    <a:pt x="940" y="700"/>
                  </a:cubicBezTo>
                  <a:cubicBezTo>
                    <a:pt x="751" y="816"/>
                    <a:pt x="344" y="928"/>
                    <a:pt x="188" y="948"/>
                  </a:cubicBezTo>
                  <a:cubicBezTo>
                    <a:pt x="32" y="968"/>
                    <a:pt x="0" y="889"/>
                    <a:pt x="4" y="796"/>
                  </a:cubicBez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868" name="Oval 36"/>
            <p:cNvSpPr>
              <a:spLocks noChangeArrowheads="1"/>
            </p:cNvSpPr>
            <p:nvPr/>
          </p:nvSpPr>
          <p:spPr bwMode="auto">
            <a:xfrm>
              <a:off x="3271126" y="5817429"/>
              <a:ext cx="93771" cy="8739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35869" name="Text Box 37"/>
            <p:cNvSpPr txBox="1">
              <a:spLocks noChangeArrowheads="1"/>
            </p:cNvSpPr>
            <p:nvPr/>
          </p:nvSpPr>
          <p:spPr bwMode="auto">
            <a:xfrm>
              <a:off x="5951620" y="5985011"/>
              <a:ext cx="50270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x</a:t>
              </a:r>
              <a:r>
                <a:rPr lang="en-US" altLang="en-US" sz="18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5870" name="Text Box 38"/>
            <p:cNvSpPr txBox="1">
              <a:spLocks noChangeArrowheads="1"/>
            </p:cNvSpPr>
            <p:nvPr/>
          </p:nvSpPr>
          <p:spPr bwMode="auto">
            <a:xfrm>
              <a:off x="6032416" y="3930264"/>
              <a:ext cx="38301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800">
                  <a:latin typeface="Times New Roman" panose="02020603050405020304" pitchFamily="18" charset="0"/>
                </a:rPr>
                <a:t>e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921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vectors from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-dimensions, find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 vectors (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can be best used to represent data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input data: Each attribute falls within the same range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orthonormal (unit) vectors, i.e.,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components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input data (vector) is a linear combination of the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principal component vectors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principal components are sorted in order of decreasing “significance” or strength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Since the components are sorted, the size of the data can be reduced by eliminating the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weak components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i.e., those with low variance (i.e., using the strongest principal components, it is possible to reconstruct a good approximation of the original data)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for numeric data only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8B47E2B-81A6-4202-9E64-875F44B588D9}" type="datetime1">
              <a:rPr lang="en-US" smtClean="0"/>
              <a:t>4/30/2020</a:t>
            </a:fld>
            <a:endParaRPr lang="en-US"/>
          </a:p>
        </p:txBody>
      </p:sp>
      <p:sp>
        <p:nvSpPr>
          <p:cNvPr id="36866" name="Rectangle 2061"/>
          <p:cNvSpPr>
            <a:spLocks noGrp="1" noChangeArrowheads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2B0A212-A479-41D4-B854-59790A2991A5}" type="slidenum">
              <a:rPr lang="en-US" altLang="en-US" sz="900"/>
              <a:pPr eaLnBrk="1" hangingPunct="1"/>
              <a:t>41</a:t>
            </a:fld>
            <a:endParaRPr lang="en-US" altLang="en-US" sz="900"/>
          </a:p>
        </p:txBody>
      </p:sp>
      <p:sp>
        <p:nvSpPr>
          <p:cNvPr id="36868" name="Text Box 3"/>
          <p:cNvSpPr>
            <a:spLocks noGrp="1" noChangeArrowheads="1"/>
          </p:cNvSpPr>
          <p:nvPr>
            <p:ph type="title" idx="4294967295"/>
          </p:nvPr>
        </p:nvSpPr>
        <p:spPr>
          <a:xfrm>
            <a:off x="-124287" y="780372"/>
            <a:ext cx="7886700" cy="533400"/>
          </a:xfrm>
          <a:noFill/>
        </p:spPr>
        <p:txBody>
          <a:bodyPr anchor="ctr">
            <a:noAutofit/>
          </a:bodyPr>
          <a:lstStyle/>
          <a:p>
            <a:pPr algn="ctr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(Steps)</a:t>
            </a:r>
          </a:p>
        </p:txBody>
      </p:sp>
    </p:spTree>
    <p:extLst>
      <p:ext uri="{BB962C8B-B14F-4D97-AF65-F5344CB8AC3E}">
        <p14:creationId xmlns:p14="http://schemas.microsoft.com/office/powerpoint/2010/main" val="412366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way to reduce dimensionality of data</a:t>
            </a: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attributes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much or all of the information contained in one or more other attributes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purchase price of a product and the amount of sales tax paid</a:t>
            </a: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Irrelevant attributes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no information that is useful for the data mining task at hand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students' ID is often irrelevant to the task of predicting students' GPA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6AD3BCD-F871-40EA-82A3-774285F34702}" type="datetime1">
              <a:rPr lang="en-US" smtClean="0"/>
              <a:t>4/30/2020</a:t>
            </a:fld>
            <a:endParaRPr lang="en-US"/>
          </a:p>
        </p:txBody>
      </p:sp>
      <p:sp>
        <p:nvSpPr>
          <p:cNvPr id="37890" name="Rectangle 2061"/>
          <p:cNvSpPr>
            <a:spLocks noGrp="1" noChangeArrowheads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CE8FE3D-CCF2-4CD5-8422-CBA928264F5A}" type="slidenum">
              <a:rPr lang="en-US" altLang="en-US" sz="900"/>
              <a:pPr eaLnBrk="1" hangingPunct="1"/>
              <a:t>42</a:t>
            </a:fld>
            <a:endParaRPr lang="en-US" altLang="en-US" sz="9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201814" y="835980"/>
            <a:ext cx="7886700" cy="441325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Subset Selection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2400300" y="3600450"/>
            <a:ext cx="12001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050" b="1">
              <a:latin typeface="Arial" panose="020B0604020202020204" pitchFamily="34" charset="0"/>
            </a:endParaRP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2431257" y="5345906"/>
            <a:ext cx="18473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05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246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possible attribute combinations of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attributes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heuristic attribute selection methods:</a:t>
            </a:r>
          </a:p>
          <a:p>
            <a:pPr lvl="1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single attribute under the attribute independence assumption: choose by significance tests</a:t>
            </a:r>
          </a:p>
          <a:p>
            <a:pPr lvl="1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step-wise feature selection:</a:t>
            </a:r>
          </a:p>
          <a:p>
            <a:pPr lvl="2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single-attribute is picked first</a:t>
            </a:r>
          </a:p>
          <a:p>
            <a:pPr lvl="2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next best attribute condition to the first, ...</a:t>
            </a:r>
          </a:p>
          <a:p>
            <a:pPr lvl="1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Step-wise attribute elimination:</a:t>
            </a:r>
          </a:p>
          <a:p>
            <a:pPr lvl="2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Repeatedly eliminate the worst attribute</a:t>
            </a:r>
          </a:p>
          <a:p>
            <a:pPr lvl="1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combined attribute selection and elimination</a:t>
            </a:r>
          </a:p>
          <a:p>
            <a:pPr lvl="1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branch and bound:</a:t>
            </a:r>
          </a:p>
          <a:p>
            <a:pPr lvl="2" eaLnBrk="1" hangingPunct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Use attribute elimination and backtracking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9D3F495-2812-480E-9858-2CC4A42EA5BE}" type="datetime1">
              <a:rPr lang="en-US" smtClean="0"/>
              <a:t>4/30/2020</a:t>
            </a:fld>
            <a:endParaRPr lang="en-US"/>
          </a:p>
        </p:txBody>
      </p:sp>
      <p:sp>
        <p:nvSpPr>
          <p:cNvPr id="38914" name="Rectangle 2061"/>
          <p:cNvSpPr>
            <a:spLocks noGrp="1" noChangeArrowheads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31C2572-18BD-46E2-94BD-3EDE5F5D5A66}" type="slidenum">
              <a:rPr lang="en-US" altLang="en-US" sz="900"/>
              <a:pPr eaLnBrk="1" hangingPunct="1"/>
              <a:t>43</a:t>
            </a:fld>
            <a:endParaRPr lang="en-US" altLang="en-US" sz="9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2513"/>
            <a:ext cx="7886700" cy="473075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Search in Attribute Selection</a:t>
            </a:r>
          </a:p>
        </p:txBody>
      </p:sp>
    </p:spTree>
    <p:extLst>
      <p:ext uri="{BB962C8B-B14F-4D97-AF65-F5344CB8AC3E}">
        <p14:creationId xmlns:p14="http://schemas.microsoft.com/office/powerpoint/2010/main" val="20629549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xfrm>
            <a:off x="287044" y="1360671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attributes (features) that can capture the important information in a data set more effectively than the original ones</a:t>
            </a: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general methodologies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extraction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Domain-specific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data to new space (see: data reduction)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Fourier transformation, wavelet transformation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construction 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features 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discretization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F0D2156-5222-4F88-8682-9B21BB3330C4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44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827750"/>
            <a:ext cx="8407153" cy="424001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Creation (Feature Generation)</a:t>
            </a:r>
          </a:p>
        </p:txBody>
      </p:sp>
    </p:spTree>
    <p:extLst>
      <p:ext uri="{BB962C8B-B14F-4D97-AF65-F5344CB8AC3E}">
        <p14:creationId xmlns:p14="http://schemas.microsoft.com/office/powerpoint/2010/main" val="14794035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data volume by choosing alternative,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forms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data representation</a:t>
            </a: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Parametric methods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regression)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the data fits some model, estimate model parameters, store only the parameters, and discard the data (except possible outliers)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Log-linear models—obtain value at a point in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 space as the product on appropriate marginal subspaces </a:t>
            </a: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Non-parametric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 not assume models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Major families: histograms, clustering, sampling, …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E297207-708A-4640-B3F7-C273EFC01058}" type="datetime1">
              <a:rPr lang="en-US" smtClean="0"/>
              <a:t>4/30/2020</a:t>
            </a:fld>
            <a:endParaRPr lang="en-US"/>
          </a:p>
        </p:txBody>
      </p:sp>
      <p:sp>
        <p:nvSpPr>
          <p:cNvPr id="40962" name="Rectangle 2061"/>
          <p:cNvSpPr>
            <a:spLocks noGrp="1" noChangeArrowheads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B825010-FA8D-4E69-B843-17C688210CC0}" type="slidenum">
              <a:rPr lang="en-US" altLang="en-US" sz="120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pPr eaLnBrk="1" hangingPunct="1"/>
              <a:t>45</a:t>
            </a:fld>
            <a:endParaRPr lang="en-US" altLang="en-US" sz="120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38336" y="623209"/>
            <a:ext cx="8445993" cy="806095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Reduction: Numerosity Reduction</a:t>
            </a:r>
          </a:p>
        </p:txBody>
      </p:sp>
    </p:spTree>
    <p:extLst>
      <p:ext uri="{BB962C8B-B14F-4D97-AF65-F5344CB8AC3E}">
        <p14:creationId xmlns:p14="http://schemas.microsoft.com/office/powerpoint/2010/main" val="4005030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8443" y="2617342"/>
          <a:ext cx="6944133" cy="183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7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6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50" dirty="0">
                          <a:effectLst/>
                        </a:rPr>
                        <a:t>Author(s), Title, Edition, Publishing House</a:t>
                      </a:r>
                      <a:endParaRPr lang="en-US" sz="18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50">
                          <a:effectLst/>
                        </a:rPr>
                        <a:t>T1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4572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effectLst/>
                        </a:rPr>
                        <a:t>Tan P. N., Steinbach M &amp; Kumar V. “Introduction to Data Mining” Pearson Education</a:t>
                      </a:r>
                      <a:r>
                        <a:rPr lang="en-IN" sz="1200" kern="50" dirty="0">
                          <a:effectLst/>
                        </a:rPr>
                        <a:t> </a:t>
                      </a:r>
                      <a:endParaRPr lang="en-US" sz="18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kern="50">
                          <a:effectLst/>
                        </a:rPr>
                        <a:t>T2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45720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kern="50" dirty="0">
                          <a:effectLst/>
                        </a:rPr>
                        <a:t>Data Mining: Concepts and Techniques, Third Edition  by  </a:t>
                      </a:r>
                      <a:r>
                        <a:rPr lang="en-IN" sz="1400" kern="50" dirty="0" err="1">
                          <a:effectLst/>
                        </a:rPr>
                        <a:t>Jiawei</a:t>
                      </a:r>
                      <a:r>
                        <a:rPr lang="en-IN" sz="1400" kern="50" dirty="0">
                          <a:effectLst/>
                        </a:rPr>
                        <a:t> Han, </a:t>
                      </a:r>
                      <a:r>
                        <a:rPr lang="en-IN" sz="1400" kern="50" dirty="0" err="1">
                          <a:effectLst/>
                        </a:rPr>
                        <a:t>Micheline</a:t>
                      </a:r>
                      <a:r>
                        <a:rPr lang="en-IN" sz="1400" kern="50" dirty="0">
                          <a:effectLst/>
                        </a:rPr>
                        <a:t> </a:t>
                      </a:r>
                      <a:r>
                        <a:rPr lang="en-IN" sz="1400" kern="50" dirty="0" err="1">
                          <a:effectLst/>
                        </a:rPr>
                        <a:t>Kamber</a:t>
                      </a:r>
                      <a:r>
                        <a:rPr lang="en-IN" sz="1400" kern="50" dirty="0">
                          <a:effectLst/>
                        </a:rPr>
                        <a:t> and Jian Pei Morgan Kaufmann Publishers</a:t>
                      </a:r>
                      <a:endParaRPr lang="en-US" sz="2000" kern="5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ea typeface="WenQuanYi Micro Hei"/>
                          <a:cs typeface="Lohit Hindi"/>
                        </a:rPr>
                        <a:t>R1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45720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Predictive Analytics and Data Mining: Concepts and Practice with </a:t>
                      </a:r>
                      <a:r>
                        <a:rPr lang="en-US" sz="1400" kern="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RapidMiner</a:t>
                      </a:r>
                      <a:r>
                        <a:rPr lang="en-US" sz="14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457200" marR="0" algn="just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 Vijay </a:t>
                      </a:r>
                      <a:r>
                        <a:rPr lang="en-US" sz="1400" kern="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Kotu</a:t>
                      </a:r>
                      <a:r>
                        <a:rPr lang="en-US" sz="14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400" kern="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</a:t>
                      </a:r>
                      <a:r>
                        <a:rPr lang="en-US" sz="1400" kern="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Deshpande Morgan Kaufmann Publishers</a:t>
                      </a: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734295" y="1700022"/>
            <a:ext cx="11516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WenQuanYi Micro Hei"/>
                <a:cs typeface="Times New Roman" panose="02020603050405020304" pitchFamily="18" charset="0"/>
              </a:rPr>
              <a:t>Text Books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A1D6AB2-FF85-4D16-8CF1-211A23D9F126}" type="datetime1">
              <a:rPr lang="en-US" smtClean="0"/>
              <a:t>4/30/2020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15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47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59075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5091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25161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742950" lvl="2" indent="-342900">
              <a:lnSpc>
                <a:spcPct val="150000"/>
              </a:lnSpc>
              <a:spcBef>
                <a:spcPts val="0"/>
              </a:spcBef>
              <a:buClr>
                <a:srgbClr val="101141"/>
              </a:buClr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 in missing values, smooth noisy data, identify or remove outliers, and resolve inconsistencies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  <a:p>
            <a:pPr marL="742950" lvl="2" indent="-342900">
              <a:lnSpc>
                <a:spcPct val="150000"/>
              </a:lnSpc>
              <a:spcBef>
                <a:spcPts val="0"/>
              </a:spcBef>
              <a:buClr>
                <a:srgbClr val="101141"/>
              </a:buClr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multiple databases, data cubes, or files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reduction</a:t>
            </a:r>
          </a:p>
          <a:p>
            <a:pPr marL="742950" lvl="2" indent="-342900">
              <a:lnSpc>
                <a:spcPct val="150000"/>
              </a:lnSpc>
              <a:spcBef>
                <a:spcPts val="0"/>
              </a:spcBef>
              <a:buClr>
                <a:srgbClr val="101141"/>
              </a:buClr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</a:p>
          <a:p>
            <a:pPr marL="742950" lvl="2" indent="-342900">
              <a:lnSpc>
                <a:spcPct val="150000"/>
              </a:lnSpc>
              <a:spcBef>
                <a:spcPts val="0"/>
              </a:spcBef>
              <a:buClr>
                <a:srgbClr val="101141"/>
              </a:buClr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Numerosity reduction</a:t>
            </a:r>
          </a:p>
          <a:p>
            <a:pPr marL="742950" lvl="2" indent="-342900">
              <a:lnSpc>
                <a:spcPct val="150000"/>
              </a:lnSpc>
              <a:spcBef>
                <a:spcPts val="0"/>
              </a:spcBef>
              <a:buClr>
                <a:srgbClr val="101141"/>
              </a:buClr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compression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 and data discretization</a:t>
            </a:r>
          </a:p>
          <a:p>
            <a:pPr marL="742950" lvl="2" indent="-342900">
              <a:lnSpc>
                <a:spcPct val="150000"/>
              </a:lnSpc>
              <a:spcBef>
                <a:spcPts val="0"/>
              </a:spcBef>
              <a:buClr>
                <a:srgbClr val="101141"/>
              </a:buClr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</a:t>
            </a:r>
          </a:p>
          <a:p>
            <a:pPr marL="742950" lvl="2" indent="-342900">
              <a:lnSpc>
                <a:spcPct val="150000"/>
              </a:lnSpc>
              <a:spcBef>
                <a:spcPts val="0"/>
              </a:spcBef>
              <a:buClr>
                <a:srgbClr val="101141"/>
              </a:buClr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hierarchy generation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0A0B5B4-8BC5-462C-BFF2-64C2FDF37E3D}" type="datetime1">
              <a:rPr lang="en-US" smtClean="0"/>
              <a:t>4/30/2020</a:t>
            </a:fld>
            <a:endParaRPr lang="en-US"/>
          </a:p>
        </p:txBody>
      </p:sp>
      <p:sp>
        <p:nvSpPr>
          <p:cNvPr id="9218" name="Rectangle 2061"/>
          <p:cNvSpPr>
            <a:spLocks noGrp="1" noChangeArrowheads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4F28A1D-A59A-434D-98CE-A1D8929C7AF9}" type="slidenum">
              <a:rPr lang="en-US" altLang="en-US" sz="900"/>
              <a:pPr eaLnBrk="1" hangingPunct="1"/>
              <a:t>5</a:t>
            </a:fld>
            <a:endParaRPr lang="en-US" altLang="en-US" sz="9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69660" y="830925"/>
            <a:ext cx="7886700" cy="4492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Tasks in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47451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for data quality: A multidimensional view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correct or wrong, accurate or not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Completeness: not recorded, unavailable,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Consistency: some modified but some not, dangling,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Timeliness: timely update?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Believability: how trustable the data are correct?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Interpretability: how easily the data can be understood?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BB313FA-C8F0-4A5D-84F0-321830ABCBFD}" type="datetime1">
              <a:rPr lang="en-US" smtClean="0"/>
              <a:t>4/30/2020</a:t>
            </a:fld>
            <a:endParaRPr lang="en-US"/>
          </a:p>
        </p:txBody>
      </p:sp>
      <p:sp>
        <p:nvSpPr>
          <p:cNvPr id="8194" name="Rectangle 2061"/>
          <p:cNvSpPr>
            <a:spLocks noGrp="1" noChangeArrowheads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697E25D-ACB6-4F47-AA53-DCD4A78D1D71}" type="slidenum">
              <a:rPr lang="en-US" altLang="en-US" sz="900"/>
              <a:pPr eaLnBrk="1" hangingPunct="1"/>
              <a:t>6</a:t>
            </a:fld>
            <a:endParaRPr lang="en-US" altLang="en-US" sz="9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68171"/>
            <a:ext cx="7886700" cy="1033971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Quality: Multidimensional View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1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82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kinds of data quality problems?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detect problems with the data?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we do about these problems?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data quality problems: 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and outliers 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data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8BA895A-4140-4C97-8BB3-127EAE715305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7</a:t>
            </a:fld>
            <a:endParaRPr lang="en-US"/>
          </a:p>
        </p:txBody>
      </p:sp>
      <p:sp>
        <p:nvSpPr>
          <p:cNvPr id="79258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-2263806" y="752090"/>
            <a:ext cx="7886700" cy="549275"/>
          </a:xfrm>
        </p:spPr>
        <p:txBody>
          <a:bodyPr>
            <a:noAutofit/>
          </a:bodyPr>
          <a:lstStyle/>
          <a:p>
            <a:pPr algn="ctr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</a:t>
            </a:r>
          </a:p>
        </p:txBody>
      </p:sp>
    </p:spTree>
    <p:extLst>
      <p:ext uri="{BB962C8B-B14F-4D97-AF65-F5344CB8AC3E}">
        <p14:creationId xmlns:p14="http://schemas.microsoft.com/office/powerpoint/2010/main" val="217101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 the Real World Is Dirty: Lots of potentially incorrect data, e.g., instrument faulty, human or computer error, transmission error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lacking attribute values, lacking certain attributes of interest, or containing only aggregate data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“ ” (missing data)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containing noise, errors, or outliers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“−10” (an error)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containing discrepancies in codes or names, e.g.,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“42”,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Birthday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“03/07/2010”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rating “1, 2, 3”, now rating “A, B, C”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discrepancy between duplicate records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Intentional</a:t>
            </a:r>
            <a:r>
              <a:rPr lang="en-US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disguised missing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data)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Jan. 1 as everyone’s birthday?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8243D39-1699-41DB-B7E1-F05BEACA9FED}" type="datetime1">
              <a:rPr lang="en-US" smtClean="0"/>
              <a:t>4/30/2020</a:t>
            </a:fld>
            <a:endParaRPr lang="en-US"/>
          </a:p>
        </p:txBody>
      </p:sp>
      <p:sp>
        <p:nvSpPr>
          <p:cNvPr id="11266" name="Rectangle 2061"/>
          <p:cNvSpPr>
            <a:spLocks noGrp="1" noChangeArrowheads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6C2B82D-EC98-4B23-A35C-BCC5F4E1981F}" type="slidenum">
              <a:rPr lang="en-US" altLang="en-US" sz="900"/>
              <a:pPr eaLnBrk="1" hangingPunct="1"/>
              <a:t>8</a:t>
            </a:fld>
            <a:endParaRPr lang="en-US" altLang="en-US" sz="9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178358" y="819813"/>
            <a:ext cx="7886700" cy="454025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318917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not always available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many tuples have no recorded value for several attributes, such as customer income in sales data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may be due to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 malfunction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with other recorded data and thus deleted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not entered due to misunderstanding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data may not be considered important at the time of entry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register history or changes of the data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may need to be inferred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0505C9B-17A2-48CC-87A9-0A5A5FDFCEB7}" type="datetime1">
              <a:rPr lang="en-US" smtClean="0"/>
              <a:t>4/30/2020</a:t>
            </a:fld>
            <a:endParaRPr lang="en-US"/>
          </a:p>
        </p:txBody>
      </p:sp>
      <p:sp>
        <p:nvSpPr>
          <p:cNvPr id="12290" name="Rectangle 2061"/>
          <p:cNvSpPr>
            <a:spLocks noGrp="1" noChangeArrowheads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1FAA9BD-C7F7-4869-9FAC-6F99018025E9}" type="slidenum">
              <a:rPr lang="en-US" altLang="en-US" sz="900"/>
              <a:pPr eaLnBrk="1" hangingPunct="1"/>
              <a:t>9</a:t>
            </a:fld>
            <a:endParaRPr lang="en-US" altLang="en-US" sz="9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077527" y="841391"/>
            <a:ext cx="7886700" cy="465137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 (Missing) Data</a:t>
            </a:r>
          </a:p>
        </p:txBody>
      </p:sp>
    </p:spTree>
    <p:extLst>
      <p:ext uri="{BB962C8B-B14F-4D97-AF65-F5344CB8AC3E}">
        <p14:creationId xmlns:p14="http://schemas.microsoft.com/office/powerpoint/2010/main" val="13661088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4263</TotalTime>
  <Words>3416</Words>
  <Application>Microsoft Office PowerPoint</Application>
  <PresentationFormat>On-screen Show (4:3)</PresentationFormat>
  <Paragraphs>537</Paragraphs>
  <Slides>47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1_Office Theme</vt:lpstr>
      <vt:lpstr>Equation</vt:lpstr>
      <vt:lpstr>S2-19_DSECLZC415 Data Pre-processing</vt:lpstr>
      <vt:lpstr>PowerPoint Presentation</vt:lpstr>
      <vt:lpstr>Data Preprocessing Concepts</vt:lpstr>
      <vt:lpstr>Preprocessing Objectives</vt:lpstr>
      <vt:lpstr>Major Tasks in Data Preprocessing</vt:lpstr>
      <vt:lpstr>Data Quality: Multidimensional View</vt:lpstr>
      <vt:lpstr>Data Quality </vt:lpstr>
      <vt:lpstr>Data Cleaning</vt:lpstr>
      <vt:lpstr>Incomplete (Missing) Data</vt:lpstr>
      <vt:lpstr>How to Handle Missing Data?</vt:lpstr>
      <vt:lpstr>Noisy Data</vt:lpstr>
      <vt:lpstr>How to Handle Noisy Data?</vt:lpstr>
      <vt:lpstr>Noise</vt:lpstr>
      <vt:lpstr>Duplicate Data</vt:lpstr>
      <vt:lpstr>Outliers</vt:lpstr>
      <vt:lpstr>Data Cleaning as a Process</vt:lpstr>
      <vt:lpstr>Data Preprocessing Techniques</vt:lpstr>
      <vt:lpstr>Major Tasks in Data Preprocessing</vt:lpstr>
      <vt:lpstr>Data Integration</vt:lpstr>
      <vt:lpstr>Any problems with the Data?</vt:lpstr>
      <vt:lpstr>Any problems with the Data?</vt:lpstr>
      <vt:lpstr>Handling Redundancy in Data Integration</vt:lpstr>
      <vt:lpstr>Correlation Analysis (Nominal Data)</vt:lpstr>
      <vt:lpstr>Chi-Square Calculation: An Example</vt:lpstr>
      <vt:lpstr>Correlation Analysis (Numeric Data)</vt:lpstr>
      <vt:lpstr>Correlation (viewed as linear relationship)</vt:lpstr>
      <vt:lpstr>Covariance (Numeric Data)</vt:lpstr>
      <vt:lpstr>Co-Variance: An Example</vt:lpstr>
      <vt:lpstr>Discretization </vt:lpstr>
      <vt:lpstr>Data Discretization Methods</vt:lpstr>
      <vt:lpstr>Simple Discretization: Binning</vt:lpstr>
      <vt:lpstr>Binning Methods for Data Smoothing</vt:lpstr>
      <vt:lpstr>Discretization by Classification &amp; Correlation Analysis</vt:lpstr>
      <vt:lpstr>Data Reduction Strategies</vt:lpstr>
      <vt:lpstr>Data Reduction : Dimensionality Reduction</vt:lpstr>
      <vt:lpstr>Curse of Dimensionality</vt:lpstr>
      <vt:lpstr>Mapping Data to a New Space</vt:lpstr>
      <vt:lpstr>Wavelet Transformation </vt:lpstr>
      <vt:lpstr>Wavelet Decomposition</vt:lpstr>
      <vt:lpstr>Principal Component Analysis (PCA)</vt:lpstr>
      <vt:lpstr>Principal Component Analysis (Steps)</vt:lpstr>
      <vt:lpstr>Attribute Subset Selection</vt:lpstr>
      <vt:lpstr>Heuristic Search in Attribute Selection</vt:lpstr>
      <vt:lpstr>Attribute Creation (Feature Generation)</vt:lpstr>
      <vt:lpstr>Data Reduction: Numerosity Reduction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T V Rao</dc:creator>
  <cp:lastModifiedBy>Siddhartha Singh</cp:lastModifiedBy>
  <cp:revision>107</cp:revision>
  <cp:lastPrinted>2020-04-24T15:32:34Z</cp:lastPrinted>
  <dcterms:created xsi:type="dcterms:W3CDTF">2016-08-27T05:22:31Z</dcterms:created>
  <dcterms:modified xsi:type="dcterms:W3CDTF">2020-04-30T06:12:09Z</dcterms:modified>
</cp:coreProperties>
</file>