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61" r:id="rId2"/>
    <p:sldId id="362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47" r:id="rId36"/>
    <p:sldId id="848" r:id="rId37"/>
    <p:sldId id="849" r:id="rId38"/>
    <p:sldId id="850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58" r:id="rId47"/>
    <p:sldId id="859" r:id="rId48"/>
    <p:sldId id="860" r:id="rId49"/>
    <p:sldId id="861" r:id="rId50"/>
    <p:sldId id="862" r:id="rId51"/>
    <p:sldId id="863" r:id="rId52"/>
    <p:sldId id="864" r:id="rId53"/>
    <p:sldId id="865" r:id="rId54"/>
    <p:sldId id="866" r:id="rId55"/>
    <p:sldId id="267" r:id="rId56"/>
    <p:sldId id="310" r:id="rId57"/>
    <p:sldId id="867" r:id="rId58"/>
    <p:sldId id="868" r:id="rId59"/>
    <p:sldId id="869" r:id="rId60"/>
    <p:sldId id="870" r:id="rId61"/>
    <p:sldId id="871" r:id="rId62"/>
    <p:sldId id="872" r:id="rId63"/>
    <p:sldId id="873" r:id="rId64"/>
    <p:sldId id="874" r:id="rId65"/>
    <p:sldId id="875" r:id="rId66"/>
    <p:sldId id="876" r:id="rId67"/>
    <p:sldId id="877" r:id="rId68"/>
    <p:sldId id="878" r:id="rId69"/>
    <p:sldId id="879" r:id="rId70"/>
    <p:sldId id="880" r:id="rId71"/>
    <p:sldId id="881" r:id="rId72"/>
    <p:sldId id="882" r:id="rId73"/>
    <p:sldId id="883" r:id="rId74"/>
    <p:sldId id="884" r:id="rId75"/>
    <p:sldId id="885" r:id="rId76"/>
    <p:sldId id="886" r:id="rId77"/>
    <p:sldId id="887" r:id="rId78"/>
    <p:sldId id="888" r:id="rId79"/>
    <p:sldId id="889" r:id="rId80"/>
    <p:sldId id="890" r:id="rId81"/>
    <p:sldId id="891" r:id="rId8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69399F-A08F-4B4A-A186-1344A1C4E610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82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79DAC60B-68DB-48A9-85B8-5A13C6C490F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91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D4D94C9D-BF10-4461-80DE-B80F1A56224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46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C1934FA7-7391-461D-9EE6-DD2FE3A7C65E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D5785CBF-F40C-4D44-B042-9FBC51260D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3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721A56A0-674F-4FC3-A99D-E642E14D356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6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9CB5D9-BF1A-4C84-A44A-2BDD6FBF59A9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2218DD-E542-452C-A581-52B6A3AFF44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95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E2367D-882D-47F5-B130-835CC04E8FCB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09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879C74AE-7EDF-4868-B4E3-D2208B7B154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768B3021-A1FE-4D86-8A9A-66C6C6BA6E8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62243" y="2116015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80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o not remove" hidden="1">
            <a:extLst>
              <a:ext uri="{FF2B5EF4-FFF2-40B4-BE49-F238E27FC236}">
                <a16:creationId xmlns:a16="http://schemas.microsoft.com/office/drawing/2014/main" id="{0016E9BD-6B5C-4C55-B8C6-D500F4B0A48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82" r:id="rId15"/>
    <p:sldLayoutId id="214748368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s-pilani.instructure.com/groups/4533/files/folder/AllFilesForDownload/Session%209%20and%20Session%201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29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2955636" y="5482193"/>
            <a:ext cx="42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JULY 11 – </a:t>
            </a:r>
            <a:r>
              <a:rPr lang="en-US" b="1" dirty="0" err="1" smtClean="0">
                <a:solidFill>
                  <a:schemeClr val="bg1"/>
                </a:solidFill>
              </a:rPr>
              <a:t>Dr.D.VENKATA</a:t>
            </a:r>
            <a:r>
              <a:rPr lang="en-US" b="1" dirty="0" smtClean="0">
                <a:solidFill>
                  <a:schemeClr val="bg1"/>
                </a:solidFill>
              </a:rPr>
              <a:t> SUBRAMANIAN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6525"/>
            <a:ext cx="7886700" cy="5492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Interval-valued variables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idx="1"/>
          </p:nvPr>
        </p:nvSpPr>
        <p:spPr>
          <a:xfrm>
            <a:off x="1157844" y="1369623"/>
            <a:ext cx="7886700" cy="4351338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en-US" sz="2400" dirty="0"/>
              <a:t>Standardize data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Calculate the mean absolute deviation:</a:t>
            </a:r>
          </a:p>
          <a:p>
            <a:pPr>
              <a:lnSpc>
                <a:spcPct val="140000"/>
              </a:lnSpc>
            </a:pPr>
            <a:endParaRPr lang="en-US" altLang="en-US" sz="2400" dirty="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where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Calculate the standardized measurement (</a:t>
            </a:r>
            <a:r>
              <a:rPr lang="en-US" altLang="en-US" sz="2400" i="1" dirty="0"/>
              <a:t>z-score</a:t>
            </a:r>
            <a:r>
              <a:rPr lang="en-US" altLang="en-US" sz="2400" dirty="0"/>
              <a:t>)</a:t>
            </a:r>
          </a:p>
          <a:p>
            <a:pPr>
              <a:lnSpc>
                <a:spcPct val="140000"/>
              </a:lnSpc>
            </a:pPr>
            <a:endParaRPr lang="en-US" altLang="en-US" sz="2400" dirty="0"/>
          </a:p>
          <a:p>
            <a:pPr>
              <a:lnSpc>
                <a:spcPct val="140000"/>
              </a:lnSpc>
            </a:pPr>
            <a:r>
              <a:rPr lang="en-US" altLang="en-US" sz="2400" dirty="0"/>
              <a:t>Using mean absolute deviation is more robust than using standard deviation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3169-4E45-44ED-93BA-56E4C4186E9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B13BD96A-A653-4060-A014-74F3F0BD07E3}" type="datetime4">
              <a:rPr lang="en-US" altLang="en-US" smtClean="0"/>
              <a:t>July 18, 2020</a:t>
            </a:fld>
            <a:endParaRPr lang="en-US" altLang="en-US"/>
          </a:p>
        </p:txBody>
      </p:sp>
      <p:graphicFrame>
        <p:nvGraphicFramePr>
          <p:cNvPr id="1445892" name="Object 4"/>
          <p:cNvGraphicFramePr>
            <a:graphicFrameLocks noChangeAspect="1"/>
          </p:cNvGraphicFramePr>
          <p:nvPr>
            <p:extLst/>
          </p:nvPr>
        </p:nvGraphicFramePr>
        <p:xfrm>
          <a:off x="3198421" y="3020293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Equation" r:id="rId3" imgW="2450880" imgH="431640" progId="Equation.3">
                  <p:embed/>
                </p:oleObj>
              </mc:Choice>
              <mc:Fallback>
                <p:oleObj name="Equation" r:id="rId3" imgW="2450880" imgH="431640" progId="Equation.3">
                  <p:embed/>
                  <p:pic>
                    <p:nvPicPr>
                      <p:cNvPr id="1445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421" y="3020293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3" name="Object 5"/>
          <p:cNvGraphicFramePr>
            <a:graphicFrameLocks noChangeAspect="1"/>
          </p:cNvGraphicFramePr>
          <p:nvPr>
            <p:extLst/>
          </p:nvPr>
        </p:nvGraphicFramePr>
        <p:xfrm>
          <a:off x="2817421" y="2334493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5" imgW="4343400" imgH="406080" progId="Equation.3">
                  <p:embed/>
                </p:oleObj>
              </mc:Choice>
              <mc:Fallback>
                <p:oleObj name="Equation" r:id="rId5" imgW="4343400" imgH="406080" progId="Equation.3">
                  <p:embed/>
                  <p:pic>
                    <p:nvPicPr>
                      <p:cNvPr id="1445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421" y="2334493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4" name="Object 6"/>
          <p:cNvGraphicFramePr>
            <a:graphicFrameLocks noChangeAspect="1"/>
          </p:cNvGraphicFramePr>
          <p:nvPr>
            <p:extLst/>
          </p:nvPr>
        </p:nvGraphicFramePr>
        <p:xfrm>
          <a:off x="4112821" y="4010893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Equation" r:id="rId7" imgW="1409400" imgH="660240" progId="Equation.3">
                  <p:embed/>
                </p:oleObj>
              </mc:Choice>
              <mc:Fallback>
                <p:oleObj name="Equation" r:id="rId7" imgW="1409400" imgH="660240" progId="Equation.3">
                  <p:embed/>
                  <p:pic>
                    <p:nvPicPr>
                      <p:cNvPr id="1445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821" y="4010893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8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66383"/>
            <a:ext cx="7886700" cy="549274"/>
          </a:xfrm>
        </p:spPr>
        <p:txBody>
          <a:bodyPr/>
          <a:lstStyle/>
          <a:p>
            <a:r>
              <a:rPr lang="en-US" altLang="en-US" sz="3200" b="1" dirty="0"/>
              <a:t>Similarity and Dissimilarity Between Objects</a:t>
            </a:r>
            <a:endParaRPr lang="en-US" altLang="en-US" b="1" dirty="0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idx="1"/>
          </p:nvPr>
        </p:nvSpPr>
        <p:spPr>
          <a:xfrm>
            <a:off x="482925" y="1476500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u="sng" dirty="0"/>
              <a:t>Distances</a:t>
            </a:r>
            <a:r>
              <a:rPr lang="en-US" altLang="en-US" sz="2400" dirty="0"/>
              <a:t> are normally used to measure the </a:t>
            </a:r>
            <a:r>
              <a:rPr lang="en-US" altLang="en-US" sz="2400" u="sng" dirty="0"/>
              <a:t>similarity</a:t>
            </a:r>
            <a:r>
              <a:rPr lang="en-US" altLang="en-US" sz="2400" dirty="0"/>
              <a:t> or </a:t>
            </a:r>
            <a:r>
              <a:rPr lang="en-US" altLang="en-US" sz="2400" u="sng" dirty="0"/>
              <a:t>dissimilarity</a:t>
            </a:r>
            <a:r>
              <a:rPr lang="en-US" altLang="en-US" sz="2400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Some popular ones include: </a:t>
            </a:r>
            <a:r>
              <a:rPr lang="en-US" altLang="en-US" sz="2400" i="1" dirty="0" err="1"/>
              <a:t>Minkowski</a:t>
            </a:r>
            <a:r>
              <a:rPr lang="en-US" altLang="en-US" sz="2400" i="1" dirty="0"/>
              <a:t> distance</a:t>
            </a:r>
            <a:r>
              <a:rPr lang="en-US" altLang="en-US" sz="2400" dirty="0"/>
              <a:t>: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where 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ip</a:t>
            </a:r>
            <a:r>
              <a:rPr lang="en-US" altLang="en-US" sz="2400" dirty="0"/>
              <a:t>) and</a:t>
            </a:r>
            <a:r>
              <a:rPr lang="en-US" altLang="en-US" sz="2400" i="1" dirty="0"/>
              <a:t> j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baseline="-25000" dirty="0" err="1"/>
              <a:t>jp</a:t>
            </a:r>
            <a:r>
              <a:rPr lang="en-US" altLang="en-US" sz="2400" dirty="0"/>
              <a:t>) are two </a:t>
            </a:r>
            <a:r>
              <a:rPr lang="en-US" altLang="en-US" sz="2400" i="1" dirty="0"/>
              <a:t>p</a:t>
            </a:r>
            <a:r>
              <a:rPr lang="en-US" altLang="en-US" sz="2400" dirty="0"/>
              <a:t>-dimensional data objects,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a positive integer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dirty="0"/>
              <a:t>If </a:t>
            </a:r>
            <a:r>
              <a:rPr lang="en-US" altLang="en-US" sz="2400" i="1" dirty="0"/>
              <a:t>q</a:t>
            </a:r>
            <a:r>
              <a:rPr lang="en-US" altLang="en-US" sz="2400" dirty="0"/>
              <a:t> = </a:t>
            </a:r>
            <a:r>
              <a:rPr lang="en-US" altLang="en-US" sz="2400" i="1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Manhattan distance</a:t>
            </a:r>
            <a:endParaRPr lang="en-US" altLang="en-US" sz="2400" i="1" dirty="0"/>
          </a:p>
          <a:p>
            <a:pPr>
              <a:lnSpc>
                <a:spcPct val="120000"/>
              </a:lnSpc>
            </a:pPr>
            <a:endParaRPr lang="en-US" altLang="en-US" sz="2400" i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9F39-4530-4D65-9F31-3D1DC76F4AA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61D987E2-C7C0-4FFC-A6A0-3FFD4747FD8F}" type="datetime4">
              <a:rPr lang="en-US" altLang="en-US" smtClean="0"/>
              <a:t>July 18, 2020</a:t>
            </a:fld>
            <a:endParaRPr lang="en-US" altLang="en-US"/>
          </a:p>
        </p:txBody>
      </p:sp>
      <p:graphicFrame>
        <p:nvGraphicFramePr>
          <p:cNvPr id="1446916" name="Object 4"/>
          <p:cNvGraphicFramePr>
            <a:graphicFrameLocks noChangeAspect="1"/>
          </p:cNvGraphicFramePr>
          <p:nvPr>
            <p:extLst/>
          </p:nvPr>
        </p:nvGraphicFramePr>
        <p:xfrm>
          <a:off x="2083125" y="29243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Equation" r:id="rId3" imgW="5181480" imgH="596880" progId="Equation.3">
                  <p:embed/>
                </p:oleObj>
              </mc:Choice>
              <mc:Fallback>
                <p:oleObj name="Equation" r:id="rId3" imgW="5181480" imgH="596880" progId="Equation.3">
                  <p:embed/>
                  <p:pic>
                    <p:nvPicPr>
                      <p:cNvPr id="1446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125" y="29243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917" name="Object 5"/>
          <p:cNvGraphicFramePr>
            <a:graphicFrameLocks noChangeAspect="1"/>
          </p:cNvGraphicFramePr>
          <p:nvPr>
            <p:extLst/>
          </p:nvPr>
        </p:nvGraphicFramePr>
        <p:xfrm>
          <a:off x="2692725" y="51341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5" imgW="4292280" imgH="431640" progId="Equation.3">
                  <p:embed/>
                </p:oleObj>
              </mc:Choice>
              <mc:Fallback>
                <p:oleObj name="Equation" r:id="rId5" imgW="4292280" imgH="431640" progId="Equation.3">
                  <p:embed/>
                  <p:pic>
                    <p:nvPicPr>
                      <p:cNvPr id="1446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725" y="51341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9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19" y="286987"/>
            <a:ext cx="89154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Similarity and Dissimilarity Between Objects </a:t>
            </a:r>
            <a:r>
              <a:rPr lang="en-US" altLang="en-US" sz="2000" dirty="0"/>
              <a:t>(Cont.)</a:t>
            </a:r>
            <a:endParaRPr lang="en-US" altLang="en-US" sz="2800" dirty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idx="1"/>
          </p:nvPr>
        </p:nvSpPr>
        <p:spPr>
          <a:xfrm>
            <a:off x="569025" y="148145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i="1" dirty="0"/>
              <a:t>If q</a:t>
            </a:r>
            <a:r>
              <a:rPr lang="en-US" altLang="en-US" sz="2400" dirty="0"/>
              <a:t> = </a:t>
            </a:r>
            <a:r>
              <a:rPr lang="en-US" altLang="en-US" sz="2400" i="1" dirty="0"/>
              <a:t>2</a:t>
            </a:r>
            <a:r>
              <a:rPr lang="en-US" altLang="en-US" sz="2400" dirty="0"/>
              <a:t>,</a:t>
            </a:r>
            <a:r>
              <a:rPr lang="en-US" altLang="en-US" sz="2400" i="1" dirty="0"/>
              <a:t> d </a:t>
            </a:r>
            <a:r>
              <a:rPr lang="en-US" altLang="en-US" sz="2400" dirty="0"/>
              <a:t>is Euclidean distance:</a:t>
            </a: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0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i,i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= 0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/>
              <a:t>d(</a:t>
            </a:r>
            <a:r>
              <a:rPr lang="en-US" altLang="en-US" i="1" dirty="0" err="1"/>
              <a:t>j,i</a:t>
            </a:r>
            <a:r>
              <a:rPr lang="en-US" altLang="en-US" i="1" dirty="0"/>
              <a:t>)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d(</a:t>
            </a:r>
            <a:r>
              <a:rPr lang="en-US" altLang="en-US" i="1" dirty="0" err="1"/>
              <a:t>i,k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/>
              <a:t>d(</a:t>
            </a:r>
            <a:r>
              <a:rPr lang="en-US" altLang="en-US" i="1" dirty="0" err="1"/>
              <a:t>k,j</a:t>
            </a:r>
            <a:r>
              <a:rPr lang="en-US" altLang="en-US" i="1" dirty="0"/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Also, one can use weighted distance, parametric Pearson product moment correlation, or other dissimilarity measures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62B7-39B0-43FC-9664-5542050E218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0609B938-E99B-4162-AEB3-8EED25507F65}" type="datetime4">
              <a:rPr lang="en-US" altLang="en-US" smtClean="0"/>
              <a:t>July 18, 2020</a:t>
            </a:fld>
            <a:endParaRPr lang="en-US" altLang="en-US"/>
          </a:p>
        </p:txBody>
      </p:sp>
      <p:graphicFrame>
        <p:nvGraphicFramePr>
          <p:cNvPr id="1447940" name="Object 4"/>
          <p:cNvGraphicFramePr>
            <a:graphicFrameLocks noChangeAspect="1"/>
          </p:cNvGraphicFramePr>
          <p:nvPr>
            <p:extLst/>
          </p:nvPr>
        </p:nvGraphicFramePr>
        <p:xfrm>
          <a:off x="2169225" y="2014850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Equation" r:id="rId3" imgW="5168880" imgH="583920" progId="Equation.3">
                  <p:embed/>
                </p:oleObj>
              </mc:Choice>
              <mc:Fallback>
                <p:oleObj name="Equation" r:id="rId3" imgW="5168880" imgH="583920" progId="Equation.3">
                  <p:embed/>
                  <p:pic>
                    <p:nvPicPr>
                      <p:cNvPr id="144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225" y="2014850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89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4050"/>
            <a:ext cx="7886700" cy="457200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altLang="en-US" b="1" dirty="0"/>
              <a:t>Binary Variables</a:t>
            </a:r>
          </a:p>
        </p:txBody>
      </p:sp>
      <p:graphicFrame>
        <p:nvGraphicFramePr>
          <p:cNvPr id="1448973" name="Object 1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257800" y="5110350"/>
          <a:ext cx="2984400" cy="52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Equation" r:id="rId3" imgW="2387520" imgH="419040" progId="Equation.3">
                  <p:embed/>
                </p:oleObj>
              </mc:Choice>
              <mc:Fallback>
                <p:oleObj name="Equation" r:id="rId3" imgW="2387520" imgH="419040" progId="Equation.3">
                  <p:embed/>
                  <p:pic>
                    <p:nvPicPr>
                      <p:cNvPr id="14489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10350"/>
                        <a:ext cx="2984400" cy="52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0687B-E3B4-4B5A-A08C-1B1829B73E03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07B680D-9F15-41D7-B177-40CA93092831}" type="datetime4">
              <a:rPr lang="en-US" altLang="en-US" smtClean="0"/>
              <a:t>July 18, 2020</a:t>
            </a:fld>
            <a:endParaRPr lang="en-US" altLang="en-US"/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0152" y="1250700"/>
            <a:ext cx="4572000" cy="5105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A contingency table for binary data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Distance measure for 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Distance measure for asymmetric binary variables: 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Jaccard coefficient (</a:t>
            </a:r>
            <a:r>
              <a:rPr lang="en-US" altLang="en-US" sz="2400" i="1" dirty="0">
                <a:solidFill>
                  <a:schemeClr val="hlink"/>
                </a:solidFill>
              </a:rPr>
              <a:t>similarity</a:t>
            </a:r>
            <a:r>
              <a:rPr lang="en-US" altLang="en-US" sz="2400" dirty="0"/>
              <a:t> measure for </a:t>
            </a:r>
            <a:r>
              <a:rPr lang="en-US" altLang="en-US" sz="2400" i="1" dirty="0"/>
              <a:t>asymmetric </a:t>
            </a:r>
            <a:r>
              <a:rPr lang="en-US" altLang="en-US" sz="2400" dirty="0"/>
              <a:t>binary variables): </a:t>
            </a:r>
          </a:p>
        </p:txBody>
      </p:sp>
      <p:graphicFrame>
        <p:nvGraphicFramePr>
          <p:cNvPr id="1448964" name="Object 4"/>
          <p:cNvGraphicFramePr>
            <a:graphicFrameLocks noChangeAspect="1"/>
          </p:cNvGraphicFramePr>
          <p:nvPr>
            <p:extLst/>
          </p:nvPr>
        </p:nvGraphicFramePr>
        <p:xfrm>
          <a:off x="5410200" y="3129150"/>
          <a:ext cx="255555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3" name="Equation" r:id="rId5" imgW="2044440" imgH="482400" progId="Equation.3">
                  <p:embed/>
                </p:oleObj>
              </mc:Choice>
              <mc:Fallback>
                <p:oleObj name="Equation" r:id="rId5" imgW="2044440" imgH="482400" progId="Equation.3">
                  <p:embed/>
                  <p:pic>
                    <p:nvPicPr>
                      <p:cNvPr id="144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9150"/>
                        <a:ext cx="255555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6" name="Object 6"/>
          <p:cNvGraphicFramePr>
            <a:graphicFrameLocks/>
          </p:cNvGraphicFramePr>
          <p:nvPr>
            <p:extLst/>
          </p:nvPr>
        </p:nvGraphicFramePr>
        <p:xfrm>
          <a:off x="5410200" y="3967350"/>
          <a:ext cx="2467494" cy="69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4" name="Equation" r:id="rId7" imgW="1701720" imgH="482400" progId="Equation.3">
                  <p:embed/>
                </p:oleObj>
              </mc:Choice>
              <mc:Fallback>
                <p:oleObj name="Equation" r:id="rId7" imgW="1701720" imgH="482400" progId="Equation.3">
                  <p:embed/>
                  <p:pic>
                    <p:nvPicPr>
                      <p:cNvPr id="144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67350"/>
                        <a:ext cx="2467494" cy="69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8972" name="Group 12"/>
          <p:cNvGrpSpPr>
            <a:grpSpLocks/>
          </p:cNvGrpSpPr>
          <p:nvPr/>
        </p:nvGrpSpPr>
        <p:grpSpPr bwMode="auto">
          <a:xfrm>
            <a:off x="5257800" y="1452419"/>
            <a:ext cx="4191000" cy="1524330"/>
            <a:chOff x="1200" y="1055"/>
            <a:chExt cx="3072" cy="1537"/>
          </a:xfrm>
        </p:grpSpPr>
        <p:sp>
          <p:nvSpPr>
            <p:cNvPr id="1448967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448971" name="Group 11"/>
            <p:cNvGrpSpPr>
              <a:grpSpLocks/>
            </p:cNvGrpSpPr>
            <p:nvPr/>
          </p:nvGrpSpPr>
          <p:grpSpPr bwMode="auto">
            <a:xfrm>
              <a:off x="1248" y="1055"/>
              <a:ext cx="2400" cy="1537"/>
              <a:chOff x="1248" y="1055"/>
              <a:chExt cx="2400" cy="1537"/>
            </a:xfrm>
          </p:grpSpPr>
          <p:graphicFrame>
            <p:nvGraphicFramePr>
              <p:cNvPr id="1448965" name="Object 5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85" name="Equation" r:id="rId9" imgW="2539800" imgH="1447560" progId="Equation.3">
                      <p:embed/>
                    </p:oleObj>
                  </mc:Choice>
                  <mc:Fallback>
                    <p:oleObj name="Equation" r:id="rId9" imgW="2539800" imgH="1447560" progId="Equation.3">
                      <p:embed/>
                      <p:pic>
                        <p:nvPicPr>
                          <p:cNvPr id="144896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40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8968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48969" name="Text Box 9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sz="1600" b="1">
                    <a:latin typeface="Times New Roman" panose="02020603050405020304" pitchFamily="18" charset="0"/>
                  </a:rPr>
                  <a:t>Object </a:t>
                </a:r>
                <a:r>
                  <a:rPr lang="en-US" altLang="en-US" sz="1600" b="1" i="1">
                    <a:latin typeface="Times New Roman" panose="02020603050405020304" pitchFamily="18" charset="0"/>
                  </a:rPr>
                  <a:t>i</a:t>
                </a: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8970" name="Text Box 10"/>
              <p:cNvSpPr txBox="1">
                <a:spLocks noChangeArrowheads="1"/>
              </p:cNvSpPr>
              <p:nvPr/>
            </p:nvSpPr>
            <p:spPr bwMode="auto">
              <a:xfrm>
                <a:off x="2554" y="1055"/>
                <a:ext cx="76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sz="1600" b="1" dirty="0">
                    <a:latin typeface="Times New Roman" panose="02020603050405020304" pitchFamily="18" charset="0"/>
                  </a:rPr>
                  <a:t>Object  </a:t>
                </a:r>
                <a:r>
                  <a:rPr lang="en-US" altLang="en-US" sz="1600" b="1" i="1" dirty="0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25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49" y="178312"/>
            <a:ext cx="7886700" cy="473074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altLang="en-US" sz="3200" b="1" dirty="0"/>
              <a:t>Nominal Variables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idx="1"/>
          </p:nvPr>
        </p:nvSpPr>
        <p:spPr>
          <a:xfrm>
            <a:off x="604650" y="1505200"/>
            <a:ext cx="7886700" cy="4351338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Method 1: Simple matching</a:t>
            </a:r>
            <a:endParaRPr lang="en-US" altLang="en-US" sz="2400" i="1" dirty="0"/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m</a:t>
            </a:r>
            <a:r>
              <a:rPr lang="en-US" altLang="en-US" sz="2400" dirty="0"/>
              <a:t>: # of matches,</a:t>
            </a:r>
            <a:r>
              <a:rPr lang="en-US" altLang="en-US" sz="2400" i="1" dirty="0"/>
              <a:t> p</a:t>
            </a:r>
            <a:r>
              <a:rPr lang="en-US" altLang="en-US" sz="2400" dirty="0"/>
              <a:t>: total # of variables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creating a new binary variable for each of the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nominal states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B536-B2FE-4C62-8FA2-068D27F2BAB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A6B1782B-3C01-4BA9-90CB-675ECB7A26A9}" type="datetime4">
              <a:rPr lang="en-US" altLang="en-US" smtClean="0"/>
              <a:t>July 18, 2020</a:t>
            </a:fld>
            <a:endParaRPr lang="en-US" altLang="en-US"/>
          </a:p>
        </p:txBody>
      </p:sp>
      <p:graphicFrame>
        <p:nvGraphicFramePr>
          <p:cNvPr id="1451012" name="Object 4"/>
          <p:cNvGraphicFramePr>
            <a:graphicFrameLocks noChangeAspect="1"/>
          </p:cNvGraphicFramePr>
          <p:nvPr>
            <p:extLst/>
          </p:nvPr>
        </p:nvGraphicFramePr>
        <p:xfrm>
          <a:off x="3195450" y="3715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3" imgW="1384200" imgH="469800" progId="Equation.3">
                  <p:embed/>
                </p:oleObj>
              </mc:Choice>
              <mc:Fallback>
                <p:oleObj name="Equation" r:id="rId3" imgW="1384200" imgH="469800" progId="Equation.3">
                  <p:embed/>
                  <p:pic>
                    <p:nvPicPr>
                      <p:cNvPr id="145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450" y="3715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5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6525"/>
            <a:ext cx="7886700" cy="609601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3200" b="1" dirty="0"/>
              <a:t>Ordinal Variables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86700" cy="4351338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replace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if</a:t>
            </a:r>
            <a:r>
              <a:rPr lang="en-US" altLang="en-US" sz="2400" baseline="-25000"/>
              <a:t> </a:t>
            </a:r>
            <a:r>
              <a:rPr lang="en-US" altLang="en-US" sz="2400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map the range of each variable onto [0, 1] by replacing</a:t>
            </a:r>
            <a:r>
              <a:rPr lang="en-US" altLang="en-US" sz="2400" i="1"/>
              <a:t> i</a:t>
            </a:r>
            <a:r>
              <a:rPr lang="en-US" altLang="en-US" sz="2400"/>
              <a:t>-th object in the </a:t>
            </a:r>
            <a:r>
              <a:rPr lang="en-US" altLang="en-US" sz="2400" i="1"/>
              <a:t>f</a:t>
            </a:r>
            <a:r>
              <a:rPr lang="en-US" altLang="en-US" sz="2400"/>
              <a:t>-th variable by</a:t>
            </a:r>
          </a:p>
          <a:p>
            <a:pPr lvl="1"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</a:pPr>
            <a:r>
              <a:rPr lang="en-US" altLang="en-US" sz="2400"/>
              <a:t>compute the dissimilarity using methods for interval-scaled variables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1880-56D9-43EB-A7E4-38D0C242E7A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060227DC-8604-497E-9C76-6B900303B615}" type="datetime4">
              <a:rPr lang="en-US" altLang="en-US" smtClean="0"/>
              <a:t>July 18, 2020</a:t>
            </a:fld>
            <a:endParaRPr lang="en-US" altLang="en-US"/>
          </a:p>
        </p:txBody>
      </p:sp>
      <p:graphicFrame>
        <p:nvGraphicFramePr>
          <p:cNvPr id="1452036" name="Object 4"/>
          <p:cNvGraphicFramePr>
            <a:graphicFrameLocks noChangeAspect="1"/>
          </p:cNvGraphicFramePr>
          <p:nvPr/>
        </p:nvGraphicFramePr>
        <p:xfrm>
          <a:off x="3657600" y="41148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Equation" r:id="rId3" imgW="1168200" imgH="711000" progId="Equation.3">
                  <p:embed/>
                </p:oleObj>
              </mc:Choice>
              <mc:Fallback>
                <p:oleObj name="Equation" r:id="rId3" imgW="1168200" imgH="711000" progId="Equation.3">
                  <p:embed/>
                  <p:pic>
                    <p:nvPicPr>
                      <p:cNvPr id="1452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5486400" y="2964316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Equation" r:id="rId5" imgW="1396800" imgH="368280" progId="Equation.3">
                  <p:embed/>
                </p:oleObj>
              </mc:Choice>
              <mc:Fallback>
                <p:oleObj name="Equation" r:id="rId5" imgW="1396800" imgH="368280" progId="Equation.3">
                  <p:embed/>
                  <p:pic>
                    <p:nvPicPr>
                      <p:cNvPr id="1452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64316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48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0405" y="245597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B7E62-56D5-4403-BA40-404BFC79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A9E1-F687-4338-B15B-25A12DC45D4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BA70F-055D-4A9F-AAAE-6D0A6A53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6218" y="0"/>
            <a:ext cx="3680691" cy="466106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Types of </a:t>
            </a:r>
            <a:r>
              <a:rPr lang="en-US" altLang="en-US" sz="3200" b="1" dirty="0" err="1"/>
              <a:t>Clusterings</a:t>
            </a:r>
            <a:endParaRPr lang="en-US" altLang="en-US" sz="3200" b="1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idx="1"/>
          </p:nvPr>
        </p:nvSpPr>
        <p:spPr>
          <a:xfrm>
            <a:off x="395780" y="393387"/>
            <a:ext cx="8600439" cy="259919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clustering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An </a:t>
            </a:r>
            <a:r>
              <a:rPr lang="en-US" altLang="en-US" sz="2400" dirty="0"/>
              <a:t>important distinction among types of clustering : </a:t>
            </a:r>
            <a:r>
              <a:rPr lang="en-US" altLang="en-US" sz="2400" i="1" dirty="0"/>
              <a:t>hierarchical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partitional</a:t>
            </a:r>
            <a:r>
              <a:rPr lang="en-US" altLang="en-US" sz="2400" dirty="0">
                <a:solidFill>
                  <a:srgbClr val="FFCC00"/>
                </a:solidFill>
              </a:rPr>
              <a:t> </a:t>
            </a:r>
            <a:r>
              <a:rPr lang="en-US" altLang="en-US" sz="2400" dirty="0"/>
              <a:t>sets of clusters </a:t>
            </a:r>
            <a:endParaRPr lang="en-US" altLang="en-US" sz="24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err="1" smtClean="0"/>
              <a:t>Partitional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division data objects into non-overlapping subsets (clusters) such that each data object is in exactly one subset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Hierarchical </a:t>
            </a:r>
            <a:r>
              <a:rPr lang="en-US" altLang="en-US" sz="2400" dirty="0"/>
              <a:t>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set of nested clusters organized as a hierarchical tree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C6CFC-3B62-4904-BDE7-861F00DF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ED67-4B5C-4D85-A03D-C894EC515E8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79204-49DD-4E5B-BD87-8F61FFB2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1" y="2992583"/>
            <a:ext cx="7992918" cy="35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5588"/>
            <a:ext cx="7886700" cy="5334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12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15390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27F9D-F623-4B3D-BC73-B20D2E24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19B-5A55-40DF-9B5C-EB1666F651E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38F50A-2404-4EE3-A2F9-F63C80CD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68" y="242166"/>
            <a:ext cx="7886700" cy="51983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</a:t>
            </a:r>
          </a:p>
        </p:txBody>
      </p:sp>
      <p:graphicFrame>
        <p:nvGraphicFramePr>
          <p:cNvPr id="1540099" name="Object 3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8" name="VISIO" r:id="rId3" imgW="2752560" imgH="1960200" progId="Visio.Drawing.6">
                  <p:embed/>
                </p:oleObj>
              </mc:Choice>
              <mc:Fallback>
                <p:oleObj name="VISIO" r:id="rId3" imgW="2752560" imgH="1960200" progId="Visio.Drawing.6">
                  <p:embed/>
                  <p:pic>
                    <p:nvPicPr>
                      <p:cNvPr id="1540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0" name="Object 4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9" name="VISIO" r:id="rId5" imgW="2761200" imgH="1794600" progId="Visio.Drawing.6">
                  <p:embed/>
                </p:oleObj>
              </mc:Choice>
              <mc:Fallback>
                <p:oleObj name="VISIO" r:id="rId5" imgW="2761200" imgH="1794600" progId="Visio.Drawing.6">
                  <p:embed/>
                  <p:pic>
                    <p:nvPicPr>
                      <p:cNvPr id="1540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/>
        </p:nvGraphicFramePr>
        <p:xfrm>
          <a:off x="5629275" y="13716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VISIO" r:id="rId7" imgW="1380960" imgH="1779120" progId="Visio.Drawing.6">
                  <p:embed/>
                </p:oleObj>
              </mc:Choice>
              <mc:Fallback>
                <p:oleObj name="VISIO" r:id="rId7" imgW="1380960" imgH="1779120" progId="Visio.Drawing.6">
                  <p:embed/>
                  <p:pic>
                    <p:nvPicPr>
                      <p:cNvPr id="1540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3716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2" name="Object 6"/>
          <p:cNvGraphicFramePr>
            <a:graphicFrameLocks noChangeAspect="1"/>
          </p:cNvGraphicFramePr>
          <p:nvPr/>
        </p:nvGraphicFramePr>
        <p:xfrm>
          <a:off x="5629275" y="39624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VISIO" r:id="rId9" imgW="1473120" imgH="1760040" progId="Visio.Drawing.6">
                  <p:embed/>
                </p:oleObj>
              </mc:Choice>
              <mc:Fallback>
                <p:oleObj name="VISIO" r:id="rId9" imgW="1473120" imgH="1760040" progId="Visio.Drawing.6">
                  <p:embed/>
                  <p:pic>
                    <p:nvPicPr>
                      <p:cNvPr id="154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9624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Traditional Hierarchical Clustering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Non-traditional Hierarchical Clustering</a:t>
            </a: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5029200" y="60960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Non-traditional Dendrogram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5029200" y="3505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Traditional Dendrogram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B02B7-8FCA-4FFE-B4F8-C88C1E9E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5B44-D757-41AF-8467-009C8007918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3FEE6-AF45-4114-B74F-DDDE8269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5112"/>
            <a:ext cx="7886700" cy="486888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Other Distinctions Between Sets of Clusters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811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In non-exclusive clustering, points may belong to multiple clusters.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Can represent multiple classes or ‘border’ points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altLang="en-US" dirty="0"/>
              <a:t>Fuzzy versus non-fuzzy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In some cases, we only want to cluster some of the data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altLang="en-US" dirty="0"/>
              <a:t>Heterogeneous versus homogeneous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en-US" sz="2000" dirty="0"/>
              <a:t>Cluster of widely different sizes, shapes, and densities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</a:pPr>
            <a:endParaRPr lang="en-US" alt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2B0F8-F486-46FE-9EB6-845E1380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FD54-73DE-45CA-9982-2E1C822B606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E0DBA-884A-409E-8F8A-F515142F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66383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977734"/>
            <a:ext cx="7886700" cy="5043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Clusters can be of many types: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Well-separated clusters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 Center-based clusters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 Contiguous clusters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</a:rPr>
              <a:t>Property or Conceptual</a:t>
            </a:r>
          </a:p>
          <a:p>
            <a:endParaRPr lang="en-US" alt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</a:rPr>
              <a:t>Described by an Objective Function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B7A98-FD0D-489F-86C2-B299141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196-69B2-4018-9A4D-682C9848F1A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86B59-59A6-439C-9CA2-986BBE12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4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9821"/>
            <a:ext cx="7886700" cy="656152"/>
          </a:xfrm>
        </p:spPr>
        <p:txBody>
          <a:bodyPr/>
          <a:lstStyle/>
          <a:p>
            <a:r>
              <a:rPr lang="en-US" altLang="en-US" sz="2800" b="1" dirty="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4587"/>
            <a:ext cx="7886700" cy="43513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58738-5029-4D63-A724-9365B2E5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79BB-7940-421D-9CC8-EC83ABA78F0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AB183-64D7-4026-A15A-BB51C3B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3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7"/>
            <a:ext cx="7886700" cy="602930"/>
          </a:xfrm>
        </p:spPr>
        <p:txBody>
          <a:bodyPr/>
          <a:lstStyle/>
          <a:p>
            <a:r>
              <a:rPr lang="en-US" altLang="en-US" sz="2800" b="1" dirty="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>
          <a:xfrm>
            <a:off x="474271" y="1211262"/>
            <a:ext cx="7886700" cy="43513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5BC53-B81F-4DB2-9539-A20C42A4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9816-53D9-4BB2-982B-2BBEF0046FD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23F5-7438-40C7-833A-61DD958F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7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666"/>
            <a:ext cx="7886700" cy="409577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idx="1"/>
          </p:nvPr>
        </p:nvSpPr>
        <p:spPr>
          <a:xfrm>
            <a:off x="611716" y="1114276"/>
            <a:ext cx="7886700" cy="43513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FC91C-20BD-424E-89EB-1B7C482C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00F-F153-41D5-8D1A-0F3E9A2A1A1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40090-3CE8-4EBD-92D0-720EB538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15608" y="180234"/>
            <a:ext cx="7886700" cy="650028"/>
          </a:xfrm>
        </p:spPr>
        <p:txBody>
          <a:bodyPr/>
          <a:lstStyle/>
          <a:p>
            <a:r>
              <a:rPr lang="en-US" altLang="en-US" sz="2800" b="1" dirty="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idx="1"/>
          </p:nvPr>
        </p:nvSpPr>
        <p:spPr>
          <a:xfrm>
            <a:off x="540328" y="1439862"/>
            <a:ext cx="7886700" cy="43513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6D256-9FAC-4B21-BC36-FC497B2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375-8E93-4B1C-BA3C-4E39EF07008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4C9E8-46E1-46B0-B272-BE1744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7886700" cy="546099"/>
          </a:xfrm>
        </p:spPr>
        <p:txBody>
          <a:bodyPr/>
          <a:lstStyle/>
          <a:p>
            <a:r>
              <a:rPr lang="en-US" altLang="en-US" sz="2800" b="1" dirty="0"/>
              <a:t>Types of Clusters: Conceptual Clusters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idx="1"/>
          </p:nvPr>
        </p:nvSpPr>
        <p:spPr>
          <a:xfrm>
            <a:off x="723652" y="1253331"/>
            <a:ext cx="7886700" cy="43513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A2687-7066-47AA-B4CA-4FCC33BE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1D70-7125-4EB4-B185-AD907AD6409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0A575-F0E0-4D6E-BB1E-884A4E19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7886700" cy="501773"/>
          </a:xfrm>
        </p:spPr>
        <p:txBody>
          <a:bodyPr/>
          <a:lstStyle/>
          <a:p>
            <a:r>
              <a:rPr lang="en-US" altLang="en-US" sz="2800" b="1" dirty="0"/>
              <a:t>Types of Clusters: Objective Function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4764"/>
            <a:ext cx="7886700" cy="4652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Can have global or local objectives.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Hierarchical clustering algorithms typically have local objectives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Partitional algorithms typically have global objectives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Parameters for the model are determined from the data. 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Mixture models assume that the data is a ‘mixture' of a number of statistical distributions.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A8E6F-6919-442B-8DE0-C4B996E3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C2C2-47CB-4504-8D03-25A0E70690D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33A1A-ABD3-43AA-BC57-C3F885C4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4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4231" y="317626"/>
            <a:ext cx="7886700" cy="798656"/>
          </a:xfrm>
        </p:spPr>
        <p:txBody>
          <a:bodyPr/>
          <a:lstStyle/>
          <a:p>
            <a:r>
              <a:rPr lang="en-US" altLang="en-US" sz="3200" b="1" dirty="0"/>
              <a:t>Types of Clusters: Objective Function …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9364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Map the clustering problem to a different domain and solve a related problem in that domain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>
              <a:lnSpc>
                <a:spcPct val="100000"/>
              </a:lnSpc>
            </a:pP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 Clustering is equivalent to breaking the graph into connected components, one for each cluster. 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Want to minimize the edge weight between clusters and maximize the edge weight within clusters 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DC9C2-C7FB-4C25-9FC9-245D286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EC4D-45EA-41D3-A289-8E5F31B3FF3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AEB79-2115-46B3-BC76-C8069D2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9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206788"/>
            <a:ext cx="7924800" cy="5492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Important Characteristics of the Input Data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idx="1"/>
          </p:nvPr>
        </p:nvSpPr>
        <p:spPr>
          <a:xfrm>
            <a:off x="1163782" y="1270660"/>
            <a:ext cx="7256318" cy="491741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Dimensionality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Type of Distribution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1E237-6AC6-4993-A62E-418F2442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5E3D-CCEE-4240-84E1-75C906642D9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2235A-1AD5-462F-A79D-D3407B14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2889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What is Cluster Analysis?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50108"/>
            <a:ext cx="7886700" cy="4351338"/>
          </a:xfrm>
        </p:spPr>
        <p:txBody>
          <a:bodyPr/>
          <a:lstStyle/>
          <a:p>
            <a:r>
              <a:rPr lang="en-US" altLang="en-US" sz="24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482180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3D07-4645-43F2-98DC-D51F9F7B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073-8C5D-4C49-8783-F239AB6FFCB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7B40B-F15B-441E-B58B-6B843F72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205" y="5706404"/>
            <a:ext cx="7872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CLUSTER ANALYSIS IS ALSO CALLED DATA SEGMENTATION.</a:t>
            </a:r>
          </a:p>
          <a:p>
            <a:r>
              <a:rPr lang="en-IN" sz="1400" dirty="0"/>
              <a:t>IT IS AN EXPLOARATORY METHOD FOR IDENTIFYING HOMOGENOUS GROUPS OR CLUSTERS OF RECORDS.</a:t>
            </a:r>
          </a:p>
          <a:p>
            <a:r>
              <a:rPr lang="en-IN" sz="1400" dirty="0"/>
              <a:t>SIMILAR RECORDS SHOULD BELONG TO THE SAME CLUSTER</a:t>
            </a:r>
          </a:p>
          <a:p>
            <a:r>
              <a:rPr lang="en-IN" sz="1400" dirty="0"/>
              <a:t>DISSIMILAR RECORDS SHOULD BELONG TO DIFFERENT CLUSTER</a:t>
            </a:r>
          </a:p>
        </p:txBody>
      </p:sp>
    </p:spTree>
    <p:extLst>
      <p:ext uri="{BB962C8B-B14F-4D97-AF65-F5344CB8AC3E}">
        <p14:creationId xmlns:p14="http://schemas.microsoft.com/office/powerpoint/2010/main" val="30851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3688-F150-4A43-BA27-9CF71884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83534"/>
            <a:ext cx="7886700" cy="645466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BB9-8550-47C5-80D1-F9EB28950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64529"/>
            <a:ext cx="7886700" cy="5124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CC67-7595-41DB-9C78-04D8DE32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A1F6-210A-40E2-9C5A-0F63B8474C7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AC13-88FE-4733-A606-AAC4937E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1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335" y="250824"/>
            <a:ext cx="7886700" cy="549276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b="1" dirty="0"/>
              <a:t>Partitioning Algorithms: Basic Concept</a:t>
            </a:r>
            <a:endParaRPr lang="en-US" altLang="en-US" sz="2800" b="1" dirty="0"/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43200" y="2743200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Equation" r:id="rId4" imgW="1333500" imgH="254000" progId="Equation.3">
                  <p:embed/>
                </p:oleObj>
              </mc:Choice>
              <mc:Fallback>
                <p:oleObj name="Equation" r:id="rId4" imgW="1333500" imgH="2540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266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17333" y="6552747"/>
            <a:ext cx="2133600" cy="21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218BCC-1E29-414B-BD48-166E3068D3D8}" type="slidenum">
              <a:rPr lang="en-US" altLang="en-US" sz="800" b="0"/>
              <a:pPr eaLnBrk="1" hangingPunct="1"/>
              <a:t>31</a:t>
            </a:fld>
            <a:endParaRPr lang="en-US" altLang="en-US" sz="800" b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 dirty="0"/>
              <a:t>Partitioning method:</a:t>
            </a:r>
            <a:r>
              <a:rPr lang="en-US" altLang="en-US" sz="2000" dirty="0"/>
              <a:t> Partitioning a database </a:t>
            </a:r>
            <a:r>
              <a:rPr lang="en-US" altLang="en-US" sz="2000" b="1" i="1" dirty="0"/>
              <a:t>D</a:t>
            </a:r>
            <a:r>
              <a:rPr lang="en-US" altLang="en-US" sz="2000" dirty="0"/>
              <a:t> of </a:t>
            </a:r>
            <a:r>
              <a:rPr lang="en-US" altLang="en-US" sz="2000" b="1" i="1" dirty="0"/>
              <a:t>n</a:t>
            </a:r>
            <a:r>
              <a:rPr lang="en-US" altLang="en-US" sz="2000" dirty="0"/>
              <a:t> objects into a set of </a:t>
            </a:r>
            <a:r>
              <a:rPr lang="en-US" altLang="en-US" sz="2000" b="1" i="1" dirty="0"/>
              <a:t>k</a:t>
            </a:r>
            <a:r>
              <a:rPr lang="en-US" altLang="en-US" sz="2000" dirty="0"/>
              <a:t> clusters, such that the sum of squared distances is minimized (where 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centroid or </a:t>
            </a:r>
            <a:r>
              <a:rPr lang="en-US" altLang="en-US" sz="2000" dirty="0" err="1"/>
              <a:t>medoid</a:t>
            </a:r>
            <a:r>
              <a:rPr lang="en-US" altLang="en-US" sz="2000" dirty="0"/>
              <a:t> of cluster 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Given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find a partition of </a:t>
            </a:r>
            <a:r>
              <a:rPr lang="en-US" altLang="en-US" sz="2000" i="1" dirty="0"/>
              <a:t>k clusters </a:t>
            </a:r>
            <a:r>
              <a:rPr lang="en-US" altLang="en-US" sz="2000" dirty="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Heuristic methods: </a:t>
            </a:r>
            <a:r>
              <a:rPr lang="en-US" altLang="en-US" sz="2000" i="1" dirty="0"/>
              <a:t>k-means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k-</a:t>
            </a:r>
            <a:r>
              <a:rPr lang="en-US" altLang="en-US" sz="2000" i="1" dirty="0" err="1"/>
              <a:t>medoids</a:t>
            </a:r>
            <a:r>
              <a:rPr lang="en-US" altLang="en-US" sz="2000" dirty="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 dirty="0"/>
              <a:t>k-means</a:t>
            </a:r>
            <a:r>
              <a:rPr lang="en-US" altLang="en-US" sz="2000" dirty="0"/>
              <a:t> 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 dirty="0"/>
              <a:t>k-</a:t>
            </a:r>
            <a:r>
              <a:rPr lang="en-US" altLang="en-US" sz="2000" i="1" u="sng" dirty="0" err="1"/>
              <a:t>medoids</a:t>
            </a:r>
            <a:r>
              <a:rPr lang="en-US" altLang="en-US" sz="2000" dirty="0"/>
              <a:t> or PAM (Partition around 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): Each cluster is represented by one of the objects in the cluster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3B75-3FBD-4378-8224-8B8FDE9C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834E-E63D-48A2-BF1D-5BB709FD2BD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5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10383"/>
            <a:ext cx="7886700" cy="435133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i="1" dirty="0"/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0705"/>
              </p:ext>
            </p:extLst>
          </p:nvPr>
        </p:nvGraphicFramePr>
        <p:xfrm>
          <a:off x="152400" y="2853955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4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1592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52400" y="2853955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4A597-BA54-4D4B-89A5-B2C4F8AB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F06-A856-4A25-9326-8F94696CA64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F62FA-886F-48CB-BECC-9AD46997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713" y="4916516"/>
            <a:ext cx="4784437" cy="16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3052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35062"/>
            <a:ext cx="7886700" cy="4838225"/>
          </a:xfrm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1800" dirty="0"/>
              <a:t>Clusters produced vary from one run to another.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The centroid is (typically) the mean of the points in the cluster.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</a:pPr>
            <a:r>
              <a:rPr lang="en-US" altLang="en-US" sz="2200" dirty="0"/>
              <a:t>‘Closeness’ is measured by Euclidean distance, cosine similarity, etc.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K-means will converge for common similarity measures mentioned above.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Most of the convergence happens in the first few iterations.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18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Complexity is O( n * K * I * d )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1800" dirty="0"/>
              <a:t>n = number of points, K = number of clusters, </a:t>
            </a:r>
            <a:br>
              <a:rPr lang="en-US" altLang="en-US" sz="1800" dirty="0"/>
            </a:br>
            <a:r>
              <a:rPr lang="en-US" altLang="en-US" sz="1800" dirty="0"/>
              <a:t>I = number of iterations, d = number of attributes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E313-85BE-4DF6-9E71-F16B301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1579-3643-49CA-B855-AA78FB02005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4304A-E924-4DEF-85DD-5893BFAF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374775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86700" cy="626423"/>
          </a:xfrm>
        </p:spPr>
        <p:txBody>
          <a:bodyPr/>
          <a:lstStyle/>
          <a:p>
            <a:r>
              <a:rPr lang="en-US" altLang="en-US" sz="2800" b="1" dirty="0"/>
              <a:t>Two different K-means </a:t>
            </a:r>
            <a:r>
              <a:rPr lang="en-US" altLang="en-US" sz="2800" b="1" dirty="0" err="1"/>
              <a:t>Clusterings</a:t>
            </a:r>
            <a:endParaRPr lang="en-US" altLang="en-US" sz="2800" b="1" dirty="0"/>
          </a:p>
        </p:txBody>
      </p:sp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886200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886200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828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B075A-F69C-4A0B-BA2B-7064C45C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F89D-47DC-463B-8201-8A05A89E1D2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20233-7FD3-4947-A5D6-67CB1A8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Evaluating K-means Clusters</a:t>
            </a:r>
          </a:p>
        </p:txBody>
      </p:sp>
      <p:graphicFrame>
        <p:nvGraphicFramePr>
          <p:cNvPr id="1597444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438650" y="2226049"/>
          <a:ext cx="30225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3" imgW="1511280" imgH="457200" progId="Equation.3">
                  <p:embed/>
                </p:oleObj>
              </mc:Choice>
              <mc:Fallback>
                <p:oleObj name="Equation" r:id="rId3" imgW="1511280" imgH="457200" progId="Equation.3">
                  <p:embed/>
                  <p:pic>
                    <p:nvPicPr>
                      <p:cNvPr id="159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226049"/>
                        <a:ext cx="302256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37726"/>
            <a:ext cx="81534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Most common measure is Sum of Squared Error (SSE)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For each point, the error is the distance to the nearest cluster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100000"/>
              </a:lnSpc>
            </a:pPr>
            <a:endParaRPr lang="en-US" altLang="en-US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lvl="1">
              <a:lnSpc>
                <a:spcPct val="100000"/>
              </a:lnSpc>
            </a:pPr>
            <a:endParaRPr lang="en-US" altLang="en-US" sz="2000" dirty="0"/>
          </a:p>
          <a:p>
            <a:pPr lvl="1">
              <a:lnSpc>
                <a:spcPct val="10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representative point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can show that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corresponds to the center (mean) of the cluster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Given two clusters, we can choose the one with the smallest error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One easy way to reduce SSE is to increase K, the number of clusters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 A good clustering with smaller K can have a lower SSE than a poor clustering with higher 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C54BF-746C-4F34-A9AC-58C5A8FD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A96E-CD0C-4CD3-A381-5D0CF4E20BE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7B502-7B52-43A3-BC2F-D841565D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92101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F52C6-10AF-4374-9CAB-4B6F996B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90DC-5F7F-4E81-A039-2E4FB78E47E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15BC2-3802-4E1D-B45E-45B08BA1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6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856" y="288700"/>
            <a:ext cx="7886700" cy="625474"/>
          </a:xfrm>
        </p:spPr>
        <p:txBody>
          <a:bodyPr/>
          <a:lstStyle/>
          <a:p>
            <a:r>
              <a:rPr lang="en-US" altLang="en-US" sz="2800" b="1" dirty="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9371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871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12CDC-D8DA-4F3A-82D8-FA86564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6E4B-68AB-42F1-9040-F862298A14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4CA25-0E98-4774-B6A4-6B8F705F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5751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4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4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5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5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5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A8407-7344-43E7-9A19-8E9A6621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0D5-83EA-402C-A52E-37F1EE3F73F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AB98-8ADD-41B0-84FF-0968C89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3397"/>
            <a:ext cx="7924800" cy="549274"/>
          </a:xfrm>
        </p:spPr>
        <p:txBody>
          <a:bodyPr/>
          <a:lstStyle/>
          <a:p>
            <a:r>
              <a:rPr lang="en-US" altLang="en-US" sz="2800" b="1" dirty="0"/>
              <a:t>Importance of Choosing Initial Centroids …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5561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0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0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0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0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06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BCA5-CABB-472F-A4F6-F234C5A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E67A-CEB3-4016-BB6F-928EA7A6616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9A525-2064-4153-8496-6CD27904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1113"/>
            <a:ext cx="7886700" cy="473074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altLang="en-US" sz="3200" b="1" dirty="0"/>
              <a:t>Examples of Clustering Applications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8156"/>
            <a:ext cx="7886700" cy="507076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en-US" sz="2000" u="sng" dirty="0"/>
              <a:t>Marketing:</a:t>
            </a:r>
            <a:r>
              <a:rPr lang="en-US" altLang="en-US" sz="2000" dirty="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Land use:</a:t>
            </a:r>
            <a:r>
              <a:rPr lang="en-US" altLang="en-US" sz="2000" dirty="0"/>
              <a:t> Identification of areas of similar land use in an earth observation database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Insurance:</a:t>
            </a:r>
            <a:r>
              <a:rPr lang="en-US" altLang="en-US" sz="2000" dirty="0"/>
              <a:t> Identifying groups of motor insurance policy holders with a high average claim cost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City-planning:</a:t>
            </a:r>
            <a:r>
              <a:rPr lang="en-US" altLang="en-US" sz="2000" dirty="0"/>
              <a:t> Identifying groups of houses according to their house type, value, and geographical location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Earth-quake studies:</a:t>
            </a:r>
            <a:r>
              <a:rPr lang="en-US" altLang="en-US" sz="2000" dirty="0"/>
              <a:t> Observed earth quake epicenters should be clustered along continent faults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97E0-A128-40BB-B4EE-08C0F31C735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397C911C-B0B2-47F6-8C25-3CBEA83DF775}" type="datetime4">
              <a:rPr lang="en-US" altLang="en-US" smtClean="0"/>
              <a:t>July 18,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24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587" y="323794"/>
            <a:ext cx="7886700" cy="549274"/>
          </a:xfrm>
        </p:spPr>
        <p:txBody>
          <a:bodyPr/>
          <a:lstStyle/>
          <a:p>
            <a:r>
              <a:rPr lang="en-US" altLang="en-US" sz="2800" b="1" dirty="0"/>
              <a:t>Problems with Selecting Initial Points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82535"/>
            <a:ext cx="7886700" cy="476844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200" dirty="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Chance is relatively small when K is large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If clusters are the same size, n, then</a:t>
            </a: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For example, if K = 10, then probability = 10!/10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= 0.00036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Consider an example of five pairs of clusters</a:t>
            </a:r>
          </a:p>
        </p:txBody>
      </p:sp>
      <p:graphicFrame>
        <p:nvGraphicFramePr>
          <p:cNvPr id="1600516" name="Object 4"/>
          <p:cNvGraphicFramePr>
            <a:graphicFrameLocks noChangeAspect="1"/>
          </p:cNvGraphicFramePr>
          <p:nvPr>
            <p:extLst/>
          </p:nvPr>
        </p:nvGraphicFramePr>
        <p:xfrm>
          <a:off x="880753" y="3013868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1600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53" y="3013868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19451-9BE9-4865-8A66-965D7B2B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028-9DF2-4922-9D44-8EF10E15F83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D8E6E-17BA-442F-87A5-AE028F22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7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898"/>
            <a:ext cx="7886700" cy="533399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10 Clusters Example</a:t>
            </a:r>
          </a:p>
        </p:txBody>
      </p:sp>
      <p:pic>
        <p:nvPicPr>
          <p:cNvPr id="1602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1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2551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06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06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6126162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EC6C3-FDBB-4D65-A54A-B732400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6A7-AB53-470F-9728-6D8EC4BA621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83985-9441-4272-8684-2C31A227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77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98439"/>
            <a:ext cx="7886700" cy="487361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10 Clusters Example</a:t>
            </a: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066800" y="6157912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604612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1604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82713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382713"/>
            <a:ext cx="3354387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44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44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0413-4BEC-4696-BACA-EA1DB428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A8E-3E1C-4030-8A2F-9E3F6022423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F6F31-F898-471C-BE75-BD5C302D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28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470" y="268184"/>
            <a:ext cx="7886700" cy="3810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Solutions to Initial Centroids Problem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idx="1"/>
          </p:nvPr>
        </p:nvSpPr>
        <p:spPr>
          <a:xfrm>
            <a:off x="724394" y="1282535"/>
            <a:ext cx="7771905" cy="47452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>
                <a:latin typeface="Calibri" panose="020F0502020204030204" pitchFamily="34" charset="0"/>
              </a:rPr>
              <a:t>Multiple runs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Helps, but probability is not favorable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>
                <a:latin typeface="Calibri" panose="020F0502020204030204" pitchFamily="34" charset="0"/>
              </a:rPr>
              <a:t>Sample and use hierarchical clustering to determine initial centroids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>
                <a:latin typeface="Calibri" panose="020F0502020204030204" pitchFamily="34" charset="0"/>
              </a:rPr>
              <a:t>Select more than k initial centroids and then select among these initial centroids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Select most widely separated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 err="1">
                <a:latin typeface="Calibri" panose="020F0502020204030204" pitchFamily="34" charset="0"/>
              </a:rPr>
              <a:t>Postprocessing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1C97-EFDC-4561-8A05-0E13C15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37EA-FC48-434A-9A0B-F2AB96FEF05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2FD3-6F04-4E24-9BC4-CA1F104D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75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17" y="252311"/>
            <a:ext cx="7886700" cy="654151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Pre-processing and Post-processing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>
          <a:xfrm>
            <a:off x="731816" y="1600200"/>
            <a:ext cx="76882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Pre-processing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Normalize the data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Eliminate outliers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endParaRPr lang="en-US" altLang="en-US" sz="9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Post-processing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Eliminate small clusters that may represent outliers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Split ‘loose’ clusters, i.e., clusters with relatively high SSE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Merge clusters that are ‘close’ and that have relatively low SSE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93646-20AA-4D2A-B697-2F8CB901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AAC0-5DBA-4503-BCF9-8B0640AE12F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F822C-B76D-4EDD-964D-798E807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0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0273" y="994794"/>
            <a:ext cx="84582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/>
              <a:t>Most of the variants of the </a:t>
            </a:r>
            <a:r>
              <a:rPr lang="en-US" altLang="en-US" sz="2200" i="1" dirty="0"/>
              <a:t>k-means</a:t>
            </a:r>
            <a:r>
              <a:rPr lang="en-US" altLang="en-US" sz="2200" dirty="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Selection of the initial </a:t>
            </a:r>
            <a:r>
              <a:rPr lang="en-US" altLang="en-US" sz="2200" i="1" dirty="0"/>
              <a:t>k</a:t>
            </a:r>
            <a:r>
              <a:rPr lang="en-US" altLang="en-US" sz="2200" dirty="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/>
              <a:t>Handling categorical data: </a:t>
            </a:r>
            <a:r>
              <a:rPr lang="en-US" altLang="en-US" sz="2200" i="1" dirty="0"/>
              <a:t>k-modes</a:t>
            </a:r>
            <a:endParaRPr lang="en-US" alt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Replacing means of clusters with </a:t>
            </a:r>
            <a:r>
              <a:rPr lang="en-US" altLang="en-US" sz="2200" u="sng" dirty="0"/>
              <a:t>modes</a:t>
            </a:r>
            <a:endParaRPr lang="en-US" alt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/>
              <a:t>Using a frequency-based method to update modes of clusters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66685"/>
            <a:ext cx="7886700" cy="3968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/>
              <a:t>Variations of the </a:t>
            </a:r>
            <a:r>
              <a:rPr lang="en-US" altLang="en-US" sz="3200" b="1" i="1" dirty="0"/>
              <a:t>K-Means</a:t>
            </a:r>
            <a:r>
              <a:rPr lang="en-US" altLang="en-US" sz="3200" b="1" dirty="0"/>
              <a:t> Method</a:t>
            </a:r>
            <a:endParaRPr lang="en-US" altLang="en-US" sz="2400" b="1" dirty="0"/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7010400" y="6324600"/>
            <a:ext cx="2133600" cy="1682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3225F7-A67D-4F8D-AB7C-97C17A5BE304}" type="slidenum">
              <a:rPr lang="en-US" altLang="en-US" sz="800">
                <a:solidFill>
                  <a:schemeClr val="bg2">
                    <a:lumMod val="50000"/>
                  </a:schemeClr>
                </a:solidFill>
              </a:rPr>
              <a:pPr eaLnBrk="1" hangingPunct="1"/>
              <a:t>45</a:t>
            </a:fld>
            <a:endParaRPr lang="en-US" altLang="en-US" sz="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40DCB-A779-4BCD-93B4-914FBD5B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DF64-0EED-4FBF-9B7B-3AE27193ADF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83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446" y="296861"/>
            <a:ext cx="7886700" cy="457201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>
          <a:xfrm>
            <a:off x="862446" y="1752600"/>
            <a:ext cx="755765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K-means has problems when clusters are of differing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Sizes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Densities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Non-globular shapes</a:t>
            </a:r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K-means has problems when the data contains outliers.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EB0EC-A474-4E11-8494-A615DA01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776-0861-42EC-B3BD-B26E2F37EEC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4780F-52DB-4AD1-ABCC-A2E86446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35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338" y="286385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2726D-5B70-4B1B-8DDB-7839ACD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BFA5-09EF-4D10-BF2B-2C597042935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7C894-CD4F-467E-BB8D-D72C13DB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69649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015DD-A77D-4C16-B45A-D385CA7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0B4D-A0E5-495F-B78F-2E12A45E435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F3BC3-1988-4CA5-ABDD-C57D7283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3837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1FC27-EB31-42A6-A829-C5BE2468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7C5F-C20C-47D9-929F-ED7D77B0B86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DCC62-5A41-4555-A991-49B29EA4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3094" y="193674"/>
            <a:ext cx="7886700" cy="487363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What is not Cluster Analysis?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04438"/>
            <a:ext cx="7731579" cy="43513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Supervised classification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Have class label information</a:t>
            </a:r>
          </a:p>
          <a:p>
            <a:pPr lvl="4">
              <a:lnSpc>
                <a:spcPct val="100000"/>
              </a:lnSpc>
            </a:pPr>
            <a:endParaRPr lang="en-US" altLang="en-US" sz="1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Simple segmentation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Dividing students into different registration groups alphabetically, by last name</a:t>
            </a:r>
          </a:p>
          <a:p>
            <a:pPr lvl="4">
              <a:lnSpc>
                <a:spcPct val="100000"/>
              </a:lnSpc>
            </a:pPr>
            <a:endParaRPr lang="en-US" altLang="en-US" sz="1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Results of a query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/>
              <a:t>Groupings are a result of an external specification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alt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938F2-FFF8-4FCF-B193-E777023A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0FA-5A90-4273-A0B9-28E1E266EE2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8FC1A-F901-4F79-9A35-D0E3DB4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4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62574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537CA-08C8-4566-A459-8388EF13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846-234C-4E8D-AD2A-1A6317E17F1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9CC1A-63C1-4131-A17F-A4648185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28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7963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E4AEB-1814-47A7-A9B1-41B3036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E67-8F80-4B9A-B9B6-C3CA1962B92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58567-E351-4DB7-B411-B740E47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54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48920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524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60FD-2FB4-4931-962C-8139E070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B3DF-3B4B-4C35-B21E-197E148431E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7A408-0E86-4CF0-B1D6-F7E6ED5E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07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2989"/>
            <a:ext cx="7886700" cy="4730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/>
              <a:t>Comments on the </a:t>
            </a:r>
            <a:r>
              <a:rPr lang="en-US" altLang="en-US" sz="3200" b="1" i="1" dirty="0"/>
              <a:t>K-Means</a:t>
            </a:r>
            <a:r>
              <a:rPr lang="en-US" altLang="en-US" sz="3200" b="1" dirty="0"/>
              <a:t> Method</a:t>
            </a:r>
            <a:endParaRPr lang="en-US" altLang="en-US" sz="24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Strength:</a:t>
            </a:r>
            <a:r>
              <a:rPr lang="en-US" altLang="en-US" sz="2000" dirty="0"/>
              <a:t> </a:t>
            </a:r>
            <a:r>
              <a:rPr lang="en-US" altLang="en-US" sz="2000" i="1" dirty="0"/>
              <a:t>Efficient</a:t>
            </a:r>
            <a:r>
              <a:rPr lang="en-US" altLang="en-US" sz="2000" dirty="0"/>
              <a:t>: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tkn</a:t>
            </a:r>
            <a:r>
              <a:rPr lang="en-US" altLang="en-US" sz="2000" dirty="0"/>
              <a:t>),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# objects,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is # clusters, and </a:t>
            </a:r>
            <a:r>
              <a:rPr lang="en-US" altLang="en-US" sz="2000" i="1" dirty="0"/>
              <a:t>t  </a:t>
            </a:r>
            <a:r>
              <a:rPr lang="en-US" altLang="en-US" sz="2000" dirty="0"/>
              <a:t>is # iterations. Normally,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&lt;&lt; </a:t>
            </a:r>
            <a:r>
              <a:rPr lang="en-US" altLang="en-US" sz="2000" i="1" dirty="0"/>
              <a:t>n</a:t>
            </a:r>
            <a:r>
              <a:rPr lang="en-US" altLang="en-US" sz="2000" dirty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Comparing: PAM: O(k(n-k)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 ), CLARA: O(ks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 + k(n-k))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Comment:</a:t>
            </a:r>
            <a:r>
              <a:rPr lang="en-US" altLang="en-US" sz="2000" dirty="0"/>
              <a:t> Often terminates at a </a:t>
            </a:r>
            <a:r>
              <a:rPr lang="en-US" altLang="en-US" sz="2000" i="1" dirty="0"/>
              <a:t>local optimal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Weakness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Applicable only to objects in a continuous n-dimensional space </a:t>
            </a:r>
            <a:endParaRPr lang="en-US" altLang="en-US" sz="2000" i="1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In comparison, k-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Need to specify </a:t>
            </a:r>
            <a:r>
              <a:rPr lang="en-US" altLang="en-US" sz="2000" i="1" dirty="0"/>
              <a:t>k, </a:t>
            </a:r>
            <a:r>
              <a:rPr lang="en-US" altLang="en-US" sz="2000" dirty="0"/>
              <a:t>the 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 of clusters, in advance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Sensitive to noisy data and </a:t>
            </a:r>
            <a:r>
              <a:rPr lang="en-US" altLang="en-US" sz="2000" i="1" dirty="0"/>
              <a:t>outliers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Not suitable to discover clusters with </a:t>
            </a:r>
            <a:r>
              <a:rPr lang="en-US" altLang="en-US" sz="2000" i="1" dirty="0"/>
              <a:t>non-convex shapes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FA5041-2E4C-416B-86D2-473E292B16F8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D3652-389A-4662-89AF-E85AFA74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2B46-973C-4E9C-938E-0A5A95DFF1A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0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4789"/>
            <a:ext cx="7886700" cy="7016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The K-</a:t>
            </a:r>
            <a:r>
              <a:rPr lang="en-US" altLang="en-US" sz="3200" b="1" dirty="0" err="1"/>
              <a:t>Medoid</a:t>
            </a:r>
            <a:r>
              <a:rPr lang="en-US" altLang="en-US" sz="3200" b="1" dirty="0"/>
              <a:t> Clustering Method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21525" y="136463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i="1" dirty="0"/>
              <a:t>K</a:t>
            </a:r>
            <a:r>
              <a:rPr lang="en-US" altLang="en-US" sz="2000" dirty="0"/>
              <a:t>-</a:t>
            </a:r>
            <a:r>
              <a:rPr lang="en-US" altLang="en-US" sz="2000" i="1" dirty="0" err="1"/>
              <a:t>Medoids</a:t>
            </a:r>
            <a:r>
              <a:rPr lang="en-US" altLang="en-US" sz="2000" dirty="0"/>
              <a:t> Clustering: Find </a:t>
            </a:r>
            <a:r>
              <a:rPr lang="en-US" altLang="en-US" sz="2000" i="1" dirty="0"/>
              <a:t>representative</a:t>
            </a:r>
            <a:r>
              <a:rPr lang="en-US" altLang="en-US" sz="2000" dirty="0"/>
              <a:t> objects (</a:t>
            </a:r>
            <a:r>
              <a:rPr lang="en-US" altLang="en-US" sz="2000" u="sng" dirty="0" err="1"/>
              <a:t>medoids</a:t>
            </a:r>
            <a:r>
              <a:rPr lang="en-US" altLang="en-US" sz="2000" dirty="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dirty="0"/>
              <a:t>PAM</a:t>
            </a:r>
            <a:r>
              <a:rPr lang="en-US" altLang="en-US" sz="2000" dirty="0"/>
              <a:t> (Partitioning Around 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/>
              <a:t>Starts from an initial set of 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 and iteratively replaces one of the 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 by one of the non-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i="1" dirty="0"/>
              <a:t>PAM</a:t>
            </a:r>
            <a:r>
              <a:rPr lang="en-US" altLang="en-US" sz="2000" dirty="0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dirty="0"/>
              <a:t>CLARA </a:t>
            </a:r>
            <a:r>
              <a:rPr lang="en-US" altLang="en-US" sz="2000" dirty="0"/>
              <a:t>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dirty="0"/>
              <a:t>CLARANS</a:t>
            </a:r>
            <a:r>
              <a:rPr lang="en-US" altLang="en-US" sz="2000" dirty="0"/>
              <a:t> : Randomized re-sampling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21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3454F0-2FC7-4CC6-8828-599C212487C3}" type="slidenum">
              <a:rPr lang="en-US" altLang="en-US" sz="1000" b="0">
                <a:solidFill>
                  <a:schemeClr val="bg2">
                    <a:lumMod val="50000"/>
                  </a:schemeClr>
                </a:solidFill>
              </a:rPr>
              <a:pPr eaLnBrk="1" hangingPunct="1"/>
              <a:t>54</a:t>
            </a:fld>
            <a:endParaRPr lang="en-US" altLang="en-US" sz="10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757EA-7A56-44DD-907F-69BBFF9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DC26-A1A8-44CA-84A2-DA6E06F71D6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55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7592" y="2541960"/>
          <a:ext cx="5208100" cy="181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Author(s), Title, Edition, Publishing House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T1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900" kern="50" dirty="0">
                          <a:effectLst/>
                        </a:rPr>
                        <a:t> 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T2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100" kern="50" dirty="0" err="1">
                          <a:effectLst/>
                        </a:rPr>
                        <a:t>Jiawei</a:t>
                      </a:r>
                      <a:r>
                        <a:rPr lang="en-IN" sz="1100" kern="50" dirty="0">
                          <a:effectLst/>
                        </a:rPr>
                        <a:t> Han, </a:t>
                      </a:r>
                      <a:r>
                        <a:rPr lang="en-IN" sz="1100" kern="50" dirty="0" err="1">
                          <a:effectLst/>
                        </a:rPr>
                        <a:t>Micheline</a:t>
                      </a:r>
                      <a:r>
                        <a:rPr lang="en-IN" sz="1100" kern="50" dirty="0">
                          <a:effectLst/>
                        </a:rPr>
                        <a:t> </a:t>
                      </a:r>
                      <a:r>
                        <a:rPr lang="en-IN" sz="1100" kern="50" dirty="0" err="1">
                          <a:effectLst/>
                        </a:rPr>
                        <a:t>Kamber</a:t>
                      </a:r>
                      <a:r>
                        <a:rPr lang="en-IN" sz="1100" kern="50" dirty="0">
                          <a:effectLst/>
                        </a:rPr>
                        <a:t> and Jian Pei Morgan Kaufmann Publishers</a:t>
                      </a:r>
                      <a:endParaRPr lang="en-US" sz="15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R2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Documentation (http://docs.oracle.com/cd/B28359_01/datamine.111/b28129/regress.htm)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25659" y="1718326"/>
            <a:ext cx="2096728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194A158-3D4F-444C-95A6-AD6E1C9BF20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18,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655" y="3359583"/>
            <a:ext cx="7121236" cy="86143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Updated slides to include an example of HAC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71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E4A9-40D7-1744-B2BF-32736871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6CFFA-E094-2646-A59C-7473F2B61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2D718B-1122-184D-B80C-F35F6512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99355"/>
            <a:ext cx="6096000" cy="30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9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1E39-5B6C-9445-8C34-C83E8675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D41A6E-E8F5-D04C-A9B9-D1E48D13E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8" y="2226469"/>
            <a:ext cx="689742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1163"/>
            <a:ext cx="7886700" cy="5492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Quality: What Is Good Clustering?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4411"/>
            <a:ext cx="7886700" cy="4497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u="sng" dirty="0"/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high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similarity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low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result depends on both the similarity measure used by the method and its implementation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method is also measured by its ability to discover some or all of the </a:t>
            </a:r>
            <a:r>
              <a:rPr lang="en-US" altLang="en-US" sz="2400" u="sng" dirty="0"/>
              <a:t>hidden</a:t>
            </a:r>
            <a:r>
              <a:rPr lang="en-US" altLang="en-US" sz="2400" dirty="0"/>
              <a:t>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0CDA4F2-49CB-42A9-8FE0-48E0CD7EC2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1905000" cy="381000"/>
          </a:xfrm>
          <a:prstGeom prst="rect">
            <a:avLst/>
          </a:prstGeom>
        </p:spPr>
        <p:txBody>
          <a:bodyPr/>
          <a:lstStyle/>
          <a:p>
            <a:fld id="{8E389E3E-0BAB-4987-A45B-3E2F0FDA02C3}" type="datetime4">
              <a:rPr lang="en-US" altLang="en-US" smtClean="0"/>
              <a:t>July 18,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922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44B9-D79C-344A-8326-2FFDE612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DA9B28-5C1C-934F-8999-7D3A15AA4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7" y="2226469"/>
            <a:ext cx="685716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9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7EAB-45C4-1842-A98E-3857C1BA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58638B-9E6A-304C-968A-B016E164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0" y="2226469"/>
            <a:ext cx="699322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9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205D-930B-6B45-A57B-1F490037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FE26C8-D5E6-DD4A-9916-EBDE284AE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37" y="2226469"/>
            <a:ext cx="692452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48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26D6-2DBF-4F4F-A95C-75B2DB6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69ED24-1764-FC4E-8415-FDF0890F1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54" y="2226469"/>
            <a:ext cx="6713492" cy="32635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FF64575-97E1-1242-B62C-FEB3C702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25" r="100000"/>
          <a:stretch/>
        </p:blipFill>
        <p:spPr>
          <a:xfrm>
            <a:off x="1335975" y="5726906"/>
            <a:ext cx="995176" cy="2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2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E638-6AD1-AE4F-AF7C-9D498A25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729A3E-21F0-AD4F-9E3D-012D3ABC7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4" y="2226469"/>
            <a:ext cx="688395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4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F98-55BA-1E43-8980-DBFD783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0690C2-CE0C-F44E-B502-9533FBD6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12" y="2226469"/>
            <a:ext cx="681737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75C8-B843-A247-AEA7-CA8B44E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209DB2-184E-FA47-8BC5-1686F532C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7" y="2226469"/>
            <a:ext cx="677804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4908-A3A0-534E-8B92-23DED80B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BACCC6-7889-CA47-BA01-4AD910A1A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3" y="2226469"/>
            <a:ext cx="680421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4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5FE2-8ABE-1447-AF13-5D78554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83B5E3-AECF-1447-B5E3-2346FBE3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7" y="2226469"/>
            <a:ext cx="677804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5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F2E3-1F87-7D47-8540-27B3C6FA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27FB73-CE1C-3D49-8D7F-A90385707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90" y="2226469"/>
            <a:ext cx="670762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6525"/>
            <a:ext cx="7886700" cy="625474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3200" b="1" dirty="0"/>
              <a:t>Measure the Quality of Clustering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0031"/>
            <a:ext cx="8058150" cy="507076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>
                <a:solidFill>
                  <a:schemeClr val="hlink"/>
                </a:solidFill>
              </a:rPr>
              <a:t>Dissimilarity/Similarity metric</a:t>
            </a:r>
            <a:r>
              <a:rPr lang="en-US" altLang="en-US" sz="2400" dirty="0"/>
              <a:t>: Similarity is expressed in terms of a distance function, typically metric: </a:t>
            </a:r>
            <a:r>
              <a:rPr lang="en-US" altLang="en-US" sz="2400" i="1" dirty="0"/>
              <a:t>d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</a:t>
            </a:r>
            <a:r>
              <a:rPr lang="en-US" altLang="en-US" sz="2400" dirty="0"/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There is a separate “quality” function that measures the “goodness” of a cluster.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The definitions of </a:t>
            </a:r>
            <a:r>
              <a:rPr lang="en-US" altLang="en-US" sz="2400" dirty="0">
                <a:solidFill>
                  <a:schemeClr val="hlink"/>
                </a:solidFill>
              </a:rPr>
              <a:t>distance functions</a:t>
            </a:r>
            <a:r>
              <a:rPr lang="en-US" altLang="en-US" sz="2400" dirty="0"/>
              <a:t> are usually very different for interval-scaled,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, categorical, ordinal ratio, and vector variables.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Weights should be associated with different variables based on applications and data semantics.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 the answer is typically highly subjective.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EEC2-11C3-4B9B-A133-116E2179FDC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AD9E1E65-1321-4C7C-AAD1-62AA60FEFA71}" type="datetime4">
              <a:rPr lang="en-US" altLang="en-US" smtClean="0"/>
              <a:t>July 18,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031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8440-DB19-D74B-B498-CCAEC7ED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10D0FC-B314-BA4B-9DD5-84EFFA177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0" y="2226469"/>
            <a:ext cx="696558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2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28C3-4BA6-1847-A587-956CC67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B18991-FA77-9944-82AA-221B775C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0" y="2226469"/>
            <a:ext cx="696558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9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B522-2768-F140-ACB6-09B39DE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25F086-5B27-DA43-954E-385AD622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97" y="2226469"/>
            <a:ext cx="652700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71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DB58-C420-B84D-928E-19AEFD34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6056B3-62A4-9446-86A9-4BDC8291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12" y="2226469"/>
            <a:ext cx="681737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78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FD1A-0EF9-A844-B0A1-78AE5D0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13C972-B631-4246-9D94-7CC6E6EA9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28" y="2226469"/>
            <a:ext cx="660034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354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001F-DED9-C84D-9AE6-A25A2221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F4E22C-1A45-B041-A763-A6DD2145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54" y="2226469"/>
            <a:ext cx="671349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1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865C-1C82-BA4F-BCAE-3AA72946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555E90-3176-174D-98E7-7897C883A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48" y="2226469"/>
            <a:ext cx="679110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43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8477-A769-1A41-8391-863435BE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BB52DD-9D11-4D44-B393-AFAF3BD0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97" y="2226469"/>
            <a:ext cx="658800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B10-513A-A84D-BC4F-BEE348B0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5EE40C-0417-4A4F-8B2A-4FF9B790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6" y="2226469"/>
            <a:ext cx="666272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9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9978-E396-624D-94C0-25C03AC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02D5FD-30FF-824C-8C4A-310A70B8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3" y="2226469"/>
            <a:ext cx="731241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4289"/>
            <a:ext cx="7886700" cy="549274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3200" b="1" dirty="0"/>
              <a:t>Requirements of Clustering in Data Mining 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idx="1"/>
          </p:nvPr>
        </p:nvSpPr>
        <p:spPr>
          <a:xfrm>
            <a:off x="795646" y="1116281"/>
            <a:ext cx="7719703" cy="5035137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Scalability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Ability to handle dynamic data 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Interpretability and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D331-2936-4C54-97B7-C35CB703C5D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499676BD-C275-4D34-8AA1-F5F295E53DE0}" type="datetime4">
              <a:rPr lang="en-US" altLang="en-US" smtClean="0"/>
              <a:t>July 18,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810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CCB-824E-DF4C-9410-B8CF067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576C9A-DEC2-6A45-B2A4-68E146CCC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6" y="2226469"/>
            <a:ext cx="666272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24" y="45307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REFER: </a:t>
            </a:r>
            <a:br>
              <a:rPr lang="en-US" dirty="0" smtClean="0"/>
            </a:br>
            <a:r>
              <a:rPr lang="en-US" dirty="0" smtClean="0"/>
              <a:t>FILES FOLDER FOR SESSION-9 AND SESSION-10 FILES </a:t>
            </a:r>
            <a:br>
              <a:rPr lang="en-US" dirty="0" smtClean="0"/>
            </a:br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bits-pilani.instructure.com/groups/4533/files/folder/AllFilesForDownload/Session%209%20and%20Session%2010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199" y="1982644"/>
            <a:ext cx="1034183" cy="5481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 smtClean="0"/>
              <a:t>Q &amp; A</a:t>
            </a:r>
            <a:endParaRPr lang="en-IN" sz="2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7964"/>
            <a:ext cx="7886700" cy="473073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altLang="en-US" sz="3200" b="1" dirty="0"/>
              <a:t>Type of data in clustering analysis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idx="1"/>
          </p:nvPr>
        </p:nvSpPr>
        <p:spPr>
          <a:xfrm>
            <a:off x="1080654" y="1825625"/>
            <a:ext cx="7434695" cy="4351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 sz="2400" u="sng" dirty="0"/>
              <a:t>Interval-scaled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Binary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Nominal, ordinal, and ratio variables</a:t>
            </a:r>
          </a:p>
          <a:p>
            <a:pPr>
              <a:lnSpc>
                <a:spcPct val="140000"/>
              </a:lnSpc>
            </a:pPr>
            <a:r>
              <a:rPr lang="en-US" altLang="en-US" sz="2400" u="sng" dirty="0"/>
              <a:t>Variables of mixed types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969B-1A95-41FC-80CF-39AF3CD115C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E50555EA-4CB6-44D1-B49D-C502E7304AE7}" type="datetime4">
              <a:rPr lang="en-US" altLang="en-US" smtClean="0"/>
              <a:t>July 18,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47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2701</Words>
  <Application>Microsoft Office PowerPoint</Application>
  <PresentationFormat>On-screen Show (4:3)</PresentationFormat>
  <Paragraphs>479</Paragraphs>
  <Slides>81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宋体</vt:lpstr>
      <vt:lpstr>Arial</vt:lpstr>
      <vt:lpstr>Calibri</vt:lpstr>
      <vt:lpstr>Calibri Light</vt:lpstr>
      <vt:lpstr>Gulim</vt:lpstr>
      <vt:lpstr>Lohit Hindi</vt:lpstr>
      <vt:lpstr>Monotype Sorts</vt:lpstr>
      <vt:lpstr>Symbol</vt:lpstr>
      <vt:lpstr>Tahoma</vt:lpstr>
      <vt:lpstr>Times New Roman</vt:lpstr>
      <vt:lpstr>WenQuanYi Micro Hei</vt:lpstr>
      <vt:lpstr>Wingdings</vt:lpstr>
      <vt:lpstr>Office Theme</vt:lpstr>
      <vt:lpstr>Equation</vt:lpstr>
      <vt:lpstr>VISIO</vt:lpstr>
      <vt:lpstr>Bitmap Image</vt:lpstr>
      <vt:lpstr>S2-19_DSECLZC415 CLUSTERING</vt:lpstr>
      <vt:lpstr>PowerPoint Presentation</vt:lpstr>
      <vt:lpstr>What is Cluster Analysis?</vt:lpstr>
      <vt:lpstr>Examples of Clustering Applications</vt:lpstr>
      <vt:lpstr>What is not Cluster Analysis?</vt:lpstr>
      <vt:lpstr>Quality: What Is Good Clustering?</vt:lpstr>
      <vt:lpstr>Measure the Quality of Clustering</vt:lpstr>
      <vt:lpstr>Requirements of Clustering in Data Mining 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Binary Variables</vt:lpstr>
      <vt:lpstr>Nominal Variables</vt:lpstr>
      <vt:lpstr>Ordinal Variables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Important Characteristics of the Input Data</vt:lpstr>
      <vt:lpstr>Partitioning Methods</vt:lpstr>
      <vt:lpstr>Partitioning Algorithms: Basic Concept</vt:lpstr>
      <vt:lpstr>K-means Clustering</vt:lpstr>
      <vt:lpstr>K-means Clustering – Details</vt:lpstr>
      <vt:lpstr>Two different K-means Clusterings</vt:lpstr>
      <vt:lpstr>Evaluating K-means Clusters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Solutions to Initial Centroids Problem</vt:lpstr>
      <vt:lpstr>Pre-processing and Post-processing</vt:lpstr>
      <vt:lpstr>Variations of the K-Means Method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Comments on the K-Means Method</vt:lpstr>
      <vt:lpstr>The K-Medoid Clustering Method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REFER:  FILES FOLDER FOR SESSION-9 AND SESSION-10 FILES  https://bits-pilani.instructure.com/groups/4533/files/folder/AllFilesForDownload/Session%209%20and%20Session%2010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VTVT</cp:lastModifiedBy>
  <cp:revision>194</cp:revision>
  <cp:lastPrinted>2020-04-24T15:32:34Z</cp:lastPrinted>
  <dcterms:created xsi:type="dcterms:W3CDTF">2016-08-27T05:22:31Z</dcterms:created>
  <dcterms:modified xsi:type="dcterms:W3CDTF">2020-07-18T04:38:16Z</dcterms:modified>
</cp:coreProperties>
</file>