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60" r:id="rId5"/>
    <p:sldId id="261" r:id="rId6"/>
    <p:sldId id="263" r:id="rId7"/>
    <p:sldId id="266" r:id="rId8"/>
    <p:sldId id="267" r:id="rId9"/>
    <p:sldId id="272" r:id="rId10"/>
    <p:sldId id="273" r:id="rId11"/>
    <p:sldId id="274" r:id="rId12"/>
    <p:sldId id="275" r:id="rId13"/>
    <p:sldId id="271" r:id="rId14"/>
    <p:sldId id="269" r:id="rId15"/>
  </p:sldIdLst>
  <p:sldSz cx="9144000" cy="5143500" type="screen16x9"/>
  <p:notesSz cx="6858000" cy="9144000"/>
  <p:embeddedFontLst>
    <p:embeddedFont>
      <p:font typeface="Roboto" panose="020B0604020202020204"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6d3f0b248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6d3f0b248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6d3f0b248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6d3f0b248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6d3f0b248e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6d3f0b248e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6d3f0b248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6d3f0b248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369219"/>
            <a:ext cx="3886200" cy="326350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433470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vsubramanian@wilp.bits-pilani.ac.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find-n-arithmetic-means-b/"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toppr.com/guides/maths/squares-and-square-roots/introduction-to-square-root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8628" y="180110"/>
            <a:ext cx="8520600" cy="4849090"/>
          </a:xfrm>
          <a:prstGeom prst="rect">
            <a:avLst/>
          </a:prstGeom>
          <a:ln/>
        </p:spPr>
        <p:style>
          <a:lnRef idx="2">
            <a:schemeClr val="accent1"/>
          </a:lnRef>
          <a:fillRef idx="1">
            <a:schemeClr val="lt1"/>
          </a:fillRef>
          <a:effectRef idx="0">
            <a:schemeClr val="accent1"/>
          </a:effectRef>
          <a:fontRef idx="minor">
            <a:schemeClr val="dk1"/>
          </a:fontRef>
        </p:style>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dirty="0" smtClean="0"/>
              <a:t>Simple </a:t>
            </a:r>
            <a:r>
              <a:rPr lang="en" dirty="0" smtClean="0">
                <a:solidFill>
                  <a:srgbClr val="00B0F0"/>
                </a:solidFill>
              </a:rPr>
              <a:t>Mean </a:t>
            </a:r>
            <a:r>
              <a:rPr lang="en" dirty="0">
                <a:solidFill>
                  <a:srgbClr val="00B0F0"/>
                </a:solidFill>
              </a:rPr>
              <a:t>,Median</a:t>
            </a:r>
            <a:r>
              <a:rPr lang="en" dirty="0" smtClean="0">
                <a:solidFill>
                  <a:srgbClr val="00B0F0"/>
                </a:solidFill>
              </a:rPr>
              <a:t>, Mode</a:t>
            </a:r>
            <a:r>
              <a:rPr lang="en" dirty="0">
                <a:solidFill>
                  <a:srgbClr val="00B0F0"/>
                </a:solidFill>
              </a:rPr>
              <a:t>,</a:t>
            </a:r>
            <a:endParaRPr dirty="0">
              <a:solidFill>
                <a:srgbClr val="00B0F0"/>
              </a:solidFill>
            </a:endParaRPr>
          </a:p>
          <a:p>
            <a:pPr marL="0" lvl="0" indent="0" algn="ctr" rtl="0">
              <a:lnSpc>
                <a:spcPct val="100000"/>
              </a:lnSpc>
              <a:spcBef>
                <a:spcPts val="0"/>
              </a:spcBef>
              <a:spcAft>
                <a:spcPts val="0"/>
              </a:spcAft>
              <a:buSzPts val="2800"/>
              <a:buNone/>
            </a:pPr>
            <a:r>
              <a:rPr lang="en" dirty="0">
                <a:solidFill>
                  <a:srgbClr val="00B0F0"/>
                </a:solidFill>
              </a:rPr>
              <a:t>Standard </a:t>
            </a:r>
            <a:r>
              <a:rPr lang="en" dirty="0" smtClean="0">
                <a:solidFill>
                  <a:srgbClr val="00B0F0"/>
                </a:solidFill>
              </a:rPr>
              <a:t>deviation, Variance, Co Variance</a:t>
            </a:r>
            <a:r>
              <a:rPr lang="en" dirty="0" smtClean="0"/>
              <a:t> calculation using </a:t>
            </a:r>
            <a:r>
              <a:rPr lang="en" dirty="0" smtClean="0">
                <a:solidFill>
                  <a:schemeClr val="accent1">
                    <a:lumMod val="75000"/>
                  </a:schemeClr>
                </a:solidFill>
              </a:rPr>
              <a:t>PYTHON</a:t>
            </a:r>
            <a:r>
              <a:rPr lang="en" dirty="0" smtClean="0"/>
              <a:t>; CODE FOR </a:t>
            </a:r>
            <a:r>
              <a:rPr lang="en" dirty="0" smtClean="0">
                <a:solidFill>
                  <a:srgbClr val="00B0F0"/>
                </a:solidFill>
              </a:rPr>
              <a:t>BINNING</a:t>
            </a:r>
            <a:r>
              <a:rPr lang="en" dirty="0" smtClean="0"/>
              <a:t> AND CODE FOR </a:t>
            </a:r>
            <a:r>
              <a:rPr lang="en" dirty="0" smtClean="0">
                <a:solidFill>
                  <a:srgbClr val="00B0F0"/>
                </a:solidFill>
              </a:rPr>
              <a:t>STATS and CHARTS </a:t>
            </a:r>
            <a:r>
              <a:rPr lang="en" dirty="0" smtClean="0"/>
              <a:t>using </a:t>
            </a:r>
            <a:r>
              <a:rPr lang="en" b="1" dirty="0" smtClean="0">
                <a:solidFill>
                  <a:schemeClr val="accent1">
                    <a:lumMod val="75000"/>
                  </a:schemeClr>
                </a:solidFill>
              </a:rPr>
              <a:t>Python packages</a:t>
            </a:r>
          </a:p>
          <a:p>
            <a:pPr marL="0" lvl="0" indent="0" algn="ctr" rtl="0">
              <a:lnSpc>
                <a:spcPct val="100000"/>
              </a:lnSpc>
              <a:spcBef>
                <a:spcPts val="0"/>
              </a:spcBef>
              <a:spcAft>
                <a:spcPts val="0"/>
              </a:spcAft>
              <a:buSzPts val="2800"/>
              <a:buNone/>
            </a:pPr>
            <a:r>
              <a:rPr lang="en" dirty="0" smtClean="0"/>
              <a:t>By</a:t>
            </a:r>
            <a:endParaRPr lang="en" dirty="0"/>
          </a:p>
          <a:p>
            <a:pPr marL="0" lvl="0" indent="0" algn="ctr" rtl="0">
              <a:lnSpc>
                <a:spcPct val="100000"/>
              </a:lnSpc>
              <a:spcBef>
                <a:spcPts val="0"/>
              </a:spcBef>
              <a:spcAft>
                <a:spcPts val="0"/>
              </a:spcAft>
              <a:buSzPts val="2800"/>
              <a:buNone/>
            </a:pPr>
            <a:r>
              <a:rPr lang="en" dirty="0" smtClean="0"/>
              <a:t>Dr.D.VENKATA SUBRAMANIAN</a:t>
            </a:r>
          </a:p>
          <a:p>
            <a:pPr marL="0" lvl="0" indent="0" algn="ctr" rtl="0">
              <a:lnSpc>
                <a:spcPct val="100000"/>
              </a:lnSpc>
              <a:spcBef>
                <a:spcPts val="0"/>
              </a:spcBef>
              <a:spcAft>
                <a:spcPts val="0"/>
              </a:spcAft>
              <a:buSzPts val="2800"/>
              <a:buNone/>
            </a:pPr>
            <a:r>
              <a:rPr lang="en" dirty="0" smtClean="0"/>
              <a:t>GUEST FACULTY – BITS</a:t>
            </a:r>
          </a:p>
          <a:p>
            <a:pPr marL="0" lvl="0" indent="0" algn="ctr" rtl="0">
              <a:lnSpc>
                <a:spcPct val="100000"/>
              </a:lnSpc>
              <a:spcBef>
                <a:spcPts val="0"/>
              </a:spcBef>
              <a:spcAft>
                <a:spcPts val="0"/>
              </a:spcAft>
              <a:buSzPts val="2800"/>
              <a:buNone/>
            </a:pPr>
            <a:r>
              <a:rPr lang="en" dirty="0" smtClean="0">
                <a:solidFill>
                  <a:srgbClr val="00B0F0"/>
                </a:solidFill>
              </a:rPr>
              <a:t>MAY 9</a:t>
            </a:r>
            <a:r>
              <a:rPr lang="en" baseline="30000" dirty="0" smtClean="0">
                <a:solidFill>
                  <a:srgbClr val="00B0F0"/>
                </a:solidFill>
              </a:rPr>
              <a:t>th</a:t>
            </a:r>
            <a:r>
              <a:rPr lang="en" dirty="0" smtClean="0">
                <a:solidFill>
                  <a:srgbClr val="00B0F0"/>
                </a:solidFill>
              </a:rPr>
              <a:t>  2020</a:t>
            </a:r>
          </a:p>
          <a:p>
            <a:pPr marL="0" lvl="0" indent="0"/>
            <a:r>
              <a:rPr lang="en-IN" dirty="0" smtClean="0">
                <a:solidFill>
                  <a:srgbClr val="00B0F0"/>
                </a:solidFill>
                <a:hlinkClick r:id="rId3"/>
              </a:rPr>
              <a:t>dvsubramanian@wilp.bits-pilani.ac.in</a:t>
            </a:r>
            <a:r>
              <a:rPr lang="en-IN" dirty="0" smtClean="0">
                <a:solidFill>
                  <a:srgbClr val="00B0F0"/>
                </a:solidFill>
              </a:rPr>
              <a:t> </a:t>
            </a:r>
            <a:endParaRPr lang="en" dirty="0" smtClean="0">
              <a:solidFill>
                <a:srgbClr val="00B0F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
            </a:r>
            <a:br>
              <a:rPr lang="en-US"/>
            </a:br>
            <a:r>
              <a:rPr lang="en-US"/>
              <a:t/>
            </a:r>
            <a:br>
              <a:rPr lang="en-US"/>
            </a:br>
            <a:endParaRPr lang="en-US"/>
          </a:p>
        </p:txBody>
      </p:sp>
      <p:sp>
        <p:nvSpPr>
          <p:cNvPr id="3" name="Content Placeholder 2"/>
          <p:cNvSpPr>
            <a:spLocks noGrp="1"/>
          </p:cNvSpPr>
          <p:nvPr>
            <p:ph sz="half" idx="1"/>
          </p:nvPr>
        </p:nvSpPr>
        <p:spPr/>
        <p:txBody>
          <a:bodyPr/>
          <a:lstStyle/>
          <a:p>
            <a:pPr marL="0" indent="0">
              <a:buNone/>
            </a:pPr>
            <a:r>
              <a:rPr lang="en-US" sz="7200">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a:t>
            </a:r>
            <a:endParaRPr lang="en-US" sz="7200" b="1">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endParaRPr>
          </a:p>
        </p:txBody>
      </p:sp>
      <p:sp>
        <p:nvSpPr>
          <p:cNvPr id="4" name="Text Box 3"/>
          <p:cNvSpPr txBox="1"/>
          <p:nvPr/>
        </p:nvSpPr>
        <p:spPr>
          <a:xfrm>
            <a:off x="539073" y="139005"/>
            <a:ext cx="7621255" cy="1384995"/>
          </a:xfrm>
          <a:prstGeom prst="rect">
            <a:avLst/>
          </a:prstGeom>
          <a:noFill/>
        </p:spPr>
        <p:txBody>
          <a:bodyPr wrap="square" rtlCol="0" anchor="t">
            <a:spAutoFit/>
          </a:bodyPr>
          <a:lstStyle/>
          <a:p>
            <a:r>
              <a:rPr lang="en-US" sz="1050" b="1" dirty="0">
                <a:ln/>
                <a:solidFill>
                  <a:schemeClr val="tx1"/>
                </a:solidFill>
                <a:effectLst>
                  <a:outerShdw blurRad="38100" dist="19050" dir="2700000" algn="tl" rotWithShape="0">
                    <a:schemeClr val="dk1">
                      <a:alpha val="40000"/>
                    </a:schemeClr>
                  </a:outerShdw>
                </a:effectLst>
              </a:rPr>
              <a:t>Example of Covariance</a:t>
            </a:r>
          </a:p>
          <a:p>
            <a:r>
              <a:rPr lang="en-US" sz="1050" dirty="0"/>
              <a:t>John is an investor. His portfolio primarily tracks the performance of the S&amp;P 500 and John wants to add the stock of ABC Corp. Before adding the stock to his portfolio, he wants to assess the directional relationship between the stock and the S&amp;P 500.John does not want to increase the unsystematic risk of his portfolio. Thus, he is not interested in owning securities in the portfolio that tend to move in the same direction</a:t>
            </a:r>
            <a:r>
              <a:rPr lang="en-US" sz="1050" dirty="0" smtClean="0"/>
              <a:t>. </a:t>
            </a:r>
          </a:p>
          <a:p>
            <a:r>
              <a:rPr lang="en-US" sz="1050" dirty="0" smtClean="0"/>
              <a:t>How John </a:t>
            </a:r>
            <a:r>
              <a:rPr lang="en-US" sz="1050" dirty="0"/>
              <a:t>can calculate the covariance between the stock of ABC Corp. and S&amp;P </a:t>
            </a:r>
            <a:r>
              <a:rPr lang="en-US" sz="1050" dirty="0" smtClean="0"/>
              <a:t>500?</a:t>
            </a:r>
            <a:endParaRPr lang="en-US" sz="1050" dirty="0"/>
          </a:p>
          <a:p>
            <a:endParaRPr lang="en-US" sz="1050" dirty="0"/>
          </a:p>
          <a:p>
            <a:r>
              <a:rPr lang="en-US" sz="1050" dirty="0"/>
              <a:t> </a:t>
            </a:r>
          </a:p>
        </p:txBody>
      </p:sp>
      <p:pic>
        <p:nvPicPr>
          <p:cNvPr id="5" name="Content Placeholder 4"/>
          <p:cNvPicPr>
            <a:picLocks noGrp="1" noChangeAspect="1"/>
          </p:cNvPicPr>
          <p:nvPr>
            <p:ph sz="half" idx="2"/>
          </p:nvPr>
        </p:nvPicPr>
        <p:blipFill>
          <a:blip r:embed="rId2"/>
          <a:stretch>
            <a:fillRect/>
          </a:stretch>
        </p:blipFill>
        <p:spPr>
          <a:xfrm>
            <a:off x="1094509" y="1524000"/>
            <a:ext cx="6864927" cy="2822258"/>
          </a:xfrm>
          <a:prstGeom prst="rect">
            <a:avLst/>
          </a:prstGeom>
        </p:spPr>
      </p:pic>
    </p:spTree>
    <p:extLst>
      <p:ext uri="{BB962C8B-B14F-4D97-AF65-F5344CB8AC3E}">
        <p14:creationId xmlns:p14="http://schemas.microsoft.com/office/powerpoint/2010/main" val="3134936813"/>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588" y="375046"/>
            <a:ext cx="7886700" cy="1377553"/>
          </a:xfrm>
        </p:spPr>
        <p:txBody>
          <a:bodyPr>
            <a:normAutofit fontScale="90000"/>
          </a:bodyPr>
          <a:lstStyle/>
          <a:p>
            <a:r>
              <a:rPr lang="en-US" sz="1500" b="1" dirty="0">
                <a:latin typeface="Times New Roman" panose="02020603050405020304" charset="0"/>
                <a:cs typeface="Times New Roman" panose="02020603050405020304" charset="0"/>
              </a:rPr>
              <a:t>1. Obtain the data. </a:t>
            </a:r>
            <a:r>
              <a:rPr lang="en-US" sz="1500" dirty="0"/>
              <a:t>First, John obtains the figures for both ABC Corp. stock and the S&amp;P 500. </a:t>
            </a:r>
            <a:br>
              <a:rPr lang="en-US" sz="1500" dirty="0"/>
            </a:br>
            <a:r>
              <a:rPr lang="en-US" sz="1500" dirty="0">
                <a:latin typeface="Times New Roman" panose="02020603050405020304" charset="0"/>
                <a:cs typeface="Times New Roman" panose="02020603050405020304" charset="0"/>
              </a:rPr>
              <a:t>2. Calculate the mean (average) prices for each asset.</a:t>
            </a:r>
            <a:br>
              <a:rPr lang="en-US" sz="1500" dirty="0">
                <a:latin typeface="Times New Roman" panose="02020603050405020304" charset="0"/>
                <a:cs typeface="Times New Roman" panose="02020603050405020304" charset="0"/>
              </a:rPr>
            </a:br>
            <a:r>
              <a:rPr lang="en-US" sz="1500" dirty="0"/>
              <a:t>3. For each security, find the difference between each value and mean price.</a:t>
            </a:r>
            <a:br>
              <a:rPr lang="en-US" sz="1500" dirty="0"/>
            </a:br>
            <a:r>
              <a:rPr lang="en-US" sz="1500" dirty="0">
                <a:latin typeface="Times New Roman" panose="02020603050405020304" charset="0"/>
                <a:cs typeface="Times New Roman" panose="02020603050405020304" charset="0"/>
              </a:rPr>
              <a:t>4. Multiply the results obtained in the previous step.</a:t>
            </a:r>
            <a:br>
              <a:rPr lang="en-US" sz="1500" dirty="0">
                <a:latin typeface="Times New Roman" panose="02020603050405020304" charset="0"/>
                <a:cs typeface="Times New Roman" panose="02020603050405020304" charset="0"/>
              </a:rPr>
            </a:br>
            <a:r>
              <a:rPr lang="en-US" sz="1500" dirty="0">
                <a:latin typeface="Times New Roman" panose="02020603050405020304" charset="0"/>
                <a:cs typeface="Times New Roman" panose="02020603050405020304" charset="0"/>
              </a:rPr>
              <a:t/>
            </a:r>
            <a:br>
              <a:rPr lang="en-US" sz="1500" dirty="0">
                <a:latin typeface="Times New Roman" panose="02020603050405020304" charset="0"/>
                <a:cs typeface="Times New Roman" panose="02020603050405020304" charset="0"/>
              </a:rPr>
            </a:br>
            <a:r>
              <a:rPr lang="en-US" sz="1500" dirty="0">
                <a:latin typeface="Times New Roman" panose="02020603050405020304" charset="0"/>
                <a:cs typeface="Times New Roman" panose="02020603050405020304" charset="0"/>
              </a:rPr>
              <a:t>5. Using the number calculated in step 4, find the covariance.</a:t>
            </a:r>
            <a:br>
              <a:rPr lang="en-US" sz="1500" dirty="0">
                <a:latin typeface="Times New Roman" panose="02020603050405020304" charset="0"/>
                <a:cs typeface="Times New Roman" panose="02020603050405020304" charset="0"/>
              </a:rPr>
            </a:br>
            <a:r>
              <a:rPr lang="en-US" sz="1500" dirty="0"/>
              <a:t/>
            </a:r>
            <a:br>
              <a:rPr lang="en-US" sz="1500" dirty="0"/>
            </a:br>
            <a:r>
              <a:rPr lang="en-US" sz="1500" dirty="0">
                <a:latin typeface="Times New Roman" panose="02020603050405020304" charset="0"/>
                <a:cs typeface="Times New Roman" panose="02020603050405020304" charset="0"/>
              </a:rPr>
              <a:t/>
            </a:r>
            <a:br>
              <a:rPr lang="en-US" sz="1500" dirty="0">
                <a:latin typeface="Times New Roman" panose="02020603050405020304" charset="0"/>
                <a:cs typeface="Times New Roman" panose="02020603050405020304" charset="0"/>
              </a:rPr>
            </a:br>
            <a:r>
              <a:rPr lang="en-US" sz="2100" dirty="0"/>
              <a:t/>
            </a:r>
            <a:br>
              <a:rPr lang="en-US" sz="2100" dirty="0"/>
            </a:br>
            <a:endParaRPr lang="en-US" sz="2100" dirty="0">
              <a:latin typeface="Times New Roman" panose="02020603050405020304" charset="0"/>
              <a:cs typeface="Times New Roman" panose="02020603050405020304" charset="0"/>
            </a:endParaRPr>
          </a:p>
        </p:txBody>
      </p:sp>
      <p:sp>
        <p:nvSpPr>
          <p:cNvPr id="16" name="Content Placeholder 15"/>
          <p:cNvSpPr>
            <a:spLocks noGrp="1"/>
          </p:cNvSpPr>
          <p:nvPr>
            <p:ph sz="half" idx="1"/>
          </p:nvPr>
        </p:nvSpPr>
        <p:spPr>
          <a:xfrm>
            <a:off x="628650" y="1369219"/>
            <a:ext cx="8086725" cy="1948815"/>
          </a:xfrm>
        </p:spPr>
        <p:txBody>
          <a:bodyPr>
            <a:normAutofit/>
          </a:bodyPr>
          <a:lstStyle/>
          <a:p>
            <a:endParaRPr lang="en-US" dirty="0"/>
          </a:p>
          <a:p>
            <a:endParaRPr lang="en-US" dirty="0"/>
          </a:p>
          <a:p>
            <a:endParaRPr lang="en-US" dirty="0"/>
          </a:p>
          <a:p>
            <a:pPr marL="0" indent="0">
              <a:buNone/>
            </a:pPr>
            <a:endParaRPr lang="en-US" dirty="0"/>
          </a:p>
          <a:p>
            <a:pPr marL="0" indent="0">
              <a:buNone/>
            </a:pPr>
            <a:endParaRPr lang="en-US" dirty="0"/>
          </a:p>
        </p:txBody>
      </p:sp>
      <p:pic>
        <p:nvPicPr>
          <p:cNvPr id="19" name="Picture 18"/>
          <p:cNvPicPr>
            <a:picLocks noChangeAspect="1"/>
          </p:cNvPicPr>
          <p:nvPr/>
        </p:nvPicPr>
        <p:blipFill>
          <a:blip r:embed="rId2"/>
          <a:stretch>
            <a:fillRect/>
          </a:stretch>
        </p:blipFill>
        <p:spPr>
          <a:xfrm>
            <a:off x="413588" y="1859734"/>
            <a:ext cx="6772275" cy="2057876"/>
          </a:xfrm>
          <a:prstGeom prst="rect">
            <a:avLst/>
          </a:prstGeom>
        </p:spPr>
      </p:pic>
      <p:sp>
        <p:nvSpPr>
          <p:cNvPr id="5" name="Rectangle 4"/>
          <p:cNvSpPr/>
          <p:nvPr/>
        </p:nvSpPr>
        <p:spPr>
          <a:xfrm>
            <a:off x="1513726" y="3867797"/>
            <a:ext cx="6206423" cy="415498"/>
          </a:xfrm>
          <a:prstGeom prst="rect">
            <a:avLst/>
          </a:prstGeom>
        </p:spPr>
        <p:txBody>
          <a:bodyPr wrap="square">
            <a:spAutoFit/>
          </a:bodyPr>
          <a:lstStyle/>
          <a:p>
            <a:r>
              <a:rPr lang="en-US" sz="1050" dirty="0"/>
              <a:t>In such a case, the positive covariance indicates that the price of the stock and the S&amp;P 500 tend to move in the same direction.</a:t>
            </a:r>
          </a:p>
        </p:txBody>
      </p:sp>
    </p:spTree>
    <p:extLst>
      <p:ext uri="{BB962C8B-B14F-4D97-AF65-F5344CB8AC3E}">
        <p14:creationId xmlns:p14="http://schemas.microsoft.com/office/powerpoint/2010/main" val="10283723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17" y="139542"/>
            <a:ext cx="5955983" cy="606266"/>
          </a:xfrm>
        </p:spPr>
        <p:txBody>
          <a:bodyPr/>
          <a:lstStyle/>
          <a:p>
            <a:r>
              <a:rPr lang="en-US" sz="2400">
                <a:latin typeface="Times New Roman" panose="02020603050405020304" charset="0"/>
                <a:cs typeface="Times New Roman" panose="02020603050405020304" charset="0"/>
              </a:rPr>
              <a:t>Python code to compute Covariance:</a:t>
            </a:r>
          </a:p>
        </p:txBody>
      </p:sp>
      <p:pic>
        <p:nvPicPr>
          <p:cNvPr id="7" name="Content Placeholder 6"/>
          <p:cNvPicPr>
            <a:picLocks noGrp="1" noChangeAspect="1"/>
          </p:cNvPicPr>
          <p:nvPr>
            <p:ph sz="half" idx="1"/>
          </p:nvPr>
        </p:nvPicPr>
        <p:blipFill>
          <a:blip r:embed="rId2"/>
          <a:stretch>
            <a:fillRect/>
          </a:stretch>
        </p:blipFill>
        <p:spPr>
          <a:xfrm>
            <a:off x="172879" y="745808"/>
            <a:ext cx="4874895" cy="4392454"/>
          </a:xfrm>
          <a:prstGeom prst="rect">
            <a:avLst/>
          </a:prstGeom>
        </p:spPr>
      </p:pic>
      <p:pic>
        <p:nvPicPr>
          <p:cNvPr id="8" name="Content Placeholder 7"/>
          <p:cNvPicPr>
            <a:picLocks noGrp="1" noChangeAspect="1"/>
          </p:cNvPicPr>
          <p:nvPr>
            <p:ph sz="half" idx="2"/>
          </p:nvPr>
        </p:nvPicPr>
        <p:blipFill>
          <a:blip r:embed="rId3"/>
          <a:stretch>
            <a:fillRect/>
          </a:stretch>
        </p:blipFill>
        <p:spPr>
          <a:xfrm>
            <a:off x="5572125" y="966788"/>
            <a:ext cx="3026093" cy="1105376"/>
          </a:xfrm>
          <a:prstGeom prst="rect">
            <a:avLst/>
          </a:prstGeom>
        </p:spPr>
      </p:pic>
      <p:sp>
        <p:nvSpPr>
          <p:cNvPr id="9" name="Text Box 8"/>
          <p:cNvSpPr txBox="1"/>
          <p:nvPr/>
        </p:nvSpPr>
        <p:spPr>
          <a:xfrm flipH="1">
            <a:off x="5153025" y="289560"/>
            <a:ext cx="4841558" cy="784830"/>
          </a:xfrm>
          <a:prstGeom prst="rect">
            <a:avLst/>
          </a:prstGeom>
          <a:noFill/>
        </p:spPr>
        <p:txBody>
          <a:bodyPr wrap="square" rtlCol="0" anchor="t">
            <a:spAutoFit/>
          </a:bodyPr>
          <a:lstStyle/>
          <a:p>
            <a:r>
              <a:rPr lang="en-US" sz="2100">
                <a:latin typeface="Times New Roman" panose="02020603050405020304" charset="0"/>
                <a:cs typeface="Times New Roman" panose="02020603050405020304" charset="0"/>
              </a:rPr>
              <a:t>    </a:t>
            </a:r>
            <a:r>
              <a:rPr lang="en-US"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Using numpy :</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rPr>
              <a:t>│</a:t>
            </a:r>
          </a:p>
          <a:p>
            <a:r>
              <a:rPr lang="en-US" sz="1050">
                <a:latin typeface="Arial" panose="020B0604020202020204" pitchFamily="34" charset="0"/>
                <a:cs typeface="Arial" panose="020B0604020202020204" pitchFamily="34" charset="0"/>
              </a:rPr>
              <a:t>│</a:t>
            </a:r>
          </a:p>
        </p:txBody>
      </p:sp>
      <p:sp>
        <p:nvSpPr>
          <p:cNvPr id="10" name="Text Box 9"/>
          <p:cNvSpPr txBox="1"/>
          <p:nvPr/>
        </p:nvSpPr>
        <p:spPr>
          <a:xfrm>
            <a:off x="5153025" y="966788"/>
            <a:ext cx="1905000" cy="577081"/>
          </a:xfrm>
          <a:prstGeom prst="rect">
            <a:avLst/>
          </a:prstGeom>
          <a:noFill/>
        </p:spPr>
        <p:txBody>
          <a:bodyPr wrap="square" rtlCol="0" anchor="t">
            <a:spAutoFit/>
          </a:bodyPr>
          <a:lstStyle/>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p:txBody>
      </p:sp>
      <p:sp>
        <p:nvSpPr>
          <p:cNvPr id="11" name="Text Box 10"/>
          <p:cNvSpPr txBox="1"/>
          <p:nvPr/>
        </p:nvSpPr>
        <p:spPr>
          <a:xfrm>
            <a:off x="5153025" y="1552575"/>
            <a:ext cx="1905000" cy="3000821"/>
          </a:xfrm>
          <a:prstGeom prst="rect">
            <a:avLst/>
          </a:prstGeom>
          <a:noFill/>
        </p:spPr>
        <p:txBody>
          <a:bodyPr wrap="square" rtlCol="0" anchor="t">
            <a:spAutoFit/>
          </a:bodyPr>
          <a:lstStyle/>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endParaRPr lang="en-US" sz="1050"/>
          </a:p>
        </p:txBody>
      </p:sp>
    </p:spTree>
    <p:extLst>
      <p:ext uri="{BB962C8B-B14F-4D97-AF65-F5344CB8AC3E}">
        <p14:creationId xmlns:p14="http://schemas.microsoft.com/office/powerpoint/2010/main" val="3139269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417" y="139542"/>
            <a:ext cx="5955983" cy="606266"/>
          </a:xfrm>
        </p:spPr>
        <p:txBody>
          <a:bodyPr/>
          <a:lstStyle/>
          <a:p>
            <a:r>
              <a:rPr lang="en-US" sz="2400">
                <a:latin typeface="Times New Roman" panose="02020603050405020304" charset="0"/>
                <a:cs typeface="Times New Roman" panose="02020603050405020304" charset="0"/>
              </a:rPr>
              <a:t>Python code to compute Covariance:</a:t>
            </a:r>
          </a:p>
        </p:txBody>
      </p:sp>
      <p:pic>
        <p:nvPicPr>
          <p:cNvPr id="7" name="Content Placeholder 6"/>
          <p:cNvPicPr>
            <a:picLocks noGrp="1" noChangeAspect="1"/>
          </p:cNvPicPr>
          <p:nvPr>
            <p:ph sz="half" idx="1"/>
          </p:nvPr>
        </p:nvPicPr>
        <p:blipFill>
          <a:blip r:embed="rId2"/>
          <a:stretch>
            <a:fillRect/>
          </a:stretch>
        </p:blipFill>
        <p:spPr>
          <a:xfrm>
            <a:off x="172879" y="745808"/>
            <a:ext cx="4874895" cy="4392454"/>
          </a:xfrm>
          <a:prstGeom prst="rect">
            <a:avLst/>
          </a:prstGeom>
        </p:spPr>
      </p:pic>
      <p:pic>
        <p:nvPicPr>
          <p:cNvPr id="8" name="Content Placeholder 7"/>
          <p:cNvPicPr>
            <a:picLocks noGrp="1" noChangeAspect="1"/>
          </p:cNvPicPr>
          <p:nvPr>
            <p:ph sz="half" idx="2"/>
          </p:nvPr>
        </p:nvPicPr>
        <p:blipFill>
          <a:blip r:embed="rId3"/>
          <a:stretch>
            <a:fillRect/>
          </a:stretch>
        </p:blipFill>
        <p:spPr>
          <a:xfrm>
            <a:off x="5572125" y="966788"/>
            <a:ext cx="3026093" cy="1105376"/>
          </a:xfrm>
          <a:prstGeom prst="rect">
            <a:avLst/>
          </a:prstGeom>
        </p:spPr>
      </p:pic>
      <p:sp>
        <p:nvSpPr>
          <p:cNvPr id="9" name="Text Box 8"/>
          <p:cNvSpPr txBox="1"/>
          <p:nvPr/>
        </p:nvSpPr>
        <p:spPr>
          <a:xfrm flipH="1">
            <a:off x="5153025" y="289560"/>
            <a:ext cx="4841558" cy="784830"/>
          </a:xfrm>
          <a:prstGeom prst="rect">
            <a:avLst/>
          </a:prstGeom>
          <a:noFill/>
        </p:spPr>
        <p:txBody>
          <a:bodyPr wrap="square" rtlCol="0" anchor="t">
            <a:spAutoFit/>
          </a:bodyPr>
          <a:lstStyle/>
          <a:p>
            <a:r>
              <a:rPr lang="en-US" sz="2100">
                <a:latin typeface="Times New Roman" panose="02020603050405020304" charset="0"/>
                <a:cs typeface="Times New Roman" panose="02020603050405020304" charset="0"/>
              </a:rPr>
              <a:t>    </a:t>
            </a:r>
            <a:r>
              <a:rPr lang="en-US" sz="240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 Using numpy :</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rPr>
              <a:t>│</a:t>
            </a:r>
          </a:p>
          <a:p>
            <a:r>
              <a:rPr lang="en-US" sz="1050">
                <a:latin typeface="Arial" panose="020B0604020202020204" pitchFamily="34" charset="0"/>
                <a:cs typeface="Arial" panose="020B0604020202020204" pitchFamily="34" charset="0"/>
              </a:rPr>
              <a:t>│</a:t>
            </a:r>
          </a:p>
        </p:txBody>
      </p:sp>
      <p:sp>
        <p:nvSpPr>
          <p:cNvPr id="10" name="Text Box 9"/>
          <p:cNvSpPr txBox="1"/>
          <p:nvPr/>
        </p:nvSpPr>
        <p:spPr>
          <a:xfrm>
            <a:off x="5153025" y="966788"/>
            <a:ext cx="1905000" cy="577081"/>
          </a:xfrm>
          <a:prstGeom prst="rect">
            <a:avLst/>
          </a:prstGeom>
          <a:noFill/>
        </p:spPr>
        <p:txBody>
          <a:bodyPr wrap="square" rtlCol="0" anchor="t">
            <a:spAutoFit/>
          </a:bodyPr>
          <a:lstStyle/>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p:txBody>
      </p:sp>
      <p:sp>
        <p:nvSpPr>
          <p:cNvPr id="11" name="Text Box 10"/>
          <p:cNvSpPr txBox="1"/>
          <p:nvPr/>
        </p:nvSpPr>
        <p:spPr>
          <a:xfrm>
            <a:off x="5153025" y="1552575"/>
            <a:ext cx="1905000" cy="3000821"/>
          </a:xfrm>
          <a:prstGeom prst="rect">
            <a:avLst/>
          </a:prstGeom>
          <a:noFill/>
        </p:spPr>
        <p:txBody>
          <a:bodyPr wrap="square" rtlCol="0" anchor="t">
            <a:spAutoFit/>
          </a:bodyPr>
          <a:lstStyle/>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r>
              <a:rPr lang="en-US" sz="1050">
                <a:latin typeface="Arial" panose="020B0604020202020204" pitchFamily="34" charset="0"/>
                <a:cs typeface="Arial" panose="020B0604020202020204" pitchFamily="34" charset="0"/>
                <a:sym typeface="+mn-ea"/>
              </a:rPr>
              <a:t>│</a:t>
            </a:r>
            <a:endParaRPr lang="en-US" sz="1050">
              <a:latin typeface="Arial" panose="020B0604020202020204" pitchFamily="34" charset="0"/>
              <a:cs typeface="Arial" panose="020B0604020202020204" pitchFamily="34" charset="0"/>
            </a:endParaRPr>
          </a:p>
          <a:p>
            <a:endParaRPr lang="en-US" sz="1050"/>
          </a:p>
        </p:txBody>
      </p:sp>
    </p:spTree>
    <p:extLst>
      <p:ext uri="{BB962C8B-B14F-4D97-AF65-F5344CB8AC3E}">
        <p14:creationId xmlns:p14="http://schemas.microsoft.com/office/powerpoint/2010/main" val="15989962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3545" y="-81448"/>
            <a:ext cx="4724400" cy="379321"/>
          </a:xfrm>
        </p:spPr>
        <p:txBody>
          <a:bodyPr/>
          <a:lstStyle/>
          <a:p>
            <a:r>
              <a:rPr lang="en-US" sz="1500" dirty="0" smtClean="0">
                <a:solidFill>
                  <a:srgbClr val="FF0000"/>
                </a:solidFill>
              </a:rPr>
              <a:t>ALL STATISTICS IN ONE SIMPLE CODE/using </a:t>
            </a:r>
            <a:r>
              <a:rPr lang="en-US" sz="1500" dirty="0" err="1" smtClean="0">
                <a:solidFill>
                  <a:srgbClr val="FF0000"/>
                </a:solidFill>
              </a:rPr>
              <a:t>api</a:t>
            </a:r>
            <a:endParaRPr lang="en-IN" sz="1500" dirty="0">
              <a:solidFill>
                <a:srgbClr val="FF0000"/>
              </a:solidFill>
            </a:endParaRPr>
          </a:p>
        </p:txBody>
      </p:sp>
      <p:pic>
        <p:nvPicPr>
          <p:cNvPr id="9" name="Picture 8"/>
          <p:cNvPicPr>
            <a:picLocks noChangeAspect="1"/>
          </p:cNvPicPr>
          <p:nvPr/>
        </p:nvPicPr>
        <p:blipFill>
          <a:blip r:embed="rId2"/>
          <a:stretch>
            <a:fillRect/>
          </a:stretch>
        </p:blipFill>
        <p:spPr>
          <a:xfrm>
            <a:off x="235528" y="297872"/>
            <a:ext cx="5805054" cy="2743201"/>
          </a:xfrm>
          <a:prstGeom prst="rect">
            <a:avLst/>
          </a:prstGeom>
        </p:spPr>
      </p:pic>
      <p:pic>
        <p:nvPicPr>
          <p:cNvPr id="10" name="Picture 9"/>
          <p:cNvPicPr>
            <a:picLocks noChangeAspect="1"/>
          </p:cNvPicPr>
          <p:nvPr/>
        </p:nvPicPr>
        <p:blipFill>
          <a:blip r:embed="rId3"/>
          <a:stretch>
            <a:fillRect/>
          </a:stretch>
        </p:blipFill>
        <p:spPr>
          <a:xfrm>
            <a:off x="235528" y="3041073"/>
            <a:ext cx="8707581" cy="2015836"/>
          </a:xfrm>
          <a:prstGeom prst="rect">
            <a:avLst/>
          </a:prstGeom>
        </p:spPr>
      </p:pic>
      <p:sp>
        <p:nvSpPr>
          <p:cNvPr id="11" name="TextBox 10"/>
          <p:cNvSpPr txBox="1"/>
          <p:nvPr/>
        </p:nvSpPr>
        <p:spPr>
          <a:xfrm>
            <a:off x="6215101" y="653809"/>
            <a:ext cx="2553489" cy="2154436"/>
          </a:xfrm>
          <a:prstGeom prst="rect">
            <a:avLst/>
          </a:prstGeom>
          <a:noFill/>
        </p:spPr>
        <p:txBody>
          <a:bodyPr wrap="square" rtlCol="0">
            <a:spAutoFit/>
          </a:bodyPr>
          <a:lstStyle/>
          <a:p>
            <a:r>
              <a:rPr lang="en-US" sz="1800" b="1" dirty="0" smtClean="0">
                <a:solidFill>
                  <a:schemeClr val="accent4">
                    <a:lumMod val="75000"/>
                  </a:schemeClr>
                </a:solidFill>
              </a:rPr>
              <a:t>iris.html </a:t>
            </a:r>
            <a:r>
              <a:rPr lang="en-US" b="1" dirty="0" smtClean="0">
                <a:solidFill>
                  <a:srgbClr val="00B0F0"/>
                </a:solidFill>
              </a:rPr>
              <a:t>has all the simple </a:t>
            </a:r>
            <a:r>
              <a:rPr lang="en-IN" b="1" dirty="0" smtClean="0">
                <a:solidFill>
                  <a:srgbClr val="00B0F0"/>
                </a:solidFill>
              </a:rPr>
              <a:t> </a:t>
            </a:r>
            <a:r>
              <a:rPr lang="en-IN" b="1" dirty="0" err="1" smtClean="0">
                <a:solidFill>
                  <a:srgbClr val="00B0F0"/>
                </a:solidFill>
              </a:rPr>
              <a:t>df</a:t>
            </a:r>
            <a:r>
              <a:rPr lang="en-IN" b="1" dirty="0" smtClean="0">
                <a:solidFill>
                  <a:srgbClr val="00B0F0"/>
                </a:solidFill>
              </a:rPr>
              <a:t> and all the stats and histogram, box plot, </a:t>
            </a:r>
            <a:r>
              <a:rPr lang="en-IN" b="1" dirty="0" err="1" smtClean="0">
                <a:solidFill>
                  <a:srgbClr val="00B0F0"/>
                </a:solidFill>
              </a:rPr>
              <a:t>etc</a:t>
            </a:r>
            <a:endParaRPr lang="en-IN" b="1" dirty="0" smtClean="0">
              <a:solidFill>
                <a:srgbClr val="00B0F0"/>
              </a:solidFill>
            </a:endParaRPr>
          </a:p>
          <a:p>
            <a:r>
              <a:rPr lang="en-IN" b="1" dirty="0" smtClean="0">
                <a:solidFill>
                  <a:srgbClr val="00B0F0"/>
                </a:solidFill>
              </a:rPr>
              <a:t> using the </a:t>
            </a:r>
            <a:r>
              <a:rPr lang="en-IN" b="1" dirty="0" err="1" smtClean="0">
                <a:solidFill>
                  <a:srgbClr val="00B0F0"/>
                </a:solidFill>
              </a:rPr>
              <a:t>apis</a:t>
            </a:r>
            <a:endParaRPr lang="en-IN" b="1" dirty="0" smtClean="0">
              <a:solidFill>
                <a:srgbClr val="00B0F0"/>
              </a:solidFill>
            </a:endParaRPr>
          </a:p>
          <a:p>
            <a:endParaRPr lang="en-US" b="1" dirty="0">
              <a:solidFill>
                <a:srgbClr val="00B0F0"/>
              </a:solidFill>
            </a:endParaRPr>
          </a:p>
          <a:p>
            <a:r>
              <a:rPr lang="en-US" sz="1800" b="1" dirty="0" smtClean="0">
                <a:solidFill>
                  <a:schemeClr val="accent4">
                    <a:lumMod val="75000"/>
                  </a:schemeClr>
                </a:solidFill>
              </a:rPr>
              <a:t>binning.html</a:t>
            </a:r>
            <a:r>
              <a:rPr lang="en-US" b="1" dirty="0" smtClean="0">
                <a:solidFill>
                  <a:srgbClr val="00B0F0"/>
                </a:solidFill>
              </a:rPr>
              <a:t> has the simple binning data and binning techniques using python</a:t>
            </a:r>
          </a:p>
        </p:txBody>
      </p:sp>
    </p:spTree>
    <p:extLst>
      <p:ext uri="{BB962C8B-B14F-4D97-AF65-F5344CB8AC3E}">
        <p14:creationId xmlns:p14="http://schemas.microsoft.com/office/powerpoint/2010/main" val="19766623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body" idx="1"/>
          </p:nvPr>
        </p:nvSpPr>
        <p:spPr>
          <a:xfrm>
            <a:off x="311700" y="284018"/>
            <a:ext cx="8520600" cy="4405746"/>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3000" b="1" dirty="0">
                <a:solidFill>
                  <a:schemeClr val="dk1"/>
                </a:solidFill>
                <a:highlight>
                  <a:srgbClr val="FFFFFF"/>
                </a:highlight>
                <a:latin typeface="Roboto"/>
                <a:ea typeface="Roboto"/>
                <a:cs typeface="Roboto"/>
                <a:sym typeface="Roboto"/>
              </a:rPr>
              <a:t>Mean :</a:t>
            </a:r>
            <a:r>
              <a:rPr lang="en" sz="3000" dirty="0">
                <a:solidFill>
                  <a:schemeClr val="dk1"/>
                </a:solidFill>
                <a:highlight>
                  <a:srgbClr val="FFFFFF"/>
                </a:highlight>
                <a:latin typeface="Roboto"/>
                <a:ea typeface="Roboto"/>
                <a:cs typeface="Roboto"/>
                <a:sym typeface="Roboto"/>
              </a:rPr>
              <a:t> The mean is the average of all numbers and is sometimes called the </a:t>
            </a:r>
            <a:r>
              <a:rPr lang="en" sz="3000" dirty="0">
                <a:solidFill>
                  <a:schemeClr val="hlink"/>
                </a:solidFill>
                <a:highlight>
                  <a:srgbClr val="FFFFFF"/>
                </a:highlight>
                <a:uFill>
                  <a:noFill/>
                </a:uFill>
                <a:latin typeface="Roboto"/>
                <a:ea typeface="Roboto"/>
                <a:cs typeface="Roboto"/>
                <a:sym typeface="Roboto"/>
                <a:hlinkClick r:id="rId3"/>
              </a:rPr>
              <a:t>arithmetic mean</a:t>
            </a:r>
            <a:r>
              <a:rPr lang="en" sz="3000" dirty="0">
                <a:solidFill>
                  <a:schemeClr val="dk1"/>
                </a:solidFill>
                <a:highlight>
                  <a:srgbClr val="FFFFFF"/>
                </a:highlight>
                <a:latin typeface="Roboto"/>
                <a:ea typeface="Roboto"/>
                <a:cs typeface="Roboto"/>
                <a:sym typeface="Roboto"/>
              </a:rPr>
              <a:t>. This code calculates Mean or Average of a list containing number</a:t>
            </a:r>
            <a:endParaRPr sz="30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3000" dirty="0">
                <a:solidFill>
                  <a:schemeClr val="dk1"/>
                </a:solidFill>
                <a:highlight>
                  <a:srgbClr val="FFFFFF"/>
                </a:highlight>
                <a:latin typeface="Times New Roman"/>
                <a:ea typeface="Times New Roman"/>
                <a:cs typeface="Times New Roman"/>
                <a:sym typeface="Times New Roman"/>
              </a:rPr>
              <a:t>                 Mean = ∑X ÷ N</a:t>
            </a:r>
            <a:endParaRPr sz="3000" dirty="0">
              <a:solidFill>
                <a:schemeClr val="dk1"/>
              </a:solidFill>
              <a:highlight>
                <a:srgbClr val="FFFFFF"/>
              </a:highlight>
              <a:latin typeface="Times New Roman"/>
              <a:ea typeface="Times New Roman"/>
              <a:cs typeface="Times New Roman"/>
              <a:sym typeface="Times New Roman"/>
            </a:endParaRPr>
          </a:p>
          <a:p>
            <a:pPr marL="0" lvl="0" indent="0" algn="ctr" rtl="0">
              <a:lnSpc>
                <a:spcPct val="148000"/>
              </a:lnSpc>
              <a:spcBef>
                <a:spcPts val="1600"/>
              </a:spcBef>
              <a:spcAft>
                <a:spcPts val="0"/>
              </a:spcAft>
              <a:buClr>
                <a:schemeClr val="dk1"/>
              </a:buClr>
              <a:buSzPts val="1100"/>
              <a:buFont typeface="Arial"/>
              <a:buNone/>
            </a:pPr>
            <a:r>
              <a:rPr lang="en" sz="2400" dirty="0">
                <a:solidFill>
                  <a:schemeClr val="dk1"/>
                </a:solidFill>
                <a:highlight>
                  <a:srgbClr val="FFFFFF"/>
                </a:highlight>
                <a:latin typeface="Times New Roman"/>
                <a:ea typeface="Times New Roman"/>
                <a:cs typeface="Times New Roman"/>
                <a:sym typeface="Times New Roman"/>
              </a:rPr>
              <a:t>Here,  ∑X= Sum of all the individual values and N= Total number of </a:t>
            </a:r>
            <a:r>
              <a:rPr lang="en" sz="2400" dirty="0" smtClean="0">
                <a:solidFill>
                  <a:schemeClr val="dk1"/>
                </a:solidFill>
                <a:highlight>
                  <a:srgbClr val="FFFFFF"/>
                </a:highlight>
                <a:latin typeface="Times New Roman"/>
                <a:ea typeface="Times New Roman"/>
                <a:cs typeface="Times New Roman"/>
                <a:sym typeface="Times New Roman"/>
              </a:rPr>
              <a:t>items</a:t>
            </a:r>
            <a:endParaRPr sz="30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311700" y="291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Python code for mean:</a:t>
            </a:r>
            <a:endParaRPr/>
          </a:p>
        </p:txBody>
      </p:sp>
      <p:sp>
        <p:nvSpPr>
          <p:cNvPr id="65" name="Google Shape;65;p15"/>
          <p:cNvSpPr txBox="1">
            <a:spLocks noGrp="1"/>
          </p:cNvSpPr>
          <p:nvPr>
            <p:ph type="body" idx="1"/>
          </p:nvPr>
        </p:nvSpPr>
        <p:spPr>
          <a:xfrm>
            <a:off x="311700" y="415636"/>
            <a:ext cx="8520600" cy="4620491"/>
          </a:xfrm>
          <a:prstGeom prst="rect">
            <a:avLst/>
          </a:prstGeom>
          <a:ln/>
        </p:spPr>
        <p:style>
          <a:lnRef idx="2">
            <a:schemeClr val="accent4"/>
          </a:lnRef>
          <a:fillRef idx="1">
            <a:schemeClr val="lt1"/>
          </a:fillRef>
          <a:effectRef idx="0">
            <a:schemeClr val="accent4"/>
          </a:effectRef>
          <a:fontRef idx="minor">
            <a:schemeClr val="dk1"/>
          </a:fontRef>
        </p:style>
        <p:txBody>
          <a:bodyPr spcFirstLastPara="1" wrap="square" lIns="91425" tIns="91425" rIns="91425" bIns="91425" anchor="t" anchorCtr="0">
            <a:noAutofit/>
          </a:bodyPr>
          <a:lstStyle/>
          <a:p>
            <a:pPr marL="0" lvl="0" indent="0" algn="l" rtl="0">
              <a:lnSpc>
                <a:spcPct val="115000"/>
              </a:lnSpc>
              <a:spcBef>
                <a:spcPts val="1600"/>
              </a:spcBef>
              <a:spcAft>
                <a:spcPts val="0"/>
              </a:spcAft>
              <a:buSzPts val="1800"/>
              <a:buNone/>
            </a:pPr>
            <a:r>
              <a:rPr lang="en" sz="2400" dirty="0">
                <a:solidFill>
                  <a:schemeClr val="dk1"/>
                </a:solidFill>
                <a:highlight>
                  <a:srgbClr val="FFFFFF"/>
                </a:highlight>
                <a:latin typeface="Times New Roman"/>
                <a:ea typeface="Times New Roman"/>
                <a:cs typeface="Times New Roman"/>
                <a:sym typeface="Times New Roman"/>
              </a:rPr>
              <a:t>n_num = [1, 2, 3, 4, 5]</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 sz="2400" dirty="0">
                <a:solidFill>
                  <a:schemeClr val="dk1"/>
                </a:solidFill>
                <a:highlight>
                  <a:srgbClr val="FFFFFF"/>
                </a:highlight>
                <a:latin typeface="Times New Roman"/>
                <a:ea typeface="Times New Roman"/>
                <a:cs typeface="Times New Roman"/>
                <a:sym typeface="Times New Roman"/>
              </a:rPr>
              <a:t>n = len(n_num)</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 sz="2400" dirty="0">
                <a:solidFill>
                  <a:schemeClr val="dk1"/>
                </a:solidFill>
                <a:highlight>
                  <a:srgbClr val="FFFFFF"/>
                </a:highlight>
                <a:latin typeface="Times New Roman"/>
                <a:ea typeface="Times New Roman"/>
                <a:cs typeface="Times New Roman"/>
                <a:sym typeface="Times New Roman"/>
              </a:rPr>
              <a:t>get_sum = sum(n_num)</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2400" dirty="0">
                <a:solidFill>
                  <a:schemeClr val="dk1"/>
                </a:solidFill>
                <a:highlight>
                  <a:srgbClr val="FFFFFF"/>
                </a:highlight>
                <a:latin typeface="Times New Roman"/>
                <a:ea typeface="Times New Roman"/>
                <a:cs typeface="Times New Roman"/>
                <a:sym typeface="Times New Roman"/>
              </a:rPr>
              <a:t>mean = get_sum / n</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Clr>
                <a:schemeClr val="dk1"/>
              </a:buClr>
              <a:buSzPts val="1100"/>
              <a:buFont typeface="Arial"/>
              <a:buNone/>
            </a:pPr>
            <a:r>
              <a:rPr lang="en" sz="2400" dirty="0">
                <a:solidFill>
                  <a:schemeClr val="dk1"/>
                </a:solidFill>
                <a:highlight>
                  <a:srgbClr val="FFFFFF"/>
                </a:highlight>
                <a:latin typeface="Times New Roman"/>
                <a:ea typeface="Times New Roman"/>
                <a:cs typeface="Times New Roman"/>
                <a:sym typeface="Times New Roman"/>
              </a:rPr>
              <a:t>print("Mean is: " + str(mean))</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2400" dirty="0">
                <a:latin typeface="Times New Roman"/>
                <a:ea typeface="Times New Roman"/>
                <a:cs typeface="Times New Roman"/>
                <a:sym typeface="Times New Roman"/>
              </a:rPr>
              <a:t>Output:</a:t>
            </a:r>
            <a:endParaRPr sz="2400" dirty="0">
              <a:latin typeface="Times New Roman"/>
              <a:ea typeface="Times New Roman"/>
              <a:cs typeface="Times New Roman"/>
              <a:sym typeface="Times New Roman"/>
            </a:endParaRPr>
          </a:p>
          <a:p>
            <a:pPr marL="0" lvl="0" indent="0" algn="l" rtl="0">
              <a:lnSpc>
                <a:spcPct val="115000"/>
              </a:lnSpc>
              <a:spcBef>
                <a:spcPts val="1600"/>
              </a:spcBef>
              <a:spcAft>
                <a:spcPts val="0"/>
              </a:spcAft>
              <a:buSzPts val="1800"/>
              <a:buNone/>
            </a:pPr>
            <a:r>
              <a:rPr lang="en" sz="2400" dirty="0">
                <a:latin typeface="Times New Roman"/>
                <a:ea typeface="Times New Roman"/>
                <a:cs typeface="Times New Roman"/>
                <a:sym typeface="Times New Roman"/>
              </a:rPr>
              <a:t>Mean is: 3.0</a:t>
            </a:r>
            <a:endParaRPr sz="2400" dirty="0">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sz="2400" dirty="0">
              <a:latin typeface="Times New Roman"/>
              <a:ea typeface="Times New Roman"/>
              <a:cs typeface="Times New Roman"/>
              <a:sym typeface="Times New Roman"/>
            </a:endParaRPr>
          </a:p>
        </p:txBody>
      </p:sp>
      <p:sp>
        <p:nvSpPr>
          <p:cNvPr id="4" name="Google Shape;70;p16"/>
          <p:cNvSpPr txBox="1">
            <a:spLocks/>
          </p:cNvSpPr>
          <p:nvPr/>
        </p:nvSpPr>
        <p:spPr>
          <a:xfrm>
            <a:off x="4239464" y="1144100"/>
            <a:ext cx="451636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mtClean="0"/>
              <a:t>Mean using python numpy:</a:t>
            </a:r>
            <a:endParaRPr lang="en-IN" dirty="0"/>
          </a:p>
        </p:txBody>
      </p:sp>
      <p:pic>
        <p:nvPicPr>
          <p:cNvPr id="5" name="Google Shape;72;p16"/>
          <p:cNvPicPr preferRelativeResize="0"/>
          <p:nvPr/>
        </p:nvPicPr>
        <p:blipFill rotWithShape="1">
          <a:blip r:embed="rId3">
            <a:alphaModFix/>
          </a:blip>
          <a:srcRect/>
          <a:stretch/>
        </p:blipFill>
        <p:spPr>
          <a:xfrm>
            <a:off x="4345752" y="1956188"/>
            <a:ext cx="4410075" cy="1533525"/>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25554" y="200169"/>
            <a:ext cx="8520600" cy="4759757"/>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marL="0" lvl="0" indent="0" algn="l" rtl="0">
              <a:lnSpc>
                <a:spcPct val="200000"/>
              </a:lnSpc>
              <a:spcBef>
                <a:spcPts val="0"/>
              </a:spcBef>
              <a:spcAft>
                <a:spcPts val="0"/>
              </a:spcAft>
              <a:buNone/>
            </a:pPr>
            <a:r>
              <a:rPr lang="en" sz="2400" b="1" dirty="0">
                <a:solidFill>
                  <a:srgbClr val="4D5968"/>
                </a:solidFill>
                <a:highlight>
                  <a:srgbClr val="FFFFFF"/>
                </a:highlight>
                <a:latin typeface="Roboto"/>
                <a:ea typeface="Roboto"/>
                <a:cs typeface="Roboto"/>
                <a:sym typeface="Roboto"/>
              </a:rPr>
              <a:t>Median:</a:t>
            </a:r>
            <a:r>
              <a:rPr lang="en" sz="2400" dirty="0">
                <a:solidFill>
                  <a:srgbClr val="4D5968"/>
                </a:solidFill>
                <a:highlight>
                  <a:srgbClr val="FFFFFF"/>
                </a:highlight>
                <a:latin typeface="Roboto"/>
                <a:ea typeface="Roboto"/>
                <a:cs typeface="Roboto"/>
                <a:sym typeface="Roboto"/>
              </a:rPr>
              <a:t>A median is the middle value of a data set. In the given n number of grouped or ungrouped data set in statistics, the median is the number found right in the middle of the data set.Median is calculated using the following formula.</a:t>
            </a:r>
            <a:endParaRPr sz="2400" dirty="0">
              <a:solidFill>
                <a:srgbClr val="4D5968"/>
              </a:solidFill>
              <a:highlight>
                <a:srgbClr val="FFFFFF"/>
              </a:highlight>
              <a:latin typeface="Roboto"/>
              <a:ea typeface="Roboto"/>
              <a:cs typeface="Roboto"/>
              <a:sym typeface="Roboto"/>
            </a:endParaRPr>
          </a:p>
          <a:p>
            <a:pPr marL="1828800" lvl="0" indent="457200" algn="l" rtl="0">
              <a:lnSpc>
                <a:spcPct val="200000"/>
              </a:lnSpc>
              <a:spcBef>
                <a:spcPts val="1900"/>
              </a:spcBef>
              <a:spcAft>
                <a:spcPts val="0"/>
              </a:spcAft>
              <a:buClr>
                <a:schemeClr val="dk1"/>
              </a:buClr>
              <a:buSzPts val="1100"/>
              <a:buFont typeface="Arial"/>
              <a:buNone/>
            </a:pPr>
            <a:r>
              <a:rPr lang="en" sz="2400" dirty="0">
                <a:solidFill>
                  <a:srgbClr val="232C39"/>
                </a:solidFill>
                <a:highlight>
                  <a:srgbClr val="FEF5C4"/>
                </a:highlight>
                <a:latin typeface="Roboto"/>
                <a:ea typeface="Roboto"/>
                <a:cs typeface="Roboto"/>
                <a:sym typeface="Roboto"/>
              </a:rPr>
              <a:t>Median = (n + 1) / 2</a:t>
            </a:r>
            <a:endParaRPr sz="2400" dirty="0">
              <a:solidFill>
                <a:srgbClr val="232C39"/>
              </a:solidFill>
              <a:highlight>
                <a:srgbClr val="FEF5C4"/>
              </a:highlight>
              <a:latin typeface="Roboto"/>
              <a:ea typeface="Roboto"/>
              <a:cs typeface="Roboto"/>
              <a:sym typeface="Roboto"/>
            </a:endParaRPr>
          </a:p>
          <a:p>
            <a:pPr marL="0" lvl="0" indent="0" algn="l" rtl="0">
              <a:spcBef>
                <a:spcPts val="1900"/>
              </a:spcBef>
              <a:spcAft>
                <a:spcPts val="0"/>
              </a:spcAft>
              <a:buNone/>
            </a:pPr>
            <a:endParaRPr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6282" y="445025"/>
            <a:ext cx="8520600" cy="57270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a:t>Python code for median:</a:t>
            </a:r>
            <a:endParaRPr dirty="0"/>
          </a:p>
        </p:txBody>
      </p:sp>
      <p:sp>
        <p:nvSpPr>
          <p:cNvPr id="83" name="Google Shape;83;p18"/>
          <p:cNvSpPr txBox="1">
            <a:spLocks noGrp="1"/>
          </p:cNvSpPr>
          <p:nvPr>
            <p:ph type="body" idx="1"/>
          </p:nvPr>
        </p:nvSpPr>
        <p:spPr>
          <a:xfrm>
            <a:off x="256282" y="1017725"/>
            <a:ext cx="8520600" cy="392130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n_num = [1, 2, 3, 4, 5]</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n = len(n_num)</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n_num.sort()</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if n % 2 == 0:</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 median1 = n_num[n//2]</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 median2 = n_num[n//2 - 1]</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 median = (median1 + median2)/2</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else:</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 median = n_num[n//2]</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print("Median is: " + str(median))</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Output:</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Clr>
                <a:schemeClr val="dk1"/>
              </a:buClr>
              <a:buSzPts val="1100"/>
              <a:buFont typeface="Arial"/>
              <a:buNone/>
            </a:pPr>
            <a:r>
              <a:rPr lang="en" dirty="0">
                <a:solidFill>
                  <a:schemeClr val="dk1"/>
                </a:solidFill>
                <a:highlight>
                  <a:srgbClr val="FFFFFF"/>
                </a:highlight>
                <a:latin typeface="Times New Roman"/>
                <a:ea typeface="Times New Roman"/>
                <a:cs typeface="Times New Roman"/>
                <a:sym typeface="Times New Roman"/>
              </a:rPr>
              <a:t>Median is: 3</a:t>
            </a:r>
            <a:endParaRPr dirty="0">
              <a:solidFill>
                <a:schemeClr val="dk1"/>
              </a:solidFill>
              <a:highlight>
                <a:srgbClr val="FFFFFF"/>
              </a:highlight>
              <a:latin typeface="Times New Roman"/>
              <a:ea typeface="Times New Roman"/>
              <a:cs typeface="Times New Roman"/>
              <a:sym typeface="Times New Roman"/>
            </a:endParaRPr>
          </a:p>
          <a:p>
            <a:pPr marL="0" lvl="0" indent="0" algn="l" rtl="0">
              <a:lnSpc>
                <a:spcPct val="115000"/>
              </a:lnSpc>
              <a:spcBef>
                <a:spcPts val="1600"/>
              </a:spcBef>
              <a:spcAft>
                <a:spcPts val="1600"/>
              </a:spcAft>
              <a:buSzPts val="1800"/>
              <a:buNone/>
            </a:pPr>
            <a:endParaRPr dirty="0">
              <a:latin typeface="Times New Roman"/>
              <a:ea typeface="Times New Roman"/>
              <a:cs typeface="Times New Roman"/>
              <a:sym typeface="Times New Roman"/>
            </a:endParaRPr>
          </a:p>
        </p:txBody>
      </p:sp>
      <p:sp>
        <p:nvSpPr>
          <p:cNvPr id="4" name="Google Shape;88;p19"/>
          <p:cNvSpPr txBox="1">
            <a:spLocks/>
          </p:cNvSpPr>
          <p:nvPr/>
        </p:nvSpPr>
        <p:spPr>
          <a:xfrm>
            <a:off x="3706064" y="1518753"/>
            <a:ext cx="4878127" cy="57270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smtClean="0"/>
              <a:t>Median using python numpy:</a:t>
            </a:r>
            <a:endParaRPr lang="en-IN" dirty="0"/>
          </a:p>
        </p:txBody>
      </p:sp>
      <p:pic>
        <p:nvPicPr>
          <p:cNvPr id="5" name="Google Shape;90;p19"/>
          <p:cNvPicPr preferRelativeResize="0"/>
          <p:nvPr/>
        </p:nvPicPr>
        <p:blipFill rotWithShape="1">
          <a:blip r:embed="rId3">
            <a:alphaModFix/>
          </a:blip>
          <a:srcRect/>
          <a:stretch/>
        </p:blipFill>
        <p:spPr>
          <a:xfrm>
            <a:off x="3774066" y="2171268"/>
            <a:ext cx="4810125" cy="1590675"/>
          </a:xfrm>
          <a:prstGeom prst="rect">
            <a:avLst/>
          </a:prstGeom>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07791" y="77880"/>
            <a:ext cx="1295427" cy="572700"/>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 b="1" dirty="0"/>
              <a:t>Mode:</a:t>
            </a:r>
            <a:endParaRPr b="1" dirty="0"/>
          </a:p>
        </p:txBody>
      </p:sp>
      <p:sp>
        <p:nvSpPr>
          <p:cNvPr id="96" name="Google Shape;96;p20"/>
          <p:cNvSpPr txBox="1">
            <a:spLocks noGrp="1"/>
          </p:cNvSpPr>
          <p:nvPr>
            <p:ph type="body" idx="1"/>
          </p:nvPr>
        </p:nvSpPr>
        <p:spPr>
          <a:xfrm>
            <a:off x="1503218" y="161149"/>
            <a:ext cx="7564609" cy="406161"/>
          </a:xfrm>
          <a:prstGeom prst="rect">
            <a:avLst/>
          </a:prstGeom>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mode is the most frequently occurring score or value in the data </a:t>
            </a:r>
            <a:r>
              <a:rPr lang="en">
                <a:solidFill>
                  <a:schemeClr val="dk1"/>
                </a:solidFill>
              </a:rPr>
              <a:t>set</a:t>
            </a:r>
            <a:r>
              <a:rPr lang="en" smtClean="0">
                <a:solidFill>
                  <a:schemeClr val="dk1"/>
                </a:solidFill>
              </a:rPr>
              <a:t>.</a:t>
            </a:r>
            <a:endParaRPr dirty="0"/>
          </a:p>
        </p:txBody>
      </p:sp>
      <p:sp>
        <p:nvSpPr>
          <p:cNvPr id="4" name="Google Shape;102;p21"/>
          <p:cNvSpPr txBox="1">
            <a:spLocks/>
          </p:cNvSpPr>
          <p:nvPr/>
        </p:nvSpPr>
        <p:spPr>
          <a:xfrm>
            <a:off x="242440" y="913816"/>
            <a:ext cx="4357240" cy="3519640"/>
          </a:xfrm>
          <a:prstGeom prst="rect">
            <a:avLst/>
          </a:prstGeom>
          <a:ln/>
        </p:spPr>
        <p:style>
          <a:lnRef idx="2">
            <a:schemeClr val="accent5"/>
          </a:lnRef>
          <a:fillRef idx="1">
            <a:schemeClr val="lt1"/>
          </a:fillRef>
          <a:effectRef idx="0">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buClr>
                <a:schemeClr val="dk1"/>
              </a:buClr>
              <a:buSzPts val="1100"/>
              <a:buFont typeface="Arial"/>
              <a:buNone/>
            </a:pPr>
            <a:r>
              <a:rPr lang="en-IN" sz="1500" dirty="0" smtClean="0"/>
              <a:t>from collections import Counter </a:t>
            </a:r>
          </a:p>
          <a:p>
            <a:pPr marL="0" indent="0">
              <a:buClr>
                <a:schemeClr val="dk1"/>
              </a:buClr>
              <a:buSzPts val="1100"/>
              <a:buFont typeface="Arial"/>
              <a:buNone/>
            </a:pPr>
            <a:r>
              <a:rPr lang="en-IN" sz="1500" dirty="0" err="1" smtClean="0"/>
              <a:t>n_num</a:t>
            </a:r>
            <a:r>
              <a:rPr lang="en-IN" sz="1500" dirty="0" smtClean="0"/>
              <a:t> = [1, 2, 3, 4, 5, 5] </a:t>
            </a:r>
          </a:p>
          <a:p>
            <a:pPr marL="0" indent="0">
              <a:buClr>
                <a:schemeClr val="dk1"/>
              </a:buClr>
              <a:buSzPts val="1100"/>
              <a:buFont typeface="Arial"/>
              <a:buNone/>
            </a:pPr>
            <a:r>
              <a:rPr lang="en-IN" sz="1500" dirty="0" smtClean="0"/>
              <a:t>n = </a:t>
            </a:r>
            <a:r>
              <a:rPr lang="en-IN" sz="1500" dirty="0" err="1" smtClean="0"/>
              <a:t>len</a:t>
            </a:r>
            <a:r>
              <a:rPr lang="en-IN" sz="1500" dirty="0" smtClean="0"/>
              <a:t>(</a:t>
            </a:r>
            <a:r>
              <a:rPr lang="en-IN" sz="1500" dirty="0" err="1" smtClean="0"/>
              <a:t>n_num</a:t>
            </a:r>
            <a:r>
              <a:rPr lang="en-IN" sz="1500" dirty="0" smtClean="0"/>
              <a:t>) </a:t>
            </a:r>
          </a:p>
          <a:p>
            <a:pPr marL="0" indent="0">
              <a:buClr>
                <a:schemeClr val="dk1"/>
              </a:buClr>
              <a:buSzPts val="1100"/>
              <a:buFont typeface="Arial"/>
              <a:buNone/>
            </a:pPr>
            <a:r>
              <a:rPr lang="en-IN" sz="1500" dirty="0" smtClean="0"/>
              <a:t>data = Counter(</a:t>
            </a:r>
            <a:r>
              <a:rPr lang="en-IN" sz="1500" dirty="0" err="1" smtClean="0"/>
              <a:t>n_num</a:t>
            </a:r>
            <a:r>
              <a:rPr lang="en-IN" sz="1500" dirty="0" smtClean="0"/>
              <a:t>) </a:t>
            </a:r>
          </a:p>
          <a:p>
            <a:pPr marL="0" indent="0">
              <a:buClr>
                <a:schemeClr val="dk1"/>
              </a:buClr>
              <a:buSzPts val="1100"/>
              <a:buFont typeface="Arial"/>
              <a:buNone/>
            </a:pPr>
            <a:r>
              <a:rPr lang="en-IN" sz="1500" dirty="0" err="1" smtClean="0"/>
              <a:t>get_mode</a:t>
            </a:r>
            <a:r>
              <a:rPr lang="en-IN" sz="1500" dirty="0" smtClean="0"/>
              <a:t> = </a:t>
            </a:r>
            <a:r>
              <a:rPr lang="en-IN" sz="1500" dirty="0" err="1" smtClean="0"/>
              <a:t>dict</a:t>
            </a:r>
            <a:r>
              <a:rPr lang="en-IN" sz="1500" dirty="0" smtClean="0"/>
              <a:t>(data) </a:t>
            </a:r>
          </a:p>
          <a:p>
            <a:pPr marL="0" indent="0">
              <a:buClr>
                <a:schemeClr val="dk1"/>
              </a:buClr>
              <a:buSzPts val="1100"/>
              <a:buFont typeface="Arial"/>
              <a:buNone/>
            </a:pPr>
            <a:r>
              <a:rPr lang="en-IN" sz="1500" dirty="0" smtClean="0"/>
              <a:t>mode = [k for k, v in </a:t>
            </a:r>
            <a:r>
              <a:rPr lang="en-IN" sz="1500" dirty="0" err="1" smtClean="0"/>
              <a:t>get_mode.items</a:t>
            </a:r>
            <a:r>
              <a:rPr lang="en-IN" sz="1500" dirty="0" smtClean="0"/>
              <a:t>() if v == max(list(</a:t>
            </a:r>
            <a:r>
              <a:rPr lang="en-IN" sz="1500" dirty="0" err="1" smtClean="0"/>
              <a:t>data.values</a:t>
            </a:r>
            <a:r>
              <a:rPr lang="en-IN" sz="1500" dirty="0" smtClean="0"/>
              <a:t>()))] </a:t>
            </a:r>
          </a:p>
          <a:p>
            <a:pPr marL="0" indent="0">
              <a:buClr>
                <a:schemeClr val="dk1"/>
              </a:buClr>
              <a:buSzPts val="1100"/>
              <a:buFont typeface="Arial"/>
              <a:buNone/>
            </a:pPr>
            <a:r>
              <a:rPr lang="en-IN" sz="1500" dirty="0" smtClean="0"/>
              <a:t>if </a:t>
            </a:r>
            <a:r>
              <a:rPr lang="en-IN" sz="1500" dirty="0" err="1" smtClean="0"/>
              <a:t>len</a:t>
            </a:r>
            <a:r>
              <a:rPr lang="en-IN" sz="1500" dirty="0" smtClean="0"/>
              <a:t>(mode) == n: </a:t>
            </a:r>
          </a:p>
          <a:p>
            <a:pPr marL="0" indent="0">
              <a:buClr>
                <a:schemeClr val="dk1"/>
              </a:buClr>
              <a:buSzPts val="1100"/>
              <a:buFont typeface="Arial"/>
              <a:buNone/>
            </a:pPr>
            <a:r>
              <a:rPr lang="en-IN" sz="1500" dirty="0" smtClean="0"/>
              <a:t>	</a:t>
            </a:r>
            <a:r>
              <a:rPr lang="en-IN" sz="1500" dirty="0" err="1" smtClean="0"/>
              <a:t>get_mode</a:t>
            </a:r>
            <a:r>
              <a:rPr lang="en-IN" sz="1500" dirty="0" smtClean="0"/>
              <a:t> = "No mode found"</a:t>
            </a:r>
          </a:p>
          <a:p>
            <a:pPr marL="0" indent="0">
              <a:buClr>
                <a:schemeClr val="dk1"/>
              </a:buClr>
              <a:buSzPts val="1100"/>
              <a:buFont typeface="Arial"/>
              <a:buNone/>
            </a:pPr>
            <a:r>
              <a:rPr lang="en-IN" sz="1500" dirty="0" smtClean="0"/>
              <a:t>else: </a:t>
            </a:r>
          </a:p>
          <a:p>
            <a:pPr marL="0" indent="0">
              <a:buClr>
                <a:schemeClr val="dk1"/>
              </a:buClr>
              <a:buSzPts val="1100"/>
              <a:buFont typeface="Arial"/>
              <a:buNone/>
            </a:pPr>
            <a:r>
              <a:rPr lang="en-IN" sz="1500" dirty="0" smtClean="0"/>
              <a:t>	</a:t>
            </a:r>
            <a:r>
              <a:rPr lang="en-IN" sz="1500" dirty="0" err="1" smtClean="0"/>
              <a:t>get_mode</a:t>
            </a:r>
            <a:r>
              <a:rPr lang="en-IN" sz="1500" dirty="0" smtClean="0"/>
              <a:t> = "Mode is / are: " + ', '.join(map(</a:t>
            </a:r>
            <a:r>
              <a:rPr lang="en-IN" sz="1500" dirty="0" err="1" smtClean="0"/>
              <a:t>str</a:t>
            </a:r>
            <a:r>
              <a:rPr lang="en-IN" sz="1500" dirty="0" smtClean="0"/>
              <a:t>, mode)) </a:t>
            </a:r>
          </a:p>
          <a:p>
            <a:pPr marL="0" indent="0">
              <a:buFont typeface="Arial"/>
              <a:buNone/>
            </a:pPr>
            <a:r>
              <a:rPr lang="en-IN" sz="1500" dirty="0" smtClean="0"/>
              <a:t>print(</a:t>
            </a:r>
            <a:r>
              <a:rPr lang="en-IN" sz="1500" dirty="0" err="1" smtClean="0"/>
              <a:t>get_mode</a:t>
            </a:r>
            <a:r>
              <a:rPr lang="en-IN" sz="1500" dirty="0" smtClean="0"/>
              <a:t>) </a:t>
            </a:r>
          </a:p>
          <a:p>
            <a:pPr marL="0" indent="0">
              <a:buFont typeface="Arial"/>
              <a:buNone/>
            </a:pPr>
            <a:r>
              <a:rPr lang="en-IN" sz="1500" dirty="0" smtClean="0"/>
              <a:t>Output:</a:t>
            </a:r>
          </a:p>
          <a:p>
            <a:pPr marL="0" indent="0">
              <a:buClr>
                <a:schemeClr val="dk1"/>
              </a:buClr>
              <a:buSzPts val="1100"/>
              <a:buFont typeface="Arial"/>
              <a:buNone/>
            </a:pPr>
            <a:r>
              <a:rPr lang="en-IN" sz="1500" b="1" dirty="0" smtClean="0"/>
              <a:t>Mode is / are: 5</a:t>
            </a:r>
          </a:p>
          <a:p>
            <a:pPr marL="0" indent="0">
              <a:buClr>
                <a:schemeClr val="dk1"/>
              </a:buClr>
              <a:buSzPts val="1100"/>
              <a:buFont typeface="Arial"/>
              <a:buNone/>
            </a:pPr>
            <a:endParaRPr lang="en-IN" sz="1500" dirty="0" smtClean="0"/>
          </a:p>
          <a:p>
            <a:pPr marL="0" indent="0">
              <a:buFont typeface="Arial"/>
              <a:buNone/>
            </a:pPr>
            <a:endParaRPr lang="en-IN" sz="1500" dirty="0"/>
          </a:p>
        </p:txBody>
      </p:sp>
      <p:pic>
        <p:nvPicPr>
          <p:cNvPr id="5" name="Google Shape;109;p22"/>
          <p:cNvPicPr preferRelativeResize="0"/>
          <p:nvPr/>
        </p:nvPicPr>
        <p:blipFill>
          <a:blip r:embed="rId3">
            <a:alphaModFix/>
          </a:blip>
          <a:stretch>
            <a:fillRect/>
          </a:stretch>
        </p:blipFill>
        <p:spPr>
          <a:xfrm>
            <a:off x="4675908" y="567310"/>
            <a:ext cx="4315691" cy="2809875"/>
          </a:xfrm>
          <a:prstGeom prst="rect">
            <a:avLst/>
          </a:prstGeom>
          <a:ln/>
        </p:spPr>
        <p:style>
          <a:lnRef idx="2">
            <a:schemeClr val="accent5"/>
          </a:lnRef>
          <a:fillRef idx="1">
            <a:schemeClr val="lt1"/>
          </a:fillRef>
          <a:effectRef idx="0">
            <a:schemeClr val="accent5"/>
          </a:effectRef>
          <a:fontRef idx="minor">
            <a:schemeClr val="dk1"/>
          </a:fontRef>
        </p:style>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73925" y="216425"/>
            <a:ext cx="560342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Standard deviation and Variance :</a:t>
            </a:r>
            <a:endParaRPr dirty="0"/>
          </a:p>
        </p:txBody>
      </p:sp>
      <p:sp>
        <p:nvSpPr>
          <p:cNvPr id="115" name="Google Shape;115;p23"/>
          <p:cNvSpPr txBox="1">
            <a:spLocks noGrp="1"/>
          </p:cNvSpPr>
          <p:nvPr>
            <p:ph type="body" idx="1"/>
          </p:nvPr>
        </p:nvSpPr>
        <p:spPr>
          <a:xfrm>
            <a:off x="173925" y="1017725"/>
            <a:ext cx="8520600" cy="3987900"/>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None/>
            </a:pPr>
            <a:r>
              <a:rPr lang="en" sz="2400" b="1" dirty="0">
                <a:solidFill>
                  <a:schemeClr val="dk1"/>
                </a:solidFill>
                <a:highlight>
                  <a:srgbClr val="FFFFFF"/>
                </a:highlight>
                <a:latin typeface="Times New Roman"/>
                <a:ea typeface="Times New Roman"/>
                <a:cs typeface="Times New Roman"/>
                <a:sym typeface="Times New Roman"/>
              </a:rPr>
              <a:t>Standard deviation </a:t>
            </a:r>
            <a:r>
              <a:rPr lang="en" sz="2400" dirty="0">
                <a:solidFill>
                  <a:schemeClr val="dk1"/>
                </a:solidFill>
                <a:highlight>
                  <a:srgbClr val="FFFFFF"/>
                </a:highlight>
                <a:latin typeface="Times New Roman"/>
                <a:ea typeface="Times New Roman"/>
                <a:cs typeface="Times New Roman"/>
                <a:sym typeface="Times New Roman"/>
              </a:rPr>
              <a:t>is the </a:t>
            </a:r>
            <a:r>
              <a:rPr lang="en" sz="2400" dirty="0">
                <a:solidFill>
                  <a:srgbClr val="55BBEA"/>
                </a:solidFill>
                <a:highlight>
                  <a:srgbClr val="FFFFFF"/>
                </a:highlight>
                <a:uFill>
                  <a:noFill/>
                </a:uFill>
                <a:latin typeface="Times New Roman"/>
                <a:ea typeface="Times New Roman"/>
                <a:cs typeface="Times New Roman"/>
                <a:sym typeface="Times New Roman"/>
                <a:hlinkClick r:id="rId3"/>
              </a:rPr>
              <a:t>square root</a:t>
            </a:r>
            <a:r>
              <a:rPr lang="en" sz="2400" dirty="0">
                <a:solidFill>
                  <a:schemeClr val="dk1"/>
                </a:solidFill>
                <a:highlight>
                  <a:srgbClr val="FFFFFF"/>
                </a:highlight>
                <a:latin typeface="Times New Roman"/>
                <a:ea typeface="Times New Roman"/>
                <a:cs typeface="Times New Roman"/>
                <a:sym typeface="Times New Roman"/>
              </a:rPr>
              <a:t> of the arithmetic mean of the squares of deviations of observations from their mean value. It is generally denoted by sigma i.e. σ.</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            standard Deviation (σ)= √[∑D²/N]</a:t>
            </a:r>
            <a:endParaRPr sz="2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2400" dirty="0">
              <a:solidFill>
                <a:schemeClr val="dk1"/>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2400" b="1" dirty="0">
                <a:solidFill>
                  <a:schemeClr val="dk1"/>
                </a:solidFill>
                <a:highlight>
                  <a:srgbClr val="FFFFFF"/>
                </a:highlight>
                <a:latin typeface="Times New Roman"/>
                <a:ea typeface="Times New Roman"/>
                <a:cs typeface="Times New Roman"/>
                <a:sym typeface="Times New Roman"/>
              </a:rPr>
              <a:t>Variance </a:t>
            </a:r>
            <a:r>
              <a:rPr lang="en" sz="2400" dirty="0">
                <a:solidFill>
                  <a:schemeClr val="dk1"/>
                </a:solidFill>
                <a:highlight>
                  <a:srgbClr val="FFFFFF"/>
                </a:highlight>
                <a:latin typeface="Times New Roman"/>
                <a:ea typeface="Times New Roman"/>
                <a:cs typeface="Times New Roman"/>
                <a:sym typeface="Times New Roman"/>
              </a:rPr>
              <a:t>is the square of standard deviation.</a:t>
            </a:r>
            <a:endParaRPr sz="2400" dirty="0">
              <a:solidFill>
                <a:schemeClr val="dk1"/>
              </a:solidFill>
              <a:highlight>
                <a:srgbClr val="FFFFFF"/>
              </a:highlight>
              <a:latin typeface="Times New Roman"/>
              <a:ea typeface="Times New Roman"/>
              <a:cs typeface="Times New Roman"/>
              <a:sym typeface="Times New Roman"/>
            </a:endParaRPr>
          </a:p>
          <a:p>
            <a:pPr marL="457200" lvl="0" indent="457200" algn="l" rtl="0">
              <a:spcBef>
                <a:spcPts val="0"/>
              </a:spcBef>
              <a:spcAft>
                <a:spcPts val="0"/>
              </a:spcAft>
              <a:buNone/>
            </a:pPr>
            <a:r>
              <a:rPr lang="en" sz="2400" dirty="0">
                <a:solidFill>
                  <a:schemeClr val="dk1"/>
                </a:solidFill>
                <a:highlight>
                  <a:srgbClr val="FFFFFF"/>
                </a:highlight>
                <a:latin typeface="Times New Roman"/>
                <a:ea typeface="Times New Roman"/>
                <a:cs typeface="Times New Roman"/>
                <a:sym typeface="Times New Roman"/>
              </a:rPr>
              <a:t>Variance = ( Standard deviation)² = σ×σ</a:t>
            </a:r>
            <a:endParaRPr sz="2400" dirty="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52800"/>
            <a:ext cx="8520600" cy="4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Python code for standard deviation and variance:</a:t>
            </a:r>
            <a:endParaRPr dirty="0"/>
          </a:p>
        </p:txBody>
      </p:sp>
      <p:sp>
        <p:nvSpPr>
          <p:cNvPr id="121" name="Google Shape;121;p24"/>
          <p:cNvSpPr txBox="1">
            <a:spLocks noGrp="1"/>
          </p:cNvSpPr>
          <p:nvPr>
            <p:ph type="body" idx="1"/>
          </p:nvPr>
        </p:nvSpPr>
        <p:spPr>
          <a:xfrm>
            <a:off x="311700" y="525900"/>
            <a:ext cx="8042591" cy="2279645"/>
          </a:xfrm>
          <a:prstGeom prst="rect">
            <a:avLst/>
          </a:prstGeom>
        </p:spPr>
        <p:style>
          <a:lnRef idx="2">
            <a:schemeClr val="accent6"/>
          </a:lnRef>
          <a:fillRef idx="1">
            <a:schemeClr val="lt1"/>
          </a:fillRef>
          <a:effectRef idx="0">
            <a:schemeClr val="accent6"/>
          </a:effectRef>
          <a:fontRef idx="minor">
            <a:schemeClr val="dk1"/>
          </a:fontRef>
        </p:style>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50" dirty="0"/>
              <a:t>import math</a:t>
            </a:r>
            <a:endParaRPr sz="1250" dirty="0"/>
          </a:p>
          <a:p>
            <a:pPr marL="0" lvl="0" indent="0" algn="l" rtl="0">
              <a:spcBef>
                <a:spcPts val="0"/>
              </a:spcBef>
              <a:spcAft>
                <a:spcPts val="0"/>
              </a:spcAft>
              <a:buNone/>
            </a:pPr>
            <a:r>
              <a:rPr lang="en" sz="1250" dirty="0"/>
              <a:t>xs = [1,2,3,4,5]     </a:t>
            </a:r>
            <a:endParaRPr sz="1250" dirty="0"/>
          </a:p>
          <a:p>
            <a:pPr marL="0" lvl="0" indent="0" algn="l" rtl="0">
              <a:spcBef>
                <a:spcPts val="0"/>
              </a:spcBef>
              <a:spcAft>
                <a:spcPts val="0"/>
              </a:spcAft>
              <a:buClr>
                <a:schemeClr val="dk1"/>
              </a:buClr>
              <a:buSzPts val="1100"/>
              <a:buFont typeface="Arial"/>
              <a:buNone/>
            </a:pPr>
            <a:r>
              <a:rPr lang="en" sz="1250" dirty="0"/>
              <a:t>mean = sum(xs) / len(xs)   # mean</a:t>
            </a:r>
            <a:endParaRPr sz="1250" dirty="0"/>
          </a:p>
          <a:p>
            <a:pPr marL="0" lvl="0" indent="0" algn="l" rtl="0">
              <a:spcBef>
                <a:spcPts val="0"/>
              </a:spcBef>
              <a:spcAft>
                <a:spcPts val="0"/>
              </a:spcAft>
              <a:buClr>
                <a:schemeClr val="dk1"/>
              </a:buClr>
              <a:buSzPts val="1100"/>
              <a:buFont typeface="Arial"/>
              <a:buNone/>
            </a:pPr>
            <a:r>
              <a:rPr lang="en" sz="1250" dirty="0"/>
              <a:t>var  = sum(pow(x-mean,2) for x in xs) / len(xs)  # variance</a:t>
            </a:r>
            <a:endParaRPr sz="1250" dirty="0"/>
          </a:p>
          <a:p>
            <a:pPr marL="0" lvl="0" indent="0" algn="l" rtl="0">
              <a:spcBef>
                <a:spcPts val="0"/>
              </a:spcBef>
              <a:spcAft>
                <a:spcPts val="0"/>
              </a:spcAft>
              <a:buClr>
                <a:schemeClr val="dk1"/>
              </a:buClr>
              <a:buSzPts val="1100"/>
              <a:buFont typeface="Arial"/>
              <a:buNone/>
            </a:pPr>
            <a:r>
              <a:rPr lang="en" sz="1250" dirty="0"/>
              <a:t>std  = math.sqrt(var)  # standard deviation</a:t>
            </a:r>
            <a:endParaRPr sz="1250" dirty="0"/>
          </a:p>
          <a:p>
            <a:pPr marL="0" lvl="0" indent="0" algn="l" rtl="0">
              <a:spcBef>
                <a:spcPts val="0"/>
              </a:spcBef>
              <a:spcAft>
                <a:spcPts val="0"/>
              </a:spcAft>
              <a:buClr>
                <a:schemeClr val="dk1"/>
              </a:buClr>
              <a:buSzPts val="1100"/>
              <a:buFont typeface="Arial"/>
              <a:buNone/>
            </a:pPr>
            <a:r>
              <a:rPr lang="en" sz="1250" dirty="0"/>
              <a:t>print(std)</a:t>
            </a:r>
            <a:endParaRPr sz="1250" dirty="0"/>
          </a:p>
          <a:p>
            <a:pPr marL="0" lvl="0" indent="0" algn="l" rtl="0">
              <a:spcBef>
                <a:spcPts val="0"/>
              </a:spcBef>
              <a:spcAft>
                <a:spcPts val="0"/>
              </a:spcAft>
              <a:buClr>
                <a:schemeClr val="dk1"/>
              </a:buClr>
              <a:buSzPts val="1100"/>
              <a:buFont typeface="Arial"/>
              <a:buNone/>
            </a:pPr>
            <a:r>
              <a:rPr lang="en" sz="1250" dirty="0"/>
              <a:t>print(var)</a:t>
            </a:r>
            <a:endParaRPr sz="1250" dirty="0"/>
          </a:p>
          <a:p>
            <a:pPr marL="0" lvl="0" indent="0" algn="l" rtl="0">
              <a:spcBef>
                <a:spcPts val="0"/>
              </a:spcBef>
              <a:spcAft>
                <a:spcPts val="0"/>
              </a:spcAft>
              <a:buNone/>
            </a:pPr>
            <a:r>
              <a:rPr lang="en" sz="1250" b="1" dirty="0"/>
              <a:t>Output:</a:t>
            </a:r>
            <a:endParaRPr sz="1250" b="1" dirty="0"/>
          </a:p>
          <a:p>
            <a:pPr marL="0" lvl="0" indent="0" algn="l" rtl="0">
              <a:spcBef>
                <a:spcPts val="0"/>
              </a:spcBef>
              <a:spcAft>
                <a:spcPts val="0"/>
              </a:spcAft>
              <a:buNone/>
            </a:pPr>
            <a:r>
              <a:rPr lang="en" sz="1250" dirty="0"/>
              <a:t>1.4142135623730951</a:t>
            </a:r>
            <a:endParaRPr sz="1250" dirty="0"/>
          </a:p>
          <a:p>
            <a:pPr marL="0" lvl="0" indent="0" algn="l" rtl="0">
              <a:spcBef>
                <a:spcPts val="0"/>
              </a:spcBef>
              <a:spcAft>
                <a:spcPts val="0"/>
              </a:spcAft>
              <a:buNone/>
            </a:pPr>
            <a:r>
              <a:rPr lang="en" sz="1250" dirty="0"/>
              <a:t>2.0</a:t>
            </a:r>
            <a:endParaRPr sz="1250" dirty="0"/>
          </a:p>
          <a:p>
            <a:pPr marL="0" lvl="0" indent="0" algn="l" rtl="0">
              <a:spcBef>
                <a:spcPts val="0"/>
              </a:spcBef>
              <a:spcAft>
                <a:spcPts val="0"/>
              </a:spcAft>
              <a:buNone/>
            </a:pPr>
            <a:endParaRPr sz="1250" b="1" dirty="0"/>
          </a:p>
          <a:p>
            <a:pPr marL="0" lvl="0" indent="0" algn="l" rtl="0">
              <a:spcBef>
                <a:spcPts val="0"/>
              </a:spcBef>
              <a:spcAft>
                <a:spcPts val="0"/>
              </a:spcAft>
              <a:buClr>
                <a:schemeClr val="dk1"/>
              </a:buClr>
              <a:buSzPts val="1100"/>
              <a:buFont typeface="Arial"/>
              <a:buNone/>
            </a:pPr>
            <a:endParaRPr sz="1250" dirty="0"/>
          </a:p>
          <a:p>
            <a:pPr marL="0" lvl="0" indent="0" algn="l" rtl="0">
              <a:spcBef>
                <a:spcPts val="0"/>
              </a:spcBef>
              <a:spcAft>
                <a:spcPts val="0"/>
              </a:spcAft>
              <a:buNone/>
            </a:pPr>
            <a:endParaRPr sz="1250" dirty="0"/>
          </a:p>
        </p:txBody>
      </p:sp>
      <p:pic>
        <p:nvPicPr>
          <p:cNvPr id="4" name="Google Shape;128;p25"/>
          <p:cNvPicPr preferRelativeResize="0"/>
          <p:nvPr/>
        </p:nvPicPr>
        <p:blipFill>
          <a:blip r:embed="rId3">
            <a:alphaModFix/>
          </a:blip>
          <a:stretch>
            <a:fillRect/>
          </a:stretch>
        </p:blipFill>
        <p:spPr>
          <a:xfrm>
            <a:off x="2050473" y="1857322"/>
            <a:ext cx="6892636" cy="2749313"/>
          </a:xfrm>
          <a:prstGeom prst="rect">
            <a:avLst/>
          </a:prstGeom>
          <a:ln/>
        </p:spPr>
        <p:style>
          <a:lnRef idx="2">
            <a:schemeClr val="accent6"/>
          </a:lnRef>
          <a:fillRef idx="1">
            <a:schemeClr val="lt1"/>
          </a:fillRef>
          <a:effectRef idx="0">
            <a:schemeClr val="accent6"/>
          </a:effectRef>
          <a:fontRef idx="minor">
            <a:schemeClr val="dk1"/>
          </a:fontRef>
        </p:style>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7614" y="126342"/>
            <a:ext cx="3969476" cy="235608"/>
          </a:xfrm>
        </p:spPr>
        <p:txBody>
          <a:bodyPr>
            <a:normAutofit fontScale="90000"/>
          </a:bodyPr>
          <a:lstStyle/>
          <a:p>
            <a:r>
              <a:rPr lang="en-US" sz="2700" b="1" dirty="0">
                <a:ln/>
                <a:solidFill>
                  <a:schemeClr val="tx1"/>
                </a:solidFill>
                <a:effectLst>
                  <a:outerShdw blurRad="38100" dist="19050" dir="2700000" algn="tl" rotWithShape="0">
                    <a:schemeClr val="dk1">
                      <a:alpha val="40000"/>
                    </a:schemeClr>
                  </a:outerShdw>
                </a:effectLst>
                <a:latin typeface="Times New Roman" panose="02020603050405020304" charset="0"/>
                <a:cs typeface="Times New Roman" panose="02020603050405020304" charset="0"/>
              </a:rPr>
              <a:t>Formula for Covariance :</a:t>
            </a:r>
          </a:p>
        </p:txBody>
      </p:sp>
      <p:sp>
        <p:nvSpPr>
          <p:cNvPr id="3" name="Content Placeholder 2"/>
          <p:cNvSpPr>
            <a:spLocks noGrp="1"/>
          </p:cNvSpPr>
          <p:nvPr>
            <p:ph sz="half" idx="1"/>
          </p:nvPr>
        </p:nvSpPr>
        <p:spPr/>
        <p:txBody>
          <a:bodyPr/>
          <a:lstStyle/>
          <a:p>
            <a:pPr marL="0" indent="0">
              <a:buNone/>
            </a:pPr>
            <a:r>
              <a:rPr lang="en-US" dirty="0"/>
              <a:t>                                          </a:t>
            </a:r>
          </a:p>
        </p:txBody>
      </p:sp>
      <p:pic>
        <p:nvPicPr>
          <p:cNvPr id="4" name="Content Placeholder 3"/>
          <p:cNvPicPr>
            <a:picLocks noGrp="1" noChangeAspect="1"/>
          </p:cNvPicPr>
          <p:nvPr>
            <p:ph sz="half" idx="2"/>
          </p:nvPr>
        </p:nvPicPr>
        <p:blipFill>
          <a:blip r:embed="rId2"/>
          <a:stretch>
            <a:fillRect/>
          </a:stretch>
        </p:blipFill>
        <p:spPr>
          <a:xfrm>
            <a:off x="628650" y="2263851"/>
            <a:ext cx="2903220" cy="582930"/>
          </a:xfrm>
          <a:prstGeom prst="rect">
            <a:avLst/>
          </a:prstGeom>
        </p:spPr>
        <p:style>
          <a:lnRef idx="2">
            <a:schemeClr val="accent5"/>
          </a:lnRef>
          <a:fillRef idx="1">
            <a:schemeClr val="lt1"/>
          </a:fillRef>
          <a:effectRef idx="0">
            <a:schemeClr val="accent5"/>
          </a:effectRef>
          <a:fontRef idx="minor">
            <a:schemeClr val="dk1"/>
          </a:fontRef>
        </p:style>
      </p:pic>
      <p:sp>
        <p:nvSpPr>
          <p:cNvPr id="5" name="Text Box 4"/>
          <p:cNvSpPr txBox="1"/>
          <p:nvPr/>
        </p:nvSpPr>
        <p:spPr>
          <a:xfrm>
            <a:off x="4945742" y="2194376"/>
            <a:ext cx="2964000" cy="1223412"/>
          </a:xfrm>
          <a:prstGeom prst="rect">
            <a:avLst/>
          </a:prstGeom>
        </p:spPr>
        <p:style>
          <a:lnRef idx="2">
            <a:schemeClr val="accent5"/>
          </a:lnRef>
          <a:fillRef idx="1">
            <a:schemeClr val="lt1"/>
          </a:fillRef>
          <a:effectRef idx="0">
            <a:schemeClr val="accent5"/>
          </a:effectRef>
          <a:fontRef idx="minor">
            <a:schemeClr val="dk1"/>
          </a:fontRef>
        </p:style>
        <p:txBody>
          <a:bodyPr wrap="square" rtlCol="0" anchor="t">
            <a:spAutoFit/>
          </a:bodyPr>
          <a:lstStyle/>
          <a:p>
            <a:r>
              <a:rPr lang="en-US" sz="1050" dirty="0"/>
              <a:t>Where:</a:t>
            </a:r>
          </a:p>
          <a:p>
            <a:endParaRPr lang="en-US" sz="1050" dirty="0"/>
          </a:p>
          <a:p>
            <a:r>
              <a:rPr lang="en-US" sz="1050" dirty="0"/>
              <a:t>Xi – the values of the X-variable</a:t>
            </a:r>
          </a:p>
          <a:p>
            <a:r>
              <a:rPr lang="en-US" sz="1050" dirty="0" err="1"/>
              <a:t>Yj</a:t>
            </a:r>
            <a:r>
              <a:rPr lang="en-US" sz="1050" dirty="0"/>
              <a:t> – the values of the Y-variable</a:t>
            </a:r>
          </a:p>
          <a:p>
            <a:r>
              <a:rPr lang="en-US" sz="1050" dirty="0"/>
              <a:t>X̄ – the mean (average) of the X-variable</a:t>
            </a:r>
          </a:p>
          <a:p>
            <a:r>
              <a:rPr lang="en-US" sz="1050" dirty="0"/>
              <a:t>Ȳ – the mean (average) of the Y-variable</a:t>
            </a:r>
          </a:p>
          <a:p>
            <a:r>
              <a:rPr lang="en-US" sz="1050" dirty="0"/>
              <a:t>n – the number of the data points</a:t>
            </a:r>
          </a:p>
        </p:txBody>
      </p:sp>
      <p:pic>
        <p:nvPicPr>
          <p:cNvPr id="6" name="Picture 5"/>
          <p:cNvPicPr>
            <a:picLocks noChangeAspect="1"/>
          </p:cNvPicPr>
          <p:nvPr/>
        </p:nvPicPr>
        <p:blipFill>
          <a:blip r:embed="rId3"/>
          <a:stretch>
            <a:fillRect/>
          </a:stretch>
        </p:blipFill>
        <p:spPr>
          <a:xfrm>
            <a:off x="394812" y="3148149"/>
            <a:ext cx="3635081" cy="1856423"/>
          </a:xfrm>
          <a:prstGeom prst="rect">
            <a:avLst/>
          </a:prstGeom>
        </p:spPr>
        <p:style>
          <a:lnRef idx="2">
            <a:schemeClr val="accent5"/>
          </a:lnRef>
          <a:fillRef idx="1">
            <a:schemeClr val="lt1"/>
          </a:fillRef>
          <a:effectRef idx="0">
            <a:schemeClr val="accent5"/>
          </a:effectRef>
          <a:fontRef idx="minor">
            <a:schemeClr val="dk1"/>
          </a:fontRef>
        </p:style>
      </p:pic>
      <p:sp>
        <p:nvSpPr>
          <p:cNvPr id="7" name="Rectangle 6"/>
          <p:cNvSpPr/>
          <p:nvPr/>
        </p:nvSpPr>
        <p:spPr>
          <a:xfrm>
            <a:off x="478020" y="660799"/>
            <a:ext cx="7862615" cy="130420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57175" indent="-257175" algn="just">
              <a:buFont typeface="Arial" panose="020B0604020202020204" pitchFamily="34" charset="0"/>
              <a:buChar char="•"/>
            </a:pPr>
            <a:r>
              <a:rPr lang="en-US" sz="1575" dirty="0">
                <a:latin typeface="Times New Roman" panose="02020603050405020304" charset="0"/>
                <a:cs typeface="Times New Roman" panose="02020603050405020304" charset="0"/>
              </a:rPr>
              <a:t>covariance is a measure of the relationship between two random variables. The metric evaluates how much – to what extent – the variables change together. </a:t>
            </a:r>
          </a:p>
          <a:p>
            <a:pPr marL="257175" indent="-257175" algn="just">
              <a:buFont typeface="Arial" panose="020B0604020202020204" pitchFamily="34" charset="0"/>
              <a:buChar char="•"/>
            </a:pPr>
            <a:r>
              <a:rPr lang="en-US" sz="1575" dirty="0">
                <a:latin typeface="Times New Roman" panose="02020603050405020304" charset="0"/>
                <a:cs typeface="Times New Roman" panose="02020603050405020304" charset="0"/>
              </a:rPr>
              <a:t>In other words, it is essentially a measure of the variance between two variables (note that the variance of one variable equals the variance of the other variable).</a:t>
            </a:r>
          </a:p>
          <a:p>
            <a:pPr marL="257175" indent="-257175" algn="just">
              <a:buFont typeface="Arial" panose="020B0604020202020204" pitchFamily="34" charset="0"/>
              <a:buChar char="•"/>
            </a:pPr>
            <a:r>
              <a:rPr lang="en-US" sz="1575" dirty="0">
                <a:latin typeface="Times New Roman" panose="02020603050405020304" charset="0"/>
                <a:cs typeface="Times New Roman" panose="02020603050405020304" charset="0"/>
              </a:rPr>
              <a:t> However, the metric does not assess the dependency between variables.</a:t>
            </a:r>
          </a:p>
        </p:txBody>
      </p:sp>
    </p:spTree>
    <p:extLst>
      <p:ext uri="{BB962C8B-B14F-4D97-AF65-F5344CB8AC3E}">
        <p14:creationId xmlns:p14="http://schemas.microsoft.com/office/powerpoint/2010/main" val="4467280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849</Words>
  <Application>Microsoft Office PowerPoint</Application>
  <PresentationFormat>On-screen Show (16:9)</PresentationFormat>
  <Paragraphs>145</Paragraphs>
  <Slides>14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Roboto</vt:lpstr>
      <vt:lpstr>Arial</vt:lpstr>
      <vt:lpstr>Times New Roman</vt:lpstr>
      <vt:lpstr>Simple Light</vt:lpstr>
      <vt:lpstr>PowerPoint Presentation</vt:lpstr>
      <vt:lpstr>PowerPoint Presentation</vt:lpstr>
      <vt:lpstr>Python code for mean:</vt:lpstr>
      <vt:lpstr>PowerPoint Presentation</vt:lpstr>
      <vt:lpstr>Python code for median:</vt:lpstr>
      <vt:lpstr>Mode:</vt:lpstr>
      <vt:lpstr>Standard deviation and Variance :</vt:lpstr>
      <vt:lpstr>Python code for standard deviation and variance:</vt:lpstr>
      <vt:lpstr>Formula for Covariance :</vt:lpstr>
      <vt:lpstr>  </vt:lpstr>
      <vt:lpstr>1. Obtain the data. First, John obtains the figures for both ABC Corp. stock and the S&amp;P 500.  2. Calculate the mean (average) prices for each asset. 3. For each security, find the difference between each value and mean price. 4. Multiply the results obtained in the previous step.  5. Using the number calculated in step 4, find the covariance.    </vt:lpstr>
      <vt:lpstr>Python code to compute Covariance:</vt:lpstr>
      <vt:lpstr>Python code to compute Covariance:</vt:lpstr>
      <vt:lpstr>ALL STATISTICS IN ONE SIMPLE CODE/using api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VTVT</dc:creator>
  <cp:lastModifiedBy>VTVT</cp:lastModifiedBy>
  <cp:revision>8</cp:revision>
  <dcterms:modified xsi:type="dcterms:W3CDTF">2020-05-06T06:04:38Z</dcterms:modified>
</cp:coreProperties>
</file>